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60" r:id="rId3"/>
    <p:sldId id="257" r:id="rId4"/>
    <p:sldId id="258" r:id="rId5"/>
    <p:sldId id="274" r:id="rId6"/>
    <p:sldId id="275" r:id="rId7"/>
    <p:sldId id="276" r:id="rId8"/>
    <p:sldId id="277" r:id="rId9"/>
    <p:sldId id="278" r:id="rId10"/>
    <p:sldId id="279" r:id="rId11"/>
    <p:sldId id="280"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311" r:id="rId30"/>
    <p:sldId id="312" r:id="rId31"/>
    <p:sldId id="313" r:id="rId32"/>
    <p:sldId id="314" r:id="rId33"/>
    <p:sldId id="315" r:id="rId34"/>
    <p:sldId id="316" r:id="rId35"/>
    <p:sldId id="317" r:id="rId36"/>
    <p:sldId id="272"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1"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notesViewPr>
    <p:cSldViewPr snapToGrid="0">
      <p:cViewPr varScale="1">
        <p:scale>
          <a:sx n="80" d="100"/>
          <a:sy n="80" d="100"/>
        </p:scale>
        <p:origin x="2664" y="102"/>
      </p:cViewPr>
      <p:guideLst/>
    </p:cSldViewPr>
  </p:notesViewPr>
  <p:gridSpacing cx="76200" cy="76200"/>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notesMasters/notesMaster1.xml" Type="http://schemas.openxmlformats.org/officeDocument/2006/relationships/notesMaster" Id="rId39"></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33.xml" Type="http://schemas.openxmlformats.org/officeDocument/2006/relationships/slide" Id="rId34"></Relationship><Relationship Target="viewProps.xml" Type="http://schemas.openxmlformats.org/officeDocument/2006/relationships/viewProps" Id="rId42"></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presProps.xml" Type="http://schemas.openxmlformats.org/officeDocument/2006/relationships/presProps" Id="rId41"></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handoutMasters/handoutMaster1.xml" Type="http://schemas.openxmlformats.org/officeDocument/2006/relationships/handoutMaster" Id="rId40"></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tableStyles.xml" Type="http://schemas.openxmlformats.org/officeDocument/2006/relationships/tableStyles" Id="rId44"></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theme/theme1.xml" Type="http://schemas.openxmlformats.org/officeDocument/2006/relationships/theme" Id="rId43"></Relationship></Relationships>
</file>

<file path=ppt/handoutMasters/_rels/handoutMaster1.xml.rels><?xml version="1.0" encoding="UTF-8" ?><Relationships xmlns="http://schemas.openxmlformats.org/package/2006/relationships"><Relationship Target="../media/image10.jpeg" Type="http://schemas.openxmlformats.org/officeDocument/2006/relationships/image" Id="rId3"></Relationship><Relationship Target="../media/image2.emf" Type="http://schemas.openxmlformats.org/officeDocument/2006/relationships/image" Id="rId2"></Relationship><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20" y="355137"/>
            <a:ext cx="1508195" cy="291957"/>
          </a:xfrm>
          <a:prstGeom prst="rect">
            <a:avLst/>
          </a:prstGeom>
        </p:spPr>
      </p:pic>
      <p:sp>
        <p:nvSpPr>
          <p:cNvPr id="7" name="Footer Placeholder 3"/>
          <p:cNvSpPr txBox="1">
            <a:spLocks/>
          </p:cNvSpPr>
          <p:nvPr/>
        </p:nvSpPr>
        <p:spPr>
          <a:xfrm>
            <a:off x="238344" y="8474403"/>
            <a:ext cx="3381248" cy="505812"/>
          </a:xfrm>
          <a:prstGeom prst="rect">
            <a:avLst/>
          </a:prstGeom>
        </p:spPr>
        <p:txBody>
          <a:bodyPr vert="horz" lIns="102180" tIns="51091" rIns="102180" bIns="51091" rtlCol="0" anchor="b"/>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latin typeface="Avenir LT 35 Light" panose="020B0303020000020003" pitchFamily="34" charset="0"/>
              </a:rPr>
              <a:t>© Porter Wright Morris &amp; Arthur LLP</a:t>
            </a:r>
          </a:p>
        </p:txBody>
      </p:sp>
      <p:sp>
        <p:nvSpPr>
          <p:cNvPr id="8" name="Slide Number Placeholder 4"/>
          <p:cNvSpPr>
            <a:spLocks noGrp="1"/>
          </p:cNvSpPr>
          <p:nvPr>
            <p:ph type="sldNum" sz="quarter" idx="3"/>
          </p:nvPr>
        </p:nvSpPr>
        <p:spPr>
          <a:xfrm>
            <a:off x="3565392" y="8521428"/>
            <a:ext cx="2971800" cy="458787"/>
          </a:xfrm>
          <a:prstGeom prst="rect">
            <a:avLst/>
          </a:prstGeom>
        </p:spPr>
        <p:txBody>
          <a:bodyPr vert="horz" lIns="91440" tIns="45720" rIns="91440" bIns="45720" rtlCol="0" anchor="b"/>
          <a:lstStyle>
            <a:lvl1pPr algn="r">
              <a:defRPr sz="1200"/>
            </a:lvl1pPr>
          </a:lstStyle>
          <a:p>
            <a:fld id="{F5C9172B-525C-4BB3-A924-B7E349C9DD24}" type="slidenum">
              <a:rPr lang="en-US" sz="1100">
                <a:latin typeface="Avenir LT Std 35 Light" panose="020B0402020203020204" pitchFamily="34" charset="0"/>
              </a:rPr>
              <a:pPr/>
              <a:t>‹#›</a:t>
            </a:fld>
            <a:endParaRPr lang="en-US" sz="11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968" y="165120"/>
            <a:ext cx="1636424" cy="654570"/>
          </a:xfrm>
          <a:prstGeom prst="rect">
            <a:avLst/>
          </a:prstGeom>
          <a:noFill/>
          <a:ln>
            <a:noFill/>
          </a:ln>
        </p:spPr>
      </p:pic>
    </p:spTree>
    <p:extLst>
      <p:ext uri="{BB962C8B-B14F-4D97-AF65-F5344CB8AC3E}">
        <p14:creationId xmlns:p14="http://schemas.microsoft.com/office/powerpoint/2010/main" val="854308103"/>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47A7D-EE4F-457D-A173-E4FB784B6117}"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53046-65AA-44AA-9378-C94F7F07ADA2}" type="slidenum">
              <a:rPr lang="en-US" smtClean="0"/>
              <a:t>‹#›</a:t>
            </a:fld>
            <a:endParaRPr lang="en-US"/>
          </a:p>
        </p:txBody>
      </p:sp>
    </p:spTree>
    <p:extLst>
      <p:ext uri="{BB962C8B-B14F-4D97-AF65-F5344CB8AC3E}">
        <p14:creationId xmlns:p14="http://schemas.microsoft.com/office/powerpoint/2010/main" val="407511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1.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2.emf" Type="http://schemas.openxmlformats.org/officeDocument/2006/relationships/image" Id="rId3"></Relationship><Relationship Target="../media/image8.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media/image9.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media/image2.emf"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5.png" Type="http://schemas.openxmlformats.org/officeDocument/2006/relationships/image" Id="rId3"></Relationship><Relationship Target="../media/image4.jpeg" Type="http://schemas.openxmlformats.org/officeDocument/2006/relationships/image" Id="rId2"></Relationship><Relationship Target="../slideMasters/slideMaster1.xml" Type="http://schemas.openxmlformats.org/officeDocument/2006/relationships/slideMaster" Id="rId1"></Relationship><Relationship Target="../media/image2.emf" Type="http://schemas.openxmlformats.org/officeDocument/2006/relationships/image" Id="rId4"></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2.emf" Type="http://schemas.openxmlformats.org/officeDocument/2006/relationships/image" Id="rId3"></Relationship><Relationship Target="../media/image6.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1.emf" Type="http://schemas.openxmlformats.org/officeDocument/2006/relationships/image" Id="rId3"></Relationship><Relationship Target="../media/image7.jpe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4005601"/>
            <a:ext cx="9144000" cy="341632"/>
          </a:xfrm>
        </p:spPr>
        <p:txBody>
          <a:bodyPr wrap="square" anchor="b" anchorCtr="0">
            <a:spAutoFit/>
          </a:bodyPr>
          <a:lstStyle>
            <a:lvl1pPr marL="0" indent="0" algn="ctr">
              <a:buNone/>
              <a:defRPr sz="1800">
                <a:solidFill>
                  <a:schemeClr val="bg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4023" y="5156095"/>
            <a:ext cx="2243951" cy="441741"/>
          </a:xfrm>
          <a:prstGeom prst="rect">
            <a:avLst/>
          </a:prstGeom>
        </p:spPr>
      </p:pic>
      <p:sp>
        <p:nvSpPr>
          <p:cNvPr id="4" name="Title 3"/>
          <p:cNvSpPr>
            <a:spLocks noGrp="1"/>
          </p:cNvSpPr>
          <p:nvPr>
            <p:ph type="title"/>
          </p:nvPr>
        </p:nvSpPr>
        <p:spPr>
          <a:xfrm>
            <a:off x="971550" y="829610"/>
            <a:ext cx="10220325" cy="2594138"/>
          </a:xfrm>
        </p:spPr>
        <p:txBody>
          <a:bodyPr anchor="b" anchorCtr="0">
            <a:normAutofit/>
          </a:bodyPr>
          <a:lstStyle>
            <a:lvl1pPr>
              <a:defRPr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87917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81CEB-038A-9A46-B97E-6F89F8352C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1"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tx1"/>
                </a:solidFill>
                <a:latin typeface="Arial" panose="020B0604020202020204" pitchFamily="34" charset="0"/>
                <a:cs typeface="Arial" panose="020B0604020202020204" pitchFamily="34" charset="0"/>
              </a:rPr>
              <a:t>©</a:t>
            </a:r>
            <a:r>
              <a:rPr lang="en-US" sz="1000" baseline="0" dirty="0" smtClean="0">
                <a:solidFill>
                  <a:schemeClr val="tx1"/>
                </a:solidFill>
                <a:latin typeface="Arial" panose="020B0604020202020204" pitchFamily="34" charset="0"/>
                <a:cs typeface="Arial" panose="020B0604020202020204" pitchFamily="34" charset="0"/>
              </a:rPr>
              <a:t> 2023 </a:t>
            </a:r>
            <a:r>
              <a:rPr lang="en-US" sz="1000" dirty="0" smtClean="0">
                <a:solidFill>
                  <a:schemeClr val="tx1"/>
                </a:solidFill>
                <a:latin typeface="Arial" panose="020B0604020202020204" pitchFamily="34" charset="0"/>
                <a:cs typeface="Arial" panose="020B0604020202020204" pitchFamily="34" charset="0"/>
              </a:rPr>
              <a:t>Porter Wright Morris &amp; Arthur LLP</a:t>
            </a:r>
            <a:endParaRPr lang="en-US" sz="1000" dirty="0">
              <a:solidFill>
                <a:schemeClr val="tx1"/>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1"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22"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604630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Vide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0" y="0"/>
            <a:ext cx="12192000"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3"/>
          </p:nvPr>
        </p:nvSpPr>
        <p:spPr>
          <a:xfrm>
            <a:off x="379413" y="1102407"/>
            <a:ext cx="11433175" cy="4755288"/>
          </a:xfrm>
        </p:spPr>
        <p:txBody>
          <a:bodyPr/>
          <a:lstStyle/>
          <a:p>
            <a:r>
              <a:rPr lang="en-US" smtClean="0"/>
              <a:t>Click icon to add media</a:t>
            </a:r>
            <a:endParaRPr lang="en-US" dirty="0"/>
          </a:p>
        </p:txBody>
      </p:sp>
      <p:sp>
        <p:nvSpPr>
          <p:cNvPr id="2" name="Title 1"/>
          <p:cNvSpPr>
            <a:spLocks noGrp="1"/>
          </p:cNvSpPr>
          <p:nvPr>
            <p:ph type="title" hasCustomPrompt="1"/>
          </p:nvPr>
        </p:nvSpPr>
        <p:spPr>
          <a:xfrm>
            <a:off x="379851" y="239283"/>
            <a:ext cx="11432298" cy="717846"/>
          </a:xfrm>
        </p:spPr>
        <p:txBody>
          <a:bodyPr anchor="t">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Text Placeholder 2"/>
          <p:cNvSpPr>
            <a:spLocks noGrp="1"/>
          </p:cNvSpPr>
          <p:nvPr>
            <p:ph type="body" sz="quarter" idx="12" hasCustomPrompt="1"/>
          </p:nvPr>
        </p:nvSpPr>
        <p:spPr>
          <a:xfrm>
            <a:off x="371475" y="5928797"/>
            <a:ext cx="11440673" cy="368644"/>
          </a:xfrm>
        </p:spPr>
        <p:txBody>
          <a:bodyPr anchor="t" anchorCtr="0">
            <a:normAutofit/>
          </a:bodyPr>
          <a:lstStyle>
            <a:lvl1pPr algn="ctr">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21999234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8"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952500" y="2828924"/>
            <a:ext cx="10258425" cy="3124201"/>
          </a:xfrm>
        </p:spPr>
        <p:txBody>
          <a:bodyPr numCol="2"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3206057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952500" y="2809874"/>
            <a:ext cx="5067300"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8"/>
          <p:cNvSpPr>
            <a:spLocks noGrp="1"/>
          </p:cNvSpPr>
          <p:nvPr>
            <p:ph type="title" hasCustomPrompt="1"/>
          </p:nvPr>
        </p:nvSpPr>
        <p:spPr>
          <a:xfrm>
            <a:off x="952500" y="904875"/>
            <a:ext cx="10258425" cy="1441283"/>
          </a:xfrm>
        </p:spPr>
        <p:txBody>
          <a:bodyPr anchor="b" anchorCtr="0"/>
          <a:lstStyle>
            <a:lvl1pPr>
              <a:defRPr sz="3600"/>
            </a:lvl1pPr>
          </a:lstStyle>
          <a:p>
            <a:r>
              <a:rPr lang="en-US" dirty="0" smtClean="0"/>
              <a:t>CLICK TO EDIT MASTER TITLE STYLE</a:t>
            </a:r>
            <a:endParaRPr lang="en-US" dirty="0"/>
          </a:p>
        </p:txBody>
      </p:sp>
      <p:sp>
        <p:nvSpPr>
          <p:cNvPr id="20" name="Content Placeholder 2"/>
          <p:cNvSpPr>
            <a:spLocks noGrp="1"/>
          </p:cNvSpPr>
          <p:nvPr>
            <p:ph sz="half" idx="10"/>
          </p:nvPr>
        </p:nvSpPr>
        <p:spPr>
          <a:xfrm>
            <a:off x="6172200" y="2809874"/>
            <a:ext cx="5038725" cy="3143251"/>
          </a:xfrm>
        </p:spPr>
        <p:txBody>
          <a:bodyPr anchor="t" anchorCtr="0">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1178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501" y="904875"/>
            <a:ext cx="10273042" cy="785813"/>
          </a:xfrm>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952500" y="1795463"/>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2"/>
          <p:cNvSpPr>
            <a:spLocks noGrp="1"/>
          </p:cNvSpPr>
          <p:nvPr>
            <p:ph sz="half" idx="10" hasCustomPrompt="1"/>
          </p:nvPr>
        </p:nvSpPr>
        <p:spPr>
          <a:xfrm>
            <a:off x="9525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smtClean="0"/>
              <a:t>Edit Master text styles</a:t>
            </a:r>
            <a:endParaRPr lang="en-US" dirty="0"/>
          </a:p>
        </p:txBody>
      </p:sp>
      <p:sp>
        <p:nvSpPr>
          <p:cNvPr id="13" name="Content Placeholder 2"/>
          <p:cNvSpPr>
            <a:spLocks noGrp="1"/>
          </p:cNvSpPr>
          <p:nvPr>
            <p:ph sz="half" idx="11" hasCustomPrompt="1"/>
          </p:nvPr>
        </p:nvSpPr>
        <p:spPr>
          <a:xfrm>
            <a:off x="6172200" y="2733675"/>
            <a:ext cx="5045075" cy="2676525"/>
          </a:xfrm>
        </p:spPr>
        <p:txBody>
          <a:bodyPr anchor="t" anchorCtr="0">
            <a:normAutofit/>
          </a:bodyPr>
          <a:lstStyle>
            <a:lvl1pPr marL="0" indent="0" algn="ctr">
              <a:lnSpc>
                <a:spcPct val="100000"/>
              </a:lnSpc>
              <a:spcBef>
                <a:spcPts val="2400"/>
              </a:spcBef>
              <a:buClr>
                <a:srgbClr val="C00000"/>
              </a:buClr>
              <a:buFont typeface="Arial" panose="020B0604020202020204" pitchFamily="34" charset="0"/>
              <a:buNone/>
              <a:defRPr sz="18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16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14" name="Straight Connector 13">
            <a:extLst>
              <a:ext uri="{FF2B5EF4-FFF2-40B4-BE49-F238E27FC236}">
                <a16:creationId xmlns:a16="http://schemas.microsoft.com/office/drawing/2014/main" id="{60D31233-94B1-9244-BD69-EB42FFCCA80F}"/>
              </a:ext>
            </a:extLst>
          </p:cNvPr>
          <p:cNvCxnSpPr/>
          <p:nvPr/>
        </p:nvCxnSpPr>
        <p:spPr>
          <a:xfrm>
            <a:off x="5412360" y="1745295"/>
            <a:ext cx="1364105" cy="0"/>
          </a:xfrm>
          <a:prstGeom prst="line">
            <a:avLst/>
          </a:prstGeom>
          <a:ln w="381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2"/>
          </p:nvPr>
        </p:nvSpPr>
        <p:spPr>
          <a:xfrm>
            <a:off x="6172200" y="1792920"/>
            <a:ext cx="5045075"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Subtitle 2"/>
          <p:cNvSpPr>
            <a:spLocks noGrp="1"/>
          </p:cNvSpPr>
          <p:nvPr>
            <p:ph type="subTitle" idx="13"/>
          </p:nvPr>
        </p:nvSpPr>
        <p:spPr>
          <a:xfrm>
            <a:off x="952499" y="5587056"/>
            <a:ext cx="10264775"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2718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19104" y="927099"/>
            <a:ext cx="9841163" cy="4525117"/>
          </a:xfrm>
        </p:spPr>
        <p:txBody>
          <a:bodyPr/>
          <a:lstStyle/>
          <a:p>
            <a:r>
              <a:rPr lang="en-US" smtClean="0"/>
              <a:t>Click icon to add picture</a:t>
            </a:r>
            <a:endParaRPr lang="en-US" dirty="0"/>
          </a:p>
        </p:txBody>
      </p:sp>
      <p:sp>
        <p:nvSpPr>
          <p:cNvPr id="9" name="Text Placeholder 3"/>
          <p:cNvSpPr>
            <a:spLocks noGrp="1"/>
          </p:cNvSpPr>
          <p:nvPr>
            <p:ph type="body" sz="half" idx="2"/>
          </p:nvPr>
        </p:nvSpPr>
        <p:spPr>
          <a:xfrm>
            <a:off x="1118936" y="5597494"/>
            <a:ext cx="9841498" cy="461473"/>
          </a:xfrm>
        </p:spPr>
        <p:txBody>
          <a:bodyPr anchor="t" anchorCtr="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0244576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hasCustomPrompt="1"/>
          </p:nvPr>
        </p:nvSpPr>
        <p:spPr>
          <a:xfrm>
            <a:off x="3379755" y="3801978"/>
            <a:ext cx="8230720" cy="2153709"/>
          </a:xfrm>
        </p:spPr>
        <p:txBody>
          <a:bodyPr anchor="t" anchorCtr="0">
            <a:normAutofit/>
          </a:bodyPr>
          <a:lstStyle>
            <a:lvl1pPr algn="l">
              <a:defRPr sz="2800">
                <a:latin typeface="Arial" panose="020B0604020202020204" pitchFamily="34" charset="0"/>
                <a:cs typeface="Arial" panose="020B0604020202020204" pitchFamily="34" charset="0"/>
              </a:defRPr>
            </a:lvl1pPr>
            <a:lvl2pPr algn="l">
              <a:defRPr sz="2400">
                <a:latin typeface="Arial" panose="020B0604020202020204" pitchFamily="34" charset="0"/>
                <a:cs typeface="Arial" panose="020B0604020202020204" pitchFamily="34" charset="0"/>
              </a:defRPr>
            </a:lvl2pPr>
            <a:lvl3pPr algn="l">
              <a:defRPr sz="24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400">
                <a:latin typeface="Arial" panose="020B0604020202020204" pitchFamily="34" charset="0"/>
                <a:cs typeface="Arial" panose="020B0604020202020204" pitchFamily="34" charset="0"/>
              </a:defRPr>
            </a:lvl5pPr>
          </a:lstStyle>
          <a:p>
            <a:pPr lvl="0"/>
            <a:r>
              <a:rPr lang="en-US" dirty="0" smtClean="0"/>
              <a:t>Edit Master text styles</a:t>
            </a:r>
            <a:endParaRPr lang="en-US" dirty="0"/>
          </a:p>
        </p:txBody>
      </p:sp>
      <p:sp>
        <p:nvSpPr>
          <p:cNvPr id="16" name="Picture Placeholder 7"/>
          <p:cNvSpPr>
            <a:spLocks noGrp="1"/>
          </p:cNvSpPr>
          <p:nvPr>
            <p:ph type="pic" sz="quarter" idx="14"/>
          </p:nvPr>
        </p:nvSpPr>
        <p:spPr>
          <a:xfrm>
            <a:off x="1075085" y="3077676"/>
            <a:ext cx="2011680" cy="2011680"/>
          </a:xfrm>
          <a:prstGeom prst="ellipse">
            <a:avLst/>
          </a:prstGeom>
          <a:ln>
            <a:noFill/>
          </a:ln>
          <a:effectLst/>
        </p:spPr>
        <p:txBody>
          <a:bodyPr/>
          <a:lstStyle/>
          <a:p>
            <a:r>
              <a:rPr lang="en-US" smtClean="0"/>
              <a:t>Click icon to add picture</a:t>
            </a:r>
            <a:endParaRPr lang="en-US" dirty="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32941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userDrawn="1"/>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6" name="Picture Placeholder 7"/>
          <p:cNvSpPr>
            <a:spLocks noGrp="1"/>
          </p:cNvSpPr>
          <p:nvPr>
            <p:ph type="pic" sz="quarter" idx="13"/>
          </p:nvPr>
        </p:nvSpPr>
        <p:spPr>
          <a:xfrm>
            <a:off x="3047508" y="3078883"/>
            <a:ext cx="2011680" cy="2011680"/>
          </a:xfrm>
          <a:prstGeom prst="ellipse">
            <a:avLst/>
          </a:prstGeom>
          <a:ln>
            <a:noFill/>
          </a:ln>
          <a:effectLst/>
        </p:spPr>
        <p:txBody>
          <a:bodyPr/>
          <a:lstStyle/>
          <a:p>
            <a:r>
              <a:rPr lang="en-US" smtClean="0"/>
              <a:t>Click icon to add picture</a:t>
            </a:r>
            <a:endParaRPr lang="en-US" dirty="0"/>
          </a:p>
        </p:txBody>
      </p:sp>
      <p:sp>
        <p:nvSpPr>
          <p:cNvPr id="17" name="Picture Placeholder 7"/>
          <p:cNvSpPr>
            <a:spLocks noGrp="1"/>
          </p:cNvSpPr>
          <p:nvPr>
            <p:ph type="pic" sz="quarter" idx="14"/>
          </p:nvPr>
        </p:nvSpPr>
        <p:spPr>
          <a:xfrm>
            <a:off x="7263433" y="3078883"/>
            <a:ext cx="2011680" cy="2011680"/>
          </a:xfrm>
          <a:prstGeom prst="ellipse">
            <a:avLst/>
          </a:prstGeom>
          <a:ln>
            <a:noFill/>
          </a:ln>
          <a:effectLst/>
        </p:spPr>
        <p:txBody>
          <a:bodyPr/>
          <a:lstStyle/>
          <a:p>
            <a:r>
              <a:rPr lang="en-US" smtClean="0"/>
              <a:t>Click icon to add picture</a:t>
            </a:r>
            <a:endParaRPr lang="en-US" dirty="0"/>
          </a:p>
        </p:txBody>
      </p:sp>
      <p:sp>
        <p:nvSpPr>
          <p:cNvPr id="18" name="Text Placeholder 2"/>
          <p:cNvSpPr>
            <a:spLocks noGrp="1"/>
          </p:cNvSpPr>
          <p:nvPr>
            <p:ph type="body" sz="quarter" idx="10" hasCustomPrompt="1"/>
          </p:nvPr>
        </p:nvSpPr>
        <p:spPr>
          <a:xfrm>
            <a:off x="2010700"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21" name="Straight Connector 20">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3"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
        <p:nvSpPr>
          <p:cNvPr id="24" name="Text Placeholder 2"/>
          <p:cNvSpPr>
            <a:spLocks noGrp="1"/>
          </p:cNvSpPr>
          <p:nvPr>
            <p:ph type="body" sz="quarter" idx="15" hasCustomPrompt="1"/>
          </p:nvPr>
        </p:nvSpPr>
        <p:spPr>
          <a:xfrm>
            <a:off x="6226625" y="5310462"/>
            <a:ext cx="4085296" cy="1098553"/>
          </a:xfrm>
        </p:spPr>
        <p:txBody>
          <a:bodyPr anchor="t" anchorCtr="0">
            <a:normAutofit/>
          </a:bodyPr>
          <a:lstStyle>
            <a:lvl1pPr algn="ctr">
              <a:defRPr sz="20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12" name="Footer Placeholder 4"/>
          <p:cNvSpPr txBox="1">
            <a:spLocks/>
          </p:cNvSpPr>
          <p:nvPr userDrawn="1"/>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2023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81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2033"/>
            <a:ext cx="12209953" cy="687003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2034"/>
            <a:ext cx="12205856"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863"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16" name="Picture Placeholder 7"/>
          <p:cNvSpPr>
            <a:spLocks noGrp="1"/>
          </p:cNvSpPr>
          <p:nvPr>
            <p:ph type="pic" sz="quarter" idx="13"/>
          </p:nvPr>
        </p:nvSpPr>
        <p:spPr>
          <a:xfrm>
            <a:off x="1309593" y="2868328"/>
            <a:ext cx="2011680" cy="2011680"/>
          </a:xfrm>
          <a:prstGeom prst="ellipse">
            <a:avLst/>
          </a:prstGeom>
          <a:ln>
            <a:noFill/>
          </a:ln>
          <a:effectLst/>
        </p:spPr>
        <p:txBody>
          <a:bodyPr/>
          <a:lstStyle/>
          <a:p>
            <a:r>
              <a:rPr lang="en-US" smtClean="0"/>
              <a:t>Click icon to add picture</a:t>
            </a:r>
            <a:endParaRPr lang="en-US" dirty="0"/>
          </a:p>
        </p:txBody>
      </p:sp>
      <p:sp>
        <p:nvSpPr>
          <p:cNvPr id="17" name="Picture Placeholder 7"/>
          <p:cNvSpPr>
            <a:spLocks noGrp="1"/>
          </p:cNvSpPr>
          <p:nvPr>
            <p:ph type="pic" sz="quarter" idx="14"/>
          </p:nvPr>
        </p:nvSpPr>
        <p:spPr>
          <a:xfrm>
            <a:off x="5075872" y="2868328"/>
            <a:ext cx="2011680" cy="2011680"/>
          </a:xfrm>
          <a:prstGeom prst="ellipse">
            <a:avLst/>
          </a:prstGeom>
          <a:ln>
            <a:noFill/>
          </a:ln>
          <a:effectLst/>
        </p:spPr>
        <p:txBody>
          <a:bodyPr/>
          <a:lstStyle/>
          <a:p>
            <a:r>
              <a:rPr lang="en-US" smtClean="0"/>
              <a:t>Click icon to add picture</a:t>
            </a:r>
            <a:endParaRPr lang="en-US" dirty="0"/>
          </a:p>
        </p:txBody>
      </p:sp>
      <p:sp>
        <p:nvSpPr>
          <p:cNvPr id="18" name="Text Placeholder 2"/>
          <p:cNvSpPr>
            <a:spLocks noGrp="1"/>
          </p:cNvSpPr>
          <p:nvPr>
            <p:ph type="body" sz="quarter" idx="10" hasCustomPrompt="1"/>
          </p:nvPr>
        </p:nvSpPr>
        <p:spPr>
          <a:xfrm>
            <a:off x="5450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21" name="Picture Placeholder 7"/>
          <p:cNvSpPr>
            <a:spLocks noGrp="1"/>
          </p:cNvSpPr>
          <p:nvPr>
            <p:ph type="pic" sz="quarter" idx="16"/>
          </p:nvPr>
        </p:nvSpPr>
        <p:spPr>
          <a:xfrm>
            <a:off x="8551667" y="2868328"/>
            <a:ext cx="2011680" cy="2011680"/>
          </a:xfrm>
          <a:prstGeom prst="ellipse">
            <a:avLst/>
          </a:prstGeom>
          <a:ln>
            <a:noFill/>
          </a:ln>
          <a:effectLst/>
        </p:spPr>
        <p:txBody>
          <a:bodyPr/>
          <a:lstStyle/>
          <a:p>
            <a:r>
              <a:rPr lang="en-US" smtClean="0"/>
              <a:t>Click icon to add picture</a:t>
            </a:r>
            <a:endParaRPr lang="en-US" dirty="0"/>
          </a:p>
        </p:txBody>
      </p:sp>
      <p:sp>
        <p:nvSpPr>
          <p:cNvPr id="26" name="Text Placeholder 2"/>
          <p:cNvSpPr>
            <a:spLocks noGrp="1"/>
          </p:cNvSpPr>
          <p:nvPr>
            <p:ph type="body" sz="quarter" idx="18" hasCustomPrompt="1"/>
          </p:nvPr>
        </p:nvSpPr>
        <p:spPr>
          <a:xfrm>
            <a:off x="4265700"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27" name="Text Placeholder 2"/>
          <p:cNvSpPr>
            <a:spLocks noGrp="1"/>
          </p:cNvSpPr>
          <p:nvPr>
            <p:ph type="body" sz="quarter" idx="19" hasCustomPrompt="1"/>
          </p:nvPr>
        </p:nvSpPr>
        <p:spPr>
          <a:xfrm>
            <a:off x="8004794" y="5228248"/>
            <a:ext cx="3632024" cy="1098553"/>
          </a:xfrm>
        </p:spPr>
        <p:txBody>
          <a:bodyPr anchor="t" anchorCtr="0">
            <a:normAutofit/>
          </a:bodyPr>
          <a:lstStyle>
            <a:lvl1pPr algn="ctr">
              <a:defRPr sz="16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cxnSp>
        <p:nvCxnSpPr>
          <p:cNvPr id="30" name="Straight Connector 29">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31" name="Title 18"/>
          <p:cNvSpPr>
            <a:spLocks noGrp="1"/>
          </p:cNvSpPr>
          <p:nvPr>
            <p:ph type="title" hasCustomPrompt="1"/>
          </p:nvPr>
        </p:nvSpPr>
        <p:spPr>
          <a:xfrm>
            <a:off x="952500" y="904875"/>
            <a:ext cx="10258425" cy="1441283"/>
          </a:xfrm>
        </p:spPr>
        <p:txBody>
          <a:bodyPr anchor="b" anchorCtr="0"/>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91874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Photo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1"/>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F15657-2D7A-B34D-8DA3-51ECDBA9FA5D}"/>
              </a:ext>
            </a:extLst>
          </p:cNvPr>
          <p:cNvSpPr/>
          <p:nvPr/>
        </p:nvSpPr>
        <p:spPr>
          <a:xfrm>
            <a:off x="0" y="1"/>
            <a:ext cx="12209953" cy="341696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76" y="6399743"/>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smtClean="0"/>
              <a:t>CLICK TO EDIT MASTER TITLE STYLE</a:t>
            </a:r>
            <a:endParaRPr lang="en-US" dirty="0"/>
          </a:p>
        </p:txBody>
      </p:sp>
      <p:sp>
        <p:nvSpPr>
          <p:cNvPr id="29" name="Picture Placeholder 7"/>
          <p:cNvSpPr>
            <a:spLocks noGrp="1"/>
          </p:cNvSpPr>
          <p:nvPr>
            <p:ph type="pic" sz="quarter" idx="13"/>
          </p:nvPr>
        </p:nvSpPr>
        <p:spPr>
          <a:xfrm>
            <a:off x="533200" y="2868328"/>
            <a:ext cx="2011680" cy="2011680"/>
          </a:xfrm>
          <a:prstGeom prst="ellipse">
            <a:avLst/>
          </a:prstGeom>
          <a:ln>
            <a:noFill/>
          </a:ln>
          <a:effectLst/>
        </p:spPr>
        <p:txBody>
          <a:bodyPr/>
          <a:lstStyle/>
          <a:p>
            <a:r>
              <a:rPr lang="en-US" smtClean="0"/>
              <a:t>Click icon to add picture</a:t>
            </a:r>
            <a:endParaRPr lang="en-US" dirty="0"/>
          </a:p>
        </p:txBody>
      </p:sp>
      <p:sp>
        <p:nvSpPr>
          <p:cNvPr id="30" name="Picture Placeholder 7"/>
          <p:cNvSpPr>
            <a:spLocks noGrp="1"/>
          </p:cNvSpPr>
          <p:nvPr>
            <p:ph type="pic" sz="quarter" idx="14"/>
          </p:nvPr>
        </p:nvSpPr>
        <p:spPr>
          <a:xfrm>
            <a:off x="3596301" y="2868328"/>
            <a:ext cx="2011680" cy="2011680"/>
          </a:xfrm>
          <a:prstGeom prst="ellipse">
            <a:avLst/>
          </a:prstGeom>
          <a:ln>
            <a:noFill/>
          </a:ln>
          <a:effectLst/>
        </p:spPr>
        <p:txBody>
          <a:bodyPr/>
          <a:lstStyle/>
          <a:p>
            <a:r>
              <a:rPr lang="en-US" smtClean="0"/>
              <a:t>Click icon to add picture</a:t>
            </a:r>
            <a:endParaRPr lang="en-US" dirty="0"/>
          </a:p>
        </p:txBody>
      </p:sp>
      <p:sp>
        <p:nvSpPr>
          <p:cNvPr id="31" name="Text Placeholder 2"/>
          <p:cNvSpPr>
            <a:spLocks noGrp="1"/>
          </p:cNvSpPr>
          <p:nvPr>
            <p:ph type="body" sz="quarter" idx="10" hasCustomPrompt="1"/>
          </p:nvPr>
        </p:nvSpPr>
        <p:spPr>
          <a:xfrm>
            <a:off x="106647"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2" name="Picture Placeholder 7"/>
          <p:cNvSpPr>
            <a:spLocks noGrp="1"/>
          </p:cNvSpPr>
          <p:nvPr>
            <p:ph type="pic" sz="quarter" idx="16"/>
          </p:nvPr>
        </p:nvSpPr>
        <p:spPr>
          <a:xfrm>
            <a:off x="6554361" y="2868328"/>
            <a:ext cx="2011680" cy="2011680"/>
          </a:xfrm>
          <a:prstGeom prst="ellipse">
            <a:avLst/>
          </a:prstGeom>
          <a:ln>
            <a:noFill/>
          </a:ln>
          <a:effectLst/>
        </p:spPr>
        <p:txBody>
          <a:bodyPr/>
          <a:lstStyle/>
          <a:p>
            <a:r>
              <a:rPr lang="en-US" smtClean="0"/>
              <a:t>Click icon to add picture</a:t>
            </a:r>
            <a:endParaRPr lang="en-US" dirty="0"/>
          </a:p>
        </p:txBody>
      </p:sp>
      <p:sp>
        <p:nvSpPr>
          <p:cNvPr id="33" name="Text Placeholder 2"/>
          <p:cNvSpPr>
            <a:spLocks noGrp="1"/>
          </p:cNvSpPr>
          <p:nvPr>
            <p:ph type="body" sz="quarter" idx="18" hasCustomPrompt="1"/>
          </p:nvPr>
        </p:nvSpPr>
        <p:spPr>
          <a:xfrm>
            <a:off x="3136261"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34" name="Text Placeholder 2"/>
          <p:cNvSpPr>
            <a:spLocks noGrp="1"/>
          </p:cNvSpPr>
          <p:nvPr>
            <p:ph type="body" sz="quarter" idx="19" hasCustomPrompt="1"/>
          </p:nvPr>
        </p:nvSpPr>
        <p:spPr>
          <a:xfrm>
            <a:off x="6165875"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1" name="Text Placeholder 2"/>
          <p:cNvSpPr>
            <a:spLocks noGrp="1"/>
          </p:cNvSpPr>
          <p:nvPr>
            <p:ph type="body" sz="quarter" idx="20" hasCustomPrompt="1"/>
          </p:nvPr>
        </p:nvSpPr>
        <p:spPr>
          <a:xfrm>
            <a:off x="9195488" y="5218130"/>
            <a:ext cx="2926080" cy="1098553"/>
          </a:xfrm>
        </p:spPr>
        <p:txBody>
          <a:bodyPr anchor="t" anchorCtr="0">
            <a:normAutofit/>
          </a:bodyPr>
          <a:lstStyle>
            <a:lvl1pPr algn="ctr">
              <a:defRPr sz="1400">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42" name="Picture Placeholder 7"/>
          <p:cNvSpPr>
            <a:spLocks noGrp="1"/>
          </p:cNvSpPr>
          <p:nvPr>
            <p:ph type="pic" sz="quarter" idx="21"/>
          </p:nvPr>
        </p:nvSpPr>
        <p:spPr>
          <a:xfrm>
            <a:off x="9621408" y="2868328"/>
            <a:ext cx="2011680" cy="2011680"/>
          </a:xfrm>
          <a:prstGeom prst="ellipse">
            <a:avLst/>
          </a:prstGeom>
          <a:ln>
            <a:noFill/>
          </a:ln>
          <a:effectLst/>
        </p:spPr>
        <p:txBody>
          <a:bodyPr/>
          <a:lstStyle/>
          <a:p>
            <a:r>
              <a:rPr lang="en-US" smtClean="0"/>
              <a:t>Click icon to add picture</a:t>
            </a:r>
            <a:endParaRPr lang="en-US" dirty="0"/>
          </a:p>
        </p:txBody>
      </p:sp>
    </p:spTree>
    <p:extLst>
      <p:ext uri="{BB962C8B-B14F-4D97-AF65-F5344CB8AC3E}">
        <p14:creationId xmlns:p14="http://schemas.microsoft.com/office/powerpoint/2010/main" val="823684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28FD3D-7547-864A-9716-BA55367B03D8}"/>
              </a:ext>
            </a:extLst>
          </p:cNvPr>
          <p:cNvSpPr/>
          <p:nvPr/>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0" y="1122363"/>
            <a:ext cx="9144000" cy="2381472"/>
          </a:xfrm>
        </p:spPr>
        <p:txBody>
          <a:bodyPr anchor="b">
            <a:normAutofit/>
          </a:bodyPr>
          <a:lstStyle>
            <a:lvl1pPr algn="ctr">
              <a:defRPr sz="4000" cap="all" baseline="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7" name="Straight Connector 6">
            <a:extLst>
              <a:ext uri="{FF2B5EF4-FFF2-40B4-BE49-F238E27FC236}">
                <a16:creationId xmlns:a16="http://schemas.microsoft.com/office/drawing/2014/main" id="{60D31233-94B1-9244-BD69-EB42FFCCA80F}"/>
              </a:ext>
            </a:extLst>
          </p:cNvPr>
          <p:cNvCxnSpPr/>
          <p:nvPr/>
        </p:nvCxnSpPr>
        <p:spPr>
          <a:xfrm>
            <a:off x="5413945" y="4779007"/>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1524001" y="3882081"/>
            <a:ext cx="9144000" cy="341632"/>
          </a:xfrm>
        </p:spPr>
        <p:txBody>
          <a:bodyPr wrap="square">
            <a:spAutoFit/>
          </a:bodyPr>
          <a:lstStyle>
            <a:lvl1pPr marL="0" indent="0" algn="ctr">
              <a:buNone/>
              <a:defRPr sz="180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6899" y="5164333"/>
            <a:ext cx="2243951" cy="441740"/>
          </a:xfrm>
          <a:prstGeom prst="rect">
            <a:avLst/>
          </a:prstGeom>
        </p:spPr>
      </p:pic>
    </p:spTree>
    <p:extLst>
      <p:ext uri="{BB962C8B-B14F-4D97-AF65-F5344CB8AC3E}">
        <p14:creationId xmlns:p14="http://schemas.microsoft.com/office/powerpoint/2010/main" val="3603789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rot="10800000">
            <a:off x="0" y="6134100"/>
            <a:ext cx="12192000" cy="7239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7743824" y="2452689"/>
            <a:ext cx="5076823" cy="1924049"/>
          </a:xfrm>
        </p:spPr>
        <p:txBody>
          <a:bodyPr anchor="b"/>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942975" y="890588"/>
            <a:ext cx="7800975" cy="5062537"/>
          </a:xfrm>
        </p:spPr>
        <p:txBody>
          <a:bodyPr vert="eaVert" anchor="t">
            <a:normAutofit/>
          </a:bodyPr>
          <a:lstStyle>
            <a:lvl1pPr>
              <a:defRPr sz="2800"/>
            </a:lvl1pPr>
            <a:lvl2pPr>
              <a:defRPr sz="2800"/>
            </a:lvl2pPr>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a:extLst>
              <a:ext uri="{FF2B5EF4-FFF2-40B4-BE49-F238E27FC236}">
                <a16:creationId xmlns:a16="http://schemas.microsoft.com/office/drawing/2014/main" id="{E2C2F32D-0B7D-914F-A088-B73AD9D49579}"/>
              </a:ext>
            </a:extLst>
          </p:cNvPr>
          <p:cNvCxnSpPr>
            <a:cxnSpLocks/>
          </p:cNvCxnSpPr>
          <p:nvPr/>
        </p:nvCxnSpPr>
        <p:spPr>
          <a:xfrm rot="5400000">
            <a:off x="8618254" y="3285247"/>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p:nvSpPr>
        <p:spPr>
          <a:xfrm rot="5400000">
            <a:off x="-1636250" y="43148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59587" y="932392"/>
            <a:ext cx="1557372" cy="306582"/>
          </a:xfrm>
          <a:prstGeom prst="rect">
            <a:avLst/>
          </a:prstGeom>
        </p:spPr>
      </p:pic>
    </p:spTree>
    <p:extLst>
      <p:ext uri="{BB962C8B-B14F-4D97-AF65-F5344CB8AC3E}">
        <p14:creationId xmlns:p14="http://schemas.microsoft.com/office/powerpoint/2010/main" val="32186127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rot="10800000">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28FD3D-7547-864A-9716-BA55367B03D8}"/>
              </a:ext>
            </a:extLst>
          </p:cNvPr>
          <p:cNvSpPr/>
          <p:nvPr/>
        </p:nvSpPr>
        <p:spPr>
          <a:xfrm rot="10800000">
            <a:off x="6941127" y="1"/>
            <a:ext cx="5250873"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7458074" y="2066931"/>
            <a:ext cx="5362575" cy="2714625"/>
          </a:xfrm>
        </p:spPr>
        <p:txBody>
          <a:bodyPr anchor="b" anchorCtr="0">
            <a:normAutofit/>
          </a:bodyPr>
          <a:lstStyle>
            <a:lvl1pPr algn="ctr">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rot="5400000">
            <a:off x="8008654" y="3390021"/>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rot="5400000">
            <a:off x="-1636250" y="43148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1" name="Content Placeholder 2"/>
          <p:cNvSpPr>
            <a:spLocks noGrp="1"/>
          </p:cNvSpPr>
          <p:nvPr>
            <p:ph sz="half" idx="1"/>
          </p:nvPr>
        </p:nvSpPr>
        <p:spPr>
          <a:xfrm rot="5400000">
            <a:off x="1081834" y="499315"/>
            <a:ext cx="5362580" cy="5849851"/>
          </a:xfrm>
        </p:spPr>
        <p:txBody>
          <a:bodyPr>
            <a:normAutofit/>
          </a:bodyPr>
          <a:lstStyle>
            <a:lvl1pPr marL="171450" indent="-171450" algn="l">
              <a:lnSpc>
                <a:spcPct val="100000"/>
              </a:lnSpc>
              <a:spcBef>
                <a:spcPts val="2400"/>
              </a:spcBef>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286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0858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5430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00250" indent="-171450" algn="l">
              <a:lnSpc>
                <a:spcPct val="150000"/>
              </a:lnSpc>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59589" y="932392"/>
            <a:ext cx="1557377" cy="306582"/>
          </a:xfrm>
          <a:prstGeom prst="rect">
            <a:avLst/>
          </a:prstGeom>
        </p:spPr>
      </p:pic>
    </p:spTree>
    <p:extLst>
      <p:ext uri="{BB962C8B-B14F-4D97-AF65-F5344CB8AC3E}">
        <p14:creationId xmlns:p14="http://schemas.microsoft.com/office/powerpoint/2010/main" val="37711239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9F60A1-07A7-45CE-AF1D-922ADF2B3098}" type="slidenum">
              <a:rPr lang="en-US" altLang="en-US"/>
              <a:pPr/>
              <a:t>‹#›</a:t>
            </a:fld>
            <a:endParaRPr lang="en-US" altLang="en-US"/>
          </a:p>
        </p:txBody>
      </p:sp>
    </p:spTree>
    <p:extLst>
      <p:ext uri="{BB962C8B-B14F-4D97-AF65-F5344CB8AC3E}">
        <p14:creationId xmlns:p14="http://schemas.microsoft.com/office/powerpoint/2010/main" val="23011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F1F0AF-2AD7-BA41-A5E0-4D0D3D120834}"/>
              </a:ext>
            </a:extLst>
          </p:cNvPr>
          <p:cNvSpPr/>
          <p:nvPr/>
        </p:nvSpPr>
        <p:spPr>
          <a:xfrm>
            <a:off x="0" y="0"/>
            <a:ext cx="12192000" cy="6280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08" y="1412868"/>
            <a:ext cx="10301974" cy="4560995"/>
          </a:xfrm>
          <a:prstGeom prst="rect">
            <a:avLst/>
          </a:prstGeom>
        </p:spPr>
      </p:pic>
    </p:spTree>
    <p:extLst>
      <p:ext uri="{BB962C8B-B14F-4D97-AF65-F5344CB8AC3E}">
        <p14:creationId xmlns:p14="http://schemas.microsoft.com/office/powerpoint/2010/main" val="1061864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728" y="765199"/>
            <a:ext cx="10532539" cy="5327603"/>
          </a:xfrm>
          <a:prstGeom prst="rect">
            <a:avLst/>
          </a:prstGeom>
        </p:spPr>
      </p:pic>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rot="5400000">
            <a:off x="3538582" y="-1730885"/>
            <a:ext cx="5123810" cy="10523564"/>
          </a:xfrm>
          <a:prstGeom prst="rect">
            <a:avLst/>
          </a:prstGeom>
        </p:spPr>
      </p:pic>
      <p:sp>
        <p:nvSpPr>
          <p:cNvPr id="11" name="Title 10"/>
          <p:cNvSpPr>
            <a:spLocks noGrp="1"/>
          </p:cNvSpPr>
          <p:nvPr>
            <p:ph type="title" hasCustomPrompt="1"/>
          </p:nvPr>
        </p:nvSpPr>
        <p:spPr>
          <a:xfrm>
            <a:off x="829730" y="4048124"/>
            <a:ext cx="10407765" cy="2057399"/>
          </a:xfrm>
        </p:spPr>
        <p:txBody>
          <a:bodyPr>
            <a:normAutofit/>
          </a:bodyPr>
          <a:lstStyle>
            <a:lvl1pPr algn="l">
              <a:defRPr sz="4800" cap="all" baseline="0">
                <a:solidFill>
                  <a:schemeClr val="bg1"/>
                </a:solidFill>
              </a:defRPr>
            </a:lvl1pPr>
          </a:lstStyle>
          <a:p>
            <a:r>
              <a:rPr lang="en-US" dirty="0" smtClean="0"/>
              <a:t>CLICK TO EDIT MASTER TITLE STYLE</a:t>
            </a:r>
            <a:endParaRPr lang="en-US" dirty="0"/>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16"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2023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36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28FD3D-7547-864A-9716-BA55367B03D8}"/>
              </a:ext>
            </a:extLst>
          </p:cNvPr>
          <p:cNvSpPr/>
          <p:nvPr/>
        </p:nvSpPr>
        <p:spPr>
          <a:xfrm>
            <a:off x="284672" y="664234"/>
            <a:ext cx="4966201" cy="544129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F15657-2D7A-B34D-8DA3-51ECDBA9FA5D}"/>
              </a:ext>
            </a:extLst>
          </p:cNvPr>
          <p:cNvSpPr/>
          <p:nvPr/>
        </p:nvSpPr>
        <p:spPr>
          <a:xfrm>
            <a:off x="5250873" y="0"/>
            <a:ext cx="694112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1939931" y="3428120"/>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2023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2"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71475" y="638176"/>
            <a:ext cx="4181475" cy="2567000"/>
          </a:xfrm>
        </p:spPr>
        <p:txBody>
          <a:bodyPr anchor="b" anchorCtr="0">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69874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15657-2D7A-B34D-8DA3-51ECDBA9FA5D}"/>
              </a:ext>
            </a:extLst>
          </p:cNvPr>
          <p:cNvSpPr/>
          <p:nvPr/>
        </p:nvSpPr>
        <p:spPr>
          <a:xfrm>
            <a:off x="5250872" y="0"/>
            <a:ext cx="694112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28FD3D-7547-864A-9716-BA55367B03D8}"/>
              </a:ext>
            </a:extLst>
          </p:cNvPr>
          <p:cNvSpPr/>
          <p:nvPr/>
        </p:nvSpPr>
        <p:spPr>
          <a:xfrm>
            <a:off x="0" y="0"/>
            <a:ext cx="5250873" cy="610552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71476" y="638175"/>
            <a:ext cx="4476750" cy="1383130"/>
          </a:xfrm>
        </p:spPr>
        <p:txBody>
          <a:bodyPr anchor="b">
            <a:normAutofit/>
          </a:bodyPr>
          <a:lstStyle>
            <a:lvl1pPr algn="ctr">
              <a:defRPr sz="2800" b="1" cap="all"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cxnSp>
        <p:nvCxnSpPr>
          <p:cNvPr id="9" name="Straight Connector 8">
            <a:extLst>
              <a:ext uri="{FF2B5EF4-FFF2-40B4-BE49-F238E27FC236}">
                <a16:creationId xmlns:a16="http://schemas.microsoft.com/office/drawing/2014/main" id="{E2C2F32D-0B7D-914F-A088-B73AD9D49579}"/>
              </a:ext>
            </a:extLst>
          </p:cNvPr>
          <p:cNvCxnSpPr>
            <a:cxnSpLocks/>
          </p:cNvCxnSpPr>
          <p:nvPr/>
        </p:nvCxnSpPr>
        <p:spPr>
          <a:xfrm>
            <a:off x="2087570" y="2252537"/>
            <a:ext cx="1044563"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0"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13" name="Content Placeholder 2"/>
          <p:cNvSpPr>
            <a:spLocks noGrp="1"/>
          </p:cNvSpPr>
          <p:nvPr>
            <p:ph sz="half" idx="10"/>
          </p:nvPr>
        </p:nvSpPr>
        <p:spPr>
          <a:xfrm>
            <a:off x="5524499" y="638175"/>
            <a:ext cx="6391276" cy="5467350"/>
          </a:xfrm>
        </p:spPr>
        <p:txBody>
          <a:bodyPr>
            <a:normAutofit/>
          </a:bodyPr>
          <a:lstStyle>
            <a:lvl1pPr marL="2286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1pPr>
            <a:lvl2pPr marL="6858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4pPr>
            <a:lvl5pPr marL="2057400" indent="-228600" algn="l">
              <a:buClr>
                <a:srgbClr val="C00000"/>
              </a:buClr>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1" hasCustomPrompt="1"/>
          </p:nvPr>
        </p:nvSpPr>
        <p:spPr>
          <a:xfrm>
            <a:off x="371476" y="2550876"/>
            <a:ext cx="4476750" cy="3248025"/>
          </a:xfrm>
        </p:spPr>
        <p:txBody>
          <a:bodyPr>
            <a:normAutofit/>
          </a:bodyPr>
          <a:lstStyle>
            <a:lvl1pPr marL="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1800"/>
              </a:spcBef>
              <a:buClr>
                <a:srgbClr val="C00000"/>
              </a:buClr>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p:txBody>
      </p:sp>
      <p:sp>
        <p:nvSpPr>
          <p:cNvPr id="10" name="Text Placeholder 2"/>
          <p:cNvSpPr>
            <a:spLocks noGrp="1"/>
          </p:cNvSpPr>
          <p:nvPr>
            <p:ph type="body" sz="quarter" idx="12" hasCustomPrompt="1"/>
          </p:nvPr>
        </p:nvSpPr>
        <p:spPr>
          <a:xfrm>
            <a:off x="371476" y="5928797"/>
            <a:ext cx="4476750" cy="368644"/>
          </a:xfrm>
        </p:spPr>
        <p:txBody>
          <a:bodyPr anchor="t" anchorCtr="0">
            <a:normAutofit/>
          </a:bodyPr>
          <a:lstStyle>
            <a:lvl1pPr algn="l">
              <a:defRPr sz="1000" i="1">
                <a:solidFill>
                  <a:schemeClr val="bg1"/>
                </a:solidFill>
                <a:latin typeface="Arial" panose="020B0604020202020204" pitchFamily="34" charset="0"/>
                <a:cs typeface="Arial" panose="020B0604020202020204" pitchFamily="34" charset="0"/>
              </a:defRPr>
            </a:lvl1pPr>
            <a:lvl2pPr algn="ctr">
              <a:defRPr sz="1400">
                <a:latin typeface="Arial" panose="020B0604020202020204" pitchFamily="34" charset="0"/>
                <a:cs typeface="Arial" panose="020B0604020202020204" pitchFamily="34" charset="0"/>
              </a:defRPr>
            </a:lvl2pPr>
            <a:lvl3pPr algn="ctr">
              <a:defRPr sz="1400">
                <a:latin typeface="Arial" panose="020B0604020202020204" pitchFamily="34" charset="0"/>
                <a:cs typeface="Arial" panose="020B0604020202020204" pitchFamily="34" charset="0"/>
              </a:defRPr>
            </a:lvl3pPr>
            <a:lvl4pPr algn="ctr">
              <a:defRPr sz="1400">
                <a:latin typeface="Arial" panose="020B0604020202020204" pitchFamily="34" charset="0"/>
                <a:cs typeface="Arial" panose="020B0604020202020204" pitchFamily="34" charset="0"/>
              </a:defRPr>
            </a:lvl4pPr>
            <a:lvl5pPr algn="ctr">
              <a:defRPr sz="14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1912078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Subtitle 2"/>
          <p:cNvSpPr>
            <a:spLocks noGrp="1"/>
          </p:cNvSpPr>
          <p:nvPr>
            <p:ph type="subTitle" idx="1"/>
          </p:nvPr>
        </p:nvSpPr>
        <p:spPr>
          <a:xfrm>
            <a:off x="952500" y="2825495"/>
            <a:ext cx="10258425" cy="3074561"/>
          </a:xfrm>
        </p:spPr>
        <p:txBody>
          <a:bodyPr anchor="t" anchorCtr="0">
            <a:normAutofit/>
          </a:bodyPr>
          <a:lstStyle>
            <a:lvl1pPr marL="0" indent="0" algn="ctr">
              <a:lnSpc>
                <a:spcPct val="100000"/>
              </a:lnSpc>
              <a:spcBef>
                <a:spcPts val="2400"/>
              </a:spcBef>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smtClean="0"/>
          </a:p>
        </p:txBody>
      </p:sp>
      <p:cxnSp>
        <p:nvCxnSpPr>
          <p:cNvPr id="17" name="Straight Connector 16">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8"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1241081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F15657-2D7A-B34D-8DA3-51ECDBA9FA5D}"/>
              </a:ext>
            </a:extLst>
          </p:cNvPr>
          <p:cNvSpPr/>
          <p:nvPr/>
        </p:nvSpPr>
        <p:spPr>
          <a:xfrm>
            <a:off x="0" y="0"/>
            <a:ext cx="12209953"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AFF9B3F-BBE2-CE4D-AD23-00C6C7F607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227906" cy="3656431"/>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18147" y="762001"/>
            <a:ext cx="10544120" cy="533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2"/>
          </a:xfrm>
          <a:prstGeom prst="rect">
            <a:avLst/>
          </a:prstGeom>
        </p:spPr>
      </p:pic>
      <p:sp>
        <p:nvSpPr>
          <p:cNvPr id="22"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2022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23" name="Content Placeholder 2"/>
          <p:cNvSpPr>
            <a:spLocks noGrp="1"/>
          </p:cNvSpPr>
          <p:nvPr>
            <p:ph sz="half" idx="1"/>
          </p:nvPr>
        </p:nvSpPr>
        <p:spPr>
          <a:xfrm>
            <a:off x="952500" y="2828924"/>
            <a:ext cx="10258425" cy="3124201"/>
          </a:xfrm>
        </p:spPr>
        <p:txBody>
          <a:bodyPr numCol="1" spcCol="365760" anchor="t" anchorCtr="0">
            <a:noAutofit/>
          </a:bodyPr>
          <a:lstStyle>
            <a:lvl1pPr marL="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4" name="Straight Connector 23">
            <a:extLst>
              <a:ext uri="{FF2B5EF4-FFF2-40B4-BE49-F238E27FC236}">
                <a16:creationId xmlns:a16="http://schemas.microsoft.com/office/drawing/2014/main" id="{60D31233-94B1-9244-BD69-EB42FFCCA80F}"/>
              </a:ext>
            </a:extLst>
          </p:cNvPr>
          <p:cNvCxnSpPr/>
          <p:nvPr/>
        </p:nvCxnSpPr>
        <p:spPr>
          <a:xfrm>
            <a:off x="5399660"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25" name="Title 18"/>
          <p:cNvSpPr>
            <a:spLocks noGrp="1"/>
          </p:cNvSpPr>
          <p:nvPr>
            <p:ph type="title" hasCustomPrompt="1"/>
          </p:nvPr>
        </p:nvSpPr>
        <p:spPr>
          <a:xfrm>
            <a:off x="952500" y="904875"/>
            <a:ext cx="10258425" cy="1441283"/>
          </a:xfrm>
        </p:spPr>
        <p:txBody>
          <a:bodyPr anchor="b" anchorCtr="0">
            <a:norm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92735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15"/>
            <a:ext cx="12192000" cy="6858000"/>
          </a:xfrm>
          <a:prstGeom prst="rect">
            <a:avLst/>
          </a:prstGeom>
        </p:spPr>
      </p:pic>
      <p:sp>
        <p:nvSpPr>
          <p:cNvPr id="9" name="Rectangle 8">
            <a:extLst>
              <a:ext uri="{FF2B5EF4-FFF2-40B4-BE49-F238E27FC236}">
                <a16:creationId xmlns:a16="http://schemas.microsoft.com/office/drawing/2014/main" id="{6DF15657-2D7A-B34D-8DA3-51ECDBA9FA5D}"/>
              </a:ext>
            </a:extLst>
          </p:cNvPr>
          <p:cNvSpPr/>
          <p:nvPr/>
        </p:nvSpPr>
        <p:spPr>
          <a:xfrm>
            <a:off x="829734" y="762001"/>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solidFill>
                <a:latin typeface="Arial" panose="020B0604020202020204" pitchFamily="34" charset="0"/>
                <a:cs typeface="Arial" panose="020B0604020202020204" pitchFamily="34" charset="0"/>
              </a:rPr>
              <a:t>©</a:t>
            </a:r>
            <a:r>
              <a:rPr lang="en-US" sz="1000" baseline="0" dirty="0" smtClean="0">
                <a:solidFill>
                  <a:schemeClr val="bg1"/>
                </a:solidFill>
                <a:latin typeface="Arial" panose="020B0604020202020204" pitchFamily="34" charset="0"/>
                <a:cs typeface="Arial" panose="020B0604020202020204" pitchFamily="34" charset="0"/>
              </a:rPr>
              <a:t> 2022 </a:t>
            </a:r>
            <a:r>
              <a:rPr lang="en-US" sz="1000" dirty="0" smtClean="0">
                <a:solidFill>
                  <a:schemeClr val="bg1"/>
                </a:solidFill>
                <a:latin typeface="Arial" panose="020B0604020202020204" pitchFamily="34" charset="0"/>
                <a:cs typeface="Arial" panose="020B0604020202020204" pitchFamily="34" charset="0"/>
              </a:rPr>
              <a:t>Porter Wright Morris &amp; Arthur LLP</a:t>
            </a:r>
            <a:endParaRPr lang="en-US" sz="10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cxnSp>
        <p:nvCxnSpPr>
          <p:cNvPr id="18" name="Straight Connector 17">
            <a:extLst>
              <a:ext uri="{FF2B5EF4-FFF2-40B4-BE49-F238E27FC236}">
                <a16:creationId xmlns:a16="http://schemas.microsoft.com/office/drawing/2014/main" id="{60D31233-94B1-9244-BD69-EB42FFCCA80F}"/>
              </a:ext>
            </a:extLst>
          </p:cNvPr>
          <p:cNvCxnSpPr/>
          <p:nvPr/>
        </p:nvCxnSpPr>
        <p:spPr>
          <a:xfrm>
            <a:off x="5413948" y="2546740"/>
            <a:ext cx="1364105" cy="0"/>
          </a:xfrm>
          <a:prstGeom prst="line">
            <a:avLst/>
          </a:prstGeom>
          <a:ln w="50800">
            <a:solidFill>
              <a:srgbClr val="E31B23"/>
            </a:solidFill>
          </a:ln>
          <a:effectLst/>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hasCustomPrompt="1"/>
          </p:nvPr>
        </p:nvSpPr>
        <p:spPr>
          <a:xfrm>
            <a:off x="952500" y="904875"/>
            <a:ext cx="10258425" cy="1441283"/>
          </a:xfrm>
        </p:spPr>
        <p:txBody>
          <a:bodyPr anchor="b" anchorCtr="0">
            <a:normAutofit/>
          </a:bodyPr>
          <a:lstStyle>
            <a:lvl1pPr>
              <a:defRPr sz="3600"/>
            </a:lvl1pPr>
          </a:lstStyle>
          <a:p>
            <a:r>
              <a:rPr lang="en-US" dirty="0" smtClean="0"/>
              <a:t>CLICK TO EDIT MASTER TITLE STYLE</a:t>
            </a:r>
            <a:endParaRPr lang="en-US" dirty="0"/>
          </a:p>
        </p:txBody>
      </p:sp>
      <p:sp>
        <p:nvSpPr>
          <p:cNvPr id="20" name="Content Placeholder 2"/>
          <p:cNvSpPr>
            <a:spLocks noGrp="1"/>
          </p:cNvSpPr>
          <p:nvPr>
            <p:ph sz="half" idx="1" hasCustomPrompt="1"/>
          </p:nvPr>
        </p:nvSpPr>
        <p:spPr>
          <a:xfrm>
            <a:off x="952499" y="2828924"/>
            <a:ext cx="10258425" cy="3124201"/>
          </a:xfrm>
        </p:spPr>
        <p:txBody>
          <a:bodyPr numCol="1" spcCol="365760" anchor="t" anchorCtr="0">
            <a:normAutofit/>
          </a:bodyPr>
          <a:lstStyle>
            <a:lvl1pPr marL="0" indent="0" algn="ctr">
              <a:lnSpc>
                <a:spcPct val="100000"/>
              </a:lnSpc>
              <a:spcBef>
                <a:spcPts val="2400"/>
              </a:spcBef>
              <a:buClr>
                <a:srgbClr val="C00000"/>
              </a:buClr>
              <a:buFont typeface="Arial" panose="020B0604020202020204" pitchFamily="34" charset="0"/>
              <a:buNone/>
              <a:defRPr sz="2400">
                <a:latin typeface="Arial" panose="020B0604020202020204" pitchFamily="34" charset="0"/>
                <a:cs typeface="Arial" panose="020B0604020202020204" pitchFamily="34" charset="0"/>
              </a:defRPr>
            </a:lvl1pPr>
            <a:lvl2pPr marL="4572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2pPr>
            <a:lvl3pPr marL="9144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3pPr>
            <a:lvl4pPr marL="13716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4pPr>
            <a:lvl5pPr marL="1828800" indent="0" algn="ctr">
              <a:lnSpc>
                <a:spcPct val="100000"/>
              </a:lnSpc>
              <a:spcBef>
                <a:spcPts val="2400"/>
              </a:spcBef>
              <a:buClr>
                <a:srgbClr val="C00000"/>
              </a:buClr>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smtClean="0"/>
              <a:t>Edit Master text styles</a:t>
            </a:r>
          </a:p>
        </p:txBody>
      </p:sp>
    </p:spTree>
    <p:extLst>
      <p:ext uri="{BB962C8B-B14F-4D97-AF65-F5344CB8AC3E}">
        <p14:creationId xmlns:p14="http://schemas.microsoft.com/office/powerpoint/2010/main" val="3003602113"/>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18.xml" Type="http://schemas.openxmlformats.org/officeDocument/2006/relationships/slideLayout" Id="rId18"></Relationship><Relationship Target="../slideLayouts/slideLayout3.xml" Type="http://schemas.openxmlformats.org/officeDocument/2006/relationships/slideLayout" Id="rId3"></Relationship><Relationship Target="../slideLayouts/slideLayout21.xml" Type="http://schemas.openxmlformats.org/officeDocument/2006/relationships/slideLayout" Id="rId21"></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20.xml" Type="http://schemas.openxmlformats.org/officeDocument/2006/relationships/slideLayout" Id="rId20"></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media/image1.emf" Type="http://schemas.openxmlformats.org/officeDocument/2006/relationships/image" Id="rId24"></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theme/theme1.xml" Type="http://schemas.openxmlformats.org/officeDocument/2006/relationships/theme" Id="rId23"></Relationship><Relationship Target="../slideLayouts/slideLayout10.xml" Type="http://schemas.openxmlformats.org/officeDocument/2006/relationships/slideLayout" Id="rId10"></Relationship><Relationship Target="../slideLayouts/slideLayout19.xml" Type="http://schemas.openxmlformats.org/officeDocument/2006/relationships/slideLayout" Id="rId19"></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 Target="../slideLayouts/slideLayout22.xml" Type="http://schemas.openxmlformats.org/officeDocument/2006/relationships/slideLayout" Id="rId22"></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484E26-90A8-524D-A398-8D000F488753}"/>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F15657-2D7A-B34D-8DA3-51ECDBA9FA5D}"/>
              </a:ext>
            </a:extLst>
          </p:cNvPr>
          <p:cNvSpPr/>
          <p:nvPr/>
        </p:nvSpPr>
        <p:spPr>
          <a:xfrm>
            <a:off x="821267" y="771526"/>
            <a:ext cx="10532533" cy="533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1550" y="904875"/>
            <a:ext cx="10220325" cy="1924049"/>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3000375"/>
            <a:ext cx="10220325" cy="2524125"/>
          </a:xfrm>
          <a:prstGeom prst="rect">
            <a:avLst/>
          </a:prstGeom>
        </p:spPr>
        <p:txBody>
          <a:bodyPr vert="horz" lIns="91440" tIns="45720" rIns="91440" bIns="45720" rtlCol="0" anchor="ctr" anchorCtr="0">
            <a:normAutofit/>
          </a:bodyPr>
          <a:lstStyle/>
          <a:p>
            <a:pPr lvl="0"/>
            <a:r>
              <a:rPr lang="en-US" dirty="0" smtClean="0"/>
              <a:t>Edit Master text styles</a:t>
            </a:r>
          </a:p>
          <a:p>
            <a:pPr lvl="0"/>
            <a:endParaRPr lang="en-US" dirty="0" smtClean="0"/>
          </a:p>
        </p:txBody>
      </p:sp>
      <p:sp>
        <p:nvSpPr>
          <p:cNvPr id="8" name="Footer Placeholder 4"/>
          <p:cNvSpPr txBox="1">
            <a:spLocks/>
          </p:cNvSpPr>
          <p:nvPr/>
        </p:nvSpPr>
        <p:spPr>
          <a:xfrm>
            <a:off x="7908752" y="6105527"/>
            <a:ext cx="4114800" cy="752474"/>
          </a:xfrm>
          <a:prstGeom prst="rect">
            <a:avLst/>
          </a:prstGeom>
        </p:spPr>
        <p:txBody>
          <a:bodyPr anchor="ctr" anchorCtr="0"/>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50000"/>
                  </a:schemeClr>
                </a:solidFill>
                <a:latin typeface="Arial" panose="020B0604020202020204" pitchFamily="34" charset="0"/>
                <a:cs typeface="Arial" panose="020B0604020202020204" pitchFamily="34" charset="0"/>
              </a:rPr>
              <a:t>©</a:t>
            </a:r>
            <a:r>
              <a:rPr lang="en-US" sz="1000" baseline="0" dirty="0" smtClean="0">
                <a:solidFill>
                  <a:schemeClr val="bg1">
                    <a:lumMod val="50000"/>
                  </a:schemeClr>
                </a:solidFill>
                <a:latin typeface="Arial" panose="020B0604020202020204" pitchFamily="34" charset="0"/>
                <a:cs typeface="Arial" panose="020B0604020202020204" pitchFamily="34" charset="0"/>
              </a:rPr>
              <a:t> 2023 </a:t>
            </a:r>
            <a:r>
              <a:rPr lang="en-US" sz="1000" dirty="0" smtClean="0">
                <a:solidFill>
                  <a:schemeClr val="bg1">
                    <a:lumMod val="50000"/>
                  </a:schemeClr>
                </a:solidFill>
                <a:latin typeface="Arial" panose="020B0604020202020204" pitchFamily="34" charset="0"/>
                <a:cs typeface="Arial" panose="020B0604020202020204" pitchFamily="34" charset="0"/>
              </a:rPr>
              <a:t>Porter Wright Morris &amp; Arthur LLP</a:t>
            </a:r>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92024" y="6400800"/>
            <a:ext cx="1557377" cy="306583"/>
          </a:xfrm>
          <a:prstGeom prst="rect">
            <a:avLst/>
          </a:prstGeom>
        </p:spPr>
      </p:pic>
    </p:spTree>
    <p:extLst>
      <p:ext uri="{BB962C8B-B14F-4D97-AF65-F5344CB8AC3E}">
        <p14:creationId xmlns:p14="http://schemas.microsoft.com/office/powerpoint/2010/main" val="397774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1.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20.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10.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6.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7.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8.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9.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0.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1.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2.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4.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5.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36.xml.rels><?xml version="1.0" encoding="UTF-8" ?><Relationships xmlns="http://schemas.openxmlformats.org/package/2006/relationships"><Relationship Target="../media/image13.jpeg" Type="http://schemas.openxmlformats.org/officeDocument/2006/relationships/image" Id="rId3"></Relationship><Relationship Target="../media/image12.jpeg" Type="http://schemas.openxmlformats.org/officeDocument/2006/relationships/image" Id="rId2"></Relationship><Relationship Target="../slideLayouts/slideLayout17.xml" Type="http://schemas.openxmlformats.org/officeDocument/2006/relationships/slideLayout" Id="rId1"></Relationship><Relationship TargetMode="External" Target="mailto:KDelSole@porterwright.com" Type="http://schemas.openxmlformats.org/officeDocument/2006/relationships/hyperlink" Id="rId5"></Relationship><Relationship TargetMode="External" Target="mailto:DBelczyk@porterwright.com" Type="http://schemas.openxmlformats.org/officeDocument/2006/relationships/hyperlink" Id="rId4"></Relationship></Relationships>
</file>

<file path=ppt/slides/_rels/slide37.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All Litigation is </a:t>
            </a:r>
            <a:br>
              <a:rPr lang="en-US" smtClean="0"/>
            </a:br>
            <a:r>
              <a:rPr lang="en-US" smtClean="0"/>
              <a:t>Appellate Practice</a:t>
            </a:r>
            <a:endParaRPr lang="en-US" dirty="0"/>
          </a:p>
        </p:txBody>
      </p:sp>
      <p:sp>
        <p:nvSpPr>
          <p:cNvPr id="3" name="Subtitle 2"/>
          <p:cNvSpPr>
            <a:spLocks noGrp="1"/>
          </p:cNvSpPr>
          <p:nvPr>
            <p:ph type="subTitle" idx="1"/>
          </p:nvPr>
        </p:nvSpPr>
        <p:spPr>
          <a:xfrm>
            <a:off x="1524001" y="3693312"/>
            <a:ext cx="9144000" cy="719171"/>
          </a:xfrm>
        </p:spPr>
        <p:txBody>
          <a:bodyPr/>
          <a:lstStyle/>
          <a:p>
            <a:r>
              <a:rPr lang="en-US" dirty="0" smtClean="0"/>
              <a:t>Issue Spotting </a:t>
            </a:r>
            <a:r>
              <a:rPr lang="en-US" dirty="0" smtClean="0"/>
              <a:t>Appellate </a:t>
            </a:r>
            <a:r>
              <a:rPr lang="en-US" dirty="0" smtClean="0"/>
              <a:t>Considerations During the Life of a Case</a:t>
            </a:r>
          </a:p>
          <a:p>
            <a:r>
              <a:rPr lang="en-US" dirty="0" smtClean="0"/>
              <a:t>David M. Belczyk &amp; Kristen M. Del Sole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8122" y="4987460"/>
            <a:ext cx="2281548" cy="912619"/>
          </a:xfrm>
          <a:prstGeom prst="rect">
            <a:avLst/>
          </a:prstGeom>
          <a:noFill/>
          <a:ln>
            <a:noFill/>
          </a:ln>
        </p:spPr>
      </p:pic>
    </p:spTree>
    <p:extLst>
      <p:ext uri="{BB962C8B-B14F-4D97-AF65-F5344CB8AC3E}">
        <p14:creationId xmlns:p14="http://schemas.microsoft.com/office/powerpoint/2010/main" val="206543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lvl="0"/>
            <a:r>
              <a:rPr lang="en-US" dirty="0" smtClean="0"/>
              <a:t>Then:</a:t>
            </a:r>
          </a:p>
          <a:p>
            <a:pPr lvl="1"/>
            <a:r>
              <a:rPr lang="en-US" dirty="0" smtClean="0"/>
              <a:t>Judge shall so state in writing in the order</a:t>
            </a:r>
          </a:p>
          <a:p>
            <a:pPr lvl="1"/>
            <a:r>
              <a:rPr lang="en-US" dirty="0" smtClean="0"/>
              <a:t>Application may be made to Court of Appeal with jurisdiction</a:t>
            </a:r>
          </a:p>
          <a:p>
            <a:pPr lvl="1"/>
            <a:r>
              <a:rPr lang="en-US" dirty="0" smtClean="0"/>
              <a:t>Within ten days after entry of the order </a:t>
            </a:r>
          </a:p>
          <a:p>
            <a:pPr lvl="0"/>
            <a:r>
              <a:rPr lang="en-US" dirty="0" smtClean="0"/>
              <a:t>But:</a:t>
            </a:r>
          </a:p>
          <a:p>
            <a:pPr lvl="1"/>
            <a:r>
              <a:rPr lang="en-US" dirty="0" smtClean="0"/>
              <a:t>The Court of Appeals has </a:t>
            </a:r>
            <a:r>
              <a:rPr lang="en-US" b="1" dirty="0" smtClean="0"/>
              <a:t>discretion</a:t>
            </a:r>
            <a:r>
              <a:rPr lang="en-US" dirty="0" smtClean="0"/>
              <a:t> to permit the appeal</a:t>
            </a:r>
          </a:p>
        </p:txBody>
      </p:sp>
      <p:sp>
        <p:nvSpPr>
          <p:cNvPr id="2" name="Title 1"/>
          <p:cNvSpPr>
            <a:spLocks noGrp="1"/>
          </p:cNvSpPr>
          <p:nvPr>
            <p:ph type="title"/>
          </p:nvPr>
        </p:nvSpPr>
        <p:spPr/>
        <p:txBody>
          <a:bodyPr/>
          <a:lstStyle/>
          <a:p>
            <a:r>
              <a:rPr lang="en-US" dirty="0" smtClean="0"/>
              <a:t>§1292(b) </a:t>
            </a:r>
            <a:r>
              <a:rPr lang="en-US" dirty="0" smtClean="0"/>
              <a:t/>
            </a:r>
            <a:br>
              <a:rPr lang="en-US" dirty="0" smtClean="0"/>
            </a:br>
            <a:r>
              <a:rPr lang="en-US" dirty="0" smtClean="0"/>
              <a:t>Continued</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10</a:t>
            </a:fld>
            <a:endParaRPr lang="en-US" altLang="en-US"/>
          </a:p>
        </p:txBody>
      </p:sp>
    </p:spTree>
    <p:extLst>
      <p:ext uri="{BB962C8B-B14F-4D97-AF65-F5344CB8AC3E}">
        <p14:creationId xmlns:p14="http://schemas.microsoft.com/office/powerpoint/2010/main" val="975037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smtClean="0"/>
              <a:t>28 U.S.C. 1292(e)</a:t>
            </a:r>
          </a:p>
          <a:p>
            <a:pPr lvl="1"/>
            <a:r>
              <a:rPr lang="en-US" smtClean="0"/>
              <a:t>Courts can proscribe other interlocutory appellate rights in rules</a:t>
            </a:r>
          </a:p>
          <a:p>
            <a:r>
              <a:rPr lang="en-US" smtClean="0"/>
              <a:t>Fed. R. Civ. P. 23(f)</a:t>
            </a:r>
          </a:p>
          <a:p>
            <a:pPr lvl="1"/>
            <a:r>
              <a:rPr lang="en-US" smtClean="0"/>
              <a:t>Allows discretionary appeal of certification</a:t>
            </a:r>
          </a:p>
          <a:p>
            <a:pPr lvl="1"/>
            <a:r>
              <a:rPr lang="en-US" smtClean="0"/>
              <a:t>14 day limit to petition</a:t>
            </a:r>
          </a:p>
          <a:p>
            <a:pPr lvl="1"/>
            <a:r>
              <a:rPr lang="en-US" smtClean="0"/>
              <a:t>May stay, but not automatic</a:t>
            </a:r>
            <a:endParaRPr lang="en-US" dirty="0"/>
          </a:p>
        </p:txBody>
      </p:sp>
      <p:sp>
        <p:nvSpPr>
          <p:cNvPr id="2" name="Title 1"/>
          <p:cNvSpPr>
            <a:spLocks noGrp="1"/>
          </p:cNvSpPr>
          <p:nvPr>
            <p:ph type="title"/>
          </p:nvPr>
        </p:nvSpPr>
        <p:spPr/>
        <p:txBody>
          <a:bodyPr/>
          <a:lstStyle/>
          <a:p>
            <a:r>
              <a:rPr lang="en-US" smtClean="0"/>
              <a:t>Other Rules Under §1292</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11</a:t>
            </a:fld>
            <a:endParaRPr lang="en-US" altLang="en-US"/>
          </a:p>
        </p:txBody>
      </p:sp>
    </p:spTree>
    <p:extLst>
      <p:ext uri="{BB962C8B-B14F-4D97-AF65-F5344CB8AC3E}">
        <p14:creationId xmlns:p14="http://schemas.microsoft.com/office/powerpoint/2010/main" val="164090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Orders that do not conclude an action may be immediately appealable if they:</a:t>
            </a:r>
          </a:p>
          <a:p>
            <a:pPr marL="914400" lvl="1" indent="-457200">
              <a:buFont typeface="+mj-lt"/>
              <a:buAutoNum type="arabicPeriod"/>
            </a:pPr>
            <a:r>
              <a:rPr lang="en-US" dirty="0" smtClean="0"/>
              <a:t>Conclusively determine a disputed question</a:t>
            </a:r>
          </a:p>
          <a:p>
            <a:pPr marL="914400" lvl="1" indent="-457200">
              <a:buFont typeface="+mj-lt"/>
              <a:buAutoNum type="arabicPeriod"/>
            </a:pPr>
            <a:r>
              <a:rPr lang="en-US" dirty="0" smtClean="0"/>
              <a:t>Resolve an important issue separate from the merits of the action</a:t>
            </a:r>
          </a:p>
          <a:p>
            <a:pPr marL="914400" lvl="1" indent="-457200">
              <a:buFont typeface="+mj-lt"/>
              <a:buAutoNum type="arabicPeriod"/>
            </a:pPr>
            <a:r>
              <a:rPr lang="en-US" dirty="0" smtClean="0"/>
              <a:t>Are effectively unreviewable on appeal from a final judgment</a:t>
            </a:r>
            <a:endParaRPr lang="en-US" dirty="0"/>
          </a:p>
        </p:txBody>
      </p:sp>
      <p:sp>
        <p:nvSpPr>
          <p:cNvPr id="2" name="Title 1"/>
          <p:cNvSpPr>
            <a:spLocks noGrp="1"/>
          </p:cNvSpPr>
          <p:nvPr>
            <p:ph type="title"/>
          </p:nvPr>
        </p:nvSpPr>
        <p:spPr/>
        <p:txBody>
          <a:bodyPr/>
          <a:lstStyle/>
          <a:p>
            <a:r>
              <a:rPr lang="en-US" smtClean="0"/>
              <a:t>Collateral Order Doctrine</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12</a:t>
            </a:fld>
            <a:endParaRPr lang="en-US" altLang="en-US"/>
          </a:p>
        </p:txBody>
      </p:sp>
    </p:spTree>
    <p:extLst>
      <p:ext uri="{BB962C8B-B14F-4D97-AF65-F5344CB8AC3E}">
        <p14:creationId xmlns:p14="http://schemas.microsoft.com/office/powerpoint/2010/main" val="4047918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Conclusively determine a disputed question</a:t>
            </a:r>
          </a:p>
          <a:p>
            <a:pPr lvl="1"/>
            <a:r>
              <a:rPr lang="en-US" dirty="0" smtClean="0"/>
              <a:t>The District Court has clearly said its last word on the subject</a:t>
            </a:r>
          </a:p>
          <a:p>
            <a:r>
              <a:rPr lang="en-US" dirty="0" smtClean="0"/>
              <a:t>Resolve an important issue separate from the merits of the action</a:t>
            </a:r>
          </a:p>
          <a:p>
            <a:pPr lvl="1"/>
            <a:r>
              <a:rPr lang="en-US" dirty="0" smtClean="0"/>
              <a:t>A serious/unsettled question of law involving an important collateral right</a:t>
            </a:r>
            <a:endParaRPr lang="en-US" dirty="0"/>
          </a:p>
        </p:txBody>
      </p:sp>
      <p:sp>
        <p:nvSpPr>
          <p:cNvPr id="2" name="Title 1"/>
          <p:cNvSpPr>
            <a:spLocks noGrp="1"/>
          </p:cNvSpPr>
          <p:nvPr>
            <p:ph type="title"/>
          </p:nvPr>
        </p:nvSpPr>
        <p:spPr/>
        <p:txBody>
          <a:bodyPr/>
          <a:lstStyle/>
          <a:p>
            <a:r>
              <a:rPr lang="en-US" smtClean="0"/>
              <a:t>What Does that Mean?</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13</a:t>
            </a:fld>
            <a:endParaRPr lang="en-US" altLang="en-US"/>
          </a:p>
        </p:txBody>
      </p:sp>
    </p:spTree>
    <p:extLst>
      <p:ext uri="{BB962C8B-B14F-4D97-AF65-F5344CB8AC3E}">
        <p14:creationId xmlns:p14="http://schemas.microsoft.com/office/powerpoint/2010/main" val="2606672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Are effectively unreviewable on appeal from a final judgment</a:t>
            </a:r>
          </a:p>
          <a:p>
            <a:pPr lvl="1"/>
            <a:r>
              <a:rPr lang="en-US" dirty="0" smtClean="0"/>
              <a:t>Result in a loss of right liberty that may not be corrected on appeal, or is effectively unreviewable</a:t>
            </a:r>
          </a:p>
          <a:p>
            <a:pPr lvl="1"/>
            <a:endParaRPr lang="en-US" dirty="0"/>
          </a:p>
        </p:txBody>
      </p:sp>
      <p:sp>
        <p:nvSpPr>
          <p:cNvPr id="2" name="Title 1"/>
          <p:cNvSpPr>
            <a:spLocks noGrp="1"/>
          </p:cNvSpPr>
          <p:nvPr>
            <p:ph type="title"/>
          </p:nvPr>
        </p:nvSpPr>
        <p:spPr/>
        <p:txBody>
          <a:bodyPr/>
          <a:lstStyle/>
          <a:p>
            <a:r>
              <a:rPr lang="en-US" smtClean="0"/>
              <a:t>What Does that Mean?</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14</a:t>
            </a:fld>
            <a:endParaRPr lang="en-US" altLang="en-US"/>
          </a:p>
        </p:txBody>
      </p:sp>
    </p:spTree>
    <p:extLst>
      <p:ext uri="{BB962C8B-B14F-4D97-AF65-F5344CB8AC3E}">
        <p14:creationId xmlns:p14="http://schemas.microsoft.com/office/powerpoint/2010/main" val="216241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The simple (and common) fact that an incorrect decision will irreparably cost fees and time litigants is </a:t>
            </a:r>
            <a:r>
              <a:rPr lang="en-US" b="1" dirty="0" smtClean="0"/>
              <a:t>not enough</a:t>
            </a:r>
            <a:r>
              <a:rPr lang="en-US" dirty="0" smtClean="0"/>
              <a:t> – not about participation in the forum</a:t>
            </a:r>
          </a:p>
          <a:p>
            <a:r>
              <a:rPr lang="en-US" dirty="0" smtClean="0"/>
              <a:t>Must imperil </a:t>
            </a:r>
            <a:r>
              <a:rPr lang="en-US" b="1" dirty="0" smtClean="0"/>
              <a:t>a substantial public interest</a:t>
            </a:r>
            <a:r>
              <a:rPr lang="en-US" dirty="0" smtClean="0"/>
              <a:t>  or a particular value of high order</a:t>
            </a:r>
          </a:p>
          <a:p>
            <a:r>
              <a:rPr lang="en-US" dirty="0" smtClean="0"/>
              <a:t>Consider not the one claim but the </a:t>
            </a:r>
            <a:r>
              <a:rPr lang="en-US" b="1" dirty="0" smtClean="0"/>
              <a:t>category</a:t>
            </a:r>
            <a:r>
              <a:rPr lang="en-US" dirty="0" smtClean="0"/>
              <a:t> of similar claims</a:t>
            </a:r>
            <a:endParaRPr lang="en-US" dirty="0"/>
          </a:p>
        </p:txBody>
      </p:sp>
      <p:sp>
        <p:nvSpPr>
          <p:cNvPr id="2" name="Title 1"/>
          <p:cNvSpPr>
            <a:spLocks noGrp="1"/>
          </p:cNvSpPr>
          <p:nvPr>
            <p:ph type="title"/>
          </p:nvPr>
        </p:nvSpPr>
        <p:spPr/>
        <p:txBody>
          <a:bodyPr/>
          <a:lstStyle/>
          <a:p>
            <a:r>
              <a:rPr lang="en-US" smtClean="0"/>
              <a:t>The Doctrine is Limited</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15</a:t>
            </a:fld>
            <a:endParaRPr lang="en-US" altLang="en-US"/>
          </a:p>
        </p:txBody>
      </p:sp>
    </p:spTree>
    <p:extLst>
      <p:ext uri="{BB962C8B-B14F-4D97-AF65-F5344CB8AC3E}">
        <p14:creationId xmlns:p14="http://schemas.microsoft.com/office/powerpoint/2010/main" val="1240169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Doctrine has been found to apply:</a:t>
            </a:r>
          </a:p>
          <a:p>
            <a:pPr lvl="1"/>
            <a:r>
              <a:rPr lang="en-US" dirty="0" smtClean="0"/>
              <a:t>Qualified immunity</a:t>
            </a:r>
          </a:p>
          <a:p>
            <a:pPr lvl="1"/>
            <a:r>
              <a:rPr lang="en-US" dirty="0" smtClean="0"/>
              <a:t>Double jeopardy</a:t>
            </a:r>
          </a:p>
          <a:p>
            <a:pPr lvl="1"/>
            <a:r>
              <a:rPr lang="en-US" dirty="0" smtClean="0"/>
              <a:t>In forma </a:t>
            </a:r>
            <a:r>
              <a:rPr lang="en-US" dirty="0" err="1" smtClean="0"/>
              <a:t>pauperis</a:t>
            </a:r>
            <a:endParaRPr lang="en-US" dirty="0" smtClean="0"/>
          </a:p>
          <a:p>
            <a:pPr lvl="1"/>
            <a:r>
              <a:rPr lang="en-US" dirty="0" smtClean="0"/>
              <a:t>Abstention</a:t>
            </a:r>
          </a:p>
          <a:p>
            <a:pPr lvl="1"/>
            <a:r>
              <a:rPr lang="en-US" dirty="0" smtClean="0"/>
              <a:t>Failure to enforce settlement</a:t>
            </a:r>
          </a:p>
          <a:p>
            <a:r>
              <a:rPr lang="en-US" dirty="0" smtClean="0"/>
              <a:t>Has been found not to apply (protected by final appeal):</a:t>
            </a:r>
          </a:p>
          <a:p>
            <a:pPr lvl="1"/>
            <a:r>
              <a:rPr lang="en-US" dirty="0" smtClean="0"/>
              <a:t>Failure to apply specific law</a:t>
            </a:r>
          </a:p>
          <a:p>
            <a:pPr lvl="1"/>
            <a:r>
              <a:rPr lang="en-US" dirty="0" smtClean="0"/>
              <a:t>Discovery sanctions</a:t>
            </a:r>
          </a:p>
          <a:p>
            <a:pPr lvl="1"/>
            <a:r>
              <a:rPr lang="en-US" dirty="0" smtClean="0"/>
              <a:t>Partial grant of summary judgment</a:t>
            </a:r>
          </a:p>
          <a:p>
            <a:r>
              <a:rPr lang="en-US" dirty="0" smtClean="0"/>
              <a:t>Interesting Questions:</a:t>
            </a:r>
          </a:p>
          <a:p>
            <a:pPr lvl="1"/>
            <a:r>
              <a:rPr lang="en-US" dirty="0" smtClean="0"/>
              <a:t>Privilege/Confidentiality</a:t>
            </a:r>
          </a:p>
        </p:txBody>
      </p:sp>
      <p:sp>
        <p:nvSpPr>
          <p:cNvPr id="2" name="Title 1"/>
          <p:cNvSpPr>
            <a:spLocks noGrp="1"/>
          </p:cNvSpPr>
          <p:nvPr>
            <p:ph type="title"/>
          </p:nvPr>
        </p:nvSpPr>
        <p:spPr/>
        <p:txBody>
          <a:bodyPr/>
          <a:lstStyle/>
          <a:p>
            <a:r>
              <a:rPr lang="en-US" dirty="0" smtClean="0"/>
              <a:t>Examples</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16</a:t>
            </a:fld>
            <a:endParaRPr lang="en-US" altLang="en-US"/>
          </a:p>
        </p:txBody>
      </p:sp>
    </p:spTree>
    <p:extLst>
      <p:ext uri="{BB962C8B-B14F-4D97-AF65-F5344CB8AC3E}">
        <p14:creationId xmlns:p14="http://schemas.microsoft.com/office/powerpoint/2010/main" val="3468664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Stockholder derivative action in federal court on diversity</a:t>
            </a:r>
          </a:p>
          <a:p>
            <a:r>
              <a:rPr lang="en-US" dirty="0" smtClean="0"/>
              <a:t>Must the courts apply a state statute that requires a losing plaintiff to pay all defense costs and attorneys’ fees</a:t>
            </a:r>
          </a:p>
          <a:p>
            <a:r>
              <a:rPr lang="en-US" dirty="0" smtClean="0"/>
              <a:t>SCOTUS applied the doctrine</a:t>
            </a:r>
          </a:p>
          <a:p>
            <a:r>
              <a:rPr lang="en-US" dirty="0" smtClean="0"/>
              <a:t>Went on to hold the statute constitutional and applicable under </a:t>
            </a:r>
            <a:r>
              <a:rPr lang="en-US" i="1" dirty="0" smtClean="0"/>
              <a:t>Erie</a:t>
            </a:r>
            <a:endParaRPr lang="en-US" i="1" dirty="0"/>
          </a:p>
        </p:txBody>
      </p:sp>
      <p:sp>
        <p:nvSpPr>
          <p:cNvPr id="2" name="Title 1"/>
          <p:cNvSpPr>
            <a:spLocks noGrp="1"/>
          </p:cNvSpPr>
          <p:nvPr>
            <p:ph type="title"/>
          </p:nvPr>
        </p:nvSpPr>
        <p:spPr/>
        <p:txBody>
          <a:bodyPr/>
          <a:lstStyle/>
          <a:p>
            <a:r>
              <a:rPr lang="en-US" i="1" dirty="0" smtClean="0"/>
              <a:t>Cohen</a:t>
            </a:r>
            <a:r>
              <a:rPr lang="en-US" dirty="0" smtClean="0"/>
              <a:t>, 337 U.S. 541</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17</a:t>
            </a:fld>
            <a:endParaRPr lang="en-US" altLang="en-US"/>
          </a:p>
        </p:txBody>
      </p:sp>
    </p:spTree>
    <p:extLst>
      <p:ext uri="{BB962C8B-B14F-4D97-AF65-F5344CB8AC3E}">
        <p14:creationId xmlns:p14="http://schemas.microsoft.com/office/powerpoint/2010/main" val="402211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“No verbal formula yet devised can explain prior finality decisions with unerring accuracy or provide an utterly reliable guide for the future”</a:t>
            </a:r>
          </a:p>
          <a:p>
            <a:pPr lvl="1"/>
            <a:r>
              <a:rPr lang="en-US" i="1" dirty="0" err="1" smtClean="0"/>
              <a:t>Eisen</a:t>
            </a:r>
            <a:r>
              <a:rPr lang="en-US" i="1" dirty="0" smtClean="0"/>
              <a:t> v. Carlisle &amp; </a:t>
            </a:r>
            <a:r>
              <a:rPr lang="en-US" i="1" dirty="0" err="1" smtClean="0"/>
              <a:t>Jacquelin</a:t>
            </a:r>
            <a:r>
              <a:rPr lang="en-US" dirty="0" smtClean="0"/>
              <a:t>, 417 U.S. 156 (1974)</a:t>
            </a:r>
            <a:endParaRPr lang="en-US" dirty="0"/>
          </a:p>
        </p:txBody>
      </p:sp>
      <p:sp>
        <p:nvSpPr>
          <p:cNvPr id="2" name="Title 1"/>
          <p:cNvSpPr>
            <a:spLocks noGrp="1"/>
          </p:cNvSpPr>
          <p:nvPr>
            <p:ph type="title"/>
          </p:nvPr>
        </p:nvSpPr>
        <p:spPr/>
        <p:txBody>
          <a:bodyPr/>
          <a:lstStyle/>
          <a:p>
            <a:r>
              <a:rPr lang="en-US" dirty="0" smtClean="0"/>
              <a:t>SCOTUS </a:t>
            </a:r>
            <a:r>
              <a:rPr lang="en-US" dirty="0" smtClean="0"/>
              <a:t>has Said:</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18</a:t>
            </a:fld>
            <a:endParaRPr lang="en-US" altLang="en-US"/>
          </a:p>
        </p:txBody>
      </p:sp>
    </p:spTree>
    <p:extLst>
      <p:ext uri="{BB962C8B-B14F-4D97-AF65-F5344CB8AC3E}">
        <p14:creationId xmlns:p14="http://schemas.microsoft.com/office/powerpoint/2010/main" val="4212523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6A129-8B2E-19D0-92F0-1D20F698B50C}"/>
              </a:ext>
            </a:extLst>
          </p:cNvPr>
          <p:cNvSpPr>
            <a:spLocks noGrp="1"/>
          </p:cNvSpPr>
          <p:nvPr>
            <p:ph idx="10"/>
          </p:nvPr>
        </p:nvSpPr>
        <p:spPr/>
        <p:txBody>
          <a:bodyPr/>
          <a:lstStyle/>
          <a:p>
            <a:r>
              <a:rPr lang="en-US" altLang="en-US" dirty="0" smtClean="0"/>
              <a:t>Final Order </a:t>
            </a:r>
          </a:p>
          <a:p>
            <a:pPr lvl="1"/>
            <a:r>
              <a:rPr lang="en-US" altLang="en-US" dirty="0" smtClean="0"/>
              <a:t>Rule 341</a:t>
            </a:r>
            <a:endParaRPr lang="en-US" dirty="0" smtClean="0"/>
          </a:p>
          <a:p>
            <a:r>
              <a:rPr lang="en-US" dirty="0" smtClean="0"/>
              <a:t>Rule 301</a:t>
            </a:r>
          </a:p>
          <a:p>
            <a:pPr lvl="1"/>
            <a:r>
              <a:rPr lang="en-US" altLang="en-US" dirty="0" smtClean="0"/>
              <a:t>301 Requisites for an Appealable Order</a:t>
            </a:r>
          </a:p>
          <a:p>
            <a:pPr lvl="1"/>
            <a:r>
              <a:rPr lang="en-US" b="1" dirty="0" smtClean="0"/>
              <a:t>Entry of order</a:t>
            </a:r>
            <a:r>
              <a:rPr lang="en-US" dirty="0" smtClean="0"/>
              <a:t> on the docket below. 301(a) </a:t>
            </a:r>
          </a:p>
          <a:p>
            <a:pPr lvl="1"/>
            <a:r>
              <a:rPr lang="en-US" b="1" dirty="0" smtClean="0"/>
              <a:t>Separate</a:t>
            </a:r>
            <a:r>
              <a:rPr lang="en-US" dirty="0" smtClean="0"/>
              <a:t> documents for each order.  301(b)</a:t>
            </a:r>
          </a:p>
        </p:txBody>
      </p:sp>
      <p:sp>
        <p:nvSpPr>
          <p:cNvPr id="2" name="Title 1">
            <a:extLst>
              <a:ext uri="{FF2B5EF4-FFF2-40B4-BE49-F238E27FC236}">
                <a16:creationId xmlns:a16="http://schemas.microsoft.com/office/drawing/2014/main" id="{5DF4D0E7-425F-154A-70F6-F23D7EFA532F}"/>
              </a:ext>
            </a:extLst>
          </p:cNvPr>
          <p:cNvSpPr>
            <a:spLocks noGrp="1"/>
          </p:cNvSpPr>
          <p:nvPr>
            <p:ph type="title"/>
          </p:nvPr>
        </p:nvSpPr>
        <p:spPr/>
        <p:txBody>
          <a:bodyPr/>
          <a:lstStyle/>
          <a:p>
            <a:r>
              <a:rPr lang="en-US" dirty="0" smtClean="0"/>
              <a:t>Navigating the State Courts</a:t>
            </a:r>
            <a:endParaRPr lang="en-US" dirty="0"/>
          </a:p>
        </p:txBody>
      </p:sp>
    </p:spTree>
    <p:extLst>
      <p:ext uri="{BB962C8B-B14F-4D97-AF65-F5344CB8AC3E}">
        <p14:creationId xmlns:p14="http://schemas.microsoft.com/office/powerpoint/2010/main" val="263054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don’t just </a:t>
            </a:r>
            <a:br>
              <a:rPr lang="en-US" dirty="0" smtClean="0"/>
            </a:br>
            <a:r>
              <a:rPr lang="en-US" dirty="0" smtClean="0"/>
              <a:t>happen at the end</a:t>
            </a:r>
            <a:endParaRPr lang="en-US" dirty="0"/>
          </a:p>
        </p:txBody>
      </p:sp>
    </p:spTree>
    <p:extLst>
      <p:ext uri="{BB962C8B-B14F-4D97-AF65-F5344CB8AC3E}">
        <p14:creationId xmlns:p14="http://schemas.microsoft.com/office/powerpoint/2010/main" val="75445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CDE122E6-E434-D11E-7EBF-64C0585AD733}"/>
              </a:ext>
            </a:extLst>
          </p:cNvPr>
          <p:cNvSpPr>
            <a:spLocks noGrp="1" noChangeArrowheads="1"/>
          </p:cNvSpPr>
          <p:nvPr>
            <p:ph idx="10"/>
          </p:nvPr>
        </p:nvSpPr>
        <p:spPr/>
        <p:txBody>
          <a:bodyPr/>
          <a:lstStyle/>
          <a:p>
            <a:pPr marL="0" indent="0">
              <a:buNone/>
            </a:pPr>
            <a:endParaRPr lang="en-US" altLang="en-US" dirty="0" smtClean="0"/>
          </a:p>
          <a:p>
            <a:r>
              <a:rPr lang="en-US" altLang="en-US" dirty="0" smtClean="0"/>
              <a:t>Rule 311: Interlocutory orders appealable as of right </a:t>
            </a:r>
          </a:p>
          <a:p>
            <a:r>
              <a:rPr lang="en-US" altLang="en-US" dirty="0" smtClean="0"/>
              <a:t>Rule 312: Interlocutory orders appealable by permission</a:t>
            </a:r>
          </a:p>
          <a:p>
            <a:r>
              <a:rPr lang="en-US" altLang="en-US" dirty="0" smtClean="0"/>
              <a:t>Rule 313: Collateral orders</a:t>
            </a:r>
          </a:p>
          <a:p>
            <a:r>
              <a:rPr lang="en-US" altLang="en-US" dirty="0" smtClean="0"/>
              <a:t>Rule 341(c)</a:t>
            </a:r>
          </a:p>
        </p:txBody>
      </p:sp>
      <p:sp>
        <p:nvSpPr>
          <p:cNvPr id="434178" name="Rectangle 2">
            <a:extLst>
              <a:ext uri="{FF2B5EF4-FFF2-40B4-BE49-F238E27FC236}">
                <a16:creationId xmlns:a16="http://schemas.microsoft.com/office/drawing/2014/main" id="{8CE3BA08-F697-1728-D6DB-201633887DBA}"/>
              </a:ext>
            </a:extLst>
          </p:cNvPr>
          <p:cNvSpPr>
            <a:spLocks noGrp="1" noChangeArrowheads="1"/>
          </p:cNvSpPr>
          <p:nvPr>
            <p:ph type="title"/>
          </p:nvPr>
        </p:nvSpPr>
        <p:spPr/>
        <p:txBody>
          <a:bodyPr/>
          <a:lstStyle/>
          <a:p>
            <a:r>
              <a:rPr lang="en-US" smtClean="0"/>
              <a:t>What Are The Exceptions</a:t>
            </a:r>
            <a:endParaRPr lang="en-US" dirty="0"/>
          </a:p>
        </p:txBody>
      </p:sp>
    </p:spTree>
    <p:extLst>
      <p:ext uri="{BB962C8B-B14F-4D97-AF65-F5344CB8AC3E}">
        <p14:creationId xmlns:p14="http://schemas.microsoft.com/office/powerpoint/2010/main" val="91120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96737-589D-814F-8393-DD19BF4AEF32}"/>
              </a:ext>
            </a:extLst>
          </p:cNvPr>
          <p:cNvSpPr>
            <a:spLocks noGrp="1"/>
          </p:cNvSpPr>
          <p:nvPr>
            <p:ph idx="10"/>
          </p:nvPr>
        </p:nvSpPr>
        <p:spPr/>
        <p:txBody>
          <a:bodyPr>
            <a:normAutofit/>
          </a:bodyPr>
          <a:lstStyle/>
          <a:p>
            <a:r>
              <a:rPr lang="en-US" dirty="0" smtClean="0"/>
              <a:t>311(a)</a:t>
            </a:r>
            <a:r>
              <a:rPr lang="en-US" dirty="0"/>
              <a:t> </a:t>
            </a:r>
            <a:r>
              <a:rPr lang="en-US" dirty="0" smtClean="0"/>
              <a:t>– An appeal may be taken as of </a:t>
            </a:r>
            <a:r>
              <a:rPr lang="en-US" dirty="0" smtClean="0"/>
              <a:t>right:</a:t>
            </a:r>
            <a:endParaRPr lang="en-US" dirty="0" smtClean="0"/>
          </a:p>
          <a:p>
            <a:pPr lvl="1"/>
            <a:r>
              <a:rPr lang="en-US" dirty="0"/>
              <a:t>O</a:t>
            </a:r>
            <a:r>
              <a:rPr lang="en-US" dirty="0" smtClean="0"/>
              <a:t>rders refusing to open, vacate, or strike off a judgment</a:t>
            </a:r>
          </a:p>
          <a:p>
            <a:pPr lvl="1"/>
            <a:r>
              <a:rPr lang="en-US" dirty="0" smtClean="0"/>
              <a:t>Orders confirming, modifying, dissolving, or refusing to confirm, modify or dissolve an attachment, custodianship, receivership, or similar matter affecting possession or control of property</a:t>
            </a:r>
          </a:p>
          <a:p>
            <a:pPr lvl="1"/>
            <a:r>
              <a:rPr lang="en-US" dirty="0" smtClean="0"/>
              <a:t>Orders that grant or deny, modify or refuse to modify, continue or refuse to continue, or dissolve or refuse to dissolve an injunction</a:t>
            </a:r>
          </a:p>
        </p:txBody>
      </p:sp>
      <p:sp>
        <p:nvSpPr>
          <p:cNvPr id="2" name="Title 1">
            <a:extLst>
              <a:ext uri="{FF2B5EF4-FFF2-40B4-BE49-F238E27FC236}">
                <a16:creationId xmlns:a16="http://schemas.microsoft.com/office/drawing/2014/main" id="{1F0B7DE5-077A-884A-A3B5-9C9361E84071}"/>
              </a:ext>
            </a:extLst>
          </p:cNvPr>
          <p:cNvSpPr>
            <a:spLocks noGrp="1"/>
          </p:cNvSpPr>
          <p:nvPr>
            <p:ph type="title"/>
          </p:nvPr>
        </p:nvSpPr>
        <p:spPr/>
        <p:txBody>
          <a:bodyPr/>
          <a:lstStyle/>
          <a:p>
            <a:r>
              <a:rPr lang="en-US" dirty="0" smtClean="0"/>
              <a:t>Rule 311:  Interlocutory appeals as of right</a:t>
            </a:r>
            <a:endParaRPr lang="en-US" dirty="0"/>
          </a:p>
        </p:txBody>
      </p:sp>
    </p:spTree>
    <p:extLst>
      <p:ext uri="{BB962C8B-B14F-4D97-AF65-F5344CB8AC3E}">
        <p14:creationId xmlns:p14="http://schemas.microsoft.com/office/powerpoint/2010/main" val="264175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CAB9C-04B4-9944-A499-0F452C23831D}"/>
              </a:ext>
            </a:extLst>
          </p:cNvPr>
          <p:cNvSpPr>
            <a:spLocks noGrp="1"/>
          </p:cNvSpPr>
          <p:nvPr>
            <p:ph idx="10"/>
          </p:nvPr>
        </p:nvSpPr>
        <p:spPr/>
        <p:txBody>
          <a:bodyPr/>
          <a:lstStyle/>
          <a:p>
            <a:r>
              <a:rPr lang="en-US" dirty="0" smtClean="0"/>
              <a:t>Also:</a:t>
            </a:r>
          </a:p>
          <a:p>
            <a:pPr lvl="1"/>
            <a:r>
              <a:rPr lang="en-US" dirty="0" smtClean="0"/>
              <a:t>New </a:t>
            </a:r>
            <a:r>
              <a:rPr lang="en-US" dirty="0" smtClean="0"/>
              <a:t>Trials</a:t>
            </a:r>
          </a:p>
          <a:p>
            <a:pPr lvl="1"/>
            <a:r>
              <a:rPr lang="en-US" dirty="0" smtClean="0"/>
              <a:t>311 (a)(8): An order that is made final or appealable by statute or general rule, even though the order does not dispose of all claims and of all parties.</a:t>
            </a:r>
          </a:p>
          <a:p>
            <a:pPr lvl="1"/>
            <a:endParaRPr lang="en-US" dirty="0" smtClean="0"/>
          </a:p>
          <a:p>
            <a:endParaRPr lang="en-US" dirty="0"/>
          </a:p>
        </p:txBody>
      </p:sp>
      <p:sp>
        <p:nvSpPr>
          <p:cNvPr id="2" name="Title 1">
            <a:extLst>
              <a:ext uri="{FF2B5EF4-FFF2-40B4-BE49-F238E27FC236}">
                <a16:creationId xmlns:a16="http://schemas.microsoft.com/office/drawing/2014/main" id="{55B8DE8F-F5A5-5B40-BEA2-D5E389B54177}"/>
              </a:ext>
            </a:extLst>
          </p:cNvPr>
          <p:cNvSpPr>
            <a:spLocks noGrp="1"/>
          </p:cNvSpPr>
          <p:nvPr>
            <p:ph type="title"/>
          </p:nvPr>
        </p:nvSpPr>
        <p:spPr/>
        <p:txBody>
          <a:bodyPr/>
          <a:lstStyle/>
          <a:p>
            <a:r>
              <a:rPr lang="en-US" smtClean="0"/>
              <a:t>Rule 311:  Interlocutory appeals as of right (continued)</a:t>
            </a:r>
            <a:endParaRPr lang="en-US" dirty="0"/>
          </a:p>
        </p:txBody>
      </p:sp>
    </p:spTree>
    <p:extLst>
      <p:ext uri="{BB962C8B-B14F-4D97-AF65-F5344CB8AC3E}">
        <p14:creationId xmlns:p14="http://schemas.microsoft.com/office/powerpoint/2010/main" val="330405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96737-589D-814F-8393-DD19BF4AEF32}"/>
              </a:ext>
            </a:extLst>
          </p:cNvPr>
          <p:cNvSpPr>
            <a:spLocks noGrp="1"/>
          </p:cNvSpPr>
          <p:nvPr>
            <p:ph idx="10"/>
          </p:nvPr>
        </p:nvSpPr>
        <p:spPr/>
        <p:txBody>
          <a:bodyPr/>
          <a:lstStyle/>
          <a:p>
            <a:r>
              <a:rPr lang="en-US" dirty="0" smtClean="0"/>
              <a:t>An </a:t>
            </a:r>
            <a:r>
              <a:rPr lang="en-US" dirty="0" smtClean="0"/>
              <a:t>appeal may be taken as of right from an order in a civil action or proceeding sustaining the venue of the matter or jurisdiction over the person or over real or personal property if:</a:t>
            </a:r>
          </a:p>
          <a:p>
            <a:pPr lvl="1"/>
            <a:r>
              <a:rPr lang="en-US" dirty="0" smtClean="0"/>
              <a:t>Party benefiting from the order files of record within ten days after the entry of the order an election that the order shall be deemed final; or</a:t>
            </a:r>
          </a:p>
          <a:p>
            <a:pPr lvl="1"/>
            <a:r>
              <a:rPr lang="en-US" dirty="0" smtClean="0"/>
              <a:t>Court states in the order that a substantial issue of venue or jurisdiction is presented. </a:t>
            </a:r>
            <a:endParaRPr lang="en-US" dirty="0"/>
          </a:p>
        </p:txBody>
      </p:sp>
      <p:sp>
        <p:nvSpPr>
          <p:cNvPr id="2" name="Title 1">
            <a:extLst>
              <a:ext uri="{FF2B5EF4-FFF2-40B4-BE49-F238E27FC236}">
                <a16:creationId xmlns:a16="http://schemas.microsoft.com/office/drawing/2014/main" id="{1F0B7DE5-077A-884A-A3B5-9C9361E84071}"/>
              </a:ext>
            </a:extLst>
          </p:cNvPr>
          <p:cNvSpPr>
            <a:spLocks noGrp="1"/>
          </p:cNvSpPr>
          <p:nvPr>
            <p:ph type="title"/>
          </p:nvPr>
        </p:nvSpPr>
        <p:spPr/>
        <p:txBody>
          <a:bodyPr/>
          <a:lstStyle/>
          <a:p>
            <a:r>
              <a:rPr lang="en-US" smtClean="0"/>
              <a:t>Rule 311(b)</a:t>
            </a:r>
            <a:endParaRPr lang="en-US" dirty="0"/>
          </a:p>
        </p:txBody>
      </p:sp>
    </p:spTree>
    <p:extLst>
      <p:ext uri="{BB962C8B-B14F-4D97-AF65-F5344CB8AC3E}">
        <p14:creationId xmlns:p14="http://schemas.microsoft.com/office/powerpoint/2010/main" val="19146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7DE5-077A-884A-A3B5-9C9361E84071}"/>
              </a:ext>
            </a:extLst>
          </p:cNvPr>
          <p:cNvSpPr>
            <a:spLocks noGrp="1"/>
          </p:cNvSpPr>
          <p:nvPr>
            <p:ph type="title"/>
          </p:nvPr>
        </p:nvSpPr>
        <p:spPr/>
        <p:txBody>
          <a:bodyPr/>
          <a:lstStyle/>
          <a:p>
            <a:r>
              <a:rPr lang="en-US" smtClean="0"/>
              <a:t>Rule 311(c)</a:t>
            </a:r>
            <a:endParaRPr lang="en-US" dirty="0"/>
          </a:p>
        </p:txBody>
      </p:sp>
      <p:sp>
        <p:nvSpPr>
          <p:cNvPr id="3" name="Content Placeholder 2">
            <a:extLst>
              <a:ext uri="{FF2B5EF4-FFF2-40B4-BE49-F238E27FC236}">
                <a16:creationId xmlns:a16="http://schemas.microsoft.com/office/drawing/2014/main" id="{9F996737-589D-814F-8393-DD19BF4AEF32}"/>
              </a:ext>
            </a:extLst>
          </p:cNvPr>
          <p:cNvSpPr>
            <a:spLocks noGrp="1"/>
          </p:cNvSpPr>
          <p:nvPr>
            <p:ph idx="1"/>
          </p:nvPr>
        </p:nvSpPr>
        <p:spPr/>
        <p:txBody>
          <a:bodyPr/>
          <a:lstStyle/>
          <a:p>
            <a:r>
              <a:rPr lang="en-US" dirty="0" smtClean="0"/>
              <a:t>An </a:t>
            </a:r>
            <a:r>
              <a:rPr lang="en-US" dirty="0" smtClean="0"/>
              <a:t>appeal may be taken as of right from an order in a civil action or proceeding changing venue, transferring the matter to another court of coordinate jurisdiction, or declining to proceed in the matter on the basis of </a:t>
            </a:r>
            <a:r>
              <a:rPr lang="en-US" i="1" dirty="0" smtClean="0"/>
              <a:t>forum non </a:t>
            </a:r>
            <a:r>
              <a:rPr lang="en-US" i="1" dirty="0" err="1" smtClean="0"/>
              <a:t>conveniens</a:t>
            </a:r>
            <a:r>
              <a:rPr lang="en-US" dirty="0" smtClean="0"/>
              <a:t> or analogous principles.</a:t>
            </a:r>
          </a:p>
        </p:txBody>
      </p:sp>
    </p:spTree>
    <p:extLst>
      <p:ext uri="{BB962C8B-B14F-4D97-AF65-F5344CB8AC3E}">
        <p14:creationId xmlns:p14="http://schemas.microsoft.com/office/powerpoint/2010/main" val="388167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E8CEA-6F44-B848-9C39-2C222E13C3A9}"/>
              </a:ext>
            </a:extLst>
          </p:cNvPr>
          <p:cNvSpPr>
            <a:spLocks noGrp="1"/>
          </p:cNvSpPr>
          <p:nvPr>
            <p:ph idx="10"/>
          </p:nvPr>
        </p:nvSpPr>
        <p:spPr/>
        <p:txBody>
          <a:bodyPr>
            <a:normAutofit lnSpcReduction="10000"/>
          </a:bodyPr>
          <a:lstStyle/>
          <a:p>
            <a:r>
              <a:rPr lang="en-US" dirty="0" smtClean="0"/>
              <a:t>Except as </a:t>
            </a:r>
            <a:r>
              <a:rPr lang="en-US" dirty="0" smtClean="0"/>
              <a:t>provided, </a:t>
            </a:r>
            <a:r>
              <a:rPr lang="en-US" dirty="0" smtClean="0"/>
              <a:t>failure to file an appeal of an interlocutory order does not waive any objections to the interlocutory order:</a:t>
            </a:r>
          </a:p>
          <a:p>
            <a:pPr lvl="1"/>
            <a:r>
              <a:rPr lang="en-US" dirty="0" smtClean="0"/>
              <a:t>Failure to file an appeal from an interlocutory order under subparagraph (b)(1) or paragraph (c) of this rule shall constitute a waiver of all objections to jurisdiction over the person or over the property involved or to venue, etc., and the question of jurisdiction or venue shall not be considered on any subsequent appeal. </a:t>
            </a:r>
          </a:p>
          <a:p>
            <a:pPr lvl="1"/>
            <a:r>
              <a:rPr lang="en-US" dirty="0" smtClean="0"/>
              <a:t>Failure to file an appeal from an interlocutory order refusing to compel </a:t>
            </a:r>
            <a:r>
              <a:rPr lang="en-US" dirty="0" smtClean="0"/>
              <a:t>arbitration shall </a:t>
            </a:r>
            <a:r>
              <a:rPr lang="en-US" dirty="0" smtClean="0"/>
              <a:t>constitute a waiver of all objections to such an order. </a:t>
            </a:r>
          </a:p>
        </p:txBody>
      </p:sp>
      <p:sp>
        <p:nvSpPr>
          <p:cNvPr id="2" name="Title 1">
            <a:extLst>
              <a:ext uri="{FF2B5EF4-FFF2-40B4-BE49-F238E27FC236}">
                <a16:creationId xmlns:a16="http://schemas.microsoft.com/office/drawing/2014/main" id="{3C36A1B8-3D8C-A746-BECB-755303C1BE59}"/>
              </a:ext>
            </a:extLst>
          </p:cNvPr>
          <p:cNvSpPr>
            <a:spLocks noGrp="1"/>
          </p:cNvSpPr>
          <p:nvPr>
            <p:ph type="title"/>
          </p:nvPr>
        </p:nvSpPr>
        <p:spPr/>
        <p:txBody>
          <a:bodyPr/>
          <a:lstStyle/>
          <a:p>
            <a:r>
              <a:rPr lang="en-US" smtClean="0"/>
              <a:t>311(g) and Waiver</a:t>
            </a:r>
            <a:endParaRPr lang="en-US" dirty="0"/>
          </a:p>
        </p:txBody>
      </p:sp>
    </p:spTree>
    <p:extLst>
      <p:ext uri="{BB962C8B-B14F-4D97-AF65-F5344CB8AC3E}">
        <p14:creationId xmlns:p14="http://schemas.microsoft.com/office/powerpoint/2010/main" val="261298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BE5B0B4-6813-2645-B241-08B35098A022}"/>
              </a:ext>
            </a:extLst>
          </p:cNvPr>
          <p:cNvSpPr>
            <a:spLocks noGrp="1" noChangeArrowheads="1"/>
          </p:cNvSpPr>
          <p:nvPr>
            <p:ph idx="10"/>
          </p:nvPr>
        </p:nvSpPr>
        <p:spPr/>
        <p:txBody>
          <a:bodyPr>
            <a:normAutofit fontScale="92500" lnSpcReduction="10000"/>
          </a:bodyPr>
          <a:lstStyle/>
          <a:p>
            <a:endParaRPr lang="en-US" altLang="en-US" dirty="0" smtClean="0"/>
          </a:p>
          <a:p>
            <a:r>
              <a:rPr lang="en-US" dirty="0" smtClean="0"/>
              <a:t>42 </a:t>
            </a:r>
            <a:r>
              <a:rPr lang="en-US" dirty="0" err="1" smtClean="0"/>
              <a:t>Pa.C.S</a:t>
            </a:r>
            <a:r>
              <a:rPr lang="en-US" dirty="0" smtClean="0"/>
              <a:t> </a:t>
            </a:r>
            <a:r>
              <a:rPr lang="en-US" dirty="0" smtClean="0"/>
              <a:t>702(b) allows interlocutory appeals by permission when “a court . . . shall be of the opinion that such order involves a controlling question of law as to which there is substantial ground for difference of opinion and that an immediate appeal from the order may materially advance the ultimate termination of the matter, it shall so state in such order. The appellate court may thereupon, in its discretion, permit an appeal to be taken from such interlocutory order.”</a:t>
            </a:r>
          </a:p>
          <a:p>
            <a:r>
              <a:rPr lang="en-US" altLang="en-US" dirty="0" smtClean="0"/>
              <a:t>Rule 312 and 1311 permit this process</a:t>
            </a:r>
          </a:p>
          <a:p>
            <a:r>
              <a:rPr lang="en-US" altLang="en-US" dirty="0" smtClean="0"/>
              <a:t>And allow that a permissive appeal “may be sought by filing a petition for permission to appeal with the . . . appellate court within 30 days after entry of such order or the date of deemed denial in the trial court”</a:t>
            </a:r>
          </a:p>
          <a:p>
            <a:endParaRPr lang="en-US" altLang="en-US" dirty="0"/>
          </a:p>
        </p:txBody>
      </p:sp>
      <p:sp>
        <p:nvSpPr>
          <p:cNvPr id="13314" name="Rectangle 2">
            <a:extLst>
              <a:ext uri="{FF2B5EF4-FFF2-40B4-BE49-F238E27FC236}">
                <a16:creationId xmlns:a16="http://schemas.microsoft.com/office/drawing/2014/main" id="{1EC8F37D-D58B-5142-8FD9-D316B9D5AD63}"/>
              </a:ext>
            </a:extLst>
          </p:cNvPr>
          <p:cNvSpPr>
            <a:spLocks noGrp="1" noChangeArrowheads="1"/>
          </p:cNvSpPr>
          <p:nvPr>
            <p:ph type="title"/>
          </p:nvPr>
        </p:nvSpPr>
        <p:spPr/>
        <p:txBody>
          <a:bodyPr/>
          <a:lstStyle/>
          <a:p>
            <a:r>
              <a:rPr lang="en-US" smtClean="0"/>
              <a:t>Rule 312: Interlocutory Orders by  Permission</a:t>
            </a:r>
            <a:endParaRPr lang="en-US" dirty="0"/>
          </a:p>
        </p:txBody>
      </p:sp>
    </p:spTree>
    <p:extLst>
      <p:ext uri="{BB962C8B-B14F-4D97-AF65-F5344CB8AC3E}">
        <p14:creationId xmlns:p14="http://schemas.microsoft.com/office/powerpoint/2010/main" val="132805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194FD-5C75-E44F-A53D-ED394A9A90DF}"/>
              </a:ext>
            </a:extLst>
          </p:cNvPr>
          <p:cNvSpPr>
            <a:spLocks noGrp="1"/>
          </p:cNvSpPr>
          <p:nvPr>
            <p:ph idx="10"/>
          </p:nvPr>
        </p:nvSpPr>
        <p:spPr/>
        <p:txBody>
          <a:bodyPr/>
          <a:lstStyle/>
          <a:p>
            <a:r>
              <a:rPr lang="en-US" dirty="0" smtClean="0"/>
              <a:t>An appeal may be taken as of right from a collateral </a:t>
            </a:r>
            <a:r>
              <a:rPr lang="en-US" dirty="0" smtClean="0"/>
              <a:t>order.</a:t>
            </a:r>
            <a:endParaRPr lang="en-US" dirty="0" smtClean="0"/>
          </a:p>
          <a:p>
            <a:r>
              <a:rPr lang="en-US" dirty="0" smtClean="0"/>
              <a:t>A collateral order is an order separable from and collateral to the main cause of action where the right involved is too important to be denied review and the question presented is such that if review is postponed until final judgment in the case, the claim will be irreparably lost.  </a:t>
            </a:r>
          </a:p>
        </p:txBody>
      </p:sp>
      <p:sp>
        <p:nvSpPr>
          <p:cNvPr id="2" name="Title 1">
            <a:extLst>
              <a:ext uri="{FF2B5EF4-FFF2-40B4-BE49-F238E27FC236}">
                <a16:creationId xmlns:a16="http://schemas.microsoft.com/office/drawing/2014/main" id="{AED18C11-6D29-5046-8A92-9C9391D72718}"/>
              </a:ext>
            </a:extLst>
          </p:cNvPr>
          <p:cNvSpPr>
            <a:spLocks noGrp="1"/>
          </p:cNvSpPr>
          <p:nvPr>
            <p:ph type="title"/>
          </p:nvPr>
        </p:nvSpPr>
        <p:spPr/>
        <p:txBody>
          <a:bodyPr/>
          <a:lstStyle/>
          <a:p>
            <a:r>
              <a:rPr lang="en-US" smtClean="0"/>
              <a:t>Rule 313:  collateral orders</a:t>
            </a:r>
            <a:endParaRPr lang="en-US" dirty="0"/>
          </a:p>
        </p:txBody>
      </p:sp>
    </p:spTree>
    <p:extLst>
      <p:ext uri="{BB962C8B-B14F-4D97-AF65-F5344CB8AC3E}">
        <p14:creationId xmlns:p14="http://schemas.microsoft.com/office/powerpoint/2010/main" val="847153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normAutofit fontScale="92500" lnSpcReduction="20000"/>
          </a:bodyPr>
          <a:lstStyle/>
          <a:p>
            <a:r>
              <a:rPr lang="en-US" dirty="0" smtClean="0"/>
              <a:t>When more than one claim for relief is presented in an action, or when multiple parties are involved, the trial court may enter a final order as to one or more but fewer than all of the claims and parties only upon an express determination that an immediate appeal would facilitate resolution of the entire case. </a:t>
            </a:r>
          </a:p>
          <a:p>
            <a:r>
              <a:rPr lang="en-US" dirty="0" smtClean="0"/>
              <a:t>Such an order becomes appealable when entered. </a:t>
            </a:r>
          </a:p>
          <a:p>
            <a:r>
              <a:rPr lang="en-US" dirty="0" smtClean="0"/>
              <a:t>An application for a determination of finality must be filed within 30 days of entry of the order.</a:t>
            </a:r>
          </a:p>
          <a:p>
            <a:r>
              <a:rPr lang="en-US" dirty="0" smtClean="0"/>
              <a:t>A notice of appeal may be filed within 30 days after entry of an order as amended unless a shorter time period is provided in </a:t>
            </a:r>
            <a:r>
              <a:rPr lang="en-US" dirty="0" err="1" smtClean="0"/>
              <a:t>Pa.R.A.P</a:t>
            </a:r>
            <a:r>
              <a:rPr lang="en-US" dirty="0" smtClean="0"/>
              <a:t>. 903(c). </a:t>
            </a:r>
          </a:p>
          <a:p>
            <a:r>
              <a:rPr lang="en-US" dirty="0" smtClean="0"/>
              <a:t>Any denial of such an application is reviewable </a:t>
            </a:r>
            <a:r>
              <a:rPr lang="en-US" dirty="0" smtClean="0"/>
              <a:t>through </a:t>
            </a:r>
            <a:r>
              <a:rPr lang="en-US" dirty="0" smtClean="0"/>
              <a:t>a petition for permission to appeal under </a:t>
            </a:r>
            <a:r>
              <a:rPr lang="en-US" dirty="0" err="1" smtClean="0"/>
              <a:t>Pa.R.A.P</a:t>
            </a:r>
            <a:r>
              <a:rPr lang="en-US" dirty="0" smtClean="0"/>
              <a:t>. 1311.</a:t>
            </a:r>
            <a:endParaRPr lang="en-US" dirty="0"/>
          </a:p>
        </p:txBody>
      </p:sp>
      <p:sp>
        <p:nvSpPr>
          <p:cNvPr id="2" name="Title 1"/>
          <p:cNvSpPr>
            <a:spLocks noGrp="1"/>
          </p:cNvSpPr>
          <p:nvPr>
            <p:ph type="title"/>
          </p:nvPr>
        </p:nvSpPr>
        <p:spPr/>
        <p:txBody>
          <a:bodyPr/>
          <a:lstStyle/>
          <a:p>
            <a:r>
              <a:rPr lang="en-US" smtClean="0"/>
              <a:t>Rule 341(c)</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28</a:t>
            </a:fld>
            <a:endParaRPr lang="en-US" altLang="en-US"/>
          </a:p>
        </p:txBody>
      </p:sp>
    </p:spTree>
    <p:extLst>
      <p:ext uri="{BB962C8B-B14F-4D97-AF65-F5344CB8AC3E}">
        <p14:creationId xmlns:p14="http://schemas.microsoft.com/office/powerpoint/2010/main" val="1953080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of issues</a:t>
            </a:r>
            <a:endParaRPr lang="en-US" dirty="0"/>
          </a:p>
        </p:txBody>
      </p:sp>
      <p:sp>
        <p:nvSpPr>
          <p:cNvPr id="4" name="Slide Number Placeholder 3"/>
          <p:cNvSpPr>
            <a:spLocks noGrp="1"/>
          </p:cNvSpPr>
          <p:nvPr>
            <p:ph type="sldNum" sz="quarter" idx="4294967295"/>
          </p:nvPr>
        </p:nvSpPr>
        <p:spPr/>
        <p:txBody>
          <a:bodyPr/>
          <a:lstStyle/>
          <a:p>
            <a:endParaRPr lang="en-US" altLang="en-US" dirty="0"/>
          </a:p>
        </p:txBody>
      </p:sp>
    </p:spTree>
    <p:extLst>
      <p:ext uri="{BB962C8B-B14F-4D97-AF65-F5344CB8AC3E}">
        <p14:creationId xmlns:p14="http://schemas.microsoft.com/office/powerpoint/2010/main" val="102134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0"/>
          </p:nvPr>
        </p:nvSpPr>
        <p:spPr/>
        <p:txBody>
          <a:bodyPr/>
          <a:lstStyle/>
          <a:p>
            <a:r>
              <a:rPr lang="en-US" dirty="0"/>
              <a:t>28 U.S.C. § </a:t>
            </a:r>
            <a:r>
              <a:rPr lang="en-US" dirty="0" smtClean="0"/>
              <a:t>1291</a:t>
            </a:r>
            <a:endParaRPr lang="en-US" dirty="0"/>
          </a:p>
          <a:p>
            <a:r>
              <a:rPr lang="en-US" dirty="0"/>
              <a:t>Final Judgments </a:t>
            </a:r>
            <a:r>
              <a:rPr lang="en-US" dirty="0" smtClean="0"/>
              <a:t>of </a:t>
            </a:r>
            <a:r>
              <a:rPr lang="en-US" dirty="0"/>
              <a:t>District Courts</a:t>
            </a:r>
          </a:p>
          <a:p>
            <a:r>
              <a:rPr lang="en-US" dirty="0" smtClean="0"/>
              <a:t>To </a:t>
            </a:r>
            <a:r>
              <a:rPr lang="en-US" dirty="0"/>
              <a:t>prohibit piecemeal appeals and maintain efficiency</a:t>
            </a:r>
          </a:p>
        </p:txBody>
      </p:sp>
      <p:sp>
        <p:nvSpPr>
          <p:cNvPr id="2" name="Title 1"/>
          <p:cNvSpPr>
            <a:spLocks noGrp="1"/>
          </p:cNvSpPr>
          <p:nvPr>
            <p:ph type="title"/>
          </p:nvPr>
        </p:nvSpPr>
        <p:spPr/>
        <p:txBody>
          <a:bodyPr/>
          <a:lstStyle/>
          <a:p>
            <a:r>
              <a:rPr lang="en-US" dirty="0" smtClean="0"/>
              <a:t>The Basic Rule</a:t>
            </a:r>
            <a:endParaRPr lang="en-US" dirty="0"/>
          </a:p>
        </p:txBody>
      </p:sp>
    </p:spTree>
    <p:extLst>
      <p:ext uri="{BB962C8B-B14F-4D97-AF65-F5344CB8AC3E}">
        <p14:creationId xmlns:p14="http://schemas.microsoft.com/office/powerpoint/2010/main" val="61704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Claim fairly appears in the record as having been raised or decided</a:t>
            </a:r>
          </a:p>
          <a:p>
            <a:pPr lvl="1"/>
            <a:r>
              <a:rPr lang="en-US" dirty="0"/>
              <a:t>A</a:t>
            </a:r>
            <a:r>
              <a:rPr lang="en-US" dirty="0" smtClean="0"/>
              <a:t>ddress </a:t>
            </a:r>
            <a:r>
              <a:rPr lang="en-US" dirty="0" smtClean="0"/>
              <a:t>and advance the issue before the Court</a:t>
            </a:r>
          </a:p>
          <a:p>
            <a:pPr lvl="1"/>
            <a:r>
              <a:rPr lang="en-US" dirty="0" smtClean="0"/>
              <a:t>Call </a:t>
            </a:r>
            <a:r>
              <a:rPr lang="en-US" dirty="0" smtClean="0"/>
              <a:t>the Court’s attention to an issue it has not considered</a:t>
            </a:r>
          </a:p>
          <a:p>
            <a:pPr lvl="1"/>
            <a:r>
              <a:rPr lang="en-US" dirty="0" smtClean="0"/>
              <a:t>Press </a:t>
            </a:r>
            <a:r>
              <a:rPr lang="en-US" dirty="0" smtClean="0"/>
              <a:t>an issue before the Court that the Court did not decide</a:t>
            </a:r>
          </a:p>
          <a:p>
            <a:pPr lvl="1"/>
            <a:r>
              <a:rPr lang="en-US" dirty="0" smtClean="0"/>
              <a:t>Appellate court needs a full record to consider on </a:t>
            </a:r>
            <a:r>
              <a:rPr lang="en-US" dirty="0" smtClean="0"/>
              <a:t>appeal</a:t>
            </a:r>
            <a:endParaRPr lang="en-US" dirty="0" smtClean="0"/>
          </a:p>
        </p:txBody>
      </p:sp>
      <p:sp>
        <p:nvSpPr>
          <p:cNvPr id="2" name="Title 1"/>
          <p:cNvSpPr>
            <a:spLocks noGrp="1"/>
          </p:cNvSpPr>
          <p:nvPr>
            <p:ph type="title"/>
          </p:nvPr>
        </p:nvSpPr>
        <p:spPr/>
        <p:txBody>
          <a:bodyPr/>
          <a:lstStyle/>
          <a:p>
            <a:r>
              <a:rPr lang="en-US" dirty="0" smtClean="0"/>
              <a:t>Claim Must Be </a:t>
            </a:r>
            <a:r>
              <a:rPr lang="en-US" dirty="0" smtClean="0"/>
              <a:t>Pressed </a:t>
            </a:r>
            <a:r>
              <a:rPr lang="en-US" dirty="0" smtClean="0"/>
              <a:t>or Passed upon </a:t>
            </a:r>
            <a:r>
              <a:rPr lang="en-US" dirty="0" smtClean="0"/>
              <a:t>Below</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30</a:t>
            </a:fld>
            <a:endParaRPr lang="en-US" altLang="en-US"/>
          </a:p>
        </p:txBody>
      </p:sp>
    </p:spTree>
    <p:extLst>
      <p:ext uri="{BB962C8B-B14F-4D97-AF65-F5344CB8AC3E}">
        <p14:creationId xmlns:p14="http://schemas.microsoft.com/office/powerpoint/2010/main" val="88539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In </a:t>
            </a:r>
            <a:r>
              <a:rPr lang="en-US" dirty="0" smtClean="0"/>
              <a:t>general, </a:t>
            </a:r>
            <a:r>
              <a:rPr lang="en-US" dirty="0" smtClean="0"/>
              <a:t>an unpreserved argument is waived</a:t>
            </a:r>
          </a:p>
          <a:p>
            <a:r>
              <a:rPr lang="en-US" dirty="0" smtClean="0"/>
              <a:t>Very hard to get an exception:</a:t>
            </a:r>
          </a:p>
          <a:p>
            <a:pPr lvl="1"/>
            <a:r>
              <a:rPr lang="en-US" dirty="0" smtClean="0"/>
              <a:t>Are there compelling circumstances, such as illegal incarceration or jurisdictional challenge, or serious issue of public policy?</a:t>
            </a:r>
          </a:p>
          <a:p>
            <a:pPr lvl="1"/>
            <a:r>
              <a:rPr lang="en-US" dirty="0" smtClean="0"/>
              <a:t>Does the error work a manifest injustice?</a:t>
            </a:r>
          </a:p>
          <a:p>
            <a:pPr lvl="1"/>
            <a:r>
              <a:rPr lang="en-US" dirty="0" smtClean="0"/>
              <a:t>Has the issue been fully briefed?</a:t>
            </a:r>
          </a:p>
          <a:p>
            <a:pPr lvl="1"/>
            <a:r>
              <a:rPr lang="en-US" dirty="0" smtClean="0"/>
              <a:t>Is the record below complete?</a:t>
            </a:r>
          </a:p>
          <a:p>
            <a:pPr lvl="1"/>
            <a:r>
              <a:rPr lang="en-US" dirty="0" smtClean="0"/>
              <a:t>Will there be prejudice?</a:t>
            </a:r>
          </a:p>
          <a:p>
            <a:pPr lvl="1"/>
            <a:r>
              <a:rPr lang="en-US" dirty="0" smtClean="0"/>
              <a:t>Will there be any purpose to a remand?</a:t>
            </a:r>
            <a:endParaRPr lang="en-US" dirty="0"/>
          </a:p>
        </p:txBody>
      </p:sp>
      <p:sp>
        <p:nvSpPr>
          <p:cNvPr id="2" name="Title 1"/>
          <p:cNvSpPr>
            <a:spLocks noGrp="1"/>
          </p:cNvSpPr>
          <p:nvPr>
            <p:ph type="title"/>
          </p:nvPr>
        </p:nvSpPr>
        <p:spPr/>
        <p:txBody>
          <a:bodyPr/>
          <a:lstStyle/>
          <a:p>
            <a:r>
              <a:rPr lang="en-US" dirty="0" smtClean="0"/>
              <a:t>Claim Must Be </a:t>
            </a:r>
            <a:r>
              <a:rPr lang="en-US" dirty="0" smtClean="0"/>
              <a:t>Pressed </a:t>
            </a:r>
            <a:r>
              <a:rPr lang="en-US" dirty="0" smtClean="0"/>
              <a:t>or Passed upon </a:t>
            </a:r>
            <a:r>
              <a:rPr lang="en-US" dirty="0" smtClean="0"/>
              <a:t>Below</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31</a:t>
            </a:fld>
            <a:endParaRPr lang="en-US" altLang="en-US"/>
          </a:p>
        </p:txBody>
      </p:sp>
    </p:spTree>
    <p:extLst>
      <p:ext uri="{BB962C8B-B14F-4D97-AF65-F5344CB8AC3E}">
        <p14:creationId xmlns:p14="http://schemas.microsoft.com/office/powerpoint/2010/main" val="231810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smtClean="0"/>
              <a:t>A prevailing party can use any ground found in the record to defend a favorable judgment on appeal</a:t>
            </a:r>
          </a:p>
          <a:p>
            <a:r>
              <a:rPr lang="en-US" smtClean="0"/>
              <a:t>Even if that ground was not the basis for the judgment</a:t>
            </a:r>
            <a:endParaRPr lang="en-US" dirty="0" smtClean="0"/>
          </a:p>
        </p:txBody>
      </p:sp>
      <p:sp>
        <p:nvSpPr>
          <p:cNvPr id="2" name="Title 1"/>
          <p:cNvSpPr>
            <a:spLocks noGrp="1"/>
          </p:cNvSpPr>
          <p:nvPr>
            <p:ph type="title"/>
          </p:nvPr>
        </p:nvSpPr>
        <p:spPr/>
        <p:txBody>
          <a:bodyPr/>
          <a:lstStyle/>
          <a:p>
            <a:r>
              <a:rPr lang="en-US" smtClean="0"/>
              <a:t>What If You’re the Appellee?</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32</a:t>
            </a:fld>
            <a:endParaRPr lang="en-US" altLang="en-US"/>
          </a:p>
        </p:txBody>
      </p:sp>
    </p:spTree>
    <p:extLst>
      <p:ext uri="{BB962C8B-B14F-4D97-AF65-F5344CB8AC3E}">
        <p14:creationId xmlns:p14="http://schemas.microsoft.com/office/powerpoint/2010/main" val="344396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C4EF1B4B-5429-80EB-083B-CF4FC9822A73}"/>
              </a:ext>
            </a:extLst>
          </p:cNvPr>
          <p:cNvSpPr>
            <a:spLocks noGrp="1" noChangeArrowheads="1"/>
          </p:cNvSpPr>
          <p:nvPr>
            <p:ph idx="10"/>
          </p:nvPr>
        </p:nvSpPr>
        <p:spPr/>
        <p:txBody>
          <a:bodyPr/>
          <a:lstStyle/>
          <a:p>
            <a:r>
              <a:rPr lang="en-US" altLang="en-US" dirty="0" smtClean="0"/>
              <a:t>Rule 302</a:t>
            </a:r>
          </a:p>
          <a:p>
            <a:pPr lvl="1"/>
            <a:r>
              <a:rPr lang="en-US" altLang="en-US" dirty="0" smtClean="0"/>
              <a:t>Issues not raised in the </a:t>
            </a:r>
            <a:r>
              <a:rPr lang="en-US" altLang="en-US" dirty="0" smtClean="0"/>
              <a:t>trial </a:t>
            </a:r>
            <a:r>
              <a:rPr lang="en-US" altLang="en-US" dirty="0" smtClean="0"/>
              <a:t>court are waived and cannot be raised for the first time on </a:t>
            </a:r>
            <a:r>
              <a:rPr lang="en-US" altLang="en-US" dirty="0" smtClean="0"/>
              <a:t>appeal.</a:t>
            </a:r>
            <a:endParaRPr lang="en-US" altLang="en-US" dirty="0" smtClean="0"/>
          </a:p>
          <a:p>
            <a:pPr lvl="1"/>
            <a:r>
              <a:rPr lang="en-US" altLang="en-US" dirty="0" smtClean="0"/>
              <a:t>A general exception to the charge to the jury will not preserve an issue for appeal. Specific exception shall be taken to the language or omission complained </a:t>
            </a:r>
            <a:r>
              <a:rPr lang="en-US" altLang="en-US" dirty="0" smtClean="0"/>
              <a:t>of.</a:t>
            </a:r>
            <a:endParaRPr lang="en-US" altLang="en-US" dirty="0"/>
          </a:p>
        </p:txBody>
      </p:sp>
      <p:sp>
        <p:nvSpPr>
          <p:cNvPr id="408578" name="Rectangle 2">
            <a:extLst>
              <a:ext uri="{FF2B5EF4-FFF2-40B4-BE49-F238E27FC236}">
                <a16:creationId xmlns:a16="http://schemas.microsoft.com/office/drawing/2014/main" id="{4783D876-B5E2-3D05-3B1C-5356E66A70C6}"/>
              </a:ext>
            </a:extLst>
          </p:cNvPr>
          <p:cNvSpPr>
            <a:spLocks noGrp="1" noChangeArrowheads="1"/>
          </p:cNvSpPr>
          <p:nvPr>
            <p:ph type="title"/>
          </p:nvPr>
        </p:nvSpPr>
        <p:spPr/>
        <p:txBody>
          <a:bodyPr/>
          <a:lstStyle/>
          <a:p>
            <a:r>
              <a:rPr lang="en-US" smtClean="0"/>
              <a:t>Navigating the State Courts</a:t>
            </a:r>
            <a:endParaRPr lang="en-US" dirty="0"/>
          </a:p>
        </p:txBody>
      </p:sp>
    </p:spTree>
    <p:extLst>
      <p:ext uri="{BB962C8B-B14F-4D97-AF65-F5344CB8AC3E}">
        <p14:creationId xmlns:p14="http://schemas.microsoft.com/office/powerpoint/2010/main" val="289917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57620-7130-F353-BC39-8D489F2FAAA7}"/>
              </a:ext>
            </a:extLst>
          </p:cNvPr>
          <p:cNvSpPr>
            <a:spLocks noGrp="1"/>
          </p:cNvSpPr>
          <p:nvPr>
            <p:ph idx="10"/>
          </p:nvPr>
        </p:nvSpPr>
        <p:spPr/>
        <p:txBody>
          <a:bodyPr/>
          <a:lstStyle/>
          <a:p>
            <a:r>
              <a:rPr lang="en-US" dirty="0" smtClean="0"/>
              <a:t>Rule 227.1</a:t>
            </a:r>
          </a:p>
          <a:p>
            <a:pPr lvl="1"/>
            <a:r>
              <a:rPr lang="en-US" dirty="0" smtClean="0"/>
              <a:t>Filed within 10 days of:</a:t>
            </a:r>
          </a:p>
          <a:p>
            <a:pPr lvl="2"/>
            <a:r>
              <a:rPr lang="en-US" dirty="0" smtClean="0"/>
              <a:t>Verdict</a:t>
            </a:r>
          </a:p>
          <a:p>
            <a:pPr lvl="2"/>
            <a:r>
              <a:rPr lang="en-US" dirty="0" smtClean="0"/>
              <a:t>Discharge of jury because of inability to agree</a:t>
            </a:r>
          </a:p>
          <a:p>
            <a:pPr lvl="2"/>
            <a:r>
              <a:rPr lang="en-US" dirty="0" smtClean="0"/>
              <a:t>Nonsuit in case of a jury trial </a:t>
            </a:r>
          </a:p>
          <a:p>
            <a:pPr lvl="2"/>
            <a:r>
              <a:rPr lang="en-US" dirty="0" smtClean="0"/>
              <a:t>Notice of nonsuit or the filing of the decision in the case of a trial without jury</a:t>
            </a:r>
          </a:p>
          <a:p>
            <a:r>
              <a:rPr lang="en-US" dirty="0" smtClean="0"/>
              <a:t>Must file to preserve an issue for appeal</a:t>
            </a:r>
          </a:p>
        </p:txBody>
      </p:sp>
      <p:sp>
        <p:nvSpPr>
          <p:cNvPr id="2" name="Title 1">
            <a:extLst>
              <a:ext uri="{FF2B5EF4-FFF2-40B4-BE49-F238E27FC236}">
                <a16:creationId xmlns:a16="http://schemas.microsoft.com/office/drawing/2014/main" id="{11DD73C3-6271-AACD-77B8-25372FE46874}"/>
              </a:ext>
            </a:extLst>
          </p:cNvPr>
          <p:cNvSpPr>
            <a:spLocks noGrp="1"/>
          </p:cNvSpPr>
          <p:nvPr>
            <p:ph type="title"/>
          </p:nvPr>
        </p:nvSpPr>
        <p:spPr/>
        <p:txBody>
          <a:bodyPr/>
          <a:lstStyle/>
          <a:p>
            <a:r>
              <a:rPr lang="en-US" smtClean="0"/>
              <a:t>Post-Trial Motions</a:t>
            </a:r>
            <a:endParaRPr lang="en-US" dirty="0"/>
          </a:p>
        </p:txBody>
      </p:sp>
    </p:spTree>
    <p:extLst>
      <p:ext uri="{BB962C8B-B14F-4D97-AF65-F5344CB8AC3E}">
        <p14:creationId xmlns:p14="http://schemas.microsoft.com/office/powerpoint/2010/main" val="4294312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F85D9E78-21BB-80A9-3A17-B1F2B0DC5694}"/>
              </a:ext>
            </a:extLst>
          </p:cNvPr>
          <p:cNvSpPr>
            <a:spLocks noGrp="1" noChangeArrowheads="1"/>
          </p:cNvSpPr>
          <p:nvPr>
            <p:ph idx="10"/>
          </p:nvPr>
        </p:nvSpPr>
        <p:spPr/>
        <p:txBody>
          <a:bodyPr/>
          <a:lstStyle/>
          <a:p>
            <a:r>
              <a:rPr lang="en-US" b="1" dirty="0" smtClean="0"/>
              <a:t>Direction to file statement of errors complained of on appeal</a:t>
            </a:r>
            <a:r>
              <a:rPr lang="en-US" dirty="0" smtClean="0"/>
              <a:t>: If the judge entering the order giving rise to the notice of appeal desires clarification of the errors complained of on appeal, the judge may enter an order directing the appellant to file of record in the trial court a concise statement of the errors complained of on appeal </a:t>
            </a:r>
            <a:r>
              <a:rPr lang="en-US" altLang="en-US" dirty="0" smtClean="0"/>
              <a:t> </a:t>
            </a:r>
          </a:p>
          <a:p>
            <a:r>
              <a:rPr lang="en-US" dirty="0" smtClean="0"/>
              <a:t>Issues not included in the Statement and/or not raised in accordance with the provisions of this paragraph are waived</a:t>
            </a:r>
            <a:endParaRPr lang="en-US" altLang="en-US" dirty="0"/>
          </a:p>
        </p:txBody>
      </p:sp>
      <p:sp>
        <p:nvSpPr>
          <p:cNvPr id="36865" name="Title 1">
            <a:extLst>
              <a:ext uri="{FF2B5EF4-FFF2-40B4-BE49-F238E27FC236}">
                <a16:creationId xmlns:a16="http://schemas.microsoft.com/office/drawing/2014/main" id="{F8A75CE3-7A90-8EA1-4052-9A72469A0318}"/>
              </a:ext>
            </a:extLst>
          </p:cNvPr>
          <p:cNvSpPr>
            <a:spLocks noGrp="1" noChangeArrowheads="1"/>
          </p:cNvSpPr>
          <p:nvPr>
            <p:ph type="title"/>
          </p:nvPr>
        </p:nvSpPr>
        <p:spPr/>
        <p:txBody>
          <a:bodyPr/>
          <a:lstStyle/>
          <a:p>
            <a:r>
              <a:rPr lang="en-US" altLang="en-US" smtClean="0"/>
              <a:t>Rule 1925 </a:t>
            </a:r>
            <a:endParaRPr lang="en-US" altLang="en-US" dirty="0"/>
          </a:p>
        </p:txBody>
      </p:sp>
    </p:spTree>
    <p:extLst>
      <p:ext uri="{BB962C8B-B14F-4D97-AF65-F5344CB8AC3E}">
        <p14:creationId xmlns:p14="http://schemas.microsoft.com/office/powerpoint/2010/main" val="1791570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9" r="39"/>
          <a:stretch>
            <a:fillRect/>
          </a:stretch>
        </p:blipFill>
        <p:spPr/>
      </p:pic>
      <p:pic>
        <p:nvPicPr>
          <p:cNvPr id="8" name="Picture Placeholder 7"/>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Content Placeholder 6"/>
          <p:cNvSpPr>
            <a:spLocks noGrp="1"/>
          </p:cNvSpPr>
          <p:nvPr>
            <p:ph type="body" sz="quarter" idx="10"/>
          </p:nvPr>
        </p:nvSpPr>
        <p:spPr/>
        <p:txBody>
          <a:bodyPr>
            <a:normAutofit lnSpcReduction="10000"/>
          </a:bodyPr>
          <a:lstStyle/>
          <a:p>
            <a:r>
              <a:rPr lang="en-US" smtClean="0"/>
              <a:t>David M. Belczyk</a:t>
            </a:r>
          </a:p>
          <a:p>
            <a:r>
              <a:rPr lang="en-US" smtClean="0"/>
              <a:t>412.235.1483</a:t>
            </a:r>
          </a:p>
          <a:p>
            <a:r>
              <a:rPr lang="en-US" smtClean="0">
                <a:hlinkClick r:id="rId4"/>
              </a:rPr>
              <a:t>DBelczyk@porterwright.com</a:t>
            </a:r>
            <a:endParaRPr lang="en-US" dirty="0"/>
          </a:p>
        </p:txBody>
      </p:sp>
      <p:sp>
        <p:nvSpPr>
          <p:cNvPr id="6" name="Title 5"/>
          <p:cNvSpPr>
            <a:spLocks noGrp="1"/>
          </p:cNvSpPr>
          <p:nvPr>
            <p:ph type="title"/>
          </p:nvPr>
        </p:nvSpPr>
        <p:spPr/>
        <p:txBody>
          <a:bodyPr/>
          <a:lstStyle/>
          <a:p>
            <a:r>
              <a:rPr lang="en-US" smtClean="0"/>
              <a:t>Questions?</a:t>
            </a:r>
            <a:endParaRPr lang="en-US" dirty="0"/>
          </a:p>
        </p:txBody>
      </p:sp>
      <p:sp>
        <p:nvSpPr>
          <p:cNvPr id="4" name="Text Placeholder 3"/>
          <p:cNvSpPr>
            <a:spLocks noGrp="1"/>
          </p:cNvSpPr>
          <p:nvPr>
            <p:ph type="body" sz="quarter" idx="15"/>
          </p:nvPr>
        </p:nvSpPr>
        <p:spPr/>
        <p:txBody>
          <a:bodyPr>
            <a:normAutofit lnSpcReduction="10000"/>
          </a:bodyPr>
          <a:lstStyle/>
          <a:p>
            <a:r>
              <a:rPr lang="en-US" smtClean="0"/>
              <a:t>Kristen M. Del Sole</a:t>
            </a:r>
          </a:p>
          <a:p>
            <a:r>
              <a:rPr lang="en-US" smtClean="0"/>
              <a:t>412.235.4502</a:t>
            </a:r>
          </a:p>
          <a:p>
            <a:r>
              <a:rPr lang="en-US" smtClean="0">
                <a:hlinkClick r:id="rId5"/>
              </a:rPr>
              <a:t>KDelSole@porterwright.com</a:t>
            </a:r>
            <a:endParaRPr lang="en-US" dirty="0"/>
          </a:p>
        </p:txBody>
      </p:sp>
    </p:spTree>
    <p:extLst>
      <p:ext uri="{BB962C8B-B14F-4D97-AF65-F5344CB8AC3E}">
        <p14:creationId xmlns:p14="http://schemas.microsoft.com/office/powerpoint/2010/main" val="618993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12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0"/>
          </p:nvPr>
        </p:nvSpPr>
        <p:spPr/>
        <p:txBody>
          <a:bodyPr/>
          <a:lstStyle/>
          <a:p>
            <a:r>
              <a:rPr lang="en-US" dirty="0" smtClean="0"/>
              <a:t>Ends the litigation on the merits and leaves nothing to do but execute the judgment</a:t>
            </a:r>
          </a:p>
          <a:p>
            <a:r>
              <a:rPr lang="en-US" dirty="0" smtClean="0"/>
              <a:t>Does </a:t>
            </a:r>
            <a:r>
              <a:rPr lang="en-US" dirty="0" smtClean="0"/>
              <a:t>not require </a:t>
            </a:r>
            <a:r>
              <a:rPr lang="en-US" b="1" dirty="0" smtClean="0"/>
              <a:t>absolute</a:t>
            </a:r>
            <a:r>
              <a:rPr lang="en-US" dirty="0" smtClean="0"/>
              <a:t> finality, there may be some outstanding collateral questions that would not alter or moot the final </a:t>
            </a:r>
            <a:r>
              <a:rPr lang="en-US" dirty="0" smtClean="0"/>
              <a:t>judgment</a:t>
            </a:r>
            <a:endParaRPr lang="en-US" dirty="0" smtClean="0"/>
          </a:p>
        </p:txBody>
      </p:sp>
      <p:sp>
        <p:nvSpPr>
          <p:cNvPr id="4" name="Title 3"/>
          <p:cNvSpPr>
            <a:spLocks noGrp="1"/>
          </p:cNvSpPr>
          <p:nvPr>
            <p:ph type="title"/>
          </p:nvPr>
        </p:nvSpPr>
        <p:spPr/>
        <p:txBody>
          <a:bodyPr/>
          <a:lstStyle/>
          <a:p>
            <a:r>
              <a:rPr lang="en-US" smtClean="0"/>
              <a:t>What is Final</a:t>
            </a:r>
            <a:endParaRPr lang="en-US" dirty="0"/>
          </a:p>
        </p:txBody>
      </p:sp>
      <p:sp>
        <p:nvSpPr>
          <p:cNvPr id="9" name="Text Placeholder 8"/>
          <p:cNvSpPr>
            <a:spLocks noGrp="1"/>
          </p:cNvSpPr>
          <p:nvPr>
            <p:ph type="body" sz="quarter" idx="4294967295"/>
          </p:nvPr>
        </p:nvSpPr>
        <p:spPr>
          <a:xfrm>
            <a:off x="0" y="3640138"/>
            <a:ext cx="3632200" cy="2686050"/>
          </a:xfrm>
        </p:spPr>
        <p:txBody>
          <a:bodyPr>
            <a:normAutofit/>
          </a:bodyPr>
          <a:lstStyle/>
          <a:p>
            <a:r>
              <a:rPr lang="en-US" sz="2400" b="1" dirty="0" smtClean="0"/>
              <a:t/>
            </a:r>
          </a:p>
          <a:p>
            <a:r>
              <a:rPr lang="en-US" sz="2400" dirty="0" smtClean="0"/>
              <a:t/>
            </a:r>
            <a:endParaRPr lang="en-US" sz="2400" dirty="0"/>
          </a:p>
        </p:txBody>
      </p:sp>
    </p:spTree>
    <p:extLst>
      <p:ext uri="{BB962C8B-B14F-4D97-AF65-F5344CB8AC3E}">
        <p14:creationId xmlns:p14="http://schemas.microsoft.com/office/powerpoint/2010/main" val="68899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Fed R. Civ. P. 54(b)</a:t>
            </a:r>
          </a:p>
          <a:p>
            <a:r>
              <a:rPr lang="en-US" dirty="0" smtClean="0"/>
              <a:t>Interlocutory appeals</a:t>
            </a:r>
          </a:p>
          <a:p>
            <a:r>
              <a:rPr lang="en-US" dirty="0" smtClean="0"/>
              <a:t>Certain common-law orders that are final though they do not terminate the litigation</a:t>
            </a:r>
          </a:p>
          <a:p>
            <a:pPr lvl="1"/>
            <a:r>
              <a:rPr lang="en-US" dirty="0" smtClean="0"/>
              <a:t>E.g. - Collateral order doctrine</a:t>
            </a:r>
          </a:p>
        </p:txBody>
      </p:sp>
      <p:sp>
        <p:nvSpPr>
          <p:cNvPr id="2" name="Title 1"/>
          <p:cNvSpPr>
            <a:spLocks noGrp="1"/>
          </p:cNvSpPr>
          <p:nvPr>
            <p:ph type="title"/>
          </p:nvPr>
        </p:nvSpPr>
        <p:spPr/>
        <p:txBody>
          <a:bodyPr/>
          <a:lstStyle/>
          <a:p>
            <a:r>
              <a:rPr lang="en-US" smtClean="0"/>
              <a:t>What are the Exceptions</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5</a:t>
            </a:fld>
            <a:endParaRPr lang="en-US" altLang="en-US"/>
          </a:p>
        </p:txBody>
      </p:sp>
    </p:spTree>
    <p:extLst>
      <p:ext uri="{BB962C8B-B14F-4D97-AF65-F5344CB8AC3E}">
        <p14:creationId xmlns:p14="http://schemas.microsoft.com/office/powerpoint/2010/main" val="180809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smtClean="0"/>
              <a:t>Court may direct final judgment to one or more, but fewer than all, claims or parties</a:t>
            </a:r>
          </a:p>
          <a:p>
            <a:pPr lvl="1"/>
            <a:r>
              <a:rPr lang="en-US" smtClean="0"/>
              <a:t>What: “Judgment” defined as “a decree and any order from which an appeal lies,” Rule 54(a)</a:t>
            </a:r>
          </a:p>
          <a:p>
            <a:pPr lvl="1"/>
            <a:r>
              <a:rPr lang="en-US" smtClean="0"/>
              <a:t>When: “only if the court expressly determines that there is no just reason for delay,” Rule 54(b)</a:t>
            </a:r>
            <a:endParaRPr lang="en-US" dirty="0" smtClean="0"/>
          </a:p>
        </p:txBody>
      </p:sp>
      <p:sp>
        <p:nvSpPr>
          <p:cNvPr id="2" name="Title 1"/>
          <p:cNvSpPr>
            <a:spLocks noGrp="1"/>
          </p:cNvSpPr>
          <p:nvPr>
            <p:ph type="title"/>
          </p:nvPr>
        </p:nvSpPr>
        <p:spPr/>
        <p:txBody>
          <a:bodyPr/>
          <a:lstStyle/>
          <a:p>
            <a:r>
              <a:rPr lang="en-US" smtClean="0"/>
              <a:t>Fed. R. Civ. P. 54</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6</a:t>
            </a:fld>
            <a:endParaRPr lang="en-US" altLang="en-US"/>
          </a:p>
        </p:txBody>
      </p:sp>
    </p:spTree>
    <p:extLst>
      <p:ext uri="{BB962C8B-B14F-4D97-AF65-F5344CB8AC3E}">
        <p14:creationId xmlns:p14="http://schemas.microsoft.com/office/powerpoint/2010/main" val="3614474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28 U.S.C. § 1292(a)</a:t>
            </a:r>
          </a:p>
          <a:p>
            <a:r>
              <a:rPr lang="en-US" dirty="0" smtClean="0"/>
              <a:t>For district court orders “granting, continuing, modifying, refusing or dissolving </a:t>
            </a:r>
            <a:r>
              <a:rPr lang="en-US" b="1" dirty="0" smtClean="0"/>
              <a:t>injunctions</a:t>
            </a:r>
            <a:r>
              <a:rPr lang="en-US" dirty="0" smtClean="0"/>
              <a:t>, or refusing to dissolve or modify </a:t>
            </a:r>
            <a:r>
              <a:rPr lang="en-US" b="1" dirty="0" smtClean="0"/>
              <a:t>injunctions</a:t>
            </a:r>
            <a:r>
              <a:rPr lang="en-US" dirty="0" smtClean="0"/>
              <a:t>”</a:t>
            </a:r>
          </a:p>
          <a:p>
            <a:r>
              <a:rPr lang="en-US" dirty="0" smtClean="0"/>
              <a:t>Also receivers</a:t>
            </a:r>
          </a:p>
          <a:p>
            <a:r>
              <a:rPr lang="en-US" dirty="0" smtClean="0"/>
              <a:t>And certain admiralty issues</a:t>
            </a:r>
          </a:p>
        </p:txBody>
      </p:sp>
      <p:sp>
        <p:nvSpPr>
          <p:cNvPr id="2" name="Title 1"/>
          <p:cNvSpPr>
            <a:spLocks noGrp="1"/>
          </p:cNvSpPr>
          <p:nvPr>
            <p:ph type="title"/>
          </p:nvPr>
        </p:nvSpPr>
        <p:spPr/>
        <p:txBody>
          <a:bodyPr/>
          <a:lstStyle/>
          <a:p>
            <a:r>
              <a:rPr lang="en-US" smtClean="0"/>
              <a:t>Interlocutory Appeals</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7</a:t>
            </a:fld>
            <a:endParaRPr lang="en-US" altLang="en-US"/>
          </a:p>
        </p:txBody>
      </p:sp>
    </p:spTree>
    <p:extLst>
      <p:ext uri="{BB962C8B-B14F-4D97-AF65-F5344CB8AC3E}">
        <p14:creationId xmlns:p14="http://schemas.microsoft.com/office/powerpoint/2010/main" val="1427239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Applies to preliminary injunctions and permanent injunctions not otherwise appealable as a final judgment</a:t>
            </a:r>
          </a:p>
          <a:p>
            <a:r>
              <a:rPr lang="en-US" dirty="0" smtClean="0"/>
              <a:t>Appellant doesn’t have to show harm</a:t>
            </a:r>
          </a:p>
          <a:p>
            <a:r>
              <a:rPr lang="en-US" dirty="0" smtClean="0"/>
              <a:t>Appeal must be pursued </a:t>
            </a:r>
            <a:r>
              <a:rPr lang="en-US" b="1" dirty="0" smtClean="0"/>
              <a:t>timely</a:t>
            </a:r>
          </a:p>
          <a:p>
            <a:r>
              <a:rPr lang="en-US" dirty="0" smtClean="0"/>
              <a:t>Appeal considers merits of the injunction and other inseparable issues</a:t>
            </a:r>
          </a:p>
        </p:txBody>
      </p:sp>
      <p:sp>
        <p:nvSpPr>
          <p:cNvPr id="2" name="Title 1"/>
          <p:cNvSpPr>
            <a:spLocks noGrp="1"/>
          </p:cNvSpPr>
          <p:nvPr>
            <p:ph type="title"/>
          </p:nvPr>
        </p:nvSpPr>
        <p:spPr/>
        <p:txBody>
          <a:bodyPr/>
          <a:lstStyle/>
          <a:p>
            <a:r>
              <a:rPr lang="en-US" dirty="0" smtClean="0"/>
              <a:t>§ 1292(a) </a:t>
            </a:r>
            <a:r>
              <a:rPr lang="en-US" dirty="0" smtClean="0"/>
              <a:t/>
            </a:r>
            <a:br>
              <a:rPr lang="en-US" dirty="0" smtClean="0"/>
            </a:br>
            <a:r>
              <a:rPr lang="en-US" dirty="0" smtClean="0"/>
              <a:t>Continued</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8</a:t>
            </a:fld>
            <a:endParaRPr lang="en-US" altLang="en-US"/>
          </a:p>
        </p:txBody>
      </p:sp>
    </p:spTree>
    <p:extLst>
      <p:ext uri="{BB962C8B-B14F-4D97-AF65-F5344CB8AC3E}">
        <p14:creationId xmlns:p14="http://schemas.microsoft.com/office/powerpoint/2010/main" val="2936036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smtClean="0"/>
              <a:t>28 U.S.C. 1292(b)</a:t>
            </a:r>
          </a:p>
          <a:p>
            <a:r>
              <a:rPr lang="en-US" dirty="0" smtClean="0"/>
              <a:t>When:</a:t>
            </a:r>
          </a:p>
          <a:p>
            <a:pPr lvl="1"/>
            <a:r>
              <a:rPr lang="en-US" dirty="0" smtClean="0"/>
              <a:t>District Judge</a:t>
            </a:r>
          </a:p>
          <a:p>
            <a:pPr lvl="1"/>
            <a:r>
              <a:rPr lang="en-US" dirty="0" smtClean="0"/>
              <a:t>Makes an order in a civil action</a:t>
            </a:r>
          </a:p>
          <a:p>
            <a:pPr lvl="1"/>
            <a:r>
              <a:rPr lang="en-US" dirty="0" smtClean="0"/>
              <a:t>Not otherwise </a:t>
            </a:r>
            <a:r>
              <a:rPr lang="en-US" dirty="0" smtClean="0"/>
              <a:t>appealable</a:t>
            </a:r>
            <a:endParaRPr lang="en-US" dirty="0" smtClean="0"/>
          </a:p>
          <a:p>
            <a:pPr lvl="1"/>
            <a:r>
              <a:rPr lang="en-US" dirty="0" smtClean="0"/>
              <a:t>Involves a controlling question of law</a:t>
            </a:r>
          </a:p>
          <a:p>
            <a:pPr lvl="1"/>
            <a:r>
              <a:rPr lang="en-US" dirty="0" smtClean="0"/>
              <a:t>Substantial grounds for difference of opinion</a:t>
            </a:r>
          </a:p>
          <a:p>
            <a:pPr lvl="1"/>
            <a:r>
              <a:rPr lang="en-US" dirty="0" smtClean="0"/>
              <a:t>Immediate appeal may materially advance the ultimate termination of the litigation</a:t>
            </a:r>
            <a:endParaRPr lang="en-US" dirty="0"/>
          </a:p>
        </p:txBody>
      </p:sp>
      <p:sp>
        <p:nvSpPr>
          <p:cNvPr id="2" name="Title 1"/>
          <p:cNvSpPr>
            <a:spLocks noGrp="1"/>
          </p:cNvSpPr>
          <p:nvPr>
            <p:ph type="title"/>
          </p:nvPr>
        </p:nvSpPr>
        <p:spPr/>
        <p:txBody>
          <a:bodyPr/>
          <a:lstStyle/>
          <a:p>
            <a:r>
              <a:rPr lang="en-US" dirty="0" smtClean="0"/>
              <a:t>Other interlocutory Appeals </a:t>
            </a:r>
            <a:r>
              <a:rPr lang="en-US" dirty="0" smtClean="0"/>
              <a:t/>
            </a:r>
            <a:br>
              <a:rPr lang="en-US" dirty="0" smtClean="0"/>
            </a:br>
            <a:r>
              <a:rPr lang="en-US" dirty="0" smtClean="0"/>
              <a:t>under </a:t>
            </a:r>
            <a:r>
              <a:rPr lang="en-US" dirty="0" smtClean="0"/>
              <a:t>§ 1292(b)</a:t>
            </a:r>
            <a:endParaRPr lang="en-US" dirty="0"/>
          </a:p>
        </p:txBody>
      </p:sp>
      <p:sp>
        <p:nvSpPr>
          <p:cNvPr id="4" name="Slide Number Placeholder 3"/>
          <p:cNvSpPr>
            <a:spLocks noGrp="1"/>
          </p:cNvSpPr>
          <p:nvPr>
            <p:ph type="sldNum" sz="quarter" idx="4294967295"/>
          </p:nvPr>
        </p:nvSpPr>
        <p:spPr/>
        <p:txBody>
          <a:bodyPr/>
          <a:lstStyle/>
          <a:p>
            <a:fld id="{269F60A1-07A7-45CE-AF1D-922ADF2B3098}" type="slidenum">
              <a:rPr lang="en-US" altLang="en-US" smtClean="0"/>
              <a:pPr/>
              <a:t>9</a:t>
            </a:fld>
            <a:endParaRPr lang="en-US" altLang="en-US"/>
          </a:p>
        </p:txBody>
      </p:sp>
    </p:spTree>
    <p:extLst>
      <p:ext uri="{BB962C8B-B14F-4D97-AF65-F5344CB8AC3E}">
        <p14:creationId xmlns:p14="http://schemas.microsoft.com/office/powerpoint/2010/main" val="3021370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erWright">
  <a:themeElements>
    <a:clrScheme name="Porter Wright">
      <a:dk1>
        <a:sysClr val="windowText" lastClr="000000"/>
      </a:dk1>
      <a:lt1>
        <a:sysClr val="window" lastClr="FFFFFF"/>
      </a:lt1>
      <a:dk2>
        <a:srgbClr val="7F7F7F"/>
      </a:dk2>
      <a:lt2>
        <a:srgbClr val="D8D8D8"/>
      </a:lt2>
      <a:accent1>
        <a:srgbClr val="E31B23"/>
      </a:accent1>
      <a:accent2>
        <a:srgbClr val="ED7D31"/>
      </a:accent2>
      <a:accent3>
        <a:srgbClr val="A5A5A5"/>
      </a:accent3>
      <a:accent4>
        <a:srgbClr val="FFC000"/>
      </a:accent4>
      <a:accent5>
        <a:srgbClr val="4472C4"/>
      </a:accent5>
      <a:accent6>
        <a:srgbClr val="70AD47"/>
      </a:accent6>
      <a:hlink>
        <a:srgbClr val="E31B2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defRPr sz="48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rterWright" id="{9E9C75F0-FF92-4613-9E3D-543EF8C35B3F}" vid="{E97C2C61-6D5C-471B-A813-D3C804420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itlesOfParts>
    <vt:vector size="44" baseType="lpstr">
      <vt:lpstr>ＭＳ Ｐゴシック</vt:lpstr>
      <vt:lpstr>Arial</vt:lpstr>
      <vt:lpstr>Avenir LT 35 Light</vt:lpstr>
      <vt:lpstr>Avenir LT Std 35 Light</vt:lpstr>
      <vt:lpstr>Calibri</vt:lpstr>
      <vt:lpstr>Georgia</vt:lpstr>
      <vt:lpstr>PorterWright</vt:lpstr>
      <vt:lpstr>All Litigation is  Appellate Practice</vt:lpstr>
      <vt:lpstr>Appeals don’t just  happen at the end</vt:lpstr>
      <vt:lpstr>The Basic Rule</vt:lpstr>
      <vt:lpstr>What is Final</vt:lpstr>
      <vt:lpstr>What are the Exceptions</vt:lpstr>
      <vt:lpstr>Fed. R. Civ. P. 54</vt:lpstr>
      <vt:lpstr>Interlocutory Appeals</vt:lpstr>
      <vt:lpstr>§ 1292(a)  Continued</vt:lpstr>
      <vt:lpstr>Other interlocutory Appeals  under § 1292(b)</vt:lpstr>
      <vt:lpstr>§1292(b)  Continued</vt:lpstr>
      <vt:lpstr>Other Rules Under §1292</vt:lpstr>
      <vt:lpstr>Collateral Order Doctrine</vt:lpstr>
      <vt:lpstr>What Does that Mean?</vt:lpstr>
      <vt:lpstr>What Does that Mean?</vt:lpstr>
      <vt:lpstr>The Doctrine is Limited</vt:lpstr>
      <vt:lpstr>Examples</vt:lpstr>
      <vt:lpstr>Cohen, 337 U.S. 541</vt:lpstr>
      <vt:lpstr>SCOTUS has Said:</vt:lpstr>
      <vt:lpstr>Navigating the State Courts</vt:lpstr>
      <vt:lpstr>What Are The Exceptions</vt:lpstr>
      <vt:lpstr>Rule 311:  Interlocutory appeals as of right</vt:lpstr>
      <vt:lpstr>Rule 311:  Interlocutory appeals as of right (continued)</vt:lpstr>
      <vt:lpstr>Rule 311(b)</vt:lpstr>
      <vt:lpstr>Rule 311(c)</vt:lpstr>
      <vt:lpstr>311(g) and Waiver</vt:lpstr>
      <vt:lpstr>Rule 312: Interlocutory Orders by  Permission</vt:lpstr>
      <vt:lpstr>Rule 313:  collateral orders</vt:lpstr>
      <vt:lpstr>Rule 341(c)</vt:lpstr>
      <vt:lpstr>Preservation of issues</vt:lpstr>
      <vt:lpstr>Claim Must Be Pressed or Passed upon Below</vt:lpstr>
      <vt:lpstr>Claim Must Be Pressed or Passed upon Below</vt:lpstr>
      <vt:lpstr>What If You’re the Appellee?</vt:lpstr>
      <vt:lpstr>Navigating the State Courts</vt:lpstr>
      <vt:lpstr>Post-Trial Motions</vt:lpstr>
      <vt:lpstr>Rule 1925 </vt:lpstr>
      <vt:lpstr>Questions?</vt:lpstr>
      <vt:lpstr>PowerPoint Presentation</vt:lpstr>
    </vt:vector>
  </TitlesOfParts>
  <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file>