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585" r:id="rId5"/>
    <p:sldId id="595" r:id="rId6"/>
    <p:sldId id="596" r:id="rId7"/>
    <p:sldId id="597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5C09B1-7419-4913-9D3E-83B7CC7B5E6D}">
          <p14:sldIdLst>
            <p14:sldId id="585"/>
            <p14:sldId id="595"/>
            <p14:sldId id="596"/>
            <p14:sldId id="5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4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Merklinger" initials="JM" lastIdx="1" clrIdx="0">
    <p:extLst>
      <p:ext uri="{19B8F6BF-5375-455C-9EA6-DF929625EA0E}">
        <p15:presenceInfo xmlns:p15="http://schemas.microsoft.com/office/powerpoint/2012/main" userId="S::Merklinger@acc.com::37975171-cefa-41d3-8ee7-1dc095d75442" providerId="AD"/>
      </p:ext>
    </p:extLst>
  </p:cmAuthor>
  <p:cmAuthor id="2" name="Brendan McGowan" initials="BM" lastIdx="1" clrIdx="1">
    <p:extLst>
      <p:ext uri="{19B8F6BF-5375-455C-9EA6-DF929625EA0E}">
        <p15:presenceInfo xmlns:p15="http://schemas.microsoft.com/office/powerpoint/2012/main" userId="S::b.mcgowan@acc.com::3dcf36a8-fa23-46f0-a1a4-6329383187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586" autoAdjust="0"/>
  </p:normalViewPr>
  <p:slideViewPr>
    <p:cSldViewPr snapToGrid="0">
      <p:cViewPr varScale="1">
        <p:scale>
          <a:sx n="87" d="100"/>
          <a:sy n="87" d="100"/>
        </p:scale>
        <p:origin x="66" y="468"/>
      </p:cViewPr>
      <p:guideLst>
        <p:guide orient="horz" pos="1440"/>
        <p:guide pos="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BBD7F76-A01C-4DA3-A558-DCFB66879F04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F6B353B-91BF-4C94-BC7C-773634BBE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B353B-91BF-4C94-BC7C-773634BBE02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56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B353B-91BF-4C94-BC7C-773634BBE02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5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B353B-91BF-4C94-BC7C-773634BBE0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5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B353B-91BF-4C94-BC7C-773634BBE0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7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3406FD-C396-6549-A4A3-6E64AAB60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698171"/>
            <a:ext cx="10515600" cy="423454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B882E-EDF4-3F41-A9AB-C81B3B26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DC21-724C-6844-806E-0878FAE40517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07A11-D120-F74C-AEEC-B08DE463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E8D17-B8F3-1C48-B8C7-32531227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6B46-E4AF-AE45-9B46-F0D8DCCC9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1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25A9A-76CA-CF40-9FCE-729C64F78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967"/>
            <a:ext cx="10515600" cy="9861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18C28-E08F-184A-A9D9-C4E6A59E8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878111"/>
            <a:ext cx="10515600" cy="3119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8C56F-5164-874D-98CB-1747A685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DC21-724C-6844-806E-0878FAE40517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7C606-8ED4-1948-849C-298942A6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0152F-527E-F84F-BA19-D3D48971F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6B46-E4AF-AE45-9B46-F0D8DCCC9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E901D7-6E6A-6C41-A9BB-3DD455665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73969"/>
            <a:ext cx="2628900" cy="44830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00D75-0568-D649-A249-DDF8BBC67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73969"/>
            <a:ext cx="7421380" cy="44830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4D048-C2D1-724F-BEBC-DBB2CB537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DC21-724C-6844-806E-0878FAE40517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3C661-2379-AD4D-BCFA-B223E7372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DD528-BAB9-F043-9F85-AB3C5919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6B46-E4AF-AE45-9B46-F0D8DCCC9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9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4CCD-947D-C74B-8830-9EFE59792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7543"/>
            <a:ext cx="10515600" cy="7293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04837-35B4-E24F-B54D-63EE67E7E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8143"/>
            <a:ext cx="10515600" cy="3439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68470-9DD5-1F4B-9DDC-E2085A85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DC21-724C-6844-806E-0878FAE40517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A9760-4DA6-724B-8CDE-9895876A4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27436-D928-9B4E-8964-59494B6DD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6B46-E4AF-AE45-9B46-F0D8DCCC9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0B424-465A-3949-8B70-1885EE82F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20548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FC578-6202-EB4F-AE1E-D59D5499C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56857"/>
            <a:ext cx="10515600" cy="293279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26DF3-5374-0941-B513-56BA71FF4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DC21-724C-6844-806E-0878FAE40517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021C-8888-E04B-AADF-A0059145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913EE-DC4E-6148-803F-B7DEAE7D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6B46-E4AF-AE45-9B46-F0D8DCCC9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9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3EC4F-51E9-C248-ABF3-898838AE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7"/>
            <a:ext cx="10515600" cy="10173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CA52A-ED88-BB4A-B94B-BC4FFDA6D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56113"/>
            <a:ext cx="5181600" cy="3520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B9AD8-7CC3-0549-8F5A-58970B7B1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56113"/>
            <a:ext cx="5181600" cy="3520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7EDA1-F8AC-E043-B4CF-2B26FDC86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DC21-724C-6844-806E-0878FAE40517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9C204-97AF-3941-845E-9DDFF889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F175E-5D3A-B842-9234-05BAF7FD0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6B46-E4AF-AE45-9B46-F0D8DCCC9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1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1E485-61C2-134B-ADAA-1EAE680E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69035"/>
            <a:ext cx="10515600" cy="563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4FAB2-0331-4645-ACC6-9657938EE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63513"/>
            <a:ext cx="5157787" cy="7345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9AA70-FE9E-9E4B-809A-B17D5D062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29129"/>
            <a:ext cx="5157787" cy="2871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9094D2-DB8C-D741-B0B7-237CE57CA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63513"/>
            <a:ext cx="5183188" cy="7345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D1B81E-D535-9F4B-B697-9F07558C6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29129"/>
            <a:ext cx="5183188" cy="2871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9B98D-2543-8942-B2F0-6692C72D7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DC21-724C-6844-806E-0878FAE40517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5AAEC5-B325-4C48-A7A0-A28E48A7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388008-7A62-F548-9229-B066CDA5C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6B46-E4AF-AE45-9B46-F0D8DCCC9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5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46E4-1795-B241-9F88-21D3E6E43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31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D5CE5-FB3E-1940-B71A-AD83A9A29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DC21-724C-6844-806E-0878FAE40517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8C7BC-95D3-8A41-9F8A-B13F76A81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BE75F-43E9-254F-AC3A-4CA5C925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6B46-E4AF-AE45-9B46-F0D8DCCC9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6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767CE3-502B-124A-A641-5B38D13D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DC21-724C-6844-806E-0878FAE40517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F85F5-D134-624B-B3AC-33D61C6F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457F4-8060-5940-8354-7F5DCA7B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6B46-E4AF-AE45-9B46-F0D8DCCC9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3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85B1-6F42-5F43-9FA0-8490C9AA7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6510"/>
            <a:ext cx="3932237" cy="1326631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7E854-1F3D-C04B-9D25-E46DEC1D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06510"/>
            <a:ext cx="6172200" cy="43545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83F19F-4D7B-F84B-B419-8B4C388E9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47934"/>
            <a:ext cx="3932237" cy="2721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788ED-76B7-3E48-B839-BA4C5B899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DC21-724C-6844-806E-0878FAE40517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F0585-E069-C846-8FA5-FD948DA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29D61-9EEA-AB44-BC1E-5553B349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6B46-E4AF-AE45-9B46-F0D8DCCC9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1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6F3D5-745D-6749-8989-941A345A6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41420"/>
            <a:ext cx="3932237" cy="1244003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16187A-EC8F-2149-AC8E-2E6E7F579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41421"/>
            <a:ext cx="6172200" cy="42196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3D468-00E3-E34A-81DA-5FC3C62C2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07896"/>
            <a:ext cx="3932237" cy="266109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42764-539C-4341-A4D0-80CEFC58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DC21-724C-6844-806E-0878FAE40517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91B7B-21F8-5346-B58F-7DB442A7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3A75A-3830-2943-A044-B8B218C5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6B46-E4AF-AE45-9B46-F0D8DCCC9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6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5499CF-B0E0-AF43-8753-7A7AE1560BC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6F302-48A1-6747-8DCE-8DDA455EE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6657"/>
            <a:ext cx="10515600" cy="4441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BCB77-1992-4041-B1BC-A0A0C67B8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DC21-724C-6844-806E-0878FAE40517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6B76F-0720-184D-A17A-F549AC4C6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15AE6-07B6-924C-99F0-5AC37618D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76B46-E4AF-AE45-9B46-F0D8DCCC9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2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839F555-1F1D-43EB-B115-A949586E32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8B16B4A-709D-4C51-B2E3-F66B61EC6A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65" b="9534"/>
          <a:stretch/>
        </p:blipFill>
        <p:spPr>
          <a:xfrm>
            <a:off x="406" y="-65705"/>
            <a:ext cx="12192000" cy="54816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AD9FBF-13F3-4EF5-B999-A5C83424080D}"/>
              </a:ext>
            </a:extLst>
          </p:cNvPr>
          <p:cNvSpPr/>
          <p:nvPr/>
        </p:nvSpPr>
        <p:spPr>
          <a:xfrm>
            <a:off x="0" y="5360670"/>
            <a:ext cx="12192000" cy="99250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283A3-CA7F-433F-9AD2-DA10C8FA72F3}"/>
              </a:ext>
            </a:extLst>
          </p:cNvPr>
          <p:cNvSpPr txBox="1"/>
          <p:nvPr/>
        </p:nvSpPr>
        <p:spPr>
          <a:xfrm>
            <a:off x="582930" y="5452110"/>
            <a:ext cx="1099947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100" b="1" dirty="0">
                <a:solidFill>
                  <a:srgbClr val="C00000"/>
                </a:solidFill>
                <a:latin typeface="+mj-lt"/>
              </a:rPr>
              <a:t>2023 ACC Chapters Hashtags</a:t>
            </a:r>
          </a:p>
        </p:txBody>
      </p:sp>
    </p:spTree>
    <p:extLst>
      <p:ext uri="{BB962C8B-B14F-4D97-AF65-F5344CB8AC3E}">
        <p14:creationId xmlns:p14="http://schemas.microsoft.com/office/powerpoint/2010/main" val="45978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5D6430B-D664-40B4-8345-A39E67B47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600" y="2253790"/>
            <a:ext cx="10515600" cy="4234543"/>
          </a:xfrm>
        </p:spPr>
        <p:txBody>
          <a:bodyPr>
            <a:normAutofit fontScale="92500" lnSpcReduction="20000"/>
          </a:bodyPr>
          <a:lstStyle/>
          <a:p>
            <a:pPr marL="342900" marR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#MemberMonday </a:t>
            </a:r>
            <a:r>
              <a:rPr lang="en-US" sz="2000" dirty="0">
                <a:solidFill>
                  <a:srgbClr val="24242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- Media mentions, articles and resources by members, image with quotes introducing chapter volunteer leaders or ACC award winners.</a:t>
            </a:r>
          </a:p>
          <a:p>
            <a:pPr marL="342900" marR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#MeetingMondays </a:t>
            </a:r>
            <a:r>
              <a:rPr lang="en-US" sz="2000" dirty="0">
                <a:solidFill>
                  <a:srgbClr val="24242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– Upcoming in-person chapter events</a:t>
            </a:r>
          </a:p>
          <a:p>
            <a:pPr marL="342900" marR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#MotivationMonday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– ACC Docket‘s career column will publish new articles on Mondays</a:t>
            </a:r>
          </a:p>
          <a:p>
            <a:pPr marL="342900" marR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#TipTuesday </a:t>
            </a:r>
            <a:r>
              <a:rPr lang="en-US" sz="2000" dirty="0">
                <a:solidFill>
                  <a:srgbClr val="24242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- List with tips on any topic, e.g. Top 10, or ACC Docket articles. Preferably by your chapter‘s authors.</a:t>
            </a:r>
          </a:p>
          <a:p>
            <a:pPr marL="342900" marR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#WellnessWednesday </a:t>
            </a:r>
            <a:r>
              <a:rPr lang="en-US" sz="2000" dirty="0">
                <a:solidFill>
                  <a:srgbClr val="24242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- ACC wellness resources (articles, webinars, data from reports)</a:t>
            </a:r>
          </a:p>
          <a:p>
            <a:pPr marL="342900" marR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#WebinarWednesday </a:t>
            </a:r>
            <a:r>
              <a:rPr lang="en-US" sz="2000" dirty="0">
                <a:solidFill>
                  <a:srgbClr val="24242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- Upcoming live chapter webinars (or suitable HQ programs), relevant ACC Online Education on demand</a:t>
            </a:r>
          </a:p>
          <a:p>
            <a:pPr marL="342900" marR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#TechThursday </a:t>
            </a:r>
            <a:r>
              <a:rPr lang="en-US" sz="2000" dirty="0">
                <a:solidFill>
                  <a:srgbClr val="24242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- Maturity Model toolkits, Legal Ops webinars, ACC Legal tech survey results</a:t>
            </a:r>
          </a:p>
          <a:p>
            <a:pPr marL="342900" marR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#TBT </a:t>
            </a:r>
            <a:r>
              <a:rPr lang="en-US" sz="2000" dirty="0">
                <a:solidFill>
                  <a:srgbClr val="24242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– Throwback Thursday for posting</a:t>
            </a:r>
            <a:r>
              <a:rPr lang="en-US" sz="2000" dirty="0">
                <a:solidFill>
                  <a:srgbClr val="2424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photos from past events, e.g. during an anniversary year of the chapter</a:t>
            </a:r>
            <a:endParaRPr lang="en-US" sz="1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D2804D-DFAD-4A50-AB12-CC7BF2EA378A}"/>
              </a:ext>
            </a:extLst>
          </p:cNvPr>
          <p:cNvSpPr txBox="1">
            <a:spLocks/>
          </p:cNvSpPr>
          <p:nvPr/>
        </p:nvSpPr>
        <p:spPr>
          <a:xfrm>
            <a:off x="736600" y="1529013"/>
            <a:ext cx="10515600" cy="7302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Arial"/>
                <a:cs typeface="Calibri Light"/>
              </a:rPr>
              <a:t>Hashtags for Days of the Week</a:t>
            </a:r>
            <a:endParaRPr lang="en-US" sz="3200" b="1" dirty="0">
              <a:latin typeface="Arial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58657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5D6430B-D664-40B4-8345-A39E67B47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600" y="2254531"/>
            <a:ext cx="5709170" cy="4234543"/>
          </a:xfrm>
        </p:spPr>
        <p:txBody>
          <a:bodyPr>
            <a:normAutofit/>
          </a:bodyPr>
          <a:lstStyle/>
          <a:p>
            <a:pPr marL="342900" marR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#ACCFamily</a:t>
            </a:r>
          </a:p>
          <a:p>
            <a:pPr marL="342900" marR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#ACCDocket</a:t>
            </a:r>
          </a:p>
          <a:p>
            <a:pPr marL="342900" marR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#ACCResourceLibrary</a:t>
            </a:r>
          </a:p>
          <a:p>
            <a:pPr marL="342900" marR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#ACCResearch</a:t>
            </a:r>
          </a:p>
          <a:p>
            <a:pPr marL="342900" marR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#ACCBenchmarking</a:t>
            </a:r>
          </a:p>
          <a:p>
            <a:pPr marL="342900" marR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#ACCEducation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#ACCSeatattheTable</a:t>
            </a:r>
          </a:p>
          <a:p>
            <a:pPr marL="342900" marR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D2804D-DFAD-4A50-AB12-CC7BF2EA378A}"/>
              </a:ext>
            </a:extLst>
          </p:cNvPr>
          <p:cNvSpPr txBox="1">
            <a:spLocks/>
          </p:cNvSpPr>
          <p:nvPr/>
        </p:nvSpPr>
        <p:spPr>
          <a:xfrm>
            <a:off x="736600" y="1529013"/>
            <a:ext cx="10515600" cy="7302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Arial"/>
                <a:cs typeface="Calibri Light"/>
              </a:rPr>
              <a:t>ACC Hashtags</a:t>
            </a:r>
            <a:endParaRPr lang="en-US" sz="3200" b="1" dirty="0">
              <a:latin typeface="Arial"/>
              <a:cs typeface="Calibri Light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15270964-6D60-4E22-A168-45B358674B47}"/>
              </a:ext>
            </a:extLst>
          </p:cNvPr>
          <p:cNvSpPr txBox="1">
            <a:spLocks/>
          </p:cNvSpPr>
          <p:nvPr/>
        </p:nvSpPr>
        <p:spPr>
          <a:xfrm>
            <a:off x="5363564" y="2254531"/>
            <a:ext cx="5709170" cy="4234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#ACCNetworks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#ACCLegalOps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(also link to LI page @ACC Legal Operations)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#ACCFoundation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(also link to LI page @ACC Foundation)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#ACCAM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XX</a:t>
            </a:r>
            <a:r>
              <a:rPr lang="en-US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(with updated year)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#ACC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Singapore</a:t>
            </a:r>
            <a:r>
              <a:rPr lang="en-US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[customize for each chapter]</a:t>
            </a:r>
          </a:p>
        </p:txBody>
      </p:sp>
    </p:spTree>
    <p:extLst>
      <p:ext uri="{BB962C8B-B14F-4D97-AF65-F5344CB8AC3E}">
        <p14:creationId xmlns:p14="http://schemas.microsoft.com/office/powerpoint/2010/main" val="193985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5D6430B-D664-40B4-8345-A39E67B47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600" y="2259263"/>
            <a:ext cx="5709170" cy="4234543"/>
          </a:xfrm>
        </p:spPr>
        <p:txBody>
          <a:bodyPr>
            <a:normAutofit/>
          </a:bodyPr>
          <a:lstStyle/>
          <a:p>
            <a:pPr marL="342900" marR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#inhousecounsel</a:t>
            </a:r>
          </a:p>
          <a:p>
            <a:pPr marL="342900" marR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#generalcounsel</a:t>
            </a:r>
          </a:p>
          <a:p>
            <a:pPr marL="342900" marR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#legaloperations</a:t>
            </a:r>
          </a:p>
          <a:p>
            <a:pPr marL="342900" marR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#legalops</a:t>
            </a:r>
          </a:p>
          <a:p>
            <a:pPr marL="342900" marR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#DEI</a:t>
            </a:r>
          </a:p>
          <a:p>
            <a:pPr marL="342900" marR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#ESG</a:t>
            </a:r>
            <a:endParaRPr lang="de-DE" sz="32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D2804D-DFAD-4A50-AB12-CC7BF2EA378A}"/>
              </a:ext>
            </a:extLst>
          </p:cNvPr>
          <p:cNvSpPr txBox="1">
            <a:spLocks/>
          </p:cNvSpPr>
          <p:nvPr/>
        </p:nvSpPr>
        <p:spPr>
          <a:xfrm>
            <a:off x="736600" y="1529013"/>
            <a:ext cx="10515600" cy="7302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Arial"/>
                <a:cs typeface="Calibri Light"/>
              </a:rPr>
              <a:t>Common In-house Community Hashtags</a:t>
            </a:r>
            <a:endParaRPr lang="en-US" sz="3200" b="1" dirty="0">
              <a:latin typeface="Arial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83722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 Template-v2  -  Read-Only" id="{52BFB913-E129-42BD-9416-2D9767F3A68A}" vid="{E66D28C1-AAE2-44CA-859C-73049D48C2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05D1031B29D246A6FCDF7A770FB136" ma:contentTypeVersion="12" ma:contentTypeDescription="Create a new document." ma:contentTypeScope="" ma:versionID="733f6c204945b39e556cf7d27b897dd6">
  <xsd:schema xmlns:xsd="http://www.w3.org/2001/XMLSchema" xmlns:xs="http://www.w3.org/2001/XMLSchema" xmlns:p="http://schemas.microsoft.com/office/2006/metadata/properties" xmlns:ns2="253218bf-3291-4aa3-adbd-b0c0bd5bbc9d" xmlns:ns3="6fe0f842-53b5-4558-bb54-e6c4b2afb399" targetNamespace="http://schemas.microsoft.com/office/2006/metadata/properties" ma:root="true" ma:fieldsID="2e456744070ba3e0f59f92a6bb163826" ns2:_="" ns3:_="">
    <xsd:import namespace="253218bf-3291-4aa3-adbd-b0c0bd5bbc9d"/>
    <xsd:import namespace="6fe0f842-53b5-4558-bb54-e6c4b2afb3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218bf-3291-4aa3-adbd-b0c0bd5bbc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0f842-53b5-4558-bb54-e6c4b2afb3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DA1FFE-FAEC-4B63-BC40-5FC2C22645BD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253218bf-3291-4aa3-adbd-b0c0bd5bbc9d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6fe0f842-53b5-4558-bb54-e6c4b2afb39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B0CE37-4B97-4965-886B-DEABE26834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4400E8-CBE6-4D7F-867A-AA292497A89A}">
  <ds:schemaRefs>
    <ds:schemaRef ds:uri="253218bf-3291-4aa3-adbd-b0c0bd5bbc9d"/>
    <ds:schemaRef ds:uri="6fe0f842-53b5-4558-bb54-e6c4b2afb3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Widescreen</PresentationFormat>
  <Paragraphs>34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McGowan</dc:creator>
  <cp:lastModifiedBy>Sherwin Valerio</cp:lastModifiedBy>
  <cp:revision>20</cp:revision>
  <dcterms:created xsi:type="dcterms:W3CDTF">2021-02-16T19:01:49Z</dcterms:created>
  <dcterms:modified xsi:type="dcterms:W3CDTF">2023-04-05T20:33:52Z</dcterms:modified>
</cp:coreProperties>
</file>