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21"/>
  </p:notesMasterIdLst>
  <p:sldIdLst>
    <p:sldId id="257" r:id="rId5"/>
    <p:sldId id="256" r:id="rId6"/>
    <p:sldId id="258" r:id="rId7"/>
    <p:sldId id="259" r:id="rId8"/>
    <p:sldId id="260" r:id="rId9"/>
    <p:sldId id="261" r:id="rId10"/>
    <p:sldId id="262" r:id="rId11"/>
    <p:sldId id="263" r:id="rId12"/>
    <p:sldId id="264" r:id="rId13"/>
    <p:sldId id="265" r:id="rId14"/>
    <p:sldId id="267" r:id="rId15"/>
    <p:sldId id="266" r:id="rId16"/>
    <p:sldId id="268" r:id="rId17"/>
    <p:sldId id="269" r:id="rId18"/>
    <p:sldId id="270" r:id="rId19"/>
    <p:sldId id="271" r:id="rId20"/>
  </p:sldIdLst>
  <p:sldSz cx="9144000" cy="5143500" type="screen16x9"/>
  <p:notesSz cx="6794500" cy="99314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B74"/>
    <a:srgbClr val="FFB407"/>
    <a:srgbClr val="015B75"/>
    <a:srgbClr val="002F49"/>
    <a:srgbClr val="75193E"/>
    <a:srgbClr val="912183"/>
    <a:srgbClr val="33A83A"/>
    <a:srgbClr val="0C5A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8224" autoAdjust="0"/>
  </p:normalViewPr>
  <p:slideViewPr>
    <p:cSldViewPr snapToGrid="0" snapToObjects="1">
      <p:cViewPr varScale="1">
        <p:scale>
          <a:sx n="165" d="100"/>
          <a:sy n="165" d="100"/>
        </p:scale>
        <p:origin x="1644" y="13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AF34BA88-7CF5-4524-B24C-ECC7FDD354A5}" type="datetimeFigureOut">
              <a:rPr lang="en-US" smtClean="0"/>
              <a:t>3/23/2023</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AD73D2E8-967B-471C-B38A-015A2C745C57}" type="slidenum">
              <a:rPr lang="en-US" smtClean="0"/>
              <a:t>‹#›</a:t>
            </a:fld>
            <a:endParaRPr lang="en-US"/>
          </a:p>
        </p:txBody>
      </p:sp>
    </p:spTree>
    <p:extLst>
      <p:ext uri="{BB962C8B-B14F-4D97-AF65-F5344CB8AC3E}">
        <p14:creationId xmlns:p14="http://schemas.microsoft.com/office/powerpoint/2010/main" val="415989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6</a:t>
            </a:fld>
            <a:endParaRPr lang="en-US"/>
          </a:p>
        </p:txBody>
      </p:sp>
    </p:spTree>
    <p:extLst>
      <p:ext uri="{BB962C8B-B14F-4D97-AF65-F5344CB8AC3E}">
        <p14:creationId xmlns:p14="http://schemas.microsoft.com/office/powerpoint/2010/main" val="18575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11</a:t>
            </a:fld>
            <a:endParaRPr lang="en-US"/>
          </a:p>
        </p:txBody>
      </p:sp>
    </p:spTree>
    <p:extLst>
      <p:ext uri="{BB962C8B-B14F-4D97-AF65-F5344CB8AC3E}">
        <p14:creationId xmlns:p14="http://schemas.microsoft.com/office/powerpoint/2010/main" val="324347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14</a:t>
            </a:fld>
            <a:endParaRPr lang="en-US"/>
          </a:p>
        </p:txBody>
      </p:sp>
    </p:spTree>
    <p:extLst>
      <p:ext uri="{BB962C8B-B14F-4D97-AF65-F5344CB8AC3E}">
        <p14:creationId xmlns:p14="http://schemas.microsoft.com/office/powerpoint/2010/main" val="325392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0635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5193E"/>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EB3B43"/>
              </a:buClr>
              <a:defRPr>
                <a:solidFill>
                  <a:srgbClr val="75193E"/>
                </a:solidFill>
              </a:defRPr>
            </a:lvl1pPr>
            <a:lvl2pPr>
              <a:buClr>
                <a:srgbClr val="FCAB12"/>
              </a:buClr>
              <a:defRPr>
                <a:solidFill>
                  <a:srgbClr val="75193E"/>
                </a:solidFill>
              </a:defRPr>
            </a:lvl2pPr>
            <a:lvl3pPr>
              <a:buClr>
                <a:srgbClr val="F67C2B"/>
              </a:buClr>
              <a:defRPr>
                <a:solidFill>
                  <a:srgbClr val="75193E"/>
                </a:solidFill>
              </a:defRPr>
            </a:lvl3pPr>
            <a:lvl4pPr>
              <a:defRPr>
                <a:solidFill>
                  <a:srgbClr val="75193E"/>
                </a:solidFill>
              </a:defRPr>
            </a:lvl4pPr>
            <a:lvl5pPr>
              <a:defRPr>
                <a:solidFill>
                  <a:srgbClr val="75193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881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356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355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988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6074"/>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56619"/>
            <a:ext cx="8229600" cy="2738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02546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87" r:id="rId4"/>
    <p:sldLayoutId id="2147483688" r:id="rId5"/>
  </p:sldLayoutIdLst>
  <p:txStyles>
    <p:titleStyle>
      <a:lvl1pPr algn="l" defTabSz="457200" rtl="0" eaLnBrk="1" latinLnBrk="0" hangingPunct="1">
        <a:spcBef>
          <a:spcPct val="0"/>
        </a:spcBef>
        <a:buNone/>
        <a:defRPr sz="3600" b="1" kern="1200">
          <a:solidFill>
            <a:srgbClr val="75193E"/>
          </a:solidFill>
          <a:latin typeface="+mj-lt"/>
          <a:ea typeface="+mj-ea"/>
          <a:cs typeface="+mj-cs"/>
        </a:defRPr>
      </a:lvl1pPr>
    </p:titleStyle>
    <p:bodyStyle>
      <a:lvl1pPr marL="457200" indent="-457200" algn="l" defTabSz="457200" rtl="0" eaLnBrk="1" latinLnBrk="0" hangingPunct="1">
        <a:spcBef>
          <a:spcPct val="20000"/>
        </a:spcBef>
        <a:buClr>
          <a:srgbClr val="EE3F42"/>
        </a:buClr>
        <a:buFont typeface="Arial"/>
        <a:buChar char="•"/>
        <a:defRPr sz="2800" kern="1200">
          <a:solidFill>
            <a:srgbClr val="75193E"/>
          </a:solidFill>
          <a:latin typeface="+mn-lt"/>
          <a:ea typeface="+mn-ea"/>
          <a:cs typeface="+mn-cs"/>
        </a:defRPr>
      </a:lvl1pPr>
      <a:lvl2pPr marL="742950" indent="-285750" algn="l" defTabSz="457200" rtl="0" eaLnBrk="1" latinLnBrk="0" hangingPunct="1">
        <a:spcBef>
          <a:spcPct val="20000"/>
        </a:spcBef>
        <a:buClr>
          <a:srgbClr val="F68826"/>
        </a:buClr>
        <a:buFont typeface="Arial"/>
        <a:buChar char="–"/>
        <a:defRPr sz="2400" kern="1200">
          <a:solidFill>
            <a:srgbClr val="75193E"/>
          </a:solidFill>
          <a:latin typeface="+mn-lt"/>
          <a:ea typeface="+mn-ea"/>
          <a:cs typeface="+mn-cs"/>
        </a:defRPr>
      </a:lvl2pPr>
      <a:lvl3pPr marL="1143000" indent="-228600" algn="l" defTabSz="457200" rtl="0" eaLnBrk="1" latinLnBrk="0" hangingPunct="1">
        <a:spcBef>
          <a:spcPct val="20000"/>
        </a:spcBef>
        <a:buClr>
          <a:srgbClr val="F67E2E"/>
        </a:buClr>
        <a:buFont typeface="Arial"/>
        <a:buChar char="•"/>
        <a:defRPr sz="2200" kern="1200">
          <a:solidFill>
            <a:srgbClr val="75193E"/>
          </a:solidFill>
          <a:latin typeface="+mn-lt"/>
          <a:ea typeface="+mn-ea"/>
          <a:cs typeface="+mn-cs"/>
        </a:defRPr>
      </a:lvl3pPr>
      <a:lvl4pPr marL="1600200" indent="-228600" algn="l" defTabSz="457200" rtl="0" eaLnBrk="1" latinLnBrk="0" hangingPunct="1">
        <a:spcBef>
          <a:spcPct val="20000"/>
        </a:spcBef>
        <a:buClr>
          <a:srgbClr val="A52641"/>
        </a:buClr>
        <a:buFont typeface="Arial"/>
        <a:buChar char="–"/>
        <a:defRPr sz="2000" kern="1200">
          <a:solidFill>
            <a:srgbClr val="75193E"/>
          </a:solidFill>
          <a:latin typeface="+mn-lt"/>
          <a:ea typeface="+mn-ea"/>
          <a:cs typeface="+mn-cs"/>
        </a:defRPr>
      </a:lvl4pPr>
      <a:lvl5pPr marL="2057400" indent="-228600" algn="l" defTabSz="457200" rtl="0" eaLnBrk="1" latinLnBrk="0" hangingPunct="1">
        <a:spcBef>
          <a:spcPct val="20000"/>
        </a:spcBef>
        <a:buClr>
          <a:srgbClr val="C52F42"/>
        </a:buClr>
        <a:buFont typeface="Arial"/>
        <a:buChar char="»"/>
        <a:defRPr sz="2000" kern="1200">
          <a:solidFill>
            <a:srgbClr val="75193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blog.polleverywhere.com/fun-icebreaker-ques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cc.com/speaker-tips-and-guidelines-acc-events-and-online-educ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A7D9-D230-4192-8959-2C018C479C52}"/>
              </a:ext>
            </a:extLst>
          </p:cNvPr>
          <p:cNvSpPr>
            <a:spLocks noGrp="1"/>
          </p:cNvSpPr>
          <p:nvPr>
            <p:ph type="ctrTitle"/>
          </p:nvPr>
        </p:nvSpPr>
        <p:spPr/>
        <p:txBody>
          <a:bodyPr/>
          <a:lstStyle/>
          <a:p>
            <a:r>
              <a:rPr lang="en-US" dirty="0">
                <a:solidFill>
                  <a:srgbClr val="FFB407"/>
                </a:solidFill>
                <a:latin typeface="Arial" panose="020B0604020202020204" pitchFamily="34" charset="0"/>
                <a:cs typeface="Arial" panose="020B0604020202020204" pitchFamily="34" charset="0"/>
              </a:rPr>
              <a:t>Session Title</a:t>
            </a:r>
            <a:endParaRPr lang="en-US" dirty="0">
              <a:solidFill>
                <a:srgbClr val="FFB407"/>
              </a:solidFill>
            </a:endParaRPr>
          </a:p>
        </p:txBody>
      </p:sp>
      <p:sp>
        <p:nvSpPr>
          <p:cNvPr id="3" name="Subtitle 2">
            <a:extLst>
              <a:ext uri="{FF2B5EF4-FFF2-40B4-BE49-F238E27FC236}">
                <a16:creationId xmlns:a16="http://schemas.microsoft.com/office/drawing/2014/main" id="{A43C4594-E59F-44FD-91E4-E20CE511CF3F}"/>
              </a:ext>
            </a:extLst>
          </p:cNvPr>
          <p:cNvSpPr>
            <a:spLocks noGrp="1"/>
          </p:cNvSpPr>
          <p:nvPr>
            <p:ph type="subTitle" idx="1"/>
          </p:nvPr>
        </p:nvSpPr>
        <p:spPr/>
        <p:txBody>
          <a:bodyPr>
            <a:normAutofit fontScale="92500" lnSpcReduction="10000"/>
          </a:bodyPr>
          <a:lstStyle/>
          <a:p>
            <a:r>
              <a:rPr lang="en-US" dirty="0">
                <a:solidFill>
                  <a:srgbClr val="015B75"/>
                </a:solidFill>
                <a:latin typeface="Arial" panose="020B0604020202020204" pitchFamily="34" charset="0"/>
                <a:cs typeface="Arial" panose="020B0604020202020204" pitchFamily="34" charset="0"/>
              </a:rPr>
              <a:t>Thank you for combining all speakers’ decks &amp; </a:t>
            </a:r>
            <a:r>
              <a:rPr lang="en-US" dirty="0">
                <a:solidFill>
                  <a:srgbClr val="015B75"/>
                </a:solidFill>
                <a:latin typeface="Arial" panose="020B0604020202020204" pitchFamily="34" charset="0"/>
                <a:cs typeface="Arial" panose="020B0604020202020204" pitchFamily="34" charset="0"/>
                <a:sym typeface="Wingdings" panose="05000000000000000000" pitchFamily="2" charset="2"/>
              </a:rPr>
              <a:t>submitting to ACC by </a:t>
            </a:r>
          </a:p>
          <a:p>
            <a:r>
              <a:rPr lang="en-US" b="1" i="1" u="sng" dirty="0">
                <a:solidFill>
                  <a:srgbClr val="015B75"/>
                </a:solidFill>
                <a:latin typeface="Arial" panose="020B0604020202020204" pitchFamily="34" charset="0"/>
                <a:cs typeface="Arial" panose="020B0604020202020204" pitchFamily="34" charset="0"/>
                <a:sym typeface="Wingdings" panose="05000000000000000000" pitchFamily="2" charset="2"/>
              </a:rPr>
              <a:t>August 25, 2023</a:t>
            </a:r>
          </a:p>
        </p:txBody>
      </p:sp>
    </p:spTree>
    <p:extLst>
      <p:ext uri="{BB962C8B-B14F-4D97-AF65-F5344CB8AC3E}">
        <p14:creationId xmlns:p14="http://schemas.microsoft.com/office/powerpoint/2010/main" val="295842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587-C9CF-4CD3-82B9-D66740F7F8D6}"/>
              </a:ext>
            </a:extLst>
          </p:cNvPr>
          <p:cNvSpPr>
            <a:spLocks noGrp="1"/>
          </p:cNvSpPr>
          <p:nvPr>
            <p:ph type="title"/>
          </p:nvPr>
        </p:nvSpPr>
        <p:spPr/>
        <p:txBody>
          <a:bodyPr>
            <a:normAutofit/>
          </a:bodyPr>
          <a:lstStyle/>
          <a:p>
            <a:r>
              <a:rPr lang="en-US" dirty="0">
                <a:solidFill>
                  <a:srgbClr val="FFB407"/>
                </a:solidFill>
                <a:latin typeface="Arial" panose="020B0604020202020204" pitchFamily="34" charset="0"/>
                <a:cs typeface="Arial" panose="020B0604020202020204" pitchFamily="34" charset="0"/>
              </a:rPr>
              <a:t>Thank You!</a:t>
            </a:r>
            <a:endParaRPr lang="en-US" dirty="0">
              <a:solidFill>
                <a:srgbClr val="FFB407"/>
              </a:solidFill>
            </a:endParaRPr>
          </a:p>
        </p:txBody>
      </p:sp>
      <p:sp>
        <p:nvSpPr>
          <p:cNvPr id="3" name="Content Placeholder 2">
            <a:extLst>
              <a:ext uri="{FF2B5EF4-FFF2-40B4-BE49-F238E27FC236}">
                <a16:creationId xmlns:a16="http://schemas.microsoft.com/office/drawing/2014/main" id="{BD1BBAA8-A3E0-4232-9172-FABB45472B20}"/>
              </a:ext>
            </a:extLst>
          </p:cNvPr>
          <p:cNvSpPr>
            <a:spLocks noGrp="1"/>
          </p:cNvSpPr>
          <p:nvPr>
            <p:ph idx="1"/>
          </p:nvPr>
        </p:nvSpPr>
        <p:spPr/>
        <p:txBody>
          <a:bodyPr/>
          <a:lstStyle/>
          <a:p>
            <a:pPr>
              <a:buClr>
                <a:srgbClr val="FFB407"/>
              </a:buClr>
            </a:pPr>
            <a:r>
              <a:rPr lang="en-US" dirty="0">
                <a:solidFill>
                  <a:srgbClr val="015B75"/>
                </a:solidFill>
                <a:latin typeface="Arial" panose="020B0604020202020204" pitchFamily="34" charset="0"/>
                <a:cs typeface="Arial" panose="020B0604020202020204" pitchFamily="34" charset="0"/>
              </a:rPr>
              <a:t>Please ask attendees to provide session feedback</a:t>
            </a:r>
          </a:p>
        </p:txBody>
      </p:sp>
    </p:spTree>
    <p:extLst>
      <p:ext uri="{BB962C8B-B14F-4D97-AF65-F5344CB8AC3E}">
        <p14:creationId xmlns:p14="http://schemas.microsoft.com/office/powerpoint/2010/main" val="86646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6B21-E667-DEE9-8FC1-5108EE3631AC}"/>
              </a:ext>
            </a:extLst>
          </p:cNvPr>
          <p:cNvSpPr>
            <a:spLocks noGrp="1"/>
          </p:cNvSpPr>
          <p:nvPr>
            <p:ph type="ctrTitle"/>
          </p:nvPr>
        </p:nvSpPr>
        <p:spPr/>
        <p:txBody>
          <a:bodyPr/>
          <a:lstStyle/>
          <a:p>
            <a:r>
              <a:rPr lang="en-US" dirty="0">
                <a:solidFill>
                  <a:srgbClr val="FFB407"/>
                </a:solidFill>
                <a:latin typeface="Arial" panose="020B0604020202020204" pitchFamily="34" charset="0"/>
                <a:cs typeface="Arial" panose="020B0604020202020204" pitchFamily="34" charset="0"/>
              </a:rPr>
              <a:t>Polling the Audience</a:t>
            </a:r>
            <a:endParaRPr lang="en-US" dirty="0"/>
          </a:p>
        </p:txBody>
      </p:sp>
      <p:sp>
        <p:nvSpPr>
          <p:cNvPr id="3" name="Subtitle 2">
            <a:extLst>
              <a:ext uri="{FF2B5EF4-FFF2-40B4-BE49-F238E27FC236}">
                <a16:creationId xmlns:a16="http://schemas.microsoft.com/office/drawing/2014/main" id="{AFA07F9E-3CD2-4120-58B2-8A2F16A1C1F8}"/>
              </a:ext>
            </a:extLst>
          </p:cNvPr>
          <p:cNvSpPr>
            <a:spLocks noGrp="1"/>
          </p:cNvSpPr>
          <p:nvPr>
            <p:ph type="subTitle" idx="1"/>
          </p:nvPr>
        </p:nvSpPr>
        <p:spPr/>
        <p:txBody>
          <a:bodyPr/>
          <a:lstStyle/>
          <a:p>
            <a:r>
              <a:rPr kumimoji="0" lang="en-US" sz="2800" b="1" i="0" u="none" strike="noStrike" kern="1200" cap="none" spc="0" normalizeH="0" baseline="0" noProof="0" dirty="0">
                <a:ln>
                  <a:noFill/>
                </a:ln>
                <a:solidFill>
                  <a:srgbClr val="0B5B74"/>
                </a:solidFill>
                <a:effectLst/>
                <a:uLnTx/>
                <a:uFillTx/>
                <a:latin typeface="Arial" panose="020B0604020202020204" pitchFamily="34" charset="0"/>
                <a:cs typeface="Arial" panose="020B0604020202020204" pitchFamily="34" charset="0"/>
              </a:rPr>
              <a:t>How to successfully incorporate polling into your presentation</a:t>
            </a:r>
          </a:p>
        </p:txBody>
      </p:sp>
    </p:spTree>
    <p:extLst>
      <p:ext uri="{BB962C8B-B14F-4D97-AF65-F5344CB8AC3E}">
        <p14:creationId xmlns:p14="http://schemas.microsoft.com/office/powerpoint/2010/main" val="245881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9506-1469-40D9-A5D4-DA962572C764}"/>
              </a:ext>
            </a:extLst>
          </p:cNvPr>
          <p:cNvSpPr>
            <a:spLocks noGrp="1"/>
          </p:cNvSpPr>
          <p:nvPr>
            <p:ph type="title"/>
          </p:nvPr>
        </p:nvSpPr>
        <p:spPr/>
        <p:txBody>
          <a:bodyPr>
            <a:normAutofit/>
          </a:bodyPr>
          <a:lstStyle/>
          <a:p>
            <a:r>
              <a:rPr lang="en-US" dirty="0">
                <a:solidFill>
                  <a:srgbClr val="FFB407"/>
                </a:solidFill>
                <a:latin typeface="Arial" panose="020B0604020202020204" pitchFamily="34" charset="0"/>
                <a:cs typeface="Arial" panose="020B0604020202020204" pitchFamily="34" charset="0"/>
              </a:rPr>
              <a:t>How to Request Polling</a:t>
            </a:r>
            <a:endParaRPr lang="en-US" dirty="0">
              <a:solidFill>
                <a:srgbClr val="FFB407"/>
              </a:solidFill>
            </a:endParaRPr>
          </a:p>
        </p:txBody>
      </p:sp>
      <p:sp>
        <p:nvSpPr>
          <p:cNvPr id="3" name="Content Placeholder 2">
            <a:extLst>
              <a:ext uri="{FF2B5EF4-FFF2-40B4-BE49-F238E27FC236}">
                <a16:creationId xmlns:a16="http://schemas.microsoft.com/office/drawing/2014/main" id="{D16ACC21-26CC-4BF0-BE38-EFC5CC06B5CF}"/>
              </a:ext>
            </a:extLst>
          </p:cNvPr>
          <p:cNvSpPr>
            <a:spLocks noGrp="1"/>
          </p:cNvSpPr>
          <p:nvPr>
            <p:ph idx="1"/>
          </p:nvPr>
        </p:nvSpPr>
        <p:spPr/>
        <p:txBody>
          <a:bodyPr>
            <a:normAutofit fontScale="62500" lnSpcReduction="20000"/>
          </a:bodyPr>
          <a:lstStyle/>
          <a:p>
            <a:pPr marL="514350" indent="-514350">
              <a:buClr>
                <a:srgbClr val="FFB407"/>
              </a:buClr>
              <a:buFont typeface="+mj-lt"/>
              <a:buAutoNum type="arabicPeriod"/>
            </a:pPr>
            <a:r>
              <a:rPr lang="en-US" sz="2800" b="1" dirty="0">
                <a:solidFill>
                  <a:srgbClr val="0B5B74"/>
                </a:solidFill>
              </a:rPr>
              <a:t>Indicate this request </a:t>
            </a:r>
            <a:r>
              <a:rPr lang="en-US" sz="2800" dirty="0">
                <a:solidFill>
                  <a:srgbClr val="0B5B74"/>
                </a:solidFill>
              </a:rPr>
              <a:t>in your Program Organizer Service Center or Speaker Service Center (under “</a:t>
            </a:r>
            <a:r>
              <a:rPr lang="en-US" dirty="0">
                <a:solidFill>
                  <a:srgbClr val="0B5B74"/>
                </a:solidFill>
              </a:rPr>
              <a:t>A/V and </a:t>
            </a:r>
            <a:r>
              <a:rPr lang="en-US" sz="2800" dirty="0">
                <a:solidFill>
                  <a:srgbClr val="0B5B74"/>
                </a:solidFill>
              </a:rPr>
              <a:t>Engagement Tools Request”).</a:t>
            </a:r>
          </a:p>
          <a:p>
            <a:pPr marL="0" indent="0">
              <a:buClr>
                <a:srgbClr val="FFB407"/>
              </a:buClr>
              <a:buNone/>
            </a:pPr>
            <a:endParaRPr lang="en-US" sz="2800" dirty="0">
              <a:solidFill>
                <a:srgbClr val="0B5B74"/>
              </a:solidFill>
            </a:endParaRPr>
          </a:p>
          <a:p>
            <a:pPr marL="514350" indent="-514350">
              <a:buClr>
                <a:srgbClr val="FFB407"/>
              </a:buClr>
              <a:buFont typeface="+mj-lt"/>
              <a:buAutoNum type="arabicPeriod" startAt="2"/>
            </a:pPr>
            <a:r>
              <a:rPr lang="en-US" sz="2800" b="1" dirty="0">
                <a:solidFill>
                  <a:srgbClr val="0B5B74"/>
                </a:solidFill>
              </a:rPr>
              <a:t>Submit </a:t>
            </a:r>
            <a:r>
              <a:rPr lang="en-US" sz="2800" dirty="0">
                <a:solidFill>
                  <a:srgbClr val="0B5B74"/>
                </a:solidFill>
              </a:rPr>
              <a:t>the poll questions and answer choices (if applicable) in the presentation slides by one month prior to presentation delivery, unless confirmed otherwise by your ACC liaison.</a:t>
            </a:r>
          </a:p>
          <a:p>
            <a:pPr marL="0" indent="0">
              <a:buClr>
                <a:srgbClr val="FFB407"/>
              </a:buClr>
              <a:buNone/>
            </a:pPr>
            <a:endParaRPr lang="en-US" sz="2800" dirty="0">
              <a:solidFill>
                <a:srgbClr val="0B5B74"/>
              </a:solidFill>
            </a:endParaRPr>
          </a:p>
          <a:p>
            <a:pPr marL="514350" indent="-514350">
              <a:buClr>
                <a:srgbClr val="FFB407"/>
              </a:buClr>
              <a:buFont typeface="+mj-lt"/>
              <a:buAutoNum type="arabicPeriod" startAt="3"/>
            </a:pPr>
            <a:r>
              <a:rPr lang="en-US" sz="2800" dirty="0">
                <a:solidFill>
                  <a:srgbClr val="0B5B74"/>
                </a:solidFill>
              </a:rPr>
              <a:t>ACC sets up the poll(s) </a:t>
            </a:r>
            <a:r>
              <a:rPr lang="en-US" sz="2800" b="1" dirty="0">
                <a:solidFill>
                  <a:srgbClr val="0B5B74"/>
                </a:solidFill>
              </a:rPr>
              <a:t>(final version; no edits after this point)</a:t>
            </a:r>
            <a:r>
              <a:rPr lang="en-US" sz="2800" dirty="0">
                <a:solidFill>
                  <a:srgbClr val="0B5B74"/>
                </a:solidFill>
              </a:rPr>
              <a:t> for use during presentation.</a:t>
            </a:r>
          </a:p>
        </p:txBody>
      </p:sp>
    </p:spTree>
    <p:extLst>
      <p:ext uri="{BB962C8B-B14F-4D97-AF65-F5344CB8AC3E}">
        <p14:creationId xmlns:p14="http://schemas.microsoft.com/office/powerpoint/2010/main" val="2801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8129-7F1B-5B07-C070-4794D0EAD8E9}"/>
              </a:ext>
            </a:extLst>
          </p:cNvPr>
          <p:cNvSpPr>
            <a:spLocks noGrp="1"/>
          </p:cNvSpPr>
          <p:nvPr>
            <p:ph type="title"/>
          </p:nvPr>
        </p:nvSpPr>
        <p:spPr>
          <a:xfrm>
            <a:off x="457200" y="513318"/>
            <a:ext cx="8229600" cy="857250"/>
          </a:xfrm>
        </p:spPr>
        <p:txBody>
          <a:bodyPr>
            <a:normAutofit fontScale="90000"/>
          </a:bodyPr>
          <a:lstStyle/>
          <a:p>
            <a:r>
              <a:rPr lang="en-US">
                <a:solidFill>
                  <a:srgbClr val="FFB407"/>
                </a:solidFill>
              </a:rPr>
              <a:t>Engage the Audience – Polling How-to</a:t>
            </a:r>
            <a:endParaRPr lang="en-US" dirty="0">
              <a:solidFill>
                <a:srgbClr val="FFB407"/>
              </a:solidFill>
            </a:endParaRPr>
          </a:p>
        </p:txBody>
      </p:sp>
      <p:sp>
        <p:nvSpPr>
          <p:cNvPr id="3" name="Content Placeholder 2">
            <a:extLst>
              <a:ext uri="{FF2B5EF4-FFF2-40B4-BE49-F238E27FC236}">
                <a16:creationId xmlns:a16="http://schemas.microsoft.com/office/drawing/2014/main" id="{8E026541-349B-EB54-841D-96320956FD7E}"/>
              </a:ext>
            </a:extLst>
          </p:cNvPr>
          <p:cNvSpPr>
            <a:spLocks noGrp="1"/>
          </p:cNvSpPr>
          <p:nvPr>
            <p:ph idx="1"/>
          </p:nvPr>
        </p:nvSpPr>
        <p:spPr>
          <a:xfrm>
            <a:off x="134912" y="1370569"/>
            <a:ext cx="4638980" cy="3396081"/>
          </a:xfrm>
        </p:spPr>
        <p:txBody>
          <a:bodyPr>
            <a:normAutofit fontScale="70000" lnSpcReduction="20000"/>
          </a:bodyPr>
          <a:lstStyle/>
          <a:p>
            <a:pPr marL="0" marR="0" lvl="0" indent="0" algn="l" defTabSz="457200" rtl="0" eaLnBrk="1" fontAlgn="base" latinLnBrk="0" hangingPunct="1">
              <a:lnSpc>
                <a:spcPct val="90000"/>
              </a:lnSpc>
              <a:spcBef>
                <a:spcPct val="20000"/>
              </a:spcBef>
              <a:spcAft>
                <a:spcPct val="0"/>
              </a:spcAft>
              <a:buClrTx/>
              <a:buSzTx/>
              <a:buFontTx/>
              <a:buNone/>
              <a:tabLst/>
              <a:defRPr/>
            </a:pPr>
            <a:r>
              <a:rPr kumimoji="0" lang="en-US" altLang="ja-JP" sz="1600" b="1"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rPr>
              <a:t>Getting Started:</a:t>
            </a:r>
          </a:p>
          <a:p>
            <a:pPr marL="0" marR="0" lvl="0" indent="0" algn="l" defTabSz="457200" rtl="0" eaLnBrk="1" fontAlgn="base" latinLnBrk="0" hangingPunct="1">
              <a:lnSpc>
                <a:spcPct val="90000"/>
              </a:lnSpc>
              <a:spcBef>
                <a:spcPct val="20000"/>
              </a:spcBef>
              <a:spcAft>
                <a:spcPct val="0"/>
              </a:spcAft>
              <a:buClrTx/>
              <a:buSzTx/>
              <a:buFontTx/>
              <a:buNone/>
              <a:tabLst/>
              <a:defRPr/>
            </a:pPr>
            <a:endParaRPr kumimoji="0" lang="en-US" altLang="ja-JP" sz="1400" b="1"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endParaRPr>
          </a:p>
          <a:p>
            <a:pPr marL="457200" marR="0" lvl="0" indent="-457200" algn="l" defTabSz="457200" rtl="0" eaLnBrk="1" fontAlgn="base" latinLnBrk="0" hangingPunct="1">
              <a:spcBef>
                <a:spcPct val="20000"/>
              </a:spcBef>
              <a:spcAft>
                <a:spcPct val="0"/>
              </a:spcAft>
              <a:buClr>
                <a:srgbClr val="FFB407"/>
              </a:buClr>
              <a:buSzTx/>
              <a:buFont typeface="+mj-lt"/>
              <a:buAutoNum type="arabicPeriod"/>
              <a:tabLst/>
              <a:defRPr/>
            </a:pPr>
            <a:r>
              <a:rPr lang="en-US" altLang="ja-JP" sz="1600" b="1" u="sng" dirty="0">
                <a:solidFill>
                  <a:srgbClr val="0B5B74"/>
                </a:solidFill>
                <a:latin typeface="Arial" panose="020B0604020202020204" pitchFamily="34" charset="0"/>
                <a:ea typeface="Source Sans Pro" panose="020B0503030403020204" pitchFamily="34" charset="0"/>
                <a:cs typeface="Arial" panose="020B0604020202020204" pitchFamily="34" charset="0"/>
              </a:rPr>
              <a:t>Identify</a:t>
            </a:r>
            <a:r>
              <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rPr>
              <a:t> your desired poll activity(</a:t>
            </a:r>
            <a:r>
              <a:rPr lang="en-US" altLang="ja-JP" sz="1600" dirty="0" err="1">
                <a:solidFill>
                  <a:srgbClr val="0B5B74"/>
                </a:solidFill>
                <a:latin typeface="Arial" panose="020B0604020202020204" pitchFamily="34" charset="0"/>
                <a:ea typeface="Source Sans Pro" panose="020B0503030403020204" pitchFamily="34" charset="0"/>
                <a:cs typeface="Arial" panose="020B0604020202020204" pitchFamily="34" charset="0"/>
              </a:rPr>
              <a:t>ies</a:t>
            </a:r>
            <a:r>
              <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rPr>
              <a:t>)</a:t>
            </a:r>
          </a:p>
          <a:p>
            <a:pPr lvl="1" fontAlgn="base">
              <a:spcAft>
                <a:spcPct val="0"/>
              </a:spcAft>
              <a:buFont typeface="Wingdings" panose="05000000000000000000" pitchFamily="2" charset="2"/>
              <a:buChar char="v"/>
            </a:pPr>
            <a:r>
              <a:rPr lang="en-US" altLang="ja-JP" sz="1600" b="1" dirty="0">
                <a:solidFill>
                  <a:srgbClr val="0B5B74"/>
                </a:solidFill>
                <a:latin typeface="Arial" panose="020B0604020202020204" pitchFamily="34" charset="0"/>
                <a:ea typeface="Source Sans Pro" panose="020B0503030403020204" pitchFamily="34" charset="0"/>
                <a:cs typeface="Arial" panose="020B0604020202020204" pitchFamily="34" charset="0"/>
              </a:rPr>
              <a:t>Multiple-choice polls</a:t>
            </a:r>
            <a:r>
              <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rPr>
              <a:t>: The audience chooses the answer they think is correct or that they agree with. </a:t>
            </a:r>
          </a:p>
          <a:p>
            <a:pPr lvl="1" fontAlgn="base">
              <a:spcAft>
                <a:spcPct val="0"/>
              </a:spcAft>
              <a:buFont typeface="Wingdings" panose="05000000000000000000" pitchFamily="2" charset="2"/>
              <a:buChar char="v"/>
            </a:pPr>
            <a:endPar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0B5B74"/>
                </a:solidFill>
                <a:latin typeface="Arial" panose="020B0604020202020204" pitchFamily="34" charset="0"/>
                <a:ea typeface="Source Sans Pro" panose="020B0503030403020204" pitchFamily="34" charset="0"/>
                <a:cs typeface="Arial" panose="020B0604020202020204" pitchFamily="34" charset="0"/>
              </a:rPr>
              <a:t>Word cloud: </a:t>
            </a:r>
            <a:r>
              <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rPr>
              <a:t>The audience answers in one or two words.</a:t>
            </a:r>
          </a:p>
          <a:p>
            <a:pPr lvl="1" fontAlgn="base">
              <a:spcAft>
                <a:spcPct val="0"/>
              </a:spcAft>
              <a:buFont typeface="Wingdings" panose="05000000000000000000" pitchFamily="2" charset="2"/>
              <a:buChar char="v"/>
            </a:pPr>
            <a:endPar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0B5B74"/>
                </a:solidFill>
                <a:latin typeface="Arial" panose="020B0604020202020204" pitchFamily="34" charset="0"/>
                <a:ea typeface="Source Sans Pro" panose="020B0503030403020204" pitchFamily="34" charset="0"/>
                <a:cs typeface="Arial" panose="020B0604020202020204" pitchFamily="34" charset="0"/>
              </a:rPr>
              <a:t>Quiz: </a:t>
            </a:r>
            <a:r>
              <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rPr>
              <a:t>This is a competition that you can set up where the person who answers the most questions correctly and/or quickly will be crowned the winner.</a:t>
            </a:r>
          </a:p>
          <a:p>
            <a:pPr lvl="1" fontAlgn="base">
              <a:spcAft>
                <a:spcPct val="0"/>
              </a:spcAft>
              <a:buFont typeface="Wingdings" panose="05000000000000000000" pitchFamily="2" charset="2"/>
              <a:buChar char="v"/>
            </a:pPr>
            <a:endPar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0B5B74"/>
                </a:solidFill>
                <a:latin typeface="Arial" panose="020B0604020202020204" pitchFamily="34" charset="0"/>
                <a:ea typeface="Source Sans Pro" panose="020B0503030403020204" pitchFamily="34" charset="0"/>
                <a:cs typeface="Arial" panose="020B0604020202020204" pitchFamily="34" charset="0"/>
              </a:rPr>
              <a:t>Rating: </a:t>
            </a:r>
            <a:r>
              <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rPr>
              <a:t>Use a numeric scale or an agree/disagree scale to get your audience’s input on a topic.</a:t>
            </a:r>
          </a:p>
          <a:p>
            <a:pPr lvl="1" fontAlgn="base">
              <a:spcAft>
                <a:spcPct val="0"/>
              </a:spcAft>
              <a:buFont typeface="Wingdings" panose="05000000000000000000" pitchFamily="2" charset="2"/>
              <a:buChar char="v"/>
            </a:pPr>
            <a:endPar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0B5B74"/>
                </a:solidFill>
                <a:latin typeface="Arial" panose="020B0604020202020204" pitchFamily="34" charset="0"/>
                <a:ea typeface="Source Sans Pro" panose="020B0503030403020204" pitchFamily="34" charset="0"/>
                <a:cs typeface="Arial" panose="020B0604020202020204" pitchFamily="34" charset="0"/>
              </a:rPr>
              <a:t>Open text:</a:t>
            </a:r>
            <a:r>
              <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rPr>
              <a:t> Get your audience members to submit a question or respond to your prompt in a few short words.</a:t>
            </a:r>
          </a:p>
          <a:p>
            <a:pPr lvl="1" fontAlgn="base">
              <a:spcAft>
                <a:spcPct val="0"/>
              </a:spcAft>
              <a:buFont typeface="Wingdings" panose="05000000000000000000" pitchFamily="2" charset="2"/>
              <a:buChar char="v"/>
            </a:pPr>
            <a:endPar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0B5B74"/>
                </a:solidFill>
                <a:latin typeface="Arial" panose="020B0604020202020204" pitchFamily="34" charset="0"/>
                <a:ea typeface="Source Sans Pro" panose="020B0503030403020204" pitchFamily="34" charset="0"/>
                <a:cs typeface="Arial" panose="020B0604020202020204" pitchFamily="34" charset="0"/>
              </a:rPr>
              <a:t>Ranking:</a:t>
            </a:r>
            <a:r>
              <a:rPr lang="en-US" altLang="ja-JP" sz="1600" dirty="0">
                <a:solidFill>
                  <a:srgbClr val="0B5B74"/>
                </a:solidFill>
                <a:latin typeface="Arial" panose="020B0604020202020204" pitchFamily="34" charset="0"/>
                <a:ea typeface="Source Sans Pro" panose="020B0503030403020204" pitchFamily="34" charset="0"/>
                <a:cs typeface="Arial" panose="020B0604020202020204" pitchFamily="34" charset="0"/>
              </a:rPr>
              <a:t> Have your audience move the answer choices into the order of relevance, importance, or agreement.</a:t>
            </a:r>
          </a:p>
        </p:txBody>
      </p:sp>
      <p:pic>
        <p:nvPicPr>
          <p:cNvPr id="5" name="Picture 4" descr="Graphical user interface, text, application&#10;&#10;Description automatically generated">
            <a:extLst>
              <a:ext uri="{FF2B5EF4-FFF2-40B4-BE49-F238E27FC236}">
                <a16:creationId xmlns:a16="http://schemas.microsoft.com/office/drawing/2014/main" id="{01D21BE8-C338-2434-6D2E-0B1078DA775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34227" y="3684446"/>
            <a:ext cx="1937334" cy="1159112"/>
          </a:xfrm>
          <a:prstGeom prst="rect">
            <a:avLst/>
          </a:prstGeom>
        </p:spPr>
      </p:pic>
      <p:pic>
        <p:nvPicPr>
          <p:cNvPr id="7" name="Picture 6" descr="Chart, waterfall chart&#10;&#10;Description automatically generated">
            <a:extLst>
              <a:ext uri="{FF2B5EF4-FFF2-40B4-BE49-F238E27FC236}">
                <a16:creationId xmlns:a16="http://schemas.microsoft.com/office/drawing/2014/main" id="{875ABA34-33AF-BE38-2698-C28D4D0D4B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34227" y="1210736"/>
            <a:ext cx="1910238" cy="1154838"/>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E8804D77-1F37-1600-2244-4C6D78CB34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91551" y="2445454"/>
            <a:ext cx="1922761" cy="1159112"/>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9761EA0B-1B04-21DD-7BED-6031E81B4C5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91551" y="1224812"/>
            <a:ext cx="1910238" cy="1140762"/>
          </a:xfrm>
          <a:prstGeom prst="rect">
            <a:avLst/>
          </a:prstGeom>
        </p:spPr>
      </p:pic>
      <p:pic>
        <p:nvPicPr>
          <p:cNvPr id="13" name="Picture 12" descr="Graphical user interface, text, application, chat or text message&#10;&#10;Description automatically generated">
            <a:extLst>
              <a:ext uri="{FF2B5EF4-FFF2-40B4-BE49-F238E27FC236}">
                <a16:creationId xmlns:a16="http://schemas.microsoft.com/office/drawing/2014/main" id="{7D382992-B46F-CA89-5863-3FD8799289E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34227" y="2445454"/>
            <a:ext cx="1932764" cy="1159112"/>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FAB01AC6-FC41-F354-987F-2BFF6C075A1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04074" y="3684447"/>
            <a:ext cx="1910238" cy="1159112"/>
          </a:xfrm>
          <a:prstGeom prst="rect">
            <a:avLst/>
          </a:prstGeom>
        </p:spPr>
      </p:pic>
    </p:spTree>
    <p:extLst>
      <p:ext uri="{BB962C8B-B14F-4D97-AF65-F5344CB8AC3E}">
        <p14:creationId xmlns:p14="http://schemas.microsoft.com/office/powerpoint/2010/main" val="298323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431E-1F63-1821-42FD-E5E7147E2411}"/>
              </a:ext>
            </a:extLst>
          </p:cNvPr>
          <p:cNvSpPr>
            <a:spLocks noGrp="1"/>
          </p:cNvSpPr>
          <p:nvPr>
            <p:ph type="title"/>
          </p:nvPr>
        </p:nvSpPr>
        <p:spPr>
          <a:xfrm>
            <a:off x="162045" y="546666"/>
            <a:ext cx="8819909" cy="857250"/>
          </a:xfrm>
        </p:spPr>
        <p:txBody>
          <a:bodyPr>
            <a:normAutofit/>
          </a:bodyPr>
          <a:lstStyle/>
          <a:p>
            <a:r>
              <a:rPr lang="en-US" sz="3000" dirty="0">
                <a:solidFill>
                  <a:srgbClr val="FFB407"/>
                </a:solidFill>
              </a:rPr>
              <a:t>Engage the Audience – Polling How-to (Cont’d)</a:t>
            </a:r>
          </a:p>
        </p:txBody>
      </p:sp>
      <p:sp>
        <p:nvSpPr>
          <p:cNvPr id="3" name="Content Placeholder 2">
            <a:extLst>
              <a:ext uri="{FF2B5EF4-FFF2-40B4-BE49-F238E27FC236}">
                <a16:creationId xmlns:a16="http://schemas.microsoft.com/office/drawing/2014/main" id="{003D1ED8-493D-28D6-0CB3-0A1F784F36E6}"/>
              </a:ext>
            </a:extLst>
          </p:cNvPr>
          <p:cNvSpPr>
            <a:spLocks noGrp="1"/>
          </p:cNvSpPr>
          <p:nvPr>
            <p:ph idx="1"/>
          </p:nvPr>
        </p:nvSpPr>
        <p:spPr>
          <a:xfrm>
            <a:off x="208345" y="1317570"/>
            <a:ext cx="4363656" cy="3659544"/>
          </a:xfrm>
        </p:spPr>
        <p:txBody>
          <a:bodyPr>
            <a:normAutofit fontScale="47500" lnSpcReduction="20000"/>
          </a:bodyPr>
          <a:lstStyle/>
          <a:p>
            <a:pPr marL="514350" indent="-514350" fontAlgn="base">
              <a:spcAft>
                <a:spcPct val="0"/>
              </a:spcAft>
              <a:buClr>
                <a:srgbClr val="FFB407"/>
              </a:buClr>
              <a:buFont typeface="+mj-lt"/>
              <a:buAutoNum type="arabicPeriod" startAt="2"/>
              <a:defRPr/>
            </a:pPr>
            <a:r>
              <a:rPr lang="en-US" altLang="ja-JP" sz="2800" b="1" u="sng" dirty="0">
                <a:solidFill>
                  <a:srgbClr val="0B5B74"/>
                </a:solidFill>
                <a:latin typeface="Arial" panose="020B0604020202020204" pitchFamily="34" charset="0"/>
                <a:ea typeface="Source Sans Pro" panose="020B0503030403020204" pitchFamily="34" charset="0"/>
                <a:cs typeface="Arial" panose="020B0604020202020204" pitchFamily="34" charset="0"/>
              </a:rPr>
              <a:t>Insert</a:t>
            </a:r>
            <a:r>
              <a:rPr lang="en-US" altLang="ja-JP" sz="2800" dirty="0">
                <a:solidFill>
                  <a:srgbClr val="0B5B74"/>
                </a:solidFill>
                <a:latin typeface="Arial" panose="020B0604020202020204" pitchFamily="34" charset="0"/>
                <a:ea typeface="Source Sans Pro" panose="020B0503030403020204" pitchFamily="34" charset="0"/>
                <a:cs typeface="Arial" panose="020B0604020202020204" pitchFamily="34" charset="0"/>
              </a:rPr>
              <a:t> your chosen poll activities and response options (if applicable) directly within your PowerPoint presentation. </a:t>
            </a:r>
          </a:p>
          <a:p>
            <a:pPr marL="1200150" lvl="2" indent="-514350" fontAlgn="base">
              <a:spcAft>
                <a:spcPct val="0"/>
              </a:spcAft>
              <a:buClr>
                <a:srgbClr val="FFB407"/>
              </a:buClr>
              <a:defRPr/>
            </a:pPr>
            <a:r>
              <a:rPr lang="en-US" altLang="ja-JP" i="1" dirty="0">
                <a:solidFill>
                  <a:srgbClr val="0B5B74"/>
                </a:solidFill>
                <a:latin typeface="Arial" panose="020B0604020202020204" pitchFamily="34" charset="0"/>
                <a:ea typeface="Source Sans Pro" panose="020B0503030403020204" pitchFamily="34" charset="0"/>
                <a:cs typeface="Arial" panose="020B0604020202020204" pitchFamily="34" charset="0"/>
              </a:rPr>
              <a:t>Each poll activity should appear on </a:t>
            </a:r>
            <a:r>
              <a:rPr lang="en-US" altLang="ja-JP" b="1" i="1" u="sng" dirty="0">
                <a:solidFill>
                  <a:srgbClr val="0B5B74"/>
                </a:solidFill>
                <a:latin typeface="Arial" panose="020B0604020202020204" pitchFamily="34" charset="0"/>
                <a:ea typeface="Source Sans Pro" panose="020B0503030403020204" pitchFamily="34" charset="0"/>
                <a:cs typeface="Arial" panose="020B0604020202020204" pitchFamily="34" charset="0"/>
              </a:rPr>
              <a:t>its own slide</a:t>
            </a:r>
            <a:r>
              <a:rPr lang="en-US" altLang="ja-JP" i="1" dirty="0">
                <a:solidFill>
                  <a:srgbClr val="0B5B74"/>
                </a:solidFill>
                <a:latin typeface="Arial" panose="020B0604020202020204" pitchFamily="34" charset="0"/>
                <a:ea typeface="Source Sans Pro" panose="020B0503030403020204" pitchFamily="34" charset="0"/>
                <a:cs typeface="Arial" panose="020B0604020202020204" pitchFamily="34" charset="0"/>
              </a:rPr>
              <a:t>. </a:t>
            </a:r>
          </a:p>
          <a:p>
            <a:pPr marL="1200150" lvl="2" indent="-514350" fontAlgn="base">
              <a:spcAft>
                <a:spcPct val="0"/>
              </a:spcAft>
              <a:buClr>
                <a:srgbClr val="FFB407"/>
              </a:buClr>
              <a:defRPr/>
            </a:pPr>
            <a:r>
              <a:rPr lang="en-US" altLang="ja-JP" i="1" dirty="0">
                <a:solidFill>
                  <a:srgbClr val="0B5B74"/>
                </a:solidFill>
                <a:latin typeface="Arial" panose="020B0604020202020204" pitchFamily="34" charset="0"/>
                <a:ea typeface="Source Sans Pro" panose="020B0503030403020204" pitchFamily="34" charset="0"/>
                <a:cs typeface="Arial" panose="020B0604020202020204" pitchFamily="34" charset="0"/>
              </a:rPr>
              <a:t>For </a:t>
            </a:r>
            <a:r>
              <a:rPr lang="en-US" altLang="ja-JP" b="1" i="1" dirty="0">
                <a:solidFill>
                  <a:srgbClr val="0B5B74"/>
                </a:solidFill>
                <a:latin typeface="Arial" panose="020B0604020202020204" pitchFamily="34" charset="0"/>
                <a:ea typeface="Source Sans Pro" panose="020B0503030403020204" pitchFamily="34" charset="0"/>
                <a:cs typeface="Arial" panose="020B0604020202020204" pitchFamily="34" charset="0"/>
              </a:rPr>
              <a:t>each</a:t>
            </a:r>
            <a:r>
              <a:rPr lang="en-US" altLang="ja-JP" i="1" dirty="0">
                <a:solidFill>
                  <a:srgbClr val="0B5B74"/>
                </a:solidFill>
                <a:latin typeface="Arial" panose="020B0604020202020204" pitchFamily="34" charset="0"/>
                <a:ea typeface="Source Sans Pro" panose="020B0503030403020204" pitchFamily="34" charset="0"/>
                <a:cs typeface="Arial" panose="020B0604020202020204" pitchFamily="34" charset="0"/>
              </a:rPr>
              <a:t> poll question - include the ANSWER and any relevant EXPLANATION for the correct answer.</a:t>
            </a:r>
          </a:p>
          <a:p>
            <a:pPr marL="685800" lvl="2" indent="0" fontAlgn="base">
              <a:spcAft>
                <a:spcPct val="0"/>
              </a:spcAft>
              <a:buClr>
                <a:srgbClr val="FFB407"/>
              </a:buClr>
              <a:buNone/>
              <a:defRPr/>
            </a:pPr>
            <a:endParaRPr lang="en-US" altLang="ja-JP" i="1" dirty="0">
              <a:solidFill>
                <a:srgbClr val="0B5B74"/>
              </a:solidFill>
              <a:latin typeface="Arial" panose="020B0604020202020204" pitchFamily="34" charset="0"/>
              <a:ea typeface="Source Sans Pro" panose="020B0503030403020204" pitchFamily="34" charset="0"/>
              <a:cs typeface="Arial" panose="020B0604020202020204" pitchFamily="34" charset="0"/>
            </a:endParaRPr>
          </a:p>
          <a:p>
            <a:pPr marL="514350" indent="-514350" fontAlgn="base">
              <a:spcAft>
                <a:spcPct val="0"/>
              </a:spcAft>
              <a:buClr>
                <a:srgbClr val="FFB407"/>
              </a:buClr>
              <a:buFont typeface="+mj-lt"/>
              <a:buAutoNum type="arabicPeriod" startAt="2"/>
              <a:defRPr/>
            </a:pPr>
            <a:r>
              <a:rPr lang="en-US" altLang="ja-JP" sz="2800" b="1" u="sng" dirty="0">
                <a:solidFill>
                  <a:srgbClr val="0B5B74"/>
                </a:solidFill>
                <a:latin typeface="Arial" panose="020B0604020202020204" pitchFamily="34" charset="0"/>
                <a:ea typeface="Source Sans Pro" panose="020B0503030403020204" pitchFamily="34" charset="0"/>
                <a:cs typeface="Arial" panose="020B0604020202020204" pitchFamily="34" charset="0"/>
              </a:rPr>
              <a:t>After submitting your final slides</a:t>
            </a:r>
            <a:r>
              <a:rPr lang="en-US" altLang="ja-JP" sz="2800" dirty="0">
                <a:solidFill>
                  <a:srgbClr val="0B5B74"/>
                </a:solidFill>
                <a:latin typeface="Arial" panose="020B0604020202020204" pitchFamily="34" charset="0"/>
                <a:ea typeface="Source Sans Pro" panose="020B0503030403020204" pitchFamily="34" charset="0"/>
                <a:cs typeface="Arial" panose="020B0604020202020204" pitchFamily="34" charset="0"/>
              </a:rPr>
              <a:t> to ACC, we will take care of setting up your poll activities.</a:t>
            </a:r>
          </a:p>
          <a:p>
            <a:pPr marL="0" indent="0" fontAlgn="base">
              <a:spcAft>
                <a:spcPct val="0"/>
              </a:spcAft>
              <a:buClr>
                <a:srgbClr val="FFB407"/>
              </a:buClr>
              <a:buNone/>
              <a:defRPr/>
            </a:pPr>
            <a:endParaRPr lang="en-US" altLang="ja-JP" sz="2800" b="1" dirty="0">
              <a:solidFill>
                <a:srgbClr val="0B5B74"/>
              </a:solidFill>
              <a:latin typeface="Arial" panose="020B0604020202020204" pitchFamily="34" charset="0"/>
              <a:ea typeface="Source Sans Pro" panose="020B0503030403020204" pitchFamily="34" charset="0"/>
              <a:cs typeface="Arial" panose="020B0604020202020204" pitchFamily="34" charset="0"/>
            </a:endParaRPr>
          </a:p>
          <a:p>
            <a:pPr marL="514350" indent="-514350" fontAlgn="base">
              <a:spcAft>
                <a:spcPct val="0"/>
              </a:spcAft>
              <a:buClr>
                <a:srgbClr val="FFB407"/>
              </a:buClr>
              <a:buFont typeface="+mj-lt"/>
              <a:buAutoNum type="arabicPeriod" startAt="4"/>
              <a:defRPr/>
            </a:pPr>
            <a:r>
              <a:rPr lang="en-US" altLang="ja-JP" sz="2800" dirty="0">
                <a:solidFill>
                  <a:srgbClr val="0B5B74"/>
                </a:solidFill>
                <a:latin typeface="Arial" panose="020B0604020202020204" pitchFamily="34" charset="0"/>
                <a:ea typeface="Source Sans Pro" panose="020B0503030403020204" pitchFamily="34" charset="0"/>
                <a:cs typeface="Arial" panose="020B0604020202020204" pitchFamily="34" charset="0"/>
              </a:rPr>
              <a:t>On the day of your presentation, </a:t>
            </a:r>
            <a:r>
              <a:rPr lang="en-US" altLang="ja-JP" sz="2800" b="1" u="sng" dirty="0">
                <a:solidFill>
                  <a:srgbClr val="0B5B74"/>
                </a:solidFill>
                <a:latin typeface="Arial" panose="020B0604020202020204" pitchFamily="34" charset="0"/>
                <a:ea typeface="Source Sans Pro" panose="020B0503030403020204" pitchFamily="34" charset="0"/>
                <a:cs typeface="Arial" panose="020B0604020202020204" pitchFamily="34" charset="0"/>
              </a:rPr>
              <a:t>simply proceed with your presentation as planned</a:t>
            </a:r>
            <a:r>
              <a:rPr lang="en-US" altLang="ja-JP" sz="2800" dirty="0">
                <a:solidFill>
                  <a:srgbClr val="0B5B74"/>
                </a:solidFill>
                <a:latin typeface="Arial" panose="020B0604020202020204" pitchFamily="34" charset="0"/>
                <a:ea typeface="Source Sans Pro" panose="020B0503030403020204" pitchFamily="34" charset="0"/>
                <a:cs typeface="Arial" panose="020B0604020202020204" pitchFamily="34" charset="0"/>
              </a:rPr>
              <a:t>. ACC will ensure that all necessary polling technology has been activated. </a:t>
            </a:r>
          </a:p>
          <a:p>
            <a:pPr marL="0" indent="0" fontAlgn="base">
              <a:spcAft>
                <a:spcPct val="0"/>
              </a:spcAft>
              <a:buClr>
                <a:srgbClr val="FFB407"/>
              </a:buClr>
              <a:buNone/>
              <a:defRPr/>
            </a:pPr>
            <a:endParaRPr lang="en-US" altLang="ja-JP" sz="2800" dirty="0">
              <a:solidFill>
                <a:srgbClr val="0B5B74"/>
              </a:solidFill>
              <a:latin typeface="Arial" panose="020B0604020202020204" pitchFamily="34" charset="0"/>
              <a:ea typeface="Source Sans Pro" panose="020B0503030403020204" pitchFamily="34" charset="0"/>
              <a:cs typeface="Arial" panose="020B0604020202020204" pitchFamily="34" charset="0"/>
            </a:endParaRPr>
          </a:p>
          <a:p>
            <a:pPr marL="514350" indent="-514350" fontAlgn="base">
              <a:spcAft>
                <a:spcPct val="0"/>
              </a:spcAft>
              <a:buClr>
                <a:srgbClr val="FFB407"/>
              </a:buClr>
              <a:buFont typeface="+mj-lt"/>
              <a:buAutoNum type="arabicPeriod" startAt="5"/>
              <a:defRPr/>
            </a:pPr>
            <a:r>
              <a:rPr lang="en-US" altLang="ja-JP" sz="2800" dirty="0">
                <a:solidFill>
                  <a:srgbClr val="0B5B74"/>
                </a:solidFill>
                <a:latin typeface="Arial" panose="020B0604020202020204" pitchFamily="34" charset="0"/>
                <a:ea typeface="Source Sans Pro" panose="020B0503030403020204" pitchFamily="34" charset="0"/>
                <a:cs typeface="Arial" panose="020B0604020202020204" pitchFamily="34" charset="0"/>
              </a:rPr>
              <a:t>We strongly suggest you </a:t>
            </a:r>
            <a:r>
              <a:rPr lang="en-US" altLang="ja-JP" sz="2800" b="1" u="sng" dirty="0">
                <a:solidFill>
                  <a:srgbClr val="0B5B74"/>
                </a:solidFill>
                <a:latin typeface="Arial" panose="020B0604020202020204" pitchFamily="34" charset="0"/>
                <a:ea typeface="Source Sans Pro" panose="020B0503030403020204" pitchFamily="34" charset="0"/>
                <a:cs typeface="Arial" panose="020B0604020202020204" pitchFamily="34" charset="0"/>
              </a:rPr>
              <a:t>provide simple instructions</a:t>
            </a:r>
            <a:r>
              <a:rPr lang="en-US" altLang="ja-JP" sz="2800" dirty="0">
                <a:solidFill>
                  <a:srgbClr val="0B5B74"/>
                </a:solidFill>
                <a:latin typeface="Arial" panose="020B0604020202020204" pitchFamily="34" charset="0"/>
                <a:ea typeface="Source Sans Pro" panose="020B0503030403020204" pitchFamily="34" charset="0"/>
                <a:cs typeface="Arial" panose="020B0604020202020204" pitchFamily="34" charset="0"/>
              </a:rPr>
              <a:t> to the audience before kicking off your session presentation.</a:t>
            </a:r>
          </a:p>
        </p:txBody>
      </p:sp>
      <p:pic>
        <p:nvPicPr>
          <p:cNvPr id="7" name="Picture 6" descr="Timeline&#10;&#10;Description automatically generated with medium confidence">
            <a:extLst>
              <a:ext uri="{FF2B5EF4-FFF2-40B4-BE49-F238E27FC236}">
                <a16:creationId xmlns:a16="http://schemas.microsoft.com/office/drawing/2014/main" id="{21A97D5A-79CA-1D22-FD52-C7504D73A2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31664" y="1317570"/>
            <a:ext cx="4396589" cy="2571750"/>
          </a:xfrm>
          <a:prstGeom prst="rect">
            <a:avLst/>
          </a:prstGeom>
        </p:spPr>
      </p:pic>
    </p:spTree>
    <p:extLst>
      <p:ext uri="{BB962C8B-B14F-4D97-AF65-F5344CB8AC3E}">
        <p14:creationId xmlns:p14="http://schemas.microsoft.com/office/powerpoint/2010/main" val="155224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7550-CFAC-9CC8-E3D4-8D83D574B5FA}"/>
              </a:ext>
            </a:extLst>
          </p:cNvPr>
          <p:cNvSpPr txBox="1">
            <a:spLocks/>
          </p:cNvSpPr>
          <p:nvPr/>
        </p:nvSpPr>
        <p:spPr>
          <a:xfrm>
            <a:off x="457200" y="726074"/>
            <a:ext cx="8229600" cy="857250"/>
          </a:xfrm>
          <a:prstGeom prst="rect">
            <a:avLst/>
          </a:prstGeom>
        </p:spPr>
        <p:txBody>
          <a:bodyPr>
            <a:normAutofit/>
          </a:bodyPr>
          <a:lstStyle>
            <a:lvl1pPr algn="l" defTabSz="457200" rtl="0" eaLnBrk="1" latinLnBrk="0" hangingPunct="1">
              <a:spcBef>
                <a:spcPct val="0"/>
              </a:spcBef>
              <a:buNone/>
              <a:defRPr sz="3600" b="1" kern="1200">
                <a:solidFill>
                  <a:srgbClr val="75193E"/>
                </a:solidFill>
                <a:latin typeface="+mj-lt"/>
                <a:ea typeface="+mj-ea"/>
                <a:cs typeface="+mj-cs"/>
              </a:defRPr>
            </a:lvl1pPr>
          </a:lstStyle>
          <a:p>
            <a:pPr fontAlgn="auto">
              <a:spcAft>
                <a:spcPts val="0"/>
              </a:spcAft>
            </a:pPr>
            <a:r>
              <a:rPr lang="en-US" dirty="0">
                <a:solidFill>
                  <a:srgbClr val="FFB407"/>
                </a:solidFill>
                <a:latin typeface="Arial" panose="020B0604020202020204" pitchFamily="34" charset="0"/>
                <a:cs typeface="Arial" panose="020B0604020202020204" pitchFamily="34" charset="0"/>
              </a:rPr>
              <a:t>Introducing the Activity (Example)</a:t>
            </a:r>
            <a:endParaRPr lang="en-US" dirty="0">
              <a:solidFill>
                <a:srgbClr val="FFB407"/>
              </a:solidFill>
            </a:endParaRPr>
          </a:p>
        </p:txBody>
      </p:sp>
      <p:sp>
        <p:nvSpPr>
          <p:cNvPr id="3" name="Title 1">
            <a:extLst>
              <a:ext uri="{FF2B5EF4-FFF2-40B4-BE49-F238E27FC236}">
                <a16:creationId xmlns:a16="http://schemas.microsoft.com/office/drawing/2014/main" id="{87D228A7-1DEA-FF23-6D39-F9DE2C99B8C2}"/>
              </a:ext>
            </a:extLst>
          </p:cNvPr>
          <p:cNvSpPr txBox="1">
            <a:spLocks/>
          </p:cNvSpPr>
          <p:nvPr/>
        </p:nvSpPr>
        <p:spPr bwMode="auto">
          <a:xfrm>
            <a:off x="3269303" y="1090259"/>
            <a:ext cx="5660673" cy="19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000" b="1" dirty="0">
                <a:latin typeface="Arial" panose="020B0604020202020204" pitchFamily="34" charset="0"/>
                <a:ea typeface="Source Sans Pro Semibold" panose="020B0603030403020204" pitchFamily="34" charset="0"/>
                <a:cs typeface="Arial" panose="020B0604020202020204" pitchFamily="34" charset="0"/>
              </a:rPr>
              <a:t>Sample script</a:t>
            </a:r>
            <a:br>
              <a:rPr lang="en-US" altLang="en-US" sz="2000" b="1" dirty="0">
                <a:latin typeface="Arial" panose="020B0604020202020204" pitchFamily="34" charset="0"/>
                <a:ea typeface="Source Sans Pro Semibold" panose="020B0603030403020204" pitchFamily="34" charset="0"/>
                <a:cs typeface="Arial" panose="020B0604020202020204" pitchFamily="34" charset="0"/>
              </a:rPr>
            </a:br>
            <a:endParaRPr lang="en-US" altLang="en-US" sz="1200" b="1" dirty="0">
              <a:latin typeface="Arial" panose="020B0604020202020204" pitchFamily="34" charset="0"/>
              <a:ea typeface="Source Sans Pro Semibold" panose="020B0603030403020204" pitchFamily="34" charset="0"/>
              <a:cs typeface="Arial" panose="020B0604020202020204" pitchFamily="34" charset="0"/>
            </a:endParaRPr>
          </a:p>
          <a:p>
            <a:pPr>
              <a:spcBef>
                <a:spcPct val="0"/>
              </a:spcBef>
              <a:buNone/>
            </a:pPr>
            <a:r>
              <a:rPr lang="en-US" altLang="ja-JP" sz="1200" dirty="0">
                <a:latin typeface="Arial"/>
                <a:ea typeface="MS PGothic"/>
                <a:cs typeface="Arial"/>
              </a:rPr>
              <a:t>“Now I’m going to ask for your opinion. You’ll use your computer or mobile device to respond. You don’t need to download anything."</a:t>
            </a:r>
            <a:br>
              <a:rPr lang="en-US" altLang="ja-JP" sz="1200" dirty="0">
                <a:latin typeface="Arial" panose="020B0604020202020204" pitchFamily="34" charset="0"/>
                <a:cs typeface="Arial" panose="020B0604020202020204" pitchFamily="34" charset="0"/>
              </a:rPr>
            </a:br>
            <a:br>
              <a:rPr lang="en-US" altLang="ja-JP" sz="1200" dirty="0">
                <a:latin typeface="Arial" panose="020B0604020202020204" pitchFamily="34" charset="0"/>
                <a:cs typeface="Arial" panose="020B0604020202020204" pitchFamily="34" charset="0"/>
              </a:rPr>
            </a:br>
            <a:endParaRPr lang="en-US" altLang="ja-JP" sz="12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36CEF79E-18DD-4DFA-61D4-BDDD803829E0}"/>
              </a:ext>
            </a:extLst>
          </p:cNvPr>
          <p:cNvSpPr txBox="1">
            <a:spLocks/>
          </p:cNvSpPr>
          <p:nvPr/>
        </p:nvSpPr>
        <p:spPr bwMode="auto">
          <a:xfrm>
            <a:off x="3295061" y="2571750"/>
            <a:ext cx="56864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ja-JP" sz="1200" dirty="0">
                <a:latin typeface="Arial" panose="020B0604020202020204" pitchFamily="34" charset="0"/>
                <a:cs typeface="Arial" panose="020B0604020202020204" pitchFamily="34" charset="0"/>
              </a:rPr>
              <a:t>“Let’s do a quick question now to get the hang of it… </a:t>
            </a:r>
            <a:br>
              <a:rPr lang="en-US" altLang="ja-JP" sz="1200" dirty="0">
                <a:latin typeface="Arial" panose="020B0604020202020204" pitchFamily="34" charset="0"/>
                <a:cs typeface="Arial" panose="020B0604020202020204" pitchFamily="34" charset="0"/>
              </a:rPr>
            </a:br>
            <a:br>
              <a:rPr lang="en-US" altLang="ja-JP" sz="1200" dirty="0">
                <a:latin typeface="Arial" panose="020B0604020202020204" pitchFamily="34" charset="0"/>
                <a:cs typeface="Arial" panose="020B0604020202020204" pitchFamily="34" charset="0"/>
              </a:rPr>
            </a:br>
            <a:r>
              <a:rPr lang="en-US" altLang="ja-JP" sz="1200" dirty="0">
                <a:latin typeface="Arial" panose="020B0604020202020204" pitchFamily="34" charset="0"/>
                <a:cs typeface="Arial" panose="020B0604020202020204" pitchFamily="34" charset="0"/>
              </a:rPr>
              <a:t>If </a:t>
            </a:r>
            <a:r>
              <a:rPr lang="en-US" altLang="ja-JP" sz="1200" b="1" dirty="0">
                <a:latin typeface="Arial" panose="020B0604020202020204" pitchFamily="34" charset="0"/>
                <a:cs typeface="Arial" panose="020B0604020202020204" pitchFamily="34" charset="0"/>
              </a:rPr>
              <a:t>multiple choice </a:t>
            </a:r>
            <a:r>
              <a:rPr lang="en-US" altLang="ja-JP" sz="1200" dirty="0">
                <a:latin typeface="Arial" panose="020B0604020202020204" pitchFamily="34" charset="0"/>
                <a:cs typeface="Arial" panose="020B0604020202020204" pitchFamily="34" charset="0"/>
              </a:rPr>
              <a:t>--- “Have you been to this conference before? Visit this URL on the screen or scan the QR code, and select your answer.”</a:t>
            </a:r>
          </a:p>
          <a:p>
            <a:pPr>
              <a:spcBef>
                <a:spcPct val="0"/>
              </a:spcBef>
              <a:buNone/>
            </a:pPr>
            <a:endParaRPr lang="en-US" altLang="ja-JP" sz="1200" dirty="0">
              <a:latin typeface="Arial" panose="020B0604020202020204" pitchFamily="34" charset="0"/>
              <a:cs typeface="Arial" panose="020B0604020202020204" pitchFamily="34" charset="0"/>
            </a:endParaRPr>
          </a:p>
          <a:p>
            <a:pPr>
              <a:spcBef>
                <a:spcPct val="0"/>
              </a:spcBef>
              <a:buNone/>
            </a:pPr>
            <a:r>
              <a:rPr lang="en-US" altLang="ja-JP" sz="1200" dirty="0">
                <a:latin typeface="Arial" panose="020B0604020202020204" pitchFamily="34" charset="0"/>
                <a:cs typeface="Arial" panose="020B0604020202020204" pitchFamily="34" charset="0"/>
              </a:rPr>
              <a:t>If </a:t>
            </a:r>
            <a:r>
              <a:rPr lang="en-US" altLang="ja-JP" sz="1200" b="1" dirty="0">
                <a:latin typeface="Arial" panose="020B0604020202020204" pitchFamily="34" charset="0"/>
                <a:cs typeface="Arial" panose="020B0604020202020204" pitchFamily="34" charset="0"/>
              </a:rPr>
              <a:t>word cloud </a:t>
            </a:r>
            <a:r>
              <a:rPr lang="en-US" altLang="ja-JP" sz="1200" dirty="0">
                <a:latin typeface="Arial" panose="020B0604020202020204" pitchFamily="34" charset="0"/>
                <a:cs typeface="Arial" panose="020B0604020202020204" pitchFamily="34" charset="0"/>
              </a:rPr>
              <a:t>--- “What do you like most about the Annual Meeting so far? Visit this URL on the screen or scan the QR code, and respond to the question in one or two words.”</a:t>
            </a:r>
          </a:p>
        </p:txBody>
      </p:sp>
      <p:cxnSp>
        <p:nvCxnSpPr>
          <p:cNvPr id="5" name="Straight Connector 4">
            <a:extLst>
              <a:ext uri="{FF2B5EF4-FFF2-40B4-BE49-F238E27FC236}">
                <a16:creationId xmlns:a16="http://schemas.microsoft.com/office/drawing/2014/main" id="{3FCBEC9D-0A24-DCF3-2894-60517A8D08DA}"/>
              </a:ext>
            </a:extLst>
          </p:cNvPr>
          <p:cNvCxnSpPr>
            <a:cxnSpLocks/>
          </p:cNvCxnSpPr>
          <p:nvPr/>
        </p:nvCxnSpPr>
        <p:spPr>
          <a:xfrm>
            <a:off x="466180" y="1737617"/>
            <a:ext cx="2837861" cy="0"/>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6" name="Content Placeholder 2">
            <a:extLst>
              <a:ext uri="{FF2B5EF4-FFF2-40B4-BE49-F238E27FC236}">
                <a16:creationId xmlns:a16="http://schemas.microsoft.com/office/drawing/2014/main" id="{BEC9E2C8-4C4B-792A-7F6F-3B59539235CE}"/>
              </a:ext>
            </a:extLst>
          </p:cNvPr>
          <p:cNvSpPr txBox="1">
            <a:spLocks/>
          </p:cNvSpPr>
          <p:nvPr/>
        </p:nvSpPr>
        <p:spPr bwMode="auto">
          <a:xfrm>
            <a:off x="389683" y="1822802"/>
            <a:ext cx="2654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buFont typeface="Arial" panose="020B0604020202020204" pitchFamily="34" charset="0"/>
              <a:buAutoNum type="arabicPeriod"/>
            </a:pPr>
            <a:r>
              <a:rPr lang="en-US" altLang="ja-JP" sz="2000" b="1" dirty="0">
                <a:latin typeface="Arial" panose="020B0604020202020204" pitchFamily="34" charset="0"/>
                <a:ea typeface="Source Sans Pro Semibold" panose="020B0603030403020204" pitchFamily="34" charset="0"/>
                <a:cs typeface="Arial" panose="020B0604020202020204" pitchFamily="34" charset="0"/>
              </a:rPr>
              <a:t>Explain what’s going to happen</a:t>
            </a:r>
          </a:p>
        </p:txBody>
      </p:sp>
      <p:cxnSp>
        <p:nvCxnSpPr>
          <p:cNvPr id="7" name="Straight Connector 6">
            <a:extLst>
              <a:ext uri="{FF2B5EF4-FFF2-40B4-BE49-F238E27FC236}">
                <a16:creationId xmlns:a16="http://schemas.microsoft.com/office/drawing/2014/main" id="{25022ED5-53EC-C626-B41E-9FF91E1D1E81}"/>
              </a:ext>
            </a:extLst>
          </p:cNvPr>
          <p:cNvCxnSpPr>
            <a:cxnSpLocks/>
          </p:cNvCxnSpPr>
          <p:nvPr/>
        </p:nvCxnSpPr>
        <p:spPr>
          <a:xfrm>
            <a:off x="474569" y="2571750"/>
            <a:ext cx="2837861" cy="0"/>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8" name="Content Placeholder 2">
            <a:extLst>
              <a:ext uri="{FF2B5EF4-FFF2-40B4-BE49-F238E27FC236}">
                <a16:creationId xmlns:a16="http://schemas.microsoft.com/office/drawing/2014/main" id="{BEF763E8-0CED-783F-201F-FA52DA7112CC}"/>
              </a:ext>
            </a:extLst>
          </p:cNvPr>
          <p:cNvSpPr txBox="1">
            <a:spLocks/>
          </p:cNvSpPr>
          <p:nvPr/>
        </p:nvSpPr>
        <p:spPr bwMode="auto">
          <a:xfrm>
            <a:off x="389683" y="2703503"/>
            <a:ext cx="289698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eaLnBrk="1" hangingPunct="1">
              <a:lnSpc>
                <a:spcPct val="90000"/>
              </a:lnSpc>
              <a:buFont typeface="+mj-lt"/>
              <a:buAutoNum type="arabicPeriod" startAt="2"/>
            </a:pPr>
            <a:r>
              <a:rPr lang="en-US" altLang="ja-JP" sz="2000" b="1" dirty="0">
                <a:latin typeface="Arial" panose="020B0604020202020204" pitchFamily="34" charset="0"/>
                <a:ea typeface="Source Sans Pro Semibold" panose="020B0603030403020204" pitchFamily="34" charset="0"/>
                <a:cs typeface="Arial" panose="020B0604020202020204" pitchFamily="34" charset="0"/>
              </a:rPr>
              <a:t>Demo an icebreaker activity</a:t>
            </a:r>
          </a:p>
        </p:txBody>
      </p:sp>
    </p:spTree>
    <p:extLst>
      <p:ext uri="{BB962C8B-B14F-4D97-AF65-F5344CB8AC3E}">
        <p14:creationId xmlns:p14="http://schemas.microsoft.com/office/powerpoint/2010/main" val="57179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725B-D68D-F23E-36C4-838582B68C42}"/>
              </a:ext>
            </a:extLst>
          </p:cNvPr>
          <p:cNvSpPr>
            <a:spLocks noGrp="1"/>
          </p:cNvSpPr>
          <p:nvPr>
            <p:ph type="title"/>
          </p:nvPr>
        </p:nvSpPr>
        <p:spPr>
          <a:xfrm>
            <a:off x="457200" y="538619"/>
            <a:ext cx="8229600" cy="857250"/>
          </a:xfrm>
        </p:spPr>
        <p:txBody>
          <a:bodyPr/>
          <a:lstStyle/>
          <a:p>
            <a:r>
              <a:rPr kumimoji="0" lang="en-US" altLang="en-US" sz="3600" b="1" i="0" u="none" strike="noStrike" kern="1200" cap="none" spc="0" normalizeH="0" baseline="0" noProof="0" dirty="0">
                <a:ln>
                  <a:noFill/>
                </a:ln>
                <a:solidFill>
                  <a:srgbClr val="FFB407"/>
                </a:solidFill>
                <a:effectLst/>
                <a:uLnTx/>
                <a:uFillTx/>
                <a:latin typeface="Arial" panose="020B0604020202020204" pitchFamily="34" charset="0"/>
                <a:ea typeface="Source Sans Pro" panose="020B0503030403020204" pitchFamily="34" charset="0"/>
                <a:cs typeface="Arial" panose="020B0604020202020204" pitchFamily="34" charset="0"/>
              </a:rPr>
              <a:t>Best Practices Checklist</a:t>
            </a:r>
            <a:endParaRPr lang="en-US" dirty="0">
              <a:solidFill>
                <a:srgbClr val="FFB407"/>
              </a:solidFill>
            </a:endParaRPr>
          </a:p>
        </p:txBody>
      </p:sp>
      <p:sp>
        <p:nvSpPr>
          <p:cNvPr id="3" name="Content Placeholder 2">
            <a:extLst>
              <a:ext uri="{FF2B5EF4-FFF2-40B4-BE49-F238E27FC236}">
                <a16:creationId xmlns:a16="http://schemas.microsoft.com/office/drawing/2014/main" id="{DE0B0C21-2D5D-983E-9A49-1791DE5B4593}"/>
              </a:ext>
            </a:extLst>
          </p:cNvPr>
          <p:cNvSpPr>
            <a:spLocks noGrp="1"/>
          </p:cNvSpPr>
          <p:nvPr>
            <p:ph idx="1"/>
          </p:nvPr>
        </p:nvSpPr>
        <p:spPr>
          <a:xfrm>
            <a:off x="416460" y="1348451"/>
            <a:ext cx="8229600" cy="2917876"/>
          </a:xfrm>
        </p:spPr>
        <p:txBody>
          <a:bodyPr>
            <a:normAutofit fontScale="47500" lnSpcReduction="20000"/>
          </a:bodyPr>
          <a:lstStyle/>
          <a:p>
            <a:pPr marL="0" indent="0" defTabSz="914400">
              <a:spcBef>
                <a:spcPct val="0"/>
              </a:spcBef>
              <a:buClr>
                <a:srgbClr val="4F4F4F"/>
              </a:buClr>
              <a:buSzPts val="2000"/>
              <a:buNone/>
              <a:defRPr/>
            </a:pPr>
            <a:r>
              <a:rPr kumimoji="0" lang="en-US" altLang="en-US" sz="2800" b="1"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rPr>
              <a:t>Use this checklist to ensure a seamless polling experience, every time.</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endParaRPr lang="en-US" altLang="en-US" sz="2800" b="1" dirty="0">
              <a:solidFill>
                <a:srgbClr val="0B5B74"/>
              </a:solidFill>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endParaRP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Give instructions upfront. </a:t>
            </a:r>
            <a:r>
              <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Tell the audience they'll be asked to participate. Clear instructions set expectations and encourage participation. </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endParaRP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Create and test a practice polling activity. </a:t>
            </a:r>
            <a:r>
              <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Start your session with a practice poll — a simple, fun </a:t>
            </a:r>
            <a:r>
              <a:rPr kumimoji="0" lang="en-US" altLang="en-US" sz="2800" b="0" i="0" u="sng" strike="noStrike" kern="1200" cap="none" spc="0" normalizeH="0" baseline="0" noProof="0" dirty="0">
                <a:ln>
                  <a:noFill/>
                </a:ln>
                <a:solidFill>
                  <a:srgbClr val="0B5B74"/>
                </a:solidFill>
                <a:effectLst/>
                <a:uLnTx/>
                <a:uFillTx/>
                <a:latin typeface="Arial" panose="020B0604020202020204" pitchFamily="34" charset="0"/>
                <a:cs typeface="Arial" panose="020B0604020202020204" pitchFamily="34" charset="0"/>
                <a:sym typeface="Arial" panose="020B0604020202020204" pitchFamily="34" charset="0"/>
                <a:hlinkClick r:id="rId2">
                  <a:extLst>
                    <a:ext uri="{A12FA001-AC4F-418D-AE19-62706E023703}">
                      <ahyp:hlinkClr xmlns:ahyp="http://schemas.microsoft.com/office/drawing/2018/hyperlinkcolor" val="tx"/>
                    </a:ext>
                  </a:extLst>
                </a:hlinkClick>
              </a:rPr>
              <a:t>icebreaker question</a:t>
            </a:r>
            <a:r>
              <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 will do the trick.</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Take it slow. </a:t>
            </a:r>
            <a:r>
              <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Allow about 60-90 seconds for the practice round.</a:t>
            </a: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Mix it up. </a:t>
            </a:r>
            <a:r>
              <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Deploy a poll every 10 to 15 minutes to bring wandering minds back into the fold. To keep things fresh, mix up the activity type. </a:t>
            </a: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Offer incentives. </a:t>
            </a:r>
            <a:r>
              <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Many presenters turn polling into a game, offering prizes for participation, to keep energy levels high.</a:t>
            </a:r>
            <a:endParaRPr kumimoji="0" lang="en-US" altLang="en-US" sz="2800" b="0" i="0" u="none" strike="noStrike" kern="1200" cap="none" spc="0" normalizeH="0" baseline="0" noProof="0" dirty="0">
              <a:ln>
                <a:noFill/>
              </a:ln>
              <a:solidFill>
                <a:srgbClr val="0B5B74"/>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45C33A5-9BDA-025B-E689-9F302C934442}"/>
              </a:ext>
            </a:extLst>
          </p:cNvPr>
          <p:cNvSpPr txBox="1"/>
          <p:nvPr/>
        </p:nvSpPr>
        <p:spPr>
          <a:xfrm>
            <a:off x="820812" y="4266327"/>
            <a:ext cx="7393755" cy="338554"/>
          </a:xfrm>
          <a:prstGeom prst="rect">
            <a:avLst/>
          </a:prstGeom>
          <a:noFill/>
        </p:spPr>
        <p:txBody>
          <a:bodyPr wrap="none" rtlCol="0">
            <a:spAutoFit/>
          </a:bodyPr>
          <a:lstStyle/>
          <a:p>
            <a:r>
              <a:rPr lang="en-US" sz="1600" b="1" i="1" dirty="0">
                <a:solidFill>
                  <a:srgbClr val="0B5B74"/>
                </a:solidFill>
                <a:highlight>
                  <a:srgbClr val="FFFF00"/>
                </a:highlight>
                <a:latin typeface="Arial" panose="020B0604020202020204" pitchFamily="34" charset="0"/>
                <a:cs typeface="Arial" panose="020B0604020202020204" pitchFamily="34" charset="0"/>
              </a:rPr>
              <a:t>Please contact your ACC liaison if you have questions or need assistance</a:t>
            </a:r>
          </a:p>
        </p:txBody>
      </p:sp>
    </p:spTree>
    <p:extLst>
      <p:ext uri="{BB962C8B-B14F-4D97-AF65-F5344CB8AC3E}">
        <p14:creationId xmlns:p14="http://schemas.microsoft.com/office/powerpoint/2010/main" val="20613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B407"/>
                </a:solidFill>
                <a:latin typeface="Arial" panose="020B0604020202020204" pitchFamily="34" charset="0"/>
                <a:cs typeface="Arial" panose="020B0604020202020204" pitchFamily="34" charset="0"/>
              </a:rPr>
              <a:t>Roadmap</a:t>
            </a:r>
            <a:endParaRPr lang="en-US" dirty="0">
              <a:solidFill>
                <a:srgbClr val="FFB407"/>
              </a:solidFill>
            </a:endParaRPr>
          </a:p>
        </p:txBody>
      </p:sp>
      <p:sp>
        <p:nvSpPr>
          <p:cNvPr id="3" name="Content Placeholder 2"/>
          <p:cNvSpPr>
            <a:spLocks noGrp="1"/>
          </p:cNvSpPr>
          <p:nvPr>
            <p:ph idx="1"/>
          </p:nvPr>
        </p:nvSpPr>
        <p:spPr/>
        <p:txBody>
          <a:bodyPr/>
          <a:lstStyle/>
          <a:p>
            <a:pPr marL="514350" indent="-514350">
              <a:buClr>
                <a:srgbClr val="FFB407"/>
              </a:buClr>
              <a:buFont typeface="+mj-lt"/>
              <a:buAutoNum type="arabicPeriod"/>
            </a:pPr>
            <a:r>
              <a:rPr lang="en-US" dirty="0">
                <a:solidFill>
                  <a:srgbClr val="015B75"/>
                </a:solidFill>
                <a:latin typeface="Arial" panose="020B0604020202020204" pitchFamily="34" charset="0"/>
                <a:cs typeface="Arial" panose="020B0604020202020204" pitchFamily="34" charset="0"/>
              </a:rPr>
              <a:t>What</a:t>
            </a:r>
          </a:p>
          <a:p>
            <a:pPr marL="514350" indent="-514350">
              <a:buClr>
                <a:srgbClr val="FFB407"/>
              </a:buClr>
              <a:buFont typeface="+mj-lt"/>
              <a:buAutoNum type="arabicPeriod"/>
            </a:pPr>
            <a:r>
              <a:rPr lang="en-US" dirty="0">
                <a:solidFill>
                  <a:srgbClr val="015B75"/>
                </a:solidFill>
                <a:latin typeface="Arial" panose="020B0604020202020204" pitchFamily="34" charset="0"/>
                <a:cs typeface="Arial" panose="020B0604020202020204" pitchFamily="34" charset="0"/>
              </a:rPr>
              <a:t>Will</a:t>
            </a:r>
          </a:p>
          <a:p>
            <a:pPr marL="514350" indent="-514350">
              <a:buClr>
                <a:srgbClr val="FFB407"/>
              </a:buClr>
              <a:buFont typeface="+mj-lt"/>
              <a:buAutoNum type="arabicPeriod"/>
            </a:pPr>
            <a:r>
              <a:rPr lang="en-US" dirty="0">
                <a:solidFill>
                  <a:srgbClr val="015B75"/>
                </a:solidFill>
                <a:latin typeface="Arial" panose="020B0604020202020204" pitchFamily="34" charset="0"/>
                <a:cs typeface="Arial" panose="020B0604020202020204" pitchFamily="34" charset="0"/>
              </a:rPr>
              <a:t>You</a:t>
            </a:r>
          </a:p>
          <a:p>
            <a:pPr marL="514350" indent="-514350">
              <a:buClr>
                <a:srgbClr val="FFB407"/>
              </a:buClr>
              <a:buFont typeface="+mj-lt"/>
              <a:buAutoNum type="arabicPeriod"/>
            </a:pPr>
            <a:r>
              <a:rPr lang="en-US" dirty="0">
                <a:solidFill>
                  <a:srgbClr val="015B75"/>
                </a:solidFill>
                <a:latin typeface="Arial" panose="020B0604020202020204" pitchFamily="34" charset="0"/>
                <a:cs typeface="Arial" panose="020B0604020202020204" pitchFamily="34" charset="0"/>
              </a:rPr>
              <a:t>Discuss?</a:t>
            </a:r>
          </a:p>
          <a:p>
            <a:pPr marL="0" indent="0">
              <a:buClr>
                <a:srgbClr val="FFB407"/>
              </a:buClr>
              <a:buNone/>
            </a:pPr>
            <a:endParaRPr lang="en-US" dirty="0">
              <a:solidFill>
                <a:srgbClr val="015B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53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9139-FCA5-4E3F-9163-2C01317125A0}"/>
              </a:ext>
            </a:extLst>
          </p:cNvPr>
          <p:cNvSpPr>
            <a:spLocks noGrp="1"/>
          </p:cNvSpPr>
          <p:nvPr>
            <p:ph type="title"/>
          </p:nvPr>
        </p:nvSpPr>
        <p:spPr/>
        <p:txBody>
          <a:bodyPr>
            <a:normAutofit/>
          </a:bodyPr>
          <a:lstStyle/>
          <a:p>
            <a:r>
              <a:rPr lang="en-US" dirty="0">
                <a:solidFill>
                  <a:srgbClr val="FFB407"/>
                </a:solidFill>
                <a:latin typeface="Arial" panose="020B0604020202020204" pitchFamily="34" charset="0"/>
                <a:cs typeface="Arial" panose="020B0604020202020204" pitchFamily="34" charset="0"/>
              </a:rPr>
              <a:t>Content Slides</a:t>
            </a:r>
            <a:endParaRPr lang="en-US" dirty="0">
              <a:solidFill>
                <a:srgbClr val="FFB407"/>
              </a:solidFill>
            </a:endParaRPr>
          </a:p>
        </p:txBody>
      </p:sp>
      <p:sp>
        <p:nvSpPr>
          <p:cNvPr id="3" name="Content Placeholder 2">
            <a:extLst>
              <a:ext uri="{FF2B5EF4-FFF2-40B4-BE49-F238E27FC236}">
                <a16:creationId xmlns:a16="http://schemas.microsoft.com/office/drawing/2014/main" id="{893DBB1E-DE20-4852-A28B-99D710F6A6AC}"/>
              </a:ext>
            </a:extLst>
          </p:cNvPr>
          <p:cNvSpPr>
            <a:spLocks noGrp="1"/>
          </p:cNvSpPr>
          <p:nvPr>
            <p:ph idx="1"/>
          </p:nvPr>
        </p:nvSpPr>
        <p:spPr>
          <a:xfrm>
            <a:off x="457200" y="1443038"/>
            <a:ext cx="8229600" cy="3328986"/>
          </a:xfrm>
        </p:spPr>
        <p:txBody>
          <a:bodyPr>
            <a:normAutofit fontScale="62500" lnSpcReduction="20000"/>
          </a:bodyPr>
          <a:lstStyle/>
          <a:p>
            <a:pPr>
              <a:buClr>
                <a:srgbClr val="FFB407"/>
              </a:buClr>
            </a:pPr>
            <a:r>
              <a:rPr lang="en-US" sz="2400" dirty="0">
                <a:solidFill>
                  <a:srgbClr val="015B75"/>
                </a:solidFill>
                <a:latin typeface="Arial" panose="020B0604020202020204" pitchFamily="34" charset="0"/>
                <a:cs typeface="Arial" panose="020B0604020202020204" pitchFamily="34" charset="0"/>
              </a:rPr>
              <a:t>30 total slides for 60-minute session, 38 total slides for 75-minute session, 45 total slides for 90-minute session</a:t>
            </a:r>
          </a:p>
          <a:p>
            <a:pPr lvl="1">
              <a:buClr>
                <a:srgbClr val="FFB407"/>
              </a:buClr>
            </a:pPr>
            <a:r>
              <a:rPr lang="en-US" sz="2000" dirty="0">
                <a:solidFill>
                  <a:srgbClr val="015B75"/>
                </a:solidFill>
                <a:highlight>
                  <a:srgbClr val="FFFF00"/>
                </a:highlight>
                <a:latin typeface="Arial" panose="020B0604020202020204" pitchFamily="34" charset="0"/>
                <a:cs typeface="Arial" panose="020B0604020202020204" pitchFamily="34" charset="0"/>
              </a:rPr>
              <a:t>See “Course Materials” sections on the </a:t>
            </a:r>
            <a:r>
              <a:rPr lang="en-US" sz="2000" dirty="0">
                <a:solidFill>
                  <a:srgbClr val="015B75"/>
                </a:solidFill>
                <a:highlight>
                  <a:srgbClr val="FFFF00"/>
                </a:highlight>
                <a:latin typeface="Arial" panose="020B0604020202020204" pitchFamily="34" charset="0"/>
                <a:cs typeface="Arial" panose="020B0604020202020204" pitchFamily="34" charset="0"/>
                <a:hlinkClick r:id="rId2"/>
              </a:rPr>
              <a:t>Speaker Tips page</a:t>
            </a:r>
            <a:r>
              <a:rPr lang="en-US" sz="2000" dirty="0">
                <a:solidFill>
                  <a:srgbClr val="015B75"/>
                </a:solidFill>
                <a:highlight>
                  <a:srgbClr val="FFFF00"/>
                </a:highlight>
                <a:latin typeface="Arial" panose="020B0604020202020204" pitchFamily="34" charset="0"/>
                <a:cs typeface="Arial" panose="020B0604020202020204" pitchFamily="34" charset="0"/>
              </a:rPr>
              <a:t> for more information</a:t>
            </a:r>
          </a:p>
          <a:p>
            <a:pPr>
              <a:buClr>
                <a:srgbClr val="FFB407"/>
              </a:buClr>
            </a:pPr>
            <a:endParaRPr lang="en-US" sz="2400" b="1" dirty="0">
              <a:solidFill>
                <a:srgbClr val="015B75"/>
              </a:solidFill>
              <a:latin typeface="Arial" panose="020B0604020202020204" pitchFamily="34" charset="0"/>
              <a:cs typeface="Arial" panose="020B0604020202020204" pitchFamily="34" charset="0"/>
            </a:endParaRPr>
          </a:p>
          <a:p>
            <a:pPr>
              <a:buClr>
                <a:srgbClr val="FFB407"/>
              </a:buClr>
            </a:pPr>
            <a:r>
              <a:rPr lang="en-US" sz="2400" b="1" dirty="0">
                <a:solidFill>
                  <a:srgbClr val="015B75"/>
                </a:solidFill>
                <a:latin typeface="Arial" panose="020B0604020202020204" pitchFamily="34" charset="0"/>
                <a:cs typeface="Arial" panose="020B0604020202020204" pitchFamily="34" charset="0"/>
              </a:rPr>
              <a:t>“5x5 Rule” </a:t>
            </a:r>
            <a:r>
              <a:rPr lang="en-US" sz="2400" dirty="0">
                <a:solidFill>
                  <a:srgbClr val="015B75"/>
                </a:solidFill>
                <a:latin typeface="Arial" panose="020B0604020202020204" pitchFamily="34" charset="0"/>
                <a:cs typeface="Arial" panose="020B0604020202020204" pitchFamily="34" charset="0"/>
              </a:rPr>
              <a:t>- ≤ five lines per slide x ≤ five words per line</a:t>
            </a:r>
          </a:p>
          <a:p>
            <a:pPr lvl="1">
              <a:buClr>
                <a:srgbClr val="FFB407"/>
              </a:buClr>
            </a:pPr>
            <a:r>
              <a:rPr lang="en-US" dirty="0">
                <a:solidFill>
                  <a:srgbClr val="015B75"/>
                </a:solidFill>
                <a:latin typeface="Arial" panose="020B0604020202020204" pitchFamily="34" charset="0"/>
                <a:cs typeface="Arial" panose="020B0604020202020204" pitchFamily="34" charset="0"/>
              </a:rPr>
              <a:t>It is impossible for an attendee to read long sentences and simultaneously pay attention to what the speaker is actually saying on stage. If what you plan to say can also be typed out just as effectively, are you really adding value as a speaker? (See what we mean about sentences on slide decks?)  </a:t>
            </a:r>
          </a:p>
          <a:p>
            <a:pPr>
              <a:buClr>
                <a:srgbClr val="FFB407"/>
              </a:buClr>
            </a:pPr>
            <a:endParaRPr lang="en-US" sz="2400" dirty="0">
              <a:solidFill>
                <a:srgbClr val="015B75"/>
              </a:solidFill>
              <a:latin typeface="Arial" panose="020B0604020202020204" pitchFamily="34" charset="0"/>
              <a:cs typeface="Arial" panose="020B0604020202020204" pitchFamily="34" charset="0"/>
            </a:endParaRPr>
          </a:p>
          <a:p>
            <a:pPr>
              <a:buClr>
                <a:srgbClr val="FFB407"/>
              </a:buClr>
            </a:pPr>
            <a:r>
              <a:rPr lang="en-US" sz="2400" dirty="0">
                <a:solidFill>
                  <a:srgbClr val="015B75"/>
                </a:solidFill>
                <a:latin typeface="Arial" panose="020B0604020202020204" pitchFamily="34" charset="0"/>
                <a:cs typeface="Arial" panose="020B0604020202020204" pitchFamily="34" charset="0"/>
              </a:rPr>
              <a:t>2/3 of your total time</a:t>
            </a:r>
          </a:p>
          <a:p>
            <a:pPr>
              <a:buClr>
                <a:srgbClr val="FFB407"/>
              </a:buClr>
            </a:pPr>
            <a:endParaRPr lang="en-US" sz="2400" dirty="0">
              <a:solidFill>
                <a:srgbClr val="015B75"/>
              </a:solidFill>
              <a:latin typeface="Arial" panose="020B0604020202020204" pitchFamily="34" charset="0"/>
              <a:cs typeface="Arial" panose="020B0604020202020204" pitchFamily="34" charset="0"/>
            </a:endParaRPr>
          </a:p>
          <a:p>
            <a:pPr>
              <a:buClr>
                <a:srgbClr val="FFB407"/>
              </a:buClr>
            </a:pPr>
            <a:r>
              <a:rPr lang="en-US" sz="2400" dirty="0">
                <a:solidFill>
                  <a:srgbClr val="015B75"/>
                </a:solidFill>
                <a:latin typeface="Arial" panose="020B0604020202020204" pitchFamily="34" charset="0"/>
                <a:cs typeface="Arial" panose="020B0604020202020204" pitchFamily="34" charset="0"/>
              </a:rPr>
              <a:t>3-5 minutes per slide</a:t>
            </a:r>
          </a:p>
          <a:p>
            <a:pPr>
              <a:buClr>
                <a:srgbClr val="FFB407"/>
              </a:buClr>
            </a:pPr>
            <a:endParaRPr lang="en-US" sz="2400" i="1" dirty="0">
              <a:solidFill>
                <a:srgbClr val="015B75"/>
              </a:solidFill>
              <a:latin typeface="Arial" panose="020B0604020202020204" pitchFamily="34" charset="0"/>
              <a:cs typeface="Arial" panose="020B0604020202020204" pitchFamily="34" charset="0"/>
            </a:endParaRPr>
          </a:p>
          <a:p>
            <a:pPr>
              <a:buClr>
                <a:srgbClr val="FFB407"/>
              </a:buClr>
            </a:pPr>
            <a:r>
              <a:rPr lang="en-US" sz="2400" i="1" dirty="0">
                <a:solidFill>
                  <a:srgbClr val="015B75"/>
                </a:solidFill>
                <a:latin typeface="Arial" panose="020B0604020202020204" pitchFamily="34" charset="0"/>
                <a:cs typeface="Arial" panose="020B0604020202020204" pitchFamily="34" charset="0"/>
              </a:rPr>
              <a:t>Common pitfall: Poor time allocation</a:t>
            </a:r>
            <a:endParaRPr lang="en-US" sz="2400" dirty="0">
              <a:solidFill>
                <a:srgbClr val="015B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14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5D12-92FD-4C54-8197-70269B4775E3}"/>
              </a:ext>
            </a:extLst>
          </p:cNvPr>
          <p:cNvSpPr>
            <a:spLocks noGrp="1"/>
          </p:cNvSpPr>
          <p:nvPr>
            <p:ph type="title"/>
          </p:nvPr>
        </p:nvSpPr>
        <p:spPr/>
        <p:txBody>
          <a:bodyPr>
            <a:normAutofit/>
          </a:bodyPr>
          <a:lstStyle/>
          <a:p>
            <a:r>
              <a:rPr lang="en-US" dirty="0">
                <a:solidFill>
                  <a:srgbClr val="FFB407"/>
                </a:solidFill>
                <a:latin typeface="Arial" panose="020B0604020202020204" pitchFamily="34" charset="0"/>
                <a:cs typeface="Arial" panose="020B0604020202020204" pitchFamily="34" charset="0"/>
              </a:rPr>
              <a:t>Content Slides</a:t>
            </a:r>
            <a:endParaRPr lang="en-US" dirty="0">
              <a:solidFill>
                <a:srgbClr val="FFB407"/>
              </a:solidFill>
            </a:endParaRPr>
          </a:p>
        </p:txBody>
      </p:sp>
      <p:pic>
        <p:nvPicPr>
          <p:cNvPr id="4" name="Picture 2" descr="Image result for lightbulb clipart">
            <a:extLst>
              <a:ext uri="{FF2B5EF4-FFF2-40B4-BE49-F238E27FC236}">
                <a16:creationId xmlns:a16="http://schemas.microsoft.com/office/drawing/2014/main" id="{99C2D1EB-6EBC-4C40-B4C5-BB87F06FA4F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1848" y="1539705"/>
            <a:ext cx="2045418" cy="241870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6B8602D-B7EA-45F8-BD6A-12D9AAEB8BD4}"/>
              </a:ext>
            </a:extLst>
          </p:cNvPr>
          <p:cNvSpPr txBox="1">
            <a:spLocks/>
          </p:cNvSpPr>
          <p:nvPr/>
        </p:nvSpPr>
        <p:spPr>
          <a:xfrm>
            <a:off x="1495574" y="2131945"/>
            <a:ext cx="3153128" cy="1826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rgbClr val="015B75"/>
                </a:solidFill>
                <a:latin typeface="Arial" panose="020B0604020202020204" pitchFamily="34" charset="0"/>
                <a:cs typeface="Arial" panose="020B0604020202020204" pitchFamily="34" charset="0"/>
              </a:rPr>
              <a:t>Images support messaging!</a:t>
            </a:r>
          </a:p>
        </p:txBody>
      </p:sp>
    </p:spTree>
    <p:extLst>
      <p:ext uri="{BB962C8B-B14F-4D97-AF65-F5344CB8AC3E}">
        <p14:creationId xmlns:p14="http://schemas.microsoft.com/office/powerpoint/2010/main" val="395727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95C7-5D23-4DFA-A5B7-520C4846FF4E}"/>
              </a:ext>
            </a:extLst>
          </p:cNvPr>
          <p:cNvSpPr>
            <a:spLocks noGrp="1"/>
          </p:cNvSpPr>
          <p:nvPr>
            <p:ph type="title"/>
          </p:nvPr>
        </p:nvSpPr>
        <p:spPr/>
        <p:txBody>
          <a:bodyPr>
            <a:normAutofit/>
          </a:bodyPr>
          <a:lstStyle/>
          <a:p>
            <a:r>
              <a:rPr lang="en-US" dirty="0">
                <a:solidFill>
                  <a:srgbClr val="FFB407"/>
                </a:solidFill>
                <a:latin typeface="Arial" panose="020B0604020202020204" pitchFamily="34" charset="0"/>
                <a:cs typeface="Arial" panose="020B0604020202020204" pitchFamily="34" charset="0"/>
              </a:rPr>
              <a:t>Engage the Audience</a:t>
            </a:r>
            <a:endParaRPr lang="en-US" dirty="0">
              <a:solidFill>
                <a:srgbClr val="FFB407"/>
              </a:solidFill>
            </a:endParaRPr>
          </a:p>
        </p:txBody>
      </p:sp>
      <p:sp>
        <p:nvSpPr>
          <p:cNvPr id="3" name="Content Placeholder 2">
            <a:extLst>
              <a:ext uri="{FF2B5EF4-FFF2-40B4-BE49-F238E27FC236}">
                <a16:creationId xmlns:a16="http://schemas.microsoft.com/office/drawing/2014/main" id="{C4DAE97D-9A5E-4A3E-8A1D-36B12DA45670}"/>
              </a:ext>
            </a:extLst>
          </p:cNvPr>
          <p:cNvSpPr>
            <a:spLocks noGrp="1"/>
          </p:cNvSpPr>
          <p:nvPr>
            <p:ph idx="1"/>
          </p:nvPr>
        </p:nvSpPr>
        <p:spPr/>
        <p:txBody>
          <a:bodyPr/>
          <a:lstStyle/>
          <a:p>
            <a:pPr>
              <a:buClr>
                <a:srgbClr val="FFB407"/>
              </a:buClr>
            </a:pPr>
            <a:r>
              <a:rPr lang="en-US" dirty="0">
                <a:solidFill>
                  <a:srgbClr val="015B75"/>
                </a:solidFill>
                <a:latin typeface="Arial" panose="020B0604020202020204" pitchFamily="34" charset="0"/>
                <a:cs typeface="Arial" panose="020B0604020202020204" pitchFamily="34" charset="0"/>
              </a:rPr>
              <a:t>Live poll the audience</a:t>
            </a:r>
          </a:p>
          <a:p>
            <a:pPr>
              <a:buClr>
                <a:srgbClr val="FFB407"/>
              </a:buClr>
            </a:pPr>
            <a:r>
              <a:rPr lang="en-US" dirty="0">
                <a:solidFill>
                  <a:srgbClr val="015B75"/>
                </a:solidFill>
                <a:latin typeface="Arial" panose="020B0604020202020204" pitchFamily="34" charset="0"/>
                <a:cs typeface="Arial" panose="020B0604020202020204" pitchFamily="34" charset="0"/>
              </a:rPr>
              <a:t>Host roundtable discussions</a:t>
            </a:r>
          </a:p>
          <a:p>
            <a:pPr>
              <a:buClr>
                <a:srgbClr val="FFB407"/>
              </a:buClr>
            </a:pPr>
            <a:r>
              <a:rPr lang="en-US" dirty="0">
                <a:solidFill>
                  <a:srgbClr val="015B75"/>
                </a:solidFill>
                <a:latin typeface="Arial" panose="020B0604020202020204" pitchFamily="34" charset="0"/>
                <a:cs typeface="Arial" panose="020B0604020202020204" pitchFamily="34" charset="0"/>
              </a:rPr>
              <a:t>Plan tabletop exercise</a:t>
            </a:r>
          </a:p>
        </p:txBody>
      </p:sp>
    </p:spTree>
    <p:extLst>
      <p:ext uri="{BB962C8B-B14F-4D97-AF65-F5344CB8AC3E}">
        <p14:creationId xmlns:p14="http://schemas.microsoft.com/office/powerpoint/2010/main" val="68382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6F18-6986-4077-9A3A-DFF579B03758}"/>
              </a:ext>
            </a:extLst>
          </p:cNvPr>
          <p:cNvSpPr>
            <a:spLocks noGrp="1"/>
          </p:cNvSpPr>
          <p:nvPr>
            <p:ph type="title"/>
          </p:nvPr>
        </p:nvSpPr>
        <p:spPr/>
        <p:txBody>
          <a:bodyPr>
            <a:normAutofit/>
          </a:bodyPr>
          <a:lstStyle/>
          <a:p>
            <a:r>
              <a:rPr lang="en-US" dirty="0">
                <a:solidFill>
                  <a:srgbClr val="FFB407"/>
                </a:solidFill>
                <a:latin typeface="Arial" panose="020B0604020202020204" pitchFamily="34" charset="0"/>
                <a:cs typeface="Arial" panose="020B0604020202020204" pitchFamily="34" charset="0"/>
              </a:rPr>
              <a:t>For Ethics Credit</a:t>
            </a:r>
            <a:endParaRPr lang="en-US" dirty="0">
              <a:solidFill>
                <a:srgbClr val="FFB407"/>
              </a:solidFill>
            </a:endParaRPr>
          </a:p>
        </p:txBody>
      </p:sp>
      <p:sp>
        <p:nvSpPr>
          <p:cNvPr id="3" name="Content Placeholder 2">
            <a:extLst>
              <a:ext uri="{FF2B5EF4-FFF2-40B4-BE49-F238E27FC236}">
                <a16:creationId xmlns:a16="http://schemas.microsoft.com/office/drawing/2014/main" id="{EFF62E08-FE97-4C1B-A4F0-C3B5B6D7168B}"/>
              </a:ext>
            </a:extLst>
          </p:cNvPr>
          <p:cNvSpPr>
            <a:spLocks noGrp="1"/>
          </p:cNvSpPr>
          <p:nvPr>
            <p:ph idx="1"/>
          </p:nvPr>
        </p:nvSpPr>
        <p:spPr>
          <a:xfrm>
            <a:off x="457200" y="1856618"/>
            <a:ext cx="8229600" cy="2964237"/>
          </a:xfrm>
        </p:spPr>
        <p:txBody>
          <a:bodyPr>
            <a:normAutofit fontScale="77500" lnSpcReduction="20000"/>
          </a:bodyPr>
          <a:lstStyle/>
          <a:p>
            <a:pPr>
              <a:buClr>
                <a:srgbClr val="FFB407"/>
              </a:buClr>
            </a:pPr>
            <a:r>
              <a:rPr lang="en-US" b="1" u="sng" dirty="0">
                <a:solidFill>
                  <a:srgbClr val="0B5B74"/>
                </a:solidFill>
                <a:latin typeface="Arial" panose="020B0604020202020204" pitchFamily="34" charset="0"/>
                <a:cs typeface="Arial" panose="020B0604020202020204" pitchFamily="34" charset="0"/>
              </a:rPr>
              <a:t>Clearly state the relevant rule(s) of professional conduct</a:t>
            </a:r>
          </a:p>
          <a:p>
            <a:pPr marL="0" indent="0">
              <a:buClr>
                <a:srgbClr val="FFB407"/>
              </a:buClr>
              <a:buNone/>
            </a:pPr>
            <a:endParaRPr lang="en-US" b="1" u="sng" dirty="0">
              <a:solidFill>
                <a:srgbClr val="0B5B74"/>
              </a:solidFill>
              <a:latin typeface="Arial" panose="020B0604020202020204" pitchFamily="34" charset="0"/>
              <a:cs typeface="Arial" panose="020B0604020202020204" pitchFamily="34" charset="0"/>
            </a:endParaRPr>
          </a:p>
          <a:p>
            <a:pPr>
              <a:buClr>
                <a:srgbClr val="FFB407"/>
              </a:buClr>
            </a:pPr>
            <a:r>
              <a:rPr lang="en-US" dirty="0">
                <a:solidFill>
                  <a:srgbClr val="0B5B74"/>
                </a:solidFill>
                <a:latin typeface="Arial" panose="020B0604020202020204" pitchFamily="34" charset="0"/>
                <a:cs typeface="Arial" panose="020B0604020202020204" pitchFamily="34" charset="0"/>
              </a:rPr>
              <a:t>Dedicate a </a:t>
            </a:r>
            <a:r>
              <a:rPr lang="en-US" i="1" dirty="0">
                <a:solidFill>
                  <a:srgbClr val="0B5B74"/>
                </a:solidFill>
                <a:latin typeface="Arial" panose="020B0604020202020204" pitchFamily="34" charset="0"/>
                <a:cs typeface="Arial" panose="020B0604020202020204" pitchFamily="34" charset="0"/>
              </a:rPr>
              <a:t>reasonable amount of time </a:t>
            </a:r>
            <a:r>
              <a:rPr lang="en-US" dirty="0">
                <a:solidFill>
                  <a:srgbClr val="0B5B74"/>
                </a:solidFill>
                <a:latin typeface="Arial" panose="020B0604020202020204" pitchFamily="34" charset="0"/>
                <a:cs typeface="Arial" panose="020B0604020202020204" pitchFamily="34" charset="0"/>
              </a:rPr>
              <a:t>to: </a:t>
            </a:r>
          </a:p>
          <a:p>
            <a:pPr marL="914400" lvl="1" indent="-457200">
              <a:buClr>
                <a:srgbClr val="FFB407"/>
              </a:buClr>
              <a:buFont typeface="+mj-lt"/>
              <a:buAutoNum type="arabicPeriod"/>
            </a:pPr>
            <a:r>
              <a:rPr lang="en-US" dirty="0">
                <a:solidFill>
                  <a:srgbClr val="0B5B74"/>
                </a:solidFill>
                <a:latin typeface="Arial" panose="020B0604020202020204" pitchFamily="34" charset="0"/>
                <a:cs typeface="Arial" panose="020B0604020202020204" pitchFamily="34" charset="0"/>
              </a:rPr>
              <a:t>Stating the relevant rule(s)</a:t>
            </a:r>
          </a:p>
          <a:p>
            <a:pPr marL="914400" lvl="1" indent="-457200">
              <a:buClr>
                <a:srgbClr val="FFB407"/>
              </a:buClr>
              <a:buFont typeface="+mj-lt"/>
              <a:buAutoNum type="arabicPeriod"/>
            </a:pPr>
            <a:r>
              <a:rPr lang="en-US" dirty="0">
                <a:solidFill>
                  <a:srgbClr val="0B5B74"/>
                </a:solidFill>
                <a:latin typeface="Arial" panose="020B0604020202020204" pitchFamily="34" charset="0"/>
                <a:cs typeface="Arial" panose="020B0604020202020204" pitchFamily="34" charset="0"/>
              </a:rPr>
              <a:t>Sharing practical considerations for corporate counsel</a:t>
            </a:r>
          </a:p>
          <a:p>
            <a:pPr marL="914400" lvl="1" indent="-457200">
              <a:buClr>
                <a:srgbClr val="FFB407"/>
              </a:buClr>
              <a:buFont typeface="+mj-lt"/>
              <a:buAutoNum type="arabicPeriod"/>
            </a:pPr>
            <a:r>
              <a:rPr lang="en-US" dirty="0">
                <a:solidFill>
                  <a:srgbClr val="0B5B74"/>
                </a:solidFill>
                <a:latin typeface="Arial" panose="020B0604020202020204" pitchFamily="34" charset="0"/>
                <a:cs typeface="Arial" panose="020B0604020202020204" pitchFamily="34" charset="0"/>
              </a:rPr>
              <a:t>Directing to more information</a:t>
            </a:r>
          </a:p>
          <a:p>
            <a:pPr marL="457200" lvl="1" indent="0">
              <a:buClr>
                <a:srgbClr val="FFB407"/>
              </a:buClr>
              <a:buNone/>
            </a:pPr>
            <a:endParaRPr lang="en-US" dirty="0">
              <a:solidFill>
                <a:srgbClr val="0B5B74"/>
              </a:solidFill>
              <a:latin typeface="Arial" panose="020B0604020202020204" pitchFamily="34" charset="0"/>
              <a:cs typeface="Arial" panose="020B0604020202020204" pitchFamily="34" charset="0"/>
            </a:endParaRPr>
          </a:p>
          <a:p>
            <a:pPr>
              <a:buClr>
                <a:srgbClr val="FFB407"/>
              </a:buClr>
              <a:buFont typeface="Arial" panose="020B0604020202020204" pitchFamily="34" charset="0"/>
              <a:buChar char="•"/>
            </a:pPr>
            <a:r>
              <a:rPr lang="en-US" dirty="0">
                <a:solidFill>
                  <a:srgbClr val="0B5B74"/>
                </a:solidFill>
                <a:latin typeface="Arial" panose="020B0604020202020204" pitchFamily="34" charset="0"/>
                <a:cs typeface="Arial" panose="020B0604020202020204" pitchFamily="34" charset="0"/>
              </a:rPr>
              <a:t>Include the </a:t>
            </a:r>
            <a:r>
              <a:rPr lang="en-US" b="1" u="sng" dirty="0">
                <a:solidFill>
                  <a:srgbClr val="0B5B74"/>
                </a:solidFill>
                <a:latin typeface="Arial" panose="020B0604020202020204" pitchFamily="34" charset="0"/>
                <a:cs typeface="Arial" panose="020B0604020202020204" pitchFamily="34" charset="0"/>
              </a:rPr>
              <a:t>answer and explanation</a:t>
            </a:r>
            <a:r>
              <a:rPr lang="en-US" b="1" dirty="0">
                <a:solidFill>
                  <a:srgbClr val="0B5B74"/>
                </a:solidFill>
                <a:latin typeface="Arial" panose="020B0604020202020204" pitchFamily="34" charset="0"/>
                <a:cs typeface="Arial" panose="020B0604020202020204" pitchFamily="34" charset="0"/>
              </a:rPr>
              <a:t> </a:t>
            </a:r>
            <a:r>
              <a:rPr lang="en-US" dirty="0">
                <a:solidFill>
                  <a:srgbClr val="0B5B74"/>
                </a:solidFill>
                <a:latin typeface="Arial" panose="020B0604020202020204" pitchFamily="34" charset="0"/>
                <a:cs typeface="Arial" panose="020B0604020202020204" pitchFamily="34" charset="0"/>
              </a:rPr>
              <a:t>to any hypotheticals</a:t>
            </a:r>
          </a:p>
        </p:txBody>
      </p:sp>
    </p:spTree>
    <p:extLst>
      <p:ext uri="{BB962C8B-B14F-4D97-AF65-F5344CB8AC3E}">
        <p14:creationId xmlns:p14="http://schemas.microsoft.com/office/powerpoint/2010/main" val="323232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7089-02DA-4FE5-96E6-12D1F92C648E}"/>
              </a:ext>
            </a:extLst>
          </p:cNvPr>
          <p:cNvSpPr>
            <a:spLocks noGrp="1"/>
          </p:cNvSpPr>
          <p:nvPr>
            <p:ph type="title"/>
          </p:nvPr>
        </p:nvSpPr>
        <p:spPr/>
        <p:txBody>
          <a:bodyPr>
            <a:normAutofit/>
          </a:bodyPr>
          <a:lstStyle/>
          <a:p>
            <a:r>
              <a:rPr lang="en-US">
                <a:solidFill>
                  <a:srgbClr val="FFB407"/>
                </a:solidFill>
                <a:latin typeface="Arial" panose="020B0604020202020204" pitchFamily="34" charset="0"/>
                <a:cs typeface="Arial" panose="020B0604020202020204" pitchFamily="34" charset="0"/>
              </a:rPr>
              <a:t>Key Takeaway(</a:t>
            </a:r>
            <a:r>
              <a:rPr lang="en-US" dirty="0">
                <a:solidFill>
                  <a:srgbClr val="FFB407"/>
                </a:solidFill>
                <a:latin typeface="Arial" panose="020B0604020202020204" pitchFamily="34" charset="0"/>
                <a:cs typeface="Arial" panose="020B0604020202020204" pitchFamily="34" charset="0"/>
              </a:rPr>
              <a:t>s)</a:t>
            </a:r>
            <a:endParaRPr lang="en-US" dirty="0">
              <a:solidFill>
                <a:srgbClr val="FFB407"/>
              </a:solidFill>
            </a:endParaRPr>
          </a:p>
        </p:txBody>
      </p:sp>
      <p:sp>
        <p:nvSpPr>
          <p:cNvPr id="3" name="Content Placeholder 2">
            <a:extLst>
              <a:ext uri="{FF2B5EF4-FFF2-40B4-BE49-F238E27FC236}">
                <a16:creationId xmlns:a16="http://schemas.microsoft.com/office/drawing/2014/main" id="{1B8E6370-CB8C-4AA9-AE78-9B02AFFC370E}"/>
              </a:ext>
            </a:extLst>
          </p:cNvPr>
          <p:cNvSpPr>
            <a:spLocks noGrp="1"/>
          </p:cNvSpPr>
          <p:nvPr>
            <p:ph idx="1"/>
          </p:nvPr>
        </p:nvSpPr>
        <p:spPr/>
        <p:txBody>
          <a:bodyPr/>
          <a:lstStyle/>
          <a:p>
            <a:pPr algn="ctr">
              <a:buClr>
                <a:srgbClr val="FFC000"/>
              </a:buClr>
              <a:buFont typeface="Wingdings" panose="05000000000000000000" pitchFamily="2" charset="2"/>
              <a:buChar char=""/>
            </a:pPr>
            <a:r>
              <a:rPr lang="en-US" dirty="0">
                <a:solidFill>
                  <a:srgbClr val="015B75"/>
                </a:solidFill>
                <a:latin typeface="Arial" panose="020B0604020202020204" pitchFamily="34" charset="0"/>
                <a:cs typeface="Arial" panose="020B0604020202020204" pitchFamily="34" charset="0"/>
              </a:rPr>
              <a:t>What 1-2 things should they remember, if nothing else?</a:t>
            </a:r>
          </a:p>
          <a:p>
            <a:pPr marL="0" indent="0" algn="ctr">
              <a:buNone/>
            </a:pPr>
            <a:endParaRPr lang="en-US" dirty="0">
              <a:solidFill>
                <a:srgbClr val="015B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26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1438-65B0-4C08-AF18-BBFF14534F38}"/>
              </a:ext>
            </a:extLst>
          </p:cNvPr>
          <p:cNvSpPr>
            <a:spLocks noGrp="1"/>
          </p:cNvSpPr>
          <p:nvPr>
            <p:ph type="title"/>
          </p:nvPr>
        </p:nvSpPr>
        <p:spPr/>
        <p:txBody>
          <a:bodyPr>
            <a:normAutofit/>
          </a:bodyPr>
          <a:lstStyle/>
          <a:p>
            <a:r>
              <a:rPr lang="en-US" dirty="0">
                <a:solidFill>
                  <a:srgbClr val="FFB407"/>
                </a:solidFill>
                <a:latin typeface="Arial" panose="020B0604020202020204" pitchFamily="34" charset="0"/>
                <a:cs typeface="Arial" panose="020B0604020202020204" pitchFamily="34" charset="0"/>
              </a:rPr>
              <a:t>Deeper Dive</a:t>
            </a:r>
            <a:endParaRPr lang="en-US" dirty="0">
              <a:solidFill>
                <a:srgbClr val="FFB407"/>
              </a:solidFill>
            </a:endParaRPr>
          </a:p>
        </p:txBody>
      </p:sp>
      <p:sp>
        <p:nvSpPr>
          <p:cNvPr id="3" name="Content Placeholder 2">
            <a:extLst>
              <a:ext uri="{FF2B5EF4-FFF2-40B4-BE49-F238E27FC236}">
                <a16:creationId xmlns:a16="http://schemas.microsoft.com/office/drawing/2014/main" id="{B45D5DF9-CC40-4442-A2AB-AE5D462D08B5}"/>
              </a:ext>
            </a:extLst>
          </p:cNvPr>
          <p:cNvSpPr>
            <a:spLocks noGrp="1"/>
          </p:cNvSpPr>
          <p:nvPr>
            <p:ph idx="1"/>
          </p:nvPr>
        </p:nvSpPr>
        <p:spPr/>
        <p:txBody>
          <a:bodyPr>
            <a:normAutofit/>
          </a:bodyPr>
          <a:lstStyle/>
          <a:p>
            <a:pPr>
              <a:buClr>
                <a:srgbClr val="FFB407"/>
              </a:buClr>
            </a:pPr>
            <a:r>
              <a:rPr lang="en-US" sz="2400" dirty="0">
                <a:solidFill>
                  <a:srgbClr val="015B75"/>
                </a:solidFill>
                <a:latin typeface="Arial" panose="020B0604020202020204" pitchFamily="34" charset="0"/>
                <a:cs typeface="Arial" panose="020B0604020202020204" pitchFamily="34" charset="0"/>
              </a:rPr>
              <a:t>Direct attendees to more info</a:t>
            </a:r>
          </a:p>
          <a:p>
            <a:pPr marL="971550" lvl="1" indent="-514350">
              <a:buClr>
                <a:srgbClr val="FFB407"/>
              </a:buClr>
              <a:buFont typeface="+mj-lt"/>
              <a:buAutoNum type="arabicPeriod"/>
            </a:pPr>
            <a:r>
              <a:rPr lang="en-US" dirty="0">
                <a:solidFill>
                  <a:srgbClr val="015B75"/>
                </a:solidFill>
                <a:latin typeface="Arial" panose="020B0604020202020204" pitchFamily="34" charset="0"/>
                <a:cs typeface="Arial" panose="020B0604020202020204" pitchFamily="34" charset="0"/>
              </a:rPr>
              <a:t>What program materials did you submit? </a:t>
            </a:r>
          </a:p>
          <a:p>
            <a:pPr marL="971550" lvl="1" indent="-514350">
              <a:buClr>
                <a:srgbClr val="FFB407"/>
              </a:buClr>
              <a:buFont typeface="+mj-lt"/>
              <a:buAutoNum type="arabicPeriod"/>
            </a:pPr>
            <a:r>
              <a:rPr lang="en-US" dirty="0">
                <a:solidFill>
                  <a:srgbClr val="015B75"/>
                </a:solidFill>
                <a:latin typeface="Arial" panose="020B0604020202020204" pitchFamily="34" charset="0"/>
                <a:cs typeface="Arial" panose="020B0604020202020204" pitchFamily="34" charset="0"/>
              </a:rPr>
              <a:t>Specific laws/regulations? </a:t>
            </a:r>
          </a:p>
          <a:p>
            <a:pPr marL="971550" lvl="1" indent="-514350">
              <a:buClr>
                <a:srgbClr val="FFB407"/>
              </a:buClr>
              <a:buFont typeface="+mj-lt"/>
              <a:buAutoNum type="arabicPeriod"/>
            </a:pPr>
            <a:r>
              <a:rPr lang="en-US" dirty="0">
                <a:solidFill>
                  <a:srgbClr val="015B75"/>
                </a:solidFill>
                <a:latin typeface="Arial" panose="020B0604020202020204" pitchFamily="34" charset="0"/>
                <a:cs typeface="Arial" panose="020B0604020202020204" pitchFamily="34" charset="0"/>
              </a:rPr>
              <a:t>Basics for those who need a refresher? </a:t>
            </a:r>
          </a:p>
          <a:p>
            <a:pPr marL="971550" lvl="1" indent="-514350">
              <a:buClr>
                <a:srgbClr val="FFB407"/>
              </a:buClr>
              <a:buFont typeface="+mj-lt"/>
              <a:buAutoNum type="arabicPeriod"/>
            </a:pPr>
            <a:r>
              <a:rPr lang="en-US" dirty="0">
                <a:solidFill>
                  <a:srgbClr val="015B75"/>
                </a:solidFill>
                <a:latin typeface="Arial" panose="020B0604020202020204" pitchFamily="34" charset="0"/>
                <a:cs typeface="Arial" panose="020B0604020202020204" pitchFamily="34" charset="0"/>
              </a:rPr>
              <a:t>Sponsor’s resources?</a:t>
            </a:r>
          </a:p>
        </p:txBody>
      </p:sp>
    </p:spTree>
    <p:extLst>
      <p:ext uri="{BB962C8B-B14F-4D97-AF65-F5344CB8AC3E}">
        <p14:creationId xmlns:p14="http://schemas.microsoft.com/office/powerpoint/2010/main" val="1212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9506-1469-40D9-A5D4-DA962572C764}"/>
              </a:ext>
            </a:extLst>
          </p:cNvPr>
          <p:cNvSpPr>
            <a:spLocks noGrp="1"/>
          </p:cNvSpPr>
          <p:nvPr>
            <p:ph type="title"/>
          </p:nvPr>
        </p:nvSpPr>
        <p:spPr/>
        <p:txBody>
          <a:bodyPr>
            <a:normAutofit/>
          </a:bodyPr>
          <a:lstStyle/>
          <a:p>
            <a:r>
              <a:rPr lang="en-US" dirty="0">
                <a:solidFill>
                  <a:srgbClr val="FFB407"/>
                </a:solidFill>
                <a:latin typeface="Arial" panose="020B0604020202020204" pitchFamily="34" charset="0"/>
                <a:cs typeface="Arial" panose="020B0604020202020204" pitchFamily="34" charset="0"/>
              </a:rPr>
              <a:t>Q&amp;A</a:t>
            </a:r>
            <a:endParaRPr lang="en-US" dirty="0">
              <a:solidFill>
                <a:srgbClr val="FFB407"/>
              </a:solidFill>
            </a:endParaRPr>
          </a:p>
        </p:txBody>
      </p:sp>
      <p:sp>
        <p:nvSpPr>
          <p:cNvPr id="3" name="Content Placeholder 2">
            <a:extLst>
              <a:ext uri="{FF2B5EF4-FFF2-40B4-BE49-F238E27FC236}">
                <a16:creationId xmlns:a16="http://schemas.microsoft.com/office/drawing/2014/main" id="{D16ACC21-26CC-4BF0-BE38-EFC5CC06B5CF}"/>
              </a:ext>
            </a:extLst>
          </p:cNvPr>
          <p:cNvSpPr>
            <a:spLocks noGrp="1"/>
          </p:cNvSpPr>
          <p:nvPr>
            <p:ph idx="1"/>
          </p:nvPr>
        </p:nvSpPr>
        <p:spPr/>
        <p:txBody>
          <a:bodyPr>
            <a:normAutofit/>
          </a:bodyPr>
          <a:lstStyle/>
          <a:p>
            <a:pPr>
              <a:buClr>
                <a:srgbClr val="FFB407"/>
              </a:buClr>
            </a:pPr>
            <a:r>
              <a:rPr lang="en-US" sz="2400" dirty="0">
                <a:solidFill>
                  <a:srgbClr val="015B75"/>
                </a:solidFill>
                <a:latin typeface="Arial" panose="020B0604020202020204" pitchFamily="34" charset="0"/>
                <a:cs typeface="Arial" panose="020B0604020202020204" pitchFamily="34" charset="0"/>
              </a:rPr>
              <a:t>1/3 of your time</a:t>
            </a:r>
          </a:p>
          <a:p>
            <a:pPr lvl="1">
              <a:buClr>
                <a:srgbClr val="FFB407"/>
              </a:buClr>
              <a:buFont typeface="Wingdings" pitchFamily="2" charset="2"/>
              <a:buChar char="§"/>
            </a:pPr>
            <a:r>
              <a:rPr lang="en-US" dirty="0">
                <a:solidFill>
                  <a:srgbClr val="015B75"/>
                </a:solidFill>
                <a:latin typeface="Arial" panose="020B0604020202020204" pitchFamily="34" charset="0"/>
                <a:cs typeface="Arial" panose="020B0604020202020204" pitchFamily="34" charset="0"/>
              </a:rPr>
              <a:t>Plan Q&amp;A start time</a:t>
            </a:r>
          </a:p>
          <a:p>
            <a:pPr marL="457200" lvl="1" indent="0">
              <a:buClr>
                <a:srgbClr val="FFB407"/>
              </a:buClr>
              <a:buNone/>
            </a:pPr>
            <a:endParaRPr lang="en-US" dirty="0">
              <a:solidFill>
                <a:srgbClr val="015B75"/>
              </a:solidFill>
              <a:latin typeface="Arial" panose="020B0604020202020204" pitchFamily="34" charset="0"/>
              <a:cs typeface="Arial" panose="020B0604020202020204" pitchFamily="34" charset="0"/>
            </a:endParaRPr>
          </a:p>
          <a:p>
            <a:pPr>
              <a:buClr>
                <a:srgbClr val="FFB407"/>
              </a:buClr>
            </a:pPr>
            <a:r>
              <a:rPr lang="en-US" sz="2400" dirty="0">
                <a:solidFill>
                  <a:srgbClr val="015B75"/>
                </a:solidFill>
                <a:latin typeface="Arial" panose="020B0604020202020204" pitchFamily="34" charset="0"/>
                <a:cs typeface="Arial" panose="020B0604020202020204" pitchFamily="34" charset="0"/>
              </a:rPr>
              <a:t>If none, discuss uncovered issues or under-developed points</a:t>
            </a:r>
          </a:p>
        </p:txBody>
      </p:sp>
    </p:spTree>
    <p:extLst>
      <p:ext uri="{BB962C8B-B14F-4D97-AF65-F5344CB8AC3E}">
        <p14:creationId xmlns:p14="http://schemas.microsoft.com/office/powerpoint/2010/main" val="874491462"/>
      </p:ext>
    </p:extLst>
  </p:cSld>
  <p:clrMapOvr>
    <a:masterClrMapping/>
  </p:clrMapOvr>
</p:sld>
</file>

<file path=ppt/theme/theme1.xml><?xml version="1.0" encoding="utf-8"?>
<a:theme xmlns:a="http://schemas.openxmlformats.org/drawingml/2006/main" name="Office Theme">
  <a:themeElements>
    <a:clrScheme name="AM2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23_PowerPoint" id="{13527162-1A08-4CB1-AC48-BF7995D88011}" vid="{47D43DB1-D573-40BC-8EE4-DBB9B8D831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fe0f842-53b5-4558-bb54-e6c4b2afb399" xsi:nil="true"/>
    <lcf76f155ced4ddcb4097134ff3c332f xmlns="253218bf-3291-4aa3-adbd-b0c0bd5bbc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16" ma:contentTypeDescription="Create a new document." ma:contentTypeScope="" ma:versionID="f107e086c3769116b7795334e9b2650e">
  <xsd:schema xmlns:xsd="http://www.w3.org/2001/XMLSchema" xmlns:xs="http://www.w3.org/2001/XMLSchema" xmlns:p="http://schemas.microsoft.com/office/2006/metadata/properties" xmlns:ns2="253218bf-3291-4aa3-adbd-b0c0bd5bbc9d" xmlns:ns3="6fe0f842-53b5-4558-bb54-e6c4b2afb399" targetNamespace="http://schemas.microsoft.com/office/2006/metadata/properties" ma:root="true" ma:fieldsID="dadc5f3602187e1e18e67004de9033bb" ns2:_="" ns3:_="">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1c4971-5ca8-4bc0-a1ac-b68597eb9db5}"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FD7179-0C2F-439F-917E-F49FFB634B66}">
  <ds:schemaRefs>
    <ds:schemaRef ds:uri="http://schemas.microsoft.com/sharepoint/v3/contenttype/forms"/>
  </ds:schemaRefs>
</ds:datastoreItem>
</file>

<file path=customXml/itemProps2.xml><?xml version="1.0" encoding="utf-8"?>
<ds:datastoreItem xmlns:ds="http://schemas.openxmlformats.org/officeDocument/2006/customXml" ds:itemID="{BD3798AF-6102-4DFA-A4B7-9B2576E5ED1A}">
  <ds:schemaRefs>
    <ds:schemaRef ds:uri="http://schemas.microsoft.com/office/2006/metadata/properties"/>
    <ds:schemaRef ds:uri="http://schemas.microsoft.com/office/infopath/2007/PartnerControls"/>
    <ds:schemaRef ds:uri="6fe0f842-53b5-4558-bb54-e6c4b2afb399"/>
    <ds:schemaRef ds:uri="253218bf-3291-4aa3-adbd-b0c0bd5bbc9d"/>
  </ds:schemaRefs>
</ds:datastoreItem>
</file>

<file path=customXml/itemProps3.xml><?xml version="1.0" encoding="utf-8"?>
<ds:datastoreItem xmlns:ds="http://schemas.openxmlformats.org/officeDocument/2006/customXml" ds:itemID="{1FE82294-15D8-4C63-9D8D-44B7F7502C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3218bf-3291-4aa3-adbd-b0c0bd5bbc9d"/>
    <ds:schemaRef ds:uri="6fe0f842-53b5-4558-bb54-e6c4b2afb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TotalTime>
  <Words>924</Words>
  <Application>Microsoft Office PowerPoint</Application>
  <PresentationFormat>On-screen Show (16:9)</PresentationFormat>
  <Paragraphs>107</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Noto Sans Symbols</vt:lpstr>
      <vt:lpstr>Wingdings</vt:lpstr>
      <vt:lpstr>Office Theme</vt:lpstr>
      <vt:lpstr>Session Title</vt:lpstr>
      <vt:lpstr>Roadmap</vt:lpstr>
      <vt:lpstr>Content Slides</vt:lpstr>
      <vt:lpstr>Content Slides</vt:lpstr>
      <vt:lpstr>Engage the Audience</vt:lpstr>
      <vt:lpstr>For Ethics Credit</vt:lpstr>
      <vt:lpstr>Key Takeaway(s)</vt:lpstr>
      <vt:lpstr>Deeper Dive</vt:lpstr>
      <vt:lpstr>Q&amp;A</vt:lpstr>
      <vt:lpstr>Thank You!</vt:lpstr>
      <vt:lpstr>Polling the Audience</vt:lpstr>
      <vt:lpstr>How to Request Polling</vt:lpstr>
      <vt:lpstr>Engage the Audience – Polling How-to</vt:lpstr>
      <vt:lpstr>Engage the Audience – Polling How-to (Cont’d)</vt:lpstr>
      <vt:lpstr>PowerPoint Presentation</vt:lpstr>
      <vt:lpstr>Best Practices Checklist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Lotus Chen</dc:creator>
  <cp:lastModifiedBy>Lotus Chen</cp:lastModifiedBy>
  <cp:revision>4</cp:revision>
  <dcterms:created xsi:type="dcterms:W3CDTF">2023-03-23T14:16:17Z</dcterms:created>
  <dcterms:modified xsi:type="dcterms:W3CDTF">2023-03-23T15:01:14Z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0x01010031FA2D7DB6F1CE498DBFDA88D245CF7A</vt:lpwstr>
  </property>
</Properties>
</file>