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9" r:id="rId3"/>
  </p:sldMasterIdLst>
  <p:notesMasterIdLst>
    <p:notesMasterId r:id="rId88"/>
  </p:notesMasterIdLst>
  <p:sldIdLst>
    <p:sldId id="256" r:id="rId4"/>
    <p:sldId id="942" r:id="rId5"/>
    <p:sldId id="943" r:id="rId6"/>
    <p:sldId id="946" r:id="rId7"/>
    <p:sldId id="945" r:id="rId8"/>
    <p:sldId id="950" r:id="rId9"/>
    <p:sldId id="951" r:id="rId10"/>
    <p:sldId id="955" r:id="rId11"/>
    <p:sldId id="952" r:id="rId12"/>
    <p:sldId id="953" r:id="rId13"/>
    <p:sldId id="956" r:id="rId14"/>
    <p:sldId id="962" r:id="rId15"/>
    <p:sldId id="954" r:id="rId16"/>
    <p:sldId id="958" r:id="rId17"/>
    <p:sldId id="961" r:id="rId18"/>
    <p:sldId id="957" r:id="rId19"/>
    <p:sldId id="959" r:id="rId20"/>
    <p:sldId id="960" r:id="rId21"/>
    <p:sldId id="904" r:id="rId22"/>
    <p:sldId id="535" r:id="rId23"/>
    <p:sldId id="605" r:id="rId24"/>
    <p:sldId id="536" r:id="rId25"/>
    <p:sldId id="258" r:id="rId26"/>
    <p:sldId id="537" r:id="rId27"/>
    <p:sldId id="538" r:id="rId28"/>
    <p:sldId id="539" r:id="rId29"/>
    <p:sldId id="540" r:id="rId30"/>
    <p:sldId id="542" r:id="rId31"/>
    <p:sldId id="613" r:id="rId32"/>
    <p:sldId id="543" r:id="rId33"/>
    <p:sldId id="544" r:id="rId34"/>
    <p:sldId id="545" r:id="rId35"/>
    <p:sldId id="546" r:id="rId36"/>
    <p:sldId id="547" r:id="rId37"/>
    <p:sldId id="548" r:id="rId38"/>
    <p:sldId id="549" r:id="rId39"/>
    <p:sldId id="550" r:id="rId40"/>
    <p:sldId id="551" r:id="rId41"/>
    <p:sldId id="552" r:id="rId42"/>
    <p:sldId id="553" r:id="rId43"/>
    <p:sldId id="554" r:id="rId44"/>
    <p:sldId id="555" r:id="rId45"/>
    <p:sldId id="556" r:id="rId46"/>
    <p:sldId id="559" r:id="rId47"/>
    <p:sldId id="560" r:id="rId48"/>
    <p:sldId id="557" r:id="rId49"/>
    <p:sldId id="558" r:id="rId50"/>
    <p:sldId id="561" r:id="rId51"/>
    <p:sldId id="562" r:id="rId52"/>
    <p:sldId id="563" r:id="rId53"/>
    <p:sldId id="564" r:id="rId54"/>
    <p:sldId id="565" r:id="rId55"/>
    <p:sldId id="566" r:id="rId56"/>
    <p:sldId id="567" r:id="rId57"/>
    <p:sldId id="568" r:id="rId58"/>
    <p:sldId id="569" r:id="rId59"/>
    <p:sldId id="570" r:id="rId60"/>
    <p:sldId id="571" r:id="rId61"/>
    <p:sldId id="572" r:id="rId62"/>
    <p:sldId id="573" r:id="rId63"/>
    <p:sldId id="574" r:id="rId64"/>
    <p:sldId id="575" r:id="rId65"/>
    <p:sldId id="576" r:id="rId66"/>
    <p:sldId id="577" r:id="rId67"/>
    <p:sldId id="578" r:id="rId68"/>
    <p:sldId id="579" r:id="rId69"/>
    <p:sldId id="580" r:id="rId70"/>
    <p:sldId id="581" r:id="rId71"/>
    <p:sldId id="582" r:id="rId72"/>
    <p:sldId id="583" r:id="rId73"/>
    <p:sldId id="584" r:id="rId74"/>
    <p:sldId id="585" r:id="rId75"/>
    <p:sldId id="586" r:id="rId76"/>
    <p:sldId id="587" r:id="rId77"/>
    <p:sldId id="588" r:id="rId78"/>
    <p:sldId id="589" r:id="rId79"/>
    <p:sldId id="590" r:id="rId80"/>
    <p:sldId id="370" r:id="rId81"/>
    <p:sldId id="591" r:id="rId82"/>
    <p:sldId id="592" r:id="rId83"/>
    <p:sldId id="938" r:id="rId84"/>
    <p:sldId id="939" r:id="rId85"/>
    <p:sldId id="940" r:id="rId86"/>
    <p:sldId id="941"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257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4173" autoAdjust="0"/>
  </p:normalViewPr>
  <p:slideViewPr>
    <p:cSldViewPr snapToGrid="0">
      <p:cViewPr varScale="1">
        <p:scale>
          <a:sx n="93" d="100"/>
          <a:sy n="93" d="100"/>
        </p:scale>
        <p:origin x="11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907250-B16B-4C51-B92A-1C1B11D9E0F4}"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912BBBAA-E5BD-473A-81F8-D05DB8018C3A}">
      <dgm:prSet phldrT="[Text]"/>
      <dgm:spPr/>
      <dgm:t>
        <a:bodyPr/>
        <a:lstStyle/>
        <a:p>
          <a:r>
            <a:rPr lang="en-US" dirty="0"/>
            <a:t>Supreme Court</a:t>
          </a:r>
        </a:p>
      </dgm:t>
    </dgm:pt>
    <dgm:pt modelId="{FD7792C9-C53F-4CC3-A693-C4139972B3D1}" type="parTrans" cxnId="{3F0FAFD8-E966-4F3E-BA75-32DDABA28EA9}">
      <dgm:prSet/>
      <dgm:spPr/>
      <dgm:t>
        <a:bodyPr/>
        <a:lstStyle/>
        <a:p>
          <a:endParaRPr lang="en-US"/>
        </a:p>
      </dgm:t>
    </dgm:pt>
    <dgm:pt modelId="{4646442F-9FE4-4FED-B326-CE85E1DC1076}" type="sibTrans" cxnId="{3F0FAFD8-E966-4F3E-BA75-32DDABA28EA9}">
      <dgm:prSet/>
      <dgm:spPr/>
      <dgm:t>
        <a:bodyPr/>
        <a:lstStyle/>
        <a:p>
          <a:endParaRPr lang="en-US"/>
        </a:p>
      </dgm:t>
    </dgm:pt>
    <dgm:pt modelId="{1FF17931-3436-41E3-A694-6A17A03D4B22}">
      <dgm:prSet phldrT="[Text]"/>
      <dgm:spPr/>
      <dgm:t>
        <a:bodyPr/>
        <a:lstStyle/>
        <a:p>
          <a:r>
            <a:rPr lang="en-US" dirty="0"/>
            <a:t>Court of Appeals</a:t>
          </a:r>
        </a:p>
      </dgm:t>
    </dgm:pt>
    <dgm:pt modelId="{EFC63583-60EA-4817-8F5D-9DEDA2A92ED3}" type="parTrans" cxnId="{85790B06-ED24-4374-8B55-94E712C06D7E}">
      <dgm:prSet/>
      <dgm:spPr/>
      <dgm:t>
        <a:bodyPr/>
        <a:lstStyle/>
        <a:p>
          <a:endParaRPr lang="en-US"/>
        </a:p>
      </dgm:t>
    </dgm:pt>
    <dgm:pt modelId="{18ACEE29-3254-4A8D-ABDE-5A43CC4C948C}" type="sibTrans" cxnId="{85790B06-ED24-4374-8B55-94E712C06D7E}">
      <dgm:prSet/>
      <dgm:spPr/>
      <dgm:t>
        <a:bodyPr/>
        <a:lstStyle/>
        <a:p>
          <a:endParaRPr lang="en-US"/>
        </a:p>
      </dgm:t>
    </dgm:pt>
    <dgm:pt modelId="{34EC71DD-B987-495A-BD05-C4C123BFF3B1}">
      <dgm:prSet phldrT="[Text]"/>
      <dgm:spPr/>
      <dgm:t>
        <a:bodyPr/>
        <a:lstStyle/>
        <a:p>
          <a:r>
            <a:rPr lang="en-US" dirty="0"/>
            <a:t>Circuit Court</a:t>
          </a:r>
        </a:p>
      </dgm:t>
    </dgm:pt>
    <dgm:pt modelId="{E90ED5F9-D3F7-44B9-B44E-9AE6C304AA5B}" type="parTrans" cxnId="{4C4878F1-CD83-4E47-B55B-22FF9E00B1F2}">
      <dgm:prSet/>
      <dgm:spPr/>
      <dgm:t>
        <a:bodyPr/>
        <a:lstStyle/>
        <a:p>
          <a:endParaRPr lang="en-US"/>
        </a:p>
      </dgm:t>
    </dgm:pt>
    <dgm:pt modelId="{A0C33D2A-A4F8-48F0-87CE-941F07128F2C}" type="sibTrans" cxnId="{4C4878F1-CD83-4E47-B55B-22FF9E00B1F2}">
      <dgm:prSet/>
      <dgm:spPr/>
      <dgm:t>
        <a:bodyPr/>
        <a:lstStyle/>
        <a:p>
          <a:endParaRPr lang="en-US"/>
        </a:p>
      </dgm:t>
    </dgm:pt>
    <dgm:pt modelId="{CDCE54C2-FE57-48E3-8727-5EED8F2CC6FB}">
      <dgm:prSet phldrT="[Text]"/>
      <dgm:spPr/>
      <dgm:t>
        <a:bodyPr/>
        <a:lstStyle/>
        <a:p>
          <a:r>
            <a:rPr lang="en-US" dirty="0"/>
            <a:t>Administrative Law Court</a:t>
          </a:r>
        </a:p>
      </dgm:t>
    </dgm:pt>
    <dgm:pt modelId="{3771FF44-34F7-4B97-96B3-0BBB46657076}" type="parTrans" cxnId="{F90D5858-5202-4250-8396-48F37FC410E8}">
      <dgm:prSet/>
      <dgm:spPr/>
      <dgm:t>
        <a:bodyPr/>
        <a:lstStyle/>
        <a:p>
          <a:endParaRPr lang="en-US"/>
        </a:p>
      </dgm:t>
    </dgm:pt>
    <dgm:pt modelId="{B99A807A-0693-4E98-98A2-F8D069C549A4}" type="sibTrans" cxnId="{F90D5858-5202-4250-8396-48F37FC410E8}">
      <dgm:prSet/>
      <dgm:spPr/>
      <dgm:t>
        <a:bodyPr/>
        <a:lstStyle/>
        <a:p>
          <a:endParaRPr lang="en-US"/>
        </a:p>
      </dgm:t>
    </dgm:pt>
    <dgm:pt modelId="{340E07CD-9476-43FD-8C57-4C2C1482D18F}">
      <dgm:prSet/>
      <dgm:spPr/>
      <dgm:t>
        <a:bodyPr/>
        <a:lstStyle/>
        <a:p>
          <a:r>
            <a:rPr lang="en-US" dirty="0"/>
            <a:t>Magistrate’s Court</a:t>
          </a:r>
        </a:p>
      </dgm:t>
    </dgm:pt>
    <dgm:pt modelId="{5ED19D9D-44A3-420B-A7B7-8E280011819B}" type="parTrans" cxnId="{11519416-686C-409F-B468-BB17B69341B8}">
      <dgm:prSet/>
      <dgm:spPr/>
      <dgm:t>
        <a:bodyPr/>
        <a:lstStyle/>
        <a:p>
          <a:endParaRPr lang="en-US"/>
        </a:p>
      </dgm:t>
    </dgm:pt>
    <dgm:pt modelId="{1AA89978-5B5B-41D7-838A-F50372AB2054}" type="sibTrans" cxnId="{11519416-686C-409F-B468-BB17B69341B8}">
      <dgm:prSet/>
      <dgm:spPr/>
      <dgm:t>
        <a:bodyPr/>
        <a:lstStyle/>
        <a:p>
          <a:endParaRPr lang="en-US"/>
        </a:p>
      </dgm:t>
    </dgm:pt>
    <dgm:pt modelId="{F41062A3-7BFB-40D2-8E53-414A10C2D7B5}" type="pres">
      <dgm:prSet presAssocID="{02907250-B16B-4C51-B92A-1C1B11D9E0F4}" presName="hierChild1" presStyleCnt="0">
        <dgm:presLayoutVars>
          <dgm:orgChart val="1"/>
          <dgm:chPref val="1"/>
          <dgm:dir/>
          <dgm:animOne val="branch"/>
          <dgm:animLvl val="lvl"/>
          <dgm:resizeHandles/>
        </dgm:presLayoutVars>
      </dgm:prSet>
      <dgm:spPr/>
    </dgm:pt>
    <dgm:pt modelId="{B0314305-9CE2-461F-BB42-2E8CF997AA92}" type="pres">
      <dgm:prSet presAssocID="{912BBBAA-E5BD-473A-81F8-D05DB8018C3A}" presName="hierRoot1" presStyleCnt="0">
        <dgm:presLayoutVars>
          <dgm:hierBranch val="init"/>
        </dgm:presLayoutVars>
      </dgm:prSet>
      <dgm:spPr/>
    </dgm:pt>
    <dgm:pt modelId="{B04D8D49-1198-4366-8E54-579963CA7C76}" type="pres">
      <dgm:prSet presAssocID="{912BBBAA-E5BD-473A-81F8-D05DB8018C3A}" presName="rootComposite1" presStyleCnt="0"/>
      <dgm:spPr/>
    </dgm:pt>
    <dgm:pt modelId="{30A0DE06-67BD-47BE-9E9E-9C89C70ABA9C}" type="pres">
      <dgm:prSet presAssocID="{912BBBAA-E5BD-473A-81F8-D05DB8018C3A}" presName="rootText1" presStyleLbl="node0" presStyleIdx="0" presStyleCnt="1">
        <dgm:presLayoutVars>
          <dgm:chPref val="3"/>
        </dgm:presLayoutVars>
      </dgm:prSet>
      <dgm:spPr/>
    </dgm:pt>
    <dgm:pt modelId="{B191CAF2-D823-4D82-A465-C6499169FB38}" type="pres">
      <dgm:prSet presAssocID="{912BBBAA-E5BD-473A-81F8-D05DB8018C3A}" presName="rootConnector1" presStyleLbl="node1" presStyleIdx="0" presStyleCnt="0"/>
      <dgm:spPr/>
    </dgm:pt>
    <dgm:pt modelId="{0C16BF5F-19D6-4726-87F0-F8DC19C5960C}" type="pres">
      <dgm:prSet presAssocID="{912BBBAA-E5BD-473A-81F8-D05DB8018C3A}" presName="hierChild2" presStyleCnt="0"/>
      <dgm:spPr/>
    </dgm:pt>
    <dgm:pt modelId="{B9F393A7-5801-4ED0-A2E8-A72889D13E1C}" type="pres">
      <dgm:prSet presAssocID="{EFC63583-60EA-4817-8F5D-9DEDA2A92ED3}" presName="Name37" presStyleLbl="parChTrans1D2" presStyleIdx="0" presStyleCnt="1"/>
      <dgm:spPr/>
    </dgm:pt>
    <dgm:pt modelId="{607AA63D-EC05-452D-9293-E33B28B0E403}" type="pres">
      <dgm:prSet presAssocID="{1FF17931-3436-41E3-A694-6A17A03D4B22}" presName="hierRoot2" presStyleCnt="0">
        <dgm:presLayoutVars>
          <dgm:hierBranch val="init"/>
        </dgm:presLayoutVars>
      </dgm:prSet>
      <dgm:spPr/>
    </dgm:pt>
    <dgm:pt modelId="{EA3E1A42-F883-4346-A64D-6F979634F0A1}" type="pres">
      <dgm:prSet presAssocID="{1FF17931-3436-41E3-A694-6A17A03D4B22}" presName="rootComposite" presStyleCnt="0"/>
      <dgm:spPr/>
    </dgm:pt>
    <dgm:pt modelId="{AEFDB025-0BDA-404E-9A18-2565035CFAB1}" type="pres">
      <dgm:prSet presAssocID="{1FF17931-3436-41E3-A694-6A17A03D4B22}" presName="rootText" presStyleLbl="node2" presStyleIdx="0" presStyleCnt="1">
        <dgm:presLayoutVars>
          <dgm:chPref val="3"/>
        </dgm:presLayoutVars>
      </dgm:prSet>
      <dgm:spPr/>
    </dgm:pt>
    <dgm:pt modelId="{75C15716-3B31-4841-B578-5092055BB5D2}" type="pres">
      <dgm:prSet presAssocID="{1FF17931-3436-41E3-A694-6A17A03D4B22}" presName="rootConnector" presStyleLbl="node2" presStyleIdx="0" presStyleCnt="1"/>
      <dgm:spPr/>
    </dgm:pt>
    <dgm:pt modelId="{BE4F9D25-308D-4810-A6E7-42AC101DC34F}" type="pres">
      <dgm:prSet presAssocID="{1FF17931-3436-41E3-A694-6A17A03D4B22}" presName="hierChild4" presStyleCnt="0"/>
      <dgm:spPr/>
    </dgm:pt>
    <dgm:pt modelId="{D3CEFD0C-B827-4EE9-895B-0960E20A60EB}" type="pres">
      <dgm:prSet presAssocID="{E90ED5F9-D3F7-44B9-B44E-9AE6C304AA5B}" presName="Name37" presStyleLbl="parChTrans1D3" presStyleIdx="0" presStyleCnt="2"/>
      <dgm:spPr/>
    </dgm:pt>
    <dgm:pt modelId="{5FD4DF59-06FF-4583-85F5-CADCA0AD61CA}" type="pres">
      <dgm:prSet presAssocID="{34EC71DD-B987-495A-BD05-C4C123BFF3B1}" presName="hierRoot2" presStyleCnt="0">
        <dgm:presLayoutVars>
          <dgm:hierBranch val="init"/>
        </dgm:presLayoutVars>
      </dgm:prSet>
      <dgm:spPr/>
    </dgm:pt>
    <dgm:pt modelId="{47F21874-5CBD-40DD-92D8-57E7BE9968EB}" type="pres">
      <dgm:prSet presAssocID="{34EC71DD-B987-495A-BD05-C4C123BFF3B1}" presName="rootComposite" presStyleCnt="0"/>
      <dgm:spPr/>
    </dgm:pt>
    <dgm:pt modelId="{11BC064C-B301-4D59-A48E-9F41D2D51910}" type="pres">
      <dgm:prSet presAssocID="{34EC71DD-B987-495A-BD05-C4C123BFF3B1}" presName="rootText" presStyleLbl="node3" presStyleIdx="0" presStyleCnt="2">
        <dgm:presLayoutVars>
          <dgm:chPref val="3"/>
        </dgm:presLayoutVars>
      </dgm:prSet>
      <dgm:spPr/>
    </dgm:pt>
    <dgm:pt modelId="{0EFD678A-4102-4CF4-A97F-359CD0A147F5}" type="pres">
      <dgm:prSet presAssocID="{34EC71DD-B987-495A-BD05-C4C123BFF3B1}" presName="rootConnector" presStyleLbl="node3" presStyleIdx="0" presStyleCnt="2"/>
      <dgm:spPr/>
    </dgm:pt>
    <dgm:pt modelId="{62B67199-94FB-491B-A0D6-8A5724B2FCD6}" type="pres">
      <dgm:prSet presAssocID="{34EC71DD-B987-495A-BD05-C4C123BFF3B1}" presName="hierChild4" presStyleCnt="0"/>
      <dgm:spPr/>
    </dgm:pt>
    <dgm:pt modelId="{21A906EF-6BAA-4D20-B504-E8F721F222C6}" type="pres">
      <dgm:prSet presAssocID="{5ED19D9D-44A3-420B-A7B7-8E280011819B}" presName="Name37" presStyleLbl="parChTrans1D4" presStyleIdx="0" presStyleCnt="1"/>
      <dgm:spPr/>
    </dgm:pt>
    <dgm:pt modelId="{A1980549-74C6-43AF-A2B6-8AA2433025D5}" type="pres">
      <dgm:prSet presAssocID="{340E07CD-9476-43FD-8C57-4C2C1482D18F}" presName="hierRoot2" presStyleCnt="0">
        <dgm:presLayoutVars>
          <dgm:hierBranch val="init"/>
        </dgm:presLayoutVars>
      </dgm:prSet>
      <dgm:spPr/>
    </dgm:pt>
    <dgm:pt modelId="{AFBDC887-202A-4AD7-BE79-070F5C49EFC7}" type="pres">
      <dgm:prSet presAssocID="{340E07CD-9476-43FD-8C57-4C2C1482D18F}" presName="rootComposite" presStyleCnt="0"/>
      <dgm:spPr/>
    </dgm:pt>
    <dgm:pt modelId="{81D862E6-FF31-48EB-A5E7-16D3BDD914AA}" type="pres">
      <dgm:prSet presAssocID="{340E07CD-9476-43FD-8C57-4C2C1482D18F}" presName="rootText" presStyleLbl="node4" presStyleIdx="0" presStyleCnt="1">
        <dgm:presLayoutVars>
          <dgm:chPref val="3"/>
        </dgm:presLayoutVars>
      </dgm:prSet>
      <dgm:spPr/>
    </dgm:pt>
    <dgm:pt modelId="{EF4C3D02-81A2-4016-BCFA-292A16346E30}" type="pres">
      <dgm:prSet presAssocID="{340E07CD-9476-43FD-8C57-4C2C1482D18F}" presName="rootConnector" presStyleLbl="node4" presStyleIdx="0" presStyleCnt="1"/>
      <dgm:spPr/>
    </dgm:pt>
    <dgm:pt modelId="{C5D72666-E70F-4643-98B9-6E8E4835D3A5}" type="pres">
      <dgm:prSet presAssocID="{340E07CD-9476-43FD-8C57-4C2C1482D18F}" presName="hierChild4" presStyleCnt="0"/>
      <dgm:spPr/>
    </dgm:pt>
    <dgm:pt modelId="{660FE07A-FFC8-4FCA-AFB2-611D28693406}" type="pres">
      <dgm:prSet presAssocID="{340E07CD-9476-43FD-8C57-4C2C1482D18F}" presName="hierChild5" presStyleCnt="0"/>
      <dgm:spPr/>
    </dgm:pt>
    <dgm:pt modelId="{098B76DD-D4D9-4681-A980-DBC43D9A03D6}" type="pres">
      <dgm:prSet presAssocID="{34EC71DD-B987-495A-BD05-C4C123BFF3B1}" presName="hierChild5" presStyleCnt="0"/>
      <dgm:spPr/>
    </dgm:pt>
    <dgm:pt modelId="{EDF62D98-082E-4F59-9646-A8078C37FB8B}" type="pres">
      <dgm:prSet presAssocID="{3771FF44-34F7-4B97-96B3-0BBB46657076}" presName="Name37" presStyleLbl="parChTrans1D3" presStyleIdx="1" presStyleCnt="2"/>
      <dgm:spPr/>
    </dgm:pt>
    <dgm:pt modelId="{2D5C114F-9D84-4988-8226-4B0B15A2F97D}" type="pres">
      <dgm:prSet presAssocID="{CDCE54C2-FE57-48E3-8727-5EED8F2CC6FB}" presName="hierRoot2" presStyleCnt="0">
        <dgm:presLayoutVars>
          <dgm:hierBranch val="init"/>
        </dgm:presLayoutVars>
      </dgm:prSet>
      <dgm:spPr/>
    </dgm:pt>
    <dgm:pt modelId="{507D7451-4E94-4B98-A4A8-231FE01D175A}" type="pres">
      <dgm:prSet presAssocID="{CDCE54C2-FE57-48E3-8727-5EED8F2CC6FB}" presName="rootComposite" presStyleCnt="0"/>
      <dgm:spPr/>
    </dgm:pt>
    <dgm:pt modelId="{482B45F9-EECB-4F2F-9A13-41AE313F817E}" type="pres">
      <dgm:prSet presAssocID="{CDCE54C2-FE57-48E3-8727-5EED8F2CC6FB}" presName="rootText" presStyleLbl="node3" presStyleIdx="1" presStyleCnt="2">
        <dgm:presLayoutVars>
          <dgm:chPref val="3"/>
        </dgm:presLayoutVars>
      </dgm:prSet>
      <dgm:spPr/>
    </dgm:pt>
    <dgm:pt modelId="{51218629-62D7-41CF-9A10-7BCA2DE5117F}" type="pres">
      <dgm:prSet presAssocID="{CDCE54C2-FE57-48E3-8727-5EED8F2CC6FB}" presName="rootConnector" presStyleLbl="node3" presStyleIdx="1" presStyleCnt="2"/>
      <dgm:spPr/>
    </dgm:pt>
    <dgm:pt modelId="{7AC2F763-3003-4CDE-9766-2A68DE7DF136}" type="pres">
      <dgm:prSet presAssocID="{CDCE54C2-FE57-48E3-8727-5EED8F2CC6FB}" presName="hierChild4" presStyleCnt="0"/>
      <dgm:spPr/>
    </dgm:pt>
    <dgm:pt modelId="{1BBC153D-304F-404D-AFA3-396A049A30A9}" type="pres">
      <dgm:prSet presAssocID="{CDCE54C2-FE57-48E3-8727-5EED8F2CC6FB}" presName="hierChild5" presStyleCnt="0"/>
      <dgm:spPr/>
    </dgm:pt>
    <dgm:pt modelId="{4EA347D4-51D6-4438-9210-FC7D039AAADC}" type="pres">
      <dgm:prSet presAssocID="{1FF17931-3436-41E3-A694-6A17A03D4B22}" presName="hierChild5" presStyleCnt="0"/>
      <dgm:spPr/>
    </dgm:pt>
    <dgm:pt modelId="{D5F43A40-9D7F-41E7-BBD1-4EBFF4C4D6C6}" type="pres">
      <dgm:prSet presAssocID="{912BBBAA-E5BD-473A-81F8-D05DB8018C3A}" presName="hierChild3" presStyleCnt="0"/>
      <dgm:spPr/>
    </dgm:pt>
  </dgm:ptLst>
  <dgm:cxnLst>
    <dgm:cxn modelId="{85790B06-ED24-4374-8B55-94E712C06D7E}" srcId="{912BBBAA-E5BD-473A-81F8-D05DB8018C3A}" destId="{1FF17931-3436-41E3-A694-6A17A03D4B22}" srcOrd="0" destOrd="0" parTransId="{EFC63583-60EA-4817-8F5D-9DEDA2A92ED3}" sibTransId="{18ACEE29-3254-4A8D-ABDE-5A43CC4C948C}"/>
    <dgm:cxn modelId="{B6890907-B19E-455A-893E-57F501A09A8F}" type="presOf" srcId="{1FF17931-3436-41E3-A694-6A17A03D4B22}" destId="{AEFDB025-0BDA-404E-9A18-2565035CFAB1}" srcOrd="0" destOrd="0" presId="urn:microsoft.com/office/officeart/2005/8/layout/orgChart1"/>
    <dgm:cxn modelId="{74DCCD0C-07C0-43D7-AF40-B19E1A2D6A20}" type="presOf" srcId="{34EC71DD-B987-495A-BD05-C4C123BFF3B1}" destId="{11BC064C-B301-4D59-A48E-9F41D2D51910}" srcOrd="0" destOrd="0" presId="urn:microsoft.com/office/officeart/2005/8/layout/orgChart1"/>
    <dgm:cxn modelId="{5E8FF70F-1803-4818-9B2A-BEAF16D38D1C}" type="presOf" srcId="{E90ED5F9-D3F7-44B9-B44E-9AE6C304AA5B}" destId="{D3CEFD0C-B827-4EE9-895B-0960E20A60EB}" srcOrd="0" destOrd="0" presId="urn:microsoft.com/office/officeart/2005/8/layout/orgChart1"/>
    <dgm:cxn modelId="{11519416-686C-409F-B468-BB17B69341B8}" srcId="{34EC71DD-B987-495A-BD05-C4C123BFF3B1}" destId="{340E07CD-9476-43FD-8C57-4C2C1482D18F}" srcOrd="0" destOrd="0" parTransId="{5ED19D9D-44A3-420B-A7B7-8E280011819B}" sibTransId="{1AA89978-5B5B-41D7-838A-F50372AB2054}"/>
    <dgm:cxn modelId="{C861601A-5CF2-4D3F-9597-FFF790ADCB3E}" type="presOf" srcId="{340E07CD-9476-43FD-8C57-4C2C1482D18F}" destId="{EF4C3D02-81A2-4016-BCFA-292A16346E30}" srcOrd="1" destOrd="0" presId="urn:microsoft.com/office/officeart/2005/8/layout/orgChart1"/>
    <dgm:cxn modelId="{29B4B03C-8717-4D29-B92F-149852F386F9}" type="presOf" srcId="{912BBBAA-E5BD-473A-81F8-D05DB8018C3A}" destId="{30A0DE06-67BD-47BE-9E9E-9C89C70ABA9C}" srcOrd="0" destOrd="0" presId="urn:microsoft.com/office/officeart/2005/8/layout/orgChart1"/>
    <dgm:cxn modelId="{834EF061-7E41-46E6-BBAC-947BE7171864}" type="presOf" srcId="{1FF17931-3436-41E3-A694-6A17A03D4B22}" destId="{75C15716-3B31-4841-B578-5092055BB5D2}" srcOrd="1" destOrd="0" presId="urn:microsoft.com/office/officeart/2005/8/layout/orgChart1"/>
    <dgm:cxn modelId="{67B47143-F997-48EE-A4E5-D1308113A630}" type="presOf" srcId="{CDCE54C2-FE57-48E3-8727-5EED8F2CC6FB}" destId="{51218629-62D7-41CF-9A10-7BCA2DE5117F}" srcOrd="1" destOrd="0" presId="urn:microsoft.com/office/officeart/2005/8/layout/orgChart1"/>
    <dgm:cxn modelId="{F90D5858-5202-4250-8396-48F37FC410E8}" srcId="{1FF17931-3436-41E3-A694-6A17A03D4B22}" destId="{CDCE54C2-FE57-48E3-8727-5EED8F2CC6FB}" srcOrd="1" destOrd="0" parTransId="{3771FF44-34F7-4B97-96B3-0BBB46657076}" sibTransId="{B99A807A-0693-4E98-98A2-F8D069C549A4}"/>
    <dgm:cxn modelId="{AA87929B-FE32-4BE3-9CD5-F4951387BD74}" type="presOf" srcId="{02907250-B16B-4C51-B92A-1C1B11D9E0F4}" destId="{F41062A3-7BFB-40D2-8E53-414A10C2D7B5}" srcOrd="0" destOrd="0" presId="urn:microsoft.com/office/officeart/2005/8/layout/orgChart1"/>
    <dgm:cxn modelId="{97E14F9F-2FB5-46E8-A8EF-320B86384886}" type="presOf" srcId="{912BBBAA-E5BD-473A-81F8-D05DB8018C3A}" destId="{B191CAF2-D823-4D82-A465-C6499169FB38}" srcOrd="1" destOrd="0" presId="urn:microsoft.com/office/officeart/2005/8/layout/orgChart1"/>
    <dgm:cxn modelId="{293B5CAA-47AA-4CB0-A9D9-CD427C5D7D37}" type="presOf" srcId="{340E07CD-9476-43FD-8C57-4C2C1482D18F}" destId="{81D862E6-FF31-48EB-A5E7-16D3BDD914AA}" srcOrd="0" destOrd="0" presId="urn:microsoft.com/office/officeart/2005/8/layout/orgChart1"/>
    <dgm:cxn modelId="{48C369C1-2F23-48CF-A5AE-374C5FDEEF94}" type="presOf" srcId="{EFC63583-60EA-4817-8F5D-9DEDA2A92ED3}" destId="{B9F393A7-5801-4ED0-A2E8-A72889D13E1C}" srcOrd="0" destOrd="0" presId="urn:microsoft.com/office/officeart/2005/8/layout/orgChart1"/>
    <dgm:cxn modelId="{985C42D6-EDA9-4A01-B166-085328850672}" type="presOf" srcId="{CDCE54C2-FE57-48E3-8727-5EED8F2CC6FB}" destId="{482B45F9-EECB-4F2F-9A13-41AE313F817E}" srcOrd="0" destOrd="0" presId="urn:microsoft.com/office/officeart/2005/8/layout/orgChart1"/>
    <dgm:cxn modelId="{3F0FAFD8-E966-4F3E-BA75-32DDABA28EA9}" srcId="{02907250-B16B-4C51-B92A-1C1B11D9E0F4}" destId="{912BBBAA-E5BD-473A-81F8-D05DB8018C3A}" srcOrd="0" destOrd="0" parTransId="{FD7792C9-C53F-4CC3-A693-C4139972B3D1}" sibTransId="{4646442F-9FE4-4FED-B326-CE85E1DC1076}"/>
    <dgm:cxn modelId="{D48338E7-9965-4A9F-8847-C1C5FA7E4543}" type="presOf" srcId="{34EC71DD-B987-495A-BD05-C4C123BFF3B1}" destId="{0EFD678A-4102-4CF4-A97F-359CD0A147F5}" srcOrd="1" destOrd="0" presId="urn:microsoft.com/office/officeart/2005/8/layout/orgChart1"/>
    <dgm:cxn modelId="{7A40CEE8-B97A-4FA7-8421-27C0B0FCDF5D}" type="presOf" srcId="{5ED19D9D-44A3-420B-A7B7-8E280011819B}" destId="{21A906EF-6BAA-4D20-B504-E8F721F222C6}" srcOrd="0" destOrd="0" presId="urn:microsoft.com/office/officeart/2005/8/layout/orgChart1"/>
    <dgm:cxn modelId="{EE15F6F0-2D50-4B35-B946-38F42CC04766}" type="presOf" srcId="{3771FF44-34F7-4B97-96B3-0BBB46657076}" destId="{EDF62D98-082E-4F59-9646-A8078C37FB8B}" srcOrd="0" destOrd="0" presId="urn:microsoft.com/office/officeart/2005/8/layout/orgChart1"/>
    <dgm:cxn modelId="{4C4878F1-CD83-4E47-B55B-22FF9E00B1F2}" srcId="{1FF17931-3436-41E3-A694-6A17A03D4B22}" destId="{34EC71DD-B987-495A-BD05-C4C123BFF3B1}" srcOrd="0" destOrd="0" parTransId="{E90ED5F9-D3F7-44B9-B44E-9AE6C304AA5B}" sibTransId="{A0C33D2A-A4F8-48F0-87CE-941F07128F2C}"/>
    <dgm:cxn modelId="{BEB5D296-81DF-4542-A68E-907E2A8102B9}" type="presParOf" srcId="{F41062A3-7BFB-40D2-8E53-414A10C2D7B5}" destId="{B0314305-9CE2-461F-BB42-2E8CF997AA92}" srcOrd="0" destOrd="0" presId="urn:microsoft.com/office/officeart/2005/8/layout/orgChart1"/>
    <dgm:cxn modelId="{2B98125D-1CAC-4B19-BD07-DC8E31881A59}" type="presParOf" srcId="{B0314305-9CE2-461F-BB42-2E8CF997AA92}" destId="{B04D8D49-1198-4366-8E54-579963CA7C76}" srcOrd="0" destOrd="0" presId="urn:microsoft.com/office/officeart/2005/8/layout/orgChart1"/>
    <dgm:cxn modelId="{2D0B18A3-696F-4ED6-9B34-0432B82FA7A8}" type="presParOf" srcId="{B04D8D49-1198-4366-8E54-579963CA7C76}" destId="{30A0DE06-67BD-47BE-9E9E-9C89C70ABA9C}" srcOrd="0" destOrd="0" presId="urn:microsoft.com/office/officeart/2005/8/layout/orgChart1"/>
    <dgm:cxn modelId="{314940E4-C165-4D7E-A441-D82C363559A0}" type="presParOf" srcId="{B04D8D49-1198-4366-8E54-579963CA7C76}" destId="{B191CAF2-D823-4D82-A465-C6499169FB38}" srcOrd="1" destOrd="0" presId="urn:microsoft.com/office/officeart/2005/8/layout/orgChart1"/>
    <dgm:cxn modelId="{564C1C13-38AA-4B16-AB55-FC56F7A3D9F1}" type="presParOf" srcId="{B0314305-9CE2-461F-BB42-2E8CF997AA92}" destId="{0C16BF5F-19D6-4726-87F0-F8DC19C5960C}" srcOrd="1" destOrd="0" presId="urn:microsoft.com/office/officeart/2005/8/layout/orgChart1"/>
    <dgm:cxn modelId="{14C7ED84-E15C-4176-9008-0572F5018AA7}" type="presParOf" srcId="{0C16BF5F-19D6-4726-87F0-F8DC19C5960C}" destId="{B9F393A7-5801-4ED0-A2E8-A72889D13E1C}" srcOrd="0" destOrd="0" presId="urn:microsoft.com/office/officeart/2005/8/layout/orgChart1"/>
    <dgm:cxn modelId="{F3F00598-5D58-43C9-99AC-498EE828195E}" type="presParOf" srcId="{0C16BF5F-19D6-4726-87F0-F8DC19C5960C}" destId="{607AA63D-EC05-452D-9293-E33B28B0E403}" srcOrd="1" destOrd="0" presId="urn:microsoft.com/office/officeart/2005/8/layout/orgChart1"/>
    <dgm:cxn modelId="{EA5AA93C-D616-4821-AEA8-5F86D91B2EFF}" type="presParOf" srcId="{607AA63D-EC05-452D-9293-E33B28B0E403}" destId="{EA3E1A42-F883-4346-A64D-6F979634F0A1}" srcOrd="0" destOrd="0" presId="urn:microsoft.com/office/officeart/2005/8/layout/orgChart1"/>
    <dgm:cxn modelId="{091E0331-CB79-47F1-877F-1C333FC6404A}" type="presParOf" srcId="{EA3E1A42-F883-4346-A64D-6F979634F0A1}" destId="{AEFDB025-0BDA-404E-9A18-2565035CFAB1}" srcOrd="0" destOrd="0" presId="urn:microsoft.com/office/officeart/2005/8/layout/orgChart1"/>
    <dgm:cxn modelId="{598E7E9B-24B4-41FB-8E58-2C3A2584A19D}" type="presParOf" srcId="{EA3E1A42-F883-4346-A64D-6F979634F0A1}" destId="{75C15716-3B31-4841-B578-5092055BB5D2}" srcOrd="1" destOrd="0" presId="urn:microsoft.com/office/officeart/2005/8/layout/orgChart1"/>
    <dgm:cxn modelId="{5892AC77-5E76-49B8-9D15-103C423E64CF}" type="presParOf" srcId="{607AA63D-EC05-452D-9293-E33B28B0E403}" destId="{BE4F9D25-308D-4810-A6E7-42AC101DC34F}" srcOrd="1" destOrd="0" presId="urn:microsoft.com/office/officeart/2005/8/layout/orgChart1"/>
    <dgm:cxn modelId="{CC50B85F-CF7E-4D38-A726-3D8EA3FC48E6}" type="presParOf" srcId="{BE4F9D25-308D-4810-A6E7-42AC101DC34F}" destId="{D3CEFD0C-B827-4EE9-895B-0960E20A60EB}" srcOrd="0" destOrd="0" presId="urn:microsoft.com/office/officeart/2005/8/layout/orgChart1"/>
    <dgm:cxn modelId="{8D0DD659-509F-46AC-A3BE-75415619965A}" type="presParOf" srcId="{BE4F9D25-308D-4810-A6E7-42AC101DC34F}" destId="{5FD4DF59-06FF-4583-85F5-CADCA0AD61CA}" srcOrd="1" destOrd="0" presId="urn:microsoft.com/office/officeart/2005/8/layout/orgChart1"/>
    <dgm:cxn modelId="{A948CF75-2566-450D-9C0E-2944B8D02E83}" type="presParOf" srcId="{5FD4DF59-06FF-4583-85F5-CADCA0AD61CA}" destId="{47F21874-5CBD-40DD-92D8-57E7BE9968EB}" srcOrd="0" destOrd="0" presId="urn:microsoft.com/office/officeart/2005/8/layout/orgChart1"/>
    <dgm:cxn modelId="{53B4F3A3-2C89-4F94-8970-79EFABA56739}" type="presParOf" srcId="{47F21874-5CBD-40DD-92D8-57E7BE9968EB}" destId="{11BC064C-B301-4D59-A48E-9F41D2D51910}" srcOrd="0" destOrd="0" presId="urn:microsoft.com/office/officeart/2005/8/layout/orgChart1"/>
    <dgm:cxn modelId="{5A36BA96-4A72-46C0-8E75-339CED180840}" type="presParOf" srcId="{47F21874-5CBD-40DD-92D8-57E7BE9968EB}" destId="{0EFD678A-4102-4CF4-A97F-359CD0A147F5}" srcOrd="1" destOrd="0" presId="urn:microsoft.com/office/officeart/2005/8/layout/orgChart1"/>
    <dgm:cxn modelId="{BE34B655-6DCF-48C6-8755-1AF963CB9ADB}" type="presParOf" srcId="{5FD4DF59-06FF-4583-85F5-CADCA0AD61CA}" destId="{62B67199-94FB-491B-A0D6-8A5724B2FCD6}" srcOrd="1" destOrd="0" presId="urn:microsoft.com/office/officeart/2005/8/layout/orgChart1"/>
    <dgm:cxn modelId="{6523F8AC-4955-4689-81A6-1DA29A95A1C5}" type="presParOf" srcId="{62B67199-94FB-491B-A0D6-8A5724B2FCD6}" destId="{21A906EF-6BAA-4D20-B504-E8F721F222C6}" srcOrd="0" destOrd="0" presId="urn:microsoft.com/office/officeart/2005/8/layout/orgChart1"/>
    <dgm:cxn modelId="{D24AFE18-91C7-4218-BFE2-7E6CB723B725}" type="presParOf" srcId="{62B67199-94FB-491B-A0D6-8A5724B2FCD6}" destId="{A1980549-74C6-43AF-A2B6-8AA2433025D5}" srcOrd="1" destOrd="0" presId="urn:microsoft.com/office/officeart/2005/8/layout/orgChart1"/>
    <dgm:cxn modelId="{A5A5ABB1-C516-40FB-9A60-CB2AF5FA2A15}" type="presParOf" srcId="{A1980549-74C6-43AF-A2B6-8AA2433025D5}" destId="{AFBDC887-202A-4AD7-BE79-070F5C49EFC7}" srcOrd="0" destOrd="0" presId="urn:microsoft.com/office/officeart/2005/8/layout/orgChart1"/>
    <dgm:cxn modelId="{45875804-2053-4CB4-AB7A-1271307547CA}" type="presParOf" srcId="{AFBDC887-202A-4AD7-BE79-070F5C49EFC7}" destId="{81D862E6-FF31-48EB-A5E7-16D3BDD914AA}" srcOrd="0" destOrd="0" presId="urn:microsoft.com/office/officeart/2005/8/layout/orgChart1"/>
    <dgm:cxn modelId="{331D2379-C15C-4355-A2B0-42CB69D28A6D}" type="presParOf" srcId="{AFBDC887-202A-4AD7-BE79-070F5C49EFC7}" destId="{EF4C3D02-81A2-4016-BCFA-292A16346E30}" srcOrd="1" destOrd="0" presId="urn:microsoft.com/office/officeart/2005/8/layout/orgChart1"/>
    <dgm:cxn modelId="{EA128B55-0E5C-4D70-9905-E1D871251317}" type="presParOf" srcId="{A1980549-74C6-43AF-A2B6-8AA2433025D5}" destId="{C5D72666-E70F-4643-98B9-6E8E4835D3A5}" srcOrd="1" destOrd="0" presId="urn:microsoft.com/office/officeart/2005/8/layout/orgChart1"/>
    <dgm:cxn modelId="{45F61C89-9108-46D7-899A-A668F1D3BF45}" type="presParOf" srcId="{A1980549-74C6-43AF-A2B6-8AA2433025D5}" destId="{660FE07A-FFC8-4FCA-AFB2-611D28693406}" srcOrd="2" destOrd="0" presId="urn:microsoft.com/office/officeart/2005/8/layout/orgChart1"/>
    <dgm:cxn modelId="{DC41F47F-7E2B-42B2-B997-923EA3857BFB}" type="presParOf" srcId="{5FD4DF59-06FF-4583-85F5-CADCA0AD61CA}" destId="{098B76DD-D4D9-4681-A980-DBC43D9A03D6}" srcOrd="2" destOrd="0" presId="urn:microsoft.com/office/officeart/2005/8/layout/orgChart1"/>
    <dgm:cxn modelId="{4E663BDC-EB8E-41B8-B570-DFE93F0CBC6D}" type="presParOf" srcId="{BE4F9D25-308D-4810-A6E7-42AC101DC34F}" destId="{EDF62D98-082E-4F59-9646-A8078C37FB8B}" srcOrd="2" destOrd="0" presId="urn:microsoft.com/office/officeart/2005/8/layout/orgChart1"/>
    <dgm:cxn modelId="{E86304BD-C98A-4DF4-8107-4BD829829ECE}" type="presParOf" srcId="{BE4F9D25-308D-4810-A6E7-42AC101DC34F}" destId="{2D5C114F-9D84-4988-8226-4B0B15A2F97D}" srcOrd="3" destOrd="0" presId="urn:microsoft.com/office/officeart/2005/8/layout/orgChart1"/>
    <dgm:cxn modelId="{C9F99FFC-A580-4779-B690-18A38A61880D}" type="presParOf" srcId="{2D5C114F-9D84-4988-8226-4B0B15A2F97D}" destId="{507D7451-4E94-4B98-A4A8-231FE01D175A}" srcOrd="0" destOrd="0" presId="urn:microsoft.com/office/officeart/2005/8/layout/orgChart1"/>
    <dgm:cxn modelId="{49500E45-0957-4182-BBD0-3F7240A7F411}" type="presParOf" srcId="{507D7451-4E94-4B98-A4A8-231FE01D175A}" destId="{482B45F9-EECB-4F2F-9A13-41AE313F817E}" srcOrd="0" destOrd="0" presId="urn:microsoft.com/office/officeart/2005/8/layout/orgChart1"/>
    <dgm:cxn modelId="{E1CB2BAC-89C4-420C-9364-07540C4AC7D9}" type="presParOf" srcId="{507D7451-4E94-4B98-A4A8-231FE01D175A}" destId="{51218629-62D7-41CF-9A10-7BCA2DE5117F}" srcOrd="1" destOrd="0" presId="urn:microsoft.com/office/officeart/2005/8/layout/orgChart1"/>
    <dgm:cxn modelId="{C9932461-32A3-444B-AC96-55FF40AD64AB}" type="presParOf" srcId="{2D5C114F-9D84-4988-8226-4B0B15A2F97D}" destId="{7AC2F763-3003-4CDE-9766-2A68DE7DF136}" srcOrd="1" destOrd="0" presId="urn:microsoft.com/office/officeart/2005/8/layout/orgChart1"/>
    <dgm:cxn modelId="{BDCE721C-D362-4183-B40C-47D79DC28A34}" type="presParOf" srcId="{2D5C114F-9D84-4988-8226-4B0B15A2F97D}" destId="{1BBC153D-304F-404D-AFA3-396A049A30A9}" srcOrd="2" destOrd="0" presId="urn:microsoft.com/office/officeart/2005/8/layout/orgChart1"/>
    <dgm:cxn modelId="{422FBF9C-1321-400A-81A1-04CF60F3398E}" type="presParOf" srcId="{607AA63D-EC05-452D-9293-E33B28B0E403}" destId="{4EA347D4-51D6-4438-9210-FC7D039AAADC}" srcOrd="2" destOrd="0" presId="urn:microsoft.com/office/officeart/2005/8/layout/orgChart1"/>
    <dgm:cxn modelId="{38211646-CC5E-4AA3-9871-EE56D85049BF}" type="presParOf" srcId="{B0314305-9CE2-461F-BB42-2E8CF997AA92}" destId="{D5F43A40-9D7F-41E7-BBD1-4EBFF4C4D6C6}"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FC2335B-BD4C-4B4D-BCE7-B66329CEC8E7}" type="doc">
      <dgm:prSet loTypeId="urn:microsoft.com/office/officeart/2005/8/layout/orgChart1" loCatId="hierarchy" qsTypeId="urn:microsoft.com/office/officeart/2005/8/quickstyle/simple2" qsCatId="simple" csTypeId="urn:microsoft.com/office/officeart/2005/8/colors/accent0_2" csCatId="mainScheme" phldr="1"/>
      <dgm:spPr/>
      <dgm:t>
        <a:bodyPr/>
        <a:lstStyle/>
        <a:p>
          <a:endParaRPr lang="en-US"/>
        </a:p>
      </dgm:t>
    </dgm:pt>
    <dgm:pt modelId="{573DE30C-79BA-4629-8E39-9620E68BAFFF}">
      <dgm:prSet phldrT="[Text]"/>
      <dgm:spPr/>
      <dgm:t>
        <a:bodyPr/>
        <a:lstStyle/>
        <a:p>
          <a:r>
            <a:rPr lang="en-US" dirty="0"/>
            <a:t>Supreme Court </a:t>
          </a:r>
        </a:p>
      </dgm:t>
    </dgm:pt>
    <dgm:pt modelId="{4C39B2D0-F3A3-4B62-B1A9-FC24CCF5A695}" type="parTrans" cxnId="{0C0830B0-09EF-4AFE-850F-48393E7AE7DB}">
      <dgm:prSet/>
      <dgm:spPr/>
      <dgm:t>
        <a:bodyPr/>
        <a:lstStyle/>
        <a:p>
          <a:endParaRPr lang="en-US"/>
        </a:p>
      </dgm:t>
    </dgm:pt>
    <dgm:pt modelId="{7FA80010-5E7D-4BD7-AD81-1E5B9E2C36DF}" type="sibTrans" cxnId="{0C0830B0-09EF-4AFE-850F-48393E7AE7DB}">
      <dgm:prSet/>
      <dgm:spPr/>
      <dgm:t>
        <a:bodyPr/>
        <a:lstStyle/>
        <a:p>
          <a:endParaRPr lang="en-US"/>
        </a:p>
      </dgm:t>
    </dgm:pt>
    <dgm:pt modelId="{48964B8A-141B-4694-BB27-47C08EC7A772}">
      <dgm:prSet phldrT="[Text]"/>
      <dgm:spPr/>
      <dgm:t>
        <a:bodyPr/>
        <a:lstStyle/>
        <a:p>
          <a:r>
            <a:rPr lang="en-US" dirty="0"/>
            <a:t>13 United States Courts of Appeals (12 circuit courts and 1 Court of Appeals for the Federal Circuit)</a:t>
          </a:r>
        </a:p>
      </dgm:t>
    </dgm:pt>
    <dgm:pt modelId="{E0160B2F-5F39-47FF-85F5-1F48CDA9DD79}" type="parTrans" cxnId="{81184043-6D56-416A-B1F9-696B92901EB1}">
      <dgm:prSet/>
      <dgm:spPr/>
      <dgm:t>
        <a:bodyPr/>
        <a:lstStyle/>
        <a:p>
          <a:endParaRPr lang="en-US"/>
        </a:p>
      </dgm:t>
    </dgm:pt>
    <dgm:pt modelId="{912C74F1-324A-4031-9599-D6031A0C77FF}" type="sibTrans" cxnId="{81184043-6D56-416A-B1F9-696B92901EB1}">
      <dgm:prSet/>
      <dgm:spPr/>
      <dgm:t>
        <a:bodyPr/>
        <a:lstStyle/>
        <a:p>
          <a:endParaRPr lang="en-US"/>
        </a:p>
      </dgm:t>
    </dgm:pt>
    <dgm:pt modelId="{CEA40E6E-57AD-4C4A-8C44-29F9132B412C}">
      <dgm:prSet phldrT="[Text]"/>
      <dgm:spPr/>
      <dgm:t>
        <a:bodyPr/>
        <a:lstStyle/>
        <a:p>
          <a:r>
            <a:rPr lang="en-US" dirty="0"/>
            <a:t>U.S. District Courts</a:t>
          </a:r>
        </a:p>
      </dgm:t>
    </dgm:pt>
    <dgm:pt modelId="{AA3870FB-1E3C-47A0-9D5F-15F50C4FCB31}" type="parTrans" cxnId="{2A39B29B-5959-49DF-98C3-56A59518D382}">
      <dgm:prSet/>
      <dgm:spPr/>
      <dgm:t>
        <a:bodyPr/>
        <a:lstStyle/>
        <a:p>
          <a:endParaRPr lang="en-US"/>
        </a:p>
      </dgm:t>
    </dgm:pt>
    <dgm:pt modelId="{773AC4EE-2F7A-4A50-83FA-C2E53CACBC08}" type="sibTrans" cxnId="{2A39B29B-5959-49DF-98C3-56A59518D382}">
      <dgm:prSet/>
      <dgm:spPr/>
      <dgm:t>
        <a:bodyPr/>
        <a:lstStyle/>
        <a:p>
          <a:endParaRPr lang="en-US"/>
        </a:p>
      </dgm:t>
    </dgm:pt>
    <dgm:pt modelId="{273FD17F-A0B2-4D80-85C8-AA6559FBEDA2}">
      <dgm:prSet phldrT="[Text]"/>
      <dgm:spPr/>
      <dgm:t>
        <a:bodyPr/>
        <a:lstStyle/>
        <a:p>
          <a:r>
            <a:rPr lang="en-US" dirty="0"/>
            <a:t>State Supreme Courts</a:t>
          </a:r>
        </a:p>
      </dgm:t>
    </dgm:pt>
    <dgm:pt modelId="{83070F48-BDD2-4EBF-8C13-BB9C2100AA43}" type="parTrans" cxnId="{359D704F-3926-4C61-97F1-1EA7A9C2C18E}">
      <dgm:prSet/>
      <dgm:spPr/>
      <dgm:t>
        <a:bodyPr/>
        <a:lstStyle/>
        <a:p>
          <a:endParaRPr lang="en-US"/>
        </a:p>
      </dgm:t>
    </dgm:pt>
    <dgm:pt modelId="{3885AEEC-1890-48D7-B1D2-3F95346D62D3}" type="sibTrans" cxnId="{359D704F-3926-4C61-97F1-1EA7A9C2C18E}">
      <dgm:prSet/>
      <dgm:spPr/>
      <dgm:t>
        <a:bodyPr/>
        <a:lstStyle/>
        <a:p>
          <a:endParaRPr lang="en-US"/>
        </a:p>
      </dgm:t>
    </dgm:pt>
    <dgm:pt modelId="{CCE2FC64-610F-48F6-892C-A78E6CCDD748}">
      <dgm:prSet/>
      <dgm:spPr/>
      <dgm:t>
        <a:bodyPr/>
        <a:lstStyle/>
        <a:p>
          <a:r>
            <a:rPr lang="en-US" dirty="0"/>
            <a:t>U.S. Bankruptcy Courts</a:t>
          </a:r>
        </a:p>
      </dgm:t>
    </dgm:pt>
    <dgm:pt modelId="{11E55C82-AA36-4DC9-8499-14C81DE83DDF}" type="parTrans" cxnId="{D8265B7D-1946-45C0-9CB3-161A5E180F7A}">
      <dgm:prSet/>
      <dgm:spPr/>
      <dgm:t>
        <a:bodyPr/>
        <a:lstStyle/>
        <a:p>
          <a:endParaRPr lang="en-US"/>
        </a:p>
      </dgm:t>
    </dgm:pt>
    <dgm:pt modelId="{7EE03FD4-85B5-4D99-AEA3-11F1DEF7B814}" type="sibTrans" cxnId="{D8265B7D-1946-45C0-9CB3-161A5E180F7A}">
      <dgm:prSet/>
      <dgm:spPr/>
      <dgm:t>
        <a:bodyPr/>
        <a:lstStyle/>
        <a:p>
          <a:endParaRPr lang="en-US"/>
        </a:p>
      </dgm:t>
    </dgm:pt>
    <dgm:pt modelId="{BBF794D9-5B5D-49CE-A6A9-8E49F42A4E12}">
      <dgm:prSet/>
      <dgm:spPr/>
      <dgm:t>
        <a:bodyPr/>
        <a:lstStyle/>
        <a:p>
          <a:r>
            <a:rPr lang="en-US" dirty="0"/>
            <a:t>Administrative Agency Offices and Boards</a:t>
          </a:r>
        </a:p>
      </dgm:t>
    </dgm:pt>
    <dgm:pt modelId="{C61B42EA-A144-4C63-9DC1-20857CA9D420}" type="parTrans" cxnId="{8D5E1C8A-8202-410A-B708-310CBFCA8125}">
      <dgm:prSet/>
      <dgm:spPr/>
      <dgm:t>
        <a:bodyPr/>
        <a:lstStyle/>
        <a:p>
          <a:endParaRPr lang="en-US"/>
        </a:p>
      </dgm:t>
    </dgm:pt>
    <dgm:pt modelId="{3FDF70D9-8EAE-47B3-BB3E-B1F7197DBE64}" type="sibTrans" cxnId="{8D5E1C8A-8202-410A-B708-310CBFCA8125}">
      <dgm:prSet/>
      <dgm:spPr/>
      <dgm:t>
        <a:bodyPr/>
        <a:lstStyle/>
        <a:p>
          <a:endParaRPr lang="en-US"/>
        </a:p>
      </dgm:t>
    </dgm:pt>
    <dgm:pt modelId="{FF713E94-2B22-43D8-A5D5-860F4C9A69E8}" type="pres">
      <dgm:prSet presAssocID="{BFC2335B-BD4C-4B4D-BCE7-B66329CEC8E7}" presName="hierChild1" presStyleCnt="0">
        <dgm:presLayoutVars>
          <dgm:orgChart val="1"/>
          <dgm:chPref val="1"/>
          <dgm:dir/>
          <dgm:animOne val="branch"/>
          <dgm:animLvl val="lvl"/>
          <dgm:resizeHandles/>
        </dgm:presLayoutVars>
      </dgm:prSet>
      <dgm:spPr/>
    </dgm:pt>
    <dgm:pt modelId="{2CB1FDA6-E301-4320-A50C-CB4E8459F81D}" type="pres">
      <dgm:prSet presAssocID="{573DE30C-79BA-4629-8E39-9620E68BAFFF}" presName="hierRoot1" presStyleCnt="0">
        <dgm:presLayoutVars>
          <dgm:hierBranch val="init"/>
        </dgm:presLayoutVars>
      </dgm:prSet>
      <dgm:spPr/>
    </dgm:pt>
    <dgm:pt modelId="{9E53F8BC-F9B5-47DD-8E70-3DF03174A7AD}" type="pres">
      <dgm:prSet presAssocID="{573DE30C-79BA-4629-8E39-9620E68BAFFF}" presName="rootComposite1" presStyleCnt="0"/>
      <dgm:spPr/>
    </dgm:pt>
    <dgm:pt modelId="{74079359-C548-4697-917B-89995BBFBDF5}" type="pres">
      <dgm:prSet presAssocID="{573DE30C-79BA-4629-8E39-9620E68BAFFF}" presName="rootText1" presStyleLbl="node0" presStyleIdx="0" presStyleCnt="1">
        <dgm:presLayoutVars>
          <dgm:chPref val="3"/>
        </dgm:presLayoutVars>
      </dgm:prSet>
      <dgm:spPr/>
    </dgm:pt>
    <dgm:pt modelId="{EFA93273-9A98-4AE8-BE45-086FFEC5E14E}" type="pres">
      <dgm:prSet presAssocID="{573DE30C-79BA-4629-8E39-9620E68BAFFF}" presName="rootConnector1" presStyleLbl="node1" presStyleIdx="0" presStyleCnt="0"/>
      <dgm:spPr/>
    </dgm:pt>
    <dgm:pt modelId="{9505088A-6ECA-46D9-9CCA-0C3608CC1012}" type="pres">
      <dgm:prSet presAssocID="{573DE30C-79BA-4629-8E39-9620E68BAFFF}" presName="hierChild2" presStyleCnt="0"/>
      <dgm:spPr/>
    </dgm:pt>
    <dgm:pt modelId="{613C3F69-33D6-4C0D-B8DF-EA535D0C6EB0}" type="pres">
      <dgm:prSet presAssocID="{E0160B2F-5F39-47FF-85F5-1F48CDA9DD79}" presName="Name37" presStyleLbl="parChTrans1D2" presStyleIdx="0" presStyleCnt="2"/>
      <dgm:spPr/>
    </dgm:pt>
    <dgm:pt modelId="{E6932F7F-073F-4794-AD07-0F1D365E85E4}" type="pres">
      <dgm:prSet presAssocID="{48964B8A-141B-4694-BB27-47C08EC7A772}" presName="hierRoot2" presStyleCnt="0">
        <dgm:presLayoutVars>
          <dgm:hierBranch val="init"/>
        </dgm:presLayoutVars>
      </dgm:prSet>
      <dgm:spPr/>
    </dgm:pt>
    <dgm:pt modelId="{EA97709A-8612-4402-9CD0-6B7750049212}" type="pres">
      <dgm:prSet presAssocID="{48964B8A-141B-4694-BB27-47C08EC7A772}" presName="rootComposite" presStyleCnt="0"/>
      <dgm:spPr/>
    </dgm:pt>
    <dgm:pt modelId="{444F52A9-3AAF-475A-9D74-CC5BCD70CA7A}" type="pres">
      <dgm:prSet presAssocID="{48964B8A-141B-4694-BB27-47C08EC7A772}" presName="rootText" presStyleLbl="node2" presStyleIdx="0" presStyleCnt="2">
        <dgm:presLayoutVars>
          <dgm:chPref val="3"/>
        </dgm:presLayoutVars>
      </dgm:prSet>
      <dgm:spPr/>
    </dgm:pt>
    <dgm:pt modelId="{2B4369FF-73BD-4165-B8E6-36E4894C3184}" type="pres">
      <dgm:prSet presAssocID="{48964B8A-141B-4694-BB27-47C08EC7A772}" presName="rootConnector" presStyleLbl="node2" presStyleIdx="0" presStyleCnt="2"/>
      <dgm:spPr/>
    </dgm:pt>
    <dgm:pt modelId="{46E1A2F9-7088-4E7D-AF17-27F01C3C02A2}" type="pres">
      <dgm:prSet presAssocID="{48964B8A-141B-4694-BB27-47C08EC7A772}" presName="hierChild4" presStyleCnt="0"/>
      <dgm:spPr/>
    </dgm:pt>
    <dgm:pt modelId="{773506E8-03D4-40A1-9B84-C9261EF32B8D}" type="pres">
      <dgm:prSet presAssocID="{C61B42EA-A144-4C63-9DC1-20857CA9D420}" presName="Name37" presStyleLbl="parChTrans1D3" presStyleIdx="0" presStyleCnt="2"/>
      <dgm:spPr/>
    </dgm:pt>
    <dgm:pt modelId="{0EBEA00F-E9F8-482F-8AAB-E34985FEB416}" type="pres">
      <dgm:prSet presAssocID="{BBF794D9-5B5D-49CE-A6A9-8E49F42A4E12}" presName="hierRoot2" presStyleCnt="0">
        <dgm:presLayoutVars>
          <dgm:hierBranch val="init"/>
        </dgm:presLayoutVars>
      </dgm:prSet>
      <dgm:spPr/>
    </dgm:pt>
    <dgm:pt modelId="{05090929-FBC7-43F3-9A92-9A7FE9FD0B39}" type="pres">
      <dgm:prSet presAssocID="{BBF794D9-5B5D-49CE-A6A9-8E49F42A4E12}" presName="rootComposite" presStyleCnt="0"/>
      <dgm:spPr/>
    </dgm:pt>
    <dgm:pt modelId="{EB5E303D-6821-4EE8-BAFE-6E07E5D703E6}" type="pres">
      <dgm:prSet presAssocID="{BBF794D9-5B5D-49CE-A6A9-8E49F42A4E12}" presName="rootText" presStyleLbl="node3" presStyleIdx="0" presStyleCnt="2">
        <dgm:presLayoutVars>
          <dgm:chPref val="3"/>
        </dgm:presLayoutVars>
      </dgm:prSet>
      <dgm:spPr/>
    </dgm:pt>
    <dgm:pt modelId="{48554481-4B88-456D-93BF-E31357500EEC}" type="pres">
      <dgm:prSet presAssocID="{BBF794D9-5B5D-49CE-A6A9-8E49F42A4E12}" presName="rootConnector" presStyleLbl="node3" presStyleIdx="0" presStyleCnt="2"/>
      <dgm:spPr/>
    </dgm:pt>
    <dgm:pt modelId="{12369276-95D5-42A3-ADB8-2C67A36CB3BB}" type="pres">
      <dgm:prSet presAssocID="{BBF794D9-5B5D-49CE-A6A9-8E49F42A4E12}" presName="hierChild4" presStyleCnt="0"/>
      <dgm:spPr/>
    </dgm:pt>
    <dgm:pt modelId="{C43F4AE9-C85C-4319-946D-EB24E9011137}" type="pres">
      <dgm:prSet presAssocID="{BBF794D9-5B5D-49CE-A6A9-8E49F42A4E12}" presName="hierChild5" presStyleCnt="0"/>
      <dgm:spPr/>
    </dgm:pt>
    <dgm:pt modelId="{6B1DD540-3BF3-4674-87E3-C6691D8E3F26}" type="pres">
      <dgm:prSet presAssocID="{AA3870FB-1E3C-47A0-9D5F-15F50C4FCB31}" presName="Name37" presStyleLbl="parChTrans1D3" presStyleIdx="1" presStyleCnt="2"/>
      <dgm:spPr/>
    </dgm:pt>
    <dgm:pt modelId="{E44252C8-F305-488F-ACA5-351E2A327A45}" type="pres">
      <dgm:prSet presAssocID="{CEA40E6E-57AD-4C4A-8C44-29F9132B412C}" presName="hierRoot2" presStyleCnt="0">
        <dgm:presLayoutVars>
          <dgm:hierBranch/>
        </dgm:presLayoutVars>
      </dgm:prSet>
      <dgm:spPr/>
    </dgm:pt>
    <dgm:pt modelId="{11A00038-E0D9-4489-AC52-F55D99674475}" type="pres">
      <dgm:prSet presAssocID="{CEA40E6E-57AD-4C4A-8C44-29F9132B412C}" presName="rootComposite" presStyleCnt="0"/>
      <dgm:spPr/>
    </dgm:pt>
    <dgm:pt modelId="{33FC2700-9A66-48AC-9144-3FE560E13C7B}" type="pres">
      <dgm:prSet presAssocID="{CEA40E6E-57AD-4C4A-8C44-29F9132B412C}" presName="rootText" presStyleLbl="node3" presStyleIdx="1" presStyleCnt="2">
        <dgm:presLayoutVars>
          <dgm:chPref val="3"/>
        </dgm:presLayoutVars>
      </dgm:prSet>
      <dgm:spPr/>
    </dgm:pt>
    <dgm:pt modelId="{CA0C5900-E4EC-4268-87F3-C283D8411F37}" type="pres">
      <dgm:prSet presAssocID="{CEA40E6E-57AD-4C4A-8C44-29F9132B412C}" presName="rootConnector" presStyleLbl="node3" presStyleIdx="1" presStyleCnt="2"/>
      <dgm:spPr/>
    </dgm:pt>
    <dgm:pt modelId="{F38AFCE5-9E82-405F-B3E4-C33DB9F1D62C}" type="pres">
      <dgm:prSet presAssocID="{CEA40E6E-57AD-4C4A-8C44-29F9132B412C}" presName="hierChild4" presStyleCnt="0"/>
      <dgm:spPr/>
    </dgm:pt>
    <dgm:pt modelId="{7B71A322-FDAA-4B3D-97FC-05FD8E4BCFC1}" type="pres">
      <dgm:prSet presAssocID="{11E55C82-AA36-4DC9-8499-14C81DE83DDF}" presName="Name35" presStyleLbl="parChTrans1D4" presStyleIdx="0" presStyleCnt="1"/>
      <dgm:spPr/>
    </dgm:pt>
    <dgm:pt modelId="{839CFFDB-4C25-47BE-825A-411FD21570E0}" type="pres">
      <dgm:prSet presAssocID="{CCE2FC64-610F-48F6-892C-A78E6CCDD748}" presName="hierRoot2" presStyleCnt="0">
        <dgm:presLayoutVars>
          <dgm:hierBranch val="init"/>
        </dgm:presLayoutVars>
      </dgm:prSet>
      <dgm:spPr/>
    </dgm:pt>
    <dgm:pt modelId="{6EF5D1BA-4B2A-43E3-A731-FF3E9969629B}" type="pres">
      <dgm:prSet presAssocID="{CCE2FC64-610F-48F6-892C-A78E6CCDD748}" presName="rootComposite" presStyleCnt="0"/>
      <dgm:spPr/>
    </dgm:pt>
    <dgm:pt modelId="{F2307F41-D376-4FDC-89EA-45367784726F}" type="pres">
      <dgm:prSet presAssocID="{CCE2FC64-610F-48F6-892C-A78E6CCDD748}" presName="rootText" presStyleLbl="node4" presStyleIdx="0" presStyleCnt="1">
        <dgm:presLayoutVars>
          <dgm:chPref val="3"/>
        </dgm:presLayoutVars>
      </dgm:prSet>
      <dgm:spPr/>
    </dgm:pt>
    <dgm:pt modelId="{4EA1090D-0BEB-411C-A488-802D2D02AEE4}" type="pres">
      <dgm:prSet presAssocID="{CCE2FC64-610F-48F6-892C-A78E6CCDD748}" presName="rootConnector" presStyleLbl="node4" presStyleIdx="0" presStyleCnt="1"/>
      <dgm:spPr/>
    </dgm:pt>
    <dgm:pt modelId="{29368B6D-9F58-4C96-96D1-B765E2879879}" type="pres">
      <dgm:prSet presAssocID="{CCE2FC64-610F-48F6-892C-A78E6CCDD748}" presName="hierChild4" presStyleCnt="0"/>
      <dgm:spPr/>
    </dgm:pt>
    <dgm:pt modelId="{4F3655DB-F5A8-42F5-A75E-9B8E2630A1D8}" type="pres">
      <dgm:prSet presAssocID="{CCE2FC64-610F-48F6-892C-A78E6CCDD748}" presName="hierChild5" presStyleCnt="0"/>
      <dgm:spPr/>
    </dgm:pt>
    <dgm:pt modelId="{83FC8704-2D9A-4256-B26A-857385E0D1E8}" type="pres">
      <dgm:prSet presAssocID="{CEA40E6E-57AD-4C4A-8C44-29F9132B412C}" presName="hierChild5" presStyleCnt="0"/>
      <dgm:spPr/>
    </dgm:pt>
    <dgm:pt modelId="{F04F5028-0850-4ECA-8599-170301969FD1}" type="pres">
      <dgm:prSet presAssocID="{48964B8A-141B-4694-BB27-47C08EC7A772}" presName="hierChild5" presStyleCnt="0"/>
      <dgm:spPr/>
    </dgm:pt>
    <dgm:pt modelId="{7A8D99A7-7989-4BFC-ADF0-A14225665F29}" type="pres">
      <dgm:prSet presAssocID="{83070F48-BDD2-4EBF-8C13-BB9C2100AA43}" presName="Name37" presStyleLbl="parChTrans1D2" presStyleIdx="1" presStyleCnt="2"/>
      <dgm:spPr/>
    </dgm:pt>
    <dgm:pt modelId="{389EC7EB-0F05-49EE-81B5-3A71F06C8A17}" type="pres">
      <dgm:prSet presAssocID="{273FD17F-A0B2-4D80-85C8-AA6559FBEDA2}" presName="hierRoot2" presStyleCnt="0">
        <dgm:presLayoutVars>
          <dgm:hierBranch val="init"/>
        </dgm:presLayoutVars>
      </dgm:prSet>
      <dgm:spPr/>
    </dgm:pt>
    <dgm:pt modelId="{3440DE54-A4EE-4963-ABA7-D1E60F897297}" type="pres">
      <dgm:prSet presAssocID="{273FD17F-A0B2-4D80-85C8-AA6559FBEDA2}" presName="rootComposite" presStyleCnt="0"/>
      <dgm:spPr/>
    </dgm:pt>
    <dgm:pt modelId="{CCE8D248-3BB0-4B29-80B9-685503E9655E}" type="pres">
      <dgm:prSet presAssocID="{273FD17F-A0B2-4D80-85C8-AA6559FBEDA2}" presName="rootText" presStyleLbl="node2" presStyleIdx="1" presStyleCnt="2">
        <dgm:presLayoutVars>
          <dgm:chPref val="3"/>
        </dgm:presLayoutVars>
      </dgm:prSet>
      <dgm:spPr/>
    </dgm:pt>
    <dgm:pt modelId="{9D4A6755-303A-4C53-890A-130F1C2C4838}" type="pres">
      <dgm:prSet presAssocID="{273FD17F-A0B2-4D80-85C8-AA6559FBEDA2}" presName="rootConnector" presStyleLbl="node2" presStyleIdx="1" presStyleCnt="2"/>
      <dgm:spPr/>
    </dgm:pt>
    <dgm:pt modelId="{6DE3B0F5-D000-41F6-916C-BA632CB97B3D}" type="pres">
      <dgm:prSet presAssocID="{273FD17F-A0B2-4D80-85C8-AA6559FBEDA2}" presName="hierChild4" presStyleCnt="0"/>
      <dgm:spPr/>
    </dgm:pt>
    <dgm:pt modelId="{80DA65D0-677E-4894-9EAD-040AB9573449}" type="pres">
      <dgm:prSet presAssocID="{273FD17F-A0B2-4D80-85C8-AA6559FBEDA2}" presName="hierChild5" presStyleCnt="0"/>
      <dgm:spPr/>
    </dgm:pt>
    <dgm:pt modelId="{BACE08B7-8DBC-443E-84E0-36279E1E06F6}" type="pres">
      <dgm:prSet presAssocID="{573DE30C-79BA-4629-8E39-9620E68BAFFF}" presName="hierChild3" presStyleCnt="0"/>
      <dgm:spPr/>
    </dgm:pt>
  </dgm:ptLst>
  <dgm:cxnLst>
    <dgm:cxn modelId="{5A3DA60D-48D8-4849-B095-D005CAD759CD}" type="presOf" srcId="{273FD17F-A0B2-4D80-85C8-AA6559FBEDA2}" destId="{9D4A6755-303A-4C53-890A-130F1C2C4838}" srcOrd="1" destOrd="0" presId="urn:microsoft.com/office/officeart/2005/8/layout/orgChart1"/>
    <dgm:cxn modelId="{F334B61C-933D-46ED-908A-2AF4BB79D57C}" type="presOf" srcId="{BBF794D9-5B5D-49CE-A6A9-8E49F42A4E12}" destId="{48554481-4B88-456D-93BF-E31357500EEC}" srcOrd="1" destOrd="0" presId="urn:microsoft.com/office/officeart/2005/8/layout/orgChart1"/>
    <dgm:cxn modelId="{E251C241-E879-4412-BAA2-A641CFB65201}" type="presOf" srcId="{273FD17F-A0B2-4D80-85C8-AA6559FBEDA2}" destId="{CCE8D248-3BB0-4B29-80B9-685503E9655E}" srcOrd="0" destOrd="0" presId="urn:microsoft.com/office/officeart/2005/8/layout/orgChart1"/>
    <dgm:cxn modelId="{81184043-6D56-416A-B1F9-696B92901EB1}" srcId="{573DE30C-79BA-4629-8E39-9620E68BAFFF}" destId="{48964B8A-141B-4694-BB27-47C08EC7A772}" srcOrd="0" destOrd="0" parTransId="{E0160B2F-5F39-47FF-85F5-1F48CDA9DD79}" sibTransId="{912C74F1-324A-4031-9599-D6031A0C77FF}"/>
    <dgm:cxn modelId="{9FB44143-AA20-4585-B7BE-45203F201B91}" type="presOf" srcId="{E0160B2F-5F39-47FF-85F5-1F48CDA9DD79}" destId="{613C3F69-33D6-4C0D-B8DF-EA535D0C6EB0}" srcOrd="0" destOrd="0" presId="urn:microsoft.com/office/officeart/2005/8/layout/orgChart1"/>
    <dgm:cxn modelId="{E211FF65-ADA6-4400-A82A-82BA040EE434}" type="presOf" srcId="{48964B8A-141B-4694-BB27-47C08EC7A772}" destId="{444F52A9-3AAF-475A-9D74-CC5BCD70CA7A}" srcOrd="0" destOrd="0" presId="urn:microsoft.com/office/officeart/2005/8/layout/orgChart1"/>
    <dgm:cxn modelId="{CFF2D46D-F910-4EE8-8C63-7F2E195CDBA0}" type="presOf" srcId="{CCE2FC64-610F-48F6-892C-A78E6CCDD748}" destId="{F2307F41-D376-4FDC-89EA-45367784726F}" srcOrd="0" destOrd="0" presId="urn:microsoft.com/office/officeart/2005/8/layout/orgChart1"/>
    <dgm:cxn modelId="{359D704F-3926-4C61-97F1-1EA7A9C2C18E}" srcId="{573DE30C-79BA-4629-8E39-9620E68BAFFF}" destId="{273FD17F-A0B2-4D80-85C8-AA6559FBEDA2}" srcOrd="1" destOrd="0" parTransId="{83070F48-BDD2-4EBF-8C13-BB9C2100AA43}" sibTransId="{3885AEEC-1890-48D7-B1D2-3F95346D62D3}"/>
    <dgm:cxn modelId="{45E8C973-E413-48F2-9DC3-CA824D1883B1}" type="presOf" srcId="{48964B8A-141B-4694-BB27-47C08EC7A772}" destId="{2B4369FF-73BD-4165-B8E6-36E4894C3184}" srcOrd="1" destOrd="0" presId="urn:microsoft.com/office/officeart/2005/8/layout/orgChart1"/>
    <dgm:cxn modelId="{36BED156-0A81-41F5-9C54-14560309CFEA}" type="presOf" srcId="{CEA40E6E-57AD-4C4A-8C44-29F9132B412C}" destId="{CA0C5900-E4EC-4268-87F3-C283D8411F37}" srcOrd="1" destOrd="0" presId="urn:microsoft.com/office/officeart/2005/8/layout/orgChart1"/>
    <dgm:cxn modelId="{F3A56A57-3039-4A9A-BAC2-02E3D33F93F9}" type="presOf" srcId="{CEA40E6E-57AD-4C4A-8C44-29F9132B412C}" destId="{33FC2700-9A66-48AC-9144-3FE560E13C7B}" srcOrd="0" destOrd="0" presId="urn:microsoft.com/office/officeart/2005/8/layout/orgChart1"/>
    <dgm:cxn modelId="{2BC2F07B-730D-4E48-A8DE-BBB4ECCD3AA6}" type="presOf" srcId="{BBF794D9-5B5D-49CE-A6A9-8E49F42A4E12}" destId="{EB5E303D-6821-4EE8-BAFE-6E07E5D703E6}" srcOrd="0" destOrd="0" presId="urn:microsoft.com/office/officeart/2005/8/layout/orgChart1"/>
    <dgm:cxn modelId="{D8265B7D-1946-45C0-9CB3-161A5E180F7A}" srcId="{CEA40E6E-57AD-4C4A-8C44-29F9132B412C}" destId="{CCE2FC64-610F-48F6-892C-A78E6CCDD748}" srcOrd="0" destOrd="0" parTransId="{11E55C82-AA36-4DC9-8499-14C81DE83DDF}" sibTransId="{7EE03FD4-85B5-4D99-AEA3-11F1DEF7B814}"/>
    <dgm:cxn modelId="{8D5E1C8A-8202-410A-B708-310CBFCA8125}" srcId="{48964B8A-141B-4694-BB27-47C08EC7A772}" destId="{BBF794D9-5B5D-49CE-A6A9-8E49F42A4E12}" srcOrd="0" destOrd="0" parTransId="{C61B42EA-A144-4C63-9DC1-20857CA9D420}" sibTransId="{3FDF70D9-8EAE-47B3-BB3E-B1F7197DBE64}"/>
    <dgm:cxn modelId="{2123EA8E-0CE5-4D87-8779-7A5771D101F2}" type="presOf" srcId="{573DE30C-79BA-4629-8E39-9620E68BAFFF}" destId="{EFA93273-9A98-4AE8-BE45-086FFEC5E14E}" srcOrd="1" destOrd="0" presId="urn:microsoft.com/office/officeart/2005/8/layout/orgChart1"/>
    <dgm:cxn modelId="{19E56997-A119-4509-A492-6ED8F7040912}" type="presOf" srcId="{CCE2FC64-610F-48F6-892C-A78E6CCDD748}" destId="{4EA1090D-0BEB-411C-A488-802D2D02AEE4}" srcOrd="1" destOrd="0" presId="urn:microsoft.com/office/officeart/2005/8/layout/orgChart1"/>
    <dgm:cxn modelId="{2A39B29B-5959-49DF-98C3-56A59518D382}" srcId="{48964B8A-141B-4694-BB27-47C08EC7A772}" destId="{CEA40E6E-57AD-4C4A-8C44-29F9132B412C}" srcOrd="1" destOrd="0" parTransId="{AA3870FB-1E3C-47A0-9D5F-15F50C4FCB31}" sibTransId="{773AC4EE-2F7A-4A50-83FA-C2E53CACBC08}"/>
    <dgm:cxn modelId="{0C0830B0-09EF-4AFE-850F-48393E7AE7DB}" srcId="{BFC2335B-BD4C-4B4D-BCE7-B66329CEC8E7}" destId="{573DE30C-79BA-4629-8E39-9620E68BAFFF}" srcOrd="0" destOrd="0" parTransId="{4C39B2D0-F3A3-4B62-B1A9-FC24CCF5A695}" sibTransId="{7FA80010-5E7D-4BD7-AD81-1E5B9E2C36DF}"/>
    <dgm:cxn modelId="{321EE9B1-F6DE-4BDD-9683-E65102C9F1C0}" type="presOf" srcId="{83070F48-BDD2-4EBF-8C13-BB9C2100AA43}" destId="{7A8D99A7-7989-4BFC-ADF0-A14225665F29}" srcOrd="0" destOrd="0" presId="urn:microsoft.com/office/officeart/2005/8/layout/orgChart1"/>
    <dgm:cxn modelId="{2B81A7B7-3407-42E5-BC2C-70CDF5D43B3E}" type="presOf" srcId="{11E55C82-AA36-4DC9-8499-14C81DE83DDF}" destId="{7B71A322-FDAA-4B3D-97FC-05FD8E4BCFC1}" srcOrd="0" destOrd="0" presId="urn:microsoft.com/office/officeart/2005/8/layout/orgChart1"/>
    <dgm:cxn modelId="{D202EBBB-266B-4508-B943-A20FBC727155}" type="presOf" srcId="{573DE30C-79BA-4629-8E39-9620E68BAFFF}" destId="{74079359-C548-4697-917B-89995BBFBDF5}" srcOrd="0" destOrd="0" presId="urn:microsoft.com/office/officeart/2005/8/layout/orgChart1"/>
    <dgm:cxn modelId="{4D520DD0-1306-4734-985A-C4C11CB82D93}" type="presOf" srcId="{C61B42EA-A144-4C63-9DC1-20857CA9D420}" destId="{773506E8-03D4-40A1-9B84-C9261EF32B8D}" srcOrd="0" destOrd="0" presId="urn:microsoft.com/office/officeart/2005/8/layout/orgChart1"/>
    <dgm:cxn modelId="{89DE26D7-EF6C-4907-B307-1DE33301DEE8}" type="presOf" srcId="{AA3870FB-1E3C-47A0-9D5F-15F50C4FCB31}" destId="{6B1DD540-3BF3-4674-87E3-C6691D8E3F26}" srcOrd="0" destOrd="0" presId="urn:microsoft.com/office/officeart/2005/8/layout/orgChart1"/>
    <dgm:cxn modelId="{A84A54E8-331B-4978-95B7-B52489B5D950}" type="presOf" srcId="{BFC2335B-BD4C-4B4D-BCE7-B66329CEC8E7}" destId="{FF713E94-2B22-43D8-A5D5-860F4C9A69E8}" srcOrd="0" destOrd="0" presId="urn:microsoft.com/office/officeart/2005/8/layout/orgChart1"/>
    <dgm:cxn modelId="{090D6B9A-37A8-4F8A-B4E9-56A76AC2A938}" type="presParOf" srcId="{FF713E94-2B22-43D8-A5D5-860F4C9A69E8}" destId="{2CB1FDA6-E301-4320-A50C-CB4E8459F81D}" srcOrd="0" destOrd="0" presId="urn:microsoft.com/office/officeart/2005/8/layout/orgChart1"/>
    <dgm:cxn modelId="{8B52FF0D-9CD1-4A28-9D45-6E65D3CA6BE2}" type="presParOf" srcId="{2CB1FDA6-E301-4320-A50C-CB4E8459F81D}" destId="{9E53F8BC-F9B5-47DD-8E70-3DF03174A7AD}" srcOrd="0" destOrd="0" presId="urn:microsoft.com/office/officeart/2005/8/layout/orgChart1"/>
    <dgm:cxn modelId="{EC2DB2C9-2053-48E8-A338-9E55FDDBFF1F}" type="presParOf" srcId="{9E53F8BC-F9B5-47DD-8E70-3DF03174A7AD}" destId="{74079359-C548-4697-917B-89995BBFBDF5}" srcOrd="0" destOrd="0" presId="urn:microsoft.com/office/officeart/2005/8/layout/orgChart1"/>
    <dgm:cxn modelId="{10C28664-4E01-438E-981F-B46301A6EC22}" type="presParOf" srcId="{9E53F8BC-F9B5-47DD-8E70-3DF03174A7AD}" destId="{EFA93273-9A98-4AE8-BE45-086FFEC5E14E}" srcOrd="1" destOrd="0" presId="urn:microsoft.com/office/officeart/2005/8/layout/orgChart1"/>
    <dgm:cxn modelId="{C36BC198-2E94-48C0-8F57-81EDF4F808CB}" type="presParOf" srcId="{2CB1FDA6-E301-4320-A50C-CB4E8459F81D}" destId="{9505088A-6ECA-46D9-9CCA-0C3608CC1012}" srcOrd="1" destOrd="0" presId="urn:microsoft.com/office/officeart/2005/8/layout/orgChart1"/>
    <dgm:cxn modelId="{039E71BD-CB0C-4B39-AB35-481A9C648366}" type="presParOf" srcId="{9505088A-6ECA-46D9-9CCA-0C3608CC1012}" destId="{613C3F69-33D6-4C0D-B8DF-EA535D0C6EB0}" srcOrd="0" destOrd="0" presId="urn:microsoft.com/office/officeart/2005/8/layout/orgChart1"/>
    <dgm:cxn modelId="{F80AF88C-01A3-4615-9BA0-683ECB5E03ED}" type="presParOf" srcId="{9505088A-6ECA-46D9-9CCA-0C3608CC1012}" destId="{E6932F7F-073F-4794-AD07-0F1D365E85E4}" srcOrd="1" destOrd="0" presId="urn:microsoft.com/office/officeart/2005/8/layout/orgChart1"/>
    <dgm:cxn modelId="{79E0B2BD-5D3D-4F45-8455-20D87A6E2706}" type="presParOf" srcId="{E6932F7F-073F-4794-AD07-0F1D365E85E4}" destId="{EA97709A-8612-4402-9CD0-6B7750049212}" srcOrd="0" destOrd="0" presId="urn:microsoft.com/office/officeart/2005/8/layout/orgChart1"/>
    <dgm:cxn modelId="{DD038357-3496-46F7-8C68-4BB371842F45}" type="presParOf" srcId="{EA97709A-8612-4402-9CD0-6B7750049212}" destId="{444F52A9-3AAF-475A-9D74-CC5BCD70CA7A}" srcOrd="0" destOrd="0" presId="urn:microsoft.com/office/officeart/2005/8/layout/orgChart1"/>
    <dgm:cxn modelId="{145F0D50-CDB6-4417-8F8D-98C1E292069F}" type="presParOf" srcId="{EA97709A-8612-4402-9CD0-6B7750049212}" destId="{2B4369FF-73BD-4165-B8E6-36E4894C3184}" srcOrd="1" destOrd="0" presId="urn:microsoft.com/office/officeart/2005/8/layout/orgChart1"/>
    <dgm:cxn modelId="{DCCB7D38-CAB5-419F-BBDE-8497394D925D}" type="presParOf" srcId="{E6932F7F-073F-4794-AD07-0F1D365E85E4}" destId="{46E1A2F9-7088-4E7D-AF17-27F01C3C02A2}" srcOrd="1" destOrd="0" presId="urn:microsoft.com/office/officeart/2005/8/layout/orgChart1"/>
    <dgm:cxn modelId="{0BA99F97-3DF3-46DB-A1E0-4EB7EA34339A}" type="presParOf" srcId="{46E1A2F9-7088-4E7D-AF17-27F01C3C02A2}" destId="{773506E8-03D4-40A1-9B84-C9261EF32B8D}" srcOrd="0" destOrd="0" presId="urn:microsoft.com/office/officeart/2005/8/layout/orgChart1"/>
    <dgm:cxn modelId="{587D9C0E-C50A-450E-8342-E6C1349C3315}" type="presParOf" srcId="{46E1A2F9-7088-4E7D-AF17-27F01C3C02A2}" destId="{0EBEA00F-E9F8-482F-8AAB-E34985FEB416}" srcOrd="1" destOrd="0" presId="urn:microsoft.com/office/officeart/2005/8/layout/orgChart1"/>
    <dgm:cxn modelId="{1C21F352-BCD3-49E3-83D0-148B0D876C4C}" type="presParOf" srcId="{0EBEA00F-E9F8-482F-8AAB-E34985FEB416}" destId="{05090929-FBC7-43F3-9A92-9A7FE9FD0B39}" srcOrd="0" destOrd="0" presId="urn:microsoft.com/office/officeart/2005/8/layout/orgChart1"/>
    <dgm:cxn modelId="{023C7577-5FBA-4C4C-AEB5-B5054E10E688}" type="presParOf" srcId="{05090929-FBC7-43F3-9A92-9A7FE9FD0B39}" destId="{EB5E303D-6821-4EE8-BAFE-6E07E5D703E6}" srcOrd="0" destOrd="0" presId="urn:microsoft.com/office/officeart/2005/8/layout/orgChart1"/>
    <dgm:cxn modelId="{7E694B39-A577-4D99-B8A8-7214B5966006}" type="presParOf" srcId="{05090929-FBC7-43F3-9A92-9A7FE9FD0B39}" destId="{48554481-4B88-456D-93BF-E31357500EEC}" srcOrd="1" destOrd="0" presId="urn:microsoft.com/office/officeart/2005/8/layout/orgChart1"/>
    <dgm:cxn modelId="{F8F43C05-E214-444E-8828-BB3C862F9F89}" type="presParOf" srcId="{0EBEA00F-E9F8-482F-8AAB-E34985FEB416}" destId="{12369276-95D5-42A3-ADB8-2C67A36CB3BB}" srcOrd="1" destOrd="0" presId="urn:microsoft.com/office/officeart/2005/8/layout/orgChart1"/>
    <dgm:cxn modelId="{9A868DC9-A725-48DA-8346-1F7EB57B7BFC}" type="presParOf" srcId="{0EBEA00F-E9F8-482F-8AAB-E34985FEB416}" destId="{C43F4AE9-C85C-4319-946D-EB24E9011137}" srcOrd="2" destOrd="0" presId="urn:microsoft.com/office/officeart/2005/8/layout/orgChart1"/>
    <dgm:cxn modelId="{357B11E9-6811-4A15-A677-11A76FF74508}" type="presParOf" srcId="{46E1A2F9-7088-4E7D-AF17-27F01C3C02A2}" destId="{6B1DD540-3BF3-4674-87E3-C6691D8E3F26}" srcOrd="2" destOrd="0" presId="urn:microsoft.com/office/officeart/2005/8/layout/orgChart1"/>
    <dgm:cxn modelId="{81E31FB1-C885-42D6-A8E5-E1147650E86C}" type="presParOf" srcId="{46E1A2F9-7088-4E7D-AF17-27F01C3C02A2}" destId="{E44252C8-F305-488F-ACA5-351E2A327A45}" srcOrd="3" destOrd="0" presId="urn:microsoft.com/office/officeart/2005/8/layout/orgChart1"/>
    <dgm:cxn modelId="{1C82013E-39D1-47C9-A0AE-16FD6362ECE8}" type="presParOf" srcId="{E44252C8-F305-488F-ACA5-351E2A327A45}" destId="{11A00038-E0D9-4489-AC52-F55D99674475}" srcOrd="0" destOrd="0" presId="urn:microsoft.com/office/officeart/2005/8/layout/orgChart1"/>
    <dgm:cxn modelId="{6136F732-F2C0-4A65-8D56-B10954549F44}" type="presParOf" srcId="{11A00038-E0D9-4489-AC52-F55D99674475}" destId="{33FC2700-9A66-48AC-9144-3FE560E13C7B}" srcOrd="0" destOrd="0" presId="urn:microsoft.com/office/officeart/2005/8/layout/orgChart1"/>
    <dgm:cxn modelId="{45161C0B-E1F6-4277-9E81-BB1F07A7FD71}" type="presParOf" srcId="{11A00038-E0D9-4489-AC52-F55D99674475}" destId="{CA0C5900-E4EC-4268-87F3-C283D8411F37}" srcOrd="1" destOrd="0" presId="urn:microsoft.com/office/officeart/2005/8/layout/orgChart1"/>
    <dgm:cxn modelId="{80B79270-2D97-4ED1-B94A-28ED6D691C05}" type="presParOf" srcId="{E44252C8-F305-488F-ACA5-351E2A327A45}" destId="{F38AFCE5-9E82-405F-B3E4-C33DB9F1D62C}" srcOrd="1" destOrd="0" presId="urn:microsoft.com/office/officeart/2005/8/layout/orgChart1"/>
    <dgm:cxn modelId="{98E2CA14-83CE-4A74-BD35-6E85B429879C}" type="presParOf" srcId="{F38AFCE5-9E82-405F-B3E4-C33DB9F1D62C}" destId="{7B71A322-FDAA-4B3D-97FC-05FD8E4BCFC1}" srcOrd="0" destOrd="0" presId="urn:microsoft.com/office/officeart/2005/8/layout/orgChart1"/>
    <dgm:cxn modelId="{82FD923A-69F8-48E2-A474-B430869B1696}" type="presParOf" srcId="{F38AFCE5-9E82-405F-B3E4-C33DB9F1D62C}" destId="{839CFFDB-4C25-47BE-825A-411FD21570E0}" srcOrd="1" destOrd="0" presId="urn:microsoft.com/office/officeart/2005/8/layout/orgChart1"/>
    <dgm:cxn modelId="{489CE52C-8637-4CEA-9E18-FA7E85B7A1F5}" type="presParOf" srcId="{839CFFDB-4C25-47BE-825A-411FD21570E0}" destId="{6EF5D1BA-4B2A-43E3-A731-FF3E9969629B}" srcOrd="0" destOrd="0" presId="urn:microsoft.com/office/officeart/2005/8/layout/orgChart1"/>
    <dgm:cxn modelId="{908E3164-CA0D-4A81-A789-0B904CE87E0A}" type="presParOf" srcId="{6EF5D1BA-4B2A-43E3-A731-FF3E9969629B}" destId="{F2307F41-D376-4FDC-89EA-45367784726F}" srcOrd="0" destOrd="0" presId="urn:microsoft.com/office/officeart/2005/8/layout/orgChart1"/>
    <dgm:cxn modelId="{0A2A7378-6325-426A-A02D-76959B18CC69}" type="presParOf" srcId="{6EF5D1BA-4B2A-43E3-A731-FF3E9969629B}" destId="{4EA1090D-0BEB-411C-A488-802D2D02AEE4}" srcOrd="1" destOrd="0" presId="urn:microsoft.com/office/officeart/2005/8/layout/orgChart1"/>
    <dgm:cxn modelId="{B79A24B2-4F92-4275-9FC0-68F5F3D66161}" type="presParOf" srcId="{839CFFDB-4C25-47BE-825A-411FD21570E0}" destId="{29368B6D-9F58-4C96-96D1-B765E2879879}" srcOrd="1" destOrd="0" presId="urn:microsoft.com/office/officeart/2005/8/layout/orgChart1"/>
    <dgm:cxn modelId="{6DF9A83A-9B27-4D5C-A231-90B81EE5F1A2}" type="presParOf" srcId="{839CFFDB-4C25-47BE-825A-411FD21570E0}" destId="{4F3655DB-F5A8-42F5-A75E-9B8E2630A1D8}" srcOrd="2" destOrd="0" presId="urn:microsoft.com/office/officeart/2005/8/layout/orgChart1"/>
    <dgm:cxn modelId="{094A1A82-E1DD-4AF8-89AD-3E0DD94415F0}" type="presParOf" srcId="{E44252C8-F305-488F-ACA5-351E2A327A45}" destId="{83FC8704-2D9A-4256-B26A-857385E0D1E8}" srcOrd="2" destOrd="0" presId="urn:microsoft.com/office/officeart/2005/8/layout/orgChart1"/>
    <dgm:cxn modelId="{2201BAD7-CD6D-4F32-8099-B9CA09ADB2B3}" type="presParOf" srcId="{E6932F7F-073F-4794-AD07-0F1D365E85E4}" destId="{F04F5028-0850-4ECA-8599-170301969FD1}" srcOrd="2" destOrd="0" presId="urn:microsoft.com/office/officeart/2005/8/layout/orgChart1"/>
    <dgm:cxn modelId="{C64000E1-397F-41A7-86B1-08D7ECCDBDC3}" type="presParOf" srcId="{9505088A-6ECA-46D9-9CCA-0C3608CC1012}" destId="{7A8D99A7-7989-4BFC-ADF0-A14225665F29}" srcOrd="2" destOrd="0" presId="urn:microsoft.com/office/officeart/2005/8/layout/orgChart1"/>
    <dgm:cxn modelId="{4EEB9543-6CE0-4864-82D4-7D06839641BE}" type="presParOf" srcId="{9505088A-6ECA-46D9-9CCA-0C3608CC1012}" destId="{389EC7EB-0F05-49EE-81B5-3A71F06C8A17}" srcOrd="3" destOrd="0" presId="urn:microsoft.com/office/officeart/2005/8/layout/orgChart1"/>
    <dgm:cxn modelId="{370A6A3F-5C47-4C1D-8AA2-CB0B43E84182}" type="presParOf" srcId="{389EC7EB-0F05-49EE-81B5-3A71F06C8A17}" destId="{3440DE54-A4EE-4963-ABA7-D1E60F897297}" srcOrd="0" destOrd="0" presId="urn:microsoft.com/office/officeart/2005/8/layout/orgChart1"/>
    <dgm:cxn modelId="{0488E603-E991-4753-B3B2-5B45F4D30EC5}" type="presParOf" srcId="{3440DE54-A4EE-4963-ABA7-D1E60F897297}" destId="{CCE8D248-3BB0-4B29-80B9-685503E9655E}" srcOrd="0" destOrd="0" presId="urn:microsoft.com/office/officeart/2005/8/layout/orgChart1"/>
    <dgm:cxn modelId="{0A70DC9B-277C-4E3D-8497-FE2BFD3F89B7}" type="presParOf" srcId="{3440DE54-A4EE-4963-ABA7-D1E60F897297}" destId="{9D4A6755-303A-4C53-890A-130F1C2C4838}" srcOrd="1" destOrd="0" presId="urn:microsoft.com/office/officeart/2005/8/layout/orgChart1"/>
    <dgm:cxn modelId="{2EF37C2C-85A4-4492-82D0-A1AFD2289340}" type="presParOf" srcId="{389EC7EB-0F05-49EE-81B5-3A71F06C8A17}" destId="{6DE3B0F5-D000-41F6-916C-BA632CB97B3D}" srcOrd="1" destOrd="0" presId="urn:microsoft.com/office/officeart/2005/8/layout/orgChart1"/>
    <dgm:cxn modelId="{EEF74AB4-D927-4A7C-A874-42543730E049}" type="presParOf" srcId="{389EC7EB-0F05-49EE-81B5-3A71F06C8A17}" destId="{80DA65D0-677E-4894-9EAD-040AB9573449}" srcOrd="2" destOrd="0" presId="urn:microsoft.com/office/officeart/2005/8/layout/orgChart1"/>
    <dgm:cxn modelId="{B9771275-F192-477B-92F5-F33D50AABFDC}" type="presParOf" srcId="{2CB1FDA6-E301-4320-A50C-CB4E8459F81D}" destId="{BACE08B7-8DBC-443E-84E0-36279E1E06F6}" srcOrd="2" destOrd="0" presId="urn:microsoft.com/office/officeart/2005/8/layout/orgChar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62D98-082E-4F59-9646-A8078C37FB8B}">
      <dsp:nvSpPr>
        <dsp:cNvPr id="0" name=""/>
        <dsp:cNvSpPr/>
      </dsp:nvSpPr>
      <dsp:spPr>
        <a:xfrm>
          <a:off x="3403600" y="1989914"/>
          <a:ext cx="994146" cy="345075"/>
        </a:xfrm>
        <a:custGeom>
          <a:avLst/>
          <a:gdLst/>
          <a:ahLst/>
          <a:cxnLst/>
          <a:rect l="0" t="0" r="0" b="0"/>
          <a:pathLst>
            <a:path>
              <a:moveTo>
                <a:pt x="0" y="0"/>
              </a:moveTo>
              <a:lnTo>
                <a:pt x="0" y="172537"/>
              </a:lnTo>
              <a:lnTo>
                <a:pt x="994146" y="172537"/>
              </a:lnTo>
              <a:lnTo>
                <a:pt x="994146" y="345075"/>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A906EF-6BAA-4D20-B504-E8F721F222C6}">
      <dsp:nvSpPr>
        <dsp:cNvPr id="0" name=""/>
        <dsp:cNvSpPr/>
      </dsp:nvSpPr>
      <dsp:spPr>
        <a:xfrm>
          <a:off x="1752166" y="3156599"/>
          <a:ext cx="246482" cy="755880"/>
        </a:xfrm>
        <a:custGeom>
          <a:avLst/>
          <a:gdLst/>
          <a:ahLst/>
          <a:cxnLst/>
          <a:rect l="0" t="0" r="0" b="0"/>
          <a:pathLst>
            <a:path>
              <a:moveTo>
                <a:pt x="0" y="0"/>
              </a:moveTo>
              <a:lnTo>
                <a:pt x="0" y="755880"/>
              </a:lnTo>
              <a:lnTo>
                <a:pt x="246482" y="755880"/>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CEFD0C-B827-4EE9-895B-0960E20A60EB}">
      <dsp:nvSpPr>
        <dsp:cNvPr id="0" name=""/>
        <dsp:cNvSpPr/>
      </dsp:nvSpPr>
      <dsp:spPr>
        <a:xfrm>
          <a:off x="2409453" y="1989914"/>
          <a:ext cx="994146" cy="345075"/>
        </a:xfrm>
        <a:custGeom>
          <a:avLst/>
          <a:gdLst/>
          <a:ahLst/>
          <a:cxnLst/>
          <a:rect l="0" t="0" r="0" b="0"/>
          <a:pathLst>
            <a:path>
              <a:moveTo>
                <a:pt x="994146" y="0"/>
              </a:moveTo>
              <a:lnTo>
                <a:pt x="994146" y="172537"/>
              </a:lnTo>
              <a:lnTo>
                <a:pt x="0" y="172537"/>
              </a:lnTo>
              <a:lnTo>
                <a:pt x="0" y="345075"/>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F393A7-5801-4ED0-A2E8-A72889D13E1C}">
      <dsp:nvSpPr>
        <dsp:cNvPr id="0" name=""/>
        <dsp:cNvSpPr/>
      </dsp:nvSpPr>
      <dsp:spPr>
        <a:xfrm>
          <a:off x="3357880" y="823230"/>
          <a:ext cx="91440" cy="345075"/>
        </a:xfrm>
        <a:custGeom>
          <a:avLst/>
          <a:gdLst/>
          <a:ahLst/>
          <a:cxnLst/>
          <a:rect l="0" t="0" r="0" b="0"/>
          <a:pathLst>
            <a:path>
              <a:moveTo>
                <a:pt x="45720" y="0"/>
              </a:moveTo>
              <a:lnTo>
                <a:pt x="45720" y="345075"/>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0DE06-67BD-47BE-9E9E-9C89C70ABA9C}">
      <dsp:nvSpPr>
        <dsp:cNvPr id="0" name=""/>
        <dsp:cNvSpPr/>
      </dsp:nvSpPr>
      <dsp:spPr>
        <a:xfrm>
          <a:off x="2581991" y="1621"/>
          <a:ext cx="1643217" cy="821608"/>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Supreme Court</a:t>
          </a:r>
        </a:p>
      </dsp:txBody>
      <dsp:txXfrm>
        <a:off x="2581991" y="1621"/>
        <a:ext cx="1643217" cy="821608"/>
      </dsp:txXfrm>
    </dsp:sp>
    <dsp:sp modelId="{AEFDB025-0BDA-404E-9A18-2565035CFAB1}">
      <dsp:nvSpPr>
        <dsp:cNvPr id="0" name=""/>
        <dsp:cNvSpPr/>
      </dsp:nvSpPr>
      <dsp:spPr>
        <a:xfrm>
          <a:off x="2581991" y="1168305"/>
          <a:ext cx="1643217" cy="821608"/>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Court of Appeals</a:t>
          </a:r>
        </a:p>
      </dsp:txBody>
      <dsp:txXfrm>
        <a:off x="2581991" y="1168305"/>
        <a:ext cx="1643217" cy="821608"/>
      </dsp:txXfrm>
    </dsp:sp>
    <dsp:sp modelId="{11BC064C-B301-4D59-A48E-9F41D2D51910}">
      <dsp:nvSpPr>
        <dsp:cNvPr id="0" name=""/>
        <dsp:cNvSpPr/>
      </dsp:nvSpPr>
      <dsp:spPr>
        <a:xfrm>
          <a:off x="1587844" y="2334990"/>
          <a:ext cx="1643217" cy="821608"/>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Circuit Court</a:t>
          </a:r>
        </a:p>
      </dsp:txBody>
      <dsp:txXfrm>
        <a:off x="1587844" y="2334990"/>
        <a:ext cx="1643217" cy="821608"/>
      </dsp:txXfrm>
    </dsp:sp>
    <dsp:sp modelId="{81D862E6-FF31-48EB-A5E7-16D3BDD914AA}">
      <dsp:nvSpPr>
        <dsp:cNvPr id="0" name=""/>
        <dsp:cNvSpPr/>
      </dsp:nvSpPr>
      <dsp:spPr>
        <a:xfrm>
          <a:off x="1998649" y="3501674"/>
          <a:ext cx="1643217" cy="821608"/>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Magistrate’s Court</a:t>
          </a:r>
        </a:p>
      </dsp:txBody>
      <dsp:txXfrm>
        <a:off x="1998649" y="3501674"/>
        <a:ext cx="1643217" cy="821608"/>
      </dsp:txXfrm>
    </dsp:sp>
    <dsp:sp modelId="{482B45F9-EECB-4F2F-9A13-41AE313F817E}">
      <dsp:nvSpPr>
        <dsp:cNvPr id="0" name=""/>
        <dsp:cNvSpPr/>
      </dsp:nvSpPr>
      <dsp:spPr>
        <a:xfrm>
          <a:off x="3576137" y="2334990"/>
          <a:ext cx="1643217" cy="821608"/>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Administrative Law Court</a:t>
          </a:r>
        </a:p>
      </dsp:txBody>
      <dsp:txXfrm>
        <a:off x="3576137" y="2334990"/>
        <a:ext cx="1643217" cy="821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99A7-7989-4BFC-ADF0-A14225665F29}">
      <dsp:nvSpPr>
        <dsp:cNvPr id="0" name=""/>
        <dsp:cNvSpPr/>
      </dsp:nvSpPr>
      <dsp:spPr>
        <a:xfrm>
          <a:off x="4482128" y="922193"/>
          <a:ext cx="1113248" cy="386416"/>
        </a:xfrm>
        <a:custGeom>
          <a:avLst/>
          <a:gdLst/>
          <a:ahLst/>
          <a:cxnLst/>
          <a:rect l="0" t="0" r="0" b="0"/>
          <a:pathLst>
            <a:path>
              <a:moveTo>
                <a:pt x="0" y="0"/>
              </a:moveTo>
              <a:lnTo>
                <a:pt x="0" y="193208"/>
              </a:lnTo>
              <a:lnTo>
                <a:pt x="1113248" y="193208"/>
              </a:lnTo>
              <a:lnTo>
                <a:pt x="1113248" y="386416"/>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71A322-FDAA-4B3D-97FC-05FD8E4BCFC1}">
      <dsp:nvSpPr>
        <dsp:cNvPr id="0" name=""/>
        <dsp:cNvSpPr/>
      </dsp:nvSpPr>
      <dsp:spPr>
        <a:xfrm>
          <a:off x="4436408" y="3535107"/>
          <a:ext cx="91440" cy="386416"/>
        </a:xfrm>
        <a:custGeom>
          <a:avLst/>
          <a:gdLst/>
          <a:ahLst/>
          <a:cxnLst/>
          <a:rect l="0" t="0" r="0" b="0"/>
          <a:pathLst>
            <a:path>
              <a:moveTo>
                <a:pt x="45720" y="0"/>
              </a:moveTo>
              <a:lnTo>
                <a:pt x="45720" y="386416"/>
              </a:lnTo>
            </a:path>
          </a:pathLst>
        </a:custGeom>
        <a:noFill/>
        <a:ln w="19050" cap="rnd"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DD540-3BF3-4674-87E3-C6691D8E3F26}">
      <dsp:nvSpPr>
        <dsp:cNvPr id="0" name=""/>
        <dsp:cNvSpPr/>
      </dsp:nvSpPr>
      <dsp:spPr>
        <a:xfrm>
          <a:off x="3368880" y="2228650"/>
          <a:ext cx="1113248" cy="386416"/>
        </a:xfrm>
        <a:custGeom>
          <a:avLst/>
          <a:gdLst/>
          <a:ahLst/>
          <a:cxnLst/>
          <a:rect l="0" t="0" r="0" b="0"/>
          <a:pathLst>
            <a:path>
              <a:moveTo>
                <a:pt x="0" y="0"/>
              </a:moveTo>
              <a:lnTo>
                <a:pt x="0" y="193208"/>
              </a:lnTo>
              <a:lnTo>
                <a:pt x="1113248" y="193208"/>
              </a:lnTo>
              <a:lnTo>
                <a:pt x="1113248" y="386416"/>
              </a:lnTo>
            </a:path>
          </a:pathLst>
        </a:custGeom>
        <a:noFill/>
        <a:ln w="19050" cap="rnd"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506E8-03D4-40A1-9B84-C9261EF32B8D}">
      <dsp:nvSpPr>
        <dsp:cNvPr id="0" name=""/>
        <dsp:cNvSpPr/>
      </dsp:nvSpPr>
      <dsp:spPr>
        <a:xfrm>
          <a:off x="2255631" y="2228650"/>
          <a:ext cx="1113248" cy="386416"/>
        </a:xfrm>
        <a:custGeom>
          <a:avLst/>
          <a:gdLst/>
          <a:ahLst/>
          <a:cxnLst/>
          <a:rect l="0" t="0" r="0" b="0"/>
          <a:pathLst>
            <a:path>
              <a:moveTo>
                <a:pt x="1113248" y="0"/>
              </a:moveTo>
              <a:lnTo>
                <a:pt x="1113248" y="193208"/>
              </a:lnTo>
              <a:lnTo>
                <a:pt x="0" y="193208"/>
              </a:lnTo>
              <a:lnTo>
                <a:pt x="0" y="386416"/>
              </a:lnTo>
            </a:path>
          </a:pathLst>
        </a:custGeom>
        <a:noFill/>
        <a:ln w="19050" cap="rnd"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3C3F69-33D6-4C0D-B8DF-EA535D0C6EB0}">
      <dsp:nvSpPr>
        <dsp:cNvPr id="0" name=""/>
        <dsp:cNvSpPr/>
      </dsp:nvSpPr>
      <dsp:spPr>
        <a:xfrm>
          <a:off x="3368880" y="922193"/>
          <a:ext cx="1113248" cy="386416"/>
        </a:xfrm>
        <a:custGeom>
          <a:avLst/>
          <a:gdLst/>
          <a:ahLst/>
          <a:cxnLst/>
          <a:rect l="0" t="0" r="0" b="0"/>
          <a:pathLst>
            <a:path>
              <a:moveTo>
                <a:pt x="1113248" y="0"/>
              </a:moveTo>
              <a:lnTo>
                <a:pt x="1113248" y="193208"/>
              </a:lnTo>
              <a:lnTo>
                <a:pt x="0" y="193208"/>
              </a:lnTo>
              <a:lnTo>
                <a:pt x="0" y="386416"/>
              </a:lnTo>
            </a:path>
          </a:pathLst>
        </a:custGeom>
        <a:noFill/>
        <a:ln w="19050"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79359-C548-4697-917B-89995BBFBDF5}">
      <dsp:nvSpPr>
        <dsp:cNvPr id="0" name=""/>
        <dsp:cNvSpPr/>
      </dsp:nvSpPr>
      <dsp:spPr>
        <a:xfrm>
          <a:off x="3562088" y="2152"/>
          <a:ext cx="1840080" cy="920040"/>
        </a:xfrm>
        <a:prstGeom prst="rect">
          <a:avLst/>
        </a:prstGeom>
        <a:solidFill>
          <a:schemeClr val="lt1">
            <a:hueOff val="0"/>
            <a:satOff val="0"/>
            <a:lumOff val="0"/>
            <a:alphaOff val="0"/>
          </a:schemeClr>
        </a:solidFill>
        <a:ln w="28575" cap="rnd"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Supreme Court </a:t>
          </a:r>
        </a:p>
      </dsp:txBody>
      <dsp:txXfrm>
        <a:off x="3562088" y="2152"/>
        <a:ext cx="1840080" cy="920040"/>
      </dsp:txXfrm>
    </dsp:sp>
    <dsp:sp modelId="{444F52A9-3AAF-475A-9D74-CC5BCD70CA7A}">
      <dsp:nvSpPr>
        <dsp:cNvPr id="0" name=""/>
        <dsp:cNvSpPr/>
      </dsp:nvSpPr>
      <dsp:spPr>
        <a:xfrm>
          <a:off x="2448840" y="1308609"/>
          <a:ext cx="1840080" cy="920040"/>
        </a:xfrm>
        <a:prstGeom prst="rect">
          <a:avLst/>
        </a:prstGeom>
        <a:solidFill>
          <a:schemeClr val="lt1">
            <a:hueOff val="0"/>
            <a:satOff val="0"/>
            <a:lumOff val="0"/>
            <a:alphaOff val="0"/>
          </a:schemeClr>
        </a:solidFill>
        <a:ln w="28575" cap="rnd"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13 United States Courts of Appeals (12 circuit courts and 1 Court of Appeals for the Federal Circuit)</a:t>
          </a:r>
        </a:p>
      </dsp:txBody>
      <dsp:txXfrm>
        <a:off x="2448840" y="1308609"/>
        <a:ext cx="1840080" cy="920040"/>
      </dsp:txXfrm>
    </dsp:sp>
    <dsp:sp modelId="{EB5E303D-6821-4EE8-BAFE-6E07E5D703E6}">
      <dsp:nvSpPr>
        <dsp:cNvPr id="0" name=""/>
        <dsp:cNvSpPr/>
      </dsp:nvSpPr>
      <dsp:spPr>
        <a:xfrm>
          <a:off x="1335591" y="2615066"/>
          <a:ext cx="1840080" cy="920040"/>
        </a:xfrm>
        <a:prstGeom prst="rect">
          <a:avLst/>
        </a:prstGeom>
        <a:solidFill>
          <a:schemeClr val="lt1">
            <a:hueOff val="0"/>
            <a:satOff val="0"/>
            <a:lumOff val="0"/>
            <a:alphaOff val="0"/>
          </a:schemeClr>
        </a:solidFill>
        <a:ln w="28575" cap="rnd"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Administrative Agency Offices and Boards</a:t>
          </a:r>
        </a:p>
      </dsp:txBody>
      <dsp:txXfrm>
        <a:off x="1335591" y="2615066"/>
        <a:ext cx="1840080" cy="920040"/>
      </dsp:txXfrm>
    </dsp:sp>
    <dsp:sp modelId="{33FC2700-9A66-48AC-9144-3FE560E13C7B}">
      <dsp:nvSpPr>
        <dsp:cNvPr id="0" name=""/>
        <dsp:cNvSpPr/>
      </dsp:nvSpPr>
      <dsp:spPr>
        <a:xfrm>
          <a:off x="3562088" y="2615066"/>
          <a:ext cx="1840080" cy="920040"/>
        </a:xfrm>
        <a:prstGeom prst="rect">
          <a:avLst/>
        </a:prstGeom>
        <a:solidFill>
          <a:schemeClr val="lt1">
            <a:hueOff val="0"/>
            <a:satOff val="0"/>
            <a:lumOff val="0"/>
            <a:alphaOff val="0"/>
          </a:schemeClr>
        </a:solidFill>
        <a:ln w="28575" cap="rnd"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U.S. District Courts</a:t>
          </a:r>
        </a:p>
      </dsp:txBody>
      <dsp:txXfrm>
        <a:off x="3562088" y="2615066"/>
        <a:ext cx="1840080" cy="920040"/>
      </dsp:txXfrm>
    </dsp:sp>
    <dsp:sp modelId="{F2307F41-D376-4FDC-89EA-45367784726F}">
      <dsp:nvSpPr>
        <dsp:cNvPr id="0" name=""/>
        <dsp:cNvSpPr/>
      </dsp:nvSpPr>
      <dsp:spPr>
        <a:xfrm>
          <a:off x="3562088" y="3921523"/>
          <a:ext cx="1840080" cy="920040"/>
        </a:xfrm>
        <a:prstGeom prst="rect">
          <a:avLst/>
        </a:prstGeom>
        <a:solidFill>
          <a:schemeClr val="lt1">
            <a:hueOff val="0"/>
            <a:satOff val="0"/>
            <a:lumOff val="0"/>
            <a:alphaOff val="0"/>
          </a:schemeClr>
        </a:solidFill>
        <a:ln w="28575" cap="rnd"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U.S. Bankruptcy Courts</a:t>
          </a:r>
        </a:p>
      </dsp:txBody>
      <dsp:txXfrm>
        <a:off x="3562088" y="3921523"/>
        <a:ext cx="1840080" cy="920040"/>
      </dsp:txXfrm>
    </dsp:sp>
    <dsp:sp modelId="{CCE8D248-3BB0-4B29-80B9-685503E9655E}">
      <dsp:nvSpPr>
        <dsp:cNvPr id="0" name=""/>
        <dsp:cNvSpPr/>
      </dsp:nvSpPr>
      <dsp:spPr>
        <a:xfrm>
          <a:off x="4675337" y="1308609"/>
          <a:ext cx="1840080" cy="920040"/>
        </a:xfrm>
        <a:prstGeom prst="rect">
          <a:avLst/>
        </a:prstGeom>
        <a:solidFill>
          <a:schemeClr val="lt1">
            <a:hueOff val="0"/>
            <a:satOff val="0"/>
            <a:lumOff val="0"/>
            <a:alphaOff val="0"/>
          </a:schemeClr>
        </a:solidFill>
        <a:ln w="28575" cap="rnd"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State Supreme Courts</a:t>
          </a:r>
        </a:p>
      </dsp:txBody>
      <dsp:txXfrm>
        <a:off x="4675337" y="1308609"/>
        <a:ext cx="1840080" cy="92004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4C588-3A26-412F-BDAC-BBC16D19BC4E}"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FF4C7-CF0B-45C9-86AD-D3C196C74F63}" type="slidenum">
              <a:rPr lang="en-US" smtClean="0"/>
              <a:t>‹#›</a:t>
            </a:fld>
            <a:endParaRPr lang="en-US"/>
          </a:p>
        </p:txBody>
      </p:sp>
    </p:spTree>
    <p:extLst>
      <p:ext uri="{BB962C8B-B14F-4D97-AF65-F5344CB8AC3E}">
        <p14:creationId xmlns:p14="http://schemas.microsoft.com/office/powerpoint/2010/main" val="177237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3</a:t>
            </a:fld>
            <a:endParaRPr lang="en-US"/>
          </a:p>
        </p:txBody>
      </p:sp>
    </p:spTree>
    <p:extLst>
      <p:ext uri="{BB962C8B-B14F-4D97-AF65-F5344CB8AC3E}">
        <p14:creationId xmlns:p14="http://schemas.microsoft.com/office/powerpoint/2010/main" val="2571474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18</a:t>
            </a:fld>
            <a:endParaRPr lang="en-US"/>
          </a:p>
        </p:txBody>
      </p:sp>
    </p:spTree>
    <p:extLst>
      <p:ext uri="{BB962C8B-B14F-4D97-AF65-F5344CB8AC3E}">
        <p14:creationId xmlns:p14="http://schemas.microsoft.com/office/powerpoint/2010/main" val="2133099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en-US" altLang="en-US" dirty="0"/>
          </a:p>
        </p:txBody>
      </p:sp>
    </p:spTree>
    <p:extLst>
      <p:ext uri="{BB962C8B-B14F-4D97-AF65-F5344CB8AC3E}">
        <p14:creationId xmlns:p14="http://schemas.microsoft.com/office/powerpoint/2010/main" val="2746786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2943" indent="-232943" eaLnBrk="1" fontAlgn="auto" hangingPunct="1">
              <a:spcBef>
                <a:spcPts val="0"/>
              </a:spcBef>
              <a:spcAft>
                <a:spcPts val="0"/>
              </a:spcAft>
              <a:defRPr/>
            </a:pPr>
            <a:endParaRPr lang="en-US" altLang="en-US" dirty="0"/>
          </a:p>
        </p:txBody>
      </p:sp>
    </p:spTree>
    <p:extLst>
      <p:ext uri="{BB962C8B-B14F-4D97-AF65-F5344CB8AC3E}">
        <p14:creationId xmlns:p14="http://schemas.microsoft.com/office/powerpoint/2010/main" val="320348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2943" indent="-232943" eaLnBrk="1" fontAlgn="auto" hangingPunct="1">
              <a:spcBef>
                <a:spcPts val="0"/>
              </a:spcBef>
              <a:spcAft>
                <a:spcPts val="0"/>
              </a:spcAft>
              <a:defRPr/>
            </a:pPr>
            <a:endParaRPr lang="en-US" altLang="en-US" dirty="0"/>
          </a:p>
        </p:txBody>
      </p:sp>
    </p:spTree>
    <p:extLst>
      <p:ext uri="{BB962C8B-B14F-4D97-AF65-F5344CB8AC3E}">
        <p14:creationId xmlns:p14="http://schemas.microsoft.com/office/powerpoint/2010/main" val="177336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4</a:t>
            </a:fld>
            <a:endParaRPr lang="en-US"/>
          </a:p>
        </p:txBody>
      </p:sp>
    </p:spTree>
    <p:extLst>
      <p:ext uri="{BB962C8B-B14F-4D97-AF65-F5344CB8AC3E}">
        <p14:creationId xmlns:p14="http://schemas.microsoft.com/office/powerpoint/2010/main" val="100155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5</a:t>
            </a:fld>
            <a:endParaRPr lang="en-US"/>
          </a:p>
        </p:txBody>
      </p:sp>
    </p:spTree>
    <p:extLst>
      <p:ext uri="{BB962C8B-B14F-4D97-AF65-F5344CB8AC3E}">
        <p14:creationId xmlns:p14="http://schemas.microsoft.com/office/powerpoint/2010/main" val="88467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9FF4C7-CF0B-45C9-86AD-D3C196C74F63}" type="slidenum">
              <a:rPr lang="en-US" smtClean="0"/>
              <a:t>8</a:t>
            </a:fld>
            <a:endParaRPr lang="en-US"/>
          </a:p>
        </p:txBody>
      </p:sp>
    </p:spTree>
    <p:extLst>
      <p:ext uri="{BB962C8B-B14F-4D97-AF65-F5344CB8AC3E}">
        <p14:creationId xmlns:p14="http://schemas.microsoft.com/office/powerpoint/2010/main" val="54778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10</a:t>
            </a:fld>
            <a:endParaRPr lang="en-US"/>
          </a:p>
        </p:txBody>
      </p:sp>
    </p:spTree>
    <p:extLst>
      <p:ext uri="{BB962C8B-B14F-4D97-AF65-F5344CB8AC3E}">
        <p14:creationId xmlns:p14="http://schemas.microsoft.com/office/powerpoint/2010/main" val="3661931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11</a:t>
            </a:fld>
            <a:endParaRPr lang="en-US"/>
          </a:p>
        </p:txBody>
      </p:sp>
    </p:spTree>
    <p:extLst>
      <p:ext uri="{BB962C8B-B14F-4D97-AF65-F5344CB8AC3E}">
        <p14:creationId xmlns:p14="http://schemas.microsoft.com/office/powerpoint/2010/main" val="394350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13</a:t>
            </a:fld>
            <a:endParaRPr lang="en-US"/>
          </a:p>
        </p:txBody>
      </p:sp>
    </p:spTree>
    <p:extLst>
      <p:ext uri="{BB962C8B-B14F-4D97-AF65-F5344CB8AC3E}">
        <p14:creationId xmlns:p14="http://schemas.microsoft.com/office/powerpoint/2010/main" val="426332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15</a:t>
            </a:fld>
            <a:endParaRPr lang="en-US"/>
          </a:p>
        </p:txBody>
      </p:sp>
    </p:spTree>
    <p:extLst>
      <p:ext uri="{BB962C8B-B14F-4D97-AF65-F5344CB8AC3E}">
        <p14:creationId xmlns:p14="http://schemas.microsoft.com/office/powerpoint/2010/main" val="20818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FF4C7-CF0B-45C9-86AD-D3C196C74F63}" type="slidenum">
              <a:rPr lang="en-US" smtClean="0"/>
              <a:t>17</a:t>
            </a:fld>
            <a:endParaRPr lang="en-US"/>
          </a:p>
        </p:txBody>
      </p:sp>
    </p:spTree>
    <p:extLst>
      <p:ext uri="{BB962C8B-B14F-4D97-AF65-F5344CB8AC3E}">
        <p14:creationId xmlns:p14="http://schemas.microsoft.com/office/powerpoint/2010/main" val="186376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6.wav"/></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80CC-30B0-46EF-B3E5-3EECB3EA979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A8EB84-6752-4A10-8941-A7C8E957406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84D63F-389A-4F13-B939-6468E907D95A}"/>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5" name="Footer Placeholder 4">
            <a:extLst>
              <a:ext uri="{FF2B5EF4-FFF2-40B4-BE49-F238E27FC236}">
                <a16:creationId xmlns:a16="http://schemas.microsoft.com/office/drawing/2014/main" id="{1AF70360-C8F2-4868-83C1-5FB2515C6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B3FC9-917A-4801-B879-F41C07030744}"/>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3355846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4A82-B35A-4CAD-A9B0-15F07E7091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1F3356-9AD9-4D3C-8BEC-C578FD88F0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BF1BF-C8E3-4CEE-B373-60413DB0F9FA}"/>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5" name="Footer Placeholder 4">
            <a:extLst>
              <a:ext uri="{FF2B5EF4-FFF2-40B4-BE49-F238E27FC236}">
                <a16:creationId xmlns:a16="http://schemas.microsoft.com/office/drawing/2014/main" id="{C0149E77-247A-427D-BCB6-EA2015697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33621-8C89-4638-88F0-CCB2F43F0D5D}"/>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230314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B79B1-290E-497C-B290-5E9504AE495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4CB5BC-B1A6-4B85-A490-CEBB369E8E24}"/>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A9674-F02E-4F95-A539-41522B6F25EA}"/>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5" name="Footer Placeholder 4">
            <a:extLst>
              <a:ext uri="{FF2B5EF4-FFF2-40B4-BE49-F238E27FC236}">
                <a16:creationId xmlns:a16="http://schemas.microsoft.com/office/drawing/2014/main" id="{C9B75B86-B917-4892-B7D0-37E7AF7A0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037E8-6604-4EDE-A013-054C3D4266D6}"/>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3278442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1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497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Answer with Timer">
    <p:spTree>
      <p:nvGrpSpPr>
        <p:cNvPr id="1" name=""/>
        <p:cNvGrpSpPr/>
        <p:nvPr/>
      </p:nvGrpSpPr>
      <p:grpSpPr>
        <a:xfrm>
          <a:off x="0" y="0"/>
          <a:ext cx="0" cy="0"/>
          <a:chOff x="0" y="0"/>
          <a:chExt cx="0" cy="0"/>
        </a:xfrm>
      </p:grpSpPr>
      <p:sp>
        <p:nvSpPr>
          <p:cNvPr id="5" name="Rectangle 4"/>
          <p:cNvSpPr/>
          <p:nvPr userDrawn="1"/>
        </p:nvSpPr>
        <p:spPr>
          <a:xfrm>
            <a:off x="4572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6" name="Rectangle 5"/>
          <p:cNvSpPr/>
          <p:nvPr userDrawn="1"/>
        </p:nvSpPr>
        <p:spPr>
          <a:xfrm>
            <a:off x="5588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7" name="Rectangle 6"/>
          <p:cNvSpPr/>
          <p:nvPr userDrawn="1"/>
        </p:nvSpPr>
        <p:spPr>
          <a:xfrm>
            <a:off x="2540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8" name="Rectangle 7"/>
          <p:cNvSpPr/>
          <p:nvPr userDrawn="1"/>
        </p:nvSpPr>
        <p:spPr>
          <a:xfrm>
            <a:off x="3556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9" name="Rectangle 8"/>
          <p:cNvSpPr/>
          <p:nvPr userDrawn="1"/>
        </p:nvSpPr>
        <p:spPr>
          <a:xfrm>
            <a:off x="8636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0" name="Rectangle 9"/>
          <p:cNvSpPr/>
          <p:nvPr userDrawn="1"/>
        </p:nvSpPr>
        <p:spPr>
          <a:xfrm>
            <a:off x="9652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1" name="Rectangle 10"/>
          <p:cNvSpPr/>
          <p:nvPr userDrawn="1"/>
        </p:nvSpPr>
        <p:spPr>
          <a:xfrm>
            <a:off x="6604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2" name="Rectangle 11"/>
          <p:cNvSpPr/>
          <p:nvPr userDrawn="1"/>
        </p:nvSpPr>
        <p:spPr>
          <a:xfrm>
            <a:off x="7620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3" name="Rectangle 12"/>
          <p:cNvSpPr/>
          <p:nvPr userDrawn="1"/>
        </p:nvSpPr>
        <p:spPr>
          <a:xfrm>
            <a:off x="1524000" y="5562600"/>
            <a:ext cx="1016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4" name="Rectangle 13"/>
          <p:cNvSpPr/>
          <p:nvPr userDrawn="1"/>
        </p:nvSpPr>
        <p:spPr>
          <a:xfrm>
            <a:off x="1524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5" name="Rectangle 14"/>
          <p:cNvSpPr/>
          <p:nvPr userDrawn="1"/>
        </p:nvSpPr>
        <p:spPr>
          <a:xfrm>
            <a:off x="9652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6" name="Rectangle 15"/>
          <p:cNvSpPr/>
          <p:nvPr userDrawn="1"/>
        </p:nvSpPr>
        <p:spPr>
          <a:xfrm>
            <a:off x="2540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7" name="Rectangle 16"/>
          <p:cNvSpPr/>
          <p:nvPr userDrawn="1"/>
        </p:nvSpPr>
        <p:spPr>
          <a:xfrm>
            <a:off x="8636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8" name="Rectangle 17"/>
          <p:cNvSpPr/>
          <p:nvPr userDrawn="1"/>
        </p:nvSpPr>
        <p:spPr>
          <a:xfrm>
            <a:off x="3556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19" name="Rectangle 18"/>
          <p:cNvSpPr/>
          <p:nvPr userDrawn="1"/>
        </p:nvSpPr>
        <p:spPr>
          <a:xfrm>
            <a:off x="7620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20" name="Rectangle 19"/>
          <p:cNvSpPr/>
          <p:nvPr userDrawn="1"/>
        </p:nvSpPr>
        <p:spPr>
          <a:xfrm>
            <a:off x="4572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21" name="Rectangle 20"/>
          <p:cNvSpPr/>
          <p:nvPr userDrawn="1"/>
        </p:nvSpPr>
        <p:spPr>
          <a:xfrm>
            <a:off x="6604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22" name="Rectangle 21"/>
          <p:cNvSpPr/>
          <p:nvPr userDrawn="1"/>
        </p:nvSpPr>
        <p:spPr>
          <a:xfrm>
            <a:off x="5588000" y="5562600"/>
            <a:ext cx="1016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1800"/>
          </a:p>
        </p:txBody>
      </p:sp>
      <p:sp>
        <p:nvSpPr>
          <p:cNvPr id="23" name="TextBox 22"/>
          <p:cNvSpPr txBox="1"/>
          <p:nvPr userDrawn="1"/>
        </p:nvSpPr>
        <p:spPr bwMode="auto">
          <a:xfrm>
            <a:off x="5486400" y="5575756"/>
            <a:ext cx="1219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Start Timer</a:t>
            </a:r>
          </a:p>
        </p:txBody>
      </p:sp>
      <p:sp>
        <p:nvSpPr>
          <p:cNvPr id="24" name="TextBox 23">
            <a:hlinkClick r:id="" action="ppaction://hlinkshowjump?jump=nextslide"/>
          </p:cNvPr>
          <p:cNvSpPr txBox="1"/>
          <p:nvPr userDrawn="1"/>
        </p:nvSpPr>
        <p:spPr bwMode="auto">
          <a:xfrm>
            <a:off x="10799232" y="5446065"/>
            <a:ext cx="1087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GO TO</a:t>
            </a:r>
          </a:p>
          <a:p>
            <a:pPr algn="ctr">
              <a:spcBef>
                <a:spcPct val="0"/>
              </a:spcBef>
              <a:buFontTx/>
              <a:buNone/>
            </a:pPr>
            <a:r>
              <a:rPr lang="en-US" sz="800" dirty="0">
                <a:solidFill>
                  <a:schemeClr val="bg1"/>
                </a:solidFill>
                <a:latin typeface="Arial Black" pitchFamily="34" charset="0"/>
                <a:cs typeface="Arial" charset="0"/>
              </a:rPr>
              <a:t>ANSWER</a:t>
            </a:r>
          </a:p>
          <a:p>
            <a:pPr algn="ctr">
              <a:spcBef>
                <a:spcPct val="0"/>
              </a:spcBef>
              <a:buFontTx/>
              <a:buNone/>
            </a:pPr>
            <a:r>
              <a:rPr lang="en-US" sz="800" dirty="0">
                <a:solidFill>
                  <a:schemeClr val="bg1"/>
                </a:solidFill>
                <a:latin typeface="Arial Black" pitchFamily="34" charset="0"/>
                <a:cs typeface="Arial" charset="0"/>
              </a:rPr>
              <a:t>(question)</a:t>
            </a:r>
          </a:p>
        </p:txBody>
      </p:sp>
    </p:spTree>
    <p:extLst>
      <p:ext uri="{BB962C8B-B14F-4D97-AF65-F5344CB8AC3E}">
        <p14:creationId xmlns:p14="http://schemas.microsoft.com/office/powerpoint/2010/main" val="26914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xit"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1000"/>
                                  </p:stCondLst>
                                  <p:childTnLst>
                                    <p:set>
                                      <p:cBhvr>
                                        <p:cTn id="28" dur="1" fill="hold">
                                          <p:stCondLst>
                                            <p:cond delay="0"/>
                                          </p:stCondLst>
                                        </p:cTn>
                                        <p:tgtEl>
                                          <p:spTgt spid="15"/>
                                        </p:tgtEl>
                                        <p:attrNameLst>
                                          <p:attrName>style.visibility</p:attrName>
                                        </p:attrNameLst>
                                      </p:cBhvr>
                                      <p:to>
                                        <p:strVal val="hidden"/>
                                      </p:to>
                                    </p:set>
                                  </p:childTnLst>
                                </p:cTn>
                              </p:par>
                            </p:childTnLst>
                          </p:cTn>
                        </p:par>
                        <p:par>
                          <p:cTn id="29" fill="hold">
                            <p:stCondLst>
                              <p:cond delay="1000"/>
                            </p:stCondLst>
                            <p:childTnLst>
                              <p:par>
                                <p:cTn id="30" presetID="1" presetClass="exit" presetSubtype="0" fill="hold" grpId="0" nodeType="afterEffect">
                                  <p:stCondLst>
                                    <p:cond delay="10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100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2000"/>
                            </p:stCondLst>
                            <p:childTnLst>
                              <p:par>
                                <p:cTn id="35" presetID="1" presetClass="exit" presetSubtype="0" fill="hold" grpId="0" nodeType="afterEffect">
                                  <p:stCondLst>
                                    <p:cond delay="100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nodeType="withEffect">
                                  <p:stCondLst>
                                    <p:cond delay="1000"/>
                                  </p:stCondLst>
                                  <p:childTnLst>
                                    <p:set>
                                      <p:cBhvr>
                                        <p:cTn id="38" dur="1" fill="hold">
                                          <p:stCondLst>
                                            <p:cond delay="0"/>
                                          </p:stCondLst>
                                        </p:cTn>
                                        <p:tgtEl>
                                          <p:spTgt spid="19"/>
                                        </p:tgtEl>
                                        <p:attrNameLst>
                                          <p:attrName>style.visibility</p:attrName>
                                        </p:attrNameLst>
                                      </p:cBhvr>
                                      <p:to>
                                        <p:strVal val="hidden"/>
                                      </p:to>
                                    </p:set>
                                  </p:childTnLst>
                                </p:cTn>
                              </p:par>
                            </p:childTnLst>
                          </p:cTn>
                        </p:par>
                        <p:par>
                          <p:cTn id="39" fill="hold">
                            <p:stCondLst>
                              <p:cond delay="3000"/>
                            </p:stCondLst>
                            <p:childTnLst>
                              <p:par>
                                <p:cTn id="40" presetID="1" presetClass="exit" presetSubtype="0" fill="hold" grpId="0" nodeType="afterEffect">
                                  <p:stCondLst>
                                    <p:cond delay="100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nodeType="withEffect">
                                  <p:stCondLst>
                                    <p:cond delay="1000"/>
                                  </p:stCondLst>
                                  <p:childTnLst>
                                    <p:set>
                                      <p:cBhvr>
                                        <p:cTn id="43" dur="1" fill="hold">
                                          <p:stCondLst>
                                            <p:cond delay="0"/>
                                          </p:stCondLst>
                                        </p:cTn>
                                        <p:tgtEl>
                                          <p:spTgt spid="21"/>
                                        </p:tgtEl>
                                        <p:attrNameLst>
                                          <p:attrName>style.visibility</p:attrName>
                                        </p:attrNameLst>
                                      </p:cBhvr>
                                      <p:to>
                                        <p:strVal val="hidden"/>
                                      </p:to>
                                    </p:set>
                                  </p:childTnLst>
                                </p:cTn>
                              </p:par>
                            </p:childTnLst>
                          </p:cTn>
                        </p:par>
                        <p:par>
                          <p:cTn id="44" fill="hold">
                            <p:stCondLst>
                              <p:cond delay="4000"/>
                            </p:stCondLst>
                            <p:childTnLst>
                              <p:par>
                                <p:cTn id="45" presetID="10" presetClass="exit" presetSubtype="0" fill="hold" grpId="0" nodeType="afterEffect">
                                  <p:stCondLst>
                                    <p:cond delay="1000"/>
                                  </p:stCondLst>
                                  <p:childTnLst>
                                    <p:animEffect transition="out" filter="fade">
                                      <p:cBhvr>
                                        <p:cTn id="46" dur="1000"/>
                                        <p:tgtEl>
                                          <p:spTgt spid="22"/>
                                        </p:tgtEl>
                                      </p:cBhvr>
                                    </p:animEffect>
                                    <p:set>
                                      <p:cBhvr>
                                        <p:cTn id="4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 name="Jeopardy-ti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8" grpId="0" animBg="1"/>
      <p:bldP spid="18" grpId="1" animBg="1"/>
      <p:bldP spid="19" grpId="0" animBg="1"/>
      <p:bldP spid="20" grpId="0" animBg="1"/>
      <p:bldP spid="20" grpId="1" animBg="1"/>
      <p:bldP spid="21" grpId="0" animBg="1"/>
      <p:bldP spid="22" grpId="0" animBg="1"/>
      <p:bldP spid="22" grpId="1" animBg="1"/>
      <p:bldP spid="2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068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31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569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0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6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3F97A-589F-48D1-A52D-B8FD436EB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30D36-2E4E-40D1-8B1B-AB62E7C1E2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B5634-DD30-4CC4-9C32-DE7320CAE4FC}"/>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5" name="Footer Placeholder 4">
            <a:extLst>
              <a:ext uri="{FF2B5EF4-FFF2-40B4-BE49-F238E27FC236}">
                <a16:creationId xmlns:a16="http://schemas.microsoft.com/office/drawing/2014/main" id="{AA658656-9E03-43CE-A42C-507B7AB83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E149F-344A-48B4-A33B-05ECAFF51BCF}"/>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1635976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090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274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17087A7-8425-435E-BDD5-3FCF72A739A4}" type="datetimeFigureOut">
              <a:rPr lang="en-US" smtClean="0"/>
              <a:t>2/7/2023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196561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7087A7-8425-435E-BDD5-3FCF72A739A4}"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2423528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7087A7-8425-435E-BDD5-3FCF72A739A4}"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30678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7087A7-8425-435E-BDD5-3FCF72A739A4}"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2299815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7087A7-8425-435E-BDD5-3FCF72A739A4}"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3189075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7087A7-8425-435E-BDD5-3FCF72A739A4}" type="datetimeFigureOut">
              <a:rPr lang="en-US" smtClean="0"/>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2418781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7087A7-8425-435E-BDD5-3FCF72A739A4}" type="datetimeFigureOut">
              <a:rPr lang="en-US" smtClean="0"/>
              <a:t>2/7/2023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725592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7087A7-8425-435E-BDD5-3FCF72A739A4}"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135839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B67E-68AD-4321-B45A-F2C76AF45AF0}"/>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CA170FB-1012-4D95-8222-E0F2E044F88C}"/>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EDB350-AFC1-4493-A735-325A776DD726}"/>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5" name="Footer Placeholder 4">
            <a:extLst>
              <a:ext uri="{FF2B5EF4-FFF2-40B4-BE49-F238E27FC236}">
                <a16:creationId xmlns:a16="http://schemas.microsoft.com/office/drawing/2014/main" id="{4D8F0BB8-1E1B-43F1-AAB9-66145B7E5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9F0B-0052-42B3-80E9-021B18DAB360}"/>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2257052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7087A7-8425-435E-BDD5-3FCF72A739A4}"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1756097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7087A7-8425-435E-BDD5-3FCF72A739A4}" type="datetimeFigureOut">
              <a:rPr lang="en-US" smtClean="0"/>
              <a:t>2/7/2023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2483919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17087A7-8425-435E-BDD5-3FCF72A739A4}"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259104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17087A7-8425-435E-BDD5-3FCF72A739A4}"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4279105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D8B9C8-6FA7-4BA8-BF99-54F6413BFE3F}"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2928169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17087A7-8425-435E-BDD5-3FCF72A739A4}" type="datetimeFigureOut">
              <a:rPr lang="en-US" smtClean="0"/>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1237484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17087A7-8425-435E-BDD5-3FCF72A739A4}" type="datetimeFigureOut">
              <a:rPr lang="en-US" smtClean="0"/>
              <a:t>2/7/2023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886209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17087A7-8425-435E-BDD5-3FCF72A739A4}"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1799267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17087A7-8425-435E-BDD5-3FCF72A739A4}" type="datetimeFigureOut">
              <a:rPr lang="en-US" smtClean="0"/>
              <a:t>2/7/2023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7B08D2D-F95E-497A-AAF0-33DD4B874A4B}" type="slidenum">
              <a:rPr lang="en-US" smtClean="0"/>
              <a:t>‹#›</a:t>
            </a:fld>
            <a:endParaRPr lang="en-US"/>
          </a:p>
        </p:txBody>
      </p:sp>
    </p:spTree>
    <p:extLst>
      <p:ext uri="{BB962C8B-B14F-4D97-AF65-F5344CB8AC3E}">
        <p14:creationId xmlns:p14="http://schemas.microsoft.com/office/powerpoint/2010/main" val="105424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B4AC-2E4D-4C06-990F-40762C8B2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512ED-53A6-4175-883A-13374B60E3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FCE6C-A59E-4972-8C26-A345D2DBAD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B88132-5723-4214-BC2A-C5A11E5BED15}"/>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6" name="Footer Placeholder 5">
            <a:extLst>
              <a:ext uri="{FF2B5EF4-FFF2-40B4-BE49-F238E27FC236}">
                <a16:creationId xmlns:a16="http://schemas.microsoft.com/office/drawing/2014/main" id="{A78B9724-4F91-48C2-9238-8149C0156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3E83B-6C21-42AA-A0D6-484C7F14C33A}"/>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370302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C1FD-908E-441C-ABF6-9B1A22E567F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14F6-7CBA-415C-9283-230488A33EA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B972398-43BD-47DD-B9BA-C2A8EDDCF3E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CF5471-7BC8-450F-B451-1903E1712E7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BF110BF-4651-43FB-A2C7-1D7AA6777E17}"/>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8B70B7-CF80-4BFF-AA82-0D9969A0F6A3}"/>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8" name="Footer Placeholder 7">
            <a:extLst>
              <a:ext uri="{FF2B5EF4-FFF2-40B4-BE49-F238E27FC236}">
                <a16:creationId xmlns:a16="http://schemas.microsoft.com/office/drawing/2014/main" id="{B4B331A8-BCD7-4FA1-881E-86019BE3C1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19006-78BC-4240-B3D4-D6C74CFF0B83}"/>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368071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2DD3-408F-4887-8E84-5C4CDC452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97CEC9-8F89-4FDE-9379-B9EBF9ED6464}"/>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4" name="Footer Placeholder 3">
            <a:extLst>
              <a:ext uri="{FF2B5EF4-FFF2-40B4-BE49-F238E27FC236}">
                <a16:creationId xmlns:a16="http://schemas.microsoft.com/office/drawing/2014/main" id="{A852CF1A-B114-4B3D-8E55-28F09837A0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C4B608-A2E9-4D6B-A004-E4A5B9E9A796}"/>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355672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23110-3956-462C-9622-00EEF0E9279A}"/>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3" name="Footer Placeholder 2">
            <a:extLst>
              <a:ext uri="{FF2B5EF4-FFF2-40B4-BE49-F238E27FC236}">
                <a16:creationId xmlns:a16="http://schemas.microsoft.com/office/drawing/2014/main" id="{31C1B382-C9A9-47C0-A711-66F75E621F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4E2630-30FD-4E27-BF1C-86955F06F2A2}"/>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252963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C8C1-36C7-4626-AB87-F653DB082CF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302E52-027E-4E1A-827C-C86AA9ABE24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E4D832-E6FC-4431-9F60-D275AFC54FF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BE59E5-3C46-4ADC-BE70-9FF65D2CE322}"/>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6" name="Footer Placeholder 5">
            <a:extLst>
              <a:ext uri="{FF2B5EF4-FFF2-40B4-BE49-F238E27FC236}">
                <a16:creationId xmlns:a16="http://schemas.microsoft.com/office/drawing/2014/main" id="{7C59C4D3-A468-4E69-B8DB-89EFB5A47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450A9-1CC7-4103-BE9D-0FD2E0142530}"/>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281867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648E-89BA-494C-9E88-E181E6AF365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670638-7FA1-4B62-AA28-82E248422FA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D6E4E76-BCBF-4663-A7BA-03D846E0174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763B3B4-7FC0-4681-9A06-7761868BE349}"/>
              </a:ext>
            </a:extLst>
          </p:cNvPr>
          <p:cNvSpPr>
            <a:spLocks noGrp="1"/>
          </p:cNvSpPr>
          <p:nvPr>
            <p:ph type="dt" sz="half" idx="10"/>
          </p:nvPr>
        </p:nvSpPr>
        <p:spPr/>
        <p:txBody>
          <a:bodyPr/>
          <a:lstStyle/>
          <a:p>
            <a:fld id="{E3D8B9C8-6FA7-4BA8-BF99-54F6413BFE3F}" type="datetimeFigureOut">
              <a:rPr lang="en-US" smtClean="0"/>
              <a:t>2/7/2023</a:t>
            </a:fld>
            <a:endParaRPr lang="en-US"/>
          </a:p>
        </p:txBody>
      </p:sp>
      <p:sp>
        <p:nvSpPr>
          <p:cNvPr id="6" name="Footer Placeholder 5">
            <a:extLst>
              <a:ext uri="{FF2B5EF4-FFF2-40B4-BE49-F238E27FC236}">
                <a16:creationId xmlns:a16="http://schemas.microsoft.com/office/drawing/2014/main" id="{CE912A14-7AD4-4B8D-84FA-50651707B6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1820D-BD8A-48D0-BC39-728B20DAB2F7}"/>
              </a:ext>
            </a:extLst>
          </p:cNvPr>
          <p:cNvSpPr>
            <a:spLocks noGrp="1"/>
          </p:cNvSpPr>
          <p:nvPr>
            <p:ph type="sldNum" sz="quarter" idx="12"/>
          </p:nvPr>
        </p:nvSpPr>
        <p:spPr/>
        <p:txBody>
          <a:bodyPr/>
          <a:lstStyle/>
          <a:p>
            <a:fld id="{97996C48-D97D-4DCA-AC54-F68A516D71AB}" type="slidenum">
              <a:rPr lang="en-US" smtClean="0"/>
              <a:t>‹#›</a:t>
            </a:fld>
            <a:endParaRPr lang="en-US"/>
          </a:p>
        </p:txBody>
      </p:sp>
    </p:spTree>
    <p:extLst>
      <p:ext uri="{BB962C8B-B14F-4D97-AF65-F5344CB8AC3E}">
        <p14:creationId xmlns:p14="http://schemas.microsoft.com/office/powerpoint/2010/main" val="329264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microsoft.com/office/2007/relationships/hdphoto" Target="../media/hdphoto1.wdp"/><Relationship Id="rId18" Type="http://schemas.openxmlformats.org/officeDocument/2006/relationships/audio" Target="../media/audio5.wav"/><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image" Target="../media/image1.png"/><Relationship Id="rId17" Type="http://schemas.openxmlformats.org/officeDocument/2006/relationships/audio" Target="../media/audio4.wav"/><Relationship Id="rId2" Type="http://schemas.openxmlformats.org/officeDocument/2006/relationships/slideLayout" Target="../slideLayouts/slideLayout13.xml"/><Relationship Id="rId16" Type="http://schemas.openxmlformats.org/officeDocument/2006/relationships/audio" Target="../media/audio3.wav"/><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audio" Target="../media/audio2.wav"/><Relationship Id="rId10" Type="http://schemas.openxmlformats.org/officeDocument/2006/relationships/slideLayout" Target="../slideLayouts/slideLayout21.xml"/><Relationship Id="rId19" Type="http://schemas.openxmlformats.org/officeDocument/2006/relationships/slide" Target="../slides/slide28.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4.jpe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520EBA-ECCA-4BEB-A282-CF1B32263A8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445621-0524-4C75-B5F7-7568F818B0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A9EA0-9859-494F-937B-E424FC3A927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3D8B9C8-6FA7-4BA8-BF99-54F6413BFE3F}" type="datetimeFigureOut">
              <a:rPr lang="en-US" smtClean="0"/>
              <a:t>2/7/2023</a:t>
            </a:fld>
            <a:endParaRPr lang="en-US"/>
          </a:p>
        </p:txBody>
      </p:sp>
      <p:sp>
        <p:nvSpPr>
          <p:cNvPr id="5" name="Footer Placeholder 4">
            <a:extLst>
              <a:ext uri="{FF2B5EF4-FFF2-40B4-BE49-F238E27FC236}">
                <a16:creationId xmlns:a16="http://schemas.microsoft.com/office/drawing/2014/main" id="{FFEF25CD-2A4A-48F5-945D-358395F271D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4C13C0-4351-4392-A738-0E77107111B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996C48-D97D-4DCA-AC54-F68A516D71AB}" type="slidenum">
              <a:rPr lang="en-US" smtClean="0"/>
              <a:t>‹#›</a:t>
            </a:fld>
            <a:endParaRPr lang="en-US"/>
          </a:p>
        </p:txBody>
      </p:sp>
    </p:spTree>
    <p:extLst>
      <p:ext uri="{BB962C8B-B14F-4D97-AF65-F5344CB8AC3E}">
        <p14:creationId xmlns:p14="http://schemas.microsoft.com/office/powerpoint/2010/main" val="1502164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duotone>
              <a:schemeClr val="accent2">
                <a:shade val="45000"/>
                <a:satMod val="135000"/>
              </a:schemeClr>
              <a:prstClr val="white"/>
            </a:duotone>
            <a:extLst>
              <a:ext uri="{BEBA8EAE-BF5A-486C-A8C5-ECC9F3942E4B}">
                <a14:imgProps xmlns:a14="http://schemas.microsoft.com/office/drawing/2010/main">
                  <a14:imgLayer r:embed="rId13">
                    <a14:imgEffect>
                      <a14:saturation sat="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grpSp>
        <p:nvGrpSpPr>
          <p:cNvPr id="1031" name="Group 20"/>
          <p:cNvGrpSpPr>
            <a:grpSpLocks/>
          </p:cNvGrpSpPr>
          <p:nvPr/>
        </p:nvGrpSpPr>
        <p:grpSpPr bwMode="auto">
          <a:xfrm>
            <a:off x="8128000" y="6172200"/>
            <a:ext cx="3657600" cy="534989"/>
            <a:chOff x="6096000" y="6172199"/>
            <a:chExt cx="2743200" cy="534545"/>
          </a:xfrm>
        </p:grpSpPr>
        <p:sp>
          <p:nvSpPr>
            <p:cNvPr id="22" name="Text Box 63"/>
            <p:cNvSpPr txBox="1">
              <a:spLocks noChangeArrowheads="1"/>
            </p:cNvSpPr>
            <p:nvPr/>
          </p:nvSpPr>
          <p:spPr bwMode="auto">
            <a:xfrm>
              <a:off x="73914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rgbClr val="FFFFFF"/>
                  </a:solidFill>
                  <a:effectLst/>
                </a:rPr>
                <a:t>Wrong</a:t>
              </a:r>
            </a:p>
          </p:txBody>
        </p:sp>
        <p:sp>
          <p:nvSpPr>
            <p:cNvPr id="23" name="Text Box 64"/>
            <p:cNvSpPr txBox="1">
              <a:spLocks noChangeArrowheads="1"/>
            </p:cNvSpPr>
            <p:nvPr/>
          </p:nvSpPr>
          <p:spPr bwMode="auto">
            <a:xfrm>
              <a:off x="8253412" y="6491022"/>
              <a:ext cx="585788"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rgbClr val="FFFFFF"/>
                  </a:solidFill>
                  <a:effectLst/>
                </a:rPr>
                <a:t>Silence</a:t>
              </a:r>
            </a:p>
          </p:txBody>
        </p:sp>
        <p:sp>
          <p:nvSpPr>
            <p:cNvPr id="24" name="Text Box 65"/>
            <p:cNvSpPr txBox="1">
              <a:spLocks noChangeArrowheads="1"/>
            </p:cNvSpPr>
            <p:nvPr/>
          </p:nvSpPr>
          <p:spPr bwMode="auto">
            <a:xfrm>
              <a:off x="6934200" y="6491023"/>
              <a:ext cx="631824" cy="21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rgbClr val="FFFFFF"/>
                  </a:solidFill>
                  <a:effectLst/>
                </a:rPr>
                <a:t>Correct</a:t>
              </a:r>
            </a:p>
          </p:txBody>
        </p:sp>
        <p:sp>
          <p:nvSpPr>
            <p:cNvPr id="25" name="Text Box 67"/>
            <p:cNvSpPr txBox="1">
              <a:spLocks noChangeArrowheads="1"/>
            </p:cNvSpPr>
            <p:nvPr/>
          </p:nvSpPr>
          <p:spPr bwMode="auto">
            <a:xfrm>
              <a:off x="6537325" y="6491023"/>
              <a:ext cx="549275"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rgbClr val="FFFFFF"/>
                  </a:solidFill>
                  <a:effectLst/>
                </a:rPr>
                <a:t>Timer</a:t>
              </a:r>
            </a:p>
          </p:txBody>
        </p:sp>
        <p:sp>
          <p:nvSpPr>
            <p:cNvPr id="26" name="Text Box 69"/>
            <p:cNvSpPr txBox="1">
              <a:spLocks noChangeArrowheads="1"/>
            </p:cNvSpPr>
            <p:nvPr/>
          </p:nvSpPr>
          <p:spPr bwMode="auto">
            <a:xfrm>
              <a:off x="7848600"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rgbClr val="FFFFFF"/>
                  </a:solidFill>
                  <a:effectLst/>
                </a:rPr>
                <a:t>Boo</a:t>
              </a:r>
            </a:p>
          </p:txBody>
        </p:sp>
        <p:sp>
          <p:nvSpPr>
            <p:cNvPr id="27" name="AutoShape 60">
              <a:hlinkClick r:id="" action="ppaction://noaction" highlightClick="1">
                <a:snd r:embed="rId14" name="wrong.wav"/>
              </a:hlinkClick>
            </p:cNvPr>
            <p:cNvSpPr>
              <a:spLocks noChangeArrowheads="1"/>
            </p:cNvSpPr>
            <p:nvPr/>
          </p:nvSpPr>
          <p:spPr bwMode="auto">
            <a:xfrm>
              <a:off x="7475538"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1800">
                <a:solidFill>
                  <a:srgbClr val="000000"/>
                </a:solidFill>
              </a:endParaRPr>
            </a:p>
          </p:txBody>
        </p:sp>
        <p:sp>
          <p:nvSpPr>
            <p:cNvPr id="28" name="AutoShape 61">
              <a:hlinkClick r:id="" action="ppaction://noaction" highlightClick="1">
                <a:snd r:embed="rId15" name="Ding.wav"/>
              </a:hlinkClick>
            </p:cNvPr>
            <p:cNvSpPr>
              <a:spLocks noChangeArrowheads="1"/>
            </p:cNvSpPr>
            <p:nvPr/>
          </p:nvSpPr>
          <p:spPr bwMode="auto">
            <a:xfrm>
              <a:off x="7048499"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1800">
                <a:solidFill>
                  <a:srgbClr val="000000"/>
                </a:solidFill>
              </a:endParaRPr>
            </a:p>
          </p:txBody>
        </p:sp>
        <p:sp>
          <p:nvSpPr>
            <p:cNvPr id="29" name="AutoShape 62">
              <a:hlinkClick r:id="" action="ppaction://noaction" highlightClick="1" endSnd="1"/>
            </p:cNvPr>
            <p:cNvSpPr>
              <a:spLocks noChangeArrowheads="1"/>
            </p:cNvSpPr>
            <p:nvPr/>
          </p:nvSpPr>
          <p:spPr bwMode="auto">
            <a:xfrm>
              <a:off x="8351837" y="6172199"/>
              <a:ext cx="365125" cy="364822"/>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1800">
                <a:solidFill>
                  <a:srgbClr val="000000"/>
                </a:solidFill>
              </a:endParaRPr>
            </a:p>
          </p:txBody>
        </p:sp>
        <p:sp>
          <p:nvSpPr>
            <p:cNvPr id="30" name="AutoShape 66">
              <a:hlinkClick r:id="" action="ppaction://noaction" highlightClick="1">
                <a:snd r:embed="rId16" name="30 Second Timer With Jeopardy Thinking Music.wav"/>
              </a:hlinkClick>
            </p:cNvPr>
            <p:cNvSpPr>
              <a:spLocks noChangeArrowheads="1"/>
            </p:cNvSpPr>
            <p:nvPr/>
          </p:nvSpPr>
          <p:spPr bwMode="auto">
            <a:xfrm>
              <a:off x="6615113"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1800">
                <a:solidFill>
                  <a:srgbClr val="000000"/>
                </a:solidFill>
              </a:endParaRPr>
            </a:p>
          </p:txBody>
        </p:sp>
        <p:sp>
          <p:nvSpPr>
            <p:cNvPr id="31" name="AutoShape 68">
              <a:hlinkClick r:id="" action="ppaction://noaction" highlightClick="1">
                <a:snd r:embed="rId17" name="boo3.wav"/>
              </a:hlinkClick>
            </p:cNvPr>
            <p:cNvSpPr>
              <a:spLocks noChangeArrowheads="1"/>
            </p:cNvSpPr>
            <p:nvPr/>
          </p:nvSpPr>
          <p:spPr bwMode="auto">
            <a:xfrm>
              <a:off x="7888287"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1800">
                <a:solidFill>
                  <a:srgbClr val="000000"/>
                </a:solidFill>
              </a:endParaRPr>
            </a:p>
          </p:txBody>
        </p:sp>
        <p:sp>
          <p:nvSpPr>
            <p:cNvPr id="32" name="AutoShape 61">
              <a:hlinkClick r:id="" action="ppaction://noaction" highlightClick="1">
                <a:snd r:embed="rId18" name="Jeopardy Intro 1.wav"/>
              </a:hlinkClick>
            </p:cNvPr>
            <p:cNvSpPr>
              <a:spLocks noChangeArrowheads="1"/>
            </p:cNvSpPr>
            <p:nvPr/>
          </p:nvSpPr>
          <p:spPr bwMode="auto">
            <a:xfrm>
              <a:off x="6211888"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1800">
                <a:solidFill>
                  <a:srgbClr val="000000"/>
                </a:solidFill>
              </a:endParaRPr>
            </a:p>
          </p:txBody>
        </p:sp>
        <p:sp>
          <p:nvSpPr>
            <p:cNvPr id="33" name="Text Box 65"/>
            <p:cNvSpPr txBox="1">
              <a:spLocks noChangeArrowheads="1"/>
            </p:cNvSpPr>
            <p:nvPr/>
          </p:nvSpPr>
          <p:spPr bwMode="auto">
            <a:xfrm>
              <a:off x="60960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rgbClr val="FFFFFF"/>
                  </a:solidFill>
                  <a:effectLst/>
                </a:rPr>
                <a:t>Theme</a:t>
              </a:r>
            </a:p>
          </p:txBody>
        </p:sp>
      </p:grpSp>
      <p:pic>
        <p:nvPicPr>
          <p:cNvPr id="1032" name="Picture 2">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91718" y="5986464"/>
            <a:ext cx="96096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08000" y="6083300"/>
            <a:ext cx="2489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680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3D8B9C8-6FA7-4BA8-BF99-54F6413BFE3F}" type="datetimeFigureOut">
              <a:rPr lang="en-US" smtClean="0"/>
              <a:t>2/7/2023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97996C48-D97D-4DCA-AC54-F68A516D71AB}" type="slidenum">
              <a:rPr lang="en-US" smtClean="0"/>
              <a:t>‹#›</a:t>
            </a:fld>
            <a:endParaRPr lang="en-US"/>
          </a:p>
        </p:txBody>
      </p:sp>
    </p:spTree>
    <p:extLst>
      <p:ext uri="{BB962C8B-B14F-4D97-AF65-F5344CB8AC3E}">
        <p14:creationId xmlns:p14="http://schemas.microsoft.com/office/powerpoint/2010/main" val="286299146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21/01/the-role-of-outsourcing-in-global-busines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54.xml"/><Relationship Id="rId18" Type="http://schemas.openxmlformats.org/officeDocument/2006/relationships/slide" Target="slide56.xml"/><Relationship Id="rId26" Type="http://schemas.openxmlformats.org/officeDocument/2006/relationships/slide" Target="slide40.xml"/><Relationship Id="rId3" Type="http://schemas.openxmlformats.org/officeDocument/2006/relationships/slide" Target="slide50.xml"/><Relationship Id="rId21" Type="http://schemas.openxmlformats.org/officeDocument/2006/relationships/slide" Target="slide38.xml"/><Relationship Id="rId7" Type="http://schemas.openxmlformats.org/officeDocument/2006/relationships/slide" Target="slide42.xml"/><Relationship Id="rId12" Type="http://schemas.openxmlformats.org/officeDocument/2006/relationships/slide" Target="slide46.xml"/><Relationship Id="rId17" Type="http://schemas.openxmlformats.org/officeDocument/2006/relationships/slide" Target="slide44.xml"/><Relationship Id="rId25" Type="http://schemas.openxmlformats.org/officeDocument/2006/relationships/slide" Target="slide78.xml"/><Relationship Id="rId2" Type="http://schemas.openxmlformats.org/officeDocument/2006/relationships/slide" Target="slide30.xml"/><Relationship Id="rId16" Type="http://schemas.openxmlformats.org/officeDocument/2006/relationships/slide" Target="slide36.xml"/><Relationship Id="rId20" Type="http://schemas.openxmlformats.org/officeDocument/2006/relationships/slide" Target="slide76.xml"/><Relationship Id="rId1" Type="http://schemas.openxmlformats.org/officeDocument/2006/relationships/slideLayout" Target="../slideLayouts/slideLayout21.xml"/><Relationship Id="rId6" Type="http://schemas.openxmlformats.org/officeDocument/2006/relationships/slide" Target="slide32.xml"/><Relationship Id="rId11" Type="http://schemas.openxmlformats.org/officeDocument/2006/relationships/slide" Target="slide34.xml"/><Relationship Id="rId24" Type="http://schemas.openxmlformats.org/officeDocument/2006/relationships/slide" Target="slide68.xml"/><Relationship Id="rId5" Type="http://schemas.openxmlformats.org/officeDocument/2006/relationships/slide" Target="slide70.xml"/><Relationship Id="rId15" Type="http://schemas.openxmlformats.org/officeDocument/2006/relationships/slide" Target="slide74.xml"/><Relationship Id="rId23" Type="http://schemas.openxmlformats.org/officeDocument/2006/relationships/slide" Target="slide58.xml"/><Relationship Id="rId10" Type="http://schemas.openxmlformats.org/officeDocument/2006/relationships/slide" Target="slide72.xml"/><Relationship Id="rId19" Type="http://schemas.openxmlformats.org/officeDocument/2006/relationships/slide" Target="slide66.xml"/><Relationship Id="rId4" Type="http://schemas.openxmlformats.org/officeDocument/2006/relationships/slide" Target="slide60.xml"/><Relationship Id="rId9" Type="http://schemas.openxmlformats.org/officeDocument/2006/relationships/slide" Target="slide62.xml"/><Relationship Id="rId14" Type="http://schemas.openxmlformats.org/officeDocument/2006/relationships/slide" Target="slide64.xml"/><Relationship Id="rId22" Type="http://schemas.openxmlformats.org/officeDocument/2006/relationships/slide" Target="slide48.xml"/><Relationship Id="rId27" Type="http://schemas.openxmlformats.org/officeDocument/2006/relationships/slide" Target="slide81.xml"/></Relationships>
</file>

<file path=ppt/slides/_rels/slide2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4.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0.jpeg"/><Relationship Id="rId9" Type="http://schemas.microsoft.com/office/2007/relationships/diagramDrawing" Target="../diagrams/drawing1.xml"/><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Question marks in a line and one question mark is lit">
            <a:extLst>
              <a:ext uri="{FF2B5EF4-FFF2-40B4-BE49-F238E27FC236}">
                <a16:creationId xmlns:a16="http://schemas.microsoft.com/office/drawing/2014/main" id="{3EF51524-4BA2-1E1B-4343-C962322AFD29}"/>
              </a:ext>
            </a:extLst>
          </p:cNvPr>
          <p:cNvPicPr>
            <a:picLocks noChangeAspect="1"/>
          </p:cNvPicPr>
          <p:nvPr/>
        </p:nvPicPr>
        <p:blipFill rotWithShape="1">
          <a:blip r:embed="rId2">
            <a:alphaModFix amt="35000"/>
          </a:blip>
          <a:srcRect t="2056" b="13674"/>
          <a:stretch/>
        </p:blipFill>
        <p:spPr>
          <a:xfrm>
            <a:off x="0" y="0"/>
            <a:ext cx="12191980" cy="6858000"/>
          </a:xfrm>
          <a:prstGeom prst="rect">
            <a:avLst/>
          </a:prstGeom>
          <a:gradFill>
            <a:gsLst>
              <a:gs pos="32000">
                <a:srgbClr val="002060"/>
              </a:gs>
              <a:gs pos="7000">
                <a:srgbClr val="57257D"/>
              </a:gs>
              <a:gs pos="100000">
                <a:schemeClr val="bg1"/>
              </a:gs>
            </a:gsLst>
            <a:lin ang="5400000" scaled="1"/>
          </a:gradFill>
        </p:spPr>
      </p:pic>
      <p:sp>
        <p:nvSpPr>
          <p:cNvPr id="2" name="Title 1">
            <a:extLst>
              <a:ext uri="{FF2B5EF4-FFF2-40B4-BE49-F238E27FC236}">
                <a16:creationId xmlns:a16="http://schemas.microsoft.com/office/drawing/2014/main" id="{2A2C824F-9FDF-603F-6574-3B922915DFBA}"/>
              </a:ext>
            </a:extLst>
          </p:cNvPr>
          <p:cNvSpPr>
            <a:spLocks noGrp="1"/>
          </p:cNvSpPr>
          <p:nvPr>
            <p:ph type="ctrTitle"/>
          </p:nvPr>
        </p:nvSpPr>
        <p:spPr>
          <a:xfrm>
            <a:off x="1287669" y="1264897"/>
            <a:ext cx="9440034" cy="2948762"/>
          </a:xfrm>
        </p:spPr>
        <p:txBody>
          <a:bodyPr>
            <a:normAutofit fontScale="90000"/>
          </a:bodyPr>
          <a:lstStyle/>
          <a:p>
            <a:pPr algn="ctr"/>
            <a:r>
              <a:rPr lang="en-US" dirty="0">
                <a:latin typeface="Century Schoolbook" panose="02040604050505020304" pitchFamily="18" charset="0"/>
              </a:rPr>
              <a:t>To Appeal or Not to Appeal, That is the Question Presented </a:t>
            </a:r>
            <a:br>
              <a:rPr lang="en-US" dirty="0">
                <a:latin typeface="Century Schoolbook" panose="02040604050505020304" pitchFamily="18" charset="0"/>
              </a:rPr>
            </a:br>
            <a:endParaRPr lang="en-US" dirty="0">
              <a:latin typeface="Century Schoolbook" panose="02040604050505020304" pitchFamily="18" charset="0"/>
            </a:endParaRPr>
          </a:p>
        </p:txBody>
      </p:sp>
      <p:sp>
        <p:nvSpPr>
          <p:cNvPr id="8" name="Subtitle 7">
            <a:extLst>
              <a:ext uri="{FF2B5EF4-FFF2-40B4-BE49-F238E27FC236}">
                <a16:creationId xmlns:a16="http://schemas.microsoft.com/office/drawing/2014/main" id="{1B228D95-619E-2576-43B9-8836227CF512}"/>
              </a:ext>
            </a:extLst>
          </p:cNvPr>
          <p:cNvSpPr>
            <a:spLocks noGrp="1"/>
          </p:cNvSpPr>
          <p:nvPr>
            <p:ph type="subTitle" idx="1"/>
          </p:nvPr>
        </p:nvSpPr>
        <p:spPr>
          <a:xfrm>
            <a:off x="1212254" y="4213659"/>
            <a:ext cx="9440034" cy="1049867"/>
          </a:xfrm>
        </p:spPr>
        <p:txBody>
          <a:bodyPr>
            <a:normAutofit/>
          </a:bodyPr>
          <a:lstStyle/>
          <a:p>
            <a:r>
              <a:rPr lang="en-US" sz="4400" dirty="0">
                <a:solidFill>
                  <a:schemeClr val="tx2"/>
                </a:solidFill>
              </a:rPr>
              <a:t>				</a:t>
            </a:r>
            <a:r>
              <a:rPr lang="en-US" sz="4400" dirty="0">
                <a:solidFill>
                  <a:schemeClr val="tx2"/>
                </a:solidFill>
                <a:latin typeface="Century Schoolbook" panose="02040604050505020304" pitchFamily="18" charset="0"/>
              </a:rPr>
              <a:t>	</a:t>
            </a:r>
            <a:r>
              <a:rPr lang="en-US" sz="4400" dirty="0">
                <a:solidFill>
                  <a:schemeClr val="bg2"/>
                </a:solidFill>
                <a:latin typeface="Century Schoolbook" panose="02040604050505020304" pitchFamily="18" charset="0"/>
              </a:rPr>
              <a:t>A								CLE</a:t>
            </a:r>
          </a:p>
        </p:txBody>
      </p:sp>
      <p:pic>
        <p:nvPicPr>
          <p:cNvPr id="6" name="Picture 2" descr="Image result for jeopardy logo">
            <a:extLst>
              <a:ext uri="{FF2B5EF4-FFF2-40B4-BE49-F238E27FC236}">
                <a16:creationId xmlns:a16="http://schemas.microsoft.com/office/drawing/2014/main" id="{0D29E576-82EF-547D-CDDD-814D2E06E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794" y="3804955"/>
            <a:ext cx="2977841" cy="115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21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3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a:xfrm>
            <a:off x="639098" y="629265"/>
            <a:ext cx="6072776" cy="1622322"/>
          </a:xfrm>
        </p:spPr>
        <p:txBody>
          <a:bodyPr>
            <a:normAutofit/>
          </a:bodyPr>
          <a:lstStyle/>
          <a:p>
            <a:pPr>
              <a:lnSpc>
                <a:spcPct val="90000"/>
              </a:lnSpc>
            </a:pPr>
            <a:r>
              <a:rPr lang="en-US" sz="3200" dirty="0">
                <a:solidFill>
                  <a:srgbClr val="FFFFFF"/>
                </a:solidFill>
                <a:latin typeface="Century Gothic" panose="020B0502020202020204" pitchFamily="34" charset="0"/>
              </a:rPr>
              <a:t>Time Constraints – Supreme Court of the United States</a:t>
            </a:r>
          </a:p>
        </p:txBody>
      </p:sp>
      <p:pic>
        <p:nvPicPr>
          <p:cNvPr id="4" name="Picture 3" descr="Statue on top of building">
            <a:extLst>
              <a:ext uri="{FF2B5EF4-FFF2-40B4-BE49-F238E27FC236}">
                <a16:creationId xmlns:a16="http://schemas.microsoft.com/office/drawing/2014/main" id="{8571F1B0-B558-51AD-AC36-1851E67D80F9}"/>
              </a:ext>
            </a:extLst>
          </p:cNvPr>
          <p:cNvPicPr>
            <a:picLocks noChangeAspect="1"/>
          </p:cNvPicPr>
          <p:nvPr/>
        </p:nvPicPr>
        <p:blipFill rotWithShape="1">
          <a:blip r:embed="rId3">
            <a:extLst>
              <a:ext uri="{28A0092B-C50C-407E-A947-70E740481C1C}">
                <a14:useLocalDpi xmlns:a14="http://schemas.microsoft.com/office/drawing/2010/main" val="0"/>
              </a:ext>
            </a:extLst>
          </a:blip>
          <a:srcRect l="30369" r="1383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5" name="Rectangle 3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Content Placeholder 5">
            <a:extLst>
              <a:ext uri="{FF2B5EF4-FFF2-40B4-BE49-F238E27FC236}">
                <a16:creationId xmlns:a16="http://schemas.microsoft.com/office/drawing/2014/main" id="{13A91B76-B95E-7B7F-9AF3-16935E070F6C}"/>
              </a:ext>
            </a:extLst>
          </p:cNvPr>
          <p:cNvSpPr>
            <a:spLocks noGrp="1"/>
          </p:cNvSpPr>
          <p:nvPr>
            <p:ph idx="1"/>
          </p:nvPr>
        </p:nvSpPr>
        <p:spPr>
          <a:xfrm>
            <a:off x="639098" y="2039475"/>
            <a:ext cx="6072776" cy="3218325"/>
          </a:xfrm>
        </p:spPr>
        <p:txBody>
          <a:bodyPr anchor="ctr">
            <a:normAutofit/>
          </a:bodyPr>
          <a:lstStyle/>
          <a:p>
            <a:r>
              <a:rPr lang="en-US" dirty="0">
                <a:solidFill>
                  <a:srgbClr val="FFFFFF"/>
                </a:solidFill>
                <a:latin typeface="Century Gothic" panose="020B0502020202020204" pitchFamily="34" charset="0"/>
              </a:rPr>
              <a:t>File petition for a writ of certiorari within 90 days from the entry of final judgment or denial of a timely petition for rehearing.</a:t>
            </a:r>
          </a:p>
          <a:p>
            <a:pPr marL="0" indent="0">
              <a:buNone/>
            </a:pPr>
            <a:endParaRPr lang="en-US" dirty="0">
              <a:solidFill>
                <a:srgbClr val="FFFFFF"/>
              </a:solidFill>
              <a:latin typeface="Century Gothic" panose="020B0502020202020204" pitchFamily="34" charset="0"/>
            </a:endParaRPr>
          </a:p>
          <a:p>
            <a:r>
              <a:rPr lang="en-US" dirty="0">
                <a:solidFill>
                  <a:srgbClr val="FFFFFF"/>
                </a:solidFill>
                <a:latin typeface="Century Gothic" panose="020B0502020202020204" pitchFamily="34" charset="0"/>
              </a:rPr>
              <a:t>Set aside time to meet the Court’s formatting, printing, and binding guidelines.  </a:t>
            </a:r>
          </a:p>
        </p:txBody>
      </p:sp>
    </p:spTree>
    <p:extLst>
      <p:ext uri="{BB962C8B-B14F-4D97-AF65-F5344CB8AC3E}">
        <p14:creationId xmlns:p14="http://schemas.microsoft.com/office/powerpoint/2010/main" val="308528256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a:xfrm>
            <a:off x="1715293" y="882228"/>
            <a:ext cx="8761413" cy="977052"/>
          </a:xfrm>
        </p:spPr>
        <p:txBody>
          <a:bodyPr/>
          <a:lstStyle/>
          <a:p>
            <a:pPr algn="ctr"/>
            <a:r>
              <a:rPr lang="en-US" sz="3600" dirty="0">
                <a:latin typeface="Century Schoolbook" panose="02040604050505020304" pitchFamily="18" charset="0"/>
              </a:rPr>
              <a:t> </a:t>
            </a:r>
            <a:r>
              <a:rPr lang="en-US" sz="3600" dirty="0">
                <a:latin typeface="Century Gothic" panose="020B0502020202020204" pitchFamily="34" charset="0"/>
              </a:rPr>
              <a:t>Legal Grounds for Appeal / Considerations Governing Review </a:t>
            </a:r>
            <a:endParaRPr lang="en-US" dirty="0">
              <a:latin typeface="Century Gothic" panose="020B0502020202020204" pitchFamily="34" charset="0"/>
            </a:endParaRPr>
          </a:p>
        </p:txBody>
      </p:sp>
      <p:sp>
        <p:nvSpPr>
          <p:cNvPr id="8" name="Content Placeholder 7">
            <a:extLst>
              <a:ext uri="{FF2B5EF4-FFF2-40B4-BE49-F238E27FC236}">
                <a16:creationId xmlns:a16="http://schemas.microsoft.com/office/drawing/2014/main" id="{37F99613-1382-3EFA-1AD1-9EB26FB4E418}"/>
              </a:ext>
            </a:extLst>
          </p:cNvPr>
          <p:cNvSpPr>
            <a:spLocks noGrp="1"/>
          </p:cNvSpPr>
          <p:nvPr>
            <p:ph idx="1"/>
          </p:nvPr>
        </p:nvSpPr>
        <p:spPr>
          <a:xfrm>
            <a:off x="1154954" y="2897312"/>
            <a:ext cx="10468086" cy="3696528"/>
          </a:xfrm>
        </p:spPr>
        <p:txBody>
          <a:bodyPr>
            <a:normAutofit fontScale="92500" lnSpcReduction="20000"/>
          </a:bodyPr>
          <a:lstStyle/>
          <a:p>
            <a:r>
              <a:rPr lang="en-US" sz="2400" dirty="0">
                <a:latin typeface="+mj-lt"/>
              </a:rPr>
              <a:t>Appellate courts only review issues of </a:t>
            </a:r>
            <a:r>
              <a:rPr lang="en-US" sz="2400" u="sng" dirty="0">
                <a:latin typeface="+mj-lt"/>
              </a:rPr>
              <a:t>law</a:t>
            </a:r>
            <a:r>
              <a:rPr lang="en-US" sz="2400" b="1" dirty="0">
                <a:latin typeface="+mj-lt"/>
              </a:rPr>
              <a:t>. Disagreeing with the outcome is not enough. </a:t>
            </a:r>
          </a:p>
          <a:p>
            <a:pPr lvl="1"/>
            <a:r>
              <a:rPr lang="en-US" sz="2200" b="1" dirty="0">
                <a:latin typeface="+mj-lt"/>
              </a:rPr>
              <a:t>But </a:t>
            </a:r>
            <a:r>
              <a:rPr lang="en-US" sz="2200" dirty="0">
                <a:latin typeface="+mj-lt"/>
              </a:rPr>
              <a:t>South Carolina appellate courts sitting in equity can review factual findings.</a:t>
            </a:r>
            <a:endParaRPr lang="en-US" sz="2400" dirty="0">
              <a:latin typeface="+mj-lt"/>
            </a:endParaRPr>
          </a:p>
          <a:p>
            <a:endParaRPr lang="en-US" sz="2400" dirty="0">
              <a:latin typeface="+mj-lt"/>
            </a:endParaRPr>
          </a:p>
          <a:p>
            <a:r>
              <a:rPr lang="en-US" sz="2400" dirty="0">
                <a:latin typeface="+mj-lt"/>
              </a:rPr>
              <a:t>Determine the applicable standard of review.</a:t>
            </a:r>
          </a:p>
          <a:p>
            <a:pPr lvl="1"/>
            <a:r>
              <a:rPr lang="en-US" sz="2200" dirty="0">
                <a:latin typeface="+mj-lt"/>
              </a:rPr>
              <a:t>De novo</a:t>
            </a:r>
          </a:p>
          <a:p>
            <a:pPr lvl="1"/>
            <a:r>
              <a:rPr lang="en-US" sz="2200" dirty="0">
                <a:latin typeface="+mj-lt"/>
              </a:rPr>
              <a:t>Abuse of discretion</a:t>
            </a:r>
          </a:p>
          <a:p>
            <a:pPr lvl="1"/>
            <a:r>
              <a:rPr lang="en-US" sz="2200" dirty="0">
                <a:latin typeface="+mj-lt"/>
              </a:rPr>
              <a:t>Plain error (federal only)</a:t>
            </a:r>
          </a:p>
          <a:p>
            <a:pPr lvl="1"/>
            <a:r>
              <a:rPr lang="en-US" sz="2200" dirty="0">
                <a:latin typeface="+mj-lt"/>
              </a:rPr>
              <a:t>Others?</a:t>
            </a:r>
          </a:p>
          <a:p>
            <a:pPr lvl="1"/>
            <a:endParaRPr lang="en-US" dirty="0">
              <a:latin typeface="+mj-lt"/>
            </a:endParaRPr>
          </a:p>
          <a:p>
            <a:pPr lvl="1"/>
            <a:endParaRPr lang="en-US" dirty="0"/>
          </a:p>
        </p:txBody>
      </p:sp>
    </p:spTree>
    <p:extLst>
      <p:ext uri="{BB962C8B-B14F-4D97-AF65-F5344CB8AC3E}">
        <p14:creationId xmlns:p14="http://schemas.microsoft.com/office/powerpoint/2010/main" val="412533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089E5-DCEB-6C36-65BD-16D7AF132A92}"/>
              </a:ext>
            </a:extLst>
          </p:cNvPr>
          <p:cNvSpPr>
            <a:spLocks noGrp="1"/>
          </p:cNvSpPr>
          <p:nvPr>
            <p:ph type="title"/>
          </p:nvPr>
        </p:nvSpPr>
        <p:spPr/>
        <p:txBody>
          <a:bodyPr/>
          <a:lstStyle/>
          <a:p>
            <a:pPr algn="ctr"/>
            <a:r>
              <a:rPr lang="en-US" sz="3600" dirty="0">
                <a:latin typeface="Century Gothic" panose="020B0502020202020204" pitchFamily="34" charset="0"/>
              </a:rPr>
              <a:t>Legal Grounds for Appeal / Considerations Governing Review</a:t>
            </a:r>
            <a:endParaRPr lang="en-US" dirty="0"/>
          </a:p>
        </p:txBody>
      </p:sp>
      <p:sp>
        <p:nvSpPr>
          <p:cNvPr id="3" name="Content Placeholder 2">
            <a:extLst>
              <a:ext uri="{FF2B5EF4-FFF2-40B4-BE49-F238E27FC236}">
                <a16:creationId xmlns:a16="http://schemas.microsoft.com/office/drawing/2014/main" id="{7AC80F86-3FDA-0555-510F-E63E5E2B4F2C}"/>
              </a:ext>
            </a:extLst>
          </p:cNvPr>
          <p:cNvSpPr>
            <a:spLocks noGrp="1"/>
          </p:cNvSpPr>
          <p:nvPr>
            <p:ph idx="1"/>
          </p:nvPr>
        </p:nvSpPr>
        <p:spPr>
          <a:xfrm>
            <a:off x="1154954" y="2603500"/>
            <a:ext cx="9735653" cy="3416300"/>
          </a:xfrm>
        </p:spPr>
        <p:txBody>
          <a:bodyPr>
            <a:normAutofit fontScale="77500" lnSpcReduction="20000"/>
          </a:bodyPr>
          <a:lstStyle/>
          <a:p>
            <a:pPr marL="0" indent="0">
              <a:buNone/>
            </a:pPr>
            <a:r>
              <a:rPr lang="en-US" sz="2400" dirty="0">
                <a:latin typeface="+mj-lt"/>
              </a:rPr>
              <a:t>“A writ of certiorari is not a matter of right, but of sound judicial discretion, and will only be granted where there are special and important reasons.” Generally need:</a:t>
            </a:r>
          </a:p>
          <a:p>
            <a:pPr lvl="1"/>
            <a:r>
              <a:rPr lang="en-US" sz="2400" dirty="0">
                <a:latin typeface="+mj-lt"/>
              </a:rPr>
              <a:t>(1) Novel questions of law.</a:t>
            </a:r>
          </a:p>
          <a:p>
            <a:pPr lvl="1"/>
            <a:r>
              <a:rPr lang="en-US" sz="2400" dirty="0">
                <a:latin typeface="+mj-lt"/>
              </a:rPr>
              <a:t>(2) Dissent in the decision of the Court of Appeals.</a:t>
            </a:r>
          </a:p>
          <a:p>
            <a:pPr lvl="1"/>
            <a:r>
              <a:rPr lang="en-US" sz="2400" dirty="0">
                <a:latin typeface="+mj-lt"/>
              </a:rPr>
              <a:t>(3) The Court of Appeals conflicts with a prior decision of the Supreme Court.</a:t>
            </a:r>
          </a:p>
          <a:p>
            <a:pPr lvl="1"/>
            <a:r>
              <a:rPr lang="en-US" sz="2400" dirty="0">
                <a:latin typeface="+mj-lt"/>
              </a:rPr>
              <a:t>(4) Substantial constitutional issues directly involved.</a:t>
            </a:r>
          </a:p>
          <a:p>
            <a:pPr lvl="1"/>
            <a:r>
              <a:rPr lang="en-US" sz="2400" dirty="0">
                <a:latin typeface="+mj-lt"/>
              </a:rPr>
              <a:t>(5) A federal question is included and the decision of the Court of Appeals conflicts with a decision of the United States Supreme Court. </a:t>
            </a:r>
          </a:p>
          <a:p>
            <a:pPr marL="457200" lvl="1" indent="0">
              <a:buNone/>
            </a:pPr>
            <a:r>
              <a:rPr lang="en-US" sz="2400" dirty="0">
                <a:latin typeface="+mj-lt"/>
              </a:rPr>
              <a:t>Rule 242(b), SCACR; </a:t>
            </a:r>
            <a:r>
              <a:rPr lang="en-US" sz="2400" i="1" dirty="0">
                <a:latin typeface="+mj-lt"/>
              </a:rPr>
              <a:t>see also </a:t>
            </a:r>
            <a:r>
              <a:rPr lang="en-US" sz="2400" dirty="0">
                <a:latin typeface="+mj-lt"/>
              </a:rPr>
              <a:t>Sup. Ct. R. 10.</a:t>
            </a:r>
          </a:p>
          <a:p>
            <a:pPr marL="0" indent="0">
              <a:buNone/>
            </a:pPr>
            <a:endParaRPr lang="en-US" dirty="0"/>
          </a:p>
        </p:txBody>
      </p:sp>
    </p:spTree>
    <p:extLst>
      <p:ext uri="{BB962C8B-B14F-4D97-AF65-F5344CB8AC3E}">
        <p14:creationId xmlns:p14="http://schemas.microsoft.com/office/powerpoint/2010/main" val="112903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2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36"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8"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a:xfrm>
            <a:off x="639098" y="629265"/>
            <a:ext cx="6072776" cy="1065060"/>
          </a:xfrm>
        </p:spPr>
        <p:txBody>
          <a:bodyPr>
            <a:normAutofit/>
          </a:bodyPr>
          <a:lstStyle/>
          <a:p>
            <a:pPr algn="ctr"/>
            <a:r>
              <a:rPr lang="en-US" sz="3200" dirty="0">
                <a:solidFill>
                  <a:srgbClr val="FFFFFF"/>
                </a:solidFill>
                <a:latin typeface="Century Gothic" panose="020B0502020202020204" pitchFamily="34" charset="0"/>
              </a:rPr>
              <a:t>Cost of the Appellate Process</a:t>
            </a:r>
          </a:p>
        </p:txBody>
      </p:sp>
      <p:pic>
        <p:nvPicPr>
          <p:cNvPr id="17" name="Picture 9" descr="White calculator">
            <a:extLst>
              <a:ext uri="{FF2B5EF4-FFF2-40B4-BE49-F238E27FC236}">
                <a16:creationId xmlns:a16="http://schemas.microsoft.com/office/drawing/2014/main" id="{D262D3CF-1614-33B4-EE61-57690DEE7D15}"/>
              </a:ext>
            </a:extLst>
          </p:cNvPr>
          <p:cNvPicPr>
            <a:picLocks noChangeAspect="1"/>
          </p:cNvPicPr>
          <p:nvPr/>
        </p:nvPicPr>
        <p:blipFill rotWithShape="1">
          <a:blip r:embed="rId3"/>
          <a:srcRect l="3110" r="41095"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3" name="Rectangle 3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37F99613-1382-3EFA-1AD1-9EB26FB4E418}"/>
              </a:ext>
            </a:extLst>
          </p:cNvPr>
          <p:cNvSpPr>
            <a:spLocks noGrp="1"/>
          </p:cNvSpPr>
          <p:nvPr>
            <p:ph idx="1"/>
          </p:nvPr>
        </p:nvSpPr>
        <p:spPr>
          <a:xfrm>
            <a:off x="739915" y="1567767"/>
            <a:ext cx="6072776" cy="4279755"/>
          </a:xfrm>
        </p:spPr>
        <p:txBody>
          <a:bodyPr anchor="ctr">
            <a:normAutofit/>
          </a:bodyPr>
          <a:lstStyle/>
          <a:p>
            <a:pPr marL="0" indent="0">
              <a:lnSpc>
                <a:spcPct val="90000"/>
              </a:lnSpc>
              <a:buNone/>
            </a:pPr>
            <a:r>
              <a:rPr lang="en-US" dirty="0">
                <a:solidFill>
                  <a:srgbClr val="FFFFFF"/>
                </a:solidFill>
                <a:latin typeface="+mj-lt"/>
              </a:rPr>
              <a:t>Appealing a case costs time and money. </a:t>
            </a:r>
          </a:p>
          <a:p>
            <a:pPr lvl="1">
              <a:lnSpc>
                <a:spcPct val="90000"/>
              </a:lnSpc>
            </a:pPr>
            <a:r>
              <a:rPr lang="en-US" u="sng" dirty="0">
                <a:solidFill>
                  <a:srgbClr val="FFFFFF"/>
                </a:solidFill>
                <a:latin typeface="+mj-lt"/>
              </a:rPr>
              <a:t>It is crucial that you and your client have a full understanding of the cost as well as the chances of success</a:t>
            </a:r>
            <a:r>
              <a:rPr lang="en-US" dirty="0">
                <a:solidFill>
                  <a:srgbClr val="FFFFFF"/>
                </a:solidFill>
                <a:latin typeface="+mj-lt"/>
              </a:rPr>
              <a:t>. </a:t>
            </a:r>
            <a:endParaRPr lang="en-US" u="sng" dirty="0">
              <a:solidFill>
                <a:srgbClr val="FFFFFF"/>
              </a:solidFill>
              <a:latin typeface="+mj-lt"/>
            </a:endParaRPr>
          </a:p>
          <a:p>
            <a:pPr marL="0" indent="0">
              <a:lnSpc>
                <a:spcPct val="90000"/>
              </a:lnSpc>
              <a:buNone/>
            </a:pPr>
            <a:r>
              <a:rPr lang="en-US" dirty="0">
                <a:solidFill>
                  <a:srgbClr val="FFFFFF"/>
                </a:solidFill>
                <a:latin typeface="+mj-lt"/>
              </a:rPr>
              <a:t>Considerations </a:t>
            </a:r>
          </a:p>
          <a:p>
            <a:pPr lvl="1">
              <a:lnSpc>
                <a:spcPct val="90000"/>
              </a:lnSpc>
            </a:pPr>
            <a:r>
              <a:rPr lang="en-US" dirty="0">
                <a:solidFill>
                  <a:srgbClr val="FFFFFF"/>
                </a:solidFill>
                <a:latin typeface="+mj-lt"/>
              </a:rPr>
              <a:t>Administrative Costs </a:t>
            </a:r>
          </a:p>
          <a:p>
            <a:pPr lvl="2">
              <a:lnSpc>
                <a:spcPct val="90000"/>
              </a:lnSpc>
            </a:pPr>
            <a:r>
              <a:rPr lang="en-US" dirty="0">
                <a:solidFill>
                  <a:srgbClr val="FFFFFF"/>
                </a:solidFill>
                <a:latin typeface="+mj-lt"/>
              </a:rPr>
              <a:t>E.g., filing fees, costs of obtaining the clerk’s and reporter’s transcripts, and printing costs. </a:t>
            </a:r>
          </a:p>
          <a:p>
            <a:pPr lvl="2">
              <a:lnSpc>
                <a:spcPct val="90000"/>
              </a:lnSpc>
            </a:pPr>
            <a:r>
              <a:rPr lang="en-US" dirty="0">
                <a:solidFill>
                  <a:srgbClr val="FFFFFF"/>
                </a:solidFill>
                <a:latin typeface="+mj-lt"/>
              </a:rPr>
              <a:t>Potential Bar admission costs</a:t>
            </a:r>
          </a:p>
          <a:p>
            <a:pPr lvl="1">
              <a:lnSpc>
                <a:spcPct val="90000"/>
              </a:lnSpc>
            </a:pPr>
            <a:r>
              <a:rPr lang="en-US" dirty="0">
                <a:solidFill>
                  <a:srgbClr val="FFFFFF"/>
                </a:solidFill>
                <a:latin typeface="+mj-lt"/>
              </a:rPr>
              <a:t>Hard Costs</a:t>
            </a:r>
          </a:p>
          <a:p>
            <a:pPr lvl="1">
              <a:lnSpc>
                <a:spcPct val="90000"/>
              </a:lnSpc>
            </a:pPr>
            <a:r>
              <a:rPr lang="en-US" dirty="0">
                <a:solidFill>
                  <a:srgbClr val="FFFFFF"/>
                </a:solidFill>
                <a:latin typeface="+mj-lt"/>
              </a:rPr>
              <a:t>Costs when lose on appeal. </a:t>
            </a:r>
            <a:r>
              <a:rPr lang="en-US" i="1" dirty="0">
                <a:solidFill>
                  <a:srgbClr val="FFFFFF"/>
                </a:solidFill>
                <a:latin typeface="+mj-lt"/>
              </a:rPr>
              <a:t>See </a:t>
            </a:r>
            <a:r>
              <a:rPr lang="en-US" dirty="0">
                <a:solidFill>
                  <a:srgbClr val="FFFFFF"/>
                </a:solidFill>
                <a:latin typeface="+mj-lt"/>
              </a:rPr>
              <a:t>Rule 222, SCACR.</a:t>
            </a:r>
          </a:p>
        </p:txBody>
      </p:sp>
    </p:spTree>
    <p:extLst>
      <p:ext uri="{BB962C8B-B14F-4D97-AF65-F5344CB8AC3E}">
        <p14:creationId xmlns:p14="http://schemas.microsoft.com/office/powerpoint/2010/main" val="16111287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 name="Rectangle 4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44"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4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4ABB0E25-0024-C8EB-7AFF-0A83D287AB4C}"/>
              </a:ext>
            </a:extLst>
          </p:cNvPr>
          <p:cNvSpPr>
            <a:spLocks noGrp="1"/>
          </p:cNvSpPr>
          <p:nvPr>
            <p:ph type="title"/>
          </p:nvPr>
        </p:nvSpPr>
        <p:spPr>
          <a:xfrm>
            <a:off x="639098" y="629265"/>
            <a:ext cx="6072776" cy="1622322"/>
          </a:xfrm>
        </p:spPr>
        <p:txBody>
          <a:bodyPr>
            <a:normAutofit/>
          </a:bodyPr>
          <a:lstStyle/>
          <a:p>
            <a:pPr algn="ctr">
              <a:lnSpc>
                <a:spcPct val="90000"/>
              </a:lnSpc>
            </a:pPr>
            <a:r>
              <a:rPr lang="en-US" dirty="0">
                <a:solidFill>
                  <a:srgbClr val="FFFFFF"/>
                </a:solidFill>
              </a:rPr>
              <a:t>Remember, the Supreme Court does not have to hear your appeal</a:t>
            </a:r>
          </a:p>
        </p:txBody>
      </p:sp>
      <p:pic>
        <p:nvPicPr>
          <p:cNvPr id="5" name="Picture 4" descr="Law books section in library">
            <a:extLst>
              <a:ext uri="{FF2B5EF4-FFF2-40B4-BE49-F238E27FC236}">
                <a16:creationId xmlns:a16="http://schemas.microsoft.com/office/drawing/2014/main" id="{F26B5E44-EDD9-59B6-2835-8BEFB89A2CA7}"/>
              </a:ext>
            </a:extLst>
          </p:cNvPr>
          <p:cNvPicPr>
            <a:picLocks noChangeAspect="1"/>
          </p:cNvPicPr>
          <p:nvPr/>
        </p:nvPicPr>
        <p:blipFill rotWithShape="1">
          <a:blip r:embed="rId2">
            <a:extLst>
              <a:ext uri="{28A0092B-C50C-407E-A947-70E740481C1C}">
                <a14:useLocalDpi xmlns:a14="http://schemas.microsoft.com/office/drawing/2010/main" val="0"/>
              </a:ext>
            </a:extLst>
          </a:blip>
          <a:srcRect l="27630" r="16575"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48" name="Rectangle 4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0" name="Oval 4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E1A7569-E7F8-D1AB-1904-21FA47F82A4C}"/>
              </a:ext>
            </a:extLst>
          </p:cNvPr>
          <p:cNvSpPr>
            <a:spLocks noGrp="1"/>
          </p:cNvSpPr>
          <p:nvPr>
            <p:ph idx="1"/>
          </p:nvPr>
        </p:nvSpPr>
        <p:spPr>
          <a:xfrm>
            <a:off x="639098" y="2418735"/>
            <a:ext cx="5944582" cy="3581373"/>
          </a:xfrm>
        </p:spPr>
        <p:txBody>
          <a:bodyPr anchor="ctr">
            <a:normAutofit/>
          </a:bodyPr>
          <a:lstStyle/>
          <a:p>
            <a:r>
              <a:rPr lang="en-US" dirty="0">
                <a:solidFill>
                  <a:srgbClr val="FFFFFF"/>
                </a:solidFill>
                <a:latin typeface="Century Gothic" panose="020B0502020202020204" pitchFamily="34" charset="0"/>
              </a:rPr>
              <a:t>Approximate 7,000 to 8,000 new cases are filed to the Supreme Court of the United States each term. </a:t>
            </a:r>
          </a:p>
          <a:p>
            <a:endParaRPr lang="en-US" dirty="0">
              <a:solidFill>
                <a:srgbClr val="FFFFFF"/>
              </a:solidFill>
              <a:latin typeface="Century Gothic" panose="020B0502020202020204" pitchFamily="34" charset="0"/>
            </a:endParaRPr>
          </a:p>
          <a:p>
            <a:r>
              <a:rPr lang="en-US" dirty="0">
                <a:solidFill>
                  <a:srgbClr val="FFFFFF"/>
                </a:solidFill>
                <a:latin typeface="Century Gothic" panose="020B0502020202020204" pitchFamily="34" charset="0"/>
              </a:rPr>
              <a:t>The current court typically grants arguments to around 80 of those. </a:t>
            </a:r>
          </a:p>
          <a:p>
            <a:endParaRPr lang="en-US" dirty="0">
              <a:solidFill>
                <a:srgbClr val="FFFFFF"/>
              </a:solidFill>
              <a:latin typeface="Century Gothic" panose="020B0502020202020204" pitchFamily="34" charset="0"/>
            </a:endParaRPr>
          </a:p>
          <a:p>
            <a:r>
              <a:rPr lang="en-US" dirty="0">
                <a:solidFill>
                  <a:srgbClr val="FFFFFF"/>
                </a:solidFill>
                <a:latin typeface="Century Gothic" panose="020B0502020202020204" pitchFamily="34" charset="0"/>
              </a:rPr>
              <a:t>For the 2021-2022 term, the Court decided 66 cases.</a:t>
            </a:r>
          </a:p>
        </p:txBody>
      </p:sp>
    </p:spTree>
    <p:extLst>
      <p:ext uri="{BB962C8B-B14F-4D97-AF65-F5344CB8AC3E}">
        <p14:creationId xmlns:p14="http://schemas.microsoft.com/office/powerpoint/2010/main" val="385934019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052F6DBF-1805-4FD9-AFA3-C8642175F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A low angle view of buildings&#10;&#10;Description automatically generated with low confidence">
            <a:extLst>
              <a:ext uri="{FF2B5EF4-FFF2-40B4-BE49-F238E27FC236}">
                <a16:creationId xmlns:a16="http://schemas.microsoft.com/office/drawing/2014/main" id="{CE5417AB-9E5C-00CC-4DD6-27DF6F5CD09A}"/>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864" r="-1" b="6936"/>
          <a:stretch/>
        </p:blipFill>
        <p:spPr>
          <a:xfrm>
            <a:off x="474132" y="462116"/>
            <a:ext cx="11243735" cy="5921751"/>
          </a:xfrm>
          <a:prstGeom prst="rect">
            <a:avLst/>
          </a:prstGeom>
        </p:spPr>
      </p:pic>
      <p:sp>
        <p:nvSpPr>
          <p:cNvPr id="13" name="Rectangle 12">
            <a:extLst>
              <a:ext uri="{FF2B5EF4-FFF2-40B4-BE49-F238E27FC236}">
                <a16:creationId xmlns:a16="http://schemas.microsoft.com/office/drawing/2014/main" id="{CC79B2C4-EF9C-492F-BC64-5300A7A2F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599BEDA-CEC9-4E6C-B05D-1353D0F16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2F309-F92E-591D-3A9B-4FF33E94A3F7}"/>
              </a:ext>
            </a:extLst>
          </p:cNvPr>
          <p:cNvSpPr>
            <a:spLocks noGrp="1"/>
          </p:cNvSpPr>
          <p:nvPr>
            <p:ph type="title"/>
          </p:nvPr>
        </p:nvSpPr>
        <p:spPr>
          <a:xfrm>
            <a:off x="1295400" y="1447801"/>
            <a:ext cx="8620967" cy="855132"/>
          </a:xfrm>
        </p:spPr>
        <p:txBody>
          <a:bodyPr>
            <a:normAutofit/>
          </a:bodyPr>
          <a:lstStyle/>
          <a:p>
            <a:r>
              <a:rPr lang="en-US" b="1" dirty="0">
                <a:solidFill>
                  <a:srgbClr val="FFFFFF"/>
                </a:solidFill>
                <a:effectLst/>
                <a:latin typeface="Century Gothic" panose="020B0502020202020204" pitchFamily="34" charset="0"/>
                <a:ea typeface="Calibri" panose="020F0502020204030204" pitchFamily="34" charset="0"/>
              </a:rPr>
              <a:t>In-House Perspective on Appeals</a:t>
            </a:r>
            <a:endParaRPr lang="en-US" dirty="0">
              <a:solidFill>
                <a:srgbClr val="FFFFFF"/>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6BD37A50-13E8-7C42-8D7F-8AFA25075AFD}"/>
              </a:ext>
            </a:extLst>
          </p:cNvPr>
          <p:cNvSpPr>
            <a:spLocks noGrp="1"/>
          </p:cNvSpPr>
          <p:nvPr>
            <p:ph idx="1"/>
          </p:nvPr>
        </p:nvSpPr>
        <p:spPr>
          <a:xfrm>
            <a:off x="1727200" y="2446868"/>
            <a:ext cx="8254999" cy="2971800"/>
          </a:xfrm>
        </p:spPr>
        <p:txBody>
          <a:bodyPr anchor="t">
            <a:normAutofit lnSpcReduction="10000"/>
          </a:bodyPr>
          <a:lstStyle/>
          <a:p>
            <a:pPr marL="0" marR="0" lvl="0" indent="0">
              <a:spcBef>
                <a:spcPts val="0"/>
              </a:spcBef>
              <a:spcAft>
                <a:spcPts val="0"/>
              </a:spcAft>
              <a:buNone/>
            </a:pPr>
            <a:r>
              <a:rPr lang="en-US" sz="1500" dirty="0">
                <a:solidFill>
                  <a:srgbClr val="FFFFFF"/>
                </a:solidFill>
                <a:effectLst/>
                <a:latin typeface="Century Gothic" panose="020B0502020202020204" pitchFamily="34" charset="0"/>
                <a:ea typeface="Calibri" panose="020F0502020204030204" pitchFamily="34" charset="0"/>
              </a:rPr>
              <a:t>1. How much </a:t>
            </a:r>
            <a:r>
              <a:rPr lang="en-US" sz="1500" i="1" dirty="0">
                <a:solidFill>
                  <a:srgbClr val="FFFFFF"/>
                </a:solidFill>
                <a:effectLst/>
                <a:latin typeface="Century Gothic" panose="020B0502020202020204" pitchFamily="34" charset="0"/>
                <a:ea typeface="Calibri" panose="020F0502020204030204" pitchFamily="34" charset="0"/>
              </a:rPr>
              <a:t>more</a:t>
            </a:r>
            <a:r>
              <a:rPr lang="en-US" sz="1500" dirty="0">
                <a:solidFill>
                  <a:srgbClr val="FFFFFF"/>
                </a:solidFill>
                <a:effectLst/>
                <a:latin typeface="Century Gothic" panose="020B0502020202020204" pitchFamily="34" charset="0"/>
                <a:ea typeface="Calibri" panose="020F0502020204030204" pitchFamily="34" charset="0"/>
              </a:rPr>
              <a:t> will an appeal cost?  (Usually a small percentage of already sunk cost.)</a:t>
            </a:r>
          </a:p>
          <a:p>
            <a:pPr marL="0" marR="0" lvl="0" indent="0">
              <a:spcBef>
                <a:spcPts val="0"/>
              </a:spcBef>
              <a:spcAft>
                <a:spcPts val="0"/>
              </a:spcAft>
              <a:buNone/>
            </a:pPr>
            <a:endParaRPr lang="en-US" sz="1500" dirty="0">
              <a:solidFill>
                <a:srgbClr val="FFFFFF"/>
              </a:solidFill>
              <a:effectLst/>
              <a:latin typeface="Century Gothic" panose="020B0502020202020204" pitchFamily="34" charset="0"/>
              <a:ea typeface="Calibri" panose="020F0502020204030204" pitchFamily="34" charset="0"/>
            </a:endParaRPr>
          </a:p>
          <a:p>
            <a:pPr marL="0" marR="0" lvl="0" indent="0">
              <a:spcBef>
                <a:spcPts val="0"/>
              </a:spcBef>
              <a:spcAft>
                <a:spcPts val="0"/>
              </a:spcAft>
              <a:buNone/>
            </a:pPr>
            <a:r>
              <a:rPr lang="en-US" sz="1500" dirty="0">
                <a:solidFill>
                  <a:srgbClr val="FFFFFF"/>
                </a:solidFill>
                <a:latin typeface="Century Gothic" panose="020B0502020202020204" pitchFamily="34" charset="0"/>
                <a:ea typeface="Calibri" panose="020F0502020204030204" pitchFamily="34" charset="0"/>
              </a:rPr>
              <a:t>2. </a:t>
            </a:r>
            <a:r>
              <a:rPr lang="en-US" sz="1500" dirty="0">
                <a:solidFill>
                  <a:srgbClr val="FFFFFF"/>
                </a:solidFill>
                <a:effectLst/>
                <a:latin typeface="Century Gothic" panose="020B0502020202020204" pitchFamily="34" charset="0"/>
                <a:ea typeface="Calibri" panose="020F0502020204030204" pitchFamily="34" charset="0"/>
              </a:rPr>
              <a:t>How much </a:t>
            </a:r>
            <a:r>
              <a:rPr lang="en-US" sz="1500" i="1" dirty="0">
                <a:solidFill>
                  <a:srgbClr val="FFFFFF"/>
                </a:solidFill>
                <a:effectLst/>
                <a:latin typeface="Century Gothic" panose="020B0502020202020204" pitchFamily="34" charset="0"/>
                <a:ea typeface="Calibri" panose="020F0502020204030204" pitchFamily="34" charset="0"/>
              </a:rPr>
              <a:t>longer</a:t>
            </a:r>
            <a:r>
              <a:rPr lang="en-US" sz="1500" dirty="0">
                <a:solidFill>
                  <a:srgbClr val="FFFFFF"/>
                </a:solidFill>
                <a:effectLst/>
                <a:latin typeface="Century Gothic" panose="020B0502020202020204" pitchFamily="34" charset="0"/>
                <a:ea typeface="Calibri" panose="020F0502020204030204" pitchFamily="34" charset="0"/>
              </a:rPr>
              <a:t> will an appeal take, and is that helpful?  (Usually years, and usually yes.)</a:t>
            </a:r>
          </a:p>
          <a:p>
            <a:pPr marL="0" marR="0" lvl="0" indent="0">
              <a:spcBef>
                <a:spcPts val="0"/>
              </a:spcBef>
              <a:spcAft>
                <a:spcPts val="0"/>
              </a:spcAft>
              <a:buNone/>
            </a:pPr>
            <a:endParaRPr lang="en-US" sz="1500" dirty="0">
              <a:solidFill>
                <a:srgbClr val="FFFFFF"/>
              </a:solidFill>
              <a:latin typeface="Century Gothic" panose="020B0502020202020204" pitchFamily="34" charset="0"/>
              <a:ea typeface="Calibri" panose="020F0502020204030204" pitchFamily="34" charset="0"/>
            </a:endParaRPr>
          </a:p>
          <a:p>
            <a:pPr marL="0" marR="0" lvl="0" indent="0">
              <a:spcBef>
                <a:spcPts val="0"/>
              </a:spcBef>
              <a:spcAft>
                <a:spcPts val="1200"/>
              </a:spcAft>
              <a:buNone/>
            </a:pPr>
            <a:r>
              <a:rPr lang="en-US" sz="1500" dirty="0">
                <a:solidFill>
                  <a:srgbClr val="FFFFFF"/>
                </a:solidFill>
                <a:effectLst/>
                <a:latin typeface="Century Gothic" panose="020B0502020202020204" pitchFamily="34" charset="0"/>
                <a:ea typeface="Calibri" panose="020F0502020204030204" pitchFamily="34" charset="0"/>
              </a:rPr>
              <a:t>3. What institutional interests are at stake?</a:t>
            </a:r>
          </a:p>
          <a:p>
            <a:pPr marL="742950" marR="0" lvl="1" indent="-285750">
              <a:spcBef>
                <a:spcPts val="0"/>
              </a:spcBef>
              <a:spcAft>
                <a:spcPts val="0"/>
              </a:spcAft>
              <a:buFont typeface="+mj-lt"/>
              <a:buAutoNum type="alphaLcPeriod"/>
            </a:pPr>
            <a:r>
              <a:rPr lang="en-US" sz="1500" dirty="0">
                <a:solidFill>
                  <a:srgbClr val="FFFFFF"/>
                </a:solidFill>
                <a:effectLst/>
                <a:latin typeface="Century Gothic" panose="020B0502020202020204" pitchFamily="34" charset="0"/>
                <a:ea typeface="Calibri" panose="020F0502020204030204" pitchFamily="34" charset="0"/>
              </a:rPr>
              <a:t>“This will not stand, this aggression against Kuwait.”  -- George H.W. Bush, 1990</a:t>
            </a:r>
          </a:p>
          <a:p>
            <a:pPr marL="742950" marR="0" lvl="1" indent="-285750">
              <a:spcBef>
                <a:spcPts val="0"/>
              </a:spcBef>
              <a:spcAft>
                <a:spcPts val="0"/>
              </a:spcAft>
              <a:buFont typeface="+mj-lt"/>
              <a:buAutoNum type="alphaLcPeriod"/>
            </a:pPr>
            <a:r>
              <a:rPr lang="en-US" sz="1500" dirty="0">
                <a:solidFill>
                  <a:srgbClr val="FFFFFF"/>
                </a:solidFill>
                <a:effectLst/>
                <a:latin typeface="Century Gothic" panose="020B0502020202020204" pitchFamily="34" charset="0"/>
                <a:ea typeface="Calibri" panose="020F0502020204030204" pitchFamily="34" charset="0"/>
              </a:rPr>
              <a:t>Does the decision below implicate other contracts, customers?  </a:t>
            </a:r>
          </a:p>
          <a:p>
            <a:pPr marL="742950" marR="0" lvl="1" indent="-285750">
              <a:spcBef>
                <a:spcPts val="0"/>
              </a:spcBef>
              <a:spcAft>
                <a:spcPts val="0"/>
              </a:spcAft>
              <a:buFont typeface="+mj-lt"/>
              <a:buAutoNum type="alphaLcPeriod"/>
            </a:pPr>
            <a:r>
              <a:rPr lang="en-US" sz="1500" dirty="0">
                <a:solidFill>
                  <a:srgbClr val="FFFFFF"/>
                </a:solidFill>
                <a:effectLst/>
                <a:latin typeface="Century Gothic" panose="020B0502020202020204" pitchFamily="34" charset="0"/>
                <a:ea typeface="Calibri" panose="020F0502020204030204" pitchFamily="34" charset="0"/>
              </a:rPr>
              <a:t>If you appeal and lose, will you make the situation worse?</a:t>
            </a:r>
          </a:p>
          <a:p>
            <a:pPr marL="1028700" marR="0" indent="0">
              <a:spcBef>
                <a:spcPts val="0"/>
              </a:spcBef>
              <a:spcAft>
                <a:spcPts val="0"/>
              </a:spcAft>
              <a:buNone/>
            </a:pPr>
            <a:endParaRPr lang="en-US" sz="1500" dirty="0">
              <a:solidFill>
                <a:srgbClr val="FFFFFF"/>
              </a:solidFill>
              <a:effectLst/>
              <a:latin typeface="Century Gothic" panose="020B0502020202020204" pitchFamily="34" charset="0"/>
              <a:ea typeface="Calibri" panose="020F0502020204030204" pitchFamily="34" charset="0"/>
            </a:endParaRPr>
          </a:p>
          <a:p>
            <a:pPr marL="0" marR="0" lvl="0" indent="0">
              <a:spcBef>
                <a:spcPts val="0"/>
              </a:spcBef>
              <a:spcAft>
                <a:spcPts val="0"/>
              </a:spcAft>
              <a:buNone/>
            </a:pPr>
            <a:r>
              <a:rPr lang="en-US" sz="1500" dirty="0">
                <a:solidFill>
                  <a:srgbClr val="FFFFFF"/>
                </a:solidFill>
                <a:effectLst/>
                <a:latin typeface="Century Gothic" panose="020B0502020202020204" pitchFamily="34" charset="0"/>
                <a:ea typeface="Calibri" panose="020F0502020204030204" pitchFamily="34" charset="0"/>
              </a:rPr>
              <a:t>4. Is your CEO interested in the topic?  (Sustainability, AI, etc.)</a:t>
            </a:r>
          </a:p>
          <a:p>
            <a:pPr marL="0" indent="0">
              <a:buNone/>
            </a:pPr>
            <a:endParaRPr lang="en-US" sz="1500" dirty="0">
              <a:solidFill>
                <a:srgbClr val="FFFFFF"/>
              </a:solidFill>
              <a:latin typeface="Century Schoolbook" panose="02040604050505020304" pitchFamily="18" charset="0"/>
            </a:endParaRPr>
          </a:p>
        </p:txBody>
      </p:sp>
      <p:sp>
        <p:nvSpPr>
          <p:cNvPr id="6" name="TextBox 5">
            <a:extLst>
              <a:ext uri="{FF2B5EF4-FFF2-40B4-BE49-F238E27FC236}">
                <a16:creationId xmlns:a16="http://schemas.microsoft.com/office/drawing/2014/main" id="{24262A3F-FD0B-DEEF-15AF-62FCE09DA3F5}"/>
              </a:ext>
            </a:extLst>
          </p:cNvPr>
          <p:cNvSpPr txBox="1"/>
          <p:nvPr/>
        </p:nvSpPr>
        <p:spPr>
          <a:xfrm>
            <a:off x="8867408" y="6183812"/>
            <a:ext cx="28504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echnofaq.org/posts/2021/01/the-role-of-outsourcing-in-global-busines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20250900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Judge holding a wooden gavel">
            <a:extLst>
              <a:ext uri="{FF2B5EF4-FFF2-40B4-BE49-F238E27FC236}">
                <a16:creationId xmlns:a16="http://schemas.microsoft.com/office/drawing/2014/main" id="{A4537D2D-FB39-2985-4532-BB5340166844}"/>
              </a:ext>
            </a:extLst>
          </p:cNvPr>
          <p:cNvPicPr>
            <a:picLocks noChangeAspect="1"/>
          </p:cNvPicPr>
          <p:nvPr/>
        </p:nvPicPr>
        <p:blipFill rotWithShape="1">
          <a:blip r:embed="rId2">
            <a:extLst>
              <a:ext uri="{28A0092B-C50C-407E-A947-70E740481C1C}">
                <a14:useLocalDpi xmlns:a14="http://schemas.microsoft.com/office/drawing/2010/main" val="0"/>
              </a:ext>
            </a:extLst>
          </a:blip>
          <a:srcRect t="11681" b="12306"/>
          <a:stretch/>
        </p:blipFill>
        <p:spPr>
          <a:xfrm>
            <a:off x="-42837" y="10"/>
            <a:ext cx="12191980" cy="6857990"/>
          </a:xfrm>
          <a:prstGeom prst="rect">
            <a:avLst/>
          </a:prstGeom>
        </p:spPr>
      </p:pic>
      <p:sp>
        <p:nvSpPr>
          <p:cNvPr id="14" name="Rectangle 13">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a:xfrm>
            <a:off x="5815174" y="1572770"/>
            <a:ext cx="5178174" cy="3712460"/>
          </a:xfrm>
        </p:spPr>
        <p:txBody>
          <a:bodyPr>
            <a:normAutofit/>
          </a:bodyPr>
          <a:lstStyle/>
          <a:p>
            <a:pPr algn="ctr">
              <a:lnSpc>
                <a:spcPct val="90000"/>
              </a:lnSpc>
            </a:pPr>
            <a:r>
              <a:rPr lang="en-US" sz="4800" dirty="0">
                <a:solidFill>
                  <a:schemeClr val="tx1"/>
                </a:solidFill>
                <a:latin typeface="Century Schoolbook" panose="02040604050505020304" pitchFamily="18" charset="0"/>
              </a:rPr>
              <a:t> </a:t>
            </a:r>
            <a:br>
              <a:rPr lang="en-US" sz="2200" dirty="0">
                <a:solidFill>
                  <a:schemeClr val="tx1"/>
                </a:solidFill>
                <a:latin typeface="Century Schoolbook" panose="02040604050505020304" pitchFamily="18" charset="0"/>
              </a:rPr>
            </a:br>
            <a:r>
              <a:rPr lang="en-US" sz="2200" dirty="0">
                <a:solidFill>
                  <a:schemeClr val="tx1"/>
                </a:solidFill>
              </a:rPr>
              <a:t> </a:t>
            </a:r>
          </a:p>
        </p:txBody>
      </p:sp>
      <p:sp>
        <p:nvSpPr>
          <p:cNvPr id="4" name="TextBox 3">
            <a:extLst>
              <a:ext uri="{FF2B5EF4-FFF2-40B4-BE49-F238E27FC236}">
                <a16:creationId xmlns:a16="http://schemas.microsoft.com/office/drawing/2014/main" id="{C70DF970-44CC-662C-AC7A-4A20D6883A2F}"/>
              </a:ext>
            </a:extLst>
          </p:cNvPr>
          <p:cNvSpPr txBox="1"/>
          <p:nvPr/>
        </p:nvSpPr>
        <p:spPr>
          <a:xfrm>
            <a:off x="6719298" y="2219218"/>
            <a:ext cx="3811713" cy="2246769"/>
          </a:xfrm>
          <a:prstGeom prst="rect">
            <a:avLst/>
          </a:prstGeom>
          <a:noFill/>
        </p:spPr>
        <p:txBody>
          <a:bodyPr wrap="square" rtlCol="0">
            <a:spAutoFit/>
          </a:bodyPr>
          <a:lstStyle/>
          <a:p>
            <a:r>
              <a:rPr lang="en-US" sz="2800" dirty="0"/>
              <a:t>A Postscript:  Can you appeal and then settle to make a bad decision go away?</a:t>
            </a:r>
          </a:p>
        </p:txBody>
      </p:sp>
    </p:spTree>
    <p:extLst>
      <p:ext uri="{BB962C8B-B14F-4D97-AF65-F5344CB8AC3E}">
        <p14:creationId xmlns:p14="http://schemas.microsoft.com/office/powerpoint/2010/main" val="321041278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2D34-2E76-B145-D96D-5C9A4F98B609}"/>
              </a:ext>
            </a:extLst>
          </p:cNvPr>
          <p:cNvSpPr>
            <a:spLocks noGrp="1"/>
          </p:cNvSpPr>
          <p:nvPr>
            <p:ph type="title"/>
          </p:nvPr>
        </p:nvSpPr>
        <p:spPr/>
        <p:txBody>
          <a:bodyPr/>
          <a:lstStyle/>
          <a:p>
            <a:r>
              <a:rPr lang="en-US" dirty="0"/>
              <a:t>What if your case becomes moot on appeal? </a:t>
            </a:r>
            <a:r>
              <a:rPr lang="en-US" i="1" dirty="0" err="1"/>
              <a:t>Munsingwear</a:t>
            </a:r>
            <a:r>
              <a:rPr lang="en-US" i="1" dirty="0"/>
              <a:t> </a:t>
            </a:r>
            <a:r>
              <a:rPr lang="en-US" dirty="0"/>
              <a:t>Vacatur</a:t>
            </a:r>
            <a:r>
              <a:rPr lang="en-US" i="1" dirty="0"/>
              <a:t> </a:t>
            </a:r>
            <a:endParaRPr lang="en-US" dirty="0"/>
          </a:p>
        </p:txBody>
      </p:sp>
      <p:sp>
        <p:nvSpPr>
          <p:cNvPr id="3" name="Content Placeholder 2">
            <a:extLst>
              <a:ext uri="{FF2B5EF4-FFF2-40B4-BE49-F238E27FC236}">
                <a16:creationId xmlns:a16="http://schemas.microsoft.com/office/drawing/2014/main" id="{A6E016C3-F0AB-BE0B-4663-CE3C03E7A184}"/>
              </a:ext>
            </a:extLst>
          </p:cNvPr>
          <p:cNvSpPr>
            <a:spLocks noGrp="1"/>
          </p:cNvSpPr>
          <p:nvPr>
            <p:ph idx="1"/>
          </p:nvPr>
        </p:nvSpPr>
        <p:spPr>
          <a:xfrm>
            <a:off x="264160" y="2580640"/>
            <a:ext cx="11775440" cy="3992880"/>
          </a:xfrm>
        </p:spPr>
        <p:txBody>
          <a:bodyPr>
            <a:noAutofit/>
          </a:bodyPr>
          <a:lstStyle/>
          <a:p>
            <a:r>
              <a:rPr lang="en-US" sz="2000" b="0" i="0" dirty="0">
                <a:solidFill>
                  <a:schemeClr val="tx1"/>
                </a:solidFill>
                <a:effectLst/>
                <a:latin typeface="Century Gothic" panose="020B0502020202020204" pitchFamily="34" charset="0"/>
              </a:rPr>
              <a:t>Dismissal on appeal can </a:t>
            </a:r>
            <a:r>
              <a:rPr lang="en-US" sz="2000" dirty="0">
                <a:solidFill>
                  <a:schemeClr val="tx1"/>
                </a:solidFill>
                <a:latin typeface="Century Gothic" panose="020B0502020202020204" pitchFamily="34" charset="0"/>
              </a:rPr>
              <a:t>have a preclusive effect if the underlying judgment is not vacated</a:t>
            </a:r>
          </a:p>
          <a:p>
            <a:endParaRPr lang="en-US" sz="2000" dirty="0">
              <a:solidFill>
                <a:schemeClr val="tx1"/>
              </a:solidFill>
              <a:latin typeface="Century Gothic" panose="020B0502020202020204" pitchFamily="34" charset="0"/>
            </a:endParaRPr>
          </a:p>
          <a:p>
            <a:r>
              <a:rPr lang="en-US" sz="2000" dirty="0">
                <a:solidFill>
                  <a:srgbClr val="0C0C0C"/>
                </a:solidFill>
                <a:latin typeface="Century Gothic" panose="020B0502020202020204" pitchFamily="34" charset="0"/>
              </a:rPr>
              <a:t>SCOTUS: “[T]he established practice of the Court in dealing with a civil case from a court in the federal system which has become moot while on its way here or pending our decision on the merits is to reverse or vacate the judgment below and remand with a direction to dismiss.” </a:t>
            </a:r>
            <a:r>
              <a:rPr lang="en-US" sz="2000" i="1" dirty="0">
                <a:solidFill>
                  <a:srgbClr val="0C0C0C"/>
                </a:solidFill>
                <a:latin typeface="Century Gothic" panose="020B0502020202020204" pitchFamily="34" charset="0"/>
              </a:rPr>
              <a:t>United States v. </a:t>
            </a:r>
            <a:r>
              <a:rPr lang="en-US" sz="2000" i="1" dirty="0" err="1">
                <a:solidFill>
                  <a:srgbClr val="0C0C0C"/>
                </a:solidFill>
                <a:latin typeface="Century Gothic" panose="020B0502020202020204" pitchFamily="34" charset="0"/>
              </a:rPr>
              <a:t>Munsingwear</a:t>
            </a:r>
            <a:r>
              <a:rPr lang="en-US" sz="2000" dirty="0">
                <a:solidFill>
                  <a:srgbClr val="0C0C0C"/>
                </a:solidFill>
                <a:latin typeface="Century Gothic" panose="020B0502020202020204" pitchFamily="34" charset="0"/>
              </a:rPr>
              <a:t>, </a:t>
            </a:r>
            <a:r>
              <a:rPr lang="en-US" sz="2000" i="1" dirty="0">
                <a:solidFill>
                  <a:srgbClr val="0C0C0C"/>
                </a:solidFill>
                <a:latin typeface="Century Gothic" panose="020B0502020202020204" pitchFamily="34" charset="0"/>
              </a:rPr>
              <a:t>Inc.</a:t>
            </a:r>
            <a:r>
              <a:rPr lang="en-US" sz="2000" dirty="0">
                <a:solidFill>
                  <a:srgbClr val="0C0C0C"/>
                </a:solidFill>
                <a:latin typeface="Century Gothic" panose="020B0502020202020204" pitchFamily="34" charset="0"/>
              </a:rPr>
              <a:t>, 340 U.S. 36, 39 (1950).</a:t>
            </a:r>
          </a:p>
          <a:p>
            <a:pPr lvl="2"/>
            <a:endParaRPr lang="en-US" sz="1800" dirty="0">
              <a:solidFill>
                <a:srgbClr val="3D3D3D"/>
              </a:solidFill>
              <a:latin typeface="Century Gothic" panose="020B0502020202020204" pitchFamily="34" charset="0"/>
            </a:endParaRPr>
          </a:p>
          <a:p>
            <a:r>
              <a:rPr lang="en-US" sz="2000" dirty="0">
                <a:solidFill>
                  <a:schemeClr val="tx1"/>
                </a:solidFill>
                <a:latin typeface="Century Gothic" panose="020B0502020202020204" pitchFamily="34" charset="0"/>
              </a:rPr>
              <a:t>SC Supreme Court: </a:t>
            </a:r>
            <a:r>
              <a:rPr lang="en-US" sz="2000" dirty="0">
                <a:solidFill>
                  <a:srgbClr val="000000"/>
                </a:solidFill>
                <a:latin typeface="Century Gothic" panose="020B0502020202020204" pitchFamily="34" charset="0"/>
              </a:rPr>
              <a:t>It would be “inequitable to deny an appellant review of an order because the matter has become moot through no fault of the appellant and yet leave the order in effect.”</a:t>
            </a:r>
            <a:r>
              <a:rPr lang="en-US" sz="2000" dirty="0">
                <a:solidFill>
                  <a:schemeClr val="tx1"/>
                </a:solidFill>
                <a:latin typeface="Century Gothic" panose="020B0502020202020204" pitchFamily="34" charset="0"/>
              </a:rPr>
              <a:t> </a:t>
            </a:r>
            <a:r>
              <a:rPr lang="en-US" sz="2000" i="1" dirty="0">
                <a:solidFill>
                  <a:srgbClr val="000000"/>
                </a:solidFill>
                <a:latin typeface="Century Gothic" panose="020B0502020202020204" pitchFamily="34" charset="0"/>
              </a:rPr>
              <a:t>Byerly v. S.C. Nat. Bank Corp.</a:t>
            </a:r>
            <a:r>
              <a:rPr lang="en-US" sz="2000" dirty="0">
                <a:solidFill>
                  <a:srgbClr val="000000"/>
                </a:solidFill>
                <a:latin typeface="Century Gothic" panose="020B0502020202020204" pitchFamily="34" charset="0"/>
              </a:rPr>
              <a:t>, 313 S.C. 385, 386, 438 S.E.2d 233, 233 (1993).</a:t>
            </a:r>
          </a:p>
        </p:txBody>
      </p:sp>
    </p:spTree>
    <p:extLst>
      <p:ext uri="{BB962C8B-B14F-4D97-AF65-F5344CB8AC3E}">
        <p14:creationId xmlns:p14="http://schemas.microsoft.com/office/powerpoint/2010/main" val="1839898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2D34-2E76-B145-D96D-5C9A4F98B609}"/>
              </a:ext>
            </a:extLst>
          </p:cNvPr>
          <p:cNvSpPr>
            <a:spLocks noGrp="1"/>
          </p:cNvSpPr>
          <p:nvPr>
            <p:ph type="title"/>
          </p:nvPr>
        </p:nvSpPr>
        <p:spPr/>
        <p:txBody>
          <a:bodyPr/>
          <a:lstStyle/>
          <a:p>
            <a:r>
              <a:rPr lang="en-US" dirty="0"/>
              <a:t>Does settlement moot your appeal for purposes of </a:t>
            </a:r>
            <a:r>
              <a:rPr lang="en-US" i="1" dirty="0" err="1"/>
              <a:t>Munsingwear</a:t>
            </a:r>
            <a:r>
              <a:rPr lang="en-US" i="1" dirty="0"/>
              <a:t> </a:t>
            </a:r>
            <a:r>
              <a:rPr lang="en-US" dirty="0"/>
              <a:t>vacatur?</a:t>
            </a:r>
          </a:p>
        </p:txBody>
      </p:sp>
      <p:sp>
        <p:nvSpPr>
          <p:cNvPr id="3" name="Content Placeholder 2">
            <a:extLst>
              <a:ext uri="{FF2B5EF4-FFF2-40B4-BE49-F238E27FC236}">
                <a16:creationId xmlns:a16="http://schemas.microsoft.com/office/drawing/2014/main" id="{A6E016C3-F0AB-BE0B-4663-CE3C03E7A184}"/>
              </a:ext>
            </a:extLst>
          </p:cNvPr>
          <p:cNvSpPr>
            <a:spLocks noGrp="1"/>
          </p:cNvSpPr>
          <p:nvPr>
            <p:ph idx="1"/>
          </p:nvPr>
        </p:nvSpPr>
        <p:spPr>
          <a:xfrm>
            <a:off x="264160" y="2603500"/>
            <a:ext cx="11775440" cy="3970020"/>
          </a:xfrm>
        </p:spPr>
        <p:txBody>
          <a:bodyPr>
            <a:normAutofit/>
          </a:bodyPr>
          <a:lstStyle/>
          <a:p>
            <a:pPr marL="0" indent="0" algn="ctr">
              <a:buNone/>
            </a:pPr>
            <a:r>
              <a:rPr lang="en-US" sz="3600" b="1" u="sng" dirty="0">
                <a:solidFill>
                  <a:schemeClr val="tx1"/>
                </a:solidFill>
                <a:effectLst/>
                <a:latin typeface="Century Gothic" panose="020B0502020202020204" pitchFamily="34" charset="0"/>
              </a:rPr>
              <a:t>Probably not…</a:t>
            </a:r>
            <a:endParaRPr lang="en-US" sz="3600" b="1" u="sng" dirty="0">
              <a:solidFill>
                <a:schemeClr val="tx1"/>
              </a:solidFill>
              <a:latin typeface="Century Gothic" panose="020B0502020202020204" pitchFamily="34" charset="0"/>
            </a:endParaRPr>
          </a:p>
          <a:p>
            <a:r>
              <a:rPr lang="en-US" dirty="0">
                <a:solidFill>
                  <a:srgbClr val="0C0C0C"/>
                </a:solidFill>
                <a:latin typeface="Century Gothic" panose="020B0502020202020204" pitchFamily="34" charset="0"/>
              </a:rPr>
              <a:t>Federal courts require “exceptional circumstances” for settlement to moot a lower court’s decision. </a:t>
            </a:r>
            <a:r>
              <a:rPr lang="en-US" i="1" dirty="0">
                <a:effectLst/>
                <a:latin typeface="Century Gothic" panose="020B0502020202020204" pitchFamily="34" charset="0"/>
                <a:ea typeface="Calibri" panose="020F0502020204030204" pitchFamily="34" charset="0"/>
              </a:rPr>
              <a:t>U.S. Bancorp </a:t>
            </a:r>
            <a:r>
              <a:rPr lang="en-US" i="1" dirty="0" err="1">
                <a:effectLst/>
                <a:latin typeface="Century Gothic" panose="020B0502020202020204" pitchFamily="34" charset="0"/>
                <a:ea typeface="Calibri" panose="020F0502020204030204" pitchFamily="34" charset="0"/>
              </a:rPr>
              <a:t>Mortg</a:t>
            </a:r>
            <a:r>
              <a:rPr lang="en-US" i="1" dirty="0">
                <a:effectLst/>
                <a:latin typeface="Century Gothic" panose="020B0502020202020204" pitchFamily="34" charset="0"/>
                <a:ea typeface="Calibri" panose="020F0502020204030204" pitchFamily="34" charset="0"/>
              </a:rPr>
              <a:t>. Co. v. Bonner Mall </a:t>
            </a:r>
            <a:r>
              <a:rPr lang="en-US" i="1" dirty="0" err="1">
                <a:effectLst/>
                <a:latin typeface="Century Gothic" panose="020B0502020202020204" pitchFamily="34" charset="0"/>
                <a:ea typeface="Calibri" panose="020F0502020204030204" pitchFamily="34" charset="0"/>
              </a:rPr>
              <a:t>P'ship</a:t>
            </a:r>
            <a:r>
              <a:rPr lang="en-US" dirty="0">
                <a:effectLst/>
                <a:latin typeface="Century Gothic" panose="020B0502020202020204" pitchFamily="34" charset="0"/>
                <a:ea typeface="Calibri" panose="020F0502020204030204" pitchFamily="34" charset="0"/>
              </a:rPr>
              <a:t>, 513 U.S. 18, 29 (1994).</a:t>
            </a:r>
          </a:p>
          <a:p>
            <a:pPr lvl="1"/>
            <a:r>
              <a:rPr lang="en-US" dirty="0">
                <a:latin typeface="Century Gothic" panose="020B0502020202020204" pitchFamily="34" charset="0"/>
                <a:ea typeface="Calibri" panose="020F0502020204030204" pitchFamily="34" charset="0"/>
              </a:rPr>
              <a:t>But SCOTUS’s use of </a:t>
            </a:r>
            <a:r>
              <a:rPr lang="en-US" i="1" dirty="0" err="1">
                <a:latin typeface="Century Gothic" panose="020B0502020202020204" pitchFamily="34" charset="0"/>
                <a:ea typeface="Calibri" panose="020F0502020204030204" pitchFamily="34" charset="0"/>
              </a:rPr>
              <a:t>Munsingwear</a:t>
            </a:r>
            <a:r>
              <a:rPr lang="en-US" i="1" dirty="0">
                <a:latin typeface="Century Gothic" panose="020B0502020202020204" pitchFamily="34" charset="0"/>
                <a:ea typeface="Calibri" panose="020F0502020204030204" pitchFamily="34" charset="0"/>
              </a:rPr>
              <a:t> </a:t>
            </a:r>
            <a:r>
              <a:rPr lang="en-US" dirty="0">
                <a:latin typeface="Century Gothic" panose="020B0502020202020204" pitchFamily="34" charset="0"/>
                <a:ea typeface="Calibri" panose="020F0502020204030204" pitchFamily="34" charset="0"/>
              </a:rPr>
              <a:t>has increased in recent years.  Signaling a change? </a:t>
            </a:r>
            <a:endParaRPr lang="en-US" dirty="0">
              <a:effectLst/>
              <a:latin typeface="Century Gothic" panose="020B0502020202020204" pitchFamily="34" charset="0"/>
              <a:ea typeface="Calibri" panose="020F0502020204030204" pitchFamily="34" charset="0"/>
            </a:endParaRPr>
          </a:p>
          <a:p>
            <a:r>
              <a:rPr lang="en-US" dirty="0">
                <a:solidFill>
                  <a:srgbClr val="0C0C0C"/>
                </a:solidFill>
                <a:latin typeface="Century Gothic" panose="020B0502020202020204" pitchFamily="34" charset="0"/>
              </a:rPr>
              <a:t>South Carolina appellate courts have vacated decisions pending appeal because of settlement without citing </a:t>
            </a:r>
            <a:r>
              <a:rPr lang="en-US" i="1" dirty="0" err="1">
                <a:solidFill>
                  <a:srgbClr val="0C0C0C"/>
                </a:solidFill>
                <a:latin typeface="Century Gothic" panose="020B0502020202020204" pitchFamily="34" charset="0"/>
              </a:rPr>
              <a:t>Munsingwear</a:t>
            </a:r>
            <a:r>
              <a:rPr lang="en-US" i="1" dirty="0">
                <a:solidFill>
                  <a:srgbClr val="0C0C0C"/>
                </a:solidFill>
                <a:latin typeface="Century Gothic" panose="020B0502020202020204" pitchFamily="34" charset="0"/>
              </a:rPr>
              <a:t>.</a:t>
            </a:r>
            <a:r>
              <a:rPr lang="en-US" dirty="0">
                <a:solidFill>
                  <a:srgbClr val="3D3D3D"/>
                </a:solidFill>
                <a:latin typeface="Century Gothic" panose="020B0502020202020204" pitchFamily="34" charset="0"/>
              </a:rPr>
              <a:t> </a:t>
            </a:r>
            <a:r>
              <a:rPr lang="en-US" i="1" dirty="0">
                <a:solidFill>
                  <a:srgbClr val="3D3D3D"/>
                </a:solidFill>
                <a:latin typeface="Century Gothic" panose="020B0502020202020204" pitchFamily="34" charset="0"/>
              </a:rPr>
              <a:t>E.g., Harrington v. </a:t>
            </a:r>
            <a:r>
              <a:rPr lang="en-US" i="1" dirty="0" err="1">
                <a:solidFill>
                  <a:srgbClr val="3D3D3D"/>
                </a:solidFill>
                <a:latin typeface="Century Gothic" panose="020B0502020202020204" pitchFamily="34" charset="0"/>
              </a:rPr>
              <a:t>Blackston</a:t>
            </a:r>
            <a:r>
              <a:rPr lang="en-US" dirty="0">
                <a:solidFill>
                  <a:srgbClr val="3D3D3D"/>
                </a:solidFill>
                <a:latin typeface="Century Gothic" panose="020B0502020202020204" pitchFamily="34" charset="0"/>
              </a:rPr>
              <a:t>, 322 S.C. 470, 473 S.E.2d 47 (1996) (mem.); </a:t>
            </a:r>
            <a:r>
              <a:rPr lang="en-US" i="1" dirty="0">
                <a:solidFill>
                  <a:srgbClr val="3D3D3D"/>
                </a:solidFill>
                <a:latin typeface="Century Gothic" panose="020B0502020202020204" pitchFamily="34" charset="0"/>
              </a:rPr>
              <a:t>Lloyd v. S.C. </a:t>
            </a:r>
            <a:r>
              <a:rPr lang="en-US" i="1" dirty="0" err="1">
                <a:solidFill>
                  <a:srgbClr val="3D3D3D"/>
                </a:solidFill>
                <a:latin typeface="Century Gothic" panose="020B0502020202020204" pitchFamily="34" charset="0"/>
              </a:rPr>
              <a:t>Dep’t</a:t>
            </a:r>
            <a:r>
              <a:rPr lang="en-US" i="1" dirty="0">
                <a:solidFill>
                  <a:srgbClr val="3D3D3D"/>
                </a:solidFill>
                <a:latin typeface="Century Gothic" panose="020B0502020202020204" pitchFamily="34" charset="0"/>
              </a:rPr>
              <a:t> of Health &amp; </a:t>
            </a:r>
            <a:r>
              <a:rPr lang="en-US" i="1" dirty="0" err="1">
                <a:solidFill>
                  <a:srgbClr val="3D3D3D"/>
                </a:solidFill>
                <a:latin typeface="Century Gothic" panose="020B0502020202020204" pitchFamily="34" charset="0"/>
              </a:rPr>
              <a:t>Envtl</a:t>
            </a:r>
            <a:r>
              <a:rPr lang="en-US" i="1" dirty="0">
                <a:solidFill>
                  <a:srgbClr val="3D3D3D"/>
                </a:solidFill>
                <a:latin typeface="Century Gothic" panose="020B0502020202020204" pitchFamily="34" charset="0"/>
              </a:rPr>
              <a:t>. Control</a:t>
            </a:r>
            <a:r>
              <a:rPr lang="en-US" dirty="0">
                <a:solidFill>
                  <a:srgbClr val="3D3D3D"/>
                </a:solidFill>
                <a:latin typeface="Century Gothic" panose="020B0502020202020204" pitchFamily="34" charset="0"/>
              </a:rPr>
              <a:t>, 332 S.C. 421, 504 S.E.2d 605 (Ct. App. 1998) (mem.); </a:t>
            </a:r>
            <a:r>
              <a:rPr lang="en-US" i="1" dirty="0">
                <a:solidFill>
                  <a:srgbClr val="3D3D3D"/>
                </a:solidFill>
                <a:latin typeface="Century Gothic" panose="020B0502020202020204" pitchFamily="34" charset="0"/>
              </a:rPr>
              <a:t>Gen. Motors Acceptance Corp. v. Carter</a:t>
            </a:r>
            <a:r>
              <a:rPr lang="en-US" dirty="0">
                <a:solidFill>
                  <a:srgbClr val="3D3D3D"/>
                </a:solidFill>
                <a:latin typeface="Century Gothic" panose="020B0502020202020204" pitchFamily="34" charset="0"/>
              </a:rPr>
              <a:t>, 293 S.C. 466, 361 S.E.2d 620 (Ct. App. 1987) (mem.).</a:t>
            </a:r>
          </a:p>
          <a:p>
            <a:r>
              <a:rPr lang="en-US" dirty="0">
                <a:solidFill>
                  <a:srgbClr val="3D3D3D"/>
                </a:solidFill>
                <a:latin typeface="Century Gothic" panose="020B0502020202020204" pitchFamily="34" charset="0"/>
              </a:rPr>
              <a:t>Vacatur is an equitable remedy, so you should have a good reason if you want to ask.</a:t>
            </a:r>
          </a:p>
          <a:p>
            <a:pPr lvl="1"/>
            <a:endParaRPr lang="en-US" dirty="0">
              <a:solidFill>
                <a:srgbClr val="3D3D3D"/>
              </a:solidFill>
              <a:latin typeface="Century Gothic" panose="020B0502020202020204" pitchFamily="34" charset="0"/>
            </a:endParaRPr>
          </a:p>
        </p:txBody>
      </p:sp>
    </p:spTree>
    <p:extLst>
      <p:ext uri="{BB962C8B-B14F-4D97-AF65-F5344CB8AC3E}">
        <p14:creationId xmlns:p14="http://schemas.microsoft.com/office/powerpoint/2010/main" val="2149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67904">
              <a:srgbClr val="8796B4"/>
            </a:gs>
            <a:gs pos="34000">
              <a:srgbClr val="002060"/>
            </a:gs>
            <a:gs pos="7000">
              <a:srgbClr val="57257D"/>
            </a:gs>
            <a:gs pos="100000">
              <a:schemeClr val="bg1"/>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093CB-886A-4F56-B89F-ABFD0F294B6A}"/>
              </a:ext>
            </a:extLst>
          </p:cNvPr>
          <p:cNvSpPr>
            <a:spLocks noGrp="1"/>
          </p:cNvSpPr>
          <p:nvPr>
            <p:ph type="title"/>
          </p:nvPr>
        </p:nvSpPr>
        <p:spPr/>
        <p:txBody>
          <a:bodyPr/>
          <a:lstStyle/>
          <a:p>
            <a:endParaRPr lang="en-US" dirty="0"/>
          </a:p>
        </p:txBody>
      </p:sp>
      <p:pic>
        <p:nvPicPr>
          <p:cNvPr id="3074" name="Picture 2" descr="Image result for jeopardy logo">
            <a:extLst>
              <a:ext uri="{FF2B5EF4-FFF2-40B4-BE49-F238E27FC236}">
                <a16:creationId xmlns:a16="http://schemas.microsoft.com/office/drawing/2014/main" id="{8400820A-B8F0-4A59-9A4C-F94DE7B63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791" y="1624014"/>
            <a:ext cx="7214418" cy="279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6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7904">
              <a:srgbClr val="8796B4"/>
            </a:gs>
            <a:gs pos="34000">
              <a:srgbClr val="002060"/>
            </a:gs>
            <a:gs pos="7000">
              <a:srgbClr val="57257D"/>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2748-2211-531F-A4A6-3CBB9525010D}"/>
              </a:ext>
            </a:extLst>
          </p:cNvPr>
          <p:cNvSpPr>
            <a:spLocks noGrp="1"/>
          </p:cNvSpPr>
          <p:nvPr>
            <p:ph type="title"/>
          </p:nvPr>
        </p:nvSpPr>
        <p:spPr/>
        <p:txBody>
          <a:bodyPr/>
          <a:lstStyle/>
          <a:p>
            <a:r>
              <a:rPr lang="en-US" dirty="0">
                <a:latin typeface="Century Gothic" panose="020B0502020202020204" pitchFamily="34" charset="0"/>
              </a:rPr>
              <a:t>Your Hosts </a:t>
            </a:r>
          </a:p>
        </p:txBody>
      </p:sp>
      <p:sp>
        <p:nvSpPr>
          <p:cNvPr id="3" name="Content Placeholder 2">
            <a:extLst>
              <a:ext uri="{FF2B5EF4-FFF2-40B4-BE49-F238E27FC236}">
                <a16:creationId xmlns:a16="http://schemas.microsoft.com/office/drawing/2014/main" id="{AD5CF9F0-FB00-66BD-FDF6-5638C021A95E}"/>
              </a:ext>
            </a:extLst>
          </p:cNvPr>
          <p:cNvSpPr>
            <a:spLocks noGrp="1"/>
          </p:cNvSpPr>
          <p:nvPr>
            <p:ph idx="1"/>
          </p:nvPr>
        </p:nvSpPr>
        <p:spPr>
          <a:xfrm>
            <a:off x="690075" y="5156597"/>
            <a:ext cx="3258084" cy="706965"/>
          </a:xfrm>
        </p:spPr>
        <p:txBody>
          <a:bodyPr>
            <a:normAutofit fontScale="92500" lnSpcReduction="20000"/>
          </a:bodyPr>
          <a:lstStyle/>
          <a:p>
            <a:r>
              <a:rPr lang="en-US" sz="1600" dirty="0"/>
              <a:t>Walker Humphrey, Willoughby Humphrey &amp; D’Antoni </a:t>
            </a:r>
          </a:p>
        </p:txBody>
      </p:sp>
      <p:sp>
        <p:nvSpPr>
          <p:cNvPr id="9" name="Content Placeholder 2">
            <a:extLst>
              <a:ext uri="{FF2B5EF4-FFF2-40B4-BE49-F238E27FC236}">
                <a16:creationId xmlns:a16="http://schemas.microsoft.com/office/drawing/2014/main" id="{D644AD62-A7E1-DFD1-0B72-5EC0D223622B}"/>
              </a:ext>
            </a:extLst>
          </p:cNvPr>
          <p:cNvSpPr txBox="1">
            <a:spLocks/>
          </p:cNvSpPr>
          <p:nvPr/>
        </p:nvSpPr>
        <p:spPr>
          <a:xfrm>
            <a:off x="4931474" y="5212300"/>
            <a:ext cx="2901886" cy="7069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600" dirty="0"/>
              <a:t>David </a:t>
            </a:r>
            <a:r>
              <a:rPr lang="en-US" sz="1600" dirty="0" err="1"/>
              <a:t>Koysza</a:t>
            </a:r>
            <a:r>
              <a:rPr lang="en-US" sz="1600" dirty="0"/>
              <a:t>, Boeing </a:t>
            </a:r>
          </a:p>
        </p:txBody>
      </p:sp>
      <p:sp>
        <p:nvSpPr>
          <p:cNvPr id="11" name="Content Placeholder 2">
            <a:extLst>
              <a:ext uri="{FF2B5EF4-FFF2-40B4-BE49-F238E27FC236}">
                <a16:creationId xmlns:a16="http://schemas.microsoft.com/office/drawing/2014/main" id="{35652CC6-3A6B-7E9C-8111-16F51D2BB9D0}"/>
              </a:ext>
            </a:extLst>
          </p:cNvPr>
          <p:cNvSpPr txBox="1">
            <a:spLocks/>
          </p:cNvSpPr>
          <p:nvPr/>
        </p:nvSpPr>
        <p:spPr>
          <a:xfrm>
            <a:off x="8606040" y="5177367"/>
            <a:ext cx="3138919" cy="70696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600" dirty="0"/>
              <a:t>Maggie O’Shields, Willoughby Humphrey &amp; D’Antoni </a:t>
            </a:r>
          </a:p>
        </p:txBody>
      </p:sp>
      <p:pic>
        <p:nvPicPr>
          <p:cNvPr id="16" name="Picture 15">
            <a:extLst>
              <a:ext uri="{FF2B5EF4-FFF2-40B4-BE49-F238E27FC236}">
                <a16:creationId xmlns:a16="http://schemas.microsoft.com/office/drawing/2014/main" id="{F490188D-9401-9904-89A6-58D0195B72EE}"/>
              </a:ext>
            </a:extLst>
          </p:cNvPr>
          <p:cNvPicPr>
            <a:picLocks noChangeAspect="1"/>
          </p:cNvPicPr>
          <p:nvPr/>
        </p:nvPicPr>
        <p:blipFill>
          <a:blip r:embed="rId2"/>
          <a:stretch>
            <a:fillRect/>
          </a:stretch>
        </p:blipFill>
        <p:spPr>
          <a:xfrm>
            <a:off x="8387977" y="2578207"/>
            <a:ext cx="3529590" cy="2443563"/>
          </a:xfrm>
          <a:prstGeom prst="rect">
            <a:avLst/>
          </a:prstGeom>
        </p:spPr>
      </p:pic>
      <p:pic>
        <p:nvPicPr>
          <p:cNvPr id="17" name="Picture 16">
            <a:extLst>
              <a:ext uri="{FF2B5EF4-FFF2-40B4-BE49-F238E27FC236}">
                <a16:creationId xmlns:a16="http://schemas.microsoft.com/office/drawing/2014/main" id="{B44D781F-D353-7593-7DE8-ACD85C3640A3}"/>
              </a:ext>
            </a:extLst>
          </p:cNvPr>
          <p:cNvPicPr>
            <a:picLocks noChangeAspect="1"/>
          </p:cNvPicPr>
          <p:nvPr/>
        </p:nvPicPr>
        <p:blipFill>
          <a:blip r:embed="rId3"/>
          <a:stretch>
            <a:fillRect/>
          </a:stretch>
        </p:blipFill>
        <p:spPr>
          <a:xfrm>
            <a:off x="4931474" y="2446520"/>
            <a:ext cx="2575250" cy="2575250"/>
          </a:xfrm>
          <a:prstGeom prst="rect">
            <a:avLst/>
          </a:prstGeom>
        </p:spPr>
      </p:pic>
      <p:pic>
        <p:nvPicPr>
          <p:cNvPr id="18" name="Picture 17">
            <a:extLst>
              <a:ext uri="{FF2B5EF4-FFF2-40B4-BE49-F238E27FC236}">
                <a16:creationId xmlns:a16="http://schemas.microsoft.com/office/drawing/2014/main" id="{ADDC4963-870B-D114-E5AD-BA4C49559E73}"/>
              </a:ext>
            </a:extLst>
          </p:cNvPr>
          <p:cNvPicPr>
            <a:picLocks noChangeAspect="1"/>
          </p:cNvPicPr>
          <p:nvPr/>
        </p:nvPicPr>
        <p:blipFill>
          <a:blip r:embed="rId4"/>
          <a:stretch>
            <a:fillRect/>
          </a:stretch>
        </p:blipFill>
        <p:spPr>
          <a:xfrm>
            <a:off x="672838" y="2578207"/>
            <a:ext cx="3258084" cy="2443563"/>
          </a:xfrm>
          <a:prstGeom prst="rect">
            <a:avLst/>
          </a:prstGeom>
        </p:spPr>
      </p:pic>
    </p:spTree>
    <p:extLst>
      <p:ext uri="{BB962C8B-B14F-4D97-AF65-F5344CB8AC3E}">
        <p14:creationId xmlns:p14="http://schemas.microsoft.com/office/powerpoint/2010/main" val="1199631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AutoShape 12"/>
          <p:cNvSpPr>
            <a:spLocks noChangeArrowheads="1"/>
          </p:cNvSpPr>
          <p:nvPr/>
        </p:nvSpPr>
        <p:spPr bwMode="auto">
          <a:xfrm>
            <a:off x="6276976" y="0"/>
            <a:ext cx="4391025" cy="68580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p:spPr>
        <p:txBody>
          <a:bodyPr wrap="none" anchor="ctr"/>
          <a:lstStyle/>
          <a:p>
            <a:pPr algn="ctr" eaLnBrk="0" fontAlgn="base" hangingPunct="0">
              <a:spcBef>
                <a:spcPct val="0"/>
              </a:spcBef>
              <a:spcAft>
                <a:spcPct val="0"/>
              </a:spcAft>
              <a:defRPr/>
            </a:pPr>
            <a:endParaRPr lang="en-US" altLang="en-US" sz="6600" b="1" i="1">
              <a:solidFill>
                <a:srgbClr val="000066"/>
              </a:solidFill>
              <a:latin typeface="Times New Roman" pitchFamily="18" charset="0"/>
            </a:endParaRPr>
          </a:p>
        </p:txBody>
      </p:sp>
      <p:sp>
        <p:nvSpPr>
          <p:cNvPr id="2" name="TextBox 1"/>
          <p:cNvSpPr txBox="1"/>
          <p:nvPr/>
        </p:nvSpPr>
        <p:spPr bwMode="auto">
          <a:xfrm>
            <a:off x="2080517" y="571777"/>
            <a:ext cx="795219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eaLnBrk="0" fontAlgn="base" hangingPunct="0">
              <a:spcBef>
                <a:spcPct val="0"/>
              </a:spcBef>
              <a:spcAft>
                <a:spcPct val="0"/>
              </a:spcAft>
            </a:pPr>
            <a:r>
              <a:rPr lang="en-US" sz="8000" b="1" spc="300" dirty="0">
                <a:solidFill>
                  <a:srgbClr val="FFFFFF"/>
                </a:solidFill>
                <a:latin typeface="Century Gothic" panose="020B0502020202020204" pitchFamily="34" charset="0"/>
                <a:cs typeface="Arial" charset="0"/>
              </a:rPr>
              <a:t>Let the Games Begin!</a:t>
            </a:r>
          </a:p>
          <a:p>
            <a:pPr algn="ctr" eaLnBrk="0" fontAlgn="base" hangingPunct="0">
              <a:spcBef>
                <a:spcPct val="0"/>
              </a:spcBef>
              <a:spcAft>
                <a:spcPct val="0"/>
              </a:spcAft>
            </a:pPr>
            <a:endParaRPr lang="en-US" sz="4000" b="1" spc="300" dirty="0">
              <a:solidFill>
                <a:srgbClr val="FFFFFF"/>
              </a:solidFill>
              <a:latin typeface="Century Gothic" panose="020B0502020202020204" pitchFamily="34" charset="0"/>
              <a:cs typeface="Arial" charset="0"/>
            </a:endParaRPr>
          </a:p>
        </p:txBody>
      </p:sp>
      <p:sp>
        <p:nvSpPr>
          <p:cNvPr id="3" name="TextBox 2">
            <a:extLst>
              <a:ext uri="{FF2B5EF4-FFF2-40B4-BE49-F238E27FC236}">
                <a16:creationId xmlns:a16="http://schemas.microsoft.com/office/drawing/2014/main" id="{BBD4BF47-C1C4-875F-4996-8E87125F2D48}"/>
              </a:ext>
            </a:extLst>
          </p:cNvPr>
          <p:cNvSpPr txBox="1"/>
          <p:nvPr/>
        </p:nvSpPr>
        <p:spPr bwMode="auto">
          <a:xfrm>
            <a:off x="164387" y="3429000"/>
            <a:ext cx="1178445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eaLnBrk="0" fontAlgn="base" hangingPunct="0">
              <a:spcBef>
                <a:spcPct val="0"/>
              </a:spcBef>
              <a:spcAft>
                <a:spcPct val="0"/>
              </a:spcAft>
            </a:pPr>
            <a:r>
              <a:rPr lang="en-US" sz="4900" b="1" spc="300" dirty="0">
                <a:solidFill>
                  <a:srgbClr val="FF0000"/>
                </a:solidFill>
                <a:latin typeface="Century Gothic" panose="020B0502020202020204" pitchFamily="34" charset="0"/>
                <a:cs typeface="Arial" charset="0"/>
              </a:rPr>
              <a:t>Brought to you by </a:t>
            </a:r>
          </a:p>
          <a:p>
            <a:pPr algn="ctr" eaLnBrk="0" fontAlgn="base" hangingPunct="0">
              <a:spcBef>
                <a:spcPct val="0"/>
              </a:spcBef>
              <a:spcAft>
                <a:spcPct val="0"/>
              </a:spcAft>
            </a:pPr>
            <a:r>
              <a:rPr lang="en-US" sz="4900" b="1" spc="300" dirty="0">
                <a:solidFill>
                  <a:srgbClr val="FF0000"/>
                </a:solidFill>
                <a:latin typeface="Century Gothic" panose="020B0502020202020204" pitchFamily="34" charset="0"/>
                <a:cs typeface="Arial" charset="0"/>
              </a:rPr>
              <a:t>Willoughby Humphrey &amp; D’Antoni </a:t>
            </a:r>
          </a:p>
        </p:txBody>
      </p:sp>
    </p:spTree>
  </p:cSld>
  <p:clrMapOvr>
    <a:masterClrMapping/>
  </p:clrMapOvr>
  <p:transition advClick="0" advTm="0">
    <p:sndAc>
      <p:stSnd>
        <p:snd r:embed="rId3" name="Jeopardy Intro 1.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3500"/>
                                  </p:stCondLst>
                                  <p:iterate type="wd">
                                    <p:tmPct val="10000"/>
                                  </p:iterate>
                                  <p:childTnLst>
                                    <p:set>
                                      <p:cBhvr>
                                        <p:cTn id="6" dur="1" fill="hold">
                                          <p:stCondLst>
                                            <p:cond delay="0"/>
                                          </p:stCondLst>
                                        </p:cTn>
                                        <p:tgtEl>
                                          <p:spTgt spid="6156">
                                            <p:bg/>
                                          </p:spTgt>
                                        </p:tgtEl>
                                        <p:attrNameLst>
                                          <p:attrName>style.visibility</p:attrName>
                                        </p:attrNameLst>
                                      </p:cBhvr>
                                      <p:to>
                                        <p:strVal val="visible"/>
                                      </p:to>
                                    </p:set>
                                    <p:animEffect transition="in" filter="wipe(down)">
                                      <p:cBhvr>
                                        <p:cTn id="7" dur="500"/>
                                        <p:tgtEl>
                                          <p:spTgt spid="6156">
                                            <p:bg/>
                                          </p:spTgt>
                                        </p:tgtEl>
                                      </p:cBhvr>
                                    </p:animEffect>
                                  </p:childTnLst>
                                </p:cTn>
                              </p:par>
                              <p:par>
                                <p:cTn id="8" presetID="22" presetClass="exit" presetSubtype="1" fill="hold" nodeType="withEffect">
                                  <p:stCondLst>
                                    <p:cond delay="8600"/>
                                  </p:stCondLst>
                                  <p:childTnLst>
                                    <p:animEffect transition="out" filter="wipe(up)">
                                      <p:cBhvr>
                                        <p:cTn id="9" dur="500"/>
                                        <p:tgtEl>
                                          <p:spTgt spid="6156">
                                            <p:bg/>
                                          </p:spTgt>
                                        </p:tgtEl>
                                      </p:cBhvr>
                                    </p:animEffect>
                                    <p:set>
                                      <p:cBhvr>
                                        <p:cTn id="10" dur="1" fill="hold">
                                          <p:stCondLst>
                                            <p:cond delay="499"/>
                                          </p:stCondLst>
                                        </p:cTn>
                                        <p:tgtEl>
                                          <p:spTgt spid="615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913714" y="1801034"/>
            <a:ext cx="837328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marL="285750" indent="-285750" algn="just" eaLnBrk="0" fontAlgn="base" hangingPunct="0">
              <a:spcBef>
                <a:spcPct val="0"/>
              </a:spcBef>
              <a:spcAft>
                <a:spcPct val="0"/>
              </a:spcAft>
              <a:buFont typeface="Arial" panose="020B0604020202020204" pitchFamily="34" charset="0"/>
              <a:buChar char="•"/>
            </a:pPr>
            <a:r>
              <a:rPr lang="en-US" dirty="0">
                <a:solidFill>
                  <a:srgbClr val="FFFFFF">
                    <a:lumMod val="95000"/>
                  </a:srgbClr>
                </a:solidFill>
                <a:latin typeface="Century Gothic" panose="020B0502020202020204" pitchFamily="34" charset="0"/>
                <a:cs typeface="Calibri"/>
              </a:rPr>
              <a:t>This game is designed to be fun and educational. </a:t>
            </a:r>
          </a:p>
          <a:p>
            <a:pPr algn="just" eaLnBrk="0" fontAlgn="base" hangingPunct="0">
              <a:spcBef>
                <a:spcPct val="0"/>
              </a:spcBef>
              <a:spcAft>
                <a:spcPct val="0"/>
              </a:spcAft>
            </a:pPr>
            <a:endParaRPr lang="en-US" dirty="0">
              <a:solidFill>
                <a:srgbClr val="FFFFFF">
                  <a:lumMod val="95000"/>
                </a:srgbClr>
              </a:solidFill>
              <a:latin typeface="Century Gothic" panose="020B0502020202020204" pitchFamily="34" charset="0"/>
              <a:cs typeface="Calibri"/>
            </a:endParaRPr>
          </a:p>
          <a:p>
            <a:pPr marL="285750" indent="-285750" algn="just" eaLnBrk="0" fontAlgn="base" hangingPunct="0">
              <a:spcBef>
                <a:spcPct val="0"/>
              </a:spcBef>
              <a:spcAft>
                <a:spcPct val="0"/>
              </a:spcAft>
              <a:buFont typeface="Arial" panose="020B0604020202020204" pitchFamily="34" charset="0"/>
              <a:buChar char="•"/>
            </a:pPr>
            <a:r>
              <a:rPr lang="en-US" dirty="0">
                <a:solidFill>
                  <a:srgbClr val="FFFFFF">
                    <a:lumMod val="95000"/>
                  </a:srgbClr>
                </a:solidFill>
                <a:latin typeface="Century Gothic" panose="020B0502020202020204" pitchFamily="34" charset="0"/>
                <a:cs typeface="Calibri"/>
              </a:rPr>
              <a:t>Questions will consist of true “Jeopardy” style questions.</a:t>
            </a:r>
          </a:p>
          <a:p>
            <a:pPr algn="just" eaLnBrk="0" fontAlgn="base" hangingPunct="0">
              <a:spcBef>
                <a:spcPct val="0"/>
              </a:spcBef>
              <a:spcAft>
                <a:spcPct val="0"/>
              </a:spcAft>
            </a:pPr>
            <a:endParaRPr lang="en-US" dirty="0">
              <a:solidFill>
                <a:srgbClr val="FFFFFF">
                  <a:lumMod val="95000"/>
                </a:srgbClr>
              </a:solidFill>
              <a:latin typeface="Century Gothic" panose="020B0502020202020204" pitchFamily="34" charset="0"/>
              <a:cs typeface="Calibri"/>
            </a:endParaRPr>
          </a:p>
          <a:p>
            <a:pPr marL="285750" indent="-285750" algn="just" eaLnBrk="0" fontAlgn="base" hangingPunct="0">
              <a:spcBef>
                <a:spcPct val="0"/>
              </a:spcBef>
              <a:spcAft>
                <a:spcPct val="0"/>
              </a:spcAft>
              <a:buFont typeface="Arial" panose="020B0604020202020204" pitchFamily="34" charset="0"/>
              <a:buChar char="•"/>
            </a:pPr>
            <a:r>
              <a:rPr lang="en-US" dirty="0">
                <a:solidFill>
                  <a:srgbClr val="FFFFFF">
                    <a:lumMod val="95000"/>
                  </a:srgbClr>
                </a:solidFill>
                <a:latin typeface="Century Gothic" panose="020B0502020202020204" pitchFamily="34" charset="0"/>
                <a:cs typeface="Calibri"/>
              </a:rPr>
              <a:t>The timer for each question will appear on the screen.  The first to buzz in before time runs out will have the first chance to answer. </a:t>
            </a:r>
          </a:p>
          <a:p>
            <a:pPr algn="just" eaLnBrk="0" fontAlgn="base" hangingPunct="0">
              <a:spcBef>
                <a:spcPct val="0"/>
              </a:spcBef>
              <a:spcAft>
                <a:spcPct val="0"/>
              </a:spcAft>
            </a:pPr>
            <a:endParaRPr lang="en-US" dirty="0">
              <a:solidFill>
                <a:srgbClr val="FFFFFF">
                  <a:lumMod val="95000"/>
                </a:srgbClr>
              </a:solidFill>
              <a:latin typeface="Century Gothic" panose="020B0502020202020204" pitchFamily="34" charset="0"/>
              <a:cs typeface="Calibri"/>
            </a:endParaRPr>
          </a:p>
          <a:p>
            <a:pPr marL="285750" indent="-285750" algn="just" eaLnBrk="0" fontAlgn="base" hangingPunct="0">
              <a:spcBef>
                <a:spcPct val="0"/>
              </a:spcBef>
              <a:spcAft>
                <a:spcPct val="0"/>
              </a:spcAft>
              <a:buFont typeface="Arial" panose="020B0604020202020204" pitchFamily="34" charset="0"/>
              <a:buChar char="•"/>
            </a:pPr>
            <a:r>
              <a:rPr lang="en-US" dirty="0">
                <a:solidFill>
                  <a:srgbClr val="FFFFFF">
                    <a:lumMod val="95000"/>
                  </a:srgbClr>
                </a:solidFill>
                <a:latin typeface="Century Gothic" panose="020B0502020202020204" pitchFamily="34" charset="0"/>
                <a:cs typeface="Calibri"/>
              </a:rPr>
              <a:t>Like real Jeopardy, whoever gives the correct “answer” first will select the next questions. </a:t>
            </a:r>
          </a:p>
          <a:p>
            <a:pPr marL="285750" indent="-285750" algn="just" eaLnBrk="0" fontAlgn="base" hangingPunct="0">
              <a:spcBef>
                <a:spcPct val="0"/>
              </a:spcBef>
              <a:spcAft>
                <a:spcPct val="0"/>
              </a:spcAft>
              <a:buFont typeface="Arial" panose="020B0604020202020204" pitchFamily="34" charset="0"/>
              <a:buChar char="•"/>
            </a:pPr>
            <a:endParaRPr lang="en-US" dirty="0">
              <a:solidFill>
                <a:srgbClr val="FFFFFF">
                  <a:lumMod val="95000"/>
                </a:srgbClr>
              </a:solidFill>
              <a:latin typeface="Century Gothic" panose="020B0502020202020204" pitchFamily="34" charset="0"/>
              <a:cs typeface="Calibri"/>
            </a:endParaRPr>
          </a:p>
          <a:p>
            <a:pPr marL="285750" indent="-285750" algn="just" eaLnBrk="0" fontAlgn="base" hangingPunct="0">
              <a:spcBef>
                <a:spcPct val="0"/>
              </a:spcBef>
              <a:spcAft>
                <a:spcPct val="0"/>
              </a:spcAft>
              <a:buFont typeface="Arial" panose="020B0604020202020204" pitchFamily="34" charset="0"/>
              <a:buChar char="•"/>
            </a:pPr>
            <a:r>
              <a:rPr lang="en-US" dirty="0">
                <a:solidFill>
                  <a:srgbClr val="FFFFFF">
                    <a:lumMod val="95000"/>
                  </a:srgbClr>
                </a:solidFill>
                <a:latin typeface="Century Gothic" panose="020B0502020202020204" pitchFamily="34" charset="0"/>
                <a:cs typeface="Calibri"/>
              </a:rPr>
              <a:t>Whoever has the most “money” at the end wins a gift card</a:t>
            </a:r>
            <a:endParaRPr lang="en-US" dirty="0">
              <a:solidFill>
                <a:srgbClr val="FFFFFF">
                  <a:lumMod val="95000"/>
                </a:srgbClr>
              </a:solidFill>
              <a:highlight>
                <a:srgbClr val="FFFF00"/>
              </a:highlight>
              <a:latin typeface="Century Gothic" panose="020B0502020202020204" pitchFamily="34" charset="0"/>
              <a:cs typeface="Calibri"/>
            </a:endParaRPr>
          </a:p>
        </p:txBody>
      </p:sp>
      <p:sp>
        <p:nvSpPr>
          <p:cNvPr id="3" name="TextBox 2"/>
          <p:cNvSpPr txBox="1"/>
          <p:nvPr/>
        </p:nvSpPr>
        <p:spPr bwMode="auto">
          <a:xfrm>
            <a:off x="2895600" y="76201"/>
            <a:ext cx="6629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eaLnBrk="0" fontAlgn="base" hangingPunct="0">
              <a:spcBef>
                <a:spcPct val="0"/>
              </a:spcBef>
              <a:spcAft>
                <a:spcPct val="0"/>
              </a:spcAft>
            </a:pPr>
            <a:r>
              <a:rPr lang="en-US" sz="6000" dirty="0">
                <a:solidFill>
                  <a:srgbClr val="FFFFFF"/>
                </a:solidFill>
                <a:latin typeface="Century Gothic" panose="020B0502020202020204" pitchFamily="34" charset="0"/>
                <a:cs typeface="Arial" charset="0"/>
              </a:rPr>
              <a:t>RULES</a:t>
            </a:r>
          </a:p>
        </p:txBody>
      </p:sp>
    </p:spTree>
    <p:extLst>
      <p:ext uri="{BB962C8B-B14F-4D97-AF65-F5344CB8AC3E}">
        <p14:creationId xmlns:p14="http://schemas.microsoft.com/office/powerpoint/2010/main" val="3508753756"/>
      </p:ext>
    </p:extLst>
  </p:cSld>
  <p:clrMapOvr>
    <a:masterClrMapping/>
  </p:clrMapOvr>
  <p:transition advClick="0" advTm="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2286001" y="1090613"/>
            <a:ext cx="75660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7200" dirty="0">
                <a:solidFill>
                  <a:srgbClr val="FFFFFF"/>
                </a:solidFill>
                <a:latin typeface="Arial Black" pitchFamily="34" charset="0"/>
                <a:cs typeface="Arial" charset="0"/>
              </a:rPr>
              <a:t>HERE ARE TODAY’S CATEGORIES</a:t>
            </a:r>
          </a:p>
        </p:txBody>
      </p:sp>
    </p:spTree>
  </p:cSld>
  <p:clrMapOvr>
    <a:masterClrMapping/>
  </p:clrMapOvr>
  <p:transition advClick="0" advTm="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2362201" y="2422774"/>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6600" dirty="0">
                <a:solidFill>
                  <a:srgbClr val="FFFFFF"/>
                </a:solidFill>
                <a:latin typeface="Arial Black" pitchFamily="34" charset="0"/>
                <a:cs typeface="Arial" charset="0"/>
              </a:rPr>
              <a:t>Potpourri</a:t>
            </a: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2362201"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6600" dirty="0">
                <a:solidFill>
                  <a:srgbClr val="FFFFFF"/>
                </a:solidFill>
                <a:latin typeface="Arial Black" pitchFamily="34" charset="0"/>
                <a:cs typeface="Arial" charset="0"/>
              </a:rPr>
              <a:t>History Channel </a:t>
            </a: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2362201"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6600" dirty="0">
                <a:solidFill>
                  <a:srgbClr val="FFFFFF"/>
                </a:solidFill>
                <a:latin typeface="Arial Black" pitchFamily="34" charset="0"/>
                <a:cs typeface="Arial" charset="0"/>
              </a:rPr>
              <a:t>4-Letter Words</a:t>
            </a: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2362201" y="2422774"/>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6600" dirty="0">
                <a:solidFill>
                  <a:srgbClr val="FFFFFF"/>
                </a:solidFill>
                <a:latin typeface="Arial Black" pitchFamily="34" charset="0"/>
                <a:cs typeface="Arial" charset="0"/>
              </a:rPr>
              <a:t>Stupid Answers</a:t>
            </a: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3D451-27EA-6BEF-1FEF-13AA6F2ABBB3}"/>
              </a:ext>
            </a:extLst>
          </p:cNvPr>
          <p:cNvSpPr txBox="1"/>
          <p:nvPr/>
        </p:nvSpPr>
        <p:spPr bwMode="auto">
          <a:xfrm>
            <a:off x="2407920" y="1822996"/>
            <a:ext cx="757936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6600" dirty="0">
                <a:solidFill>
                  <a:schemeClr val="bg1"/>
                </a:solidFill>
                <a:latin typeface="Arial Black" panose="020B0A04020102020204" pitchFamily="34" charset="0"/>
              </a:rPr>
              <a:t>You better </a:t>
            </a:r>
            <a:r>
              <a:rPr lang="en-US" sz="6600" i="1" dirty="0">
                <a:solidFill>
                  <a:schemeClr val="bg1"/>
                </a:solidFill>
                <a:latin typeface="Arial Black" panose="020B0A04020102020204" pitchFamily="34" charset="0"/>
              </a:rPr>
              <a:t>count </a:t>
            </a:r>
            <a:r>
              <a:rPr lang="en-US" sz="6600" dirty="0">
                <a:solidFill>
                  <a:schemeClr val="bg1"/>
                </a:solidFill>
                <a:latin typeface="Arial Black" panose="020B0A04020102020204" pitchFamily="34" charset="0"/>
              </a:rPr>
              <a:t>on it </a:t>
            </a: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2"/>
          <p:cNvSpPr txBox="1">
            <a:spLocks noChangeArrowheads="1"/>
          </p:cNvSpPr>
          <p:nvPr/>
        </p:nvSpPr>
        <p:spPr bwMode="auto">
          <a:xfrm>
            <a:off x="2286001" y="12653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2" action="ppaction://hlinksldjump"/>
              </a:rPr>
              <a:t>$100</a:t>
            </a:r>
            <a:endParaRPr lang="en-US" altLang="en-US" sz="2800" b="1" dirty="0">
              <a:solidFill>
                <a:srgbClr val="000000"/>
              </a:solidFill>
              <a:latin typeface="Impact" pitchFamily="34" charset="0"/>
            </a:endParaRPr>
          </a:p>
        </p:txBody>
      </p:sp>
      <p:sp>
        <p:nvSpPr>
          <p:cNvPr id="11268" name="Text Box 53"/>
          <p:cNvSpPr txBox="1">
            <a:spLocks noChangeArrowheads="1"/>
          </p:cNvSpPr>
          <p:nvPr/>
        </p:nvSpPr>
        <p:spPr bwMode="auto">
          <a:xfrm>
            <a:off x="5483225" y="12653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3" action="ppaction://hlinksldjump"/>
              </a:rPr>
              <a:t>$100</a:t>
            </a:r>
            <a:endParaRPr lang="en-US" altLang="en-US" sz="2800" b="1" dirty="0">
              <a:solidFill>
                <a:srgbClr val="000000"/>
              </a:solidFill>
              <a:latin typeface="Impact" pitchFamily="34" charset="0"/>
            </a:endParaRPr>
          </a:p>
        </p:txBody>
      </p:sp>
      <p:sp>
        <p:nvSpPr>
          <p:cNvPr id="11269" name="Text Box 58"/>
          <p:cNvSpPr txBox="1">
            <a:spLocks noChangeArrowheads="1"/>
          </p:cNvSpPr>
          <p:nvPr/>
        </p:nvSpPr>
        <p:spPr bwMode="auto">
          <a:xfrm>
            <a:off x="7059612" y="1255822"/>
            <a:ext cx="1322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4" action="ppaction://hlinksldjump"/>
              </a:rPr>
              <a:t>$100</a:t>
            </a:r>
            <a:endParaRPr lang="en-US" altLang="en-US" sz="2800" b="1" dirty="0">
              <a:solidFill>
                <a:srgbClr val="000000"/>
              </a:solidFill>
              <a:latin typeface="Impact" pitchFamily="34" charset="0"/>
            </a:endParaRPr>
          </a:p>
        </p:txBody>
      </p:sp>
      <p:sp>
        <p:nvSpPr>
          <p:cNvPr id="11270" name="Text Box 63"/>
          <p:cNvSpPr txBox="1">
            <a:spLocks noChangeArrowheads="1"/>
          </p:cNvSpPr>
          <p:nvPr/>
        </p:nvSpPr>
        <p:spPr bwMode="auto">
          <a:xfrm>
            <a:off x="8635029" y="12653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5" action="ppaction://hlinksldjump"/>
              </a:rPr>
              <a:t>$100</a:t>
            </a:r>
            <a:endParaRPr lang="en-US" altLang="en-US" sz="2800" b="1" dirty="0">
              <a:solidFill>
                <a:srgbClr val="000000"/>
              </a:solidFill>
              <a:latin typeface="Impact" pitchFamily="34" charset="0"/>
            </a:endParaRPr>
          </a:p>
        </p:txBody>
      </p:sp>
      <p:sp>
        <p:nvSpPr>
          <p:cNvPr id="11272" name="Text Box 43"/>
          <p:cNvSpPr txBox="1">
            <a:spLocks noChangeArrowheads="1"/>
          </p:cNvSpPr>
          <p:nvPr/>
        </p:nvSpPr>
        <p:spPr bwMode="auto">
          <a:xfrm>
            <a:off x="2286001" y="21035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6" action="ppaction://hlinksldjump"/>
              </a:rPr>
              <a:t>$200</a:t>
            </a:r>
            <a:endParaRPr lang="en-US" altLang="en-US" sz="2800" b="1" dirty="0">
              <a:solidFill>
                <a:srgbClr val="000000"/>
              </a:solidFill>
              <a:latin typeface="Impact" pitchFamily="34" charset="0"/>
            </a:endParaRPr>
          </a:p>
        </p:txBody>
      </p:sp>
      <p:sp>
        <p:nvSpPr>
          <p:cNvPr id="11273" name="Text Box 49"/>
          <p:cNvSpPr txBox="1">
            <a:spLocks noChangeArrowheads="1"/>
          </p:cNvSpPr>
          <p:nvPr/>
        </p:nvSpPr>
        <p:spPr bwMode="auto">
          <a:xfrm>
            <a:off x="3867152" y="21035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a:solidFill>
                  <a:srgbClr val="000000"/>
                </a:solidFill>
                <a:latin typeface="Impact" pitchFamily="34" charset="0"/>
                <a:hlinkClick r:id="rId7" action="ppaction://hlinksldjump"/>
              </a:rPr>
              <a:t>$200</a:t>
            </a:r>
            <a:endParaRPr lang="en-US" altLang="en-US" sz="2800" b="1">
              <a:solidFill>
                <a:srgbClr val="000000"/>
              </a:solidFill>
              <a:latin typeface="Impact" pitchFamily="34" charset="0"/>
            </a:endParaRPr>
          </a:p>
        </p:txBody>
      </p:sp>
      <p:sp>
        <p:nvSpPr>
          <p:cNvPr id="11274" name="Text Box 54"/>
          <p:cNvSpPr txBox="1">
            <a:spLocks noChangeArrowheads="1"/>
          </p:cNvSpPr>
          <p:nvPr/>
        </p:nvSpPr>
        <p:spPr bwMode="auto">
          <a:xfrm>
            <a:off x="5513150" y="2057401"/>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8" action="ppaction://hlinksldjump"/>
              </a:rPr>
              <a:t>$200</a:t>
            </a:r>
            <a:endParaRPr lang="en-US" altLang="en-US" sz="2800" b="1" dirty="0">
              <a:solidFill>
                <a:srgbClr val="000000"/>
              </a:solidFill>
              <a:latin typeface="Impact" pitchFamily="34" charset="0"/>
            </a:endParaRPr>
          </a:p>
        </p:txBody>
      </p:sp>
      <p:sp>
        <p:nvSpPr>
          <p:cNvPr id="11275" name="Text Box 59"/>
          <p:cNvSpPr txBox="1">
            <a:spLocks noChangeArrowheads="1"/>
          </p:cNvSpPr>
          <p:nvPr/>
        </p:nvSpPr>
        <p:spPr bwMode="auto">
          <a:xfrm>
            <a:off x="7102476" y="21035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9" action="ppaction://hlinksldjump"/>
              </a:rPr>
              <a:t>$200</a:t>
            </a:r>
            <a:endParaRPr lang="en-US" altLang="en-US" sz="2800" b="1" dirty="0">
              <a:solidFill>
                <a:srgbClr val="000000"/>
              </a:solidFill>
              <a:latin typeface="Impact" pitchFamily="34" charset="0"/>
            </a:endParaRPr>
          </a:p>
        </p:txBody>
      </p:sp>
      <p:sp>
        <p:nvSpPr>
          <p:cNvPr id="11276" name="Text Box 64"/>
          <p:cNvSpPr txBox="1">
            <a:spLocks noChangeArrowheads="1"/>
          </p:cNvSpPr>
          <p:nvPr/>
        </p:nvSpPr>
        <p:spPr bwMode="auto">
          <a:xfrm>
            <a:off x="8605838" y="2103547"/>
            <a:ext cx="1328288" cy="52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10" action="ppaction://hlinksldjump"/>
              </a:rPr>
              <a:t>$200</a:t>
            </a:r>
            <a:endParaRPr lang="en-US" altLang="en-US" sz="2800" b="1" dirty="0">
              <a:solidFill>
                <a:srgbClr val="000000"/>
              </a:solidFill>
              <a:latin typeface="Impact" pitchFamily="34" charset="0"/>
            </a:endParaRPr>
          </a:p>
        </p:txBody>
      </p:sp>
      <p:sp>
        <p:nvSpPr>
          <p:cNvPr id="11278" name="Text Box 44"/>
          <p:cNvSpPr txBox="1">
            <a:spLocks noChangeArrowheads="1"/>
          </p:cNvSpPr>
          <p:nvPr/>
        </p:nvSpPr>
        <p:spPr bwMode="auto">
          <a:xfrm>
            <a:off x="2286001" y="287189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a:solidFill>
                  <a:srgbClr val="000000"/>
                </a:solidFill>
                <a:latin typeface="Impact" pitchFamily="34" charset="0"/>
                <a:hlinkClick r:id="rId11" action="ppaction://hlinksldjump"/>
              </a:rPr>
              <a:t>$300</a:t>
            </a:r>
            <a:endParaRPr lang="en-US" altLang="en-US" sz="2800" b="1">
              <a:solidFill>
                <a:srgbClr val="000000"/>
              </a:solidFill>
              <a:latin typeface="Impact" pitchFamily="34" charset="0"/>
            </a:endParaRPr>
          </a:p>
        </p:txBody>
      </p:sp>
      <p:sp>
        <p:nvSpPr>
          <p:cNvPr id="11279" name="Text Box 50"/>
          <p:cNvSpPr txBox="1">
            <a:spLocks noChangeArrowheads="1"/>
          </p:cNvSpPr>
          <p:nvPr/>
        </p:nvSpPr>
        <p:spPr bwMode="auto">
          <a:xfrm>
            <a:off x="3867152" y="2868723"/>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a:solidFill>
                  <a:srgbClr val="000000"/>
                </a:solidFill>
                <a:latin typeface="Impact" pitchFamily="34" charset="0"/>
                <a:hlinkClick r:id="rId12" action="ppaction://hlinksldjump"/>
              </a:rPr>
              <a:t>$300</a:t>
            </a:r>
            <a:endParaRPr lang="en-US" altLang="en-US" sz="2800" b="1">
              <a:solidFill>
                <a:srgbClr val="000000"/>
              </a:solidFill>
              <a:latin typeface="Impact" pitchFamily="34" charset="0"/>
            </a:endParaRPr>
          </a:p>
        </p:txBody>
      </p:sp>
      <p:sp>
        <p:nvSpPr>
          <p:cNvPr id="11280" name="Text Box 55"/>
          <p:cNvSpPr txBox="1">
            <a:spLocks noChangeArrowheads="1"/>
          </p:cNvSpPr>
          <p:nvPr/>
        </p:nvSpPr>
        <p:spPr bwMode="auto">
          <a:xfrm>
            <a:off x="5513150" y="2856023"/>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13" action="ppaction://hlinksldjump"/>
              </a:rPr>
              <a:t>$300</a:t>
            </a:r>
            <a:endParaRPr lang="en-US" altLang="en-US" sz="2800" b="1" dirty="0">
              <a:solidFill>
                <a:srgbClr val="000000"/>
              </a:solidFill>
              <a:latin typeface="Impact" pitchFamily="34" charset="0"/>
            </a:endParaRPr>
          </a:p>
        </p:txBody>
      </p:sp>
      <p:sp>
        <p:nvSpPr>
          <p:cNvPr id="11281" name="Text Box 60"/>
          <p:cNvSpPr txBox="1">
            <a:spLocks noChangeArrowheads="1"/>
          </p:cNvSpPr>
          <p:nvPr/>
        </p:nvSpPr>
        <p:spPr bwMode="auto">
          <a:xfrm>
            <a:off x="7119144" y="2881351"/>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14" action="ppaction://hlinksldjump"/>
              </a:rPr>
              <a:t>$300</a:t>
            </a:r>
            <a:endParaRPr lang="en-US" altLang="en-US" sz="2800" b="1" dirty="0">
              <a:solidFill>
                <a:srgbClr val="000000"/>
              </a:solidFill>
              <a:latin typeface="Impact" pitchFamily="34" charset="0"/>
            </a:endParaRPr>
          </a:p>
        </p:txBody>
      </p:sp>
      <p:sp>
        <p:nvSpPr>
          <p:cNvPr id="11282" name="Text Box 65"/>
          <p:cNvSpPr txBox="1">
            <a:spLocks noChangeArrowheads="1"/>
          </p:cNvSpPr>
          <p:nvPr/>
        </p:nvSpPr>
        <p:spPr bwMode="auto">
          <a:xfrm>
            <a:off x="8635028" y="2881351"/>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15" action="ppaction://hlinksldjump"/>
              </a:rPr>
              <a:t>$300</a:t>
            </a:r>
            <a:endParaRPr lang="en-US" altLang="en-US" sz="2800" b="1" dirty="0">
              <a:solidFill>
                <a:srgbClr val="000000"/>
              </a:solidFill>
              <a:latin typeface="Impact" pitchFamily="34" charset="0"/>
            </a:endParaRPr>
          </a:p>
        </p:txBody>
      </p:sp>
      <p:sp>
        <p:nvSpPr>
          <p:cNvPr id="11284" name="Text Box 45"/>
          <p:cNvSpPr txBox="1">
            <a:spLocks noChangeArrowheads="1"/>
          </p:cNvSpPr>
          <p:nvPr/>
        </p:nvSpPr>
        <p:spPr bwMode="auto">
          <a:xfrm>
            <a:off x="2286001" y="36656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16" action="ppaction://hlinksldjump"/>
              </a:rPr>
              <a:t>$400</a:t>
            </a:r>
            <a:endParaRPr lang="en-US" altLang="en-US" sz="2800" b="1" dirty="0">
              <a:solidFill>
                <a:srgbClr val="000000"/>
              </a:solidFill>
              <a:latin typeface="Impact" pitchFamily="34" charset="0"/>
            </a:endParaRPr>
          </a:p>
        </p:txBody>
      </p:sp>
      <p:sp>
        <p:nvSpPr>
          <p:cNvPr id="11285" name="Text Box 51"/>
          <p:cNvSpPr txBox="1">
            <a:spLocks noChangeArrowheads="1"/>
          </p:cNvSpPr>
          <p:nvPr/>
        </p:nvSpPr>
        <p:spPr bwMode="auto">
          <a:xfrm>
            <a:off x="3867152" y="3662473"/>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a:solidFill>
                  <a:srgbClr val="000000"/>
                </a:solidFill>
                <a:latin typeface="Impact" pitchFamily="34" charset="0"/>
                <a:hlinkClick r:id="rId17" action="ppaction://hlinksldjump"/>
              </a:rPr>
              <a:t>$400</a:t>
            </a:r>
            <a:endParaRPr lang="en-US" altLang="en-US" sz="2800" b="1">
              <a:solidFill>
                <a:srgbClr val="000000"/>
              </a:solidFill>
              <a:latin typeface="Impact" pitchFamily="34" charset="0"/>
            </a:endParaRPr>
          </a:p>
        </p:txBody>
      </p:sp>
      <p:sp>
        <p:nvSpPr>
          <p:cNvPr id="11286" name="Text Box 56"/>
          <p:cNvSpPr txBox="1">
            <a:spLocks noChangeArrowheads="1"/>
          </p:cNvSpPr>
          <p:nvPr/>
        </p:nvSpPr>
        <p:spPr bwMode="auto">
          <a:xfrm>
            <a:off x="5486401" y="36656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18" action="ppaction://hlinksldjump"/>
              </a:rPr>
              <a:t>$400</a:t>
            </a:r>
            <a:endParaRPr lang="en-US" altLang="en-US" sz="2800" b="1" dirty="0">
              <a:solidFill>
                <a:srgbClr val="000000"/>
              </a:solidFill>
              <a:latin typeface="Impact" pitchFamily="34" charset="0"/>
            </a:endParaRPr>
          </a:p>
        </p:txBody>
      </p:sp>
      <p:sp>
        <p:nvSpPr>
          <p:cNvPr id="11287" name="Text Box 61"/>
          <p:cNvSpPr txBox="1">
            <a:spLocks noChangeArrowheads="1"/>
          </p:cNvSpPr>
          <p:nvPr/>
        </p:nvSpPr>
        <p:spPr bwMode="auto">
          <a:xfrm>
            <a:off x="7143750" y="36656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19" action="ppaction://hlinksldjump"/>
              </a:rPr>
              <a:t>$400</a:t>
            </a:r>
            <a:endParaRPr lang="en-US" altLang="en-US" sz="2800" b="1" dirty="0">
              <a:solidFill>
                <a:srgbClr val="000000"/>
              </a:solidFill>
              <a:latin typeface="Impact" pitchFamily="34" charset="0"/>
            </a:endParaRPr>
          </a:p>
        </p:txBody>
      </p:sp>
      <p:sp>
        <p:nvSpPr>
          <p:cNvPr id="11288" name="Text Box 66"/>
          <p:cNvSpPr txBox="1">
            <a:spLocks noChangeArrowheads="1"/>
          </p:cNvSpPr>
          <p:nvPr/>
        </p:nvSpPr>
        <p:spPr bwMode="auto">
          <a:xfrm>
            <a:off x="8670383" y="366247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20" action="ppaction://hlinksldjump"/>
              </a:rPr>
              <a:t>$400</a:t>
            </a:r>
            <a:endParaRPr lang="en-US" altLang="en-US" sz="2800" b="1" dirty="0">
              <a:solidFill>
                <a:srgbClr val="000000"/>
              </a:solidFill>
              <a:latin typeface="Impact" pitchFamily="34" charset="0"/>
            </a:endParaRPr>
          </a:p>
        </p:txBody>
      </p:sp>
      <p:sp>
        <p:nvSpPr>
          <p:cNvPr id="11290" name="Text Box 46"/>
          <p:cNvSpPr txBox="1">
            <a:spLocks noChangeArrowheads="1"/>
          </p:cNvSpPr>
          <p:nvPr/>
        </p:nvSpPr>
        <p:spPr bwMode="auto">
          <a:xfrm>
            <a:off x="2286001" y="445939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a:solidFill>
                  <a:srgbClr val="000000"/>
                </a:solidFill>
                <a:latin typeface="Impact" pitchFamily="34" charset="0"/>
                <a:hlinkClick r:id="rId21" action="ppaction://hlinksldjump"/>
              </a:rPr>
              <a:t>$500</a:t>
            </a:r>
            <a:endParaRPr lang="en-US" altLang="en-US" sz="2800" b="1">
              <a:solidFill>
                <a:srgbClr val="000000"/>
              </a:solidFill>
              <a:latin typeface="Impact" pitchFamily="34" charset="0"/>
            </a:endParaRPr>
          </a:p>
        </p:txBody>
      </p:sp>
      <p:sp>
        <p:nvSpPr>
          <p:cNvPr id="11291" name="Text Box 52"/>
          <p:cNvSpPr txBox="1">
            <a:spLocks noChangeArrowheads="1"/>
          </p:cNvSpPr>
          <p:nvPr/>
        </p:nvSpPr>
        <p:spPr bwMode="auto">
          <a:xfrm>
            <a:off x="3867152" y="4456223"/>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22" action="ppaction://hlinksldjump"/>
              </a:rPr>
              <a:t>$500</a:t>
            </a:r>
            <a:endParaRPr lang="en-US" altLang="en-US" sz="2800" b="1" dirty="0">
              <a:solidFill>
                <a:srgbClr val="000000"/>
              </a:solidFill>
              <a:latin typeface="Impact" pitchFamily="34" charset="0"/>
            </a:endParaRPr>
          </a:p>
        </p:txBody>
      </p:sp>
      <p:sp>
        <p:nvSpPr>
          <p:cNvPr id="11292" name="Text Box 57"/>
          <p:cNvSpPr txBox="1">
            <a:spLocks noChangeArrowheads="1"/>
          </p:cNvSpPr>
          <p:nvPr/>
        </p:nvSpPr>
        <p:spPr bwMode="auto">
          <a:xfrm>
            <a:off x="5486401" y="44657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23" action="ppaction://hlinksldjump"/>
              </a:rPr>
              <a:t>$500</a:t>
            </a:r>
            <a:endParaRPr lang="en-US" altLang="en-US" sz="2800" b="1" dirty="0">
              <a:solidFill>
                <a:srgbClr val="000000"/>
              </a:solidFill>
              <a:latin typeface="Impact" pitchFamily="34" charset="0"/>
            </a:endParaRPr>
          </a:p>
        </p:txBody>
      </p:sp>
      <p:sp>
        <p:nvSpPr>
          <p:cNvPr id="11293" name="Text Box 62"/>
          <p:cNvSpPr txBox="1">
            <a:spLocks noChangeArrowheads="1"/>
          </p:cNvSpPr>
          <p:nvPr/>
        </p:nvSpPr>
        <p:spPr bwMode="auto">
          <a:xfrm>
            <a:off x="7143750" y="4465748"/>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24" action="ppaction://hlinksldjump"/>
              </a:rPr>
              <a:t>$500</a:t>
            </a:r>
            <a:endParaRPr lang="en-US" altLang="en-US" sz="2800" b="1" dirty="0">
              <a:solidFill>
                <a:srgbClr val="000000"/>
              </a:solidFill>
              <a:latin typeface="Impact" pitchFamily="34" charset="0"/>
            </a:endParaRPr>
          </a:p>
        </p:txBody>
      </p:sp>
      <p:sp>
        <p:nvSpPr>
          <p:cNvPr id="11294" name="Text Box 67"/>
          <p:cNvSpPr txBox="1">
            <a:spLocks noChangeArrowheads="1"/>
          </p:cNvSpPr>
          <p:nvPr/>
        </p:nvSpPr>
        <p:spPr bwMode="auto">
          <a:xfrm>
            <a:off x="8642848" y="445622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25" action="ppaction://hlinksldjump"/>
              </a:rPr>
              <a:t>$500</a:t>
            </a:r>
            <a:endParaRPr lang="en-US" altLang="en-US" sz="2800" b="1" dirty="0">
              <a:solidFill>
                <a:srgbClr val="000000"/>
              </a:solidFill>
              <a:latin typeface="Impact" pitchFamily="34" charset="0"/>
            </a:endParaRPr>
          </a:p>
        </p:txBody>
      </p:sp>
      <p:sp>
        <p:nvSpPr>
          <p:cNvPr id="3" name="TextBox 2"/>
          <p:cNvSpPr txBox="1"/>
          <p:nvPr/>
        </p:nvSpPr>
        <p:spPr>
          <a:xfrm>
            <a:off x="2270126" y="565777"/>
            <a:ext cx="1166813" cy="276999"/>
          </a:xfrm>
          <a:prstGeom prst="rect">
            <a:avLst/>
          </a:prstGeom>
          <a:noFill/>
        </p:spPr>
        <p:txBody>
          <a:bodyPr anchor="ctr" anchorCtr="0">
            <a:spAutoFit/>
          </a:bodyPr>
          <a:lstStyle/>
          <a:p>
            <a:pPr algn="ctr" eaLnBrk="0" fontAlgn="base" hangingPunct="0">
              <a:spcBef>
                <a:spcPct val="0"/>
              </a:spcBef>
              <a:spcAft>
                <a:spcPct val="0"/>
              </a:spcAft>
              <a:defRPr/>
            </a:pPr>
            <a:r>
              <a:rPr lang="en-US" sz="1200" b="1" kern="10" dirty="0">
                <a:solidFill>
                  <a:srgbClr val="FFFFFF"/>
                </a:solidFill>
                <a:latin typeface="Arial Black"/>
              </a:rPr>
              <a:t>Potpourri </a:t>
            </a:r>
          </a:p>
        </p:txBody>
      </p:sp>
      <p:sp>
        <p:nvSpPr>
          <p:cNvPr id="49" name="TextBox 48"/>
          <p:cNvSpPr txBox="1"/>
          <p:nvPr/>
        </p:nvSpPr>
        <p:spPr>
          <a:xfrm>
            <a:off x="3752852" y="473334"/>
            <a:ext cx="1504949" cy="461665"/>
          </a:xfrm>
          <a:prstGeom prst="rect">
            <a:avLst/>
          </a:prstGeom>
          <a:noFill/>
        </p:spPr>
        <p:txBody>
          <a:bodyPr wrap="square" anchor="ctr" anchorCtr="0">
            <a:spAutoFit/>
          </a:bodyPr>
          <a:lstStyle/>
          <a:p>
            <a:pPr algn="ctr" eaLnBrk="0" fontAlgn="base" hangingPunct="0">
              <a:spcBef>
                <a:spcPct val="0"/>
              </a:spcBef>
              <a:spcAft>
                <a:spcPct val="0"/>
              </a:spcAft>
              <a:defRPr/>
            </a:pPr>
            <a:r>
              <a:rPr lang="en-US" sz="1200" b="1" kern="10" dirty="0">
                <a:solidFill>
                  <a:srgbClr val="FFFFFF"/>
                </a:solidFill>
                <a:latin typeface="Arial Black"/>
              </a:rPr>
              <a:t>History Channel</a:t>
            </a:r>
            <a:endParaRPr lang="en-US" sz="1200" dirty="0">
              <a:solidFill>
                <a:srgbClr val="FFFFFF"/>
              </a:solidFill>
              <a:latin typeface="Times New Roman" pitchFamily="18" charset="0"/>
            </a:endParaRPr>
          </a:p>
        </p:txBody>
      </p:sp>
      <p:sp>
        <p:nvSpPr>
          <p:cNvPr id="51" name="TextBox 50"/>
          <p:cNvSpPr txBox="1"/>
          <p:nvPr/>
        </p:nvSpPr>
        <p:spPr>
          <a:xfrm>
            <a:off x="6940549" y="473334"/>
            <a:ext cx="1441450" cy="461665"/>
          </a:xfrm>
          <a:prstGeom prst="rect">
            <a:avLst/>
          </a:prstGeom>
          <a:noFill/>
        </p:spPr>
        <p:txBody>
          <a:bodyPr wrap="square" anchor="ctr" anchorCtr="0">
            <a:spAutoFit/>
          </a:bodyPr>
          <a:lstStyle/>
          <a:p>
            <a:pPr algn="ctr" eaLnBrk="0" fontAlgn="base" hangingPunct="0">
              <a:spcBef>
                <a:spcPct val="0"/>
              </a:spcBef>
              <a:spcAft>
                <a:spcPct val="0"/>
              </a:spcAft>
              <a:defRPr/>
            </a:pPr>
            <a:r>
              <a:rPr lang="en-US" sz="1200" b="1" kern="10" dirty="0">
                <a:solidFill>
                  <a:srgbClr val="FFFFFF"/>
                </a:solidFill>
                <a:latin typeface="Arial Black"/>
              </a:rPr>
              <a:t>Stupid Answers</a:t>
            </a:r>
            <a:endParaRPr lang="en-US" sz="1200" dirty="0">
              <a:solidFill>
                <a:srgbClr val="FFFFFF"/>
              </a:solidFill>
              <a:latin typeface="Times New Roman" pitchFamily="18" charset="0"/>
            </a:endParaRPr>
          </a:p>
        </p:txBody>
      </p:sp>
      <p:sp>
        <p:nvSpPr>
          <p:cNvPr id="39" name="Text Box 42"/>
          <p:cNvSpPr txBox="1">
            <a:spLocks noChangeArrowheads="1"/>
          </p:cNvSpPr>
          <p:nvPr/>
        </p:nvSpPr>
        <p:spPr bwMode="auto">
          <a:xfrm>
            <a:off x="3867152" y="1255823"/>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2800" b="1" dirty="0">
                <a:solidFill>
                  <a:srgbClr val="000000"/>
                </a:solidFill>
                <a:latin typeface="Impact" pitchFamily="34" charset="0"/>
                <a:hlinkClick r:id="rId26" action="ppaction://hlinksldjump"/>
              </a:rPr>
              <a:t>$100</a:t>
            </a:r>
            <a:endParaRPr lang="en-US" altLang="en-US" sz="2800" b="1" dirty="0">
              <a:solidFill>
                <a:srgbClr val="000000"/>
              </a:solidFill>
              <a:latin typeface="Impact" pitchFamily="34" charset="0"/>
            </a:endParaRPr>
          </a:p>
        </p:txBody>
      </p:sp>
      <p:sp>
        <p:nvSpPr>
          <p:cNvPr id="32" name="TextBox 31">
            <a:extLst>
              <a:ext uri="{FF2B5EF4-FFF2-40B4-BE49-F238E27FC236}">
                <a16:creationId xmlns:a16="http://schemas.microsoft.com/office/drawing/2014/main" id="{82ACB65A-3F4F-42E0-9C76-D1279925D44A}"/>
              </a:ext>
            </a:extLst>
          </p:cNvPr>
          <p:cNvSpPr txBox="1"/>
          <p:nvPr/>
        </p:nvSpPr>
        <p:spPr>
          <a:xfrm>
            <a:off x="5181600" y="5438002"/>
            <a:ext cx="1878012" cy="276999"/>
          </a:xfrm>
          <a:prstGeom prst="rect">
            <a:avLst/>
          </a:prstGeom>
          <a:noFill/>
        </p:spPr>
        <p:txBody>
          <a:bodyPr wrap="square" anchor="ctr" anchorCtr="0">
            <a:spAutoFit/>
          </a:bodyPr>
          <a:lstStyle/>
          <a:p>
            <a:pPr algn="ctr" eaLnBrk="0" fontAlgn="base" hangingPunct="0">
              <a:spcBef>
                <a:spcPct val="0"/>
              </a:spcBef>
              <a:spcAft>
                <a:spcPct val="0"/>
              </a:spcAft>
              <a:defRPr/>
            </a:pPr>
            <a:r>
              <a:rPr lang="en-US" sz="1200" b="1" kern="10" dirty="0">
                <a:solidFill>
                  <a:srgbClr val="FFFFFF"/>
                </a:solidFill>
                <a:latin typeface="Arial Black"/>
                <a:hlinkClick r:id="rId27" action="ppaction://hlinksldjump"/>
              </a:rPr>
              <a:t>Final Jeopardy!</a:t>
            </a:r>
            <a:endParaRPr lang="en-US" sz="1200" dirty="0">
              <a:solidFill>
                <a:srgbClr val="FFFFFF"/>
              </a:solidFill>
              <a:latin typeface="Times New Roman" pitchFamily="18" charset="0"/>
            </a:endParaRPr>
          </a:p>
        </p:txBody>
      </p:sp>
      <p:sp>
        <p:nvSpPr>
          <p:cNvPr id="2" name="TextBox 1">
            <a:extLst>
              <a:ext uri="{FF2B5EF4-FFF2-40B4-BE49-F238E27FC236}">
                <a16:creationId xmlns:a16="http://schemas.microsoft.com/office/drawing/2014/main" id="{94FDAF18-567E-DD88-1761-FCB4BE9B2E93}"/>
              </a:ext>
            </a:extLst>
          </p:cNvPr>
          <p:cNvSpPr txBox="1"/>
          <p:nvPr/>
        </p:nvSpPr>
        <p:spPr>
          <a:xfrm>
            <a:off x="5332412" y="619791"/>
            <a:ext cx="1504949" cy="276999"/>
          </a:xfrm>
          <a:prstGeom prst="rect">
            <a:avLst/>
          </a:prstGeom>
          <a:noFill/>
        </p:spPr>
        <p:txBody>
          <a:bodyPr wrap="square" anchor="ctr" anchorCtr="0">
            <a:spAutoFit/>
          </a:bodyPr>
          <a:lstStyle/>
          <a:p>
            <a:pPr algn="ctr" eaLnBrk="0" fontAlgn="base" hangingPunct="0">
              <a:spcBef>
                <a:spcPct val="0"/>
              </a:spcBef>
              <a:spcAft>
                <a:spcPct val="0"/>
              </a:spcAft>
              <a:defRPr/>
            </a:pPr>
            <a:r>
              <a:rPr lang="en-US" sz="1200" b="1" kern="10" dirty="0">
                <a:solidFill>
                  <a:srgbClr val="FFFFFF"/>
                </a:solidFill>
                <a:latin typeface="Arial Black"/>
              </a:rPr>
              <a:t>4-Letter Words </a:t>
            </a:r>
            <a:endParaRPr lang="en-US" sz="1200" dirty="0">
              <a:solidFill>
                <a:srgbClr val="FFFFFF"/>
              </a:solidFill>
              <a:latin typeface="Times New Roman" pitchFamily="18" charset="0"/>
            </a:endParaRPr>
          </a:p>
        </p:txBody>
      </p:sp>
      <p:sp>
        <p:nvSpPr>
          <p:cNvPr id="4" name="TextBox 3">
            <a:extLst>
              <a:ext uri="{FF2B5EF4-FFF2-40B4-BE49-F238E27FC236}">
                <a16:creationId xmlns:a16="http://schemas.microsoft.com/office/drawing/2014/main" id="{0F6F7236-C6BA-414F-781C-DE5F86919A62}"/>
              </a:ext>
            </a:extLst>
          </p:cNvPr>
          <p:cNvSpPr txBox="1"/>
          <p:nvPr/>
        </p:nvSpPr>
        <p:spPr>
          <a:xfrm>
            <a:off x="8549257" y="473334"/>
            <a:ext cx="1441450" cy="461665"/>
          </a:xfrm>
          <a:prstGeom prst="rect">
            <a:avLst/>
          </a:prstGeom>
          <a:noFill/>
        </p:spPr>
        <p:txBody>
          <a:bodyPr wrap="square" anchor="ctr" anchorCtr="0">
            <a:spAutoFit/>
          </a:bodyPr>
          <a:lstStyle/>
          <a:p>
            <a:pPr algn="ctr" eaLnBrk="0" fontAlgn="base" hangingPunct="0">
              <a:spcBef>
                <a:spcPct val="0"/>
              </a:spcBef>
              <a:spcAft>
                <a:spcPct val="0"/>
              </a:spcAft>
              <a:defRPr/>
            </a:pPr>
            <a:r>
              <a:rPr lang="en-US" sz="1200" b="1" kern="10" dirty="0">
                <a:solidFill>
                  <a:srgbClr val="FFFFFF"/>
                </a:solidFill>
                <a:latin typeface="Arial Black"/>
              </a:rPr>
              <a:t>You better count on it</a:t>
            </a:r>
            <a:endParaRPr lang="en-US" sz="1200" dirty="0">
              <a:solidFill>
                <a:srgbClr val="FFFFFF"/>
              </a:solidFill>
              <a:latin typeface="Times New Roman" pitchFamily="18" charset="0"/>
            </a:endParaRPr>
          </a:p>
        </p:txBody>
      </p:sp>
    </p:spTree>
  </p:cSld>
  <p:clrMapOvr>
    <a:masterClrMapping/>
  </p:clrMapOvr>
  <p:transition spd="slow">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1" y="1828800"/>
            <a:ext cx="6629400" cy="2926866"/>
          </a:xfrm>
          <a:prstGeom prst="rect">
            <a:avLst/>
          </a:prstGeom>
        </p:spPr>
      </p:pic>
    </p:spTree>
    <p:extLst>
      <p:ext uri="{BB962C8B-B14F-4D97-AF65-F5344CB8AC3E}">
        <p14:creationId xmlns:p14="http://schemas.microsoft.com/office/powerpoint/2010/main" val="392785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8" name="Rectangle 27">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Stone pillars">
            <a:extLst>
              <a:ext uri="{FF2B5EF4-FFF2-40B4-BE49-F238E27FC236}">
                <a16:creationId xmlns:a16="http://schemas.microsoft.com/office/drawing/2014/main" id="{95AD8C87-1EB2-B42D-059C-AD7DAE729DFD}"/>
              </a:ext>
            </a:extLst>
          </p:cNvPr>
          <p:cNvPicPr>
            <a:picLocks noChangeAspect="1"/>
          </p:cNvPicPr>
          <p:nvPr/>
        </p:nvPicPr>
        <p:blipFill rotWithShape="1">
          <a:blip r:embed="rId4">
            <a:alphaModFix amt="40000"/>
          </a:blip>
          <a:srcRect t="1764" b="12030"/>
          <a:stretch/>
        </p:blipFill>
        <p:spPr>
          <a:xfrm>
            <a:off x="0" y="-1577"/>
            <a:ext cx="12191980" cy="6857990"/>
          </a:xfrm>
          <a:prstGeom prst="rect">
            <a:avLst/>
          </a:prstGeom>
          <a:solidFill>
            <a:schemeClr val="tx1"/>
          </a:solidFill>
        </p:spPr>
      </p:pic>
      <p:sp>
        <p:nvSpPr>
          <p:cNvPr id="2" name="Title 1">
            <a:extLst>
              <a:ext uri="{FF2B5EF4-FFF2-40B4-BE49-F238E27FC236}">
                <a16:creationId xmlns:a16="http://schemas.microsoft.com/office/drawing/2014/main" id="{D3C134EE-EC89-D328-7D7F-6ED2F5746A01}"/>
              </a:ext>
            </a:extLst>
          </p:cNvPr>
          <p:cNvSpPr>
            <a:spLocks noGrp="1"/>
          </p:cNvSpPr>
          <p:nvPr>
            <p:ph type="title"/>
          </p:nvPr>
        </p:nvSpPr>
        <p:spPr>
          <a:xfrm>
            <a:off x="834659" y="229625"/>
            <a:ext cx="3648041" cy="1020155"/>
          </a:xfrm>
        </p:spPr>
        <p:txBody>
          <a:bodyPr vert="horz" lIns="91440" tIns="45720" rIns="91440" bIns="45720" rtlCol="0" anchor="b">
            <a:normAutofit fontScale="90000"/>
          </a:bodyPr>
          <a:lstStyle/>
          <a:p>
            <a:pPr algn="ctr"/>
            <a:r>
              <a:rPr lang="en-US" dirty="0">
                <a:solidFill>
                  <a:srgbClr val="002060"/>
                </a:solidFill>
                <a:latin typeface="Century Gothic" panose="020B0502020202020204" pitchFamily="34" charset="0"/>
              </a:rPr>
              <a:t>South Carolina’s Court System</a:t>
            </a:r>
          </a:p>
        </p:txBody>
      </p:sp>
      <p:graphicFrame>
        <p:nvGraphicFramePr>
          <p:cNvPr id="7" name="Diagram 6">
            <a:extLst>
              <a:ext uri="{FF2B5EF4-FFF2-40B4-BE49-F238E27FC236}">
                <a16:creationId xmlns:a16="http://schemas.microsoft.com/office/drawing/2014/main" id="{1962100D-23A2-D4B1-27EB-ACC2D325DB23}"/>
              </a:ext>
            </a:extLst>
          </p:cNvPr>
          <p:cNvGraphicFramePr/>
          <p:nvPr>
            <p:extLst>
              <p:ext uri="{D42A27DB-BD31-4B8C-83A1-F6EECF244321}">
                <p14:modId xmlns:p14="http://schemas.microsoft.com/office/powerpoint/2010/main" val="484794573"/>
              </p:ext>
            </p:extLst>
          </p:nvPr>
        </p:nvGraphicFramePr>
        <p:xfrm>
          <a:off x="-628730" y="1757902"/>
          <a:ext cx="6807200" cy="43249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706567DC-02BD-0C34-2D59-9C1E3DBC8EDD}"/>
              </a:ext>
            </a:extLst>
          </p:cNvPr>
          <p:cNvSpPr txBox="1"/>
          <p:nvPr/>
        </p:nvSpPr>
        <p:spPr>
          <a:xfrm>
            <a:off x="6270292" y="180456"/>
            <a:ext cx="4118016" cy="1138773"/>
          </a:xfrm>
          <a:prstGeom prst="rect">
            <a:avLst/>
          </a:prstGeom>
          <a:noFill/>
        </p:spPr>
        <p:txBody>
          <a:bodyPr wrap="square">
            <a:spAutoFit/>
          </a:bodyPr>
          <a:lstStyle/>
          <a:p>
            <a:pPr lvl="1" algn="ctr"/>
            <a:r>
              <a:rPr lang="en-US" sz="3200" dirty="0">
                <a:solidFill>
                  <a:schemeClr val="accent1"/>
                </a:solidFill>
                <a:latin typeface="Century Gothic" panose="020B0502020202020204" pitchFamily="34" charset="0"/>
              </a:rPr>
              <a:t>Federal Court System</a:t>
            </a:r>
            <a:r>
              <a:rPr lang="en-US" sz="3600" dirty="0">
                <a:solidFill>
                  <a:schemeClr val="accent1"/>
                </a:solidFill>
                <a:latin typeface="Century Gothic" panose="020B0502020202020204" pitchFamily="34" charset="0"/>
              </a:rPr>
              <a:t> </a:t>
            </a:r>
          </a:p>
        </p:txBody>
      </p:sp>
      <p:graphicFrame>
        <p:nvGraphicFramePr>
          <p:cNvPr id="15" name="Diagram 14">
            <a:extLst>
              <a:ext uri="{FF2B5EF4-FFF2-40B4-BE49-F238E27FC236}">
                <a16:creationId xmlns:a16="http://schemas.microsoft.com/office/drawing/2014/main" id="{7860E4CC-B1E4-A24F-A210-A10D340EC9B0}"/>
              </a:ext>
            </a:extLst>
          </p:cNvPr>
          <p:cNvGraphicFramePr/>
          <p:nvPr>
            <p:extLst>
              <p:ext uri="{D42A27DB-BD31-4B8C-83A1-F6EECF244321}">
                <p14:modId xmlns:p14="http://schemas.microsoft.com/office/powerpoint/2010/main" val="208278278"/>
              </p:ext>
            </p:extLst>
          </p:nvPr>
        </p:nvGraphicFramePr>
        <p:xfrm>
          <a:off x="4148971" y="1367432"/>
          <a:ext cx="7851009" cy="48437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33358246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4F5A4D33-39B1-79DF-DC7E-77D888D8228A}"/>
              </a:ext>
            </a:extLst>
          </p:cNvPr>
          <p:cNvSpPr txBox="1">
            <a:spLocks noChangeArrowheads="1"/>
          </p:cNvSpPr>
          <p:nvPr/>
        </p:nvSpPr>
        <p:spPr bwMode="auto">
          <a:xfrm>
            <a:off x="2339976" y="1554781"/>
            <a:ext cx="7566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sz="4400" dirty="0">
                <a:solidFill>
                  <a:srgbClr val="FFFFFF"/>
                </a:solidFill>
                <a:latin typeface="Arial Black" panose="020B0A04020102020204" pitchFamily="34" charset="0"/>
              </a:rPr>
              <a:t>If you were successful on appeal, the court likely did what to the lower court’s decision?</a:t>
            </a:r>
          </a:p>
        </p:txBody>
      </p:sp>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339976" y="2570442"/>
            <a:ext cx="7566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sz="4400" dirty="0">
                <a:solidFill>
                  <a:srgbClr val="FFFFFF"/>
                </a:solidFill>
                <a:latin typeface="Arial Black" panose="020B0A04020102020204" pitchFamily="34" charset="0"/>
              </a:rPr>
              <a:t>What is reversed?</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
          <p:cNvSpPr txBox="1">
            <a:spLocks noChangeArrowheads="1"/>
          </p:cNvSpPr>
          <p:nvPr/>
        </p:nvSpPr>
        <p:spPr bwMode="auto">
          <a:xfrm>
            <a:off x="81280" y="834775"/>
            <a:ext cx="1184656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sz="4400" dirty="0">
                <a:solidFill>
                  <a:srgbClr val="FFFFFF"/>
                </a:solidFill>
                <a:latin typeface="Arial Black" panose="020B0A04020102020204" pitchFamily="34" charset="0"/>
              </a:rPr>
              <a:t>While both are made public, only this type of decision receives wide distribution, is printed in the official reporter, and most significantly, stands as precedent for future decisions. </a:t>
            </a:r>
          </a:p>
        </p:txBody>
      </p:sp>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2514600" y="2329483"/>
            <a:ext cx="7391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published?</a:t>
            </a:r>
          </a:p>
          <a:p>
            <a:pPr algn="ctr" eaLnBrk="0" fontAlgn="base" hangingPunct="0">
              <a:spcBef>
                <a:spcPct val="0"/>
              </a:spcBef>
              <a:spcAft>
                <a:spcPct val="0"/>
              </a:spcAft>
              <a:buNone/>
            </a:pP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609C4BD5-5696-43AF-B710-B8DDE0339887}"/>
              </a:ext>
            </a:extLst>
          </p:cNvPr>
          <p:cNvSpPr txBox="1">
            <a:spLocks noChangeArrowheads="1"/>
          </p:cNvSpPr>
          <p:nvPr/>
        </p:nvSpPr>
        <p:spPr bwMode="auto">
          <a:xfrm>
            <a:off x="2514600" y="1313820"/>
            <a:ext cx="73914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South Carolina is the only state which appoints judges via this method.</a:t>
            </a:r>
          </a:p>
          <a:p>
            <a:pPr algn="ctr" eaLnBrk="0" fontAlgn="base" hangingPunct="0">
              <a:spcBef>
                <a:spcPct val="0"/>
              </a:spcBef>
              <a:spcAft>
                <a:spcPct val="0"/>
              </a:spcAft>
              <a:buNone/>
            </a:pP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9791545-B443-4092-AF85-0C144AFF31D3}"/>
              </a:ext>
            </a:extLst>
          </p:cNvPr>
          <p:cNvSpPr txBox="1">
            <a:spLocks noChangeArrowheads="1"/>
          </p:cNvSpPr>
          <p:nvPr/>
        </p:nvSpPr>
        <p:spPr bwMode="auto">
          <a:xfrm>
            <a:off x="2514600" y="975266"/>
            <a:ext cx="7391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What is legislative appointment after selection from a judicial nominating committee?  </a:t>
            </a:r>
            <a:endParaRPr lang="en-US" altLang="en-US" sz="6000" dirty="0">
              <a:solidFill>
                <a:srgbClr val="FFFFFF"/>
              </a:solidFill>
              <a:latin typeface="Arial Black" pitchFamily="34" charset="0"/>
              <a:cs typeface="Arial" charset="0"/>
            </a:endParaRPr>
          </a:p>
          <a:p>
            <a:pPr algn="ctr" eaLnBrk="0" fontAlgn="base" hangingPunct="0">
              <a:spcBef>
                <a:spcPct val="0"/>
              </a:spcBef>
              <a:spcAft>
                <a:spcPct val="0"/>
              </a:spcAft>
              <a:buNone/>
            </a:pP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E92C793A-F7C6-601B-9D3D-26EC57803834}"/>
              </a:ext>
            </a:extLst>
          </p:cNvPr>
          <p:cNvSpPr txBox="1">
            <a:spLocks noChangeArrowheads="1"/>
          </p:cNvSpPr>
          <p:nvPr/>
        </p:nvSpPr>
        <p:spPr bwMode="auto">
          <a:xfrm>
            <a:off x="233680" y="1652375"/>
            <a:ext cx="11734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dirty="0">
                <a:solidFill>
                  <a:srgbClr val="FFFFFF"/>
                </a:solidFill>
                <a:latin typeface="Arial Black" panose="020B0A04020102020204" pitchFamily="34" charset="0"/>
              </a:rPr>
              <a:t>This type of hearing is generally disfavored and will ordinarily not be ordered except (1) when consideration by the full court is necessary to secure or maintain uniformity of its decisions, or (2) when the proceeding involves a question of exceptional importance.</a:t>
            </a:r>
            <a:endParaRPr lang="en-US" altLang="en-US" sz="44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986B902-3442-4AE0-B8EE-49266290404A}"/>
              </a:ext>
            </a:extLst>
          </p:cNvPr>
          <p:cNvSpPr txBox="1">
            <a:spLocks noChangeArrowheads="1"/>
          </p:cNvSpPr>
          <p:nvPr/>
        </p:nvSpPr>
        <p:spPr bwMode="auto">
          <a:xfrm>
            <a:off x="2514600" y="2452594"/>
            <a:ext cx="7391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hearing or rehearing </a:t>
            </a:r>
            <a:r>
              <a:rPr lang="en-US" sz="4400" dirty="0" err="1">
                <a:solidFill>
                  <a:srgbClr val="FFFFFF"/>
                </a:solidFill>
                <a:latin typeface="Arial Black" panose="020B0A04020102020204" pitchFamily="34" charset="0"/>
              </a:rPr>
              <a:t>en</a:t>
            </a:r>
            <a:r>
              <a:rPr lang="en-US" sz="4400" dirty="0">
                <a:solidFill>
                  <a:srgbClr val="FFFFFF"/>
                </a:solidFill>
                <a:latin typeface="Arial Black" panose="020B0A04020102020204" pitchFamily="34" charset="0"/>
              </a:rPr>
              <a:t> banc?</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6DFB5C8E-79DA-4BEB-89F0-02D37000FD57}"/>
              </a:ext>
            </a:extLst>
          </p:cNvPr>
          <p:cNvSpPr txBox="1">
            <a:spLocks noChangeArrowheads="1"/>
          </p:cNvSpPr>
          <p:nvPr/>
        </p:nvSpPr>
        <p:spPr bwMode="auto">
          <a:xfrm>
            <a:off x="1630680" y="712296"/>
            <a:ext cx="909828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These hot-button issues permit federal courts to review state and local laws, practices, and court rulings, when an appeal is based on them</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F67CB9D0-43AD-4353-A708-B026A59B59A1}"/>
              </a:ext>
            </a:extLst>
          </p:cNvPr>
          <p:cNvSpPr txBox="1">
            <a:spLocks noChangeArrowheads="1"/>
          </p:cNvSpPr>
          <p:nvPr/>
        </p:nvSpPr>
        <p:spPr bwMode="auto">
          <a:xfrm>
            <a:off x="2514600" y="1990929"/>
            <a:ext cx="73914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are constitutional issues?</a:t>
            </a:r>
          </a:p>
          <a:p>
            <a:pPr algn="ctr" eaLnBrk="0" fontAlgn="base" hangingPunct="0">
              <a:spcBef>
                <a:spcPct val="0"/>
              </a:spcBef>
              <a:spcAft>
                <a:spcPct val="0"/>
              </a:spcAft>
              <a:buNone/>
            </a:pP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p:txBody>
          <a:bodyPr/>
          <a:lstStyle/>
          <a:p>
            <a:r>
              <a:rPr lang="en-US" dirty="0"/>
              <a:t>Brief Overview of South Carolina’s Appellate Courts - Court of Appeals </a:t>
            </a:r>
          </a:p>
        </p:txBody>
      </p:sp>
      <p:sp>
        <p:nvSpPr>
          <p:cNvPr id="3" name="Content Placeholder 2">
            <a:extLst>
              <a:ext uri="{FF2B5EF4-FFF2-40B4-BE49-F238E27FC236}">
                <a16:creationId xmlns:a16="http://schemas.microsoft.com/office/drawing/2014/main" id="{B40154BE-3AD0-71FE-8DCF-A145A37753FC}"/>
              </a:ext>
            </a:extLst>
          </p:cNvPr>
          <p:cNvSpPr>
            <a:spLocks noGrp="1"/>
          </p:cNvSpPr>
          <p:nvPr>
            <p:ph idx="1"/>
          </p:nvPr>
        </p:nvSpPr>
        <p:spPr>
          <a:xfrm>
            <a:off x="497840" y="2346960"/>
            <a:ext cx="11176000" cy="4328160"/>
          </a:xfrm>
        </p:spPr>
        <p:txBody>
          <a:bodyPr>
            <a:normAutofit/>
          </a:bodyPr>
          <a:lstStyle/>
          <a:p>
            <a:r>
              <a:rPr lang="en-US" dirty="0">
                <a:latin typeface="Century Gothic" panose="020B0502020202020204" pitchFamily="34" charset="0"/>
              </a:rPr>
              <a:t>Intermediate-level appellate court.</a:t>
            </a:r>
          </a:p>
          <a:p>
            <a:r>
              <a:rPr lang="en-US" dirty="0">
                <a:latin typeface="Century Gothic" panose="020B0502020202020204" pitchFamily="34" charset="0"/>
              </a:rPr>
              <a:t>Became a constitutional court on July 1, 1985. </a:t>
            </a:r>
          </a:p>
          <a:p>
            <a:r>
              <a:rPr lang="en-US" dirty="0">
                <a:latin typeface="Century Gothic" panose="020B0502020202020204" pitchFamily="34" charset="0"/>
                <a:ea typeface="Calibri" panose="020F0502020204030204" pitchFamily="34" charset="0"/>
                <a:cs typeface="Times New Roman" panose="02020603050405020304" pitchFamily="18" charset="0"/>
              </a:rPr>
              <a:t>Jurisdiction over </a:t>
            </a:r>
            <a:r>
              <a:rPr lang="en-US" i="1" dirty="0">
                <a:latin typeface="Century Gothic" panose="020B0502020202020204" pitchFamily="34" charset="0"/>
                <a:ea typeface="Calibri" panose="020F0502020204030204" pitchFamily="34" charset="0"/>
                <a:cs typeface="Times New Roman" panose="02020603050405020304" pitchFamily="18" charset="0"/>
              </a:rPr>
              <a:t>any</a:t>
            </a:r>
            <a:r>
              <a:rPr lang="en-US" dirty="0">
                <a:latin typeface="Century Gothic" panose="020B0502020202020204" pitchFamily="34" charset="0"/>
                <a:ea typeface="Calibri" panose="020F0502020204030204" pitchFamily="34" charset="0"/>
                <a:cs typeface="Times New Roman" panose="02020603050405020304" pitchFamily="18" charset="0"/>
              </a:rPr>
              <a:t> case in which an appeal is taken from an order, judgment, or decree of the circuit court, family court, a final decision of an agency, a final decision of an administrative law judge, or the final decision of the Workers' Compensation Commission. </a:t>
            </a:r>
          </a:p>
          <a:p>
            <a:r>
              <a:rPr lang="en-US" dirty="0">
                <a:latin typeface="Century Gothic" panose="020B0502020202020204" pitchFamily="34" charset="0"/>
              </a:rPr>
              <a:t>One Chief Judge and eight associate judges.</a:t>
            </a:r>
          </a:p>
          <a:p>
            <a:pPr lvl="1"/>
            <a:r>
              <a:rPr lang="en-US" dirty="0">
                <a:latin typeface="Century Gothic" panose="020B0502020202020204" pitchFamily="34" charset="0"/>
              </a:rPr>
              <a:t>Elected by the General Assembly to staggered terms of six years each. Only state to do this.</a:t>
            </a:r>
          </a:p>
          <a:p>
            <a:pPr lvl="1"/>
            <a:r>
              <a:rPr lang="en-US" dirty="0">
                <a:latin typeface="Century Gothic" panose="020B0502020202020204" pitchFamily="34" charset="0"/>
              </a:rPr>
              <a:t>The Court sits as three panels of three judges or as a whole (</a:t>
            </a:r>
            <a:r>
              <a:rPr lang="en-US" dirty="0" err="1">
                <a:latin typeface="Century Gothic" panose="020B0502020202020204" pitchFamily="34" charset="0"/>
              </a:rPr>
              <a:t>en</a:t>
            </a:r>
            <a:r>
              <a:rPr lang="en-US" dirty="0">
                <a:latin typeface="Century Gothic" panose="020B0502020202020204" pitchFamily="34" charset="0"/>
              </a:rPr>
              <a:t> banc).</a:t>
            </a:r>
          </a:p>
          <a:p>
            <a:pPr marL="0" indent="0">
              <a:buNone/>
            </a:pPr>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177159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61515AD2-A678-42A7-A253-117FD4A48B5A}"/>
              </a:ext>
            </a:extLst>
          </p:cNvPr>
          <p:cNvSpPr txBox="1">
            <a:spLocks noChangeArrowheads="1"/>
          </p:cNvSpPr>
          <p:nvPr/>
        </p:nvSpPr>
        <p:spPr bwMode="auto">
          <a:xfrm>
            <a:off x="2514600" y="975266"/>
            <a:ext cx="7391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The South Carolina Court of Appeals become a constitutional court on this date.</a:t>
            </a:r>
          </a:p>
          <a:p>
            <a:pPr algn="ctr" eaLnBrk="0" fontAlgn="base" hangingPunct="0">
              <a:spcBef>
                <a:spcPct val="0"/>
              </a:spcBef>
              <a:spcAft>
                <a:spcPct val="0"/>
              </a:spcAft>
              <a:buNone/>
            </a:pP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051FCA47-90DD-4EB6-9FAB-9CD2D2180066}"/>
              </a:ext>
            </a:extLst>
          </p:cNvPr>
          <p:cNvSpPr txBox="1">
            <a:spLocks noChangeArrowheads="1"/>
          </p:cNvSpPr>
          <p:nvPr/>
        </p:nvSpPr>
        <p:spPr bwMode="auto">
          <a:xfrm>
            <a:off x="2514600" y="2329483"/>
            <a:ext cx="7391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July 1, 1985?</a:t>
            </a:r>
          </a:p>
          <a:p>
            <a:pPr algn="ctr" eaLnBrk="0" fontAlgn="base" hangingPunct="0">
              <a:spcBef>
                <a:spcPct val="0"/>
              </a:spcBef>
              <a:spcAft>
                <a:spcPct val="0"/>
              </a:spcAft>
              <a:buNone/>
            </a:pP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6D6A8E7-4610-4859-ABCB-02D44EB8978E}"/>
              </a:ext>
            </a:extLst>
          </p:cNvPr>
          <p:cNvSpPr txBox="1">
            <a:spLocks noChangeArrowheads="1"/>
          </p:cNvSpPr>
          <p:nvPr/>
        </p:nvSpPr>
        <p:spPr bwMode="auto">
          <a:xfrm>
            <a:off x="2514600" y="1652376"/>
            <a:ext cx="7391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Appellate review in South Carolina can be traced back to when? </a:t>
            </a:r>
          </a:p>
          <a:p>
            <a:pPr algn="ctr" eaLnBrk="0" fontAlgn="base" hangingPunct="0">
              <a:spcBef>
                <a:spcPct val="0"/>
              </a:spcBef>
              <a:spcAft>
                <a:spcPct val="0"/>
              </a:spcAft>
              <a:buNone/>
            </a:pP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8B59F49-68D3-4E59-AACC-56B0D31C8308}"/>
              </a:ext>
            </a:extLst>
          </p:cNvPr>
          <p:cNvSpPr txBox="1">
            <a:spLocks noChangeArrowheads="1"/>
          </p:cNvSpPr>
          <p:nvPr/>
        </p:nvSpPr>
        <p:spPr bwMode="auto">
          <a:xfrm>
            <a:off x="2514600" y="2114040"/>
            <a:ext cx="7391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What is South Carolina’s colonial period?</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877FD1A-4979-4B38-BDB2-1810D0637C9F}"/>
              </a:ext>
            </a:extLst>
          </p:cNvPr>
          <p:cNvSpPr txBox="1">
            <a:spLocks noChangeArrowheads="1"/>
          </p:cNvSpPr>
          <p:nvPr/>
        </p:nvSpPr>
        <p:spPr bwMode="auto">
          <a:xfrm>
            <a:off x="254000" y="1017992"/>
            <a:ext cx="1140968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3600" dirty="0">
                <a:solidFill>
                  <a:srgbClr val="FFFFFF"/>
                </a:solidFill>
                <a:latin typeface="Arial Black" panose="020B0A04020102020204" pitchFamily="34" charset="0"/>
                <a:cs typeface="Arial" charset="0"/>
              </a:rPr>
              <a:t>The 1868 SC Constitution provided for the state's first Supreme Court, with a Chief Justice and two Associate Justices. It wasn’t until what year did a constitutional amendment provide for the current make up of a Chief Justice and four Associate Justices.</a:t>
            </a:r>
            <a:endParaRPr lang="en-US" altLang="en-US" sz="48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6AAABFE-4A7D-4336-8F6D-85C813C694E3}"/>
              </a:ext>
            </a:extLst>
          </p:cNvPr>
          <p:cNvSpPr txBox="1">
            <a:spLocks noChangeArrowheads="1"/>
          </p:cNvSpPr>
          <p:nvPr/>
        </p:nvSpPr>
        <p:spPr bwMode="auto">
          <a:xfrm>
            <a:off x="2514600" y="2791148"/>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1912?</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6594C26F-C29E-1DC0-B06B-9DB8D64BA8EC}"/>
              </a:ext>
            </a:extLst>
          </p:cNvPr>
          <p:cNvSpPr txBox="1">
            <a:spLocks noChangeArrowheads="1"/>
          </p:cNvSpPr>
          <p:nvPr/>
        </p:nvSpPr>
        <p:spPr bwMode="auto">
          <a:xfrm>
            <a:off x="2400300" y="658225"/>
            <a:ext cx="7391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This Founding Father from Charleston, South Carolina is the first and only Supreme Court Justice to be removed from the Supreme Court.</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85EADF7-A16F-46AB-BBC9-0A4196A94D68}"/>
              </a:ext>
            </a:extLst>
          </p:cNvPr>
          <p:cNvSpPr txBox="1">
            <a:spLocks noChangeArrowheads="1"/>
          </p:cNvSpPr>
          <p:nvPr/>
        </p:nvSpPr>
        <p:spPr bwMode="auto">
          <a:xfrm>
            <a:off x="2514600" y="2791149"/>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Who is John Rutledge?</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B70F77F-43BD-4E81-8ACE-E6F48D25C091}"/>
              </a:ext>
            </a:extLst>
          </p:cNvPr>
          <p:cNvSpPr txBox="1">
            <a:spLocks noChangeArrowheads="1"/>
          </p:cNvSpPr>
          <p:nvPr/>
        </p:nvSpPr>
        <p:spPr bwMode="auto">
          <a:xfrm>
            <a:off x="2514600" y="1436932"/>
            <a:ext cx="7391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The Court of Appeals is not new to South Carolina and, indeed, can be traced back to what court? </a:t>
            </a:r>
          </a:p>
        </p:txBody>
      </p:sp>
    </p:spTree>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C62AF409-C4EA-4447-A7EB-4A5F7E64A20D}"/>
              </a:ext>
            </a:extLst>
          </p:cNvPr>
          <p:cNvSpPr txBox="1">
            <a:spLocks noChangeArrowheads="1"/>
          </p:cNvSpPr>
          <p:nvPr/>
        </p:nvSpPr>
        <p:spPr bwMode="auto">
          <a:xfrm>
            <a:off x="2514600" y="2791149"/>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Court of Equity (1808)</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52" name="Freeform: Shape 105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5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1146F6C-5027-375C-6B85-6B795A0FA24E}"/>
              </a:ext>
            </a:extLst>
          </p:cNvPr>
          <p:cNvSpPr>
            <a:spLocks noGrp="1"/>
          </p:cNvSpPr>
          <p:nvPr>
            <p:ph type="title"/>
          </p:nvPr>
        </p:nvSpPr>
        <p:spPr>
          <a:xfrm>
            <a:off x="541079" y="588965"/>
            <a:ext cx="3251285" cy="935035"/>
          </a:xfrm>
        </p:spPr>
        <p:txBody>
          <a:bodyPr>
            <a:noAutofit/>
          </a:bodyPr>
          <a:lstStyle/>
          <a:p>
            <a:pPr>
              <a:lnSpc>
                <a:spcPct val="90000"/>
              </a:lnSpc>
            </a:pPr>
            <a:r>
              <a:rPr lang="en-US" sz="2000" dirty="0">
                <a:solidFill>
                  <a:schemeClr val="tx1"/>
                </a:solidFill>
                <a:latin typeface="Century Gothic" panose="020B0502020202020204" pitchFamily="34" charset="0"/>
              </a:rPr>
              <a:t>South Carolina Supreme Court – “Nil Ultra”</a:t>
            </a:r>
          </a:p>
        </p:txBody>
      </p:sp>
      <p:pic>
        <p:nvPicPr>
          <p:cNvPr id="1032" name="Picture 8" descr="A group of people posing for a photo&#10;&#10;Description automatically generated with medium confidence">
            <a:extLst>
              <a:ext uri="{FF2B5EF4-FFF2-40B4-BE49-F238E27FC236}">
                <a16:creationId xmlns:a16="http://schemas.microsoft.com/office/drawing/2014/main" id="{92D310F6-C106-BB58-1275-4A96F04790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45" r="9911" b="-1"/>
          <a:stretch/>
        </p:blipFill>
        <p:spPr bwMode="auto">
          <a:xfrm>
            <a:off x="5194607" y="803751"/>
            <a:ext cx="6391533" cy="5250498"/>
          </a:xfrm>
          <a:prstGeom prst="rect">
            <a:avLst/>
          </a:prstGeom>
          <a:noFill/>
          <a:extLst>
            <a:ext uri="{909E8E84-426E-40DD-AFC4-6F175D3DCCD1}">
              <a14:hiddenFill xmlns:a14="http://schemas.microsoft.com/office/drawing/2010/main">
                <a:solidFill>
                  <a:srgbClr val="FFFFFF"/>
                </a:solidFill>
              </a14:hiddenFill>
            </a:ext>
          </a:extLst>
        </p:spPr>
      </p:pic>
      <p:sp>
        <p:nvSpPr>
          <p:cNvPr id="1056" name="Rectangle 105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58" name="Oval 105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0" name="Oval 105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0" name="Content Placeholder 1029">
            <a:extLst>
              <a:ext uri="{FF2B5EF4-FFF2-40B4-BE49-F238E27FC236}">
                <a16:creationId xmlns:a16="http://schemas.microsoft.com/office/drawing/2014/main" id="{DA01C6B9-A1D9-5CEA-DBAB-8A1BB79971A6}"/>
              </a:ext>
            </a:extLst>
          </p:cNvPr>
          <p:cNvSpPr>
            <a:spLocks noGrp="1"/>
          </p:cNvSpPr>
          <p:nvPr>
            <p:ph idx="1"/>
          </p:nvPr>
        </p:nvSpPr>
        <p:spPr>
          <a:xfrm>
            <a:off x="484847" y="1524000"/>
            <a:ext cx="4020878" cy="5059680"/>
          </a:xfrm>
        </p:spPr>
        <p:txBody>
          <a:bodyPr>
            <a:normAutofit/>
          </a:bodyPr>
          <a:lstStyle/>
          <a:p>
            <a:pPr marL="0" indent="0">
              <a:lnSpc>
                <a:spcPct val="120000"/>
              </a:lnSpc>
              <a:spcBef>
                <a:spcPts val="0"/>
              </a:spcBef>
              <a:spcAft>
                <a:spcPts val="600"/>
              </a:spcAft>
              <a:buNone/>
            </a:pPr>
            <a:r>
              <a:rPr lang="en-US" sz="1200" dirty="0">
                <a:solidFill>
                  <a:schemeClr val="tx1"/>
                </a:solidFill>
                <a:latin typeface="Century Gothic" panose="020B0502020202020204" pitchFamily="34" charset="0"/>
              </a:rPr>
              <a:t>Exclusive jurisdiction over appeals </a:t>
            </a:r>
            <a:r>
              <a:rPr lang="en-US" sz="1200" i="1" dirty="0">
                <a:solidFill>
                  <a:schemeClr val="tx1"/>
                </a:solidFill>
                <a:latin typeface="Century Gothic" panose="020B0502020202020204" pitchFamily="34" charset="0"/>
              </a:rPr>
              <a:t>from the circuit court </a:t>
            </a:r>
            <a:r>
              <a:rPr lang="en-US" sz="1200" dirty="0">
                <a:solidFill>
                  <a:schemeClr val="tx1"/>
                </a:solidFill>
                <a:latin typeface="Century Gothic" panose="020B0502020202020204" pitchFamily="34" charset="0"/>
              </a:rPr>
              <a:t>concerning:</a:t>
            </a:r>
          </a:p>
          <a:p>
            <a:pPr>
              <a:lnSpc>
                <a:spcPct val="120000"/>
              </a:lnSpc>
              <a:spcBef>
                <a:spcPts val="0"/>
              </a:spcBef>
            </a:pPr>
            <a:r>
              <a:rPr lang="en-US" sz="1200" dirty="0">
                <a:solidFill>
                  <a:schemeClr val="tx1"/>
                </a:solidFill>
                <a:latin typeface="Century Gothic" panose="020B0502020202020204" pitchFamily="34" charset="0"/>
              </a:rPr>
              <a:t>A sentence of death</a:t>
            </a:r>
          </a:p>
          <a:p>
            <a:pPr>
              <a:lnSpc>
                <a:spcPct val="120000"/>
              </a:lnSpc>
              <a:spcBef>
                <a:spcPts val="0"/>
              </a:spcBef>
            </a:pPr>
            <a:r>
              <a:rPr lang="en-US" sz="1200" dirty="0">
                <a:solidFill>
                  <a:schemeClr val="tx1"/>
                </a:solidFill>
                <a:latin typeface="Century Gothic" panose="020B0502020202020204" pitchFamily="34" charset="0"/>
              </a:rPr>
              <a:t>A circuit court order setting a public utility rate </a:t>
            </a:r>
          </a:p>
          <a:p>
            <a:pPr>
              <a:lnSpc>
                <a:spcPct val="120000"/>
              </a:lnSpc>
              <a:spcBef>
                <a:spcPts val="0"/>
              </a:spcBef>
            </a:pPr>
            <a:r>
              <a:rPr lang="en-US" sz="1200" dirty="0">
                <a:solidFill>
                  <a:schemeClr val="tx1"/>
                </a:solidFill>
                <a:latin typeface="Century Gothic" panose="020B0502020202020204" pitchFamily="34" charset="0"/>
              </a:rPr>
              <a:t>A judgment involving a constitutional challenge to a state statute or local ordinance </a:t>
            </a:r>
          </a:p>
          <a:p>
            <a:pPr>
              <a:lnSpc>
                <a:spcPct val="120000"/>
              </a:lnSpc>
              <a:spcBef>
                <a:spcPts val="0"/>
              </a:spcBef>
            </a:pPr>
            <a:r>
              <a:rPr lang="en-US" sz="1200" dirty="0">
                <a:solidFill>
                  <a:schemeClr val="tx1"/>
                </a:solidFill>
                <a:latin typeface="Century Gothic" panose="020B0502020202020204" pitchFamily="34" charset="0"/>
              </a:rPr>
              <a:t>A judgment of the circuit court involving public bonded indebtedness</a:t>
            </a:r>
          </a:p>
          <a:p>
            <a:pPr>
              <a:lnSpc>
                <a:spcPct val="120000"/>
              </a:lnSpc>
              <a:spcBef>
                <a:spcPts val="0"/>
              </a:spcBef>
            </a:pPr>
            <a:r>
              <a:rPr lang="en-US" sz="1200" dirty="0">
                <a:solidFill>
                  <a:schemeClr val="tx1"/>
                </a:solidFill>
                <a:latin typeface="Century Gothic" panose="020B0502020202020204" pitchFamily="34" charset="0"/>
              </a:rPr>
              <a:t>A judgment of the circuit court pertaining to an election </a:t>
            </a:r>
          </a:p>
          <a:p>
            <a:pPr>
              <a:lnSpc>
                <a:spcPct val="120000"/>
              </a:lnSpc>
              <a:spcBef>
                <a:spcPts val="0"/>
              </a:spcBef>
            </a:pPr>
            <a:r>
              <a:rPr lang="en-US" sz="1200" dirty="0">
                <a:solidFill>
                  <a:schemeClr val="tx1"/>
                </a:solidFill>
                <a:latin typeface="Century Gothic" panose="020B0502020202020204" pitchFamily="34" charset="0"/>
              </a:rPr>
              <a:t>An order limiting the investigation by a State Grand Jury</a:t>
            </a:r>
          </a:p>
          <a:p>
            <a:pPr>
              <a:lnSpc>
                <a:spcPct val="120000"/>
              </a:lnSpc>
              <a:spcBef>
                <a:spcPts val="0"/>
              </a:spcBef>
            </a:pPr>
            <a:r>
              <a:rPr lang="en-US" sz="1200" dirty="0">
                <a:solidFill>
                  <a:schemeClr val="tx1"/>
                </a:solidFill>
                <a:latin typeface="Century Gothic" panose="020B0502020202020204" pitchFamily="34" charset="0"/>
              </a:rPr>
              <a:t>An order of the family court relating to an abortion by a minor</a:t>
            </a:r>
          </a:p>
          <a:p>
            <a:pPr marL="0" indent="0">
              <a:lnSpc>
                <a:spcPct val="120000"/>
              </a:lnSpc>
              <a:spcBef>
                <a:spcPts val="0"/>
              </a:spcBef>
              <a:buNone/>
            </a:pPr>
            <a:endParaRPr lang="en-US" sz="1200" dirty="0">
              <a:solidFill>
                <a:schemeClr val="tx1"/>
              </a:solidFill>
              <a:latin typeface="Century Gothic" panose="020B0502020202020204" pitchFamily="34" charset="0"/>
            </a:endParaRPr>
          </a:p>
          <a:p>
            <a:pPr marL="0" indent="0">
              <a:lnSpc>
                <a:spcPct val="120000"/>
              </a:lnSpc>
              <a:spcBef>
                <a:spcPts val="0"/>
              </a:spcBef>
              <a:buNone/>
            </a:pPr>
            <a:r>
              <a:rPr lang="en-US" sz="1200" dirty="0">
                <a:solidFill>
                  <a:schemeClr val="tx1"/>
                </a:solidFill>
                <a:latin typeface="Century Gothic" panose="020B0502020202020204" pitchFamily="34" charset="0"/>
              </a:rPr>
              <a:t>Power to certify an appeal pending before the Court of Appeals by its own motion</a:t>
            </a:r>
          </a:p>
          <a:p>
            <a:pPr>
              <a:lnSpc>
                <a:spcPct val="120000"/>
              </a:lnSpc>
              <a:spcBef>
                <a:spcPts val="0"/>
              </a:spcBef>
            </a:pPr>
            <a:endParaRPr lang="en-US" sz="1200" dirty="0">
              <a:solidFill>
                <a:schemeClr val="tx1"/>
              </a:solidFill>
              <a:latin typeface="Century Gothic" panose="020B0502020202020204" pitchFamily="34" charset="0"/>
            </a:endParaRPr>
          </a:p>
          <a:p>
            <a:pPr marL="0" indent="0">
              <a:lnSpc>
                <a:spcPct val="120000"/>
              </a:lnSpc>
              <a:spcBef>
                <a:spcPts val="0"/>
              </a:spcBef>
              <a:buNone/>
            </a:pPr>
            <a:r>
              <a:rPr lang="en-US" sz="1200" dirty="0">
                <a:solidFill>
                  <a:schemeClr val="tx1"/>
                </a:solidFill>
                <a:latin typeface="Century Gothic" panose="020B0502020202020204" pitchFamily="34" charset="0"/>
              </a:rPr>
              <a:t>The Supreme Court otherwise reviews matters by writ of certiorari</a:t>
            </a:r>
          </a:p>
        </p:txBody>
      </p:sp>
      <p:sp>
        <p:nvSpPr>
          <p:cNvPr id="106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6" name="TextBox 5">
            <a:extLst>
              <a:ext uri="{FF2B5EF4-FFF2-40B4-BE49-F238E27FC236}">
                <a16:creationId xmlns:a16="http://schemas.microsoft.com/office/drawing/2014/main" id="{040614AC-9DA0-EC36-8C4A-713C37039037}"/>
              </a:ext>
            </a:extLst>
          </p:cNvPr>
          <p:cNvSpPr txBox="1"/>
          <p:nvPr/>
        </p:nvSpPr>
        <p:spPr>
          <a:xfrm>
            <a:off x="5188041" y="6019800"/>
            <a:ext cx="6580623" cy="307777"/>
          </a:xfrm>
          <a:prstGeom prst="rect">
            <a:avLst/>
          </a:prstGeom>
          <a:noFill/>
        </p:spPr>
        <p:txBody>
          <a:bodyPr wrap="square">
            <a:spAutoFit/>
          </a:bodyPr>
          <a:lstStyle/>
          <a:p>
            <a:r>
              <a:rPr lang="en-US" sz="1400" b="0" i="0" dirty="0">
                <a:solidFill>
                  <a:srgbClr val="000000"/>
                </a:solidFill>
                <a:effectLst/>
                <a:latin typeface="Signika"/>
              </a:rPr>
              <a:t>(South Carolina Judicial Branch/Twitter)</a:t>
            </a:r>
            <a:endParaRPr lang="en-US" sz="1400" dirty="0"/>
          </a:p>
        </p:txBody>
      </p:sp>
    </p:spTree>
    <p:extLst>
      <p:ext uri="{BB962C8B-B14F-4D97-AF65-F5344CB8AC3E}">
        <p14:creationId xmlns:p14="http://schemas.microsoft.com/office/powerpoint/2010/main" val="2764939455"/>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196EF11-36D5-4A75-BEEC-1280F025A6E5}"/>
              </a:ext>
            </a:extLst>
          </p:cNvPr>
          <p:cNvSpPr txBox="1">
            <a:spLocks noChangeArrowheads="1"/>
          </p:cNvSpPr>
          <p:nvPr/>
        </p:nvSpPr>
        <p:spPr bwMode="auto">
          <a:xfrm>
            <a:off x="2514600" y="1436932"/>
            <a:ext cx="7391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Unlike US Supreme Court Justices, South Carolina Supreme Court Justices serve for how long?</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0702C7C-A819-4982-AF47-F421CA87502B}"/>
              </a:ext>
            </a:extLst>
          </p:cNvPr>
          <p:cNvSpPr txBox="1">
            <a:spLocks noChangeArrowheads="1"/>
          </p:cNvSpPr>
          <p:nvPr/>
        </p:nvSpPr>
        <p:spPr bwMode="auto">
          <a:xfrm>
            <a:off x="2514600" y="2452595"/>
            <a:ext cx="7391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a renewable ten-year term?</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4CB3FE3-6A67-4F66-8DA9-958CE37D8F77}"/>
              </a:ext>
            </a:extLst>
          </p:cNvPr>
          <p:cNvSpPr txBox="1">
            <a:spLocks noChangeArrowheads="1"/>
          </p:cNvSpPr>
          <p:nvPr/>
        </p:nvSpPr>
        <p:spPr bwMode="auto">
          <a:xfrm>
            <a:off x="2514600" y="1775487"/>
            <a:ext cx="7391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one of the things to consider when deciding to appeal?</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2EF9E951-4A6E-4D01-BEED-3383DF923322}"/>
              </a:ext>
            </a:extLst>
          </p:cNvPr>
          <p:cNvSpPr txBox="1">
            <a:spLocks noChangeArrowheads="1"/>
          </p:cNvSpPr>
          <p:nvPr/>
        </p:nvSpPr>
        <p:spPr bwMode="auto">
          <a:xfrm>
            <a:off x="2514600" y="2791148"/>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cost?</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2FC05E1A-7BC6-42A7-AAEA-8F0C52483DB6}"/>
              </a:ext>
            </a:extLst>
          </p:cNvPr>
          <p:cNvSpPr txBox="1">
            <a:spLocks noChangeArrowheads="1"/>
          </p:cNvSpPr>
          <p:nvPr/>
        </p:nvSpPr>
        <p:spPr bwMode="auto">
          <a:xfrm>
            <a:off x="2514600" y="759827"/>
            <a:ext cx="7391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This word means a form of written command in the name of a court or other legal authority to act, or abstain from acting, in some way.</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EBDE538-8262-4184-9BF4-B8E3EC1E8F16}"/>
              </a:ext>
            </a:extLst>
          </p:cNvPr>
          <p:cNvSpPr txBox="1">
            <a:spLocks noChangeArrowheads="1"/>
          </p:cNvSpPr>
          <p:nvPr/>
        </p:nvSpPr>
        <p:spPr bwMode="auto">
          <a:xfrm>
            <a:off x="2514600" y="2791149"/>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writ?</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6D0A5D0-8159-4D3F-837F-317FFF60C73A}"/>
              </a:ext>
            </a:extLst>
          </p:cNvPr>
          <p:cNvSpPr txBox="1">
            <a:spLocks noChangeArrowheads="1"/>
          </p:cNvSpPr>
          <p:nvPr/>
        </p:nvSpPr>
        <p:spPr bwMode="auto">
          <a:xfrm>
            <a:off x="2514600" y="1811417"/>
            <a:ext cx="7391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Don’t forget to brush your teeth before this type of argument.</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B009CA01-D642-45BE-872F-1808243FA4B9}"/>
              </a:ext>
            </a:extLst>
          </p:cNvPr>
          <p:cNvSpPr txBox="1">
            <a:spLocks noChangeArrowheads="1"/>
          </p:cNvSpPr>
          <p:nvPr/>
        </p:nvSpPr>
        <p:spPr bwMode="auto">
          <a:xfrm>
            <a:off x="2514600" y="2791149"/>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oral argument?</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379F494-6F80-4054-B05A-BDC7D10C25FB}"/>
              </a:ext>
            </a:extLst>
          </p:cNvPr>
          <p:cNvSpPr txBox="1">
            <a:spLocks noChangeArrowheads="1"/>
          </p:cNvSpPr>
          <p:nvPr/>
        </p:nvSpPr>
        <p:spPr bwMode="auto">
          <a:xfrm>
            <a:off x="1275080" y="370842"/>
            <a:ext cx="9271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The Court of Appeals established by the Legislature in 1824 met its demise after the case </a:t>
            </a:r>
            <a:r>
              <a:rPr lang="en-US" altLang="en-US" sz="4400" dirty="0" err="1">
                <a:solidFill>
                  <a:srgbClr val="FFFFFF"/>
                </a:solidFill>
                <a:latin typeface="Arial Black" panose="020B0A04020102020204" pitchFamily="34" charset="0"/>
                <a:cs typeface="Arial" charset="0"/>
              </a:rPr>
              <a:t>M'Cready</a:t>
            </a:r>
            <a:r>
              <a:rPr lang="en-US" altLang="en-US" sz="4400" dirty="0">
                <a:solidFill>
                  <a:srgbClr val="FFFFFF"/>
                </a:solidFill>
                <a:latin typeface="Arial Black" panose="020B0A04020102020204" pitchFamily="34" charset="0"/>
                <a:cs typeface="Arial" charset="0"/>
              </a:rPr>
              <a:t> v. Hunt in 1834 because </a:t>
            </a:r>
            <a:r>
              <a:rPr lang="en-US" altLang="en-US" sz="4400" dirty="0" err="1">
                <a:solidFill>
                  <a:srgbClr val="FFFFFF"/>
                </a:solidFill>
                <a:latin typeface="Arial Black" panose="020B0A04020102020204" pitchFamily="34" charset="0"/>
                <a:cs typeface="Arial" charset="0"/>
              </a:rPr>
              <a:t>M’Cready</a:t>
            </a:r>
            <a:r>
              <a:rPr lang="en-US" altLang="en-US" sz="4400" dirty="0">
                <a:solidFill>
                  <a:srgbClr val="FFFFFF"/>
                </a:solidFill>
                <a:latin typeface="Arial Black" panose="020B0A04020102020204" pitchFamily="34" charset="0"/>
                <a:cs typeface="Arial" charset="0"/>
              </a:rPr>
              <a:t> refused the ___ of allegiance to SC</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951BD0D4-94FF-42C6-A5F6-35FE5C5E9183}"/>
              </a:ext>
            </a:extLst>
          </p:cNvPr>
          <p:cNvSpPr txBox="1">
            <a:spLocks noChangeArrowheads="1"/>
          </p:cNvSpPr>
          <p:nvPr/>
        </p:nvSpPr>
        <p:spPr bwMode="auto">
          <a:xfrm>
            <a:off x="2514600" y="2791149"/>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oath?</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5"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a:xfrm>
            <a:off x="639098" y="629265"/>
            <a:ext cx="6072776" cy="1622322"/>
          </a:xfrm>
        </p:spPr>
        <p:txBody>
          <a:bodyPr>
            <a:normAutofit/>
          </a:bodyPr>
          <a:lstStyle/>
          <a:p>
            <a:pPr algn="ctr">
              <a:lnSpc>
                <a:spcPct val="90000"/>
              </a:lnSpc>
            </a:pPr>
            <a:r>
              <a:rPr lang="en-US" sz="3200" dirty="0">
                <a:solidFill>
                  <a:srgbClr val="FFFFFF"/>
                </a:solidFill>
                <a:latin typeface="Century Gothic" panose="020B0502020202020204" pitchFamily="34" charset="0"/>
              </a:rPr>
              <a:t>Three General Considerations When Contemplating an Appeal </a:t>
            </a:r>
          </a:p>
        </p:txBody>
      </p:sp>
      <p:pic>
        <p:nvPicPr>
          <p:cNvPr id="8" name="Picture 7" descr="Scales of justice on blue background">
            <a:extLst>
              <a:ext uri="{FF2B5EF4-FFF2-40B4-BE49-F238E27FC236}">
                <a16:creationId xmlns:a16="http://schemas.microsoft.com/office/drawing/2014/main" id="{946D1E7C-1BDD-37D7-84E8-0580F2096B9D}"/>
              </a:ext>
            </a:extLst>
          </p:cNvPr>
          <p:cNvPicPr>
            <a:picLocks noChangeAspect="1"/>
          </p:cNvPicPr>
          <p:nvPr/>
        </p:nvPicPr>
        <p:blipFill rotWithShape="1">
          <a:blip r:embed="rId2">
            <a:extLst>
              <a:ext uri="{28A0092B-C50C-407E-A947-70E740481C1C}">
                <a14:useLocalDpi xmlns:a14="http://schemas.microsoft.com/office/drawing/2010/main" val="0"/>
              </a:ext>
            </a:extLst>
          </a:blip>
          <a:srcRect l="21748" r="22457"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9" name="Rectangle 18">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40154BE-3AD0-71FE-8DCF-A145A37753FC}"/>
              </a:ext>
            </a:extLst>
          </p:cNvPr>
          <p:cNvSpPr>
            <a:spLocks noGrp="1"/>
          </p:cNvSpPr>
          <p:nvPr>
            <p:ph idx="1"/>
          </p:nvPr>
        </p:nvSpPr>
        <p:spPr>
          <a:xfrm>
            <a:off x="719570" y="2532721"/>
            <a:ext cx="5992304" cy="2520473"/>
          </a:xfrm>
        </p:spPr>
        <p:txBody>
          <a:bodyPr anchor="ctr">
            <a:normAutofit fontScale="92500"/>
          </a:bodyPr>
          <a:lstStyle/>
          <a:p>
            <a:pPr>
              <a:lnSpc>
                <a:spcPct val="160000"/>
              </a:lnSpc>
              <a:buFont typeface="+mj-lt"/>
              <a:buAutoNum type="arabicPeriod"/>
            </a:pPr>
            <a:r>
              <a:rPr lang="en-US" sz="2400" dirty="0">
                <a:solidFill>
                  <a:srgbClr val="FFFFFF"/>
                </a:solidFill>
                <a:latin typeface="Century Gothic" panose="020B0502020202020204" pitchFamily="34" charset="0"/>
              </a:rPr>
              <a:t>Time Constraints </a:t>
            </a:r>
          </a:p>
          <a:p>
            <a:pPr>
              <a:lnSpc>
                <a:spcPct val="160000"/>
              </a:lnSpc>
              <a:buFont typeface="+mj-lt"/>
              <a:buAutoNum type="arabicPeriod"/>
            </a:pPr>
            <a:r>
              <a:rPr lang="en-US" sz="2400" dirty="0">
                <a:solidFill>
                  <a:srgbClr val="FFFFFF"/>
                </a:solidFill>
                <a:latin typeface="Century Gothic" panose="020B0502020202020204" pitchFamily="34" charset="0"/>
              </a:rPr>
              <a:t>Legal Grounds for Appeal / Considerations Governing Review </a:t>
            </a:r>
          </a:p>
          <a:p>
            <a:pPr>
              <a:lnSpc>
                <a:spcPct val="160000"/>
              </a:lnSpc>
              <a:buFont typeface="+mj-lt"/>
              <a:buAutoNum type="arabicPeriod"/>
            </a:pPr>
            <a:r>
              <a:rPr lang="en-US" sz="2400" dirty="0">
                <a:solidFill>
                  <a:srgbClr val="FFFFFF"/>
                </a:solidFill>
                <a:latin typeface="Century Gothic" panose="020B0502020202020204" pitchFamily="34" charset="0"/>
              </a:rPr>
              <a:t>Cost of the Appellate Process </a:t>
            </a:r>
          </a:p>
          <a:p>
            <a:pPr marL="0" indent="0">
              <a:buNone/>
            </a:pPr>
            <a:endParaRPr lang="en-US" dirty="0">
              <a:solidFill>
                <a:srgbClr val="FFFFFF"/>
              </a:solidFill>
            </a:endParaRPr>
          </a:p>
        </p:txBody>
      </p:sp>
    </p:spTree>
    <p:extLst>
      <p:ext uri="{BB962C8B-B14F-4D97-AF65-F5344CB8AC3E}">
        <p14:creationId xmlns:p14="http://schemas.microsoft.com/office/powerpoint/2010/main" val="12874726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32E3797D-4ACA-486F-8424-006AD49A5FCF}"/>
              </a:ext>
            </a:extLst>
          </p:cNvPr>
          <p:cNvSpPr txBox="1">
            <a:spLocks noChangeArrowheads="1"/>
          </p:cNvSpPr>
          <p:nvPr/>
        </p:nvSpPr>
        <p:spPr bwMode="auto">
          <a:xfrm>
            <a:off x="2514600" y="1820110"/>
            <a:ext cx="7391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Appellate courts generally will only review issues of ______.</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8412AD7-E13C-4B7B-973D-B62C50426619}"/>
              </a:ext>
            </a:extLst>
          </p:cNvPr>
          <p:cNvSpPr txBox="1">
            <a:spLocks noChangeArrowheads="1"/>
          </p:cNvSpPr>
          <p:nvPr/>
        </p:nvSpPr>
        <p:spPr bwMode="auto">
          <a:xfrm>
            <a:off x="2514600" y="2791148"/>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law?</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E1E199C-4978-4EA1-894A-BC882B445639}"/>
              </a:ext>
            </a:extLst>
          </p:cNvPr>
          <p:cNvSpPr txBox="1">
            <a:spLocks noChangeArrowheads="1"/>
          </p:cNvSpPr>
          <p:nvPr/>
        </p:nvSpPr>
        <p:spPr bwMode="auto">
          <a:xfrm>
            <a:off x="2514600" y="1775487"/>
            <a:ext cx="7391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A litigant who files an appeal of a lower court decision is known as a _____.</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5"/>
          <p:cNvSpPr txBox="1">
            <a:spLocks noChangeArrowheads="1"/>
          </p:cNvSpPr>
          <p:nvPr/>
        </p:nvSpPr>
        <p:spPr bwMode="auto">
          <a:xfrm>
            <a:off x="2339976" y="2494213"/>
            <a:ext cx="7566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sz="4400" dirty="0">
                <a:solidFill>
                  <a:srgbClr val="FFFFFF"/>
                </a:solidFill>
                <a:latin typeface="Arial Black" pitchFamily="34" charset="0"/>
              </a:rPr>
              <a:t>What is an appellant?</a:t>
            </a:r>
            <a:endParaRPr lang="en-US" altLang="en-US" sz="4400" dirty="0">
              <a:solidFill>
                <a:srgbClr val="FFFFFF"/>
              </a:solidFill>
              <a:latin typeface="Arial Black" pitchFamily="34" charset="0"/>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CC0A73A5-C4F1-4D96-A12D-0723B91749A2}"/>
              </a:ext>
            </a:extLst>
          </p:cNvPr>
          <p:cNvSpPr txBox="1">
            <a:spLocks noChangeArrowheads="1"/>
          </p:cNvSpPr>
          <p:nvPr/>
        </p:nvSpPr>
        <p:spPr bwMode="auto">
          <a:xfrm>
            <a:off x="2514600" y="1524001"/>
            <a:ext cx="7391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As an appellant, what standard of review will give you de best chance?</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AAE41B0-BC0C-4860-AD0F-C7A21C93988C}"/>
              </a:ext>
            </a:extLst>
          </p:cNvPr>
          <p:cNvSpPr txBox="1">
            <a:spLocks noChangeArrowheads="1"/>
          </p:cNvSpPr>
          <p:nvPr/>
        </p:nvSpPr>
        <p:spPr bwMode="auto">
          <a:xfrm>
            <a:off x="2514600" y="2452595"/>
            <a:ext cx="7391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de novo standard?</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78F606C-0B85-48CA-B8C5-92D8229FBB17}"/>
              </a:ext>
            </a:extLst>
          </p:cNvPr>
          <p:cNvSpPr txBox="1">
            <a:spLocks noChangeArrowheads="1"/>
          </p:cNvSpPr>
          <p:nvPr/>
        </p:nvSpPr>
        <p:spPr bwMode="auto">
          <a:xfrm>
            <a:off x="2514600" y="728248"/>
            <a:ext cx="7391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If the trial court fails to address your argument, what must you do to amend his error and preserve the issue for appeal? </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A1E75B9-E3A9-4200-8209-FB925F2EB1FA}"/>
              </a:ext>
            </a:extLst>
          </p:cNvPr>
          <p:cNvSpPr txBox="1">
            <a:spLocks noChangeArrowheads="1"/>
          </p:cNvSpPr>
          <p:nvPr/>
        </p:nvSpPr>
        <p:spPr bwMode="auto">
          <a:xfrm>
            <a:off x="2514600" y="1775486"/>
            <a:ext cx="7391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What is move to alter or amend the judgment within 10 days after receipt of entry? </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916D8A1-2F70-47F9-828F-20221F8AF5A9}"/>
              </a:ext>
            </a:extLst>
          </p:cNvPr>
          <p:cNvSpPr txBox="1">
            <a:spLocks noChangeArrowheads="1"/>
          </p:cNvSpPr>
          <p:nvPr/>
        </p:nvSpPr>
        <p:spPr bwMode="auto">
          <a:xfrm>
            <a:off x="2514600" y="1701464"/>
            <a:ext cx="7391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This tool allows a friend of the court to assist in your appeal.</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94AFFB1-3756-4DA4-9D04-7B86E3C15B2E}"/>
              </a:ext>
            </a:extLst>
          </p:cNvPr>
          <p:cNvSpPr txBox="1">
            <a:spLocks noChangeArrowheads="1"/>
          </p:cNvSpPr>
          <p:nvPr/>
        </p:nvSpPr>
        <p:spPr bwMode="auto">
          <a:xfrm>
            <a:off x="2514600" y="2452594"/>
            <a:ext cx="7391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an amicus brief?</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a:xfrm>
            <a:off x="1715293" y="943188"/>
            <a:ext cx="8761413" cy="706964"/>
          </a:xfrm>
        </p:spPr>
        <p:txBody>
          <a:bodyPr/>
          <a:lstStyle/>
          <a:p>
            <a:r>
              <a:rPr lang="en-US" dirty="0">
                <a:latin typeface="Century Gothic" panose="020B0502020202020204" pitchFamily="34" charset="0"/>
              </a:rPr>
              <a:t>Time Constraints – SC Court of Appeals</a:t>
            </a:r>
          </a:p>
        </p:txBody>
      </p:sp>
      <p:sp>
        <p:nvSpPr>
          <p:cNvPr id="6" name="Content Placeholder 5">
            <a:extLst>
              <a:ext uri="{FF2B5EF4-FFF2-40B4-BE49-F238E27FC236}">
                <a16:creationId xmlns:a16="http://schemas.microsoft.com/office/drawing/2014/main" id="{13A91B76-B95E-7B7F-9AF3-16935E070F6C}"/>
              </a:ext>
            </a:extLst>
          </p:cNvPr>
          <p:cNvSpPr>
            <a:spLocks noGrp="1"/>
          </p:cNvSpPr>
          <p:nvPr>
            <p:ph idx="1"/>
          </p:nvPr>
        </p:nvSpPr>
        <p:spPr>
          <a:xfrm>
            <a:off x="375920" y="2428240"/>
            <a:ext cx="11308080" cy="4267200"/>
          </a:xfrm>
        </p:spPr>
        <p:txBody>
          <a:bodyPr>
            <a:normAutofit/>
          </a:bodyPr>
          <a:lstStyle/>
          <a:p>
            <a:r>
              <a:rPr lang="en-US" dirty="0">
                <a:latin typeface="Century Gothic" panose="020B0502020202020204" pitchFamily="34" charset="0"/>
              </a:rPr>
              <a:t>Time for filing notice of appeal is a </a:t>
            </a:r>
            <a:r>
              <a:rPr lang="en-US" b="1" u="sng" dirty="0">
                <a:latin typeface="Century Gothic" panose="020B0502020202020204" pitchFamily="34" charset="0"/>
              </a:rPr>
              <a:t>strict jurisdictional deadline.</a:t>
            </a:r>
            <a:r>
              <a:rPr lang="en-US" dirty="0">
                <a:latin typeface="Century Gothic" panose="020B0502020202020204" pitchFamily="34" charset="0"/>
              </a:rPr>
              <a:t>  </a:t>
            </a:r>
          </a:p>
          <a:p>
            <a:r>
              <a:rPr lang="en-US" dirty="0">
                <a:latin typeface="Century Gothic" panose="020B0502020202020204" pitchFamily="34" charset="0"/>
              </a:rPr>
              <a:t>Appeals from Court of Common Pleas </a:t>
            </a:r>
          </a:p>
          <a:p>
            <a:pPr lvl="1"/>
            <a:r>
              <a:rPr lang="en-US" dirty="0">
                <a:latin typeface="Century Gothic" panose="020B0502020202020204" pitchFamily="34" charset="0"/>
              </a:rPr>
              <a:t>Must serve notice </a:t>
            </a:r>
            <a:r>
              <a:rPr lang="en-US" b="1" dirty="0">
                <a:latin typeface="Century Gothic" panose="020B0502020202020204" pitchFamily="34" charset="0"/>
              </a:rPr>
              <a:t>within 30 days </a:t>
            </a:r>
            <a:r>
              <a:rPr lang="en-US" dirty="0">
                <a:latin typeface="Century Gothic" panose="020B0502020202020204" pitchFamily="34" charset="0"/>
              </a:rPr>
              <a:t>after receipt of written notice of entry of the complete order or judgment. Rule 203(b)(1), SCACR.</a:t>
            </a:r>
          </a:p>
          <a:p>
            <a:pPr lvl="1"/>
            <a:r>
              <a:rPr lang="en-US" dirty="0">
                <a:latin typeface="Century Gothic" panose="020B0502020202020204" pitchFamily="34" charset="0"/>
              </a:rPr>
              <a:t>Timely post-judgment motions (Rules 50, 52, and 59, SCRCP) will stay time for appeal</a:t>
            </a:r>
            <a:r>
              <a:rPr lang="en-US" i="1" dirty="0">
                <a:latin typeface="Century Gothic" panose="020B0502020202020204" pitchFamily="34" charset="0"/>
              </a:rPr>
              <a:t>.</a:t>
            </a:r>
          </a:p>
          <a:p>
            <a:pPr lvl="1"/>
            <a:r>
              <a:rPr lang="en-US" b="1" dirty="0">
                <a:latin typeface="Century Gothic" panose="020B0502020202020204" pitchFamily="34" charset="0"/>
              </a:rPr>
              <a:t>But </a:t>
            </a:r>
            <a:r>
              <a:rPr lang="en-US" dirty="0">
                <a:latin typeface="Century Gothic" panose="020B0502020202020204" pitchFamily="34" charset="0"/>
              </a:rPr>
              <a:t>successive post-judgment motions might not stay the time for appeal. </a:t>
            </a:r>
            <a:r>
              <a:rPr lang="en-US" i="1" dirty="0">
                <a:latin typeface="Century Gothic" panose="020B0502020202020204" pitchFamily="34" charset="0"/>
              </a:rPr>
              <a:t>See Elam v. S.C. </a:t>
            </a:r>
            <a:r>
              <a:rPr lang="en-US" i="1" dirty="0" err="1">
                <a:latin typeface="Century Gothic" panose="020B0502020202020204" pitchFamily="34" charset="0"/>
              </a:rPr>
              <a:t>Dep’t</a:t>
            </a:r>
            <a:r>
              <a:rPr lang="en-US" i="1" dirty="0">
                <a:latin typeface="Century Gothic" panose="020B0502020202020204" pitchFamily="34" charset="0"/>
              </a:rPr>
              <a:t> of Transp.</a:t>
            </a:r>
            <a:r>
              <a:rPr lang="en-US" dirty="0">
                <a:latin typeface="Century Gothic" panose="020B0502020202020204" pitchFamily="34" charset="0"/>
              </a:rPr>
              <a:t>, 361 S.C. 9, 20, 602 S.E.2d 772, 778 (2004).</a:t>
            </a:r>
          </a:p>
          <a:p>
            <a:r>
              <a:rPr lang="en-US" dirty="0">
                <a:latin typeface="Century Gothic" panose="020B0502020202020204" pitchFamily="34" charset="0"/>
              </a:rPr>
              <a:t>Appeals from General Sessions </a:t>
            </a:r>
          </a:p>
          <a:p>
            <a:pPr lvl="1"/>
            <a:r>
              <a:rPr lang="en-US" dirty="0">
                <a:latin typeface="Century Gothic" panose="020B0502020202020204" pitchFamily="34" charset="0"/>
              </a:rPr>
              <a:t>Notice of appeal shall be served </a:t>
            </a:r>
            <a:r>
              <a:rPr lang="en-US" b="1" dirty="0">
                <a:latin typeface="Century Gothic" panose="020B0502020202020204" pitchFamily="34" charset="0"/>
              </a:rPr>
              <a:t>within 10 days </a:t>
            </a:r>
            <a:r>
              <a:rPr lang="en-US" dirty="0">
                <a:latin typeface="Century Gothic" panose="020B0502020202020204" pitchFamily="34" charset="0"/>
              </a:rPr>
              <a:t>of sentencing or receipt of written notice of entry of judgment. Rule 203(b)(2), SCACR.</a:t>
            </a:r>
          </a:p>
          <a:p>
            <a:pPr lvl="1"/>
            <a:endParaRPr lang="en-US" i="1" dirty="0"/>
          </a:p>
          <a:p>
            <a:pPr lvl="2"/>
            <a:endParaRPr lang="en-US" dirty="0"/>
          </a:p>
        </p:txBody>
      </p:sp>
    </p:spTree>
    <p:extLst>
      <p:ext uri="{BB962C8B-B14F-4D97-AF65-F5344CB8AC3E}">
        <p14:creationId xmlns:p14="http://schemas.microsoft.com/office/powerpoint/2010/main" val="3425295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152C191-9B61-4322-906F-D8F78D2DF704}"/>
              </a:ext>
            </a:extLst>
          </p:cNvPr>
          <p:cNvSpPr txBox="1">
            <a:spLocks noChangeArrowheads="1"/>
          </p:cNvSpPr>
          <p:nvPr/>
        </p:nvSpPr>
        <p:spPr bwMode="auto">
          <a:xfrm>
            <a:off x="2514600" y="1775488"/>
            <a:ext cx="7391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The number of federal appellate courts that cover a geographic region.</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6F9F33C1-87BB-4DC3-8499-BEAC61699D20}"/>
              </a:ext>
            </a:extLst>
          </p:cNvPr>
          <p:cNvSpPr txBox="1">
            <a:spLocks noChangeArrowheads="1"/>
          </p:cNvSpPr>
          <p:nvPr/>
        </p:nvSpPr>
        <p:spPr bwMode="auto">
          <a:xfrm>
            <a:off x="2514600" y="2791149"/>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12?</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978A800E-FBFC-47AB-9B70-0C7A05910FED}"/>
              </a:ext>
            </a:extLst>
          </p:cNvPr>
          <p:cNvSpPr txBox="1">
            <a:spLocks noChangeArrowheads="1"/>
          </p:cNvSpPr>
          <p:nvPr/>
        </p:nvSpPr>
        <p:spPr bwMode="auto">
          <a:xfrm>
            <a:off x="2514600" y="1777663"/>
            <a:ext cx="7391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How many states have intermediate appellate courts?</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06F8400-95A1-4AB9-8ACF-96F128C8CE90}"/>
              </a:ext>
            </a:extLst>
          </p:cNvPr>
          <p:cNvSpPr txBox="1">
            <a:spLocks noChangeArrowheads="1"/>
          </p:cNvSpPr>
          <p:nvPr/>
        </p:nvSpPr>
        <p:spPr bwMode="auto">
          <a:xfrm>
            <a:off x="2514600" y="2791148"/>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41?</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C3C2179-C41D-44A9-9063-B07D91758EF7}"/>
              </a:ext>
            </a:extLst>
          </p:cNvPr>
          <p:cNvSpPr txBox="1">
            <a:spLocks noChangeArrowheads="1"/>
          </p:cNvSpPr>
          <p:nvPr/>
        </p:nvSpPr>
        <p:spPr bwMode="auto">
          <a:xfrm>
            <a:off x="2514600" y="759827"/>
            <a:ext cx="7391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The odds aren’t really in your favor as the Supreme Court of the Untied States only decided how many cases during the 2021-2022 term?</a:t>
            </a:r>
          </a:p>
        </p:txBody>
      </p:sp>
    </p:spTree>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8146EC5-E968-4261-83FB-3171D9425184}"/>
              </a:ext>
            </a:extLst>
          </p:cNvPr>
          <p:cNvSpPr txBox="1">
            <a:spLocks noChangeArrowheads="1"/>
          </p:cNvSpPr>
          <p:nvPr/>
        </p:nvSpPr>
        <p:spPr bwMode="auto">
          <a:xfrm>
            <a:off x="2514600" y="2791151"/>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What is 66?  </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329AF511-AA90-434F-ADFF-FAB11859744D}"/>
              </a:ext>
            </a:extLst>
          </p:cNvPr>
          <p:cNvSpPr txBox="1">
            <a:spLocks noChangeArrowheads="1"/>
          </p:cNvSpPr>
          <p:nvPr/>
        </p:nvSpPr>
        <p:spPr bwMode="auto">
          <a:xfrm>
            <a:off x="2514600" y="1098380"/>
            <a:ext cx="7391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altLang="en-US" sz="4400" dirty="0">
                <a:solidFill>
                  <a:srgbClr val="FFFFFF"/>
                </a:solidFill>
                <a:latin typeface="Arial Black" panose="020B0A04020102020204" pitchFamily="34" charset="0"/>
                <a:cs typeface="Arial" charset="0"/>
              </a:rPr>
              <a:t>The number of SC Court of Appeals Judges only increased to nine in 1996.  Prior to that there was a ____-member court.</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6728E488-D804-481E-AED5-F1655E15DE6A}"/>
              </a:ext>
            </a:extLst>
          </p:cNvPr>
          <p:cNvSpPr txBox="1">
            <a:spLocks noChangeArrowheads="1"/>
          </p:cNvSpPr>
          <p:nvPr/>
        </p:nvSpPr>
        <p:spPr bwMode="auto">
          <a:xfrm>
            <a:off x="2514600" y="2791149"/>
            <a:ext cx="7391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six?</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2667000" y="1718608"/>
            <a:ext cx="6934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eaLnBrk="0" fontAlgn="base" hangingPunct="0">
              <a:spcBef>
                <a:spcPct val="0"/>
              </a:spcBef>
              <a:spcAft>
                <a:spcPct val="0"/>
              </a:spcAft>
            </a:pPr>
            <a:r>
              <a:rPr lang="en-US" sz="6000" dirty="0">
                <a:solidFill>
                  <a:srgbClr val="FFFFFF"/>
                </a:solidFill>
                <a:latin typeface="Arial Black" pitchFamily="34" charset="0"/>
                <a:cs typeface="Arial" charset="0"/>
              </a:rPr>
              <a:t>DOUBLE JEOPARDY</a:t>
            </a:r>
          </a:p>
        </p:txBody>
      </p:sp>
    </p:spTree>
  </p:cSld>
  <p:clrMapOvr>
    <a:masterClrMapping/>
  </p:clrMapOvr>
  <p:transition spd="slow">
    <p:cover dir="d"/>
    <p:sndAc>
      <p:stSnd>
        <p:snd r:embed="rId2" name="Jeopardy Daily Double Sound Effect.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385EBB43-6FC9-460B-9DC4-93CFBB1593EC}"/>
              </a:ext>
            </a:extLst>
          </p:cNvPr>
          <p:cNvSpPr txBox="1">
            <a:spLocks noChangeArrowheads="1"/>
          </p:cNvSpPr>
          <p:nvPr/>
        </p:nvSpPr>
        <p:spPr bwMode="auto">
          <a:xfrm>
            <a:off x="2514600" y="1775487"/>
            <a:ext cx="7391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The most important thing you can do when faced with a decision to appeal?</a:t>
            </a:r>
            <a:endParaRPr lang="en-US" altLang="en-US" sz="6000" dirty="0">
              <a:solidFill>
                <a:srgbClr val="FFFFFF"/>
              </a:solidFill>
              <a:latin typeface="Arial Black" pitchFamily="34" charset="0"/>
              <a:cs typeface="Arial" charset="0"/>
            </a:endParaRPr>
          </a:p>
        </p:txBody>
      </p:sp>
    </p:spTree>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p:txBody>
          <a:bodyPr/>
          <a:lstStyle/>
          <a:p>
            <a:pPr algn="ctr"/>
            <a:r>
              <a:rPr lang="en-US" dirty="0"/>
              <a:t>Time Constraints – Supreme Court of South Carolina </a:t>
            </a:r>
          </a:p>
        </p:txBody>
      </p:sp>
      <p:sp>
        <p:nvSpPr>
          <p:cNvPr id="6" name="Content Placeholder 5">
            <a:extLst>
              <a:ext uri="{FF2B5EF4-FFF2-40B4-BE49-F238E27FC236}">
                <a16:creationId xmlns:a16="http://schemas.microsoft.com/office/drawing/2014/main" id="{13A91B76-B95E-7B7F-9AF3-16935E070F6C}"/>
              </a:ext>
            </a:extLst>
          </p:cNvPr>
          <p:cNvSpPr>
            <a:spLocks noGrp="1"/>
          </p:cNvSpPr>
          <p:nvPr>
            <p:ph idx="1"/>
          </p:nvPr>
        </p:nvSpPr>
        <p:spPr>
          <a:xfrm>
            <a:off x="806077" y="2631440"/>
            <a:ext cx="10579846" cy="3479800"/>
          </a:xfrm>
        </p:spPr>
        <p:txBody>
          <a:bodyPr>
            <a:normAutofit/>
          </a:bodyPr>
          <a:lstStyle/>
          <a:p>
            <a:pPr algn="just"/>
            <a:r>
              <a:rPr lang="en-US" dirty="0">
                <a:solidFill>
                  <a:srgbClr val="333333"/>
                </a:solidFill>
              </a:rPr>
              <a:t>Must first file a petition for rehearing with the Court of Appeals.  The rehearing deadline is </a:t>
            </a:r>
            <a:r>
              <a:rPr lang="en-US" b="1" dirty="0">
                <a:solidFill>
                  <a:srgbClr val="333333"/>
                </a:solidFill>
              </a:rPr>
              <a:t>15 days </a:t>
            </a:r>
            <a:r>
              <a:rPr lang="en-US" dirty="0">
                <a:solidFill>
                  <a:srgbClr val="333333"/>
                </a:solidFill>
              </a:rPr>
              <a:t>from the date of the opinion. Rule 221(a), SCACR.</a:t>
            </a:r>
          </a:p>
          <a:p>
            <a:pPr algn="just"/>
            <a:endParaRPr lang="en-US" b="0" i="0" dirty="0">
              <a:solidFill>
                <a:srgbClr val="333333"/>
              </a:solidFill>
              <a:effectLst/>
            </a:endParaRPr>
          </a:p>
          <a:p>
            <a:pPr algn="just"/>
            <a:r>
              <a:rPr lang="en-US" b="0" i="0" dirty="0">
                <a:solidFill>
                  <a:srgbClr val="333333"/>
                </a:solidFill>
                <a:effectLst/>
              </a:rPr>
              <a:t>You must serve and file your petition for certiorari within </a:t>
            </a:r>
            <a:r>
              <a:rPr lang="en-US" b="1" i="0" dirty="0">
                <a:solidFill>
                  <a:srgbClr val="333333"/>
                </a:solidFill>
                <a:effectLst/>
              </a:rPr>
              <a:t>30 days</a:t>
            </a:r>
            <a:r>
              <a:rPr lang="en-US" b="0" i="0" dirty="0">
                <a:solidFill>
                  <a:srgbClr val="333333"/>
                </a:solidFill>
                <a:effectLst/>
              </a:rPr>
              <a:t> after the petition for rehearing or reinstatement is finally decided by the Court of Appeals. Rule 242(c), SCACR.</a:t>
            </a:r>
          </a:p>
          <a:p>
            <a:pPr algn="just"/>
            <a:endParaRPr lang="en-US" b="0" i="0" dirty="0">
              <a:solidFill>
                <a:srgbClr val="333333"/>
              </a:solidFill>
              <a:effectLst/>
            </a:endParaRPr>
          </a:p>
          <a:p>
            <a:r>
              <a:rPr lang="en-US" dirty="0"/>
              <a:t>Absent extraordinary circumstances, you can only get 20 additional days to file your certiorari briefing. Sup. Ct. Order 2014-07-16-01 (July 16, 2014).</a:t>
            </a:r>
          </a:p>
        </p:txBody>
      </p:sp>
    </p:spTree>
    <p:extLst>
      <p:ext uri="{BB962C8B-B14F-4D97-AF65-F5344CB8AC3E}">
        <p14:creationId xmlns:p14="http://schemas.microsoft.com/office/powerpoint/2010/main" val="2769129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F776411-7FE4-4D5B-927E-F42109AAC613}"/>
              </a:ext>
            </a:extLst>
          </p:cNvPr>
          <p:cNvSpPr txBox="1">
            <a:spLocks noChangeArrowheads="1"/>
          </p:cNvSpPr>
          <p:nvPr/>
        </p:nvSpPr>
        <p:spPr bwMode="auto">
          <a:xfrm>
            <a:off x="2514600" y="2452594"/>
            <a:ext cx="7391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Aft>
                <a:spcPct val="0"/>
              </a:spcAft>
              <a:buNone/>
            </a:pPr>
            <a:r>
              <a:rPr lang="en-US" sz="4400" dirty="0">
                <a:solidFill>
                  <a:srgbClr val="FFFFFF"/>
                </a:solidFill>
                <a:latin typeface="Arial Black" panose="020B0A04020102020204" pitchFamily="34" charset="0"/>
              </a:rPr>
              <a:t>What is consult with your client?</a:t>
            </a:r>
            <a:endParaRPr lang="en-US" altLang="en-US" sz="6000" dirty="0">
              <a:solidFill>
                <a:srgbClr val="FFFFFF"/>
              </a:solidFill>
              <a:latin typeface="Arial Black" pitchFamily="34" charset="0"/>
              <a:cs typeface="Arial"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2362201" y="1914943"/>
            <a:ext cx="75660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6600" dirty="0">
                <a:solidFill>
                  <a:srgbClr val="FFFFFF"/>
                </a:solidFill>
                <a:latin typeface="Arial Black" pitchFamily="34" charset="0"/>
                <a:cs typeface="Arial" charset="0"/>
              </a:rPr>
              <a:t>FINAL JEOPARDY</a:t>
            </a:r>
          </a:p>
        </p:txBody>
      </p:sp>
    </p:spTree>
    <p:extLst>
      <p:ext uri="{BB962C8B-B14F-4D97-AF65-F5344CB8AC3E}">
        <p14:creationId xmlns:p14="http://schemas.microsoft.com/office/powerpoint/2010/main" val="3388593931"/>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2362201" y="2422774"/>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6600" dirty="0">
                <a:solidFill>
                  <a:srgbClr val="FFFFFF"/>
                </a:solidFill>
                <a:latin typeface="Arial Black" pitchFamily="34" charset="0"/>
                <a:cs typeface="Arial" charset="0"/>
              </a:rPr>
              <a:t>Potent Potables</a:t>
            </a:r>
          </a:p>
        </p:txBody>
      </p:sp>
    </p:spTree>
    <p:extLst>
      <p:ext uri="{BB962C8B-B14F-4D97-AF65-F5344CB8AC3E}">
        <p14:creationId xmlns:p14="http://schemas.microsoft.com/office/powerpoint/2010/main" val="2506695579"/>
      </p:ext>
    </p:extLst>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2362201" y="222176"/>
            <a:ext cx="756602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4400" dirty="0">
                <a:solidFill>
                  <a:srgbClr val="FFFFFF"/>
                </a:solidFill>
                <a:latin typeface="Arial Black" pitchFamily="34" charset="0"/>
                <a:cs typeface="Arial" charset="0"/>
              </a:rPr>
              <a:t>In 1920, the Supreme Court unanimously upheld the validity of this amendment which abolished the manufacture, sale, or transportation of intoxicating liquors. </a:t>
            </a:r>
          </a:p>
        </p:txBody>
      </p:sp>
    </p:spTree>
    <p:extLst>
      <p:ext uri="{BB962C8B-B14F-4D97-AF65-F5344CB8AC3E}">
        <p14:creationId xmlns:p14="http://schemas.microsoft.com/office/powerpoint/2010/main" val="388788149"/>
      </p:ext>
    </p:extLst>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2362201" y="2253498"/>
            <a:ext cx="75660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None/>
            </a:pPr>
            <a:r>
              <a:rPr lang="en-US" altLang="en-US" sz="4400" dirty="0">
                <a:solidFill>
                  <a:srgbClr val="FFFFFF"/>
                </a:solidFill>
                <a:latin typeface="Arial Black" pitchFamily="34" charset="0"/>
                <a:cs typeface="Arial" charset="0"/>
              </a:rPr>
              <a:t>What is the Eighteenth Amendment?</a:t>
            </a:r>
          </a:p>
        </p:txBody>
      </p:sp>
    </p:spTree>
    <p:extLst>
      <p:ext uri="{BB962C8B-B14F-4D97-AF65-F5344CB8AC3E}">
        <p14:creationId xmlns:p14="http://schemas.microsoft.com/office/powerpoint/2010/main" val="128317875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2903-6474-7AA2-5E47-18CDCF45679D}"/>
              </a:ext>
            </a:extLst>
          </p:cNvPr>
          <p:cNvSpPr>
            <a:spLocks noGrp="1"/>
          </p:cNvSpPr>
          <p:nvPr>
            <p:ph type="title"/>
          </p:nvPr>
        </p:nvSpPr>
        <p:spPr>
          <a:xfrm>
            <a:off x="1657874" y="851748"/>
            <a:ext cx="8994886" cy="706964"/>
          </a:xfrm>
        </p:spPr>
        <p:txBody>
          <a:bodyPr/>
          <a:lstStyle/>
          <a:p>
            <a:r>
              <a:rPr lang="en-US" dirty="0">
                <a:latin typeface="Century Gothic" panose="020B0502020202020204" pitchFamily="34" charset="0"/>
              </a:rPr>
              <a:t>Time Constraints – U.S. Court of Appeals</a:t>
            </a:r>
          </a:p>
        </p:txBody>
      </p:sp>
      <p:sp>
        <p:nvSpPr>
          <p:cNvPr id="8" name="Content Placeholder 7">
            <a:extLst>
              <a:ext uri="{FF2B5EF4-FFF2-40B4-BE49-F238E27FC236}">
                <a16:creationId xmlns:a16="http://schemas.microsoft.com/office/drawing/2014/main" id="{37F99613-1382-3EFA-1AD1-9EB26FB4E418}"/>
              </a:ext>
            </a:extLst>
          </p:cNvPr>
          <p:cNvSpPr>
            <a:spLocks noGrp="1"/>
          </p:cNvSpPr>
          <p:nvPr>
            <p:ph idx="1"/>
          </p:nvPr>
        </p:nvSpPr>
        <p:spPr>
          <a:xfrm>
            <a:off x="924560" y="2661006"/>
            <a:ext cx="10231120" cy="3871873"/>
          </a:xfrm>
        </p:spPr>
        <p:txBody>
          <a:bodyPr>
            <a:normAutofit/>
          </a:bodyPr>
          <a:lstStyle/>
          <a:p>
            <a:r>
              <a:rPr lang="en-US" b="0" i="0" dirty="0">
                <a:solidFill>
                  <a:schemeClr val="tx1"/>
                </a:solidFill>
                <a:effectLst/>
                <a:latin typeface="Century Gothic" panose="020B0502020202020204" pitchFamily="34" charset="0"/>
              </a:rPr>
              <a:t> Notice of appeal in a civil case must be filed:</a:t>
            </a:r>
          </a:p>
          <a:p>
            <a:pPr lvl="1">
              <a:buFont typeface="Arial" panose="020B0604020202020204" pitchFamily="34" charset="0"/>
              <a:buChar char="•"/>
            </a:pPr>
            <a:r>
              <a:rPr lang="en-US" b="0" i="0" dirty="0">
                <a:solidFill>
                  <a:schemeClr val="tx1"/>
                </a:solidFill>
                <a:effectLst/>
                <a:latin typeface="Century Gothic" panose="020B0502020202020204" pitchFamily="34" charset="0"/>
              </a:rPr>
              <a:t>within 30 days after entry of judgment if the United States, its agency or officer is not a party;</a:t>
            </a:r>
          </a:p>
          <a:p>
            <a:pPr lvl="1">
              <a:buFont typeface="Arial" panose="020B0604020202020204" pitchFamily="34" charset="0"/>
              <a:buChar char="•"/>
            </a:pPr>
            <a:r>
              <a:rPr lang="en-US" b="0" i="0" dirty="0">
                <a:solidFill>
                  <a:schemeClr val="tx1"/>
                </a:solidFill>
                <a:effectLst/>
                <a:latin typeface="Century Gothic" panose="020B0502020202020204" pitchFamily="34" charset="0"/>
              </a:rPr>
              <a:t>within 60 days after entry of judgment if the United States, its agency or officer is a party; or</a:t>
            </a:r>
          </a:p>
          <a:p>
            <a:pPr lvl="1">
              <a:buFont typeface="Arial" panose="020B0604020202020204" pitchFamily="34" charset="0"/>
              <a:buChar char="•"/>
            </a:pPr>
            <a:r>
              <a:rPr lang="en-US" b="0" i="0" dirty="0">
                <a:solidFill>
                  <a:schemeClr val="tx1"/>
                </a:solidFill>
                <a:effectLst/>
                <a:latin typeface="Century Gothic" panose="020B0502020202020204" pitchFamily="34" charset="0"/>
              </a:rPr>
              <a:t>within 14 days after the filing of a notice of appeal by any other party. </a:t>
            </a:r>
            <a:r>
              <a:rPr lang="en-US" dirty="0">
                <a:solidFill>
                  <a:schemeClr val="tx1"/>
                </a:solidFill>
                <a:latin typeface="Century Gothic" panose="020B0502020202020204" pitchFamily="34" charset="0"/>
              </a:rPr>
              <a:t>Rule 4(a)(1), FRAP.</a:t>
            </a:r>
          </a:p>
          <a:p>
            <a:pPr lvl="1">
              <a:buFont typeface="Arial" panose="020B0604020202020204" pitchFamily="34" charset="0"/>
              <a:buChar char="•"/>
            </a:pPr>
            <a:endParaRPr lang="en-US" b="0" i="0" dirty="0">
              <a:solidFill>
                <a:schemeClr val="tx1"/>
              </a:solidFill>
              <a:effectLst/>
              <a:latin typeface="Century Gothic" panose="020B0502020202020204" pitchFamily="34" charset="0"/>
            </a:endParaRPr>
          </a:p>
          <a:p>
            <a:r>
              <a:rPr lang="en-US" b="0" i="0" dirty="0">
                <a:solidFill>
                  <a:schemeClr val="tx1"/>
                </a:solidFill>
                <a:effectLst/>
                <a:latin typeface="Century Gothic" panose="020B0502020202020204" pitchFamily="34" charset="0"/>
              </a:rPr>
              <a:t>Deadline is </a:t>
            </a:r>
            <a:r>
              <a:rPr lang="en-US" b="1" i="0" dirty="0">
                <a:solidFill>
                  <a:schemeClr val="tx1"/>
                </a:solidFill>
                <a:effectLst/>
                <a:latin typeface="Century Gothic" panose="020B0502020202020204" pitchFamily="34" charset="0"/>
              </a:rPr>
              <a:t>not</a:t>
            </a:r>
            <a:r>
              <a:rPr lang="en-US" b="0" i="0" dirty="0">
                <a:solidFill>
                  <a:schemeClr val="tx1"/>
                </a:solidFill>
                <a:effectLst/>
                <a:latin typeface="Century Gothic" panose="020B0502020202020204" pitchFamily="34" charset="0"/>
              </a:rPr>
              <a:t> jurisdictional</a:t>
            </a:r>
          </a:p>
          <a:p>
            <a:pPr lvl="1"/>
            <a:r>
              <a:rPr lang="en-US" b="0" i="0" dirty="0">
                <a:solidFill>
                  <a:schemeClr val="tx1"/>
                </a:solidFill>
                <a:effectLst/>
                <a:latin typeface="Century Gothic" panose="020B0502020202020204" pitchFamily="34" charset="0"/>
              </a:rPr>
              <a:t>District court can extend time to file </a:t>
            </a:r>
            <a:r>
              <a:rPr lang="en-US" dirty="0">
                <a:solidFill>
                  <a:schemeClr val="tx1"/>
                </a:solidFill>
                <a:latin typeface="Century Gothic" panose="020B0502020202020204" pitchFamily="34" charset="0"/>
              </a:rPr>
              <a:t>by 30 days. </a:t>
            </a:r>
            <a:r>
              <a:rPr lang="en-US" b="0" i="0" dirty="0">
                <a:solidFill>
                  <a:schemeClr val="tx1"/>
                </a:solidFill>
                <a:effectLst/>
                <a:latin typeface="Century Gothic" panose="020B0502020202020204" pitchFamily="34" charset="0"/>
              </a:rPr>
              <a:t>Rule 4(a)(5), FRAP. </a:t>
            </a:r>
          </a:p>
          <a:p>
            <a:pPr lvl="1"/>
            <a:r>
              <a:rPr lang="en-US" dirty="0">
                <a:solidFill>
                  <a:schemeClr val="tx1"/>
                </a:solidFill>
                <a:latin typeface="Century Gothic" panose="020B0502020202020204" pitchFamily="34" charset="0"/>
              </a:rPr>
              <a:t>District court may even reopen the time to file an Appeal. Rule 4(a)(6), FRAP. </a:t>
            </a:r>
          </a:p>
        </p:txBody>
      </p:sp>
    </p:spTree>
    <p:extLst>
      <p:ext uri="{BB962C8B-B14F-4D97-AF65-F5344CB8AC3E}">
        <p14:creationId xmlns:p14="http://schemas.microsoft.com/office/powerpoint/2010/main" val="419037204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Scores">
  <a:themeElements>
    <a:clrScheme name="Jeopardy">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on Boardroom">
  <a:themeElements>
    <a:clrScheme name="Custom 4">
      <a:dk1>
        <a:sysClr val="windowText" lastClr="000000"/>
      </a:dk1>
      <a:lt1>
        <a:sysClr val="window" lastClr="FFFFFF"/>
      </a:lt1>
      <a:dk2>
        <a:srgbClr val="44546A"/>
      </a:dk2>
      <a:lt2>
        <a:srgbClr val="E7E6E6"/>
      </a:lt2>
      <a:accent1>
        <a:srgbClr val="1F3864"/>
      </a:accent1>
      <a:accent2>
        <a:srgbClr val="4A2739"/>
      </a:accent2>
      <a:accent3>
        <a:srgbClr val="A5A5A5"/>
      </a:accent3>
      <a:accent4>
        <a:srgbClr val="FFC000"/>
      </a:accent4>
      <a:accent5>
        <a:srgbClr val="5B9BD5"/>
      </a:accent5>
      <a:accent6>
        <a:srgbClr val="70AD47"/>
      </a:accent6>
      <a:hlink>
        <a:srgbClr val="0563C1"/>
      </a:hlink>
      <a:folHlink>
        <a:srgbClr val="954F7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2323</TotalTime>
  <Words>2554</Words>
  <Application>Microsoft Office PowerPoint</Application>
  <PresentationFormat>Widescreen</PresentationFormat>
  <Paragraphs>245</Paragraphs>
  <Slides>84</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84</vt:i4>
      </vt:variant>
    </vt:vector>
  </HeadingPairs>
  <TitlesOfParts>
    <vt:vector size="98" baseType="lpstr">
      <vt:lpstr>Arial</vt:lpstr>
      <vt:lpstr>Arial Black</vt:lpstr>
      <vt:lpstr>Calibri</vt:lpstr>
      <vt:lpstr>Calibri Light</vt:lpstr>
      <vt:lpstr>Century Gothic</vt:lpstr>
      <vt:lpstr>Century Schoolbook</vt:lpstr>
      <vt:lpstr>Impact</vt:lpstr>
      <vt:lpstr>Signika</vt:lpstr>
      <vt:lpstr>Tahoma</vt:lpstr>
      <vt:lpstr>Times New Roman</vt:lpstr>
      <vt:lpstr>Wingdings 3</vt:lpstr>
      <vt:lpstr>1_Office Theme</vt:lpstr>
      <vt:lpstr>No Scores</vt:lpstr>
      <vt:lpstr>Ion Boardroom</vt:lpstr>
      <vt:lpstr>To Appeal or Not to Appeal, That is the Question Presented  </vt:lpstr>
      <vt:lpstr>Your Hosts </vt:lpstr>
      <vt:lpstr>South Carolina’s Court System</vt:lpstr>
      <vt:lpstr>Brief Overview of South Carolina’s Appellate Courts - Court of Appeals </vt:lpstr>
      <vt:lpstr>South Carolina Supreme Court – “Nil Ultra”</vt:lpstr>
      <vt:lpstr>Three General Considerations When Contemplating an Appeal </vt:lpstr>
      <vt:lpstr>Time Constraints – SC Court of Appeals</vt:lpstr>
      <vt:lpstr>Time Constraints – Supreme Court of South Carolina </vt:lpstr>
      <vt:lpstr>Time Constraints – U.S. Court of Appeals</vt:lpstr>
      <vt:lpstr>Time Constraints – Supreme Court of the United States</vt:lpstr>
      <vt:lpstr> Legal Grounds for Appeal / Considerations Governing Review </vt:lpstr>
      <vt:lpstr>Legal Grounds for Appeal / Considerations Governing Review</vt:lpstr>
      <vt:lpstr>Cost of the Appellate Process</vt:lpstr>
      <vt:lpstr>Remember, the Supreme Court does not have to hear your appeal</vt:lpstr>
      <vt:lpstr>In-House Perspective on Appeals</vt:lpstr>
      <vt:lpstr>   </vt:lpstr>
      <vt:lpstr>What if your case becomes moot on appeal? Munsingwear Vacatur </vt:lpstr>
      <vt:lpstr>Does settlement moot your appeal for purposes of Munsingwear vacatur?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Appeal or Not to Appeal, That is the Question Presented</dc:title>
  <dc:creator>Margaret M. O’Shields</dc:creator>
  <cp:lastModifiedBy>Walker Humphrey</cp:lastModifiedBy>
  <cp:revision>13</cp:revision>
  <dcterms:created xsi:type="dcterms:W3CDTF">2023-02-01T17:31:03Z</dcterms:created>
  <dcterms:modified xsi:type="dcterms:W3CDTF">2023-02-07T19:58:06Z</dcterms:modified>
</cp:coreProperties>
</file>