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7" r:id="rId2"/>
    <p:sldId id="259" r:id="rId3"/>
    <p:sldId id="258" r:id="rId4"/>
    <p:sldId id="333" r:id="rId5"/>
    <p:sldId id="327" r:id="rId6"/>
    <p:sldId id="334" r:id="rId7"/>
    <p:sldId id="330" r:id="rId8"/>
    <p:sldId id="331" r:id="rId9"/>
    <p:sldId id="332" r:id="rId10"/>
    <p:sldId id="335" r:id="rId11"/>
    <p:sldId id="336" r:id="rId12"/>
    <p:sldId id="337" r:id="rId13"/>
    <p:sldId id="340" r:id="rId14"/>
    <p:sldId id="341" r:id="rId15"/>
    <p:sldId id="353" r:id="rId16"/>
    <p:sldId id="354" r:id="rId17"/>
    <p:sldId id="355" r:id="rId18"/>
    <p:sldId id="356" r:id="rId19"/>
    <p:sldId id="343" r:id="rId20"/>
    <p:sldId id="358" r:id="rId21"/>
    <p:sldId id="357" r:id="rId22"/>
    <p:sldId id="359" r:id="rId23"/>
    <p:sldId id="360" r:id="rId24"/>
    <p:sldId id="344" r:id="rId25"/>
    <p:sldId id="345" r:id="rId26"/>
    <p:sldId id="361" r:id="rId27"/>
    <p:sldId id="362" r:id="rId28"/>
    <p:sldId id="346" r:id="rId29"/>
    <p:sldId id="347" r:id="rId30"/>
    <p:sldId id="363" r:id="rId31"/>
    <p:sldId id="348" r:id="rId32"/>
    <p:sldId id="374" r:id="rId33"/>
    <p:sldId id="375" r:id="rId34"/>
    <p:sldId id="365" r:id="rId35"/>
    <p:sldId id="352" r:id="rId36"/>
    <p:sldId id="364" r:id="rId37"/>
    <p:sldId id="367" r:id="rId38"/>
    <p:sldId id="368" r:id="rId39"/>
    <p:sldId id="366" r:id="rId40"/>
    <p:sldId id="373" r:id="rId41"/>
    <p:sldId id="369" r:id="rId42"/>
    <p:sldId id="370" r:id="rId43"/>
    <p:sldId id="371" r:id="rId44"/>
    <p:sldId id="372" r:id="rId45"/>
    <p:sldId id="27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3" autoAdjust="0"/>
    <p:restoredTop sz="94660"/>
  </p:normalViewPr>
  <p:slideViewPr>
    <p:cSldViewPr>
      <p:cViewPr varScale="1">
        <p:scale>
          <a:sx n="108" d="100"/>
          <a:sy n="108" d="100"/>
        </p:scale>
        <p:origin x="1722"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Received</c:v>
                </c:pt>
              </c:strCache>
            </c:strRef>
          </c:tx>
          <c:spPr>
            <a:solidFill>
              <a:schemeClr val="accent1"/>
            </a:solidFill>
            <a:ln>
              <a:noFill/>
            </a:ln>
            <a:effectLst/>
          </c:spPr>
          <c:invertIfNegative val="0"/>
          <c:cat>
            <c:strRef>
              <c:f>Sheet1!$A$2:$A$10</c:f>
              <c:strCache>
                <c:ptCount val="9"/>
                <c:pt idx="0">
                  <c:v>13-14</c:v>
                </c:pt>
                <c:pt idx="1">
                  <c:v>14-15</c:v>
                </c:pt>
                <c:pt idx="2">
                  <c:v>15-16</c:v>
                </c:pt>
                <c:pt idx="3">
                  <c:v>16-17</c:v>
                </c:pt>
                <c:pt idx="4">
                  <c:v>17-18</c:v>
                </c:pt>
                <c:pt idx="5">
                  <c:v>18-19</c:v>
                </c:pt>
                <c:pt idx="6">
                  <c:v>19-20</c:v>
                </c:pt>
                <c:pt idx="7">
                  <c:v>20-21</c:v>
                </c:pt>
                <c:pt idx="8">
                  <c:v>21-22</c:v>
                </c:pt>
              </c:strCache>
            </c:strRef>
          </c:cat>
          <c:val>
            <c:numRef>
              <c:f>Sheet1!$B$2:$B$10</c:f>
              <c:numCache>
                <c:formatCode>General</c:formatCode>
                <c:ptCount val="9"/>
                <c:pt idx="0">
                  <c:v>1692</c:v>
                </c:pt>
                <c:pt idx="1">
                  <c:v>1715</c:v>
                </c:pt>
                <c:pt idx="2">
                  <c:v>1542</c:v>
                </c:pt>
                <c:pt idx="3">
                  <c:v>1541</c:v>
                </c:pt>
                <c:pt idx="4">
                  <c:v>1494</c:v>
                </c:pt>
                <c:pt idx="5">
                  <c:v>1384</c:v>
                </c:pt>
                <c:pt idx="6">
                  <c:v>1350</c:v>
                </c:pt>
                <c:pt idx="7">
                  <c:v>1248</c:v>
                </c:pt>
                <c:pt idx="8">
                  <c:v>1571</c:v>
                </c:pt>
              </c:numCache>
            </c:numRef>
          </c:val>
          <c:extLst>
            <c:ext xmlns:c16="http://schemas.microsoft.com/office/drawing/2014/chart" uri="{C3380CC4-5D6E-409C-BE32-E72D297353CC}">
              <c16:uniqueId val="{00000000-54BF-474F-B5B8-AFBC52D88D54}"/>
            </c:ext>
          </c:extLst>
        </c:ser>
        <c:ser>
          <c:idx val="1"/>
          <c:order val="1"/>
          <c:tx>
            <c:strRef>
              <c:f>Sheet1!$C$1</c:f>
              <c:strCache>
                <c:ptCount val="1"/>
                <c:pt idx="0">
                  <c:v>Resolved</c:v>
                </c:pt>
              </c:strCache>
            </c:strRef>
          </c:tx>
          <c:spPr>
            <a:solidFill>
              <a:schemeClr val="accent2"/>
            </a:solidFill>
            <a:ln>
              <a:noFill/>
            </a:ln>
            <a:effectLst/>
          </c:spPr>
          <c:invertIfNegative val="0"/>
          <c:cat>
            <c:strRef>
              <c:f>Sheet1!$A$2:$A$10</c:f>
              <c:strCache>
                <c:ptCount val="9"/>
                <c:pt idx="0">
                  <c:v>13-14</c:v>
                </c:pt>
                <c:pt idx="1">
                  <c:v>14-15</c:v>
                </c:pt>
                <c:pt idx="2">
                  <c:v>15-16</c:v>
                </c:pt>
                <c:pt idx="3">
                  <c:v>16-17</c:v>
                </c:pt>
                <c:pt idx="4">
                  <c:v>17-18</c:v>
                </c:pt>
                <c:pt idx="5">
                  <c:v>18-19</c:v>
                </c:pt>
                <c:pt idx="6">
                  <c:v>19-20</c:v>
                </c:pt>
                <c:pt idx="7">
                  <c:v>20-21</c:v>
                </c:pt>
                <c:pt idx="8">
                  <c:v>21-22</c:v>
                </c:pt>
              </c:strCache>
            </c:strRef>
          </c:cat>
          <c:val>
            <c:numRef>
              <c:f>Sheet1!$C$2:$C$10</c:f>
              <c:numCache>
                <c:formatCode>General</c:formatCode>
                <c:ptCount val="9"/>
                <c:pt idx="0">
                  <c:v>1710</c:v>
                </c:pt>
                <c:pt idx="1">
                  <c:v>1901</c:v>
                </c:pt>
                <c:pt idx="2">
                  <c:v>1670</c:v>
                </c:pt>
                <c:pt idx="3">
                  <c:v>1536</c:v>
                </c:pt>
                <c:pt idx="4">
                  <c:v>1586</c:v>
                </c:pt>
                <c:pt idx="5">
                  <c:v>1417</c:v>
                </c:pt>
                <c:pt idx="6">
                  <c:v>1321</c:v>
                </c:pt>
                <c:pt idx="7">
                  <c:v>1228</c:v>
                </c:pt>
                <c:pt idx="8">
                  <c:v>1126</c:v>
                </c:pt>
              </c:numCache>
            </c:numRef>
          </c:val>
          <c:extLst>
            <c:ext xmlns:c16="http://schemas.microsoft.com/office/drawing/2014/chart" uri="{C3380CC4-5D6E-409C-BE32-E72D297353CC}">
              <c16:uniqueId val="{00000001-54BF-474F-B5B8-AFBC52D88D54}"/>
            </c:ext>
          </c:extLst>
        </c:ser>
        <c:ser>
          <c:idx val="2"/>
          <c:order val="2"/>
          <c:tx>
            <c:strRef>
              <c:f>Sheet1!$D$1</c:f>
              <c:strCache>
                <c:ptCount val="1"/>
                <c:pt idx="0">
                  <c:v>Pending</c:v>
                </c:pt>
              </c:strCache>
            </c:strRef>
          </c:tx>
          <c:spPr>
            <a:solidFill>
              <a:schemeClr val="accent3"/>
            </a:solidFill>
            <a:ln>
              <a:noFill/>
            </a:ln>
            <a:effectLst/>
          </c:spPr>
          <c:invertIfNegative val="0"/>
          <c:cat>
            <c:strRef>
              <c:f>Sheet1!$A$2:$A$10</c:f>
              <c:strCache>
                <c:ptCount val="9"/>
                <c:pt idx="0">
                  <c:v>13-14</c:v>
                </c:pt>
                <c:pt idx="1">
                  <c:v>14-15</c:v>
                </c:pt>
                <c:pt idx="2">
                  <c:v>15-16</c:v>
                </c:pt>
                <c:pt idx="3">
                  <c:v>16-17</c:v>
                </c:pt>
                <c:pt idx="4">
                  <c:v>17-18</c:v>
                </c:pt>
                <c:pt idx="5">
                  <c:v>18-19</c:v>
                </c:pt>
                <c:pt idx="6">
                  <c:v>19-20</c:v>
                </c:pt>
                <c:pt idx="7">
                  <c:v>20-21</c:v>
                </c:pt>
                <c:pt idx="8">
                  <c:v>21-22</c:v>
                </c:pt>
              </c:strCache>
            </c:strRef>
          </c:cat>
          <c:val>
            <c:numRef>
              <c:f>Sheet1!$D$2:$D$10</c:f>
              <c:numCache>
                <c:formatCode>General</c:formatCode>
                <c:ptCount val="9"/>
                <c:pt idx="0">
                  <c:v>1205</c:v>
                </c:pt>
                <c:pt idx="1">
                  <c:v>1019</c:v>
                </c:pt>
                <c:pt idx="2">
                  <c:v>891</c:v>
                </c:pt>
                <c:pt idx="3">
                  <c:v>896</c:v>
                </c:pt>
                <c:pt idx="4">
                  <c:v>802</c:v>
                </c:pt>
                <c:pt idx="5">
                  <c:v>769</c:v>
                </c:pt>
                <c:pt idx="6">
                  <c:v>798</c:v>
                </c:pt>
                <c:pt idx="7">
                  <c:v>818</c:v>
                </c:pt>
                <c:pt idx="8">
                  <c:v>1263</c:v>
                </c:pt>
              </c:numCache>
            </c:numRef>
          </c:val>
          <c:extLst>
            <c:ext xmlns:c16="http://schemas.microsoft.com/office/drawing/2014/chart" uri="{C3380CC4-5D6E-409C-BE32-E72D297353CC}">
              <c16:uniqueId val="{00000002-54BF-474F-B5B8-AFBC52D88D54}"/>
            </c:ext>
          </c:extLst>
        </c:ser>
        <c:dLbls>
          <c:showLegendKey val="0"/>
          <c:showVal val="0"/>
          <c:showCatName val="0"/>
          <c:showSerName val="0"/>
          <c:showPercent val="0"/>
          <c:showBubbleSize val="0"/>
        </c:dLbls>
        <c:gapWidth val="219"/>
        <c:overlap val="-27"/>
        <c:axId val="478032112"/>
        <c:axId val="478027800"/>
      </c:barChart>
      <c:catAx>
        <c:axId val="4780321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Fiscal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027800"/>
        <c:crosses val="autoZero"/>
        <c:auto val="1"/>
        <c:lblAlgn val="ctr"/>
        <c:lblOffset val="100"/>
        <c:noMultiLvlLbl val="0"/>
      </c:catAx>
      <c:valAx>
        <c:axId val="478027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r>
                  <a:rPr lang="en-US" baseline="0"/>
                  <a:t> of Cases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032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55AC0-9304-47F3-B873-0E49C7DA7156}" type="datetimeFigureOut">
              <a:rPr lang="en-US" smtClean="0"/>
              <a:t>1/25/2023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F26F3B-5B14-4478-914B-DEE69C159F71}" type="slidenum">
              <a:rPr lang="en-US" smtClean="0"/>
              <a:t>‹#›</a:t>
            </a:fld>
            <a:endParaRPr lang="en-US"/>
          </a:p>
        </p:txBody>
      </p:sp>
    </p:spTree>
    <p:extLst>
      <p:ext uri="{BB962C8B-B14F-4D97-AF65-F5344CB8AC3E}">
        <p14:creationId xmlns:p14="http://schemas.microsoft.com/office/powerpoint/2010/main" val="1211971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F26F3B-5B14-4478-914B-DEE69C159F71}" type="slidenum">
              <a:rPr lang="en-US" smtClean="0"/>
              <a:t>38</a:t>
            </a:fld>
            <a:endParaRPr lang="en-US"/>
          </a:p>
        </p:txBody>
      </p:sp>
    </p:spTree>
    <p:extLst>
      <p:ext uri="{BB962C8B-B14F-4D97-AF65-F5344CB8AC3E}">
        <p14:creationId xmlns:p14="http://schemas.microsoft.com/office/powerpoint/2010/main" val="707980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AADE60-9A9A-4CE9-943F-210671F0F498}" type="datetimeFigureOut">
              <a:rPr lang="en-US" smtClean="0"/>
              <a:t>1/25/2023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5589D32-65E6-486C-A804-C66089BFC2F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AADE60-9A9A-4CE9-943F-210671F0F498}"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89D32-65E6-486C-A804-C66089BFC2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AADE60-9A9A-4CE9-943F-210671F0F498}"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89D32-65E6-486C-A804-C66089BFC2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AADE60-9A9A-4CE9-943F-210671F0F498}"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89D32-65E6-486C-A804-C66089BFC2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AADE60-9A9A-4CE9-943F-210671F0F498}"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89D32-65E6-486C-A804-C66089BFC2F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AADE60-9A9A-4CE9-943F-210671F0F498}"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89D32-65E6-486C-A804-C66089BFC2F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AADE60-9A9A-4CE9-943F-210671F0F498}"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589D32-65E6-486C-A804-C66089BFC2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AADE60-9A9A-4CE9-943F-210671F0F498}"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589D32-65E6-486C-A804-C66089BFC2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AADE60-9A9A-4CE9-943F-210671F0F498}"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589D32-65E6-486C-A804-C66089BFC2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AADE60-9A9A-4CE9-943F-210671F0F498}"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89D32-65E6-486C-A804-C66089BFC2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AADE60-9A9A-4CE9-943F-210671F0F498}"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5589D32-65E6-486C-A804-C66089BFC2F7}"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AADE60-9A9A-4CE9-943F-210671F0F498}" type="datetimeFigureOut">
              <a:rPr lang="en-US" smtClean="0"/>
              <a:t>1/25/2023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5589D32-65E6-486C-A804-C66089BFC2F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2590800"/>
          </a:xfrm>
        </p:spPr>
        <p:txBody>
          <a:bodyPr>
            <a:normAutofit/>
          </a:bodyPr>
          <a:lstStyle/>
          <a:p>
            <a:pPr algn="ctr"/>
            <a:r>
              <a:rPr lang="en-US" dirty="0"/>
              <a:t>2022 Ethics Update</a:t>
            </a:r>
            <a:br>
              <a:rPr lang="en-US" dirty="0"/>
            </a:br>
            <a:br>
              <a:rPr lang="en-US" dirty="0"/>
            </a:br>
            <a:endParaRPr lang="en-US" sz="3100" dirty="0">
              <a:solidFill>
                <a:schemeClr val="accent4">
                  <a:lumMod val="20000"/>
                  <a:lumOff val="80000"/>
                </a:schemeClr>
              </a:solidFill>
            </a:endParaRPr>
          </a:p>
        </p:txBody>
      </p:sp>
      <p:sp>
        <p:nvSpPr>
          <p:cNvPr id="3" name="Subtitle 2"/>
          <p:cNvSpPr>
            <a:spLocks noGrp="1"/>
          </p:cNvSpPr>
          <p:nvPr>
            <p:ph type="subTitle" idx="1"/>
          </p:nvPr>
        </p:nvSpPr>
        <p:spPr>
          <a:xfrm>
            <a:off x="533400" y="4648200"/>
            <a:ext cx="7854696" cy="1066800"/>
          </a:xfrm>
        </p:spPr>
        <p:txBody>
          <a:bodyPr>
            <a:normAutofit/>
          </a:bodyPr>
          <a:lstStyle/>
          <a:p>
            <a:pPr algn="ctr"/>
            <a:r>
              <a:rPr lang="en-US" dirty="0"/>
              <a:t>John S. Nichols</a:t>
            </a:r>
          </a:p>
          <a:p>
            <a:pPr algn="ctr"/>
            <a:r>
              <a:rPr lang="en-US"/>
              <a:t>Bluestein Attorneys</a:t>
            </a:r>
            <a:endParaRPr lang="en-US" dirty="0"/>
          </a:p>
        </p:txBody>
      </p:sp>
    </p:spTree>
    <p:extLst>
      <p:ext uri="{BB962C8B-B14F-4D97-AF65-F5344CB8AC3E}">
        <p14:creationId xmlns:p14="http://schemas.microsoft.com/office/powerpoint/2010/main" val="1751465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lstStyle/>
          <a:p>
            <a:pPr algn="ctr"/>
            <a:r>
              <a:rPr lang="en-US" dirty="0"/>
              <a:t>Alleged Misconduct</a:t>
            </a:r>
          </a:p>
        </p:txBody>
      </p:sp>
      <p:sp>
        <p:nvSpPr>
          <p:cNvPr id="5" name="Content Placeholder 4"/>
          <p:cNvSpPr>
            <a:spLocks noGrp="1"/>
          </p:cNvSpPr>
          <p:nvPr>
            <p:ph sz="half" idx="1"/>
          </p:nvPr>
        </p:nvSpPr>
        <p:spPr>
          <a:xfrm>
            <a:off x="452582" y="1572491"/>
            <a:ext cx="4038600" cy="4830925"/>
          </a:xfrm>
        </p:spPr>
        <p:txBody>
          <a:bodyPr>
            <a:normAutofit fontScale="55000" lnSpcReduction="20000"/>
          </a:bodyPr>
          <a:lstStyle/>
          <a:p>
            <a:pPr marL="0" indent="0">
              <a:buNone/>
            </a:pPr>
            <a:r>
              <a:rPr lang="en-US" dirty="0"/>
              <a:t>Inadequate Communication	17.36%</a:t>
            </a:r>
          </a:p>
          <a:p>
            <a:pPr marL="0" indent="0">
              <a:buNone/>
            </a:pPr>
            <a:r>
              <a:rPr lang="en-US" dirty="0"/>
              <a:t>Dishonesty/Deceit/</a:t>
            </a:r>
          </a:p>
          <a:p>
            <a:pPr marL="0" indent="0">
              <a:buNone/>
            </a:pPr>
            <a:r>
              <a:rPr lang="en-US" dirty="0"/>
              <a:t>    Misrepresentation		17.10%</a:t>
            </a:r>
          </a:p>
          <a:p>
            <a:pPr marL="0" indent="0">
              <a:buNone/>
            </a:pPr>
            <a:r>
              <a:rPr lang="en-US" dirty="0"/>
              <a:t>Neglect/Lack of Diligence	16.21%</a:t>
            </a:r>
          </a:p>
          <a:p>
            <a:pPr marL="0" indent="0">
              <a:buNone/>
            </a:pPr>
            <a:r>
              <a:rPr lang="en-US" dirty="0"/>
              <a:t>Unknown			 6.41%</a:t>
            </a:r>
          </a:p>
          <a:p>
            <a:pPr marL="0" indent="0">
              <a:buNone/>
            </a:pPr>
            <a:r>
              <a:rPr lang="en-US" dirty="0"/>
              <a:t>Other Conduct		 4.90%</a:t>
            </a:r>
          </a:p>
          <a:p>
            <a:pPr marL="0" indent="0">
              <a:buNone/>
            </a:pPr>
            <a:r>
              <a:rPr lang="en-US" dirty="0"/>
              <a:t>Lack of Competence		 4.63%</a:t>
            </a:r>
          </a:p>
          <a:p>
            <a:pPr marL="0" indent="0">
              <a:buNone/>
            </a:pPr>
            <a:r>
              <a:rPr lang="en-US" dirty="0"/>
              <a:t>Trust Account Conduct	 	 4.63%</a:t>
            </a:r>
          </a:p>
          <a:p>
            <a:pPr marL="0" indent="0">
              <a:buNone/>
            </a:pPr>
            <a:r>
              <a:rPr lang="en-US" dirty="0"/>
              <a:t>Scope of Representation	 3.29%</a:t>
            </a:r>
          </a:p>
          <a:p>
            <a:pPr marL="0" indent="0">
              <a:buNone/>
            </a:pPr>
            <a:r>
              <a:rPr lang="en-US" dirty="0"/>
              <a:t>Civility			 2.94%</a:t>
            </a:r>
          </a:p>
          <a:p>
            <a:pPr marL="0" indent="0">
              <a:buNone/>
            </a:pPr>
            <a:r>
              <a:rPr lang="en-US" dirty="0"/>
              <a:t>Conflict of Interest		 2.58%</a:t>
            </a:r>
          </a:p>
          <a:p>
            <a:pPr marL="0" indent="0">
              <a:buNone/>
            </a:pPr>
            <a:r>
              <a:rPr lang="en-US" dirty="0"/>
              <a:t>Fees			 2.49%</a:t>
            </a:r>
          </a:p>
          <a:p>
            <a:pPr marL="0" indent="0">
              <a:buNone/>
            </a:pPr>
            <a:r>
              <a:rPr lang="en-US" dirty="0"/>
              <a:t>Failure to Pay Third Party	 2.23%</a:t>
            </a:r>
          </a:p>
          <a:p>
            <a:pPr marL="0" indent="0">
              <a:buNone/>
            </a:pPr>
            <a:r>
              <a:rPr lang="en-US" dirty="0"/>
              <a:t>Failure to Deliver Client File	 2.14%</a:t>
            </a:r>
          </a:p>
          <a:p>
            <a:pPr marL="0" indent="0">
              <a:buNone/>
            </a:pPr>
            <a:r>
              <a:rPr lang="en-US" dirty="0"/>
              <a:t>Confidentiality		 1.96%</a:t>
            </a:r>
          </a:p>
          <a:p>
            <a:pPr marL="0" indent="0">
              <a:buNone/>
            </a:pPr>
            <a:r>
              <a:rPr lang="en-US" dirty="0"/>
              <a:t>Declining/Terminating </a:t>
            </a:r>
          </a:p>
          <a:p>
            <a:pPr marL="0" indent="0">
              <a:buNone/>
            </a:pPr>
            <a:r>
              <a:rPr lang="en-US" dirty="0"/>
              <a:t>	Representation	 1.96%</a:t>
            </a:r>
          </a:p>
          <a:p>
            <a:pPr marL="0" indent="0">
              <a:buNone/>
            </a:pPr>
            <a:r>
              <a:rPr lang="en-US" dirty="0"/>
              <a:t>Unauthorized Practice		 1.60%</a:t>
            </a:r>
          </a:p>
          <a:p>
            <a:pPr marL="0" indent="0">
              <a:buNone/>
            </a:pPr>
            <a:r>
              <a:rPr lang="en-US" dirty="0"/>
              <a:t>Other Litigation Misconduct	 1.51%</a:t>
            </a:r>
          </a:p>
          <a:p>
            <a:pPr marL="0" indent="0">
              <a:buNone/>
            </a:pPr>
            <a:r>
              <a:rPr lang="en-US" dirty="0"/>
              <a:t>Discovery Abuse		 1.25%</a:t>
            </a:r>
          </a:p>
          <a:p>
            <a:pPr marL="0" indent="0">
              <a:buNone/>
            </a:pPr>
            <a:r>
              <a:rPr lang="en-US" dirty="0"/>
              <a:t>Criminal Conduct		 1.16%</a:t>
            </a:r>
          </a:p>
          <a:p>
            <a:pPr marL="0" indent="0">
              <a:buNone/>
            </a:pPr>
            <a:r>
              <a:rPr lang="en-US" dirty="0"/>
              <a:t>Advertising Conduct	 	 1.07%</a:t>
            </a:r>
          </a:p>
          <a:p>
            <a:pPr marL="0" indent="0">
              <a:buNone/>
            </a:pPr>
            <a:endParaRPr lang="en-US" dirty="0"/>
          </a:p>
        </p:txBody>
      </p:sp>
      <p:sp>
        <p:nvSpPr>
          <p:cNvPr id="6" name="Content Placeholder 5"/>
          <p:cNvSpPr>
            <a:spLocks noGrp="1"/>
          </p:cNvSpPr>
          <p:nvPr>
            <p:ph sz="half" idx="2"/>
          </p:nvPr>
        </p:nvSpPr>
        <p:spPr>
          <a:xfrm>
            <a:off x="4648200" y="1524000"/>
            <a:ext cx="4038600" cy="4830925"/>
          </a:xfrm>
        </p:spPr>
        <p:txBody>
          <a:bodyPr>
            <a:normAutofit fontScale="55000" lnSpcReduction="20000"/>
          </a:bodyPr>
          <a:lstStyle/>
          <a:p>
            <a:pPr marL="0" indent="0">
              <a:buNone/>
            </a:pPr>
            <a:r>
              <a:rPr lang="en-US" b="1" dirty="0"/>
              <a:t>Less than 1% (2.22% total):</a:t>
            </a:r>
          </a:p>
          <a:p>
            <a:pPr marL="0" indent="0">
              <a:buNone/>
            </a:pPr>
            <a:r>
              <a:rPr lang="en-US" dirty="0"/>
              <a:t>  Bar Admissions/Disciplinary Matter</a:t>
            </a:r>
          </a:p>
          <a:p>
            <a:pPr marL="0" indent="0">
              <a:buNone/>
            </a:pPr>
            <a:r>
              <a:rPr lang="en-US" dirty="0"/>
              <a:t>  Ex Parte Communication</a:t>
            </a:r>
          </a:p>
          <a:p>
            <a:pPr marL="0" indent="0">
              <a:buNone/>
            </a:pPr>
            <a:r>
              <a:rPr lang="en-US" dirty="0"/>
              <a:t>  Sexual Conduct (Noncriminal)</a:t>
            </a:r>
          </a:p>
          <a:p>
            <a:pPr marL="0" indent="0">
              <a:buNone/>
            </a:pPr>
            <a:r>
              <a:rPr lang="en-US" dirty="0"/>
              <a:t>  Real Estate</a:t>
            </a:r>
          </a:p>
          <a:p>
            <a:pPr marL="0" indent="0">
              <a:buNone/>
            </a:pPr>
            <a:r>
              <a:rPr lang="en-US" dirty="0"/>
              <a:t>  Failure to Pay Fee Dispute</a:t>
            </a:r>
          </a:p>
          <a:p>
            <a:pPr marL="0" indent="0">
              <a:buNone/>
            </a:pPr>
            <a:r>
              <a:rPr lang="en-US" dirty="0"/>
              <a:t>  Supervision</a:t>
            </a:r>
          </a:p>
          <a:p>
            <a:pPr marL="0" indent="0">
              <a:buNone/>
            </a:pPr>
            <a:r>
              <a:rPr lang="en-US" dirty="0"/>
              <a:t>  Business Transaction Conduct</a:t>
            </a:r>
          </a:p>
          <a:p>
            <a:pPr marL="0" indent="0">
              <a:buNone/>
            </a:pPr>
            <a:r>
              <a:rPr lang="en-US" dirty="0"/>
              <a:t>  Probate Conduct</a:t>
            </a:r>
          </a:p>
          <a:p>
            <a:pPr marL="0" indent="0">
              <a:buNone/>
            </a:pPr>
            <a:r>
              <a:rPr lang="en-US" dirty="0"/>
              <a:t>  </a:t>
            </a:r>
          </a:p>
        </p:txBody>
      </p:sp>
    </p:spTree>
    <p:extLst>
      <p:ext uri="{BB962C8B-B14F-4D97-AF65-F5344CB8AC3E}">
        <p14:creationId xmlns:p14="http://schemas.microsoft.com/office/powerpoint/2010/main" val="1067143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dirty="0"/>
              <a:t>Substance Abuse/Mental Health</a:t>
            </a:r>
          </a:p>
        </p:txBody>
      </p:sp>
      <p:sp>
        <p:nvSpPr>
          <p:cNvPr id="3" name="Content Placeholder 2"/>
          <p:cNvSpPr>
            <a:spLocks noGrp="1"/>
          </p:cNvSpPr>
          <p:nvPr>
            <p:ph idx="1"/>
          </p:nvPr>
        </p:nvSpPr>
        <p:spPr>
          <a:xfrm>
            <a:off x="457200" y="1447800"/>
            <a:ext cx="8229600" cy="4876800"/>
          </a:xfrm>
        </p:spPr>
        <p:txBody>
          <a:bodyPr>
            <a:normAutofit lnSpcReduction="10000"/>
          </a:bodyPr>
          <a:lstStyle/>
          <a:p>
            <a:pPr marL="0" indent="0">
              <a:buNone/>
            </a:pPr>
            <a:r>
              <a:rPr lang="en-US" dirty="0"/>
              <a:t>21 Complaints representing 13 lawyers.</a:t>
            </a:r>
          </a:p>
          <a:p>
            <a:pPr marL="0" indent="0">
              <a:buNone/>
            </a:pPr>
            <a:r>
              <a:rPr lang="en-US" dirty="0"/>
              <a:t>81.58% resulted in some form of discipline </a:t>
            </a:r>
          </a:p>
          <a:p>
            <a:pPr marL="0" indent="0">
              <a:buNone/>
            </a:pPr>
            <a:r>
              <a:rPr lang="en-US" dirty="0"/>
              <a:t>	(overall rate was 11.88%)</a:t>
            </a:r>
          </a:p>
          <a:p>
            <a:pPr marL="0" indent="0">
              <a:buNone/>
            </a:pPr>
            <a:endParaRPr lang="en-US" dirty="0"/>
          </a:p>
          <a:p>
            <a:pPr marL="365760" lvl="1" indent="0">
              <a:buNone/>
            </a:pPr>
            <a:r>
              <a:rPr lang="en-US" u="sng" dirty="0"/>
              <a:t>Issues:			Lawyers:</a:t>
            </a:r>
          </a:p>
          <a:p>
            <a:pPr marL="365760" lvl="1" indent="0">
              <a:buNone/>
            </a:pPr>
            <a:r>
              <a:rPr lang="en-US" dirty="0"/>
              <a:t>Depression:		7 lawyers</a:t>
            </a:r>
          </a:p>
          <a:p>
            <a:pPr marL="365760" lvl="1" indent="0">
              <a:buNone/>
            </a:pPr>
            <a:r>
              <a:rPr lang="en-US" dirty="0"/>
              <a:t>Alcohol Related:		7 lawyers</a:t>
            </a:r>
          </a:p>
          <a:p>
            <a:pPr marL="365760" lvl="1" indent="0">
              <a:buNone/>
            </a:pPr>
            <a:r>
              <a:rPr lang="en-US" dirty="0"/>
              <a:t>Illegal Drugs:	  	2 lawyers</a:t>
            </a:r>
          </a:p>
          <a:p>
            <a:pPr marL="365760" lvl="1" indent="0">
              <a:buNone/>
            </a:pPr>
            <a:r>
              <a:rPr lang="en-US" dirty="0"/>
              <a:t>Bipolar Disorder		0 lawyer</a:t>
            </a:r>
          </a:p>
          <a:p>
            <a:pPr marL="365760" lvl="1" indent="0">
              <a:buNone/>
            </a:pPr>
            <a:r>
              <a:rPr lang="en-US" dirty="0"/>
              <a:t>Anxiety Disorder:		1  lawyer</a:t>
            </a:r>
          </a:p>
          <a:p>
            <a:pPr marL="365760" lvl="1" indent="0">
              <a:buNone/>
            </a:pPr>
            <a:r>
              <a:rPr lang="en-US" dirty="0"/>
              <a:t>Other:			4 lawyers</a:t>
            </a:r>
          </a:p>
        </p:txBody>
      </p:sp>
    </p:spTree>
    <p:extLst>
      <p:ext uri="{BB962C8B-B14F-4D97-AF65-F5344CB8AC3E}">
        <p14:creationId xmlns:p14="http://schemas.microsoft.com/office/powerpoint/2010/main" val="737207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Action by Supreme Court</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   Dismissal	  			 1</a:t>
            </a:r>
          </a:p>
          <a:p>
            <a:pPr marL="0" indent="0">
              <a:buNone/>
            </a:pPr>
            <a:r>
              <a:rPr lang="en-US" dirty="0"/>
              <a:t>   Closed But Not Dismissed		 0</a:t>
            </a:r>
          </a:p>
          <a:p>
            <a:pPr marL="0" indent="0">
              <a:buNone/>
            </a:pPr>
            <a:r>
              <a:rPr lang="en-US" dirty="0"/>
              <a:t>   Letter of Caution			 0</a:t>
            </a:r>
          </a:p>
          <a:p>
            <a:pPr marL="0" indent="0">
              <a:buNone/>
            </a:pPr>
            <a:r>
              <a:rPr lang="en-US" dirty="0"/>
              <a:t>   Admonition		  		 1</a:t>
            </a:r>
          </a:p>
          <a:p>
            <a:pPr marL="0" indent="0">
              <a:buNone/>
            </a:pPr>
            <a:r>
              <a:rPr lang="en-US" dirty="0"/>
              <a:t>   Public Reprimand			 7</a:t>
            </a:r>
          </a:p>
          <a:p>
            <a:pPr marL="0" indent="0">
              <a:buNone/>
            </a:pPr>
            <a:r>
              <a:rPr lang="en-US" dirty="0"/>
              <a:t>   Definite Suspension		 7</a:t>
            </a:r>
          </a:p>
          <a:p>
            <a:pPr marL="0" indent="0">
              <a:buNone/>
            </a:pPr>
            <a:r>
              <a:rPr lang="en-US" dirty="0"/>
              <a:t>   Disbarment				 5</a:t>
            </a:r>
          </a:p>
          <a:p>
            <a:pPr marL="0" indent="0">
              <a:buNone/>
            </a:pPr>
            <a:r>
              <a:rPr lang="en-US" dirty="0"/>
              <a:t>   Debarment				 0</a:t>
            </a:r>
          </a:p>
          <a:p>
            <a:pPr marL="0" indent="0">
              <a:buNone/>
            </a:pPr>
            <a:r>
              <a:rPr lang="en-US" dirty="0"/>
              <a:t>   Resignation in Lieu of Discipline	 2</a:t>
            </a:r>
          </a:p>
          <a:p>
            <a:pPr marL="0" indent="0">
              <a:buNone/>
            </a:pPr>
            <a:r>
              <a:rPr lang="en-US" dirty="0"/>
              <a:t>   Transfer to Incapacity Inactive	 1</a:t>
            </a:r>
          </a:p>
          <a:p>
            <a:pPr marL="0" indent="0">
              <a:buNone/>
            </a:pPr>
            <a:r>
              <a:rPr lang="en-US" dirty="0"/>
              <a:t>   Interim Suspension		 15</a:t>
            </a:r>
          </a:p>
        </p:txBody>
      </p:sp>
    </p:spTree>
    <p:extLst>
      <p:ext uri="{BB962C8B-B14F-4D97-AF65-F5344CB8AC3E}">
        <p14:creationId xmlns:p14="http://schemas.microsoft.com/office/powerpoint/2010/main" val="1197893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31075"/>
          </a:xfrm>
        </p:spPr>
        <p:txBody>
          <a:bodyPr>
            <a:normAutofit fontScale="90000"/>
          </a:bodyPr>
          <a:lstStyle/>
          <a:p>
            <a:pPr algn="ctr"/>
            <a:r>
              <a:rPr lang="en-US" sz="4000" dirty="0"/>
              <a:t>Yearly Comparisons </a:t>
            </a:r>
            <a:br>
              <a:rPr lang="en-US" sz="4000" dirty="0"/>
            </a:br>
            <a:r>
              <a:rPr lang="en-US" sz="4000" dirty="0"/>
              <a:t>2014 - 2022</a:t>
            </a:r>
          </a:p>
        </p:txBody>
      </p:sp>
      <p:graphicFrame>
        <p:nvGraphicFramePr>
          <p:cNvPr id="5" name="Content Placeholder 4">
            <a:extLst>
              <a:ext uri="{FF2B5EF4-FFF2-40B4-BE49-F238E27FC236}">
                <a16:creationId xmlns:a16="http://schemas.microsoft.com/office/drawing/2014/main" id="{BA49E1D2-80D5-4F0E-B96C-3BC3D471CA85}"/>
              </a:ext>
            </a:extLst>
          </p:cNvPr>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3528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Recent Cases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4599" y="2667000"/>
            <a:ext cx="5429955" cy="2819400"/>
          </a:xfrm>
        </p:spPr>
      </p:pic>
    </p:spTree>
    <p:extLst>
      <p:ext uri="{BB962C8B-B14F-4D97-AF65-F5344CB8AC3E}">
        <p14:creationId xmlns:p14="http://schemas.microsoft.com/office/powerpoint/2010/main" val="582095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Serious Crime</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t>“Serious crime” denotes </a:t>
            </a:r>
          </a:p>
          <a:p>
            <a:endParaRPr lang="en-US" dirty="0"/>
          </a:p>
          <a:p>
            <a:r>
              <a:rPr lang="en-US" dirty="0"/>
              <a:t>any felony; </a:t>
            </a:r>
          </a:p>
          <a:p>
            <a:r>
              <a:rPr lang="en-US" dirty="0"/>
              <a:t>any lesser crime that reflects adversely on the lawyer’s honesty, trustworthiness or fitness as a lawyer in other respects; or  </a:t>
            </a:r>
          </a:p>
          <a:p>
            <a:pPr marL="0" indent="0">
              <a:buNone/>
            </a:pPr>
            <a:endParaRPr lang="en-US" dirty="0"/>
          </a:p>
          <a:p>
            <a:pPr marL="0" indent="0" algn="r">
              <a:buNone/>
            </a:pPr>
            <a:r>
              <a:rPr lang="en-US" sz="2100" dirty="0"/>
              <a:t>Rule 1.0(</a:t>
            </a:r>
            <a:r>
              <a:rPr lang="en-US" sz="2100" i="1" dirty="0"/>
              <a:t>o</a:t>
            </a:r>
            <a:r>
              <a:rPr lang="en-US" sz="2100" dirty="0"/>
              <a:t>), RPC, Rule 407, SCACR; Rule 2(bb), RLDE, Rule 413, SCACR</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543918"/>
            <a:ext cx="4038600" cy="3187801"/>
          </a:xfrm>
        </p:spPr>
      </p:pic>
    </p:spTree>
    <p:extLst>
      <p:ext uri="{BB962C8B-B14F-4D97-AF65-F5344CB8AC3E}">
        <p14:creationId xmlns:p14="http://schemas.microsoft.com/office/powerpoint/2010/main" val="4226606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dirty="0"/>
              <a:t>Serious Crime</a:t>
            </a:r>
          </a:p>
        </p:txBody>
      </p:sp>
      <p:sp>
        <p:nvSpPr>
          <p:cNvPr id="3" name="Content Placeholder 2"/>
          <p:cNvSpPr>
            <a:spLocks noGrp="1"/>
          </p:cNvSpPr>
          <p:nvPr>
            <p:ph idx="1"/>
          </p:nvPr>
        </p:nvSpPr>
        <p:spPr>
          <a:xfrm>
            <a:off x="457200" y="1371600"/>
            <a:ext cx="8229600" cy="4953000"/>
          </a:xfrm>
        </p:spPr>
        <p:txBody>
          <a:bodyPr>
            <a:normAutofit fontScale="77500" lnSpcReduction="20000"/>
          </a:bodyPr>
          <a:lstStyle/>
          <a:p>
            <a:pPr marL="0" indent="0">
              <a:buNone/>
            </a:pPr>
            <a:endParaRPr lang="en-US" dirty="0"/>
          </a:p>
          <a:p>
            <a:r>
              <a:rPr lang="en-US" dirty="0"/>
              <a:t>any crime a necessary element of which, as determined by the statutory </a:t>
            </a:r>
            <a:r>
              <a:rPr lang="en-US" b="1" dirty="0"/>
              <a:t>or </a:t>
            </a:r>
            <a:r>
              <a:rPr lang="en-US" dirty="0"/>
              <a:t>common law definition of the crime, involves </a:t>
            </a:r>
          </a:p>
          <a:p>
            <a:pPr lvl="1"/>
            <a:r>
              <a:rPr lang="en-US" dirty="0"/>
              <a:t>interference with the administration of justice, </a:t>
            </a:r>
          </a:p>
          <a:p>
            <a:pPr lvl="1"/>
            <a:r>
              <a:rPr lang="en-US" dirty="0"/>
              <a:t>false swearing, </a:t>
            </a:r>
          </a:p>
          <a:p>
            <a:pPr lvl="1"/>
            <a:r>
              <a:rPr lang="en-US" dirty="0"/>
              <a:t>misrepresentation, </a:t>
            </a:r>
          </a:p>
          <a:p>
            <a:pPr lvl="1"/>
            <a:r>
              <a:rPr lang="en-US" dirty="0"/>
              <a:t>fraud, </a:t>
            </a:r>
          </a:p>
          <a:p>
            <a:pPr lvl="1"/>
            <a:r>
              <a:rPr lang="en-US" dirty="0"/>
              <a:t>deceit, </a:t>
            </a:r>
          </a:p>
          <a:p>
            <a:pPr lvl="1"/>
            <a:r>
              <a:rPr lang="en-US" dirty="0"/>
              <a:t>bribery, </a:t>
            </a:r>
          </a:p>
          <a:p>
            <a:pPr lvl="1"/>
            <a:r>
              <a:rPr lang="en-US" dirty="0"/>
              <a:t>extortion, </a:t>
            </a:r>
          </a:p>
          <a:p>
            <a:pPr lvl="1"/>
            <a:r>
              <a:rPr lang="en-US" dirty="0"/>
              <a:t>misappropriation, </a:t>
            </a:r>
          </a:p>
          <a:p>
            <a:pPr lvl="1"/>
            <a:r>
              <a:rPr lang="en-US" dirty="0"/>
              <a:t>theft, </a:t>
            </a:r>
          </a:p>
          <a:p>
            <a:pPr lvl="1"/>
            <a:r>
              <a:rPr lang="en-US" dirty="0"/>
              <a:t>willful failure to file income tax returns, </a:t>
            </a:r>
            <a:r>
              <a:rPr lang="en-US" b="1" dirty="0"/>
              <a:t>or</a:t>
            </a:r>
            <a:r>
              <a:rPr lang="en-US" dirty="0"/>
              <a:t> </a:t>
            </a:r>
          </a:p>
          <a:p>
            <a:pPr lvl="1"/>
            <a:r>
              <a:rPr lang="en-US" dirty="0"/>
              <a:t>an attempt, conspiracy or solicitation of another to commit a serious crime.</a:t>
            </a:r>
          </a:p>
          <a:p>
            <a:pPr marL="0" indent="0">
              <a:buNone/>
            </a:pPr>
            <a:endParaRPr lang="en-US" dirty="0"/>
          </a:p>
          <a:p>
            <a:pPr marL="0" indent="0" algn="r">
              <a:buNone/>
            </a:pPr>
            <a:r>
              <a:rPr lang="en-US" sz="2100" dirty="0"/>
              <a:t>Rule 1.0(</a:t>
            </a:r>
            <a:r>
              <a:rPr lang="en-US" sz="2100" i="1" dirty="0"/>
              <a:t>o</a:t>
            </a:r>
            <a:r>
              <a:rPr lang="en-US" sz="2100" dirty="0"/>
              <a:t>), RPC, Rule 407, SCACR; Rule 2(bb), RLDE, Rule 413, SCACR</a:t>
            </a:r>
          </a:p>
        </p:txBody>
      </p:sp>
    </p:spTree>
    <p:extLst>
      <p:ext uri="{BB962C8B-B14F-4D97-AF65-F5344CB8AC3E}">
        <p14:creationId xmlns:p14="http://schemas.microsoft.com/office/powerpoint/2010/main" val="1917815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algn="ctr"/>
            <a:r>
              <a:rPr lang="en-US" dirty="0"/>
              <a:t>Arrest for Serious Crime</a:t>
            </a:r>
          </a:p>
        </p:txBody>
      </p:sp>
      <p:sp>
        <p:nvSpPr>
          <p:cNvPr id="3" name="Content Placeholder 2"/>
          <p:cNvSpPr>
            <a:spLocks noGrp="1"/>
          </p:cNvSpPr>
          <p:nvPr>
            <p:ph idx="1"/>
          </p:nvPr>
        </p:nvSpPr>
        <p:spPr>
          <a:xfrm>
            <a:off x="457200" y="1905000"/>
            <a:ext cx="8229600" cy="4648200"/>
          </a:xfrm>
        </p:spPr>
        <p:txBody>
          <a:bodyPr>
            <a:normAutofit/>
          </a:bodyPr>
          <a:lstStyle/>
          <a:p>
            <a:pPr marL="0" indent="0">
              <a:buNone/>
            </a:pPr>
            <a:r>
              <a:rPr lang="en-US" i="1" dirty="0"/>
              <a:t>Matter of Holmes</a:t>
            </a:r>
            <a:r>
              <a:rPr lang="en-US" dirty="0"/>
              <a:t>, Op. No. 28076 (S.C. Sup. Ct. filed Dec. 15 2021). Lawyer disbarred following drug-related guilty pleas. </a:t>
            </a:r>
          </a:p>
          <a:p>
            <a:pPr marL="0" indent="0">
              <a:buNone/>
            </a:pPr>
            <a:endParaRPr lang="en-US" dirty="0"/>
          </a:p>
          <a:p>
            <a:pPr marL="0" indent="0">
              <a:buNone/>
            </a:pPr>
            <a:r>
              <a:rPr lang="en-US" i="1" dirty="0"/>
              <a:t>Matter of Johnson</a:t>
            </a:r>
            <a:r>
              <a:rPr lang="en-US" dirty="0"/>
              <a:t>, Op. No. 28043 (S.C. Sup. Ct. filed July 7 2021). Former solicitor disbarred following guilty plea to one federal count of wire fraud and three state counts of misconduct in office and embezzlement.</a:t>
            </a:r>
          </a:p>
          <a:p>
            <a:pPr marL="0" indent="0">
              <a:buNone/>
            </a:pPr>
            <a:endParaRPr lang="en-US" dirty="0"/>
          </a:p>
        </p:txBody>
      </p:sp>
    </p:spTree>
    <p:extLst>
      <p:ext uri="{BB962C8B-B14F-4D97-AF65-F5344CB8AC3E}">
        <p14:creationId xmlns:p14="http://schemas.microsoft.com/office/powerpoint/2010/main" val="2644852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algn="ctr"/>
            <a:r>
              <a:rPr lang="en-US" dirty="0"/>
              <a:t>Arrest for Serious Crime</a:t>
            </a:r>
          </a:p>
        </p:txBody>
      </p:sp>
      <p:sp>
        <p:nvSpPr>
          <p:cNvPr id="3" name="Content Placeholder 2"/>
          <p:cNvSpPr>
            <a:spLocks noGrp="1"/>
          </p:cNvSpPr>
          <p:nvPr>
            <p:ph idx="1"/>
          </p:nvPr>
        </p:nvSpPr>
        <p:spPr>
          <a:xfrm>
            <a:off x="533400" y="1828800"/>
            <a:ext cx="8229600" cy="4648200"/>
          </a:xfrm>
        </p:spPr>
        <p:txBody>
          <a:bodyPr>
            <a:normAutofit fontScale="92500" lnSpcReduction="10000"/>
          </a:bodyPr>
          <a:lstStyle/>
          <a:p>
            <a:pPr marL="0" indent="0">
              <a:buNone/>
            </a:pPr>
            <a:r>
              <a:rPr lang="en-US" i="1" dirty="0"/>
              <a:t>Matter of MacLean</a:t>
            </a:r>
            <a:r>
              <a:rPr lang="en-US" dirty="0"/>
              <a:t>, Op. No. 28044 (S.C. Sup. Ct. filed July 7, 2021). Lawyer suspended for three years for, among other things, failing to report her arrest on numerous drug charges (the state dismissed the charges due to concern about the legality of the automobile search that revealed the contraband).</a:t>
            </a:r>
          </a:p>
          <a:p>
            <a:pPr marL="0" indent="0">
              <a:buNone/>
            </a:pPr>
            <a:endParaRPr lang="en-US" dirty="0"/>
          </a:p>
          <a:p>
            <a:pPr marL="0" indent="0">
              <a:buNone/>
            </a:pPr>
            <a:r>
              <a:rPr lang="en-US" i="1" dirty="0"/>
              <a:t>Matter of Walker</a:t>
            </a:r>
            <a:r>
              <a:rPr lang="en-US" dirty="0"/>
              <a:t>, 429 S.C. 631, 841 S.E.2d 627 (2020). The lawyer received a 4-month suspension in New York following his guilty plea to reckless assault in the third degree, a misdemeanor in New York. The conduct was serious enough to justify a suspension. The Supreme Court of South Carolina agreed and entered an order of reciprocal discipline.</a:t>
            </a:r>
          </a:p>
        </p:txBody>
      </p:sp>
    </p:spTree>
    <p:extLst>
      <p:ext uri="{BB962C8B-B14F-4D97-AF65-F5344CB8AC3E}">
        <p14:creationId xmlns:p14="http://schemas.microsoft.com/office/powerpoint/2010/main" val="1998365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Communication</a:t>
            </a:r>
          </a:p>
        </p:txBody>
      </p:sp>
      <p:sp>
        <p:nvSpPr>
          <p:cNvPr id="3" name="Content Placeholder 2"/>
          <p:cNvSpPr>
            <a:spLocks noGrp="1"/>
          </p:cNvSpPr>
          <p:nvPr>
            <p:ph sz="half" idx="1"/>
          </p:nvPr>
        </p:nvSpPr>
        <p:spPr>
          <a:xfrm>
            <a:off x="457200" y="1920085"/>
            <a:ext cx="5638800" cy="3947315"/>
          </a:xfrm>
        </p:spPr>
        <p:txBody>
          <a:bodyPr>
            <a:normAutofit fontScale="70000" lnSpcReduction="20000"/>
          </a:bodyPr>
          <a:lstStyle/>
          <a:p>
            <a:pPr marL="0" indent="0">
              <a:buNone/>
            </a:pPr>
            <a:endParaRPr lang="en-US" i="1" dirty="0"/>
          </a:p>
          <a:p>
            <a:pPr marL="0" indent="0">
              <a:buNone/>
            </a:pPr>
            <a:r>
              <a:rPr lang="en-US" i="1" dirty="0"/>
              <a:t>Matter of Brooker</a:t>
            </a:r>
            <a:r>
              <a:rPr lang="en-US" dirty="0"/>
              <a:t>, Op. No. 28019 (S.C. Sup. Ct. filed Mar. 31, 2021). Lawyer suspended for one year for numerous acts of misconduct, including failing to respond to reasonable requests for information.</a:t>
            </a:r>
          </a:p>
          <a:p>
            <a:pPr marL="0" indent="0">
              <a:buNone/>
            </a:pPr>
            <a:endParaRPr lang="en-US" dirty="0"/>
          </a:p>
          <a:p>
            <a:pPr marL="0" indent="0">
              <a:buNone/>
            </a:pPr>
            <a:r>
              <a:rPr lang="en-US" i="1" dirty="0"/>
              <a:t>Matter of Norton</a:t>
            </a:r>
            <a:r>
              <a:rPr lang="en-US" dirty="0"/>
              <a:t>, Op. No. 28014 (S.C. Sup. Ct. filed Mar. 17, 2021). Lawyer suspended for one year for numerous acts of misconduct, including failure to keep clients informed of the status of their cases or respond to requests for information.</a:t>
            </a:r>
          </a:p>
          <a:p>
            <a:pPr marL="0" indent="0">
              <a:buNone/>
            </a:pPr>
            <a:endParaRPr lang="en-US" dirty="0"/>
          </a:p>
          <a:p>
            <a:pPr marL="0" indent="0">
              <a:buNone/>
            </a:pPr>
            <a:r>
              <a:rPr lang="en-US" i="1" dirty="0"/>
              <a:t>Matter of </a:t>
            </a:r>
            <a:r>
              <a:rPr lang="en-US" i="1" dirty="0" err="1"/>
              <a:t>Schnee</a:t>
            </a:r>
            <a:r>
              <a:rPr lang="en-US" dirty="0"/>
              <a:t>, Op. No. 28007 (S.C. Sup. Ct. filed Feb. 10, 2021). Lawyer disbarred for numerous acts of misconduct, including failing to respond to client inquiries about the status of cases.</a:t>
            </a:r>
            <a:endParaRPr lang="en-US" i="1"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77000" y="2362200"/>
            <a:ext cx="1752600" cy="2625618"/>
          </a:xfrm>
        </p:spPr>
      </p:pic>
    </p:spTree>
    <p:extLst>
      <p:ext uri="{BB962C8B-B14F-4D97-AF65-F5344CB8AC3E}">
        <p14:creationId xmlns:p14="http://schemas.microsoft.com/office/powerpoint/2010/main" val="2864844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38200"/>
          </a:xfrm>
        </p:spPr>
        <p:txBody>
          <a:bodyPr>
            <a:normAutofit fontScale="90000"/>
          </a:bodyPr>
          <a:lstStyle/>
          <a:p>
            <a:pPr algn="ctr"/>
            <a:r>
              <a:rPr lang="en-US" dirty="0"/>
              <a:t>Annual Report</a:t>
            </a:r>
            <a:br>
              <a:rPr lang="en-US" dirty="0"/>
            </a:br>
            <a:r>
              <a:rPr lang="en-US" dirty="0"/>
              <a:t>7/1/21 to 6/30/22</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278" y="2286000"/>
            <a:ext cx="7803443" cy="3932237"/>
          </a:xfrm>
        </p:spPr>
      </p:pic>
    </p:spTree>
    <p:extLst>
      <p:ext uri="{BB962C8B-B14F-4D97-AF65-F5344CB8AC3E}">
        <p14:creationId xmlns:p14="http://schemas.microsoft.com/office/powerpoint/2010/main" val="1076069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n-US" dirty="0"/>
              <a:t>Competence</a:t>
            </a:r>
          </a:p>
        </p:txBody>
      </p:sp>
      <p:sp>
        <p:nvSpPr>
          <p:cNvPr id="3" name="Content Placeholder 2"/>
          <p:cNvSpPr>
            <a:spLocks noGrp="1"/>
          </p:cNvSpPr>
          <p:nvPr>
            <p:ph sz="half" idx="1"/>
          </p:nvPr>
        </p:nvSpPr>
        <p:spPr/>
        <p:txBody>
          <a:bodyPr>
            <a:normAutofit fontScale="85000" lnSpcReduction="10000"/>
          </a:bodyPr>
          <a:lstStyle/>
          <a:p>
            <a:pPr marL="0" indent="0">
              <a:buNone/>
            </a:pPr>
            <a:r>
              <a:rPr lang="en-US" i="1" dirty="0"/>
              <a:t>Matter of </a:t>
            </a:r>
            <a:r>
              <a:rPr lang="en-US" i="1" dirty="0" err="1"/>
              <a:t>Sheek</a:t>
            </a:r>
            <a:r>
              <a:rPr lang="en-US" dirty="0"/>
              <a:t>, Op. No. 28060 (S.C. Sup. Ct. filed Sept. 22, 2021). Lawyer suspended for one year for conduct in two cases before the South Carolina Court of Appeals that demonstrated a lack of competence to handle appellate cases, a consistent failure to adhere to the SCACR, and repeated failure to comply with the Court of Appeals’ orders and directives from the Court’s clerk.</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62738" y="3064803"/>
            <a:ext cx="3809524" cy="2146032"/>
          </a:xfrm>
        </p:spPr>
      </p:pic>
    </p:spTree>
    <p:extLst>
      <p:ext uri="{BB962C8B-B14F-4D97-AF65-F5344CB8AC3E}">
        <p14:creationId xmlns:p14="http://schemas.microsoft.com/office/powerpoint/2010/main" val="2836114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Conflict of Interest</a:t>
            </a:r>
          </a:p>
        </p:txBody>
      </p:sp>
      <p:sp>
        <p:nvSpPr>
          <p:cNvPr id="3" name="Content Placeholder 2"/>
          <p:cNvSpPr>
            <a:spLocks noGrp="1"/>
          </p:cNvSpPr>
          <p:nvPr>
            <p:ph sz="half" idx="1"/>
          </p:nvPr>
        </p:nvSpPr>
        <p:spPr/>
        <p:txBody>
          <a:bodyPr/>
          <a:lstStyle/>
          <a:p>
            <a:pPr marL="0" indent="0">
              <a:buNone/>
            </a:pPr>
            <a:endParaRPr lang="en-US" dirty="0"/>
          </a:p>
          <a:p>
            <a:pPr marL="0" indent="0">
              <a:buNone/>
            </a:pPr>
            <a:r>
              <a:rPr lang="en-US" i="1" dirty="0"/>
              <a:t>Matter of Anderson</a:t>
            </a:r>
            <a:r>
              <a:rPr lang="en-US" dirty="0"/>
              <a:t>, Op. No. 28020 (S.C. Sup. Ct. filed April 21, 2021). Lawyer publicly reprimanded for engaging in an inappropriate sexual relationship with a vulnerable client.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05400" y="2438400"/>
            <a:ext cx="2786062" cy="2786062"/>
          </a:xfrm>
        </p:spPr>
      </p:pic>
    </p:spTree>
    <p:extLst>
      <p:ext uri="{BB962C8B-B14F-4D97-AF65-F5344CB8AC3E}">
        <p14:creationId xmlns:p14="http://schemas.microsoft.com/office/powerpoint/2010/main" val="772545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Diligence</a:t>
            </a:r>
          </a:p>
        </p:txBody>
      </p:sp>
      <p:sp>
        <p:nvSpPr>
          <p:cNvPr id="3" name="Content Placeholder 2"/>
          <p:cNvSpPr>
            <a:spLocks noGrp="1"/>
          </p:cNvSpPr>
          <p:nvPr>
            <p:ph sz="half" idx="1"/>
          </p:nvPr>
        </p:nvSpPr>
        <p:spPr/>
        <p:txBody>
          <a:bodyPr/>
          <a:lstStyle/>
          <a:p>
            <a:pPr marL="0" indent="0">
              <a:buNone/>
            </a:pPr>
            <a:r>
              <a:rPr lang="en-US" i="1" dirty="0"/>
              <a:t>Matter of </a:t>
            </a:r>
            <a:r>
              <a:rPr lang="en-US" i="1" dirty="0" err="1"/>
              <a:t>Schnee</a:t>
            </a:r>
            <a:r>
              <a:rPr lang="en-US" dirty="0"/>
              <a:t>, Op. No. 28007 (S.C. Sup. Ct. filed Feb. 10, 2021) Lawyer disbarred for numerous acts of misconduct, including a lack of diligence in pursuing litigation for several clients.</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16780" y="2187099"/>
            <a:ext cx="3901440" cy="3901440"/>
          </a:xfrm>
        </p:spPr>
      </p:pic>
    </p:spTree>
    <p:extLst>
      <p:ext uri="{BB962C8B-B14F-4D97-AF65-F5344CB8AC3E}">
        <p14:creationId xmlns:p14="http://schemas.microsoft.com/office/powerpoint/2010/main" val="2203856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Failure to Pay Third Parties</a:t>
            </a:r>
          </a:p>
        </p:txBody>
      </p:sp>
      <p:sp>
        <p:nvSpPr>
          <p:cNvPr id="3" name="Content Placeholder 2"/>
          <p:cNvSpPr>
            <a:spLocks noGrp="1"/>
          </p:cNvSpPr>
          <p:nvPr>
            <p:ph sz="half" idx="1"/>
          </p:nvPr>
        </p:nvSpPr>
        <p:spPr/>
        <p:txBody>
          <a:bodyPr/>
          <a:lstStyle/>
          <a:p>
            <a:pPr marL="0" indent="0">
              <a:buNone/>
            </a:pPr>
            <a:r>
              <a:rPr lang="en-US" i="1" dirty="0"/>
              <a:t>Matter of Brooker</a:t>
            </a:r>
            <a:r>
              <a:rPr lang="en-US" dirty="0"/>
              <a:t>, Op. No. 28019 (S.C. Sup. Ct. filed Mar. 31, 2021). Lawyer suspended for one year for numerous acts of misconduct, including failing to pay for two transcripts he had ordered.</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3001149"/>
            <a:ext cx="4038600" cy="2273340"/>
          </a:xfrm>
        </p:spPr>
      </p:pic>
    </p:spTree>
    <p:extLst>
      <p:ext uri="{BB962C8B-B14F-4D97-AF65-F5344CB8AC3E}">
        <p14:creationId xmlns:p14="http://schemas.microsoft.com/office/powerpoint/2010/main" val="634314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Failing to Respond (</a:t>
            </a:r>
            <a:r>
              <a:rPr lang="en-US" i="1" dirty="0" err="1"/>
              <a:t>Treacy</a:t>
            </a:r>
            <a:r>
              <a:rPr lang="en-US" dirty="0"/>
              <a:t> letter)</a:t>
            </a:r>
          </a:p>
        </p:txBody>
      </p:sp>
      <p:sp>
        <p:nvSpPr>
          <p:cNvPr id="3" name="Content Placeholder 2"/>
          <p:cNvSpPr>
            <a:spLocks noGrp="1"/>
          </p:cNvSpPr>
          <p:nvPr>
            <p:ph sz="half" idx="1"/>
          </p:nvPr>
        </p:nvSpPr>
        <p:spPr>
          <a:xfrm>
            <a:off x="493776" y="1981200"/>
            <a:ext cx="4038600" cy="4434840"/>
          </a:xfrm>
        </p:spPr>
        <p:txBody>
          <a:bodyPr>
            <a:normAutofit fontScale="92500" lnSpcReduction="20000"/>
          </a:bodyPr>
          <a:lstStyle/>
          <a:p>
            <a:pPr marL="0" indent="0">
              <a:buNone/>
            </a:pPr>
            <a:endParaRPr lang="en-US" dirty="0"/>
          </a:p>
          <a:p>
            <a:pPr marL="0" indent="0">
              <a:buNone/>
            </a:pPr>
            <a:r>
              <a:rPr lang="en-US" i="1" dirty="0"/>
              <a:t>Matter of Crews</a:t>
            </a:r>
            <a:r>
              <a:rPr lang="en-US" dirty="0"/>
              <a:t>, 430 S.C. 508, 846 S.E.2d 596 (2020). Lawyer, an inactive member of the South Carolina Bar, was suspended in North Carolina for 30 days for failing to comply with the North Carolina Bar grievance investigation. The Supreme Court entered a 30-day suspension as reciprocal discipline.</a:t>
            </a:r>
            <a:endParaRPr lang="en-US" i="1"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623344"/>
            <a:ext cx="4038600" cy="3028950"/>
          </a:xfrm>
        </p:spPr>
      </p:pic>
    </p:spTree>
    <p:extLst>
      <p:ext uri="{BB962C8B-B14F-4D97-AF65-F5344CB8AC3E}">
        <p14:creationId xmlns:p14="http://schemas.microsoft.com/office/powerpoint/2010/main" val="2624327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False Evidence in Court</a:t>
            </a:r>
          </a:p>
        </p:txBody>
      </p:sp>
      <p:sp>
        <p:nvSpPr>
          <p:cNvPr id="3" name="Content Placeholder 2"/>
          <p:cNvSpPr>
            <a:spLocks noGrp="1"/>
          </p:cNvSpPr>
          <p:nvPr>
            <p:ph sz="half" idx="1"/>
          </p:nvPr>
        </p:nvSpPr>
        <p:spPr/>
        <p:txBody>
          <a:bodyPr/>
          <a:lstStyle/>
          <a:p>
            <a:pPr marL="0" indent="0">
              <a:buNone/>
            </a:pPr>
            <a:endParaRPr lang="en-US" i="1" dirty="0"/>
          </a:p>
          <a:p>
            <a:pPr marL="0" indent="0">
              <a:buNone/>
            </a:pPr>
            <a:endParaRPr lang="en-US" i="1" dirty="0"/>
          </a:p>
          <a:p>
            <a:pPr marL="0" indent="0">
              <a:buNone/>
            </a:pPr>
            <a:r>
              <a:rPr lang="en-US" i="1" dirty="0"/>
              <a:t>Matter of Brooks</a:t>
            </a:r>
            <a:r>
              <a:rPr lang="en-US" dirty="0"/>
              <a:t> – disbarred for making material misrepresentations on her application to take UBE in South Carolina</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3047605"/>
            <a:ext cx="3124200" cy="2079013"/>
          </a:xfrm>
        </p:spPr>
      </p:pic>
    </p:spTree>
    <p:extLst>
      <p:ext uri="{BB962C8B-B14F-4D97-AF65-F5344CB8AC3E}">
        <p14:creationId xmlns:p14="http://schemas.microsoft.com/office/powerpoint/2010/main" val="150786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Fees</a:t>
            </a:r>
          </a:p>
        </p:txBody>
      </p:sp>
      <p:sp>
        <p:nvSpPr>
          <p:cNvPr id="3" name="Content Placeholder 2"/>
          <p:cNvSpPr>
            <a:spLocks noGrp="1"/>
          </p:cNvSpPr>
          <p:nvPr>
            <p:ph sz="half" idx="1"/>
          </p:nvPr>
        </p:nvSpPr>
        <p:spPr/>
        <p:txBody>
          <a:bodyPr/>
          <a:lstStyle/>
          <a:p>
            <a:pPr marL="0" indent="0">
              <a:buNone/>
            </a:pPr>
            <a:r>
              <a:rPr lang="en-US" i="1" dirty="0"/>
              <a:t>Matter of Brooker</a:t>
            </a:r>
            <a:r>
              <a:rPr lang="en-US" dirty="0"/>
              <a:t>, Op. No. 28019 (S.C. Sup. Ct. filed Mar. 31, 2021). Lawyer suspended for one year for numerous acts of misconduct, including failing to refund unearned fees following termination.</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667000"/>
            <a:ext cx="4038600" cy="2480469"/>
          </a:xfrm>
        </p:spPr>
      </p:pic>
    </p:spTree>
    <p:extLst>
      <p:ext uri="{BB962C8B-B14F-4D97-AF65-F5344CB8AC3E}">
        <p14:creationId xmlns:p14="http://schemas.microsoft.com/office/powerpoint/2010/main" val="2421619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dirty="0"/>
              <a:t>Frivolous Civil Proceedings</a:t>
            </a:r>
          </a:p>
        </p:txBody>
      </p:sp>
      <p:sp>
        <p:nvSpPr>
          <p:cNvPr id="3" name="Content Placeholder 2"/>
          <p:cNvSpPr>
            <a:spLocks noGrp="1"/>
          </p:cNvSpPr>
          <p:nvPr>
            <p:ph sz="half" idx="1"/>
          </p:nvPr>
        </p:nvSpPr>
        <p:spPr>
          <a:xfrm>
            <a:off x="457200" y="1447800"/>
            <a:ext cx="5410200" cy="4907125"/>
          </a:xfrm>
        </p:spPr>
        <p:txBody>
          <a:bodyPr>
            <a:noAutofit/>
          </a:bodyPr>
          <a:lstStyle/>
          <a:p>
            <a:pPr marL="0" indent="0">
              <a:buNone/>
            </a:pPr>
            <a:r>
              <a:rPr lang="en-US" sz="1600" i="1" dirty="0"/>
              <a:t>Matter of Fisher</a:t>
            </a:r>
            <a:r>
              <a:rPr lang="en-US" sz="1600" dirty="0"/>
              <a:t>, Op. No. 28006 (S.C. Sup. Ct. filed Jan. 27, 2021) California lawyer admitted in South Carolina </a:t>
            </a:r>
            <a:r>
              <a:rPr lang="en-US" sz="1600" i="1" dirty="0"/>
              <a:t>pro </a:t>
            </a:r>
            <a:r>
              <a:rPr lang="en-US" sz="1600" i="1" dirty="0" err="1"/>
              <a:t>hac</a:t>
            </a:r>
            <a:r>
              <a:rPr lang="en-US" sz="1600" i="1" dirty="0"/>
              <a:t> vice</a:t>
            </a:r>
            <a:r>
              <a:rPr lang="en-US" sz="1600" dirty="0"/>
              <a:t> was sanctioned for violating Rule 11, SCRCP, and the South Carolina Frivolous Civil Proceedings Sanctions Act, S.C. Code Ann. §§ 15-36-10 to -100 (Supp. 2018), during a lengthy dispute regarding the estate of the lawyer’s late great-aunt. </a:t>
            </a:r>
          </a:p>
          <a:p>
            <a:pPr marL="0" indent="0">
              <a:buNone/>
            </a:pPr>
            <a:r>
              <a:rPr lang="en-US" sz="1600" dirty="0"/>
              <a:t>ODC filed formal charges against the lawyer alleging she engaged in frivolous and abusive litigation tactics that constituted misconduct. See Rule 3.1, RPC, Rule 407, SCACR (setting forth a lawyer’s duty not to abuse legal procedure through frivolous proceedings). </a:t>
            </a:r>
          </a:p>
          <a:p>
            <a:pPr marL="0" indent="0">
              <a:buNone/>
            </a:pPr>
            <a:r>
              <a:rPr lang="en-US" sz="1600" dirty="0"/>
              <a:t>Following a hearing, a Panel of the Commission on Lawyer Conduct found the lawyer committed misconduct and recommended she receive a Letter of Caution and be ordered to pay the costs of the disciplinary proceedings. Both Respondent and the Office of Disciplinary Counsel filed exceptions to the Panel Report. The Court issued a public reprimand.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867400" y="2667000"/>
            <a:ext cx="2819400" cy="2043226"/>
          </a:xfrm>
        </p:spPr>
      </p:pic>
    </p:spTree>
    <p:extLst>
      <p:ext uri="{BB962C8B-B14F-4D97-AF65-F5344CB8AC3E}">
        <p14:creationId xmlns:p14="http://schemas.microsoft.com/office/powerpoint/2010/main" val="1867838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Honesty/Reckless Behavior</a:t>
            </a:r>
          </a:p>
        </p:txBody>
      </p:sp>
      <p:sp>
        <p:nvSpPr>
          <p:cNvPr id="3" name="Content Placeholder 2"/>
          <p:cNvSpPr>
            <a:spLocks noGrp="1"/>
          </p:cNvSpPr>
          <p:nvPr>
            <p:ph sz="half" idx="1"/>
          </p:nvPr>
        </p:nvSpPr>
        <p:spPr/>
        <p:txBody>
          <a:bodyPr>
            <a:normAutofit fontScale="70000" lnSpcReduction="20000"/>
          </a:bodyPr>
          <a:lstStyle/>
          <a:p>
            <a:pPr marL="0" indent="0">
              <a:buNone/>
            </a:pPr>
            <a:endParaRPr lang="en-US" i="1" dirty="0"/>
          </a:p>
          <a:p>
            <a:pPr marL="0" indent="0">
              <a:buNone/>
            </a:pPr>
            <a:r>
              <a:rPr lang="en-US" i="1" dirty="0"/>
              <a:t>Matter of </a:t>
            </a:r>
            <a:r>
              <a:rPr lang="en-US" i="1" dirty="0" err="1"/>
              <a:t>Schnee</a:t>
            </a:r>
            <a:r>
              <a:rPr lang="en-US" dirty="0"/>
              <a:t>, Op. No. 28007 (S.C. Sup. Ct. filed Feb. 10, 2021) Lawyer disbarred for numerous acts of misconduct, including lying to a judge, providing false evidence, and submitting false statements to ODC.</a:t>
            </a:r>
          </a:p>
          <a:p>
            <a:endParaRPr lang="en-US" i="1" dirty="0"/>
          </a:p>
          <a:p>
            <a:pPr marL="0" indent="0">
              <a:buNone/>
            </a:pPr>
            <a:r>
              <a:rPr lang="en-US" i="1" dirty="0"/>
              <a:t>Matter of </a:t>
            </a:r>
            <a:r>
              <a:rPr lang="en-US" i="1" dirty="0" err="1"/>
              <a:t>Wern</a:t>
            </a:r>
            <a:r>
              <a:rPr lang="en-US" dirty="0"/>
              <a:t> – disbarred for blatant and repeated misuse of client funds over a 5-year period</a:t>
            </a:r>
          </a:p>
          <a:p>
            <a:pPr marL="0" indent="0">
              <a:buNone/>
            </a:pPr>
            <a:endParaRPr lang="en-US" i="1" dirty="0"/>
          </a:p>
          <a:p>
            <a:pPr marL="0" indent="0">
              <a:buNone/>
            </a:pPr>
            <a:r>
              <a:rPr lang="en-US" i="1" dirty="0"/>
              <a:t>Matter of Smith</a:t>
            </a:r>
            <a:r>
              <a:rPr lang="en-US" dirty="0"/>
              <a:t> – disbarred for lying to clients about case status, lying to judges about the cases, and numerous blatant violations of the RPC over 9 years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43512" y="3332956"/>
            <a:ext cx="2847975" cy="1609725"/>
          </a:xfrm>
        </p:spPr>
      </p:pic>
    </p:spTree>
    <p:extLst>
      <p:ext uri="{BB962C8B-B14F-4D97-AF65-F5344CB8AC3E}">
        <p14:creationId xmlns:p14="http://schemas.microsoft.com/office/powerpoint/2010/main" val="2403093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Neglecting a Legal matter</a:t>
            </a:r>
          </a:p>
        </p:txBody>
      </p:sp>
      <p:sp>
        <p:nvSpPr>
          <p:cNvPr id="3" name="Content Placeholder 2"/>
          <p:cNvSpPr>
            <a:spLocks noGrp="1"/>
          </p:cNvSpPr>
          <p:nvPr>
            <p:ph sz="half" idx="1"/>
          </p:nvPr>
        </p:nvSpPr>
        <p:spPr/>
        <p:txBody>
          <a:bodyPr>
            <a:normAutofit fontScale="70000" lnSpcReduction="20000"/>
          </a:bodyPr>
          <a:lstStyle/>
          <a:p>
            <a:pPr marL="0" indent="0">
              <a:buNone/>
            </a:pPr>
            <a:r>
              <a:rPr lang="en-US" i="1" dirty="0"/>
              <a:t>Matter of Norton</a:t>
            </a:r>
            <a:r>
              <a:rPr lang="en-US" dirty="0"/>
              <a:t>, Op. No. 28014 (S.C. Sup. Ct. filed Mar. 17, 2021). Lawyer suspended for one year for numerous acts of misconduct, including neglecting several legal matters.</a:t>
            </a:r>
          </a:p>
          <a:p>
            <a:pPr marL="0" indent="0">
              <a:buNone/>
            </a:pPr>
            <a:endParaRPr lang="en-US" dirty="0"/>
          </a:p>
          <a:p>
            <a:pPr marL="0" indent="0">
              <a:buNone/>
            </a:pPr>
            <a:r>
              <a:rPr lang="en-US" i="1" dirty="0"/>
              <a:t>Matter of </a:t>
            </a:r>
            <a:r>
              <a:rPr lang="en-US" i="1" dirty="0" err="1"/>
              <a:t>Schnee</a:t>
            </a:r>
            <a:r>
              <a:rPr lang="en-US" dirty="0"/>
              <a:t>, Op. No. 28007 (S.C. Sup. Ct. filed Feb. 10, 2021). Lawyer disbarred for numerous acts of misconduct, including neglecting legal matters.</a:t>
            </a:r>
          </a:p>
          <a:p>
            <a:pPr marL="0" indent="0">
              <a:buNone/>
            </a:pPr>
            <a:endParaRPr lang="en-US" dirty="0"/>
          </a:p>
          <a:p>
            <a:pPr marL="0" indent="0">
              <a:buNone/>
            </a:pPr>
            <a:r>
              <a:rPr lang="en-US" i="1" dirty="0"/>
              <a:t>Matter of Dickey</a:t>
            </a:r>
            <a:r>
              <a:rPr lang="en-US" dirty="0"/>
              <a:t>, 430 S.C. 346, 844 S.E.2d 665 (2020). Lawyer received a one year suspension for, among other things, failing to act promptly in several domestic relations matters.</a:t>
            </a:r>
            <a:endParaRPr lang="en-US" i="1"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790458"/>
            <a:ext cx="4038600" cy="2694721"/>
          </a:xfrm>
        </p:spPr>
      </p:pic>
    </p:spTree>
    <p:extLst>
      <p:ext uri="{BB962C8B-B14F-4D97-AF65-F5344CB8AC3E}">
        <p14:creationId xmlns:p14="http://schemas.microsoft.com/office/powerpoint/2010/main" val="2953018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229600" cy="1143000"/>
          </a:xfrm>
        </p:spPr>
        <p:txBody>
          <a:bodyPr>
            <a:normAutofit fontScale="90000"/>
          </a:bodyPr>
          <a:lstStyle/>
          <a:p>
            <a:pPr algn="ctr"/>
            <a:r>
              <a:rPr lang="en-US" dirty="0"/>
              <a:t>COMPLAINTS PENDING/RECEIVED:  </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Complaints Pending June 30, 2021 			 818       </a:t>
            </a:r>
          </a:p>
          <a:p>
            <a:pPr marL="0" indent="0">
              <a:buNone/>
            </a:pPr>
            <a:r>
              <a:rPr lang="en-US" dirty="0"/>
              <a:t>Complaints Received July 1, 2021 - June 30, 2022        </a:t>
            </a:r>
            <a:r>
              <a:rPr lang="en-US" u="sng" dirty="0"/>
              <a:t>1571 </a:t>
            </a:r>
            <a:r>
              <a:rPr lang="en-US" dirty="0"/>
              <a:t> </a:t>
            </a:r>
            <a:r>
              <a:rPr lang="en-US" b="1" dirty="0"/>
              <a:t>Total Complaints Pending and Received</a:t>
            </a:r>
            <a:r>
              <a:rPr lang="en-US" dirty="0"/>
              <a:t>   	2389</a:t>
            </a:r>
          </a:p>
        </p:txBody>
      </p:sp>
    </p:spTree>
    <p:extLst>
      <p:ext uri="{BB962C8B-B14F-4D97-AF65-F5344CB8AC3E}">
        <p14:creationId xmlns:p14="http://schemas.microsoft.com/office/powerpoint/2010/main" val="883852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algn="ctr"/>
            <a:r>
              <a:rPr lang="en-US" dirty="0"/>
              <a:t>Professionalism</a:t>
            </a:r>
          </a:p>
        </p:txBody>
      </p:sp>
      <p:sp>
        <p:nvSpPr>
          <p:cNvPr id="3" name="Content Placeholder 2"/>
          <p:cNvSpPr>
            <a:spLocks noGrp="1"/>
          </p:cNvSpPr>
          <p:nvPr>
            <p:ph sz="half" idx="1"/>
          </p:nvPr>
        </p:nvSpPr>
        <p:spPr/>
        <p:txBody>
          <a:bodyPr>
            <a:normAutofit lnSpcReduction="10000"/>
          </a:bodyPr>
          <a:lstStyle/>
          <a:p>
            <a:pPr marL="0" indent="0">
              <a:buNone/>
            </a:pPr>
            <a:r>
              <a:rPr lang="en-US" i="1" dirty="0"/>
              <a:t>Matter of </a:t>
            </a:r>
            <a:r>
              <a:rPr lang="en-US" i="1" dirty="0" err="1"/>
              <a:t>Traywick</a:t>
            </a:r>
            <a:r>
              <a:rPr lang="en-US" dirty="0"/>
              <a:t>, Op. No. 28037 (S.C. Sup. Ct. filed June 18, 2021). Lawyer suspended for six months for violating the civility oath regarding offensive posts on social media that the Court found “troubling.” The Court found the statements were intended to incite gender or race-based conflict.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2438400"/>
            <a:ext cx="3657600" cy="2641579"/>
          </a:xfrm>
        </p:spPr>
      </p:pic>
    </p:spTree>
    <p:extLst>
      <p:ext uri="{BB962C8B-B14F-4D97-AF65-F5344CB8AC3E}">
        <p14:creationId xmlns:p14="http://schemas.microsoft.com/office/powerpoint/2010/main" val="2662143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Theft/Trust Account</a:t>
            </a:r>
          </a:p>
        </p:txBody>
      </p:sp>
      <p:sp>
        <p:nvSpPr>
          <p:cNvPr id="3" name="Content Placeholder 2"/>
          <p:cNvSpPr>
            <a:spLocks noGrp="1"/>
          </p:cNvSpPr>
          <p:nvPr>
            <p:ph sz="half" idx="1"/>
          </p:nvPr>
        </p:nvSpPr>
        <p:spPr/>
        <p:txBody>
          <a:bodyPr>
            <a:normAutofit fontScale="77500" lnSpcReduction="20000"/>
          </a:bodyPr>
          <a:lstStyle/>
          <a:p>
            <a:pPr marL="0" indent="0">
              <a:buNone/>
            </a:pPr>
            <a:r>
              <a:rPr lang="en-US" i="1" dirty="0"/>
              <a:t>Matter of Hopkins</a:t>
            </a:r>
            <a:r>
              <a:rPr lang="en-US" dirty="0"/>
              <a:t>, Op. No. 28042 (S.C. Sup. Ct. filed Nov. 10, 2021). Lawyer suspended for three years for using client funds in his trust account to pay firm overhead over a ten-month period. Lawyer relied upon undiagnosed mental and physical conditions in mitigation of his theft, including ADHD and vitamin deficiency.</a:t>
            </a:r>
            <a:endParaRPr lang="en-US" i="1" dirty="0"/>
          </a:p>
          <a:p>
            <a:pPr marL="0" indent="0">
              <a:buNone/>
            </a:pPr>
            <a:endParaRPr lang="en-US" i="1" dirty="0"/>
          </a:p>
          <a:p>
            <a:pPr marL="0" indent="0">
              <a:buNone/>
            </a:pPr>
            <a:r>
              <a:rPr lang="en-US" i="1" dirty="0"/>
              <a:t>Matter of Moody</a:t>
            </a:r>
            <a:r>
              <a:rPr lang="en-US" dirty="0"/>
              <a:t> – disbarred in 2014, but ordered to pay restitution on two cases overlooked in prior order</a:t>
            </a:r>
          </a:p>
          <a:p>
            <a:pPr marL="0" indent="0">
              <a:buNone/>
            </a:pP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3500" y="3385344"/>
            <a:ext cx="3048000" cy="1504950"/>
          </a:xfrm>
        </p:spPr>
      </p:pic>
    </p:spTree>
    <p:extLst>
      <p:ext uri="{BB962C8B-B14F-4D97-AF65-F5344CB8AC3E}">
        <p14:creationId xmlns:p14="http://schemas.microsoft.com/office/powerpoint/2010/main" val="3177552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Bar Application (Rule 8.1)</a:t>
            </a:r>
          </a:p>
        </p:txBody>
      </p:sp>
      <p:sp>
        <p:nvSpPr>
          <p:cNvPr id="3" name="Content Placeholder 2"/>
          <p:cNvSpPr>
            <a:spLocks noGrp="1"/>
          </p:cNvSpPr>
          <p:nvPr>
            <p:ph sz="half" idx="1"/>
          </p:nvPr>
        </p:nvSpPr>
        <p:spPr>
          <a:xfrm>
            <a:off x="457199" y="1920084"/>
            <a:ext cx="5138737" cy="4785515"/>
          </a:xfrm>
        </p:spPr>
        <p:txBody>
          <a:bodyPr>
            <a:normAutofit fontScale="92500" lnSpcReduction="20000"/>
          </a:bodyPr>
          <a:lstStyle/>
          <a:p>
            <a:pPr marL="0" indent="0">
              <a:buNone/>
            </a:pPr>
            <a:r>
              <a:rPr lang="en-US" dirty="0"/>
              <a:t>	In light of the concerning increase in nondisclosures this Court has seen in recent years and the growing prevalence of social media, today we take the unusual step of publishing our decision in this case while allowing Applicant to remain anonymous.  Our goal in doing so is to warn potential law students, law schools, and bar applicants of the serious consequences of nondisclosure and to encourage law school applicants to completely and fully disclose all required information at the time their applications are first submitted. </a:t>
            </a:r>
          </a:p>
        </p:txBody>
      </p:sp>
      <p:sp>
        <p:nvSpPr>
          <p:cNvPr id="10" name="Content Placeholder 9">
            <a:extLst>
              <a:ext uri="{FF2B5EF4-FFF2-40B4-BE49-F238E27FC236}">
                <a16:creationId xmlns:a16="http://schemas.microsoft.com/office/drawing/2014/main" id="{5FACE822-2726-4942-8B99-9975AB99BA4A}"/>
              </a:ext>
            </a:extLst>
          </p:cNvPr>
          <p:cNvSpPr>
            <a:spLocks noGrp="1"/>
          </p:cNvSpPr>
          <p:nvPr>
            <p:ph sz="half" idx="2"/>
          </p:nvPr>
        </p:nvSpPr>
        <p:spPr/>
        <p:txBody>
          <a:bodyPr/>
          <a:lstStyle/>
          <a:p>
            <a:endParaRPr lang="en-US" dirty="0"/>
          </a:p>
        </p:txBody>
      </p:sp>
      <p:pic>
        <p:nvPicPr>
          <p:cNvPr id="11" name="Content Placeholder 11">
            <a:extLst>
              <a:ext uri="{FF2B5EF4-FFF2-40B4-BE49-F238E27FC236}">
                <a16:creationId xmlns:a16="http://schemas.microsoft.com/office/drawing/2014/main" id="{A661E5C6-1B93-4492-9020-5AB5A3721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2860548"/>
            <a:ext cx="2362200" cy="2133536"/>
          </a:xfrm>
          <a:prstGeom prst="rect">
            <a:avLst/>
          </a:prstGeom>
        </p:spPr>
      </p:pic>
    </p:spTree>
    <p:extLst>
      <p:ext uri="{BB962C8B-B14F-4D97-AF65-F5344CB8AC3E}">
        <p14:creationId xmlns:p14="http://schemas.microsoft.com/office/powerpoint/2010/main" val="2247543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Bar Application (Rule 8.1)</a:t>
            </a:r>
          </a:p>
        </p:txBody>
      </p:sp>
      <p:sp>
        <p:nvSpPr>
          <p:cNvPr id="3" name="Content Placeholder 2"/>
          <p:cNvSpPr>
            <a:spLocks noGrp="1"/>
          </p:cNvSpPr>
          <p:nvPr>
            <p:ph sz="half" idx="1"/>
          </p:nvPr>
        </p:nvSpPr>
        <p:spPr>
          <a:xfrm>
            <a:off x="457199" y="1920084"/>
            <a:ext cx="7772401" cy="4785515"/>
          </a:xfrm>
        </p:spPr>
        <p:txBody>
          <a:bodyPr>
            <a:normAutofit/>
          </a:bodyPr>
          <a:lstStyle/>
          <a:p>
            <a:pPr marL="0" indent="0">
              <a:buNone/>
            </a:pPr>
            <a:r>
              <a:rPr lang="en-US" dirty="0"/>
              <a:t>	Now that applicants will have the benefit of this published decision, we caution that future nondisclosures and misleading statements will not be viewed with any degree of leniency and may result in this Court’s outright denial of admission to practice law. </a:t>
            </a:r>
          </a:p>
        </p:txBody>
      </p:sp>
      <p:sp>
        <p:nvSpPr>
          <p:cNvPr id="13" name="Content Placeholder 12">
            <a:extLst>
              <a:ext uri="{FF2B5EF4-FFF2-40B4-BE49-F238E27FC236}">
                <a16:creationId xmlns:a16="http://schemas.microsoft.com/office/drawing/2014/main" id="{41F1A981-51B3-4DBE-804D-F6F8870AEB31}"/>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4097825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New Rules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7281" y="1935163"/>
            <a:ext cx="4389437" cy="4389437"/>
          </a:xfrm>
        </p:spPr>
      </p:pic>
    </p:spTree>
    <p:extLst>
      <p:ext uri="{BB962C8B-B14F-4D97-AF65-F5344CB8AC3E}">
        <p14:creationId xmlns:p14="http://schemas.microsoft.com/office/powerpoint/2010/main" val="1727378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Rule 3.8 (g) </a:t>
            </a:r>
            <a:br>
              <a:rPr lang="en-US" sz="3600" dirty="0"/>
            </a:br>
            <a:r>
              <a:rPr lang="en-US" sz="3600" dirty="0"/>
              <a:t>(adopted 8/11/21)</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(g) When a prosecutor learns of credible, material evidence or information such that there is a reasonable probability a convicted defendant did not commit an offense of which the defendant was convicted, the prosecutor shall …</a:t>
            </a:r>
          </a:p>
        </p:txBody>
      </p:sp>
    </p:spTree>
    <p:extLst>
      <p:ext uri="{BB962C8B-B14F-4D97-AF65-F5344CB8AC3E}">
        <p14:creationId xmlns:p14="http://schemas.microsoft.com/office/powerpoint/2010/main" val="3381300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noAutofit/>
          </a:bodyPr>
          <a:lstStyle/>
          <a:p>
            <a:pPr algn="ctr"/>
            <a:r>
              <a:rPr lang="en-US" sz="3600" dirty="0"/>
              <a:t>Rules 3.8(g)</a:t>
            </a:r>
            <a:br>
              <a:rPr lang="en-US" sz="3600" dirty="0"/>
            </a:br>
            <a:r>
              <a:rPr lang="en-US" sz="3600" dirty="0"/>
              <a:t>(adopted 8/11/21)</a:t>
            </a:r>
          </a:p>
        </p:txBody>
      </p:sp>
      <p:sp>
        <p:nvSpPr>
          <p:cNvPr id="3" name="Content Placeholder 2"/>
          <p:cNvSpPr>
            <a:spLocks noGrp="1"/>
          </p:cNvSpPr>
          <p:nvPr>
            <p:ph idx="1"/>
          </p:nvPr>
        </p:nvSpPr>
        <p:spPr/>
        <p:txBody>
          <a:bodyPr>
            <a:normAutofit/>
          </a:bodyPr>
          <a:lstStyle/>
          <a:p>
            <a:pPr marL="0" indent="0">
              <a:buNone/>
            </a:pPr>
            <a:r>
              <a:rPr lang="en-US" dirty="0"/>
              <a:t>(1) make reasonable efforts to promptly disclose in writing that evidence or information to the defendant or, if the defendant is represented by counsel, to the defendant’s counsel, unless a court authorizes delay; and</a:t>
            </a:r>
          </a:p>
          <a:p>
            <a:pPr marL="0" indent="0">
              <a:buNone/>
            </a:pPr>
            <a:endParaRPr lang="en-US" dirty="0"/>
          </a:p>
          <a:p>
            <a:pPr marL="0" indent="0">
              <a:buNone/>
            </a:pPr>
            <a:r>
              <a:rPr lang="en-US" dirty="0"/>
              <a:t>(2) promptly disclose in writing that evidence or information to the chief prosecutor in the jurisdiction where the conviction was obtained.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17513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Rule 3.8 (h) </a:t>
            </a:r>
            <a:br>
              <a:rPr lang="en-US" sz="3600" dirty="0"/>
            </a:br>
            <a:r>
              <a:rPr lang="en-US" sz="3600" dirty="0"/>
              <a:t>(adopted 8/11/21)</a:t>
            </a:r>
          </a:p>
        </p:txBody>
      </p:sp>
      <p:sp>
        <p:nvSpPr>
          <p:cNvPr id="3" name="Content Placeholder 2"/>
          <p:cNvSpPr>
            <a:spLocks noGrp="1"/>
          </p:cNvSpPr>
          <p:nvPr>
            <p:ph idx="1"/>
          </p:nvPr>
        </p:nvSpPr>
        <p:spPr/>
        <p:txBody>
          <a:bodyPr>
            <a:normAutofit/>
          </a:bodyPr>
          <a:lstStyle/>
          <a:p>
            <a:pPr marL="0" indent="0">
              <a:buNone/>
            </a:pPr>
            <a:r>
              <a:rPr lang="en-US" dirty="0"/>
              <a:t>(h) When a prosecutor knows of clear and convincing evidence or information establishing that a defendant in the prosecutor’s jurisdiction was convicted of an offense that the defendant did not commit, the prosecutor shall make reasonable efforts to seek to remedy the conviction.</a:t>
            </a:r>
          </a:p>
        </p:txBody>
      </p:sp>
    </p:spTree>
    <p:extLst>
      <p:ext uri="{BB962C8B-B14F-4D97-AF65-F5344CB8AC3E}">
        <p14:creationId xmlns:p14="http://schemas.microsoft.com/office/powerpoint/2010/main" val="477990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Rule 3.8 (</a:t>
            </a:r>
            <a:r>
              <a:rPr lang="en-US" sz="3600" dirty="0" err="1"/>
              <a:t>i</a:t>
            </a:r>
            <a:r>
              <a:rPr lang="en-US" sz="3600" dirty="0"/>
              <a:t>) </a:t>
            </a:r>
            <a:br>
              <a:rPr lang="en-US" sz="3600" dirty="0"/>
            </a:br>
            <a:r>
              <a:rPr lang="en-US" sz="3600" dirty="0"/>
              <a:t>(adopted 8/11/21)</a:t>
            </a:r>
          </a:p>
        </p:txBody>
      </p:sp>
      <p:sp>
        <p:nvSpPr>
          <p:cNvPr id="3" name="Content Placeholder 2"/>
          <p:cNvSpPr>
            <a:spLocks noGrp="1"/>
          </p:cNvSpPr>
          <p:nvPr>
            <p:ph idx="1"/>
          </p:nvPr>
        </p:nvSpPr>
        <p:spPr>
          <a:xfrm>
            <a:off x="457200" y="2514600"/>
            <a:ext cx="8229600" cy="3810000"/>
          </a:xfrm>
        </p:spPr>
        <p:txBody>
          <a:bodyPr>
            <a:normAutofit/>
          </a:bodyPr>
          <a:lstStyle/>
          <a:p>
            <a:pPr marL="0" indent="0">
              <a:buNone/>
            </a:pPr>
            <a:r>
              <a:rPr lang="en-US" dirty="0"/>
              <a:t>(</a:t>
            </a:r>
            <a:r>
              <a:rPr lang="en-US" dirty="0" err="1"/>
              <a:t>i</a:t>
            </a:r>
            <a:r>
              <a:rPr lang="en-US" dirty="0"/>
              <a:t>) A prosecutor who concludes in good faith, measured by an objective standard, that the evidence or information is not of such nature to trigger the obligations of paragraphs (g) or (h) of this Rule does not violate those paragraphs even if the prosecutor’s conclusion is later determined to have been erroneous.</a:t>
            </a:r>
          </a:p>
        </p:txBody>
      </p:sp>
    </p:spTree>
    <p:extLst>
      <p:ext uri="{BB962C8B-B14F-4D97-AF65-F5344CB8AC3E}">
        <p14:creationId xmlns:p14="http://schemas.microsoft.com/office/powerpoint/2010/main" val="1107674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Rules 3.8 Comments</a:t>
            </a:r>
          </a:p>
        </p:txBody>
      </p:sp>
      <p:sp>
        <p:nvSpPr>
          <p:cNvPr id="3" name="Content Placeholder 2"/>
          <p:cNvSpPr>
            <a:spLocks noGrp="1"/>
          </p:cNvSpPr>
          <p:nvPr>
            <p:ph idx="1"/>
          </p:nvPr>
        </p:nvSpPr>
        <p:spPr/>
        <p:txBody>
          <a:bodyPr>
            <a:normAutofit lnSpcReduction="10000"/>
          </a:bodyPr>
          <a:lstStyle/>
          <a:p>
            <a:pPr marL="0" indent="0">
              <a:buNone/>
            </a:pPr>
            <a:r>
              <a:rPr lang="en-US" dirty="0"/>
              <a:t>[7] Paragraphs (g)(1) and (2) require the prosecutor who learns of the evidence or information to promptly disclose the evidence or information to the defendant </a:t>
            </a:r>
            <a:r>
              <a:rPr lang="en-US" b="1" dirty="0"/>
              <a:t>and to the chief prosecutor </a:t>
            </a:r>
            <a:r>
              <a:rPr lang="en-US" dirty="0"/>
              <a:t>in the jurisdiction where the conviction was obtained. Consistent with the objectives of Rules 4.2 and 4.3, disclosure to a represented defendant must be made through the defendant’s counsel, and, in the case of an unrepresented defendant, would ordinarily be accompanied by a request to a court for the appointment of counsel to assist the defendant in taking such legal measures as may be appropriate.</a:t>
            </a:r>
          </a:p>
        </p:txBody>
      </p:sp>
    </p:spTree>
    <p:extLst>
      <p:ext uri="{BB962C8B-B14F-4D97-AF65-F5344CB8AC3E}">
        <p14:creationId xmlns:p14="http://schemas.microsoft.com/office/powerpoint/2010/main" val="463335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DISPOSITION OF COMPLAINTS</a:t>
            </a:r>
          </a:p>
        </p:txBody>
      </p:sp>
      <p:sp>
        <p:nvSpPr>
          <p:cNvPr id="3" name="Content Placeholder 2"/>
          <p:cNvSpPr>
            <a:spLocks noGrp="1"/>
          </p:cNvSpPr>
          <p:nvPr>
            <p:ph idx="1"/>
          </p:nvPr>
        </p:nvSpPr>
        <p:spPr/>
        <p:txBody>
          <a:bodyPr/>
          <a:lstStyle/>
          <a:p>
            <a:pPr marL="0" indent="0">
              <a:buNone/>
            </a:pPr>
            <a:r>
              <a:rPr lang="en-US" b="1" dirty="0"/>
              <a:t>Dismissed:        </a:t>
            </a:r>
          </a:p>
          <a:p>
            <a:pPr marL="0" indent="0">
              <a:buNone/>
            </a:pPr>
            <a:r>
              <a:rPr lang="en-US" dirty="0"/>
              <a:t>  By Disciplinary Counsel after initial review </a:t>
            </a:r>
          </a:p>
          <a:p>
            <a:pPr marL="0" indent="0">
              <a:buNone/>
            </a:pPr>
            <a:r>
              <a:rPr lang="en-US" dirty="0"/>
              <a:t>    (no jurisdiction) 						   345</a:t>
            </a:r>
          </a:p>
          <a:p>
            <a:pPr marL="0" indent="0">
              <a:buNone/>
            </a:pPr>
            <a:r>
              <a:rPr lang="en-US" dirty="0"/>
              <a:t>  By Disciplinary Counsel after investigation </a:t>
            </a:r>
          </a:p>
          <a:p>
            <a:pPr marL="0" indent="0">
              <a:buNone/>
            </a:pPr>
            <a:r>
              <a:rPr lang="en-US" dirty="0"/>
              <a:t>    (lack of evidence)  					   611</a:t>
            </a:r>
          </a:p>
          <a:p>
            <a:pPr marL="0" indent="0">
              <a:buNone/>
            </a:pPr>
            <a:r>
              <a:rPr lang="en-US" dirty="0"/>
              <a:t>  By Investigative Panel        				    28</a:t>
            </a:r>
          </a:p>
          <a:p>
            <a:pPr marL="0" indent="0">
              <a:buNone/>
            </a:pPr>
            <a:r>
              <a:rPr lang="en-US" dirty="0"/>
              <a:t>  By Supreme Court      					 </a:t>
            </a:r>
            <a:r>
              <a:rPr lang="en-US" u="sng" dirty="0"/>
              <a:t>     0</a:t>
            </a:r>
            <a:r>
              <a:rPr lang="en-US" dirty="0"/>
              <a:t>  </a:t>
            </a:r>
          </a:p>
          <a:p>
            <a:pPr marL="0" indent="0">
              <a:buNone/>
            </a:pPr>
            <a:r>
              <a:rPr lang="en-US" b="1" dirty="0"/>
              <a:t>Total Dismissed  						  984 </a:t>
            </a:r>
          </a:p>
        </p:txBody>
      </p:sp>
    </p:spTree>
    <p:extLst>
      <p:ext uri="{BB962C8B-B14F-4D97-AF65-F5344CB8AC3E}">
        <p14:creationId xmlns:p14="http://schemas.microsoft.com/office/powerpoint/2010/main" val="2916385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Rules 3.8 Comments</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[8] When no prosecutor involved in a conviction is currently employed in a prosecutor’s office at the time credible, material evidence or information indicating innocence arises, </a:t>
            </a:r>
            <a:r>
              <a:rPr lang="en-US" b="1" dirty="0"/>
              <a:t>the chief prosecutor </a:t>
            </a:r>
            <a:r>
              <a:rPr lang="en-US" dirty="0"/>
              <a:t>has an obligation to determine in good faith whether the evidence or information has been disclosed as required under these rules or applicable law.</a:t>
            </a:r>
          </a:p>
        </p:txBody>
      </p:sp>
    </p:spTree>
    <p:extLst>
      <p:ext uri="{BB962C8B-B14F-4D97-AF65-F5344CB8AC3E}">
        <p14:creationId xmlns:p14="http://schemas.microsoft.com/office/powerpoint/2010/main" val="3001290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Rules 3.8 Comments</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r>
              <a:rPr lang="en-US" dirty="0"/>
              <a:t>[9] In paragraph (g), “credible” means the evidence or information must be trustworthy or capable of persuading a trier of fact.</a:t>
            </a:r>
          </a:p>
        </p:txBody>
      </p:sp>
    </p:spTree>
    <p:extLst>
      <p:ext uri="{BB962C8B-B14F-4D97-AF65-F5344CB8AC3E}">
        <p14:creationId xmlns:p14="http://schemas.microsoft.com/office/powerpoint/2010/main" val="1254720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Rules 3.8 Comments</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[10] In paragraph (g), “material” means the evidence or information is such that there is a </a:t>
            </a:r>
            <a:r>
              <a:rPr lang="en-US" b="1" dirty="0"/>
              <a:t>reasonable probability </a:t>
            </a:r>
            <a:r>
              <a:rPr lang="en-US" dirty="0"/>
              <a:t>that the </a:t>
            </a:r>
            <a:r>
              <a:rPr lang="en-US" b="1" dirty="0"/>
              <a:t>outcome of the trial or guilty plea would have been different</a:t>
            </a:r>
            <a:r>
              <a:rPr lang="en-US" dirty="0"/>
              <a:t> had the defendant known of the evidence or information at the time of trial or guilty plea.</a:t>
            </a:r>
          </a:p>
        </p:txBody>
      </p:sp>
    </p:spTree>
    <p:extLst>
      <p:ext uri="{BB962C8B-B14F-4D97-AF65-F5344CB8AC3E}">
        <p14:creationId xmlns:p14="http://schemas.microsoft.com/office/powerpoint/2010/main" val="1987087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Rules 3.8 Comments</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[11] In paragraph (h), “clear and convincing” means a degree of proof that produces in the mind of the prosecutor a </a:t>
            </a:r>
            <a:r>
              <a:rPr lang="en-US" b="1" dirty="0"/>
              <a:t>firm belief </a:t>
            </a:r>
            <a:r>
              <a:rPr lang="en-US" dirty="0"/>
              <a:t>as to the allegations sought to be established. It does not mean clear and unequivocal.</a:t>
            </a:r>
          </a:p>
        </p:txBody>
      </p:sp>
    </p:spTree>
    <p:extLst>
      <p:ext uri="{BB962C8B-B14F-4D97-AF65-F5344CB8AC3E}">
        <p14:creationId xmlns:p14="http://schemas.microsoft.com/office/powerpoint/2010/main" val="4036435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Rules 3.8 Comments</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[12] Reasonable efforts to seek to remedy a conviction under paragraph (h) may include disclosure of the evidence to the defendant, requesting that the court appoint counsel for an unrepresented indigent defendant and, where appropriate, notifying the court that the prosecutor has knowledge the defendant did not commit the offense of which the defendant was convicted.</a:t>
            </a:r>
          </a:p>
        </p:txBody>
      </p:sp>
    </p:spTree>
    <p:extLst>
      <p:ext uri="{BB962C8B-B14F-4D97-AF65-F5344CB8AC3E}">
        <p14:creationId xmlns:p14="http://schemas.microsoft.com/office/powerpoint/2010/main" val="785016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End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1633" y="1935163"/>
            <a:ext cx="6620734" cy="4389437"/>
          </a:xfrm>
        </p:spPr>
      </p:pic>
    </p:spTree>
    <p:extLst>
      <p:ext uri="{BB962C8B-B14F-4D97-AF65-F5344CB8AC3E}">
        <p14:creationId xmlns:p14="http://schemas.microsoft.com/office/powerpoint/2010/main" val="3423182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Not Dismissed</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Referred to Other Agency     					         0</a:t>
            </a:r>
          </a:p>
          <a:p>
            <a:pPr marL="0" indent="0">
              <a:buNone/>
            </a:pPr>
            <a:r>
              <a:rPr lang="en-US" dirty="0"/>
              <a:t>Closed But Not Dismissed					         3</a:t>
            </a:r>
          </a:p>
          <a:p>
            <a:pPr marL="0" indent="0">
              <a:buNone/>
            </a:pPr>
            <a:r>
              <a:rPr lang="en-US" dirty="0"/>
              <a:t>Closed Due to Death of Lawyer              		              		        13</a:t>
            </a:r>
          </a:p>
          <a:p>
            <a:pPr marL="0" indent="0">
              <a:buNone/>
            </a:pPr>
            <a:r>
              <a:rPr lang="en-US" dirty="0"/>
              <a:t>Deferred Discipline Agreement      				         1</a:t>
            </a:r>
          </a:p>
          <a:p>
            <a:pPr marL="0" indent="0">
              <a:buNone/>
            </a:pPr>
            <a:r>
              <a:rPr lang="en-US" b="1" dirty="0"/>
              <a:t>Letter of Caution  						       68</a:t>
            </a:r>
          </a:p>
          <a:p>
            <a:pPr marL="0" indent="0">
              <a:buNone/>
            </a:pPr>
            <a:r>
              <a:rPr lang="en-US" dirty="0"/>
              <a:t>Admonition          						        5</a:t>
            </a:r>
          </a:p>
          <a:p>
            <a:pPr marL="0" indent="0">
              <a:buNone/>
            </a:pPr>
            <a:r>
              <a:rPr lang="en-US" dirty="0"/>
              <a:t>Public Reprimand                    					       16 </a:t>
            </a:r>
          </a:p>
          <a:p>
            <a:pPr marL="0" indent="0">
              <a:buNone/>
            </a:pPr>
            <a:r>
              <a:rPr lang="en-US" dirty="0"/>
              <a:t>Restitution Ordered						        0</a:t>
            </a:r>
          </a:p>
          <a:p>
            <a:pPr marL="0" indent="0">
              <a:buNone/>
            </a:pPr>
            <a:r>
              <a:rPr lang="en-US" dirty="0"/>
              <a:t>Suspension        						       	       23</a:t>
            </a:r>
          </a:p>
          <a:p>
            <a:pPr marL="0" indent="0">
              <a:buNone/>
            </a:pPr>
            <a:r>
              <a:rPr lang="en-US" dirty="0"/>
              <a:t>Disbarment   						 	       10</a:t>
            </a:r>
          </a:p>
          <a:p>
            <a:pPr marL="0" indent="0">
              <a:buNone/>
            </a:pPr>
            <a:r>
              <a:rPr lang="en-US" dirty="0"/>
              <a:t>Bar to Future Admission/Debarment (out-of-state lawyer)                         0</a:t>
            </a:r>
          </a:p>
          <a:p>
            <a:pPr marL="0" indent="0">
              <a:buNone/>
            </a:pPr>
            <a:r>
              <a:rPr lang="en-US" dirty="0"/>
              <a:t>Permanent Resignation in Lieu of Discipline     		   	    </a:t>
            </a:r>
            <a:r>
              <a:rPr lang="en-US" u="sng" dirty="0"/>
              <a:t>     3</a:t>
            </a:r>
          </a:p>
          <a:p>
            <a:pPr marL="0" indent="0">
              <a:buNone/>
            </a:pPr>
            <a:r>
              <a:rPr lang="en-US" b="1" dirty="0"/>
              <a:t>Total Not Dismissed    					     	      142</a:t>
            </a:r>
          </a:p>
        </p:txBody>
      </p:sp>
    </p:spTree>
    <p:extLst>
      <p:ext uri="{BB962C8B-B14F-4D97-AF65-F5344CB8AC3E}">
        <p14:creationId xmlns:p14="http://schemas.microsoft.com/office/powerpoint/2010/main" val="2059284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Total Complaints Resolved				 1126</a:t>
            </a:r>
          </a:p>
          <a:p>
            <a:pPr marL="0" indent="0">
              <a:buNone/>
            </a:pPr>
            <a:endParaRPr lang="en-US" dirty="0"/>
          </a:p>
          <a:p>
            <a:pPr marL="0" indent="0">
              <a:buNone/>
            </a:pPr>
            <a:r>
              <a:rPr lang="en-US" dirty="0"/>
              <a:t>Total Complaints Pending as of June 30, 2020		 1263</a:t>
            </a:r>
          </a:p>
        </p:txBody>
      </p:sp>
    </p:spTree>
    <p:extLst>
      <p:ext uri="{BB962C8B-B14F-4D97-AF65-F5344CB8AC3E}">
        <p14:creationId xmlns:p14="http://schemas.microsoft.com/office/powerpoint/2010/main" val="4164254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Practice Type</a:t>
            </a:r>
          </a:p>
        </p:txBody>
      </p:sp>
      <p:sp>
        <p:nvSpPr>
          <p:cNvPr id="4" name="Text Placeholder 3"/>
          <p:cNvSpPr>
            <a:spLocks noGrp="1"/>
          </p:cNvSpPr>
          <p:nvPr>
            <p:ph type="body" idx="1"/>
          </p:nvPr>
        </p:nvSpPr>
        <p:spPr>
          <a:xfrm>
            <a:off x="457200" y="1855248"/>
            <a:ext cx="4040188" cy="125952"/>
          </a:xfrm>
        </p:spPr>
        <p:txBody>
          <a:bodyPr/>
          <a:lstStyle/>
          <a:p>
            <a:endParaRPr lang="en-US" dirty="0"/>
          </a:p>
        </p:txBody>
      </p:sp>
      <p:sp>
        <p:nvSpPr>
          <p:cNvPr id="6" name="Text Placeholder 5"/>
          <p:cNvSpPr>
            <a:spLocks noGrp="1"/>
          </p:cNvSpPr>
          <p:nvPr>
            <p:ph type="body" sz="half" idx="3"/>
          </p:nvPr>
        </p:nvSpPr>
        <p:spPr>
          <a:xfrm>
            <a:off x="4645025" y="1859757"/>
            <a:ext cx="4041775" cy="502443"/>
          </a:xfrm>
        </p:spPr>
        <p:txBody>
          <a:bodyPr>
            <a:normAutofit fontScale="92500"/>
          </a:bodyPr>
          <a:lstStyle/>
          <a:p>
            <a:r>
              <a:rPr lang="en-US" dirty="0"/>
              <a:t>Other Practice Types - 0.79%</a:t>
            </a:r>
          </a:p>
        </p:txBody>
      </p:sp>
      <p:sp>
        <p:nvSpPr>
          <p:cNvPr id="5" name="Content Placeholder 4"/>
          <p:cNvSpPr>
            <a:spLocks noGrp="1"/>
          </p:cNvSpPr>
          <p:nvPr>
            <p:ph sz="quarter" idx="2"/>
          </p:nvPr>
        </p:nvSpPr>
        <p:spPr>
          <a:xfrm>
            <a:off x="457200" y="1981200"/>
            <a:ext cx="4040188" cy="4379120"/>
          </a:xfrm>
        </p:spPr>
        <p:txBody>
          <a:bodyPr/>
          <a:lstStyle/>
          <a:p>
            <a:pPr marL="0" indent="0">
              <a:buNone/>
            </a:pPr>
            <a:endParaRPr lang="en-US" dirty="0"/>
          </a:p>
          <a:p>
            <a:pPr marL="0" indent="0">
              <a:buNone/>
            </a:pPr>
            <a:r>
              <a:rPr lang="en-US" dirty="0"/>
              <a:t>Law Firm – 		41.59%</a:t>
            </a:r>
          </a:p>
          <a:p>
            <a:pPr marL="0" indent="0">
              <a:buNone/>
            </a:pPr>
            <a:r>
              <a:rPr lang="en-US" dirty="0"/>
              <a:t>Solo Practice – 		31.17%</a:t>
            </a:r>
          </a:p>
          <a:p>
            <a:pPr marL="0" indent="0">
              <a:buNone/>
            </a:pPr>
            <a:r>
              <a:rPr lang="en-US" dirty="0"/>
              <a:t>Public Defender – 	 10.86%</a:t>
            </a:r>
          </a:p>
          <a:p>
            <a:pPr marL="0" indent="0">
              <a:buNone/>
            </a:pPr>
            <a:r>
              <a:rPr lang="en-US" dirty="0"/>
              <a:t>Prosecutor – 		  7.39%</a:t>
            </a:r>
          </a:p>
          <a:p>
            <a:pPr marL="0" indent="0">
              <a:buNone/>
            </a:pPr>
            <a:r>
              <a:rPr lang="en-US" dirty="0"/>
              <a:t>Unknown – 		  3.03%</a:t>
            </a:r>
          </a:p>
          <a:p>
            <a:pPr marL="0" indent="0">
              <a:buNone/>
            </a:pPr>
            <a:r>
              <a:rPr lang="en-US" dirty="0"/>
              <a:t>Other Government – 	  2.67%</a:t>
            </a:r>
          </a:p>
          <a:p>
            <a:pPr marL="0" indent="0">
              <a:buNone/>
            </a:pPr>
            <a:r>
              <a:rPr lang="en-US" dirty="0"/>
              <a:t>Guardian ad Litem - 	  1.34%</a:t>
            </a:r>
          </a:p>
          <a:p>
            <a:pPr marL="0" indent="0">
              <a:buNone/>
            </a:pPr>
            <a:r>
              <a:rPr lang="en-US" dirty="0"/>
              <a:t>Not Practicing 	 – 	  1.16%</a:t>
            </a:r>
          </a:p>
        </p:txBody>
      </p:sp>
      <p:sp>
        <p:nvSpPr>
          <p:cNvPr id="7" name="Content Placeholder 6"/>
          <p:cNvSpPr>
            <a:spLocks noGrp="1"/>
          </p:cNvSpPr>
          <p:nvPr>
            <p:ph sz="quarter" idx="4"/>
          </p:nvPr>
        </p:nvSpPr>
        <p:spPr>
          <a:xfrm>
            <a:off x="4645025" y="2438400"/>
            <a:ext cx="4041775" cy="3921920"/>
          </a:xfrm>
        </p:spPr>
        <p:txBody>
          <a:bodyPr/>
          <a:lstStyle/>
          <a:p>
            <a:pPr marL="0" indent="0">
              <a:buNone/>
            </a:pPr>
            <a:r>
              <a:rPr lang="en-US" dirty="0"/>
              <a:t>Corporate/General Counsel</a:t>
            </a:r>
          </a:p>
          <a:p>
            <a:pPr marL="0" indent="0">
              <a:buNone/>
            </a:pPr>
            <a:r>
              <a:rPr lang="en-US" dirty="0"/>
              <a:t>Mediator/Arbitrator</a:t>
            </a:r>
          </a:p>
          <a:p>
            <a:pPr marL="0" indent="0">
              <a:buNone/>
            </a:pPr>
            <a:r>
              <a:rPr lang="en-US" dirty="0"/>
              <a:t>Law Clerk</a:t>
            </a:r>
          </a:p>
          <a:p>
            <a:pPr marL="0" indent="0">
              <a:buNone/>
            </a:pPr>
            <a:endParaRPr lang="en-US" dirty="0"/>
          </a:p>
        </p:txBody>
      </p:sp>
    </p:spTree>
    <p:extLst>
      <p:ext uri="{BB962C8B-B14F-4D97-AF65-F5344CB8AC3E}">
        <p14:creationId xmlns:p14="http://schemas.microsoft.com/office/powerpoint/2010/main" val="125125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Source of Complaints</a:t>
            </a:r>
          </a:p>
        </p:txBody>
      </p:sp>
      <p:sp>
        <p:nvSpPr>
          <p:cNvPr id="4" name="Content Placeholder 3"/>
          <p:cNvSpPr>
            <a:spLocks noGrp="1"/>
          </p:cNvSpPr>
          <p:nvPr>
            <p:ph sz="half" idx="1"/>
          </p:nvPr>
        </p:nvSpPr>
        <p:spPr>
          <a:xfrm>
            <a:off x="533400" y="2057400"/>
            <a:ext cx="4038600" cy="4038600"/>
          </a:xfrm>
        </p:spPr>
        <p:txBody>
          <a:bodyPr>
            <a:normAutofit fontScale="70000" lnSpcReduction="20000"/>
          </a:bodyPr>
          <a:lstStyle/>
          <a:p>
            <a:pPr marL="0" indent="0">
              <a:buNone/>
            </a:pPr>
            <a:r>
              <a:rPr lang="en-US" dirty="0"/>
              <a:t>Client – 			 53.34%</a:t>
            </a:r>
          </a:p>
          <a:p>
            <a:pPr marL="0" indent="0">
              <a:buNone/>
            </a:pPr>
            <a:r>
              <a:rPr lang="en-US" dirty="0"/>
              <a:t>Opposing Party – 		 18.88%</a:t>
            </a:r>
          </a:p>
          <a:p>
            <a:pPr marL="0" indent="0">
              <a:buNone/>
            </a:pPr>
            <a:r>
              <a:rPr lang="en-US" dirty="0"/>
              <a:t>Attorney - 		  4.27%</a:t>
            </a:r>
          </a:p>
          <a:p>
            <a:pPr marL="0" indent="0">
              <a:buNone/>
            </a:pPr>
            <a:r>
              <a:rPr lang="en-US" dirty="0"/>
              <a:t>Family/Friend of Client - 	  3.21%</a:t>
            </a:r>
          </a:p>
          <a:p>
            <a:pPr marL="0" indent="0">
              <a:buNone/>
            </a:pPr>
            <a:r>
              <a:rPr lang="en-US" dirty="0"/>
              <a:t>Bank - 		  	  3.03%</a:t>
            </a:r>
          </a:p>
          <a:p>
            <a:pPr marL="0" indent="0">
              <a:buNone/>
            </a:pPr>
            <a:r>
              <a:rPr lang="en-US" dirty="0"/>
              <a:t>Unknown - 		  1.78%</a:t>
            </a:r>
          </a:p>
          <a:p>
            <a:pPr marL="0" indent="0">
              <a:buNone/>
            </a:pPr>
            <a:r>
              <a:rPr lang="en-US" dirty="0"/>
              <a:t>Court Reporter/Third Party	  1.69%</a:t>
            </a:r>
          </a:p>
          <a:p>
            <a:pPr marL="0" indent="0">
              <a:buNone/>
            </a:pPr>
            <a:r>
              <a:rPr lang="en-US" dirty="0"/>
              <a:t>Disciplinary Counsel               1.60%</a:t>
            </a:r>
          </a:p>
          <a:p>
            <a:pPr marL="0" indent="0">
              <a:buNone/>
            </a:pPr>
            <a:r>
              <a:rPr lang="en-US" dirty="0"/>
              <a:t>Self-Report - 	  	  1.34%</a:t>
            </a:r>
          </a:p>
          <a:p>
            <a:pPr marL="0" indent="0">
              <a:buNone/>
            </a:pPr>
            <a:r>
              <a:rPr lang="en-US" dirty="0"/>
              <a:t>Prospective Client		  1.07%</a:t>
            </a:r>
          </a:p>
          <a:p>
            <a:pPr marL="0" indent="0">
              <a:buNone/>
            </a:pPr>
            <a:r>
              <a:rPr lang="en-US" dirty="0"/>
              <a:t>Family/Friend of Opposing Party –</a:t>
            </a:r>
          </a:p>
          <a:p>
            <a:pPr marL="0" indent="0">
              <a:buNone/>
            </a:pPr>
            <a:r>
              <a:rPr lang="en-US" dirty="0"/>
              <a:t>		 	  1.07%</a:t>
            </a:r>
          </a:p>
          <a:p>
            <a:pPr marL="0" indent="0">
              <a:buNone/>
            </a:pPr>
            <a:endParaRPr lang="en-US" dirty="0"/>
          </a:p>
          <a:p>
            <a:pPr marL="0" indent="0">
              <a:buNone/>
            </a:pPr>
            <a:endParaRPr lang="en-US" dirty="0"/>
          </a:p>
        </p:txBody>
      </p:sp>
      <p:sp>
        <p:nvSpPr>
          <p:cNvPr id="5" name="Content Placeholder 4"/>
          <p:cNvSpPr>
            <a:spLocks noGrp="1"/>
          </p:cNvSpPr>
          <p:nvPr>
            <p:ph sz="half" idx="2"/>
          </p:nvPr>
        </p:nvSpPr>
        <p:spPr>
          <a:xfrm>
            <a:off x="4648200" y="1920085"/>
            <a:ext cx="4038600" cy="4175915"/>
          </a:xfrm>
        </p:spPr>
        <p:txBody>
          <a:bodyPr>
            <a:normAutofit fontScale="70000" lnSpcReduction="20000"/>
          </a:bodyPr>
          <a:lstStyle/>
          <a:p>
            <a:pPr marL="0" indent="0">
              <a:buNone/>
            </a:pPr>
            <a:r>
              <a:rPr lang="en-US" b="1" dirty="0"/>
              <a:t>Less than 1%:</a:t>
            </a:r>
          </a:p>
          <a:p>
            <a:pPr marL="0" indent="0">
              <a:buNone/>
            </a:pPr>
            <a:r>
              <a:rPr lang="en-US" dirty="0"/>
              <a:t>  Judge</a:t>
            </a:r>
          </a:p>
          <a:p>
            <a:pPr marL="0" indent="0">
              <a:buNone/>
            </a:pPr>
            <a:r>
              <a:rPr lang="en-US" dirty="0"/>
              <a:t>  Family/Friend of Witness/Victim</a:t>
            </a:r>
          </a:p>
          <a:p>
            <a:pPr marL="0" indent="0">
              <a:buNone/>
            </a:pPr>
            <a:r>
              <a:rPr lang="en-US" dirty="0"/>
              <a:t>  Resolution of Fee Dispute Board</a:t>
            </a:r>
          </a:p>
          <a:p>
            <a:pPr marL="0" indent="0">
              <a:buNone/>
            </a:pPr>
            <a:r>
              <a:rPr lang="en-US" dirty="0"/>
              <a:t>  Family/Friend/Associate of Lawyer</a:t>
            </a:r>
          </a:p>
          <a:p>
            <a:pPr marL="0" indent="0">
              <a:buNone/>
            </a:pPr>
            <a:r>
              <a:rPr lang="en-US" dirty="0"/>
              <a:t>  Anonymous</a:t>
            </a:r>
          </a:p>
          <a:p>
            <a:pPr marL="0" indent="0">
              <a:buNone/>
            </a:pPr>
            <a:r>
              <a:rPr lang="en-US" dirty="0"/>
              <a:t>  Citizens</a:t>
            </a:r>
          </a:p>
          <a:p>
            <a:pPr marL="0" indent="0">
              <a:buNone/>
            </a:pPr>
            <a:r>
              <a:rPr lang="en-US" dirty="0"/>
              <a:t>  Pub Official/Law Enforcement</a:t>
            </a:r>
          </a:p>
          <a:p>
            <a:pPr marL="0" indent="0">
              <a:buNone/>
            </a:pPr>
            <a:r>
              <a:rPr lang="en-US" dirty="0"/>
              <a:t>  Receiver/ATP</a:t>
            </a:r>
          </a:p>
          <a:p>
            <a:pPr marL="0" indent="0">
              <a:buNone/>
            </a:pPr>
            <a:r>
              <a:rPr lang="en-US" dirty="0"/>
              <a:t>  Employee</a:t>
            </a:r>
          </a:p>
          <a:p>
            <a:pPr marL="0" indent="0">
              <a:buNone/>
            </a:pPr>
            <a:r>
              <a:rPr lang="en-US" dirty="0"/>
              <a:t>  Litigant(ADR/Regulatory)</a:t>
            </a:r>
          </a:p>
        </p:txBody>
      </p:sp>
    </p:spTree>
    <p:extLst>
      <p:ext uri="{BB962C8B-B14F-4D97-AF65-F5344CB8AC3E}">
        <p14:creationId xmlns:p14="http://schemas.microsoft.com/office/powerpoint/2010/main" val="2697115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819912"/>
          </a:xfrm>
        </p:spPr>
        <p:txBody>
          <a:bodyPr/>
          <a:lstStyle/>
          <a:p>
            <a:pPr algn="ctr"/>
            <a:r>
              <a:rPr lang="en-US" dirty="0"/>
              <a:t>Case Type</a:t>
            </a:r>
          </a:p>
        </p:txBody>
      </p:sp>
      <p:sp>
        <p:nvSpPr>
          <p:cNvPr id="5" name="Content Placeholder 4"/>
          <p:cNvSpPr>
            <a:spLocks noGrp="1"/>
          </p:cNvSpPr>
          <p:nvPr>
            <p:ph sz="half" idx="1"/>
          </p:nvPr>
        </p:nvSpPr>
        <p:spPr>
          <a:xfrm>
            <a:off x="457200" y="1600200"/>
            <a:ext cx="4038600" cy="4754725"/>
          </a:xfrm>
        </p:spPr>
        <p:txBody>
          <a:bodyPr>
            <a:normAutofit fontScale="70000" lnSpcReduction="20000"/>
          </a:bodyPr>
          <a:lstStyle/>
          <a:p>
            <a:pPr marL="0" indent="0">
              <a:buNone/>
            </a:pPr>
            <a:r>
              <a:rPr lang="en-US" dirty="0"/>
              <a:t>Criminal			34.02%</a:t>
            </a:r>
          </a:p>
          <a:p>
            <a:pPr marL="0" indent="0">
              <a:buNone/>
            </a:pPr>
            <a:r>
              <a:rPr lang="en-US" dirty="0"/>
              <a:t>Domestic		18.25%</a:t>
            </a:r>
          </a:p>
          <a:p>
            <a:pPr marL="0" indent="0">
              <a:buNone/>
            </a:pPr>
            <a:r>
              <a:rPr lang="en-US" dirty="0"/>
              <a:t>General Civil		  6.95%</a:t>
            </a:r>
          </a:p>
          <a:p>
            <a:pPr marL="0" indent="0">
              <a:buNone/>
            </a:pPr>
            <a:r>
              <a:rPr lang="en-US" dirty="0"/>
              <a:t>Real Estate		  6.23%</a:t>
            </a:r>
          </a:p>
          <a:p>
            <a:pPr marL="0" indent="0">
              <a:buNone/>
            </a:pPr>
            <a:r>
              <a:rPr lang="en-US" dirty="0"/>
              <a:t>Probate/Estate Planning	  5.70%</a:t>
            </a:r>
          </a:p>
          <a:p>
            <a:pPr marL="0" indent="0">
              <a:buNone/>
            </a:pPr>
            <a:r>
              <a:rPr lang="en-US" dirty="0"/>
              <a:t>Personal Injury/Property </a:t>
            </a:r>
          </a:p>
          <a:p>
            <a:pPr marL="0" indent="0">
              <a:buNone/>
            </a:pPr>
            <a:r>
              <a:rPr lang="en-US" dirty="0"/>
              <a:t>	Damage		  5.08%</a:t>
            </a:r>
          </a:p>
          <a:p>
            <a:pPr marL="0" indent="0">
              <a:buNone/>
            </a:pPr>
            <a:r>
              <a:rPr lang="en-US" dirty="0"/>
              <a:t>Not Client Related		  4.81%</a:t>
            </a:r>
          </a:p>
          <a:p>
            <a:pPr marL="0" indent="0">
              <a:buNone/>
            </a:pPr>
            <a:r>
              <a:rPr lang="en-US" dirty="0"/>
              <a:t>Unknown		  4.36%</a:t>
            </a:r>
          </a:p>
          <a:p>
            <a:pPr marL="0" indent="0">
              <a:buNone/>
            </a:pPr>
            <a:r>
              <a:rPr lang="en-US" dirty="0"/>
              <a:t>Post-Conviction Relief	  2.23%</a:t>
            </a:r>
          </a:p>
          <a:p>
            <a:pPr marL="0" indent="0">
              <a:buNone/>
            </a:pPr>
            <a:r>
              <a:rPr lang="en-US" dirty="0"/>
              <a:t>Debt Collection/</a:t>
            </a:r>
          </a:p>
          <a:p>
            <a:pPr marL="0" indent="0">
              <a:buNone/>
            </a:pPr>
            <a:r>
              <a:rPr lang="en-US" dirty="0"/>
              <a:t>	Foreclosure	  2.05%</a:t>
            </a:r>
          </a:p>
          <a:p>
            <a:pPr marL="0" indent="0">
              <a:buNone/>
            </a:pPr>
            <a:r>
              <a:rPr lang="en-US" dirty="0"/>
              <a:t>Employment		  1.51%</a:t>
            </a:r>
          </a:p>
          <a:p>
            <a:pPr marL="0" indent="0">
              <a:buNone/>
            </a:pPr>
            <a:r>
              <a:rPr lang="en-US" dirty="0"/>
              <a:t>Workers’ Compensation	  1.42%</a:t>
            </a:r>
          </a:p>
          <a:p>
            <a:pPr marL="0" indent="0">
              <a:buNone/>
            </a:pPr>
            <a:r>
              <a:rPr lang="en-US" dirty="0"/>
              <a:t>Bankruptcy		  1.16%</a:t>
            </a:r>
          </a:p>
        </p:txBody>
      </p:sp>
      <p:sp>
        <p:nvSpPr>
          <p:cNvPr id="6" name="Content Placeholder 5"/>
          <p:cNvSpPr>
            <a:spLocks noGrp="1"/>
          </p:cNvSpPr>
          <p:nvPr>
            <p:ph sz="half" idx="2"/>
          </p:nvPr>
        </p:nvSpPr>
        <p:spPr>
          <a:xfrm>
            <a:off x="4648200" y="1676400"/>
            <a:ext cx="4038600" cy="4678525"/>
          </a:xfrm>
        </p:spPr>
        <p:txBody>
          <a:bodyPr>
            <a:normAutofit fontScale="70000" lnSpcReduction="20000"/>
          </a:bodyPr>
          <a:lstStyle/>
          <a:p>
            <a:pPr marL="0" indent="0">
              <a:buNone/>
            </a:pPr>
            <a:r>
              <a:rPr lang="en-US" b="1" dirty="0"/>
              <a:t>Less than 1% :</a:t>
            </a:r>
          </a:p>
          <a:p>
            <a:pPr marL="0" indent="0">
              <a:buNone/>
            </a:pPr>
            <a:r>
              <a:rPr lang="en-US" dirty="0"/>
              <a:t>  Homeowners Association  </a:t>
            </a:r>
          </a:p>
          <a:p>
            <a:pPr marL="0" indent="0">
              <a:buNone/>
            </a:pPr>
            <a:r>
              <a:rPr lang="en-US" dirty="0"/>
              <a:t>  Immigration</a:t>
            </a:r>
          </a:p>
          <a:p>
            <a:pPr marL="0" indent="0">
              <a:buNone/>
            </a:pPr>
            <a:r>
              <a:rPr lang="en-US" dirty="0"/>
              <a:t>  Social Security/Federal Benefits</a:t>
            </a:r>
          </a:p>
          <a:p>
            <a:pPr marL="0" indent="0">
              <a:buNone/>
            </a:pPr>
            <a:r>
              <a:rPr lang="en-US" dirty="0"/>
              <a:t>  Professional Malpractice</a:t>
            </a:r>
          </a:p>
          <a:p>
            <a:pPr marL="0" indent="0">
              <a:buNone/>
            </a:pPr>
            <a:r>
              <a:rPr lang="en-US" dirty="0"/>
              <a:t>  Corporate/Commercial/Business</a:t>
            </a:r>
          </a:p>
          <a:p>
            <a:pPr marL="0" indent="0">
              <a:buNone/>
            </a:pPr>
            <a:r>
              <a:rPr lang="en-US" dirty="0"/>
              <a:t>  Property/Contract Dispute</a:t>
            </a:r>
          </a:p>
          <a:p>
            <a:pPr marL="0" indent="0">
              <a:buNone/>
            </a:pPr>
            <a:r>
              <a:rPr lang="en-US" dirty="0"/>
              <a:t>  Regulatory/Zoning/Licensing</a:t>
            </a:r>
          </a:p>
          <a:p>
            <a:pPr marL="0" indent="0">
              <a:buNone/>
            </a:pPr>
            <a:r>
              <a:rPr lang="en-US" dirty="0"/>
              <a:t>  Landlord/Tenant</a:t>
            </a:r>
          </a:p>
          <a:p>
            <a:pPr marL="0" indent="0">
              <a:buNone/>
            </a:pPr>
            <a:r>
              <a:rPr lang="en-US" dirty="0"/>
              <a:t>  Intellectual Property</a:t>
            </a:r>
          </a:p>
          <a:p>
            <a:pPr marL="0" indent="0">
              <a:buNone/>
            </a:pPr>
            <a:endParaRPr lang="en-US" dirty="0"/>
          </a:p>
        </p:txBody>
      </p:sp>
    </p:spTree>
    <p:extLst>
      <p:ext uri="{BB962C8B-B14F-4D97-AF65-F5344CB8AC3E}">
        <p14:creationId xmlns:p14="http://schemas.microsoft.com/office/powerpoint/2010/main" val="3340115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8142</TotalTime>
  <Words>3265</Words>
  <Application>Microsoft Office PowerPoint</Application>
  <PresentationFormat>On-screen Show (4:3)</PresentationFormat>
  <Paragraphs>278</Paragraphs>
  <Slides>45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Calibri</vt:lpstr>
      <vt:lpstr>Constantia</vt:lpstr>
      <vt:lpstr>Wingdings 2</vt:lpstr>
      <vt:lpstr>Flow</vt:lpstr>
      <vt:lpstr>2022 Ethics Update  </vt:lpstr>
      <vt:lpstr>Annual Report 7/1/21 to 6/30/22</vt:lpstr>
      <vt:lpstr>COMPLAINTS PENDING/RECEIVED:   </vt:lpstr>
      <vt:lpstr>DISPOSITION OF COMPLAINTS</vt:lpstr>
      <vt:lpstr>Not Dismissed</vt:lpstr>
      <vt:lpstr>Summary</vt:lpstr>
      <vt:lpstr>Practice Type</vt:lpstr>
      <vt:lpstr>Source of Complaints</vt:lpstr>
      <vt:lpstr>Case Type</vt:lpstr>
      <vt:lpstr>Alleged Misconduct</vt:lpstr>
      <vt:lpstr>Substance Abuse/Mental Health</vt:lpstr>
      <vt:lpstr>Action by Supreme Court</vt:lpstr>
      <vt:lpstr>Yearly Comparisons  2014 - 2022</vt:lpstr>
      <vt:lpstr>Recent Cases</vt:lpstr>
      <vt:lpstr>Serious Crime</vt:lpstr>
      <vt:lpstr>Serious Crime</vt:lpstr>
      <vt:lpstr>Arrest for Serious Crime</vt:lpstr>
      <vt:lpstr>Arrest for Serious Crime</vt:lpstr>
      <vt:lpstr>Communication</vt:lpstr>
      <vt:lpstr>Competence</vt:lpstr>
      <vt:lpstr>Conflict of Interest</vt:lpstr>
      <vt:lpstr>Diligence</vt:lpstr>
      <vt:lpstr>Failure to Pay Third Parties</vt:lpstr>
      <vt:lpstr>Failing to Respond (Treacy letter)</vt:lpstr>
      <vt:lpstr>False Evidence in Court</vt:lpstr>
      <vt:lpstr>Fees</vt:lpstr>
      <vt:lpstr>Frivolous Civil Proceedings</vt:lpstr>
      <vt:lpstr>Honesty/Reckless Behavior</vt:lpstr>
      <vt:lpstr>Neglecting a Legal matter</vt:lpstr>
      <vt:lpstr>Professionalism</vt:lpstr>
      <vt:lpstr>Theft/Trust Account</vt:lpstr>
      <vt:lpstr>Bar Application (Rule 8.1)</vt:lpstr>
      <vt:lpstr>Bar Application (Rule 8.1)</vt:lpstr>
      <vt:lpstr>New Rules</vt:lpstr>
      <vt:lpstr>Rule 3.8 (g)  (adopted 8/11/21)</vt:lpstr>
      <vt:lpstr>Rules 3.8(g) (adopted 8/11/21)</vt:lpstr>
      <vt:lpstr>Rule 3.8 (h)  (adopted 8/11/21)</vt:lpstr>
      <vt:lpstr>Rule 3.8 (i)  (adopted 8/11/21)</vt:lpstr>
      <vt:lpstr>Rules 3.8 Comments</vt:lpstr>
      <vt:lpstr>Rules 3.8 Comments</vt:lpstr>
      <vt:lpstr>Rules 3.8 Comments</vt:lpstr>
      <vt:lpstr>Rules 3.8 Comments</vt:lpstr>
      <vt:lpstr>Rules 3.8 Comments</vt:lpstr>
      <vt:lpstr>Rules 3.8 Comments</vt:lpstr>
      <vt:lpstr>The End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Issues in Legal Malpractice: Ethics and Legal Malpractice SC Bar CLE Division December 15, 2017</dc:title>
  <dc:creator>John Nichols</dc:creator>
  <cp:lastModifiedBy>John Nichols</cp:lastModifiedBy>
  <cp:revision>76</cp:revision>
  <dcterms:created xsi:type="dcterms:W3CDTF">2017-12-13T13:49:00Z</dcterms:created>
  <dcterms:modified xsi:type="dcterms:W3CDTF">2023-01-25T15:39:29Z</dcterms:modified>
</cp:coreProperties>
</file>