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25"/>
  </p:notesMasterIdLst>
  <p:sldIdLst>
    <p:sldId id="256" r:id="rId2"/>
    <p:sldId id="257" r:id="rId3"/>
    <p:sldId id="260" r:id="rId4"/>
    <p:sldId id="273" r:id="rId5"/>
    <p:sldId id="259" r:id="rId6"/>
    <p:sldId id="268" r:id="rId7"/>
    <p:sldId id="269" r:id="rId8"/>
    <p:sldId id="270" r:id="rId9"/>
    <p:sldId id="274" r:id="rId10"/>
    <p:sldId id="261" r:id="rId11"/>
    <p:sldId id="262" r:id="rId12"/>
    <p:sldId id="278" r:id="rId13"/>
    <p:sldId id="263" r:id="rId14"/>
    <p:sldId id="264" r:id="rId15"/>
    <p:sldId id="265" r:id="rId16"/>
    <p:sldId id="272" r:id="rId17"/>
    <p:sldId id="275" r:id="rId18"/>
    <p:sldId id="258" r:id="rId19"/>
    <p:sldId id="276" r:id="rId20"/>
    <p:sldId id="267" r:id="rId21"/>
    <p:sldId id="266" r:id="rId22"/>
    <p:sldId id="277" r:id="rId23"/>
    <p:sldId id="271"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9607" autoAdjust="0"/>
  </p:normalViewPr>
  <p:slideViewPr>
    <p:cSldViewPr snapToGrid="0">
      <p:cViewPr varScale="1">
        <p:scale>
          <a:sx n="79" d="100"/>
          <a:sy n="79" d="100"/>
        </p:scale>
        <p:origin x="183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D47A8E-0AA2-4082-AEB4-BA2593D14CCA}" type="datetimeFigureOut">
              <a:rPr lang="en-US" smtClean="0"/>
              <a:t>2/8/2023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414E27-390C-4C28-8D0D-684B10FF5445}" type="slidenum">
              <a:rPr lang="en-US" smtClean="0"/>
              <a:t>‹#›</a:t>
            </a:fld>
            <a:endParaRPr lang="en-US" dirty="0"/>
          </a:p>
        </p:txBody>
      </p:sp>
    </p:spTree>
    <p:extLst>
      <p:ext uri="{BB962C8B-B14F-4D97-AF65-F5344CB8AC3E}">
        <p14:creationId xmlns:p14="http://schemas.microsoft.com/office/powerpoint/2010/main" val="651414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study, conducted by the ABA – Hazelden Betty Ford Foundation and Wisconsin LAP on attorney mental health: 12,825 licensed, employed attorneys surveyed</a:t>
            </a:r>
          </a:p>
        </p:txBody>
      </p:sp>
      <p:sp>
        <p:nvSpPr>
          <p:cNvPr id="4" name="Slide Number Placeholder 3"/>
          <p:cNvSpPr>
            <a:spLocks noGrp="1"/>
          </p:cNvSpPr>
          <p:nvPr>
            <p:ph type="sldNum" sz="quarter" idx="5"/>
          </p:nvPr>
        </p:nvSpPr>
        <p:spPr/>
        <p:txBody>
          <a:bodyPr/>
          <a:lstStyle/>
          <a:p>
            <a:fld id="{A9414E27-390C-4C28-8D0D-684B10FF5445}" type="slidenum">
              <a:rPr lang="en-US" smtClean="0"/>
              <a:t>3</a:t>
            </a:fld>
            <a:endParaRPr lang="en-US" dirty="0"/>
          </a:p>
        </p:txBody>
      </p:sp>
    </p:spTree>
    <p:extLst>
      <p:ext uri="{BB962C8B-B14F-4D97-AF65-F5344CB8AC3E}">
        <p14:creationId xmlns:p14="http://schemas.microsoft.com/office/powerpoint/2010/main" val="1741896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Depression rate is almost 4x the rate of other professions</a:t>
            </a:r>
          </a:p>
          <a:p>
            <a:r>
              <a:rPr lang="en-US" dirty="0"/>
              <a:t>Suicide rate for attorneys is more than </a:t>
            </a:r>
            <a:r>
              <a:rPr lang="en-US" b="1" dirty="0"/>
              <a:t>six times</a:t>
            </a:r>
            <a:r>
              <a:rPr lang="en-US" b="0" dirty="0"/>
              <a:t> that of the normal population (Krill 2016).</a:t>
            </a:r>
          </a:p>
          <a:p>
            <a:r>
              <a:rPr lang="en-US" b="0" dirty="0"/>
              <a:t>This is the third leading cause of death in this profession</a:t>
            </a:r>
          </a:p>
          <a:p>
            <a:endParaRPr lang="en-US" dirty="0"/>
          </a:p>
        </p:txBody>
      </p:sp>
      <p:sp>
        <p:nvSpPr>
          <p:cNvPr id="4" name="Slide Number Placeholder 3"/>
          <p:cNvSpPr>
            <a:spLocks noGrp="1"/>
          </p:cNvSpPr>
          <p:nvPr>
            <p:ph type="sldNum" sz="quarter" idx="5"/>
          </p:nvPr>
        </p:nvSpPr>
        <p:spPr/>
        <p:txBody>
          <a:bodyPr/>
          <a:lstStyle/>
          <a:p>
            <a:fld id="{A9414E27-390C-4C28-8D0D-684B10FF5445}" type="slidenum">
              <a:rPr lang="en-US" smtClean="0"/>
              <a:t>5</a:t>
            </a:fld>
            <a:endParaRPr lang="en-US" dirty="0"/>
          </a:p>
        </p:txBody>
      </p:sp>
    </p:spTree>
    <p:extLst>
      <p:ext uri="{BB962C8B-B14F-4D97-AF65-F5344CB8AC3E}">
        <p14:creationId xmlns:p14="http://schemas.microsoft.com/office/powerpoint/2010/main" val="41961091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old Irish saying: first the man take a drink, then the drink takes the man. </a:t>
            </a:r>
          </a:p>
          <a:p>
            <a:endParaRPr lang="en-US" dirty="0"/>
          </a:p>
          <a:p>
            <a:r>
              <a:rPr lang="en-US" dirty="0"/>
              <a:t>Alcoholism was first deemed as a disease by the American Medical Association in 1956. </a:t>
            </a:r>
          </a:p>
          <a:p>
            <a:endParaRPr lang="en-US" dirty="0"/>
          </a:p>
          <a:p>
            <a:r>
              <a:rPr lang="en-US" dirty="0"/>
              <a:t>Other prominent organizations on alcoholism:</a:t>
            </a:r>
          </a:p>
          <a:p>
            <a:r>
              <a:rPr lang="en-US" dirty="0"/>
              <a:t>	American Psychiatric Association</a:t>
            </a:r>
          </a:p>
          <a:p>
            <a:r>
              <a:rPr lang="en-US" dirty="0"/>
              <a:t>	National Institute on Alcohol Abuse and Alcoholism (NIAAA)</a:t>
            </a:r>
          </a:p>
        </p:txBody>
      </p:sp>
      <p:sp>
        <p:nvSpPr>
          <p:cNvPr id="4" name="Slide Number Placeholder 3"/>
          <p:cNvSpPr>
            <a:spLocks noGrp="1"/>
          </p:cNvSpPr>
          <p:nvPr>
            <p:ph type="sldNum" sz="quarter" idx="5"/>
          </p:nvPr>
        </p:nvSpPr>
        <p:spPr/>
        <p:txBody>
          <a:bodyPr/>
          <a:lstStyle/>
          <a:p>
            <a:fld id="{A9414E27-390C-4C28-8D0D-684B10FF5445}" type="slidenum">
              <a:rPr lang="en-US" smtClean="0"/>
              <a:t>12</a:t>
            </a:fld>
            <a:endParaRPr lang="en-US" dirty="0"/>
          </a:p>
        </p:txBody>
      </p:sp>
    </p:spTree>
    <p:extLst>
      <p:ext uri="{BB962C8B-B14F-4D97-AF65-F5344CB8AC3E}">
        <p14:creationId xmlns:p14="http://schemas.microsoft.com/office/powerpoint/2010/main" val="4101481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times higher than the general population; 2 times higher than doctors; males have higher rates than females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Under 30 = 31.9% </a:t>
            </a:r>
            <a:r>
              <a:rPr lang="en-US" dirty="0">
                <a:sym typeface="Wingdings" panose="05000000000000000000" pitchFamily="2" charset="2"/>
              </a:rPr>
              <a:t> 31.1% junior associates at firms; 26.1% ages 31-40</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14.2% reported problematic use started during law school; 43.7% reported started w/t first 15 years following law school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category considered “hazardous, harmful, and potentially alcohol-dependent” is based upon the Alcohol Use Disorders Identification Test (AUDIT) that was developed by the World Health Organization (WHO). Essentially you answer questions based on frequency, quantity, and other dependence-based questions to get a score. If you score over a certain number then your drinking habits may be considered “hazardous, harmful, and potentially alcohol-dependent.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ym typeface="Wingdings" panose="05000000000000000000" pitchFamily="2" charset="2"/>
            </a:endParaRPr>
          </a:p>
          <a:p>
            <a:endParaRPr lang="en-US" dirty="0"/>
          </a:p>
        </p:txBody>
      </p:sp>
      <p:sp>
        <p:nvSpPr>
          <p:cNvPr id="4" name="Slide Number Placeholder 3"/>
          <p:cNvSpPr>
            <a:spLocks noGrp="1"/>
          </p:cNvSpPr>
          <p:nvPr>
            <p:ph type="sldNum" sz="quarter" idx="5"/>
          </p:nvPr>
        </p:nvSpPr>
        <p:spPr/>
        <p:txBody>
          <a:bodyPr/>
          <a:lstStyle/>
          <a:p>
            <a:fld id="{A9414E27-390C-4C28-8D0D-684B10FF5445}" type="slidenum">
              <a:rPr lang="en-US" smtClean="0"/>
              <a:t>13</a:t>
            </a:fld>
            <a:endParaRPr lang="en-US" dirty="0"/>
          </a:p>
        </p:txBody>
      </p:sp>
    </p:spTree>
    <p:extLst>
      <p:ext uri="{BB962C8B-B14F-4D97-AF65-F5344CB8AC3E}">
        <p14:creationId xmlns:p14="http://schemas.microsoft.com/office/powerpoint/2010/main" val="24813090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9414E27-390C-4C28-8D0D-684B10FF5445}" type="slidenum">
              <a:rPr lang="en-US" smtClean="0"/>
              <a:t>15</a:t>
            </a:fld>
            <a:endParaRPr lang="en-US" dirty="0"/>
          </a:p>
        </p:txBody>
      </p:sp>
    </p:spTree>
    <p:extLst>
      <p:ext uri="{BB962C8B-B14F-4D97-AF65-F5344CB8AC3E}">
        <p14:creationId xmlns:p14="http://schemas.microsoft.com/office/powerpoint/2010/main" val="6083863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people think that the alcoholic or the drug addict looks like one of these two photos here. The wino that drinks his wine out of a paper bag on the side of the street, or the crack addict that runs around on the streets pilfering through anything he can for money. However, these two images only represent what someone </a:t>
            </a:r>
            <a:r>
              <a:rPr lang="en-US" i="1" dirty="0"/>
              <a:t>could </a:t>
            </a:r>
            <a:r>
              <a:rPr lang="en-US" i="0" dirty="0"/>
              <a:t>look like after many years of struggling with these diseases.</a:t>
            </a:r>
            <a:endParaRPr lang="en-US" dirty="0"/>
          </a:p>
        </p:txBody>
      </p:sp>
      <p:sp>
        <p:nvSpPr>
          <p:cNvPr id="4" name="Slide Number Placeholder 3"/>
          <p:cNvSpPr>
            <a:spLocks noGrp="1"/>
          </p:cNvSpPr>
          <p:nvPr>
            <p:ph type="sldNum" sz="quarter" idx="5"/>
          </p:nvPr>
        </p:nvSpPr>
        <p:spPr/>
        <p:txBody>
          <a:bodyPr/>
          <a:lstStyle/>
          <a:p>
            <a:fld id="{A9414E27-390C-4C28-8D0D-684B10FF5445}" type="slidenum">
              <a:rPr lang="en-US" smtClean="0"/>
              <a:t>16</a:t>
            </a:fld>
            <a:endParaRPr lang="en-US" dirty="0"/>
          </a:p>
        </p:txBody>
      </p:sp>
    </p:spTree>
    <p:extLst>
      <p:ext uri="{BB962C8B-B14F-4D97-AF65-F5344CB8AC3E}">
        <p14:creationId xmlns:p14="http://schemas.microsoft.com/office/powerpoint/2010/main" val="30684762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John Belushi (TL): died of a heroin overdose when his heroin was mixed with cocaine. Age 33 years old</a:t>
            </a:r>
          </a:p>
          <a:p>
            <a:r>
              <a:rPr lang="en-US" dirty="0"/>
              <a:t>Marilyn Monroe (TR): Barbiturate overdose (probable suicide). Age 36 years old </a:t>
            </a:r>
          </a:p>
          <a:p>
            <a:r>
              <a:rPr lang="en-US" dirty="0"/>
              <a:t>Robin Williams (BL): Committed suicide in his home. Age 63 years old (addicted to cocaine, problems with alcohol, went to treatment in 2014 for alcoholism)</a:t>
            </a:r>
          </a:p>
          <a:p>
            <a:r>
              <a:rPr lang="en-US" dirty="0"/>
              <a:t>Amy Winehouse (BM): Alcohol Poisoning. Age 27 years old</a:t>
            </a:r>
          </a:p>
          <a:p>
            <a:r>
              <a:rPr lang="en-US" dirty="0"/>
              <a:t>Tom Petty (BR): Accidental drug overdose (opioids). Age 66 years old. </a:t>
            </a:r>
          </a:p>
          <a:p>
            <a:endParaRPr lang="en-US" dirty="0"/>
          </a:p>
          <a:p>
            <a:r>
              <a:rPr lang="en-US" dirty="0"/>
              <a:t>The point: You don’t have to be homeless and, on the streets, to be an alcoholic or a drug addict. There are many quote: “functional alcoholics/addicts” among us. While everything on the outside seems to be fine, it untreated it can cause someone to take their own lives or eventually die an early death due to overdoses or other medical conditions. </a:t>
            </a:r>
          </a:p>
          <a:p>
            <a:endParaRPr lang="en-US" dirty="0"/>
          </a:p>
        </p:txBody>
      </p:sp>
      <p:sp>
        <p:nvSpPr>
          <p:cNvPr id="4" name="Slide Number Placeholder 3"/>
          <p:cNvSpPr>
            <a:spLocks noGrp="1"/>
          </p:cNvSpPr>
          <p:nvPr>
            <p:ph type="sldNum" sz="quarter" idx="5"/>
          </p:nvPr>
        </p:nvSpPr>
        <p:spPr/>
        <p:txBody>
          <a:bodyPr/>
          <a:lstStyle/>
          <a:p>
            <a:fld id="{A9414E27-390C-4C28-8D0D-684B10FF5445}" type="slidenum">
              <a:rPr lang="en-US" smtClean="0"/>
              <a:t>17</a:t>
            </a:fld>
            <a:endParaRPr lang="en-US" dirty="0"/>
          </a:p>
        </p:txBody>
      </p:sp>
    </p:spTree>
    <p:extLst>
      <p:ext uri="{BB962C8B-B14F-4D97-AF65-F5344CB8AC3E}">
        <p14:creationId xmlns:p14="http://schemas.microsoft.com/office/powerpoint/2010/main" val="14648024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ABA Statistics</a:t>
            </a:r>
          </a:p>
          <a:p>
            <a:endParaRPr lang="en-US" dirty="0"/>
          </a:p>
          <a:p>
            <a:r>
              <a:rPr lang="en-US" dirty="0"/>
              <a:t>7% of those with AOD issues and 37% with other mental health issues received any type of treatment (mental health services, treatment, support groups, etc.)</a:t>
            </a:r>
          </a:p>
        </p:txBody>
      </p:sp>
      <p:sp>
        <p:nvSpPr>
          <p:cNvPr id="4" name="Slide Number Placeholder 3"/>
          <p:cNvSpPr>
            <a:spLocks noGrp="1"/>
          </p:cNvSpPr>
          <p:nvPr>
            <p:ph type="sldNum" sz="quarter" idx="5"/>
          </p:nvPr>
        </p:nvSpPr>
        <p:spPr/>
        <p:txBody>
          <a:bodyPr/>
          <a:lstStyle/>
          <a:p>
            <a:fld id="{A9414E27-390C-4C28-8D0D-684B10FF5445}" type="slidenum">
              <a:rPr lang="en-US" smtClean="0"/>
              <a:t>18</a:t>
            </a:fld>
            <a:endParaRPr lang="en-US" dirty="0"/>
          </a:p>
        </p:txBody>
      </p:sp>
    </p:spTree>
    <p:extLst>
      <p:ext uri="{BB962C8B-B14F-4D97-AF65-F5344CB8AC3E}">
        <p14:creationId xmlns:p14="http://schemas.microsoft.com/office/powerpoint/2010/main" val="26354466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9414E27-390C-4C28-8D0D-684B10FF5445}" type="slidenum">
              <a:rPr lang="en-US" smtClean="0"/>
              <a:t>21</a:t>
            </a:fld>
            <a:endParaRPr lang="en-US" dirty="0"/>
          </a:p>
        </p:txBody>
      </p:sp>
    </p:spTree>
    <p:extLst>
      <p:ext uri="{BB962C8B-B14F-4D97-AF65-F5344CB8AC3E}">
        <p14:creationId xmlns:p14="http://schemas.microsoft.com/office/powerpoint/2010/main" val="26004374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11A6662E-FAF4-44BC-88B5-85A7CBFB6D30}" type="datetime1">
              <a:rPr lang="en-US" smtClean="0"/>
              <a:pPr/>
              <a:t>2/8/2023</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solidFill>
                <a:schemeClr val="tx1">
                  <a:alpha val="60000"/>
                </a:schemeClr>
              </a:solidFill>
            </a:endParaRPr>
          </a:p>
        </p:txBody>
      </p:sp>
      <p:sp>
        <p:nvSpPr>
          <p:cNvPr id="6" name="Slide Number Placeholder 5"/>
          <p:cNvSpPr>
            <a:spLocks noGrp="1"/>
          </p:cNvSpPr>
          <p:nvPr>
            <p:ph type="sldNum" sz="quarter" idx="12"/>
          </p:nvPr>
        </p:nvSpPr>
        <p:spPr>
          <a:xfrm>
            <a:off x="9896911" y="5410199"/>
            <a:ext cx="771089" cy="365125"/>
          </a:xfrm>
        </p:spPr>
        <p:txBody>
          <a:body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2297522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dirty="0"/>
              <a:t>Click icon to add picture</a:t>
            </a:r>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7E0CF6C-748E-4B7A-BC8B-3011EF78ED13}" type="datetime1">
              <a:rPr lang="en-US" smtClean="0"/>
              <a:pPr/>
              <a:t>2/8/2023</a:t>
            </a:fld>
            <a:endParaRPr lang="en-US" dirty="0"/>
          </a:p>
        </p:txBody>
      </p:sp>
      <p:sp>
        <p:nvSpPr>
          <p:cNvPr id="6" name="Footer Placeholder 5"/>
          <p:cNvSpPr>
            <a:spLocks noGrp="1"/>
          </p:cNvSpPr>
          <p:nvPr>
            <p:ph type="ftr" sz="quarter" idx="11"/>
          </p:nvPr>
        </p:nvSpPr>
        <p:spPr/>
        <p:txBody>
          <a:bodyPr/>
          <a:lstStyle/>
          <a:p>
            <a:endParaRPr lang="en-US" dirty="0">
              <a:solidFill>
                <a:schemeClr val="tx1">
                  <a:alpha val="60000"/>
                </a:schemeClr>
              </a:solidFill>
            </a:endParaRPr>
          </a:p>
        </p:txBody>
      </p:sp>
      <p:sp>
        <p:nvSpPr>
          <p:cNvPr id="7" name="Slide Number Placeholder 6"/>
          <p:cNvSpPr>
            <a:spLocks noGrp="1"/>
          </p:cNvSpPr>
          <p:nvPr>
            <p:ph type="sldNum" sz="quarter" idx="12"/>
          </p:nvPr>
        </p:nvSpPr>
        <p:spPr/>
        <p:txBody>
          <a:body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211152273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7E0CF6C-748E-4B7A-BC8B-3011EF78ED13}" type="datetime1">
              <a:rPr lang="en-US" smtClean="0"/>
              <a:pPr/>
              <a:t>2/8/2023</a:t>
            </a:fld>
            <a:endParaRPr lang="en-US" dirty="0"/>
          </a:p>
        </p:txBody>
      </p:sp>
      <p:sp>
        <p:nvSpPr>
          <p:cNvPr id="6" name="Footer Placeholder 5"/>
          <p:cNvSpPr>
            <a:spLocks noGrp="1"/>
          </p:cNvSpPr>
          <p:nvPr>
            <p:ph type="ftr" sz="quarter" idx="11"/>
          </p:nvPr>
        </p:nvSpPr>
        <p:spPr/>
        <p:txBody>
          <a:bodyPr/>
          <a:lstStyle/>
          <a:p>
            <a:endParaRPr lang="en-US" dirty="0">
              <a:solidFill>
                <a:schemeClr val="tx1">
                  <a:alpha val="60000"/>
                </a:schemeClr>
              </a:solidFill>
            </a:endParaRPr>
          </a:p>
        </p:txBody>
      </p:sp>
      <p:sp>
        <p:nvSpPr>
          <p:cNvPr id="7" name="Slide Number Placeholder 6"/>
          <p:cNvSpPr>
            <a:spLocks noGrp="1"/>
          </p:cNvSpPr>
          <p:nvPr>
            <p:ph type="sldNum" sz="quarter" idx="12"/>
          </p:nvPr>
        </p:nvSpPr>
        <p:spPr/>
        <p:txBody>
          <a:body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176491958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7E0CF6C-748E-4B7A-BC8B-3011EF78ED13}" type="datetime1">
              <a:rPr lang="en-US" smtClean="0"/>
              <a:pPr/>
              <a:t>2/8/2023</a:t>
            </a:fld>
            <a:endParaRPr lang="en-US" dirty="0"/>
          </a:p>
        </p:txBody>
      </p:sp>
      <p:sp>
        <p:nvSpPr>
          <p:cNvPr id="6" name="Footer Placeholder 5"/>
          <p:cNvSpPr>
            <a:spLocks noGrp="1"/>
          </p:cNvSpPr>
          <p:nvPr>
            <p:ph type="ftr" sz="quarter" idx="11"/>
          </p:nvPr>
        </p:nvSpPr>
        <p:spPr/>
        <p:txBody>
          <a:bodyPr/>
          <a:lstStyle/>
          <a:p>
            <a:endParaRPr lang="en-US" dirty="0">
              <a:solidFill>
                <a:schemeClr val="tx1">
                  <a:alpha val="60000"/>
                </a:schemeClr>
              </a:solidFill>
            </a:endParaRPr>
          </a:p>
        </p:txBody>
      </p:sp>
      <p:sp>
        <p:nvSpPr>
          <p:cNvPr id="7" name="Slide Number Placeholder 6"/>
          <p:cNvSpPr>
            <a:spLocks noGrp="1"/>
          </p:cNvSpPr>
          <p:nvPr>
            <p:ph type="sldNum" sz="quarter" idx="12"/>
          </p:nvPr>
        </p:nvSpPr>
        <p:spPr/>
        <p:txBody>
          <a:bodyPr/>
          <a:lstStyle/>
          <a:p>
            <a:fld id="{73B850FF-6169-4056-8077-06FFA93A5366}" type="slidenum">
              <a:rPr lang="en-US" smtClean="0"/>
              <a:pPr/>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04400986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7E0CF6C-748E-4B7A-BC8B-3011EF78ED13}" type="datetime1">
              <a:rPr lang="en-US" smtClean="0"/>
              <a:pPr/>
              <a:t>2/8/2023</a:t>
            </a:fld>
            <a:endParaRPr lang="en-US" dirty="0"/>
          </a:p>
        </p:txBody>
      </p:sp>
      <p:sp>
        <p:nvSpPr>
          <p:cNvPr id="6" name="Footer Placeholder 5"/>
          <p:cNvSpPr>
            <a:spLocks noGrp="1"/>
          </p:cNvSpPr>
          <p:nvPr>
            <p:ph type="ftr" sz="quarter" idx="11"/>
          </p:nvPr>
        </p:nvSpPr>
        <p:spPr/>
        <p:txBody>
          <a:bodyPr/>
          <a:lstStyle/>
          <a:p>
            <a:endParaRPr lang="en-US" dirty="0">
              <a:solidFill>
                <a:schemeClr val="tx1">
                  <a:alpha val="60000"/>
                </a:schemeClr>
              </a:solidFill>
            </a:endParaRPr>
          </a:p>
        </p:txBody>
      </p:sp>
      <p:sp>
        <p:nvSpPr>
          <p:cNvPr id="7" name="Slide Number Placeholder 6"/>
          <p:cNvSpPr>
            <a:spLocks noGrp="1"/>
          </p:cNvSpPr>
          <p:nvPr>
            <p:ph type="sldNum" sz="quarter" idx="12"/>
          </p:nvPr>
        </p:nvSpPr>
        <p:spPr/>
        <p:txBody>
          <a:body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380742318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7E0CF6C-748E-4B7A-BC8B-3011EF78ED13}" type="datetime1">
              <a:rPr lang="en-US" smtClean="0"/>
              <a:pPr/>
              <a:t>2/8/2023</a:t>
            </a:fld>
            <a:endParaRPr lang="en-US" dirty="0"/>
          </a:p>
        </p:txBody>
      </p:sp>
      <p:sp>
        <p:nvSpPr>
          <p:cNvPr id="4" name="Footer Placeholder 3"/>
          <p:cNvSpPr>
            <a:spLocks noGrp="1"/>
          </p:cNvSpPr>
          <p:nvPr>
            <p:ph type="ftr" sz="quarter" idx="11"/>
          </p:nvPr>
        </p:nvSpPr>
        <p:spPr/>
        <p:txBody>
          <a:bodyPr/>
          <a:lstStyle/>
          <a:p>
            <a:endParaRPr lang="en-US" dirty="0">
              <a:solidFill>
                <a:schemeClr val="tx1">
                  <a:alpha val="60000"/>
                </a:schemeClr>
              </a:solidFill>
            </a:endParaRPr>
          </a:p>
        </p:txBody>
      </p:sp>
      <p:sp>
        <p:nvSpPr>
          <p:cNvPr id="5" name="Slide Number Placeholder 4"/>
          <p:cNvSpPr>
            <a:spLocks noGrp="1"/>
          </p:cNvSpPr>
          <p:nvPr>
            <p:ph type="sldNum" sz="quarter" idx="12"/>
          </p:nvPr>
        </p:nvSpPr>
        <p:spPr/>
        <p:txBody>
          <a:body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2471320015"/>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dirty="0"/>
              <a:t>Click icon to add picture</a:t>
            </a:r>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dirty="0"/>
              <a:t>Click icon to add picture</a:t>
            </a:r>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dirty="0"/>
              <a:t>Click icon to add picture</a:t>
            </a:r>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7E0CF6C-748E-4B7A-BC8B-3011EF78ED13}" type="datetime1">
              <a:rPr lang="en-US" smtClean="0"/>
              <a:pPr/>
              <a:t>2/8/2023</a:t>
            </a:fld>
            <a:endParaRPr lang="en-US" dirty="0"/>
          </a:p>
        </p:txBody>
      </p:sp>
      <p:sp>
        <p:nvSpPr>
          <p:cNvPr id="4" name="Footer Placeholder 3"/>
          <p:cNvSpPr>
            <a:spLocks noGrp="1"/>
          </p:cNvSpPr>
          <p:nvPr>
            <p:ph type="ftr" sz="quarter" idx="11"/>
          </p:nvPr>
        </p:nvSpPr>
        <p:spPr/>
        <p:txBody>
          <a:bodyPr/>
          <a:lstStyle/>
          <a:p>
            <a:endParaRPr lang="en-US" dirty="0">
              <a:solidFill>
                <a:schemeClr val="tx1">
                  <a:alpha val="60000"/>
                </a:schemeClr>
              </a:solidFill>
            </a:endParaRPr>
          </a:p>
        </p:txBody>
      </p:sp>
      <p:sp>
        <p:nvSpPr>
          <p:cNvPr id="5" name="Slide Number Placeholder 4"/>
          <p:cNvSpPr>
            <a:spLocks noGrp="1"/>
          </p:cNvSpPr>
          <p:nvPr>
            <p:ph type="sldNum" sz="quarter" idx="12"/>
          </p:nvPr>
        </p:nvSpPr>
        <p:spPr/>
        <p:txBody>
          <a:body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3788329077"/>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559632-1575-4E14-B53B-3DC3D5ED3947}" type="datetime1">
              <a:rPr lang="en-US" smtClean="0"/>
              <a:t>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19280479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4A6868-2568-4CC9-B302-F37117B01A6E}" type="datetime1">
              <a:rPr lang="en-US" smtClean="0"/>
              <a:t>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3586771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55F08A-1E71-4B2B-BB49-E743F2903911}" type="datetime1">
              <a:rPr lang="en-US" smtClean="0"/>
              <a:t>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2273298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417D9E-721A-44BB-8863-9873FE64DA75}" type="datetime1">
              <a:rPr lang="en-US" smtClean="0"/>
              <a:t>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4027146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F31DA2F-80B8-49CF-99FB-5ABCA53A607A}" type="datetime1">
              <a:rPr lang="en-US" smtClean="0"/>
              <a:t>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1372364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8852172-E6C9-4B6C-929A-A9DE3837BBF1}" type="datetime1">
              <a:rPr lang="en-US" smtClean="0"/>
              <a:t>2/8/2023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2749160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AB41CFF-90C9-47B3-9DA1-F2BF8D839F7E}" type="datetime1">
              <a:rPr lang="en-US" smtClean="0"/>
              <a:t>2/8/2023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2710806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6048FA-06AB-4884-A69B-986B96E68A24}" type="datetime1">
              <a:rPr lang="en-US" smtClean="0"/>
              <a:t>2/8/2023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1128803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DB7ABA-0172-4F9C-889D-567164F66BCD}" type="datetime1">
              <a:rPr lang="en-US" smtClean="0"/>
              <a:t>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850005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AC6A5B-8AE7-4A41-B5A7-9ADC6686DC18}" type="datetime1">
              <a:rPr lang="en-US" smtClean="0"/>
              <a:t>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3B850FF-6169-4056-8077-06FFA93A5366}" type="slidenum">
              <a:rPr lang="en-US" smtClean="0"/>
              <a:t>‹#›</a:t>
            </a:fld>
            <a:endParaRPr lang="en-US" dirty="0"/>
          </a:p>
        </p:txBody>
      </p:sp>
    </p:spTree>
    <p:extLst>
      <p:ext uri="{BB962C8B-B14F-4D97-AF65-F5344CB8AC3E}">
        <p14:creationId xmlns:p14="http://schemas.microsoft.com/office/powerpoint/2010/main" val="2683059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7E0CF6C-748E-4B7A-BC8B-3011EF78ED13}" type="datetime1">
              <a:rPr lang="en-US" smtClean="0"/>
              <a:pPr/>
              <a:t>2/8/2023</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solidFill>
                <a:schemeClr val="tx1">
                  <a:alpha val="60000"/>
                </a:schemeClr>
              </a:solidFill>
            </a:endParaRPr>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73B850FF-6169-4056-8077-06FFA93A5366}" type="slidenum">
              <a:rPr lang="en-US" smtClean="0"/>
              <a:pPr/>
              <a:t>‹#›</a:t>
            </a:fld>
            <a:endParaRPr lang="en-US" dirty="0"/>
          </a:p>
        </p:txBody>
      </p:sp>
    </p:spTree>
    <p:extLst>
      <p:ext uri="{BB962C8B-B14F-4D97-AF65-F5344CB8AC3E}">
        <p14:creationId xmlns:p14="http://schemas.microsoft.com/office/powerpoint/2010/main" val="1426464254"/>
      </p:ext>
    </p:extLst>
  </p:cSld>
  <p:clrMap bg1="dk1" tx1="lt1" bg2="dk2" tx2="lt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 id="2147483742" r:id="rId17"/>
  </p:sldLayoutIdLst>
  <p:hf sldNum="0" hdr="0" ftr="0" dt="0"/>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7" Type="http://schemas.openxmlformats.org/officeDocument/2006/relationships/image" Target="../media/image13.jpe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Wavy 3D art">
            <a:extLst>
              <a:ext uri="{FF2B5EF4-FFF2-40B4-BE49-F238E27FC236}">
                <a16:creationId xmlns:a16="http://schemas.microsoft.com/office/drawing/2014/main" id="{E933FDF6-4FC9-77BF-8F13-8B5A937FCFF8}"/>
              </a:ext>
            </a:extLst>
          </p:cNvPr>
          <p:cNvPicPr>
            <a:picLocks noChangeAspect="1"/>
          </p:cNvPicPr>
          <p:nvPr/>
        </p:nvPicPr>
        <p:blipFill rotWithShape="1">
          <a:blip r:embed="rId2">
            <a:alphaModFix amt="60000"/>
          </a:blip>
          <a:srcRect t="12641" r="-1" b="14774"/>
          <a:stretch/>
        </p:blipFill>
        <p:spPr>
          <a:xfrm>
            <a:off x="3048" y="10"/>
            <a:ext cx="12188952" cy="6856614"/>
          </a:xfrm>
          <a:prstGeom prst="rect">
            <a:avLst/>
          </a:prstGeom>
        </p:spPr>
      </p:pic>
      <p:sp>
        <p:nvSpPr>
          <p:cNvPr id="2" name="Title 1">
            <a:extLst>
              <a:ext uri="{FF2B5EF4-FFF2-40B4-BE49-F238E27FC236}">
                <a16:creationId xmlns:a16="http://schemas.microsoft.com/office/drawing/2014/main" id="{042533B4-E7E3-913F-C436-5D5A3634B571}"/>
              </a:ext>
            </a:extLst>
          </p:cNvPr>
          <p:cNvSpPr>
            <a:spLocks noGrp="1"/>
          </p:cNvSpPr>
          <p:nvPr>
            <p:ph type="ctrTitle"/>
          </p:nvPr>
        </p:nvSpPr>
        <p:spPr>
          <a:xfrm>
            <a:off x="996275" y="744909"/>
            <a:ext cx="10190071" cy="3145855"/>
          </a:xfrm>
        </p:spPr>
        <p:txBody>
          <a:bodyPr anchor="b">
            <a:normAutofit/>
          </a:bodyPr>
          <a:lstStyle/>
          <a:p>
            <a:r>
              <a:rPr lang="en-US" sz="5200" dirty="0">
                <a:solidFill>
                  <a:srgbClr val="FFFFFF"/>
                </a:solidFill>
              </a:rPr>
              <a:t>Mental Health &amp; Substance Abuse Issues in In-house Practice</a:t>
            </a:r>
          </a:p>
        </p:txBody>
      </p:sp>
      <p:sp>
        <p:nvSpPr>
          <p:cNvPr id="3" name="Subtitle 2">
            <a:extLst>
              <a:ext uri="{FF2B5EF4-FFF2-40B4-BE49-F238E27FC236}">
                <a16:creationId xmlns:a16="http://schemas.microsoft.com/office/drawing/2014/main" id="{8C3FC901-3E05-D010-AC82-956C1745D7BA}"/>
              </a:ext>
            </a:extLst>
          </p:cNvPr>
          <p:cNvSpPr>
            <a:spLocks noGrp="1"/>
          </p:cNvSpPr>
          <p:nvPr>
            <p:ph type="subTitle" idx="1"/>
          </p:nvPr>
        </p:nvSpPr>
        <p:spPr>
          <a:xfrm>
            <a:off x="1218708" y="4069780"/>
            <a:ext cx="9781327" cy="2056617"/>
          </a:xfrm>
        </p:spPr>
        <p:txBody>
          <a:bodyPr anchor="t">
            <a:normAutofit/>
          </a:bodyPr>
          <a:lstStyle/>
          <a:p>
            <a:r>
              <a:rPr lang="en-US" sz="2200" i="1" dirty="0">
                <a:solidFill>
                  <a:srgbClr val="FFFFFF"/>
                </a:solidFill>
              </a:rPr>
              <a:t>Lee Nanney</a:t>
            </a:r>
          </a:p>
          <a:p>
            <a:r>
              <a:rPr lang="en-US" sz="2200" i="1" dirty="0">
                <a:solidFill>
                  <a:srgbClr val="FFFFFF"/>
                </a:solidFill>
              </a:rPr>
              <a:t>Associate Attorney</a:t>
            </a:r>
          </a:p>
          <a:p>
            <a:r>
              <a:rPr lang="en-US" sz="2200" i="1" dirty="0">
                <a:solidFill>
                  <a:srgbClr val="FFFFFF"/>
                </a:solidFill>
              </a:rPr>
              <a:t>Gallivan, White &amp; Boyd, P.A.</a:t>
            </a:r>
          </a:p>
        </p:txBody>
      </p:sp>
    </p:spTree>
    <p:extLst>
      <p:ext uri="{BB962C8B-B14F-4D97-AF65-F5344CB8AC3E}">
        <p14:creationId xmlns:p14="http://schemas.microsoft.com/office/powerpoint/2010/main" val="1154263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68623-91BC-4A4F-76F4-F2416725F686}"/>
              </a:ext>
            </a:extLst>
          </p:cNvPr>
          <p:cNvSpPr>
            <a:spLocks noGrp="1"/>
          </p:cNvSpPr>
          <p:nvPr>
            <p:ph type="title"/>
          </p:nvPr>
        </p:nvSpPr>
        <p:spPr/>
        <p:txBody>
          <a:bodyPr/>
          <a:lstStyle/>
          <a:p>
            <a:pPr algn="ctr"/>
            <a:r>
              <a:rPr lang="en-US" dirty="0"/>
              <a:t>Anxiety/Stress</a:t>
            </a:r>
          </a:p>
        </p:txBody>
      </p:sp>
      <p:sp>
        <p:nvSpPr>
          <p:cNvPr id="3" name="Content Placeholder 2">
            <a:extLst>
              <a:ext uri="{FF2B5EF4-FFF2-40B4-BE49-F238E27FC236}">
                <a16:creationId xmlns:a16="http://schemas.microsoft.com/office/drawing/2014/main" id="{E7F64409-515C-4972-2850-9DF19EC909B8}"/>
              </a:ext>
            </a:extLst>
          </p:cNvPr>
          <p:cNvSpPr>
            <a:spLocks noGrp="1"/>
          </p:cNvSpPr>
          <p:nvPr>
            <p:ph idx="1"/>
          </p:nvPr>
        </p:nvSpPr>
        <p:spPr/>
        <p:txBody>
          <a:bodyPr/>
          <a:lstStyle/>
          <a:p>
            <a:r>
              <a:rPr lang="en-US" dirty="0"/>
              <a:t>19% experiencing some level of anxiety</a:t>
            </a:r>
          </a:p>
          <a:p>
            <a:r>
              <a:rPr lang="en-US" dirty="0"/>
              <a:t>61% at some point in their career</a:t>
            </a:r>
          </a:p>
          <a:p>
            <a:r>
              <a:rPr lang="en-US" dirty="0"/>
              <a:t>16.1% social anxiety</a:t>
            </a:r>
          </a:p>
          <a:p>
            <a:r>
              <a:rPr lang="en-US" dirty="0"/>
              <a:t>8% panic attacks</a:t>
            </a:r>
          </a:p>
          <a:p>
            <a:r>
              <a:rPr lang="en-US" dirty="0"/>
              <a:t>23% unmanageable stress </a:t>
            </a:r>
          </a:p>
        </p:txBody>
      </p:sp>
    </p:spTree>
    <p:extLst>
      <p:ext uri="{BB962C8B-B14F-4D97-AF65-F5344CB8AC3E}">
        <p14:creationId xmlns:p14="http://schemas.microsoft.com/office/powerpoint/2010/main" val="6770607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CCB43-1F5D-A0C8-826E-804EA94EEFB0}"/>
              </a:ext>
            </a:extLst>
          </p:cNvPr>
          <p:cNvSpPr>
            <a:spLocks noGrp="1"/>
          </p:cNvSpPr>
          <p:nvPr>
            <p:ph type="title"/>
          </p:nvPr>
        </p:nvSpPr>
        <p:spPr/>
        <p:txBody>
          <a:bodyPr/>
          <a:lstStyle/>
          <a:p>
            <a:pPr algn="ctr"/>
            <a:r>
              <a:rPr lang="en-US" dirty="0"/>
              <a:t>Other MH Issues </a:t>
            </a:r>
          </a:p>
        </p:txBody>
      </p:sp>
      <p:sp>
        <p:nvSpPr>
          <p:cNvPr id="3" name="Content Placeholder 2">
            <a:extLst>
              <a:ext uri="{FF2B5EF4-FFF2-40B4-BE49-F238E27FC236}">
                <a16:creationId xmlns:a16="http://schemas.microsoft.com/office/drawing/2014/main" id="{6CFA512F-EF18-4A59-B8EF-02EF88208B68}"/>
              </a:ext>
            </a:extLst>
          </p:cNvPr>
          <p:cNvSpPr>
            <a:spLocks noGrp="1"/>
          </p:cNvSpPr>
          <p:nvPr>
            <p:ph idx="1"/>
          </p:nvPr>
        </p:nvSpPr>
        <p:spPr/>
        <p:txBody>
          <a:bodyPr/>
          <a:lstStyle/>
          <a:p>
            <a:r>
              <a:rPr lang="en-US" dirty="0"/>
              <a:t>16.1% ADHD</a:t>
            </a:r>
          </a:p>
          <a:p>
            <a:r>
              <a:rPr lang="en-US" dirty="0"/>
              <a:t>2.4% Bipolar Disorder</a:t>
            </a:r>
          </a:p>
          <a:p>
            <a:r>
              <a:rPr lang="en-US" dirty="0"/>
              <a:t>2.9% Self-injurious Behavior</a:t>
            </a:r>
          </a:p>
          <a:p>
            <a:r>
              <a:rPr lang="en-US" dirty="0"/>
              <a:t>Burnout</a:t>
            </a:r>
          </a:p>
          <a:p>
            <a:r>
              <a:rPr lang="en-US" dirty="0"/>
              <a:t>Compassion Fatigue</a:t>
            </a:r>
          </a:p>
          <a:p>
            <a:endParaRPr lang="en-US" dirty="0"/>
          </a:p>
        </p:txBody>
      </p:sp>
    </p:spTree>
    <p:extLst>
      <p:ext uri="{BB962C8B-B14F-4D97-AF65-F5344CB8AC3E}">
        <p14:creationId xmlns:p14="http://schemas.microsoft.com/office/powerpoint/2010/main" val="244288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97C2A-67C6-9D83-3EE7-956D773D0105}"/>
              </a:ext>
            </a:extLst>
          </p:cNvPr>
          <p:cNvSpPr>
            <a:spLocks noGrp="1"/>
          </p:cNvSpPr>
          <p:nvPr>
            <p:ph type="title"/>
          </p:nvPr>
        </p:nvSpPr>
        <p:spPr/>
        <p:txBody>
          <a:bodyPr/>
          <a:lstStyle/>
          <a:p>
            <a:pPr algn="ctr"/>
            <a:r>
              <a:rPr lang="en-US" dirty="0"/>
              <a:t>Alcohol abuse</a:t>
            </a:r>
          </a:p>
        </p:txBody>
      </p:sp>
      <p:pic>
        <p:nvPicPr>
          <p:cNvPr id="1026" name="Picture 2" descr="First the man takes the drink, then the drink takes the man.” »  TwistedSifter">
            <a:extLst>
              <a:ext uri="{FF2B5EF4-FFF2-40B4-BE49-F238E27FC236}">
                <a16:creationId xmlns:a16="http://schemas.microsoft.com/office/drawing/2014/main" id="{20C40467-53ED-0159-9676-4EA275EF535B}"/>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761209" y="1786826"/>
            <a:ext cx="2669582" cy="4004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36283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75C97-AF6D-5A7D-E9B2-56C75BD6AE6A}"/>
              </a:ext>
            </a:extLst>
          </p:cNvPr>
          <p:cNvSpPr>
            <a:spLocks noGrp="1"/>
          </p:cNvSpPr>
          <p:nvPr>
            <p:ph type="title"/>
          </p:nvPr>
        </p:nvSpPr>
        <p:spPr/>
        <p:txBody>
          <a:bodyPr/>
          <a:lstStyle/>
          <a:p>
            <a:pPr algn="ctr"/>
            <a:r>
              <a:rPr lang="en-US" dirty="0"/>
              <a:t>Alcohol Abuse</a:t>
            </a:r>
          </a:p>
        </p:txBody>
      </p:sp>
      <p:sp>
        <p:nvSpPr>
          <p:cNvPr id="3" name="Content Placeholder 2">
            <a:extLst>
              <a:ext uri="{FF2B5EF4-FFF2-40B4-BE49-F238E27FC236}">
                <a16:creationId xmlns:a16="http://schemas.microsoft.com/office/drawing/2014/main" id="{1840252A-28F7-9CE3-CBBF-F31AB0EF40C1}"/>
              </a:ext>
            </a:extLst>
          </p:cNvPr>
          <p:cNvSpPr>
            <a:spLocks noGrp="1"/>
          </p:cNvSpPr>
          <p:nvPr>
            <p:ph idx="1"/>
          </p:nvPr>
        </p:nvSpPr>
        <p:spPr/>
        <p:txBody>
          <a:bodyPr/>
          <a:lstStyle/>
          <a:p>
            <a:r>
              <a:rPr lang="en-US" dirty="0"/>
              <a:t>20.6% of licensed attorneys drink at levels that are considered </a:t>
            </a:r>
            <a:r>
              <a:rPr lang="en-US" b="1" dirty="0"/>
              <a:t>“hazardous, harmful, and potentially alcohol-dependent”</a:t>
            </a:r>
          </a:p>
          <a:p>
            <a:pPr lvl="1"/>
            <a:r>
              <a:rPr lang="en-US" dirty="0"/>
              <a:t>Rates higher among males than females</a:t>
            </a:r>
          </a:p>
          <a:p>
            <a:r>
              <a:rPr lang="en-US" dirty="0"/>
              <a:t>36.% problematic drinking</a:t>
            </a:r>
          </a:p>
          <a:p>
            <a:r>
              <a:rPr lang="en-US" dirty="0"/>
              <a:t>20.6+36 = </a:t>
            </a:r>
            <a:r>
              <a:rPr lang="en-US" b="1" dirty="0"/>
              <a:t>~57% (over half) </a:t>
            </a:r>
            <a:r>
              <a:rPr lang="en-US" dirty="0"/>
              <a:t>report having a problem with alcohol</a:t>
            </a:r>
          </a:p>
          <a:p>
            <a:r>
              <a:rPr lang="en-US" dirty="0"/>
              <a:t>Highest rates among lawyers under 30</a:t>
            </a:r>
          </a:p>
          <a:p>
            <a:endParaRPr lang="en-US" dirty="0"/>
          </a:p>
        </p:txBody>
      </p:sp>
    </p:spTree>
    <p:extLst>
      <p:ext uri="{BB962C8B-B14F-4D97-AF65-F5344CB8AC3E}">
        <p14:creationId xmlns:p14="http://schemas.microsoft.com/office/powerpoint/2010/main" val="416845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4591A-31D7-BD1E-997D-DB83E3CFB651}"/>
              </a:ext>
            </a:extLst>
          </p:cNvPr>
          <p:cNvSpPr>
            <a:spLocks noGrp="1"/>
          </p:cNvSpPr>
          <p:nvPr>
            <p:ph type="title"/>
          </p:nvPr>
        </p:nvSpPr>
        <p:spPr/>
        <p:txBody>
          <a:bodyPr/>
          <a:lstStyle/>
          <a:p>
            <a:pPr algn="ctr"/>
            <a:r>
              <a:rPr lang="en-US" dirty="0"/>
              <a:t>Drug Abuse</a:t>
            </a:r>
          </a:p>
        </p:txBody>
      </p:sp>
      <p:sp>
        <p:nvSpPr>
          <p:cNvPr id="3" name="Content Placeholder 2">
            <a:extLst>
              <a:ext uri="{FF2B5EF4-FFF2-40B4-BE49-F238E27FC236}">
                <a16:creationId xmlns:a16="http://schemas.microsoft.com/office/drawing/2014/main" id="{85D7EF57-111B-7B7D-4EB3-6EEBBE35C82B}"/>
              </a:ext>
            </a:extLst>
          </p:cNvPr>
          <p:cNvSpPr>
            <a:spLocks noGrp="1"/>
          </p:cNvSpPr>
          <p:nvPr>
            <p:ph idx="1"/>
          </p:nvPr>
        </p:nvSpPr>
        <p:spPr/>
        <p:txBody>
          <a:bodyPr/>
          <a:lstStyle/>
          <a:p>
            <a:r>
              <a:rPr lang="en-US" dirty="0"/>
              <a:t>Of the 12,825 respondents to the Krill study, only 3,419 responded to questions re drug abuse</a:t>
            </a:r>
          </a:p>
          <a:p>
            <a:r>
              <a:rPr lang="en-US" dirty="0"/>
              <a:t>76% low rates of abuse</a:t>
            </a:r>
          </a:p>
          <a:p>
            <a:pPr lvl="1"/>
            <a:r>
              <a:rPr lang="en-US" dirty="0"/>
              <a:t>20.9% intermediate</a:t>
            </a:r>
          </a:p>
          <a:p>
            <a:pPr lvl="1"/>
            <a:r>
              <a:rPr lang="en-US" dirty="0"/>
              <a:t>3% substantial</a:t>
            </a:r>
          </a:p>
          <a:p>
            <a:pPr lvl="1"/>
            <a:r>
              <a:rPr lang="en-US" dirty="0"/>
              <a:t>0.1% severe</a:t>
            </a:r>
          </a:p>
          <a:p>
            <a:pPr lvl="1"/>
            <a:r>
              <a:rPr lang="en-US" dirty="0"/>
              <a:t>15.5% used/using without a prescription</a:t>
            </a:r>
          </a:p>
        </p:txBody>
      </p:sp>
    </p:spTree>
    <p:extLst>
      <p:ext uri="{BB962C8B-B14F-4D97-AF65-F5344CB8AC3E}">
        <p14:creationId xmlns:p14="http://schemas.microsoft.com/office/powerpoint/2010/main" val="33541059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16A69-7988-4FA2-34AF-2FBB4C9B1131}"/>
              </a:ext>
            </a:extLst>
          </p:cNvPr>
          <p:cNvSpPr>
            <a:spLocks noGrp="1"/>
          </p:cNvSpPr>
          <p:nvPr>
            <p:ph type="title"/>
          </p:nvPr>
        </p:nvSpPr>
        <p:spPr/>
        <p:txBody>
          <a:bodyPr/>
          <a:lstStyle/>
          <a:p>
            <a:pPr algn="ctr"/>
            <a:r>
              <a:rPr lang="en-US" dirty="0"/>
              <a:t>Drug Abuse (Frequency)</a:t>
            </a:r>
          </a:p>
        </p:txBody>
      </p:sp>
      <p:sp>
        <p:nvSpPr>
          <p:cNvPr id="3" name="Content Placeholder 2">
            <a:extLst>
              <a:ext uri="{FF2B5EF4-FFF2-40B4-BE49-F238E27FC236}">
                <a16:creationId xmlns:a16="http://schemas.microsoft.com/office/drawing/2014/main" id="{31D4E85D-8F94-3A1C-B974-A2D91D060FA4}"/>
              </a:ext>
            </a:extLst>
          </p:cNvPr>
          <p:cNvSpPr>
            <a:spLocks noGrp="1"/>
          </p:cNvSpPr>
          <p:nvPr>
            <p:ph idx="1"/>
          </p:nvPr>
        </p:nvSpPr>
        <p:spPr/>
        <p:txBody>
          <a:bodyPr/>
          <a:lstStyle/>
          <a:p>
            <a:r>
              <a:rPr lang="en-US" dirty="0"/>
              <a:t>Weekly</a:t>
            </a:r>
          </a:p>
          <a:p>
            <a:pPr lvl="1"/>
            <a:r>
              <a:rPr lang="en-US" dirty="0"/>
              <a:t>74.1% stimulants</a:t>
            </a:r>
          </a:p>
          <a:p>
            <a:pPr lvl="1"/>
            <a:r>
              <a:rPr lang="en-US" dirty="0"/>
              <a:t>51.3% sedatives</a:t>
            </a:r>
          </a:p>
          <a:p>
            <a:pPr lvl="1"/>
            <a:r>
              <a:rPr lang="en-US" b="1" dirty="0"/>
              <a:t>46.8% tobacco </a:t>
            </a:r>
            <a:r>
              <a:rPr lang="en-US" dirty="0"/>
              <a:t>(general population only 14%)</a:t>
            </a:r>
          </a:p>
          <a:p>
            <a:pPr lvl="1"/>
            <a:r>
              <a:rPr lang="en-US" dirty="0"/>
              <a:t>31% marijuana</a:t>
            </a:r>
          </a:p>
          <a:p>
            <a:pPr lvl="1"/>
            <a:r>
              <a:rPr lang="en-US" dirty="0"/>
              <a:t>21.6% opioids</a:t>
            </a:r>
          </a:p>
        </p:txBody>
      </p:sp>
    </p:spTree>
    <p:extLst>
      <p:ext uri="{BB962C8B-B14F-4D97-AF65-F5344CB8AC3E}">
        <p14:creationId xmlns:p14="http://schemas.microsoft.com/office/powerpoint/2010/main" val="40505981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87DF4-2A63-41B7-860C-A5F34A4A61AD}"/>
              </a:ext>
            </a:extLst>
          </p:cNvPr>
          <p:cNvSpPr>
            <a:spLocks noGrp="1"/>
          </p:cNvSpPr>
          <p:nvPr>
            <p:ph type="title"/>
          </p:nvPr>
        </p:nvSpPr>
        <p:spPr/>
        <p:txBody>
          <a:bodyPr/>
          <a:lstStyle/>
          <a:p>
            <a:pPr algn="ctr"/>
            <a:r>
              <a:rPr lang="en-US" dirty="0"/>
              <a:t>What Does an alcoholic or an addict Look Like?</a:t>
            </a:r>
          </a:p>
        </p:txBody>
      </p:sp>
      <p:pic>
        <p:nvPicPr>
          <p:cNvPr id="3074" name="Picture 2" descr="213 Homeless Man Drinking Alcohol Outdoors Stock Photos, Pictures &amp;  Royalty-Free Images - iStock">
            <a:extLst>
              <a:ext uri="{FF2B5EF4-FFF2-40B4-BE49-F238E27FC236}">
                <a16:creationId xmlns:a16="http://schemas.microsoft.com/office/drawing/2014/main" id="{3C7FF84F-AA35-0D5D-4497-83D10CB01559}"/>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449954" y="2097088"/>
            <a:ext cx="4644458" cy="3090676"/>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Danny Trevathan Says Bears Have Gone All Tyrone Biggums For Practices To  Start">
            <a:extLst>
              <a:ext uri="{FF2B5EF4-FFF2-40B4-BE49-F238E27FC236}">
                <a16:creationId xmlns:a16="http://schemas.microsoft.com/office/drawing/2014/main" id="{B8F975F9-0D6D-A41A-3EE1-CC99F56776F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42176" y="2097088"/>
            <a:ext cx="4458128" cy="30876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43785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8387-1136-A4A9-E0C6-727B5E47E99F}"/>
              </a:ext>
            </a:extLst>
          </p:cNvPr>
          <p:cNvSpPr>
            <a:spLocks noGrp="1"/>
          </p:cNvSpPr>
          <p:nvPr>
            <p:ph type="title"/>
          </p:nvPr>
        </p:nvSpPr>
        <p:spPr>
          <a:xfrm>
            <a:off x="1141412" y="618518"/>
            <a:ext cx="9993129" cy="1356586"/>
          </a:xfrm>
        </p:spPr>
        <p:txBody>
          <a:bodyPr/>
          <a:lstStyle/>
          <a:p>
            <a:pPr algn="ctr"/>
            <a:r>
              <a:rPr lang="en-US" dirty="0"/>
              <a:t>what is also looks like</a:t>
            </a:r>
          </a:p>
        </p:txBody>
      </p:sp>
      <p:pic>
        <p:nvPicPr>
          <p:cNvPr id="4098" name="Picture 2" descr="Robin Williams: 2014 Rolling Stone Cover Story by David Browne – Rolling  Stone">
            <a:extLst>
              <a:ext uri="{FF2B5EF4-FFF2-40B4-BE49-F238E27FC236}">
                <a16:creationId xmlns:a16="http://schemas.microsoft.com/office/drawing/2014/main" id="{CC225899-BDEC-BD5A-041B-A2861FE01937}"/>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97700" y="4448802"/>
            <a:ext cx="2914897" cy="2107672"/>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Amy Winehouse | Spotify">
            <a:extLst>
              <a:ext uri="{FF2B5EF4-FFF2-40B4-BE49-F238E27FC236}">
                <a16:creationId xmlns:a16="http://schemas.microsoft.com/office/drawing/2014/main" id="{37E16BD7-431A-0D8A-6010-26DA5837E0C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8625" y="4448802"/>
            <a:ext cx="2107672" cy="2107672"/>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Tom Petty - Songs, Death &amp; Wildflowers">
            <a:extLst>
              <a:ext uri="{FF2B5EF4-FFF2-40B4-BE49-F238E27FC236}">
                <a16:creationId xmlns:a16="http://schemas.microsoft.com/office/drawing/2014/main" id="{8A174EA0-AD5D-728D-F69F-96985D7796A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531511" y="4447354"/>
            <a:ext cx="1994989" cy="2107672"/>
          </a:xfrm>
          <a:prstGeom prst="rect">
            <a:avLst/>
          </a:prstGeom>
          <a:noFill/>
          <a:extLst>
            <a:ext uri="{909E8E84-426E-40DD-AFC4-6F175D3DCCD1}">
              <a14:hiddenFill xmlns:a14="http://schemas.microsoft.com/office/drawing/2010/main">
                <a:solidFill>
                  <a:srgbClr val="FFFFFF"/>
                </a:solidFill>
              </a14:hiddenFill>
            </a:ext>
          </a:extLst>
        </p:spPr>
      </p:pic>
      <p:pic>
        <p:nvPicPr>
          <p:cNvPr id="4104" name="Picture 8" descr="March 5, 1982: Blues Brother John Belushi Dies | Best Classic Bands">
            <a:extLst>
              <a:ext uri="{FF2B5EF4-FFF2-40B4-BE49-F238E27FC236}">
                <a16:creationId xmlns:a16="http://schemas.microsoft.com/office/drawing/2014/main" id="{5894AF37-2441-5783-0B54-FB67DE8CE4B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50392" y="1997964"/>
            <a:ext cx="3616642" cy="2450838"/>
          </a:xfrm>
          <a:prstGeom prst="rect">
            <a:avLst/>
          </a:prstGeom>
          <a:noFill/>
          <a:extLst>
            <a:ext uri="{909E8E84-426E-40DD-AFC4-6F175D3DCCD1}">
              <a14:hiddenFill xmlns:a14="http://schemas.microsoft.com/office/drawing/2010/main">
                <a:solidFill>
                  <a:srgbClr val="FFFFFF"/>
                </a:solidFill>
              </a14:hiddenFill>
            </a:ext>
          </a:extLst>
        </p:spPr>
      </p:pic>
      <p:pic>
        <p:nvPicPr>
          <p:cNvPr id="4106" name="Picture 10" descr="White dress of Marilyn Monroe - Wikipedia">
            <a:extLst>
              <a:ext uri="{FF2B5EF4-FFF2-40B4-BE49-F238E27FC236}">
                <a16:creationId xmlns:a16="http://schemas.microsoft.com/office/drawing/2014/main" id="{CECC48CB-3F1D-386E-FF53-FBD54C83F29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4967" y="1975104"/>
            <a:ext cx="2236096" cy="2476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43134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D12EF-4076-8410-6656-EBD1DD58A988}"/>
              </a:ext>
            </a:extLst>
          </p:cNvPr>
          <p:cNvSpPr>
            <a:spLocks noGrp="1"/>
          </p:cNvSpPr>
          <p:nvPr>
            <p:ph type="title"/>
          </p:nvPr>
        </p:nvSpPr>
        <p:spPr/>
        <p:txBody>
          <a:bodyPr>
            <a:normAutofit/>
          </a:bodyPr>
          <a:lstStyle/>
          <a:p>
            <a:pPr algn="ctr"/>
            <a:r>
              <a:rPr lang="en-US" dirty="0"/>
              <a:t>Untreated MH/SA Consequences (Professional)</a:t>
            </a:r>
          </a:p>
        </p:txBody>
      </p:sp>
      <p:sp>
        <p:nvSpPr>
          <p:cNvPr id="3" name="Content Placeholder 2">
            <a:extLst>
              <a:ext uri="{FF2B5EF4-FFF2-40B4-BE49-F238E27FC236}">
                <a16:creationId xmlns:a16="http://schemas.microsoft.com/office/drawing/2014/main" id="{CD95C1BC-3CF7-F56D-E0E7-FFB36422A758}"/>
              </a:ext>
            </a:extLst>
          </p:cNvPr>
          <p:cNvSpPr>
            <a:spLocks noGrp="1"/>
          </p:cNvSpPr>
          <p:nvPr>
            <p:ph idx="1"/>
          </p:nvPr>
        </p:nvSpPr>
        <p:spPr/>
        <p:txBody>
          <a:bodyPr/>
          <a:lstStyle/>
          <a:p>
            <a:r>
              <a:rPr lang="en-US" dirty="0"/>
              <a:t>Malpractice Claims</a:t>
            </a:r>
          </a:p>
          <a:p>
            <a:pPr lvl="1"/>
            <a:r>
              <a:rPr lang="en-US" dirty="0"/>
              <a:t>~60% involve alcohol or other drugs</a:t>
            </a:r>
          </a:p>
          <a:p>
            <a:r>
              <a:rPr lang="en-US" dirty="0"/>
              <a:t>Disciplinary Actions from the Bar</a:t>
            </a:r>
          </a:p>
          <a:p>
            <a:pPr lvl="1"/>
            <a:r>
              <a:rPr lang="en-US" dirty="0"/>
              <a:t>27% involve alcohol misuse</a:t>
            </a:r>
          </a:p>
          <a:p>
            <a:pPr lvl="1"/>
            <a:r>
              <a:rPr lang="en-US" dirty="0"/>
              <a:t>40-75% involve substance use disorder (“SUD”) and/or mental illness</a:t>
            </a:r>
          </a:p>
          <a:p>
            <a:r>
              <a:rPr lang="en-US" dirty="0"/>
              <a:t>Trust Account Violations </a:t>
            </a:r>
          </a:p>
          <a:p>
            <a:pPr lvl="1"/>
            <a:r>
              <a:rPr lang="en-US" dirty="0"/>
              <a:t>85% involve SUD of the lawyer/loved one or a gambling component</a:t>
            </a:r>
          </a:p>
        </p:txBody>
      </p:sp>
    </p:spTree>
    <p:extLst>
      <p:ext uri="{BB962C8B-B14F-4D97-AF65-F5344CB8AC3E}">
        <p14:creationId xmlns:p14="http://schemas.microsoft.com/office/powerpoint/2010/main" val="33955318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96439-7A73-2173-462F-6303E1BE1035}"/>
              </a:ext>
            </a:extLst>
          </p:cNvPr>
          <p:cNvSpPr>
            <a:spLocks noGrp="1"/>
          </p:cNvSpPr>
          <p:nvPr>
            <p:ph type="title"/>
          </p:nvPr>
        </p:nvSpPr>
        <p:spPr/>
        <p:txBody>
          <a:bodyPr/>
          <a:lstStyle/>
          <a:p>
            <a:pPr algn="ctr"/>
            <a:r>
              <a:rPr lang="en-US" dirty="0"/>
              <a:t>Untreated </a:t>
            </a:r>
            <a:r>
              <a:rPr lang="en-US" dirty="0" err="1"/>
              <a:t>mh</a:t>
            </a:r>
            <a:r>
              <a:rPr lang="en-US" dirty="0"/>
              <a:t>/</a:t>
            </a:r>
            <a:r>
              <a:rPr lang="en-US" dirty="0" err="1"/>
              <a:t>sa</a:t>
            </a:r>
            <a:r>
              <a:rPr lang="en-US" dirty="0"/>
              <a:t> consequences</a:t>
            </a:r>
          </a:p>
        </p:txBody>
      </p:sp>
      <p:sp>
        <p:nvSpPr>
          <p:cNvPr id="3" name="Content Placeholder 2">
            <a:extLst>
              <a:ext uri="{FF2B5EF4-FFF2-40B4-BE49-F238E27FC236}">
                <a16:creationId xmlns:a16="http://schemas.microsoft.com/office/drawing/2014/main" id="{CAB91123-12FE-E059-6B0A-8AA71988DDDD}"/>
              </a:ext>
            </a:extLst>
          </p:cNvPr>
          <p:cNvSpPr>
            <a:spLocks noGrp="1"/>
          </p:cNvSpPr>
          <p:nvPr>
            <p:ph idx="1"/>
          </p:nvPr>
        </p:nvSpPr>
        <p:spPr/>
        <p:txBody>
          <a:bodyPr/>
          <a:lstStyle/>
          <a:p>
            <a:r>
              <a:rPr lang="en-US" dirty="0"/>
              <a:t>Suicide</a:t>
            </a:r>
          </a:p>
          <a:p>
            <a:r>
              <a:rPr lang="en-US" dirty="0"/>
              <a:t>Death</a:t>
            </a:r>
          </a:p>
          <a:p>
            <a:r>
              <a:rPr lang="en-US" dirty="0"/>
              <a:t>Arrests</a:t>
            </a:r>
          </a:p>
          <a:p>
            <a:r>
              <a:rPr lang="en-US" dirty="0"/>
              <a:t>Institutionalization</a:t>
            </a:r>
          </a:p>
          <a:p>
            <a:r>
              <a:rPr lang="en-US" dirty="0"/>
              <a:t>Loss of family/friends/job</a:t>
            </a:r>
          </a:p>
          <a:p>
            <a:endParaRPr lang="en-US" dirty="0"/>
          </a:p>
        </p:txBody>
      </p:sp>
    </p:spTree>
    <p:extLst>
      <p:ext uri="{BB962C8B-B14F-4D97-AF65-F5344CB8AC3E}">
        <p14:creationId xmlns:p14="http://schemas.microsoft.com/office/powerpoint/2010/main" val="4137499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0CACD-ED58-81B3-3488-6CB53AEA8721}"/>
              </a:ext>
            </a:extLst>
          </p:cNvPr>
          <p:cNvSpPr>
            <a:spLocks noGrp="1"/>
          </p:cNvSpPr>
          <p:nvPr>
            <p:ph type="title"/>
          </p:nvPr>
        </p:nvSpPr>
        <p:spPr/>
        <p:txBody>
          <a:bodyPr>
            <a:normAutofit/>
          </a:bodyPr>
          <a:lstStyle/>
          <a:p>
            <a:pPr algn="ctr"/>
            <a:r>
              <a:rPr lang="en-US" dirty="0"/>
              <a:t>Mental Health Disorders Common Amongst Lawyers</a:t>
            </a:r>
          </a:p>
        </p:txBody>
      </p:sp>
      <p:sp>
        <p:nvSpPr>
          <p:cNvPr id="3" name="Content Placeholder 2">
            <a:extLst>
              <a:ext uri="{FF2B5EF4-FFF2-40B4-BE49-F238E27FC236}">
                <a16:creationId xmlns:a16="http://schemas.microsoft.com/office/drawing/2014/main" id="{950C6E3B-B56A-AA59-F5EE-604FE20D11D5}"/>
              </a:ext>
            </a:extLst>
          </p:cNvPr>
          <p:cNvSpPr>
            <a:spLocks noGrp="1"/>
          </p:cNvSpPr>
          <p:nvPr>
            <p:ph idx="1"/>
          </p:nvPr>
        </p:nvSpPr>
        <p:spPr/>
        <p:txBody>
          <a:bodyPr/>
          <a:lstStyle/>
          <a:p>
            <a:r>
              <a:rPr lang="en-US" dirty="0"/>
              <a:t>Depression</a:t>
            </a:r>
          </a:p>
          <a:p>
            <a:r>
              <a:rPr lang="en-US" dirty="0"/>
              <a:t>Anxiety</a:t>
            </a:r>
          </a:p>
          <a:p>
            <a:r>
              <a:rPr lang="en-US" dirty="0"/>
              <a:t>ADHD</a:t>
            </a:r>
          </a:p>
          <a:p>
            <a:r>
              <a:rPr lang="en-US" dirty="0"/>
              <a:t>Bipolar Disorder</a:t>
            </a:r>
          </a:p>
          <a:p>
            <a:r>
              <a:rPr lang="en-US" dirty="0"/>
              <a:t>PTSD (trauma)</a:t>
            </a:r>
          </a:p>
          <a:p>
            <a:r>
              <a:rPr lang="en-US" dirty="0"/>
              <a:t>Substance Abuse</a:t>
            </a:r>
          </a:p>
        </p:txBody>
      </p:sp>
    </p:spTree>
    <p:extLst>
      <p:ext uri="{BB962C8B-B14F-4D97-AF65-F5344CB8AC3E}">
        <p14:creationId xmlns:p14="http://schemas.microsoft.com/office/powerpoint/2010/main" val="198289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34C1E-BE46-3423-3897-C209EF068671}"/>
              </a:ext>
            </a:extLst>
          </p:cNvPr>
          <p:cNvSpPr>
            <a:spLocks noGrp="1"/>
          </p:cNvSpPr>
          <p:nvPr>
            <p:ph type="title"/>
          </p:nvPr>
        </p:nvSpPr>
        <p:spPr/>
        <p:txBody>
          <a:bodyPr/>
          <a:lstStyle/>
          <a:p>
            <a:pPr algn="ctr"/>
            <a:r>
              <a:rPr lang="en-US" dirty="0"/>
              <a:t>Why Lawyers?</a:t>
            </a:r>
          </a:p>
        </p:txBody>
      </p:sp>
      <p:sp>
        <p:nvSpPr>
          <p:cNvPr id="3" name="Content Placeholder 2">
            <a:extLst>
              <a:ext uri="{FF2B5EF4-FFF2-40B4-BE49-F238E27FC236}">
                <a16:creationId xmlns:a16="http://schemas.microsoft.com/office/drawing/2014/main" id="{395590EA-08C6-0C8B-D1D2-7C568EBD2BCE}"/>
              </a:ext>
            </a:extLst>
          </p:cNvPr>
          <p:cNvSpPr>
            <a:spLocks noGrp="1"/>
          </p:cNvSpPr>
          <p:nvPr>
            <p:ph idx="1"/>
          </p:nvPr>
        </p:nvSpPr>
        <p:spPr/>
        <p:txBody>
          <a:bodyPr/>
          <a:lstStyle/>
          <a:p>
            <a:r>
              <a:rPr lang="en-US" dirty="0"/>
              <a:t>Perfectionism</a:t>
            </a:r>
          </a:p>
          <a:p>
            <a:r>
              <a:rPr lang="en-US" dirty="0"/>
              <a:t>Pessimism</a:t>
            </a:r>
          </a:p>
          <a:p>
            <a:r>
              <a:rPr lang="en-US" dirty="0"/>
              <a:t>Unrealistic Expectations</a:t>
            </a:r>
          </a:p>
          <a:p>
            <a:r>
              <a:rPr lang="en-US" dirty="0"/>
              <a:t>Culture</a:t>
            </a:r>
          </a:p>
          <a:p>
            <a:endParaRPr lang="en-US" dirty="0"/>
          </a:p>
        </p:txBody>
      </p:sp>
    </p:spTree>
    <p:extLst>
      <p:ext uri="{BB962C8B-B14F-4D97-AF65-F5344CB8AC3E}">
        <p14:creationId xmlns:p14="http://schemas.microsoft.com/office/powerpoint/2010/main" val="42145544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5A4CA-4405-8217-059C-81FBAE796FBC}"/>
              </a:ext>
            </a:extLst>
          </p:cNvPr>
          <p:cNvSpPr>
            <a:spLocks noGrp="1"/>
          </p:cNvSpPr>
          <p:nvPr>
            <p:ph type="title"/>
          </p:nvPr>
        </p:nvSpPr>
        <p:spPr/>
        <p:txBody>
          <a:bodyPr/>
          <a:lstStyle/>
          <a:p>
            <a:pPr algn="ctr"/>
            <a:r>
              <a:rPr lang="en-US" dirty="0"/>
              <a:t>What Are the Solutions?</a:t>
            </a:r>
          </a:p>
        </p:txBody>
      </p:sp>
      <p:sp>
        <p:nvSpPr>
          <p:cNvPr id="3" name="Content Placeholder 2">
            <a:extLst>
              <a:ext uri="{FF2B5EF4-FFF2-40B4-BE49-F238E27FC236}">
                <a16:creationId xmlns:a16="http://schemas.microsoft.com/office/drawing/2014/main" id="{278E421C-5A08-438C-CFB2-FD1395FBE395}"/>
              </a:ext>
            </a:extLst>
          </p:cNvPr>
          <p:cNvSpPr>
            <a:spLocks noGrp="1"/>
          </p:cNvSpPr>
          <p:nvPr>
            <p:ph idx="1"/>
          </p:nvPr>
        </p:nvSpPr>
        <p:spPr/>
        <p:txBody>
          <a:bodyPr>
            <a:normAutofit fontScale="92500" lnSpcReduction="20000"/>
          </a:bodyPr>
          <a:lstStyle/>
          <a:p>
            <a:r>
              <a:rPr lang="en-US" dirty="0"/>
              <a:t>Assistance programs run by State Bar</a:t>
            </a:r>
          </a:p>
          <a:p>
            <a:pPr lvl="1"/>
            <a:r>
              <a:rPr lang="en-US" dirty="0"/>
              <a:t>SC = Lawyers Helping Lawyers (LHL)</a:t>
            </a:r>
          </a:p>
          <a:p>
            <a:pPr lvl="1"/>
            <a:r>
              <a:rPr lang="en-US" dirty="0"/>
              <a:t>NC = Lawyers Assistance Program (LAP)</a:t>
            </a:r>
          </a:p>
          <a:p>
            <a:r>
              <a:rPr lang="en-US" dirty="0"/>
              <a:t>Medications </a:t>
            </a:r>
          </a:p>
          <a:p>
            <a:r>
              <a:rPr lang="en-US" dirty="0"/>
              <a:t>Support Groups</a:t>
            </a:r>
          </a:p>
          <a:p>
            <a:r>
              <a:rPr lang="en-US" dirty="0"/>
              <a:t>12 Step Programs</a:t>
            </a:r>
          </a:p>
          <a:p>
            <a:r>
              <a:rPr lang="en-US" dirty="0"/>
              <a:t>Exercise</a:t>
            </a:r>
          </a:p>
          <a:p>
            <a:r>
              <a:rPr lang="en-US" dirty="0"/>
              <a:t>Therapy</a:t>
            </a:r>
          </a:p>
        </p:txBody>
      </p:sp>
    </p:spTree>
    <p:extLst>
      <p:ext uri="{BB962C8B-B14F-4D97-AF65-F5344CB8AC3E}">
        <p14:creationId xmlns:p14="http://schemas.microsoft.com/office/powerpoint/2010/main" val="19266076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6ADFE-0E2D-8715-0DAF-0A03E1981BAF}"/>
              </a:ext>
            </a:extLst>
          </p:cNvPr>
          <p:cNvSpPr>
            <a:spLocks noGrp="1"/>
          </p:cNvSpPr>
          <p:nvPr>
            <p:ph type="title"/>
          </p:nvPr>
        </p:nvSpPr>
        <p:spPr/>
        <p:txBody>
          <a:bodyPr/>
          <a:lstStyle/>
          <a:p>
            <a:pPr algn="ctr"/>
            <a:r>
              <a:rPr lang="en-US" dirty="0"/>
              <a:t>SC Lawyers helping lawyers</a:t>
            </a:r>
          </a:p>
        </p:txBody>
      </p:sp>
      <p:sp>
        <p:nvSpPr>
          <p:cNvPr id="3" name="Content Placeholder 2">
            <a:extLst>
              <a:ext uri="{FF2B5EF4-FFF2-40B4-BE49-F238E27FC236}">
                <a16:creationId xmlns:a16="http://schemas.microsoft.com/office/drawing/2014/main" id="{92D4E762-62F3-234C-35C6-CD18A9B37677}"/>
              </a:ext>
            </a:extLst>
          </p:cNvPr>
          <p:cNvSpPr>
            <a:spLocks noGrp="1"/>
          </p:cNvSpPr>
          <p:nvPr>
            <p:ph idx="1"/>
          </p:nvPr>
        </p:nvSpPr>
        <p:spPr/>
        <p:txBody>
          <a:bodyPr>
            <a:normAutofit fontScale="77500" lnSpcReduction="20000"/>
          </a:bodyPr>
          <a:lstStyle/>
          <a:p>
            <a:r>
              <a:rPr lang="en-US" dirty="0"/>
              <a:t>Telephone Hotline: 1-(855)-321-4384 (24/7/365)</a:t>
            </a:r>
          </a:p>
          <a:p>
            <a:r>
              <a:rPr lang="en-US" dirty="0"/>
              <a:t>Inquiries, information/files received remain </a:t>
            </a:r>
            <a:r>
              <a:rPr lang="en-US" b="1" dirty="0"/>
              <a:t>strictly confidential </a:t>
            </a:r>
          </a:p>
          <a:p>
            <a:pPr algn="just"/>
            <a:r>
              <a:rPr lang="en-US" b="1" i="0" dirty="0">
                <a:effectLst/>
                <a:latin typeface="Arial" panose="020B0604020202020204" pitchFamily="34" charset="0"/>
              </a:rPr>
              <a:t>Inquiries or information received by the South Carolina Bar Lawyers Helping Lawyers Committee or an equivalent county bar association committee regarding the need for treatment for alcohol, drug abuse or depression, or by the South Carolina Bar law office management assistance program or an equivalent county bar association program regarding a lawyer seeking the program assistance, shall not be disclosed to the disciplinary authority without written permission of the lawyer receiving assistance. Any such inquiry or information shall enjoy the same confidence as information protected by the attorney-client privilege under applicable law. – SC Rules of Professional Conduct 8.3 (f)</a:t>
            </a:r>
            <a:endParaRPr lang="en-US" b="1" dirty="0"/>
          </a:p>
          <a:p>
            <a:endParaRPr lang="en-US" dirty="0"/>
          </a:p>
          <a:p>
            <a:endParaRPr lang="en-US" dirty="0"/>
          </a:p>
        </p:txBody>
      </p:sp>
    </p:spTree>
    <p:extLst>
      <p:ext uri="{BB962C8B-B14F-4D97-AF65-F5344CB8AC3E}">
        <p14:creationId xmlns:p14="http://schemas.microsoft.com/office/powerpoint/2010/main" val="4860562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F71B5-9202-B50C-8F54-DC8DB87AEC02}"/>
              </a:ext>
            </a:extLst>
          </p:cNvPr>
          <p:cNvSpPr>
            <a:spLocks noGrp="1"/>
          </p:cNvSpPr>
          <p:nvPr>
            <p:ph type="title"/>
          </p:nvPr>
        </p:nvSpPr>
        <p:spPr/>
        <p:txBody>
          <a:bodyPr/>
          <a:lstStyle/>
          <a:p>
            <a:pPr algn="ctr"/>
            <a:r>
              <a:rPr lang="en-US" dirty="0"/>
              <a:t>Q&amp;A</a:t>
            </a:r>
          </a:p>
        </p:txBody>
      </p:sp>
      <p:sp>
        <p:nvSpPr>
          <p:cNvPr id="3" name="Content Placeholder 2">
            <a:extLst>
              <a:ext uri="{FF2B5EF4-FFF2-40B4-BE49-F238E27FC236}">
                <a16:creationId xmlns:a16="http://schemas.microsoft.com/office/drawing/2014/main" id="{7ADA04F4-84A8-B6B7-BF9B-98487DC076A6}"/>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753976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69EBD-EAD5-7002-990E-68344B06A04F}"/>
              </a:ext>
            </a:extLst>
          </p:cNvPr>
          <p:cNvSpPr>
            <a:spLocks noGrp="1"/>
          </p:cNvSpPr>
          <p:nvPr>
            <p:ph type="title"/>
          </p:nvPr>
        </p:nvSpPr>
        <p:spPr/>
        <p:txBody>
          <a:bodyPr>
            <a:normAutofit fontScale="90000"/>
          </a:bodyPr>
          <a:lstStyle/>
          <a:p>
            <a:pPr algn="ctr"/>
            <a:r>
              <a:rPr lang="en-US" dirty="0"/>
              <a:t>The Prevalence of Substance Use and Other Mental Health Concerns Among American Attorneys (Krill 2016)</a:t>
            </a:r>
          </a:p>
        </p:txBody>
      </p:sp>
      <p:sp>
        <p:nvSpPr>
          <p:cNvPr id="3" name="Content Placeholder 2">
            <a:extLst>
              <a:ext uri="{FF2B5EF4-FFF2-40B4-BE49-F238E27FC236}">
                <a16:creationId xmlns:a16="http://schemas.microsoft.com/office/drawing/2014/main" id="{A7F9DE70-644E-5B63-62DE-E48EA987C7AF}"/>
              </a:ext>
            </a:extLst>
          </p:cNvPr>
          <p:cNvSpPr>
            <a:spLocks noGrp="1"/>
          </p:cNvSpPr>
          <p:nvPr>
            <p:ph idx="1"/>
          </p:nvPr>
        </p:nvSpPr>
        <p:spPr/>
        <p:txBody>
          <a:bodyPr/>
          <a:lstStyle/>
          <a:p>
            <a:r>
              <a:rPr lang="en-US" dirty="0"/>
              <a:t>20.6% screened positive for hazardous, harmful, and potentially alcohol-dependent drinking</a:t>
            </a:r>
          </a:p>
          <a:p>
            <a:r>
              <a:rPr lang="en-US" dirty="0"/>
              <a:t>28% depression</a:t>
            </a:r>
          </a:p>
          <a:p>
            <a:r>
              <a:rPr lang="en-US" dirty="0"/>
              <a:t>19% anxiety</a:t>
            </a:r>
          </a:p>
          <a:p>
            <a:r>
              <a:rPr lang="en-US" dirty="0"/>
              <a:t>23% stress</a:t>
            </a:r>
          </a:p>
        </p:txBody>
      </p:sp>
    </p:spTree>
    <p:extLst>
      <p:ext uri="{BB962C8B-B14F-4D97-AF65-F5344CB8AC3E}">
        <p14:creationId xmlns:p14="http://schemas.microsoft.com/office/powerpoint/2010/main" val="1546489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78CDF-F2AD-E910-AB6E-F2811B0B9756}"/>
              </a:ext>
            </a:extLst>
          </p:cNvPr>
          <p:cNvSpPr>
            <a:spLocks noGrp="1"/>
          </p:cNvSpPr>
          <p:nvPr>
            <p:ph type="title"/>
          </p:nvPr>
        </p:nvSpPr>
        <p:spPr/>
        <p:txBody>
          <a:bodyPr/>
          <a:lstStyle/>
          <a:p>
            <a:pPr algn="ctr"/>
            <a:r>
              <a:rPr lang="en-US" dirty="0"/>
              <a:t>Depression</a:t>
            </a:r>
          </a:p>
        </p:txBody>
      </p:sp>
      <p:pic>
        <p:nvPicPr>
          <p:cNvPr id="1026" name="Picture 2" descr="Major depression on the rise among everyone, new data shows">
            <a:extLst>
              <a:ext uri="{FF2B5EF4-FFF2-40B4-BE49-F238E27FC236}">
                <a16:creationId xmlns:a16="http://schemas.microsoft.com/office/drawing/2014/main" id="{0035A09B-AC36-69B9-1E12-5A0C4348038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43966" y="2249488"/>
            <a:ext cx="6300893" cy="35417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8918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29FC1-B95F-BBFC-6CAC-BF3210F1EA96}"/>
              </a:ext>
            </a:extLst>
          </p:cNvPr>
          <p:cNvSpPr>
            <a:spLocks noGrp="1"/>
          </p:cNvSpPr>
          <p:nvPr>
            <p:ph type="title"/>
          </p:nvPr>
        </p:nvSpPr>
        <p:spPr/>
        <p:txBody>
          <a:bodyPr/>
          <a:lstStyle/>
          <a:p>
            <a:pPr algn="ctr"/>
            <a:r>
              <a:rPr lang="en-US" dirty="0"/>
              <a:t>Depression/Suicide</a:t>
            </a:r>
          </a:p>
        </p:txBody>
      </p:sp>
      <p:sp>
        <p:nvSpPr>
          <p:cNvPr id="3" name="Content Placeholder 2">
            <a:extLst>
              <a:ext uri="{FF2B5EF4-FFF2-40B4-BE49-F238E27FC236}">
                <a16:creationId xmlns:a16="http://schemas.microsoft.com/office/drawing/2014/main" id="{A8F9D171-5496-6AC6-42F4-8AC89DC19814}"/>
              </a:ext>
            </a:extLst>
          </p:cNvPr>
          <p:cNvSpPr>
            <a:spLocks noGrp="1"/>
          </p:cNvSpPr>
          <p:nvPr>
            <p:ph idx="1"/>
          </p:nvPr>
        </p:nvSpPr>
        <p:spPr/>
        <p:txBody>
          <a:bodyPr/>
          <a:lstStyle/>
          <a:p>
            <a:r>
              <a:rPr lang="en-US" dirty="0"/>
              <a:t>28% of lawyers reported mild/higher levels of depression</a:t>
            </a:r>
          </a:p>
          <a:p>
            <a:r>
              <a:rPr lang="en-US" dirty="0"/>
              <a:t>Suicide Rates</a:t>
            </a:r>
          </a:p>
          <a:p>
            <a:pPr lvl="1"/>
            <a:r>
              <a:rPr lang="en-US" dirty="0"/>
              <a:t>General Population - 0.01%</a:t>
            </a:r>
          </a:p>
          <a:p>
            <a:pPr lvl="1"/>
            <a:r>
              <a:rPr lang="en-US" dirty="0"/>
              <a:t>Attorneys – 0.069%</a:t>
            </a:r>
          </a:p>
          <a:p>
            <a:pPr lvl="2"/>
            <a:r>
              <a:rPr lang="en-US" dirty="0"/>
              <a:t>11.5% of lawyers reported having suicidal thoughts</a:t>
            </a:r>
          </a:p>
          <a:p>
            <a:pPr lvl="2"/>
            <a:r>
              <a:rPr lang="en-US" dirty="0"/>
              <a:t>0.7% with at least one suicide attempt</a:t>
            </a:r>
          </a:p>
        </p:txBody>
      </p:sp>
    </p:spTree>
    <p:extLst>
      <p:ext uri="{BB962C8B-B14F-4D97-AF65-F5344CB8AC3E}">
        <p14:creationId xmlns:p14="http://schemas.microsoft.com/office/powerpoint/2010/main" val="2731566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AAB8C-F9AA-8904-7AF3-E06D7BFA662B}"/>
              </a:ext>
            </a:extLst>
          </p:cNvPr>
          <p:cNvSpPr>
            <a:spLocks noGrp="1"/>
          </p:cNvSpPr>
          <p:nvPr>
            <p:ph type="title"/>
          </p:nvPr>
        </p:nvSpPr>
        <p:spPr/>
        <p:txBody>
          <a:bodyPr/>
          <a:lstStyle/>
          <a:p>
            <a:pPr algn="ctr"/>
            <a:r>
              <a:rPr lang="en-US" dirty="0"/>
              <a:t>What Does Depression Look Like?</a:t>
            </a:r>
          </a:p>
        </p:txBody>
      </p:sp>
      <p:sp>
        <p:nvSpPr>
          <p:cNvPr id="3" name="Content Placeholder 2">
            <a:extLst>
              <a:ext uri="{FF2B5EF4-FFF2-40B4-BE49-F238E27FC236}">
                <a16:creationId xmlns:a16="http://schemas.microsoft.com/office/drawing/2014/main" id="{21CCA4CC-49A4-9CB9-4B49-0CD9A37EAE8C}"/>
              </a:ext>
            </a:extLst>
          </p:cNvPr>
          <p:cNvSpPr>
            <a:spLocks noGrp="1"/>
          </p:cNvSpPr>
          <p:nvPr>
            <p:ph idx="1"/>
          </p:nvPr>
        </p:nvSpPr>
        <p:spPr/>
        <p:txBody>
          <a:bodyPr>
            <a:normAutofit fontScale="70000" lnSpcReduction="20000"/>
          </a:bodyPr>
          <a:lstStyle/>
          <a:p>
            <a:r>
              <a:rPr lang="en-US" dirty="0"/>
              <a:t>Down feelings that last for more than a couple weeks</a:t>
            </a:r>
          </a:p>
          <a:p>
            <a:r>
              <a:rPr lang="en-US" dirty="0"/>
              <a:t>Lows are lower than normal</a:t>
            </a:r>
          </a:p>
          <a:p>
            <a:r>
              <a:rPr lang="en-US" dirty="0"/>
              <a:t>Periods spent in emotional depths last longer</a:t>
            </a:r>
          </a:p>
          <a:p>
            <a:r>
              <a:rPr lang="en-US" dirty="0"/>
              <a:t>Symptoms:</a:t>
            </a:r>
          </a:p>
          <a:p>
            <a:pPr lvl="1"/>
            <a:r>
              <a:rPr lang="en-US" dirty="0"/>
              <a:t>Loss of interest/pleasure</a:t>
            </a:r>
          </a:p>
          <a:p>
            <a:pPr lvl="1"/>
            <a:r>
              <a:rPr lang="en-US" dirty="0"/>
              <a:t>Change in appetite/weight</a:t>
            </a:r>
          </a:p>
          <a:p>
            <a:pPr lvl="1"/>
            <a:r>
              <a:rPr lang="en-US" dirty="0"/>
              <a:t>Change in sleeping patterns</a:t>
            </a:r>
          </a:p>
          <a:p>
            <a:pPr lvl="1"/>
            <a:r>
              <a:rPr lang="en-US" dirty="0"/>
              <a:t>Fatigue/loss of energy</a:t>
            </a:r>
          </a:p>
          <a:p>
            <a:pPr lvl="1"/>
            <a:r>
              <a:rPr lang="en-US" dirty="0"/>
              <a:t>Suicide Attempts</a:t>
            </a:r>
          </a:p>
          <a:p>
            <a:pPr lvl="1"/>
            <a:r>
              <a:rPr lang="en-US" dirty="0"/>
              <a:t>Diminished ability to think/concentrate or indecisiveness</a:t>
            </a:r>
          </a:p>
          <a:p>
            <a:pPr lvl="1"/>
            <a:r>
              <a:rPr lang="en-US" dirty="0"/>
              <a:t>Recurrent thoughts of death/suicide</a:t>
            </a:r>
          </a:p>
        </p:txBody>
      </p:sp>
    </p:spTree>
    <p:extLst>
      <p:ext uri="{BB962C8B-B14F-4D97-AF65-F5344CB8AC3E}">
        <p14:creationId xmlns:p14="http://schemas.microsoft.com/office/powerpoint/2010/main" val="3090622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D97F2-C49F-B29F-1440-BB01B0A1BAD1}"/>
              </a:ext>
            </a:extLst>
          </p:cNvPr>
          <p:cNvSpPr>
            <a:spLocks noGrp="1"/>
          </p:cNvSpPr>
          <p:nvPr>
            <p:ph type="title"/>
          </p:nvPr>
        </p:nvSpPr>
        <p:spPr/>
        <p:txBody>
          <a:bodyPr/>
          <a:lstStyle/>
          <a:p>
            <a:pPr algn="ctr"/>
            <a:r>
              <a:rPr lang="en-US" dirty="0"/>
              <a:t>Types of Depression</a:t>
            </a:r>
          </a:p>
        </p:txBody>
      </p:sp>
      <p:sp>
        <p:nvSpPr>
          <p:cNvPr id="3" name="Content Placeholder 2">
            <a:extLst>
              <a:ext uri="{FF2B5EF4-FFF2-40B4-BE49-F238E27FC236}">
                <a16:creationId xmlns:a16="http://schemas.microsoft.com/office/drawing/2014/main" id="{D42EB56F-A986-26EE-00C2-5FC60EA61E30}"/>
              </a:ext>
            </a:extLst>
          </p:cNvPr>
          <p:cNvSpPr>
            <a:spLocks noGrp="1"/>
          </p:cNvSpPr>
          <p:nvPr>
            <p:ph idx="1"/>
          </p:nvPr>
        </p:nvSpPr>
        <p:spPr/>
        <p:txBody>
          <a:bodyPr/>
          <a:lstStyle/>
          <a:p>
            <a:r>
              <a:rPr lang="en-US" dirty="0"/>
              <a:t>Major </a:t>
            </a:r>
          </a:p>
          <a:p>
            <a:pPr lvl="1"/>
            <a:r>
              <a:rPr lang="en-US" dirty="0"/>
              <a:t>Extreme/prolonged episode of sadness</a:t>
            </a:r>
          </a:p>
          <a:p>
            <a:pPr lvl="1"/>
            <a:r>
              <a:rPr lang="en-US" dirty="0"/>
              <a:t>Can last upwards of six months</a:t>
            </a:r>
          </a:p>
          <a:p>
            <a:r>
              <a:rPr lang="en-US" dirty="0"/>
              <a:t>Dysthymia</a:t>
            </a:r>
          </a:p>
          <a:p>
            <a:pPr lvl="1"/>
            <a:r>
              <a:rPr lang="en-US" dirty="0"/>
              <a:t>Continuous low-grade symptoms of major depression, anxiety, and chronic depression</a:t>
            </a:r>
          </a:p>
          <a:p>
            <a:r>
              <a:rPr lang="en-US" dirty="0"/>
              <a:t>Manic-depressive illness (bipolar disorder)</a:t>
            </a:r>
          </a:p>
          <a:p>
            <a:pPr lvl="1"/>
            <a:r>
              <a:rPr lang="en-US" dirty="0"/>
              <a:t>Alternating episodes of mania (highs) and depression (lows)</a:t>
            </a:r>
          </a:p>
        </p:txBody>
      </p:sp>
    </p:spTree>
    <p:extLst>
      <p:ext uri="{BB962C8B-B14F-4D97-AF65-F5344CB8AC3E}">
        <p14:creationId xmlns:p14="http://schemas.microsoft.com/office/powerpoint/2010/main" val="4715894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094E5-6050-C0FE-3442-40EA8993656D}"/>
              </a:ext>
            </a:extLst>
          </p:cNvPr>
          <p:cNvSpPr>
            <a:spLocks noGrp="1"/>
          </p:cNvSpPr>
          <p:nvPr>
            <p:ph type="title"/>
          </p:nvPr>
        </p:nvSpPr>
        <p:spPr/>
        <p:txBody>
          <a:bodyPr/>
          <a:lstStyle/>
          <a:p>
            <a:pPr algn="ctr"/>
            <a:r>
              <a:rPr lang="en-US" dirty="0"/>
              <a:t>What Causes Depression</a:t>
            </a:r>
          </a:p>
        </p:txBody>
      </p:sp>
      <p:sp>
        <p:nvSpPr>
          <p:cNvPr id="3" name="Content Placeholder 2">
            <a:extLst>
              <a:ext uri="{FF2B5EF4-FFF2-40B4-BE49-F238E27FC236}">
                <a16:creationId xmlns:a16="http://schemas.microsoft.com/office/drawing/2014/main" id="{B99CF878-0908-723E-F78F-B218EBD4405A}"/>
              </a:ext>
            </a:extLst>
          </p:cNvPr>
          <p:cNvSpPr>
            <a:spLocks noGrp="1"/>
          </p:cNvSpPr>
          <p:nvPr>
            <p:ph idx="1"/>
          </p:nvPr>
        </p:nvSpPr>
        <p:spPr/>
        <p:txBody>
          <a:bodyPr>
            <a:normAutofit fontScale="92500" lnSpcReduction="10000"/>
          </a:bodyPr>
          <a:lstStyle/>
          <a:p>
            <a:r>
              <a:rPr lang="en-US" dirty="0"/>
              <a:t>Functional abnormalities or chemical imbalances in the brain</a:t>
            </a:r>
          </a:p>
          <a:p>
            <a:r>
              <a:rPr lang="en-US" dirty="0"/>
              <a:t>Hereditary</a:t>
            </a:r>
          </a:p>
          <a:p>
            <a:r>
              <a:rPr lang="en-US" dirty="0"/>
              <a:t>Biological factors</a:t>
            </a:r>
          </a:p>
          <a:p>
            <a:r>
              <a:rPr lang="en-US" dirty="0"/>
              <a:t>Environmental influences</a:t>
            </a:r>
          </a:p>
          <a:p>
            <a:pPr lvl="1"/>
            <a:r>
              <a:rPr lang="en-US" dirty="0"/>
              <a:t>Job</a:t>
            </a:r>
          </a:p>
          <a:p>
            <a:pPr lvl="1"/>
            <a:r>
              <a:rPr lang="en-US" dirty="0"/>
              <a:t>Marriage</a:t>
            </a:r>
          </a:p>
          <a:p>
            <a:pPr lvl="1"/>
            <a:r>
              <a:rPr lang="en-US" dirty="0"/>
              <a:t>Family</a:t>
            </a:r>
          </a:p>
          <a:p>
            <a:pPr lvl="1"/>
            <a:r>
              <a:rPr lang="en-US" dirty="0"/>
              <a:t>Economic/social settings</a:t>
            </a:r>
          </a:p>
        </p:txBody>
      </p:sp>
    </p:spTree>
    <p:extLst>
      <p:ext uri="{BB962C8B-B14F-4D97-AF65-F5344CB8AC3E}">
        <p14:creationId xmlns:p14="http://schemas.microsoft.com/office/powerpoint/2010/main" val="2449455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0B4D9-A6BA-61F7-5CC7-F59AFE172F07}"/>
              </a:ext>
            </a:extLst>
          </p:cNvPr>
          <p:cNvSpPr>
            <a:spLocks noGrp="1"/>
          </p:cNvSpPr>
          <p:nvPr>
            <p:ph type="title"/>
          </p:nvPr>
        </p:nvSpPr>
        <p:spPr/>
        <p:txBody>
          <a:bodyPr/>
          <a:lstStyle/>
          <a:p>
            <a:pPr algn="ctr"/>
            <a:r>
              <a:rPr lang="en-US" dirty="0"/>
              <a:t>Anxiety/stress</a:t>
            </a:r>
          </a:p>
        </p:txBody>
      </p:sp>
      <p:pic>
        <p:nvPicPr>
          <p:cNvPr id="2050" name="Picture 2" descr="Anxiety Can Be Cured &amp; Here's How To Do It | Dr. Sandra Cohen">
            <a:extLst>
              <a:ext uri="{FF2B5EF4-FFF2-40B4-BE49-F238E27FC236}">
                <a16:creationId xmlns:a16="http://schemas.microsoft.com/office/drawing/2014/main" id="{C33D178A-CB24-B8A8-3428-BEF3DB32969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25353" y="1999552"/>
            <a:ext cx="5741294" cy="38205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6216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TM04033919[[fn=Circuit]]</Template>
  <TotalTime>157</TotalTime>
  <Words>1245</Words>
  <Application>Microsoft Office PowerPoint</Application>
  <PresentationFormat>Widescreen</PresentationFormat>
  <Paragraphs>158</Paragraphs>
  <Slides>23</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Tw Cen MT</vt:lpstr>
      <vt:lpstr>Circuit</vt:lpstr>
      <vt:lpstr>Mental Health &amp; Substance Abuse Issues in In-house Practice</vt:lpstr>
      <vt:lpstr>Mental Health Disorders Common Amongst Lawyers</vt:lpstr>
      <vt:lpstr>The Prevalence of Substance Use and Other Mental Health Concerns Among American Attorneys (Krill 2016)</vt:lpstr>
      <vt:lpstr>Depression</vt:lpstr>
      <vt:lpstr>Depression/Suicide</vt:lpstr>
      <vt:lpstr>What Does Depression Look Like?</vt:lpstr>
      <vt:lpstr>Types of Depression</vt:lpstr>
      <vt:lpstr>What Causes Depression</vt:lpstr>
      <vt:lpstr>Anxiety/stress</vt:lpstr>
      <vt:lpstr>Anxiety/Stress</vt:lpstr>
      <vt:lpstr>Other MH Issues </vt:lpstr>
      <vt:lpstr>Alcohol abuse</vt:lpstr>
      <vt:lpstr>Alcohol Abuse</vt:lpstr>
      <vt:lpstr>Drug Abuse</vt:lpstr>
      <vt:lpstr>Drug Abuse (Frequency)</vt:lpstr>
      <vt:lpstr>What Does an alcoholic or an addict Look Like?</vt:lpstr>
      <vt:lpstr>what is also looks like</vt:lpstr>
      <vt:lpstr>Untreated MH/SA Consequences (Professional)</vt:lpstr>
      <vt:lpstr>Untreated mh/sa consequences</vt:lpstr>
      <vt:lpstr>Why Lawyers?</vt:lpstr>
      <vt:lpstr>What Are the Solutions?</vt:lpstr>
      <vt:lpstr>SC Lawyers helping lawyers</vt:lpstr>
      <vt:lpstr>Q&amp;A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Health &amp; Substance Abuse Issues in In-house Practice</dc:title>
  <dc:creator>Lee Nanney</dc:creator>
  <cp:lastModifiedBy>Lee Nanney</cp:lastModifiedBy>
  <cp:revision>6</cp:revision>
  <dcterms:created xsi:type="dcterms:W3CDTF">2023-02-05T13:17:31Z</dcterms:created>
  <dcterms:modified xsi:type="dcterms:W3CDTF">2023-02-08T22:22:10Z</dcterms:modified>
</cp:coreProperties>
</file>