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66" r:id="rId5"/>
    <p:sldId id="261" r:id="rId6"/>
    <p:sldId id="259" r:id="rId7"/>
    <p:sldId id="258" r:id="rId8"/>
    <p:sldId id="260" r:id="rId9"/>
    <p:sldId id="264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B93D95E-28BF-2AC2-7767-1506F0DA8F4F}" name="Angela Strickland" initials="AS" userId="Angela Strickland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9EA1"/>
    <a:srgbClr val="022F72"/>
    <a:srgbClr val="000D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660"/>
  </p:normalViewPr>
  <p:slideViewPr>
    <p:cSldViewPr snapToGrid="0">
      <p:cViewPr varScale="1">
        <p:scale>
          <a:sx n="62" d="100"/>
          <a:sy n="62" d="100"/>
        </p:scale>
        <p:origin x="7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presProps" Target="presProps.xml" Id="rId13" /><Relationship Type="http://schemas.openxmlformats.org/officeDocument/2006/relationships/slide" Target="slides/slide2.xml" Id="rId3" /><Relationship Type="http://schemas.openxmlformats.org/officeDocument/2006/relationships/slide" Target="slides/slide6.xml" Id="rId7" /><Relationship Type="http://schemas.openxmlformats.org/officeDocument/2006/relationships/slide" Target="slides/slide11.xml" Id="rId12" /><Relationship Type="http://schemas.microsoft.com/office/2018/10/relationships/authors" Target="authors.xml" Id="rId17" /><Relationship Type="http://schemas.openxmlformats.org/officeDocument/2006/relationships/slide" Target="slides/slide1.xml" Id="rId2" /><Relationship Type="http://schemas.openxmlformats.org/officeDocument/2006/relationships/tableStyles" Target="tableStyles.xml" Id="rId16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slide" Target="slides/slide4.xml" Id="rId5" /><Relationship Type="http://schemas.openxmlformats.org/officeDocument/2006/relationships/theme" Target="theme/theme1.xml" Id="rId15" /><Relationship Type="http://schemas.openxmlformats.org/officeDocument/2006/relationships/slide" Target="slides/slide9.xml" Id="rId10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viewProps" Target="viewProps.xml" Id="rId14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slideLayout1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460B865-DC58-4313-94AC-D8429A31B9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smoke&#10;&#10;Description automatically generated">
            <a:extLst>
              <a:ext uri="{FF2B5EF4-FFF2-40B4-BE49-F238E27FC236}">
                <a16:creationId xmlns:a16="http://schemas.microsoft.com/office/drawing/2014/main" id="{FCE56E07-08D8-49F7-9152-45EA030E90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2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04946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81424"/>
            <a:ext cx="9144000" cy="147637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595630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0832-EAE1-4FFC-A921-F32B3EC3EB8D}" type="datetimeFigureOut">
              <a:rPr lang="en-US"/>
              <a:pPr>
                <a:defRPr/>
              </a:pPr>
              <a:t>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9445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28437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BE1DE2-7A13-49DA-8D41-6184A0E25B45}"/>
              </a:ext>
            </a:extLst>
          </p:cNvPr>
          <p:cNvSpPr/>
          <p:nvPr userDrawn="1"/>
        </p:nvSpPr>
        <p:spPr>
          <a:xfrm>
            <a:off x="0" y="6348248"/>
            <a:ext cx="12192000" cy="509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CAB6C-66DF-45E6-A7FA-A3EED7EC5A7A}" type="datetimeFigureOut">
              <a:rPr lang="en-US"/>
              <a:pPr>
                <a:defRPr/>
              </a:pPr>
              <a:t>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2B18B-741E-4B98-9137-FE9A493F2B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 descr="Text, logo&#10;&#10;Description automatically generated">
            <a:extLst>
              <a:ext uri="{FF2B5EF4-FFF2-40B4-BE49-F238E27FC236}">
                <a16:creationId xmlns:a16="http://schemas.microsoft.com/office/drawing/2014/main" id="{0E4F5DC1-6DD6-4C4B-8396-36FEF3BF0E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5" y="6502100"/>
            <a:ext cx="1690147" cy="237412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886A9CE3-2293-4F0E-8F7D-658366184E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6405342"/>
            <a:ext cx="2434236" cy="39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24289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10315"/>
            <a:ext cx="5181600" cy="4566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10315"/>
            <a:ext cx="5181600" cy="4566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016F7F-A65A-455D-8669-26BFC521C78B}"/>
              </a:ext>
            </a:extLst>
          </p:cNvPr>
          <p:cNvSpPr/>
          <p:nvPr userDrawn="1"/>
        </p:nvSpPr>
        <p:spPr>
          <a:xfrm>
            <a:off x="0" y="6348248"/>
            <a:ext cx="12192000" cy="509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Text, logo&#10;&#10;Description automatically generated">
            <a:extLst>
              <a:ext uri="{FF2B5EF4-FFF2-40B4-BE49-F238E27FC236}">
                <a16:creationId xmlns:a16="http://schemas.microsoft.com/office/drawing/2014/main" id="{57C3219D-C876-42B7-9F34-EFB553CD78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5" y="6502100"/>
            <a:ext cx="1690147" cy="237412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73643D56-418B-46CD-94C9-D9C2260157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6405342"/>
            <a:ext cx="2434236" cy="395563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9CBE4-6BAF-4A47-861F-D3986F2B656E}" type="datetimeFigureOut">
              <a:rPr lang="en-US"/>
              <a:pPr>
                <a:defRPr/>
              </a:pPr>
              <a:t>2/2/2023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04F51-AD9E-47DF-9239-B6E507E714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10489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2700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ctr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ctr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A3B482-1D85-402E-83E3-84779EB74053}"/>
              </a:ext>
            </a:extLst>
          </p:cNvPr>
          <p:cNvSpPr/>
          <p:nvPr userDrawn="1"/>
        </p:nvSpPr>
        <p:spPr>
          <a:xfrm>
            <a:off x="0" y="6348248"/>
            <a:ext cx="12192000" cy="509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ext, logo&#10;&#10;Description automatically generated">
            <a:extLst>
              <a:ext uri="{FF2B5EF4-FFF2-40B4-BE49-F238E27FC236}">
                <a16:creationId xmlns:a16="http://schemas.microsoft.com/office/drawing/2014/main" id="{D47EE8A9-C27F-47BF-B943-5EDAC0EEAE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5" y="6502100"/>
            <a:ext cx="1690147" cy="237412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CFA056C1-7A09-4AA6-8CD4-A0035DF4E1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6405342"/>
            <a:ext cx="2434236" cy="395563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570F8-6414-42A6-961E-FE7C0E6FFFF6}" type="datetimeFigureOut">
              <a:rPr lang="en-US"/>
              <a:pPr>
                <a:defRPr/>
              </a:pPr>
              <a:t>2/2/2023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83B07-D6FF-40CC-ABC8-5339B7E167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818065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E5D9BB-BBEB-42C3-A93E-1F81E076501F}"/>
              </a:ext>
            </a:extLst>
          </p:cNvPr>
          <p:cNvSpPr/>
          <p:nvPr userDrawn="1"/>
        </p:nvSpPr>
        <p:spPr>
          <a:xfrm>
            <a:off x="0" y="6348248"/>
            <a:ext cx="12192000" cy="509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ext, logo&#10;&#10;Description automatically generated">
            <a:extLst>
              <a:ext uri="{FF2B5EF4-FFF2-40B4-BE49-F238E27FC236}">
                <a16:creationId xmlns:a16="http://schemas.microsoft.com/office/drawing/2014/main" id="{DA7CB4B9-37AA-4167-8278-13EE49E9BB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5" y="6502100"/>
            <a:ext cx="1690147" cy="237412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93E118A3-7069-4C47-90C2-16F422DBEB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6405342"/>
            <a:ext cx="2434236" cy="395563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F9C1D-A076-4C4F-999F-EB4479925B50}" type="datetimeFigureOut">
              <a:rPr lang="en-US"/>
              <a:pPr>
                <a:defRPr/>
              </a:pPr>
              <a:t>2/2/2023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3BC6B-1374-457E-B67D-788D0F672A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583047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C99552-2748-4310-B2F3-CA387EFCA949}"/>
              </a:ext>
            </a:extLst>
          </p:cNvPr>
          <p:cNvSpPr/>
          <p:nvPr userDrawn="1"/>
        </p:nvSpPr>
        <p:spPr>
          <a:xfrm>
            <a:off x="0" y="6348248"/>
            <a:ext cx="12192000" cy="509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ext, logo&#10;&#10;Description automatically generated">
            <a:extLst>
              <a:ext uri="{FF2B5EF4-FFF2-40B4-BE49-F238E27FC236}">
                <a16:creationId xmlns:a16="http://schemas.microsoft.com/office/drawing/2014/main" id="{60B3F533-3BAB-4FDB-9934-F70B68CBF1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5" y="6502100"/>
            <a:ext cx="1690147" cy="237412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958DA791-105A-488A-A057-22E5FE84CE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6405342"/>
            <a:ext cx="2434236" cy="395563"/>
          </a:xfrm>
          <a:prstGeom prst="rect">
            <a:avLst/>
          </a:prstGeom>
        </p:spPr>
      </p:pic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8BCBB-1F6A-4F73-99D4-4E674EE45218}" type="datetimeFigureOut">
              <a:rPr lang="en-US"/>
              <a:pPr>
                <a:defRPr/>
              </a:pPr>
              <a:t>2/2/2023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FA916-3835-4EF4-A2DE-CD5D737A53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96871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325563"/>
            <a:ext cx="10515600" cy="490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230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0326E33-049A-4131-965F-E60A99570531}" type="datetimeFigureOut">
              <a:rPr lang="en-US"/>
              <a:pPr>
                <a:defRPr/>
              </a:pPr>
              <a:t>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230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53550" y="64230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760C883-B3A3-4CDC-9A3A-C0D452D622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0" r:id="rId2"/>
    <p:sldLayoutId id="2147483681" r:id="rId3"/>
    <p:sldLayoutId id="2147483682" r:id="rId4"/>
    <p:sldLayoutId id="2147483683" r:id="rId5"/>
    <p:sldLayoutId id="2147483684" r:id="rId6"/>
  </p:sldLayoutIdLst>
  <p:transition spd="med">
    <p:fade/>
  </p:transition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judicialhellholes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 descr="" title="">
            <a:extLst>
              <a:ext uri="{FF2B5EF4-FFF2-40B4-BE49-F238E27FC236}">
                <a16:creationId xmlns:a16="http://schemas.microsoft.com/office/drawing/2014/main" id="{5BDC4E62-87B6-4CE6-BD0B-D4F62DD75FD4}"/>
              </a:ext>
            </a:extLst>
          </p:cNvPr>
          <p:cNvSpPr/>
          <p:nvPr/>
        </p:nvSpPr>
        <p:spPr>
          <a:xfrm>
            <a:off x="0" y="2680139"/>
            <a:ext cx="12192000" cy="4177862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tx1">
                  <a:alpha val="5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" title="">
            <a:extLst>
              <a:ext uri="{FF2B5EF4-FFF2-40B4-BE49-F238E27FC236}">
                <a16:creationId xmlns:a16="http://schemas.microsoft.com/office/drawing/2014/main" id="{637A8E54-9584-4E6F-B5B1-221179B1F25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49" y="1"/>
            <a:ext cx="8572500" cy="6858000"/>
          </a:xfrm>
          <a:prstGeom prst="rect">
            <a:avLst/>
          </a:prstGeom>
          <a:effectLst/>
        </p:spPr>
      </p:pic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1599A449-C93A-4091-AEF5-1225A4669B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2051" y="1021582"/>
            <a:ext cx="10087897" cy="240741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Preparing for the Asbestos Storm: </a:t>
            </a:r>
            <a:b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b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US" sz="40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Prudent Plans for </a:t>
            </a:r>
            <a:br>
              <a:rPr lang="en-US" sz="40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US" sz="40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All South Carolina Companies</a:t>
            </a:r>
            <a:endParaRPr lang="en-US" b="0" dirty="0">
              <a:effectLst/>
            </a:endParaRPr>
          </a:p>
        </p:txBody>
      </p:sp>
      <p:sp>
        <p:nvSpPr>
          <p:cNvPr id="3" name="Subtitle 2" descr="" title="">
            <a:extLst>
              <a:ext uri="{FF2B5EF4-FFF2-40B4-BE49-F238E27FC236}">
                <a16:creationId xmlns:a16="http://schemas.microsoft.com/office/drawing/2014/main" id="{F0537C5A-BA89-45AE-B9E7-0DCE836BA0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574" y="4550527"/>
            <a:ext cx="5004620" cy="147637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effectLst/>
                <a:ea typeface="Times New Roman" panose="02020603050405020304" pitchFamily="18" charset="0"/>
              </a:rPr>
              <a:t>Angela G. Strickland, Esq.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effectLst/>
              </a:rPr>
              <a:t>Managing Partner</a:t>
            </a:r>
          </a:p>
        </p:txBody>
      </p:sp>
      <p:sp>
        <p:nvSpPr>
          <p:cNvPr id="4" name="Subtitle 2" descr="" title="">
            <a:extLst>
              <a:ext uri="{FF2B5EF4-FFF2-40B4-BE49-F238E27FC236}">
                <a16:creationId xmlns:a16="http://schemas.microsoft.com/office/drawing/2014/main" id="{074EEAE9-F505-4945-9244-B1CE3035299F}"/>
              </a:ext>
            </a:extLst>
          </p:cNvPr>
          <p:cNvSpPr txBox="1">
            <a:spLocks/>
          </p:cNvSpPr>
          <p:nvPr/>
        </p:nvSpPr>
        <p:spPr bwMode="auto">
          <a:xfrm>
            <a:off x="5850194" y="4550527"/>
            <a:ext cx="5496232" cy="7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Jim Gibson, Esq.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effectLst/>
              </a:rPr>
              <a:t>General Counsel &amp; Chief Compliance Officer</a:t>
            </a:r>
          </a:p>
        </p:txBody>
      </p:sp>
      <p:pic>
        <p:nvPicPr>
          <p:cNvPr id="6" name="Picture 5" descr="" title="">
            <a:extLst>
              <a:ext uri="{FF2B5EF4-FFF2-40B4-BE49-F238E27FC236}">
                <a16:creationId xmlns:a16="http://schemas.microsoft.com/office/drawing/2014/main" id="{0B974983-378D-456B-AC02-103C52AAED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645" y="5451379"/>
            <a:ext cx="3229850" cy="524851"/>
          </a:xfrm>
          <a:prstGeom prst="rect">
            <a:avLst/>
          </a:prstGeom>
        </p:spPr>
      </p:pic>
      <p:pic>
        <p:nvPicPr>
          <p:cNvPr id="7" name="Picture 6" descr="" title="">
            <a:extLst>
              <a:ext uri="{FF2B5EF4-FFF2-40B4-BE49-F238E27FC236}">
                <a16:creationId xmlns:a16="http://schemas.microsoft.com/office/drawing/2014/main" id="{ABA31246-9F9D-4348-9041-B6E51912B4A9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187" y="5522255"/>
            <a:ext cx="2727292" cy="38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323489"/>
      </p:ext>
    </p:extLst>
  </p:cSld>
  <p:clrMapOvr>
    <a:masterClrMapping/>
  </p:clrMapOvr>
  <p:transition spd="med">
    <p:fade/>
  </p:transition>
</p:sld>
</file>

<file path=ppt/slides/slide10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 descr="" title="">
            <a:extLst>
              <a:ext uri="{FF2B5EF4-FFF2-40B4-BE49-F238E27FC236}">
                <a16:creationId xmlns:a16="http://schemas.microsoft.com/office/drawing/2014/main" id="{5BDC4E62-87B6-4CE6-BD0B-D4F62DD75FD4}"/>
              </a:ext>
            </a:extLst>
          </p:cNvPr>
          <p:cNvSpPr/>
          <p:nvPr/>
        </p:nvSpPr>
        <p:spPr>
          <a:xfrm>
            <a:off x="0" y="2680139"/>
            <a:ext cx="12192000" cy="4177862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tx1">
                  <a:alpha val="5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" title="">
            <a:extLst>
              <a:ext uri="{FF2B5EF4-FFF2-40B4-BE49-F238E27FC236}">
                <a16:creationId xmlns:a16="http://schemas.microsoft.com/office/drawing/2014/main" id="{637A8E54-9584-4E6F-B5B1-221179B1F25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49" y="1"/>
            <a:ext cx="8572500" cy="6858000"/>
          </a:xfrm>
          <a:prstGeom prst="rect">
            <a:avLst/>
          </a:prstGeom>
          <a:effectLst/>
        </p:spPr>
      </p:pic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1599A449-C93A-4091-AEF5-1225A4669B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2050" y="564656"/>
            <a:ext cx="10087897" cy="2030716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5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Questions?</a:t>
            </a:r>
            <a:b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en-US" b="0" dirty="0">
              <a:effectLst/>
            </a:endParaRPr>
          </a:p>
        </p:txBody>
      </p:sp>
      <p:sp>
        <p:nvSpPr>
          <p:cNvPr id="12" name="Subtitle 2" descr="" title="">
            <a:extLst>
              <a:ext uri="{FF2B5EF4-FFF2-40B4-BE49-F238E27FC236}">
                <a16:creationId xmlns:a16="http://schemas.microsoft.com/office/drawing/2014/main" id="{83B6B517-318B-4EEE-887B-8434746198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8016" y="2427207"/>
            <a:ext cx="6475222" cy="352164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effectLst/>
                <a:ea typeface="Times New Roman" panose="02020603050405020304" pitchFamily="18" charset="0"/>
              </a:rPr>
              <a:t>Angela G. Strickland, Esq.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effectLst/>
                <a:ea typeface="Times New Roman" panose="02020603050405020304" pitchFamily="18" charset="0"/>
              </a:rPr>
              <a:t>Bowman and Brooke LLP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0" i="0" dirty="0">
                <a:effectLst/>
              </a:rPr>
              <a:t>803.726.7424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effectLst/>
                <a:ea typeface="Times New Roman" panose="02020603050405020304" pitchFamily="18" charset="0"/>
              </a:rPr>
              <a:t>angela.strickland@bowmanandbrooke.com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Jim Gibson, Esq.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0" i="0" dirty="0" err="1">
                <a:effectLst/>
              </a:rPr>
              <a:t>AstenJohnson</a:t>
            </a:r>
            <a:endParaRPr lang="en-US" b="0" i="0" dirty="0">
              <a:effectLst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ea typeface="Times New Roman" panose="02020603050405020304" pitchFamily="18" charset="0"/>
              </a:rPr>
              <a:t>843.202.6224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ea typeface="Calibri" panose="020F0502020204030204" pitchFamily="34" charset="0"/>
              </a:rPr>
              <a:t>j</a:t>
            </a:r>
            <a:r>
              <a:rPr lang="en-US" dirty="0">
                <a:effectLst/>
                <a:ea typeface="Calibri" panose="020F0502020204030204" pitchFamily="34" charset="0"/>
              </a:rPr>
              <a:t>im.gibson@astenjohnson.com</a:t>
            </a:r>
            <a:endParaRPr lang="en-US" sz="32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554274"/>
      </p:ext>
    </p:extLst>
  </p:cSld>
  <p:clrMapOvr>
    <a:masterClrMapping/>
  </p:clrMapOvr>
  <p:transition spd="med">
    <p:fade/>
  </p:transition>
</p:sld>
</file>

<file path=ppt/slides/slide1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 descr="" title="">
            <a:extLst>
              <a:ext uri="{FF2B5EF4-FFF2-40B4-BE49-F238E27FC236}">
                <a16:creationId xmlns:a16="http://schemas.microsoft.com/office/drawing/2014/main" id="{5BDC4E62-87B6-4CE6-BD0B-D4F62DD75FD4}"/>
              </a:ext>
            </a:extLst>
          </p:cNvPr>
          <p:cNvSpPr/>
          <p:nvPr/>
        </p:nvSpPr>
        <p:spPr>
          <a:xfrm>
            <a:off x="0" y="2680139"/>
            <a:ext cx="12192000" cy="4177862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tx1">
                  <a:alpha val="5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" title="">
            <a:extLst>
              <a:ext uri="{FF2B5EF4-FFF2-40B4-BE49-F238E27FC236}">
                <a16:creationId xmlns:a16="http://schemas.microsoft.com/office/drawing/2014/main" id="{637A8E54-9584-4E6F-B5B1-221179B1F25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49" y="1"/>
            <a:ext cx="8572500" cy="6858000"/>
          </a:xfrm>
          <a:prstGeom prst="rect">
            <a:avLst/>
          </a:prstGeom>
          <a:effectLst/>
        </p:spPr>
      </p:pic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1599A449-C93A-4091-AEF5-1225A4669B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2050" y="1857428"/>
            <a:ext cx="10087897" cy="240741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5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Thank You</a:t>
            </a:r>
            <a:b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en-US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07668310"/>
      </p:ext>
    </p:extLst>
  </p:cSld>
  <p:clrMapOvr>
    <a:masterClrMapping/>
  </p:clrMapOvr>
  <p:transition spd="med">
    <p:fade/>
  </p:transition>
</p:sld>
</file>

<file path=ppt/slides/slide2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" title="">
            <a:extLst>
              <a:ext uri="{FF2B5EF4-FFF2-40B4-BE49-F238E27FC236}">
                <a16:creationId xmlns:a16="http://schemas.microsoft.com/office/drawing/2014/main" id="{E8751E64-B1FF-4DC1-93CC-1F75C99243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95" b="8764"/>
          <a:stretch/>
        </p:blipFill>
        <p:spPr>
          <a:xfrm>
            <a:off x="4439921" y="0"/>
            <a:ext cx="7752080" cy="6339840"/>
          </a:xfrm>
          <a:prstGeom prst="rect">
            <a:avLst/>
          </a:prstGeom>
        </p:spPr>
      </p:pic>
      <p:sp>
        <p:nvSpPr>
          <p:cNvPr id="6" name="Rectangle 5" descr="" title="">
            <a:extLst>
              <a:ext uri="{FF2B5EF4-FFF2-40B4-BE49-F238E27FC236}">
                <a16:creationId xmlns:a16="http://schemas.microsoft.com/office/drawing/2014/main" id="{C17CA85B-749F-456B-A549-74FB58934E7B}"/>
              </a:ext>
            </a:extLst>
          </p:cNvPr>
          <p:cNvSpPr/>
          <p:nvPr/>
        </p:nvSpPr>
        <p:spPr>
          <a:xfrm>
            <a:off x="0" y="0"/>
            <a:ext cx="9001760" cy="6339840"/>
          </a:xfrm>
          <a:prstGeom prst="rect">
            <a:avLst/>
          </a:prstGeom>
          <a:gradFill flip="none" rotWithShape="1">
            <a:gsLst>
              <a:gs pos="0">
                <a:srgbClr val="022F72">
                  <a:shade val="30000"/>
                  <a:satMod val="115000"/>
                </a:srgbClr>
              </a:gs>
              <a:gs pos="50000">
                <a:srgbClr val="022F72">
                  <a:shade val="67500"/>
                  <a:satMod val="115000"/>
                </a:srgbClr>
              </a:gs>
              <a:gs pos="100000">
                <a:srgbClr val="022F72">
                  <a:shade val="100000"/>
                  <a:satMod val="115000"/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3FC3A4ED-A1A3-4456-B947-90F524A2B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Asbestos Litigation in South Carolina</a:t>
            </a:r>
          </a:p>
        </p:txBody>
      </p:sp>
      <p:sp>
        <p:nvSpPr>
          <p:cNvPr id="3" name="Content Placeholder 2" descr="" title="">
            <a:extLst>
              <a:ext uri="{FF2B5EF4-FFF2-40B4-BE49-F238E27FC236}">
                <a16:creationId xmlns:a16="http://schemas.microsoft.com/office/drawing/2014/main" id="{155BD27B-37EB-4C55-8590-251F649CB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7765026" cy="490056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>
                <a:solidFill>
                  <a:schemeClr val="bg1"/>
                </a:solidFill>
              </a:rPr>
              <a:t>South Carolina = Hot Jurisdiction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>
                <a:solidFill>
                  <a:schemeClr val="bg1"/>
                </a:solidFill>
              </a:rPr>
              <a:t>Why EVERY Company doing business in South Carolina should care about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asbestos litigation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>
                <a:solidFill>
                  <a:schemeClr val="bg1"/>
                </a:solidFill>
              </a:rPr>
              <a:t>Steps to take to prepare for potential litigation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>
                <a:solidFill>
                  <a:schemeClr val="bg1"/>
                </a:solidFill>
              </a:rPr>
              <a:t>Steps to take once in litigation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>
                <a:solidFill>
                  <a:schemeClr val="bg1"/>
                </a:solidFill>
              </a:rPr>
              <a:t>Overview of common tactics 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>
                <a:solidFill>
                  <a:schemeClr val="bg1"/>
                </a:solidFill>
              </a:rPr>
              <a:t>Insurance/Bankruptcy Issues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367760"/>
      </p:ext>
    </p:extLst>
  </p:cSld>
  <p:clrMapOvr>
    <a:masterClrMapping/>
  </p:clrMapOvr>
  <p:transition spd="med">
    <p:fade/>
  </p:transition>
</p:sld>
</file>

<file path=ppt/slides/slide3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" title="">
            <a:extLst>
              <a:ext uri="{FF2B5EF4-FFF2-40B4-BE49-F238E27FC236}">
                <a16:creationId xmlns:a16="http://schemas.microsoft.com/office/drawing/2014/main" id="{BC9B1FBD-55DC-4EDC-82CB-7580F8B193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" r="85885"/>
          <a:stretch/>
        </p:blipFill>
        <p:spPr bwMode="auto">
          <a:xfrm>
            <a:off x="9757186" y="492988"/>
            <a:ext cx="2043953" cy="615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942AD626-8757-44FA-AFFF-12F96DC46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 Carolina is a </a:t>
            </a:r>
            <a:r>
              <a:rPr lang="en-US" dirty="0">
                <a:solidFill>
                  <a:srgbClr val="FF0000"/>
                </a:solidFill>
              </a:rPr>
              <a:t>HOT</a:t>
            </a:r>
            <a:r>
              <a:rPr lang="en-US" dirty="0"/>
              <a:t> Jurisdiction</a:t>
            </a:r>
          </a:p>
        </p:txBody>
      </p:sp>
      <p:pic>
        <p:nvPicPr>
          <p:cNvPr id="1028" name="Picture 4" descr="" title="">
            <a:extLst>
              <a:ext uri="{FF2B5EF4-FFF2-40B4-BE49-F238E27FC236}">
                <a16:creationId xmlns:a16="http://schemas.microsoft.com/office/drawing/2014/main" id="{8837B804-1B03-478F-9CAC-7BBE4F18C5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30" b="11134"/>
          <a:stretch/>
        </p:blipFill>
        <p:spPr bwMode="auto">
          <a:xfrm>
            <a:off x="7461331" y="3754418"/>
            <a:ext cx="4730669" cy="257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 descr="" title="">
            <a:extLst>
              <a:ext uri="{FF2B5EF4-FFF2-40B4-BE49-F238E27FC236}">
                <a16:creationId xmlns:a16="http://schemas.microsoft.com/office/drawing/2014/main" id="{00AF3918-D60E-40A6-BEE3-043CFB5D7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8721"/>
            <a:ext cx="10515600" cy="4561839"/>
          </a:xfrm>
        </p:spPr>
        <p:txBody>
          <a:bodyPr/>
          <a:lstStyle/>
          <a:p>
            <a:r>
              <a:rPr lang="en-US" sz="2600" dirty="0"/>
              <a:t>South Carolina Asbestos Litigation ranked nationally as the #6 “Judicial Hell-Hole” by the American Tort Reform Foundation (</a:t>
            </a:r>
            <a:r>
              <a:rPr lang="en-US" sz="2600" dirty="0" err="1"/>
              <a:t>ATRF</a:t>
            </a:r>
            <a:r>
              <a:rPr lang="en-US" sz="2600" dirty="0"/>
              <a:t>)* 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200" dirty="0"/>
              <a:t>The South Carolina Court of Common Pleas is becoming a preferred jurisdiction for filing asbestos claims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200" dirty="0"/>
              <a:t>Asbestos filings have increased 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200" dirty="0"/>
              <a:t>Ranking up from #8 last year – 3</a:t>
            </a:r>
            <a:r>
              <a:rPr lang="en-US" sz="2200" baseline="30000" dirty="0"/>
              <a:t>rd</a:t>
            </a:r>
            <a:r>
              <a:rPr lang="en-US" sz="2200" dirty="0"/>
              <a:t> year in the top 10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200" dirty="0"/>
              <a:t>Severe Discovery Sanctions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200" dirty="0"/>
              <a:t>Consolidation Of Disparate Claims For Trial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200" dirty="0"/>
              <a:t>Weak Causation Standard (Substantial Factor Test)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200" dirty="0"/>
              <a:t>Additur To Jury Verdicts 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200" dirty="0"/>
              <a:t>Large Jury Verdicts</a:t>
            </a:r>
            <a:endParaRPr lang="en-US" dirty="0"/>
          </a:p>
        </p:txBody>
      </p:sp>
      <p:sp>
        <p:nvSpPr>
          <p:cNvPr id="5" name="TextBox 4" descr="" title="">
            <a:extLst>
              <a:ext uri="{FF2B5EF4-FFF2-40B4-BE49-F238E27FC236}">
                <a16:creationId xmlns:a16="http://schemas.microsoft.com/office/drawing/2014/main" id="{98F578B8-1ED2-4104-A9DB-59EC40D42174}"/>
              </a:ext>
            </a:extLst>
          </p:cNvPr>
          <p:cNvSpPr txBox="1"/>
          <p:nvPr/>
        </p:nvSpPr>
        <p:spPr>
          <a:xfrm>
            <a:off x="838200" y="5885934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*Source: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https://www.judicialhellholes.org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123821"/>
      </p:ext>
    </p:extLst>
  </p:cSld>
  <p:clrMapOvr>
    <a:masterClrMapping/>
  </p:clrMapOvr>
  <p:transition spd="med">
    <p:fade/>
  </p:transition>
</p:sld>
</file>

<file path=ppt/slides/slide4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" title="">
            <a:extLst>
              <a:ext uri="{FF2B5EF4-FFF2-40B4-BE49-F238E27FC236}">
                <a16:creationId xmlns:a16="http://schemas.microsoft.com/office/drawing/2014/main" id="{CAE6A4FE-C933-4724-B57F-6038965AEA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7328"/>
          <a:stretch/>
        </p:blipFill>
        <p:spPr bwMode="auto">
          <a:xfrm>
            <a:off x="2877206" y="1"/>
            <a:ext cx="9314794" cy="633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 descr="" title="">
            <a:extLst>
              <a:ext uri="{FF2B5EF4-FFF2-40B4-BE49-F238E27FC236}">
                <a16:creationId xmlns:a16="http://schemas.microsoft.com/office/drawing/2014/main" id="{4803CD15-17D3-482F-9B34-7F41768C488D}"/>
              </a:ext>
            </a:extLst>
          </p:cNvPr>
          <p:cNvSpPr/>
          <p:nvPr/>
        </p:nvSpPr>
        <p:spPr>
          <a:xfrm>
            <a:off x="0" y="0"/>
            <a:ext cx="7777655" cy="6337738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6465AFE6-5EE3-432A-AE1A-E6BA0C6F7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Why You Should Care</a:t>
            </a:r>
          </a:p>
        </p:txBody>
      </p:sp>
      <p:sp>
        <p:nvSpPr>
          <p:cNvPr id="3" name="Content Placeholder 2" descr="" title="">
            <a:extLst>
              <a:ext uri="{FF2B5EF4-FFF2-40B4-BE49-F238E27FC236}">
                <a16:creationId xmlns:a16="http://schemas.microsoft.com/office/drawing/2014/main" id="{F315AC78-431F-45F6-BEBF-872CF70FA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50069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Asbestos litigation is not just about “traditional”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asbestos-containing products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dirty="0">
                <a:solidFill>
                  <a:schemeClr val="bg1"/>
                </a:solidFill>
              </a:rPr>
              <a:t>Cosmetic Talc cases increasing</a:t>
            </a:r>
          </a:p>
          <a:p>
            <a:pPr lvl="2">
              <a:lnSpc>
                <a:spcPct val="100000"/>
              </a:lnSpc>
              <a:spcBef>
                <a:spcPts val="800"/>
              </a:spcBef>
            </a:pPr>
            <a:r>
              <a:rPr lang="en-US" dirty="0">
                <a:solidFill>
                  <a:schemeClr val="bg1"/>
                </a:solidFill>
              </a:rPr>
              <a:t>Manufacturers</a:t>
            </a:r>
          </a:p>
          <a:p>
            <a:pPr lvl="2">
              <a:lnSpc>
                <a:spcPct val="100000"/>
              </a:lnSpc>
              <a:spcBef>
                <a:spcPts val="800"/>
              </a:spcBef>
            </a:pPr>
            <a:r>
              <a:rPr lang="en-US" dirty="0">
                <a:solidFill>
                  <a:schemeClr val="bg1"/>
                </a:solidFill>
              </a:rPr>
              <a:t>Suppliers</a:t>
            </a:r>
          </a:p>
          <a:p>
            <a:pPr lvl="2">
              <a:lnSpc>
                <a:spcPct val="100000"/>
              </a:lnSpc>
              <a:spcBef>
                <a:spcPts val="800"/>
              </a:spcBef>
            </a:pPr>
            <a:r>
              <a:rPr lang="en-US" dirty="0">
                <a:solidFill>
                  <a:schemeClr val="bg1"/>
                </a:solidFill>
              </a:rPr>
              <a:t>Retailers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dirty="0">
                <a:solidFill>
                  <a:schemeClr val="bg1"/>
                </a:solidFill>
              </a:rPr>
              <a:t>Premises Issues</a:t>
            </a:r>
          </a:p>
          <a:p>
            <a:pPr lvl="2">
              <a:lnSpc>
                <a:spcPct val="100000"/>
              </a:lnSpc>
              <a:spcBef>
                <a:spcPts val="800"/>
              </a:spcBef>
            </a:pPr>
            <a:r>
              <a:rPr lang="en-US" dirty="0">
                <a:solidFill>
                  <a:schemeClr val="bg1"/>
                </a:solidFill>
              </a:rPr>
              <a:t>Asbestos in your building?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dirty="0">
                <a:solidFill>
                  <a:schemeClr val="bg1"/>
                </a:solidFill>
              </a:rPr>
              <a:t>Insurers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dirty="0">
                <a:solidFill>
                  <a:schemeClr val="bg1"/>
                </a:solidFill>
              </a:rPr>
              <a:t>Acquiring Companies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dirty="0">
                <a:solidFill>
                  <a:schemeClr val="bg1"/>
                </a:solidFill>
              </a:rPr>
              <a:t>Be careful what you purchase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365378"/>
      </p:ext>
    </p:extLst>
  </p:cSld>
  <p:clrMapOvr>
    <a:masterClrMapping/>
  </p:clrMapOvr>
  <p:transition spd="med">
    <p:fade/>
  </p:transition>
</p:sld>
</file>

<file path=ppt/slides/slide5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" title="">
            <a:extLst>
              <a:ext uri="{FF2B5EF4-FFF2-40B4-BE49-F238E27FC236}">
                <a16:creationId xmlns:a16="http://schemas.microsoft.com/office/drawing/2014/main" id="{CD9A0898-D422-42EB-98CB-ADC83C82EE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62"/>
          <a:stretch/>
        </p:blipFill>
        <p:spPr bwMode="auto">
          <a:xfrm>
            <a:off x="5113275" y="0"/>
            <a:ext cx="7078726" cy="634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 descr="" title="">
            <a:extLst>
              <a:ext uri="{FF2B5EF4-FFF2-40B4-BE49-F238E27FC236}">
                <a16:creationId xmlns:a16="http://schemas.microsoft.com/office/drawing/2014/main" id="{A9AAA269-AE8F-4D8B-BF9E-572D64AC0C9E}"/>
              </a:ext>
            </a:extLst>
          </p:cNvPr>
          <p:cNvSpPr/>
          <p:nvPr/>
        </p:nvSpPr>
        <p:spPr>
          <a:xfrm>
            <a:off x="0" y="1"/>
            <a:ext cx="5654566" cy="6340366"/>
          </a:xfrm>
          <a:prstGeom prst="rect">
            <a:avLst/>
          </a:prstGeom>
          <a:gradFill flip="none" rotWithShape="1">
            <a:gsLst>
              <a:gs pos="0">
                <a:srgbClr val="919EA1">
                  <a:shade val="30000"/>
                  <a:satMod val="115000"/>
                </a:srgbClr>
              </a:gs>
              <a:gs pos="92000">
                <a:srgbClr val="919EA1"/>
              </a:gs>
              <a:gs pos="100000">
                <a:srgbClr val="919EA1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309FC015-E67E-4BDF-887B-18A1EDC55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What You Can Do Now</a:t>
            </a:r>
          </a:p>
        </p:txBody>
      </p:sp>
      <p:sp>
        <p:nvSpPr>
          <p:cNvPr id="3" name="Content Placeholder 2" descr="" title="">
            <a:extLst>
              <a:ext uri="{FF2B5EF4-FFF2-40B4-BE49-F238E27FC236}">
                <a16:creationId xmlns:a16="http://schemas.microsoft.com/office/drawing/2014/main" id="{8D25E583-BD86-4F45-9A97-207C229D0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2566"/>
            <a:ext cx="10515600" cy="481699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effectLst/>
              </a:rPr>
              <a:t>Check insurance policies</a:t>
            </a:r>
            <a:r>
              <a:rPr lang="en-US" dirty="0">
                <a:solidFill>
                  <a:schemeClr val="bg1"/>
                </a:solidFill>
              </a:rPr>
              <a:t>/exclusions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</a:rPr>
              <a:t>Understand portfolio of businesses and properties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effectLst/>
              </a:rPr>
              <a:t>Both before and after acquisition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effectLst/>
              </a:rPr>
              <a:t>Understand (or create if needed) asbestos management plans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</a:rPr>
              <a:t>Understand any corporate history with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asbestos-containing products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</a:rPr>
              <a:t>Product Portfolio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</a:rPr>
              <a:t>Log Books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</a:rPr>
              <a:t>Sales Records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</a:rPr>
              <a:t>Cultivate Corporate Witness(es)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</a:rPr>
              <a:t>Retiring/Dying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342590"/>
      </p:ext>
    </p:extLst>
  </p:cSld>
  <p:clrMapOvr>
    <a:masterClrMapping/>
  </p:clrMapOvr>
  <p:transition spd="med">
    <p:fade/>
  </p:transition>
</p:sld>
</file>

<file path=ppt/slides/slide6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" title="">
            <a:extLst>
              <a:ext uri="{FF2B5EF4-FFF2-40B4-BE49-F238E27FC236}">
                <a16:creationId xmlns:a16="http://schemas.microsoft.com/office/drawing/2014/main" id="{590C129E-7E3B-4447-AC50-9D9B75CB31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95" r="33740" b="1751"/>
          <a:stretch/>
        </p:blipFill>
        <p:spPr>
          <a:xfrm>
            <a:off x="7178565" y="-1"/>
            <a:ext cx="5013435" cy="6342993"/>
          </a:xfrm>
          <a:prstGeom prst="rect">
            <a:avLst/>
          </a:prstGeom>
        </p:spPr>
      </p:pic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1174C227-D35B-414D-B26E-4B1657675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You Can Do If You Get Sued	</a:t>
            </a:r>
          </a:p>
        </p:txBody>
      </p:sp>
      <p:sp>
        <p:nvSpPr>
          <p:cNvPr id="3" name="Content Placeholder 2" descr="" title="">
            <a:extLst>
              <a:ext uri="{FF2B5EF4-FFF2-40B4-BE49-F238E27FC236}">
                <a16:creationId xmlns:a16="http://schemas.microsoft.com/office/drawing/2014/main" id="{535E9FFC-E311-4CD4-88D4-9F9EC7F7D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 insurance policies to determine if you have coverage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Retain counsel 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Prepare to respond to discovery IMMEDIATELY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Prepare for the inevitable 30(b)(6) deposition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Be ready for the “long haul” (dispositive motions will NOT be heard until the eve of trial)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Be prepared for “short trials” (one week; number of witness will NOT lengthen the duration of trial)</a:t>
            </a:r>
          </a:p>
        </p:txBody>
      </p:sp>
    </p:spTree>
    <p:extLst>
      <p:ext uri="{BB962C8B-B14F-4D97-AF65-F5344CB8AC3E}">
        <p14:creationId xmlns:p14="http://schemas.microsoft.com/office/powerpoint/2010/main" val="3239860447"/>
      </p:ext>
    </p:extLst>
  </p:cSld>
  <p:clrMapOvr>
    <a:masterClrMapping/>
  </p:clrMapOvr>
  <p:transition spd="med">
    <p:fade/>
  </p:transition>
</p:sld>
</file>

<file path=ppt/slides/slide7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" title="">
            <a:extLst>
              <a:ext uri="{FF2B5EF4-FFF2-40B4-BE49-F238E27FC236}">
                <a16:creationId xmlns:a16="http://schemas.microsoft.com/office/drawing/2014/main" id="{3E4A7CFC-CE7F-4D0E-BA68-09E6001270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0"/>
          <a:stretch/>
        </p:blipFill>
        <p:spPr>
          <a:xfrm flipH="1">
            <a:off x="3499939" y="0"/>
            <a:ext cx="8692059" cy="6342263"/>
          </a:xfrm>
          <a:prstGeom prst="rect">
            <a:avLst/>
          </a:prstGeom>
        </p:spPr>
      </p:pic>
      <p:sp>
        <p:nvSpPr>
          <p:cNvPr id="6" name="Rectangle 5" descr="" title="">
            <a:extLst>
              <a:ext uri="{FF2B5EF4-FFF2-40B4-BE49-F238E27FC236}">
                <a16:creationId xmlns:a16="http://schemas.microsoft.com/office/drawing/2014/main" id="{FF078BF4-5EFD-467A-B489-C72A38A0136A}"/>
              </a:ext>
            </a:extLst>
          </p:cNvPr>
          <p:cNvSpPr/>
          <p:nvPr/>
        </p:nvSpPr>
        <p:spPr>
          <a:xfrm>
            <a:off x="-1" y="0"/>
            <a:ext cx="10515600" cy="634226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01E91D7D-E66A-44F5-962A-3A58ADFAF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Plaintiffs’ New </a:t>
            </a:r>
            <a:r>
              <a:rPr lang="en-US" dirty="0"/>
              <a:t>and Not-So-New Tactics</a:t>
            </a:r>
          </a:p>
        </p:txBody>
      </p:sp>
      <p:sp>
        <p:nvSpPr>
          <p:cNvPr id="3" name="Content Placeholder 2" descr="" title="">
            <a:extLst>
              <a:ext uri="{FF2B5EF4-FFF2-40B4-BE49-F238E27FC236}">
                <a16:creationId xmlns:a16="http://schemas.microsoft.com/office/drawing/2014/main" id="{56CE9F47-8E8A-4FB4-A85B-6899ACC85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7464972" cy="490056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>
                <a:ea typeface="Times New Roman" panose="02020603050405020304" pitchFamily="18" charset="0"/>
              </a:rPr>
              <a:t>R</a:t>
            </a:r>
            <a:r>
              <a:rPr lang="en-US" dirty="0">
                <a:effectLst/>
                <a:ea typeface="Times New Roman" panose="02020603050405020304" pitchFamily="18" charset="0"/>
              </a:rPr>
              <a:t>eceiverships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>
                <a:ea typeface="Times New Roman" panose="02020603050405020304" pitchFamily="18" charset="0"/>
              </a:rPr>
              <a:t>N</a:t>
            </a:r>
            <a:r>
              <a:rPr lang="en-US" dirty="0">
                <a:effectLst/>
                <a:ea typeface="Times New Roman" panose="02020603050405020304" pitchFamily="18" charset="0"/>
              </a:rPr>
              <a:t>aming Successor </a:t>
            </a:r>
            <a:r>
              <a:rPr lang="en-US" dirty="0">
                <a:ea typeface="Times New Roman" panose="02020603050405020304" pitchFamily="18" charset="0"/>
              </a:rPr>
              <a:t>C</a:t>
            </a:r>
            <a:r>
              <a:rPr lang="en-US" dirty="0">
                <a:effectLst/>
                <a:ea typeface="Times New Roman" panose="02020603050405020304" pitchFamily="18" charset="0"/>
              </a:rPr>
              <a:t>ompanies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>
                <a:effectLst/>
                <a:ea typeface="Times New Roman" panose="02020603050405020304" pitchFamily="18" charset="0"/>
              </a:rPr>
              <a:t>Bringing In Out-Of-State </a:t>
            </a:r>
            <a:r>
              <a:rPr lang="en-US" dirty="0">
                <a:ea typeface="Times New Roman" panose="02020603050405020304" pitchFamily="18" charset="0"/>
              </a:rPr>
              <a:t>P</a:t>
            </a:r>
            <a:r>
              <a:rPr lang="en-US" dirty="0">
                <a:effectLst/>
                <a:ea typeface="Times New Roman" panose="02020603050405020304" pitchFamily="18" charset="0"/>
              </a:rPr>
              <a:t>laintiffs </a:t>
            </a:r>
            <a:br>
              <a:rPr lang="en-US" dirty="0">
                <a:effectLst/>
                <a:ea typeface="Times New Roman" panose="02020603050405020304" pitchFamily="18" charset="0"/>
              </a:rPr>
            </a:br>
            <a:r>
              <a:rPr lang="en-US" dirty="0">
                <a:effectLst/>
                <a:ea typeface="Times New Roman" panose="02020603050405020304" pitchFamily="18" charset="0"/>
              </a:rPr>
              <a:t>and Defendants 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>
                <a:effectLst/>
                <a:ea typeface="Calibri" panose="020F0502020204030204" pitchFamily="34" charset="0"/>
              </a:rPr>
              <a:t>Discovery Battles/Sanctions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dirty="0">
                <a:effectLst/>
                <a:ea typeface="Calibri" panose="020F0502020204030204" pitchFamily="34" charset="0"/>
              </a:rPr>
              <a:t>Overly Burdensome </a:t>
            </a:r>
            <a:r>
              <a:rPr lang="en-US" dirty="0">
                <a:ea typeface="Calibri" panose="020F0502020204030204" pitchFamily="34" charset="0"/>
              </a:rPr>
              <a:t>D</a:t>
            </a:r>
            <a:r>
              <a:rPr lang="en-US" dirty="0">
                <a:effectLst/>
                <a:ea typeface="Calibri" panose="020F0502020204030204" pitchFamily="34" charset="0"/>
              </a:rPr>
              <a:t>iscovery </a:t>
            </a:r>
            <a:r>
              <a:rPr lang="en-US" dirty="0">
                <a:ea typeface="Calibri" panose="020F0502020204030204" pitchFamily="34" charset="0"/>
              </a:rPr>
              <a:t>R</a:t>
            </a:r>
            <a:r>
              <a:rPr lang="en-US" dirty="0">
                <a:effectLst/>
                <a:ea typeface="Calibri" panose="020F0502020204030204" pitchFamily="34" charset="0"/>
              </a:rPr>
              <a:t>equests 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dirty="0">
                <a:ea typeface="Calibri" panose="020F0502020204030204" pitchFamily="34" charset="0"/>
              </a:rPr>
              <a:t>Overly Broad 30(b)(6) Deposition Topics</a:t>
            </a:r>
            <a:endParaRPr lang="en-US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733433"/>
      </p:ext>
    </p:extLst>
  </p:cSld>
  <p:clrMapOvr>
    <a:masterClrMapping/>
  </p:clrMapOvr>
  <p:transition spd="med">
    <p:fade/>
  </p:transition>
</p:sld>
</file>

<file path=ppt/slides/slide8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" title="">
            <a:extLst>
              <a:ext uri="{FF2B5EF4-FFF2-40B4-BE49-F238E27FC236}">
                <a16:creationId xmlns:a16="http://schemas.microsoft.com/office/drawing/2014/main" id="{D00A071A-9754-4D81-A9D1-3E49B9C9B9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5287" b="7586"/>
          <a:stretch/>
        </p:blipFill>
        <p:spPr>
          <a:xfrm>
            <a:off x="4445868" y="0"/>
            <a:ext cx="7746132" cy="6337738"/>
          </a:xfrm>
          <a:prstGeom prst="rect">
            <a:avLst/>
          </a:prstGeom>
        </p:spPr>
      </p:pic>
      <p:sp>
        <p:nvSpPr>
          <p:cNvPr id="7" name="Rectangle 6" descr="" title="">
            <a:extLst>
              <a:ext uri="{FF2B5EF4-FFF2-40B4-BE49-F238E27FC236}">
                <a16:creationId xmlns:a16="http://schemas.microsoft.com/office/drawing/2014/main" id="{1B9F8466-E577-43CF-B6F4-8DC055E0BBAB}"/>
              </a:ext>
            </a:extLst>
          </p:cNvPr>
          <p:cNvSpPr/>
          <p:nvPr/>
        </p:nvSpPr>
        <p:spPr>
          <a:xfrm>
            <a:off x="0" y="0"/>
            <a:ext cx="9017876" cy="6337738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62378A25-A593-4BF2-A439-43FE1FDCD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Insurance/Bankruptcy/Misc. Issues	</a:t>
            </a:r>
          </a:p>
        </p:txBody>
      </p:sp>
      <p:sp>
        <p:nvSpPr>
          <p:cNvPr id="3" name="Content Placeholder 2" descr="" title="">
            <a:extLst>
              <a:ext uri="{FF2B5EF4-FFF2-40B4-BE49-F238E27FC236}">
                <a16:creationId xmlns:a16="http://schemas.microsoft.com/office/drawing/2014/main" id="{5B725D5C-49F6-4A5E-AF3D-225E0D827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6582103" cy="490056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>
                <a:solidFill>
                  <a:schemeClr val="bg1"/>
                </a:solidFill>
              </a:rPr>
              <a:t>Litigation over coverage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>
                <a:solidFill>
                  <a:schemeClr val="bg1"/>
                </a:solidFill>
              </a:rPr>
              <a:t>“Texas Two Step”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>
                <a:solidFill>
                  <a:schemeClr val="bg1"/>
                </a:solidFill>
              </a:rPr>
              <a:t>Leaving remaining manufacturers to face liability at trial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>
                <a:solidFill>
                  <a:schemeClr val="bg1"/>
                </a:solidFill>
              </a:rPr>
              <a:t>Johnson &amp; Johnson</a:t>
            </a:r>
          </a:p>
          <a:p>
            <a:pPr lvl="2">
              <a:lnSpc>
                <a:spcPct val="100000"/>
              </a:lnSpc>
              <a:spcBef>
                <a:spcPts val="1200"/>
              </a:spcBef>
            </a:pPr>
            <a:r>
              <a:rPr lang="en-US" dirty="0">
                <a:solidFill>
                  <a:schemeClr val="bg1"/>
                </a:solidFill>
              </a:rPr>
              <a:t>Is the dance over?</a:t>
            </a:r>
          </a:p>
          <a:p>
            <a:pPr lvl="3">
              <a:lnSpc>
                <a:spcPct val="100000"/>
              </a:lnSpc>
              <a:spcBef>
                <a:spcPts val="1200"/>
              </a:spcBef>
            </a:pPr>
            <a:r>
              <a:rPr lang="en-US" dirty="0">
                <a:solidFill>
                  <a:schemeClr val="bg1"/>
                </a:solidFill>
              </a:rPr>
              <a:t>Recent Third Circuit decision rejecting Johnson &amp; Johnson’s use of the “Texas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Two Step” maneuver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>
                <a:solidFill>
                  <a:schemeClr val="bg1"/>
                </a:solidFill>
              </a:rPr>
              <a:t>Workers’ Compensation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>
                <a:solidFill>
                  <a:schemeClr val="bg1"/>
                </a:solidFill>
              </a:rPr>
              <a:t>Notice</a:t>
            </a:r>
          </a:p>
        </p:txBody>
      </p:sp>
    </p:spTree>
    <p:extLst>
      <p:ext uri="{BB962C8B-B14F-4D97-AF65-F5344CB8AC3E}">
        <p14:creationId xmlns:p14="http://schemas.microsoft.com/office/powerpoint/2010/main" val="3621670167"/>
      </p:ext>
    </p:extLst>
  </p:cSld>
  <p:clrMapOvr>
    <a:masterClrMapping/>
  </p:clrMapOvr>
  <p:transition spd="med">
    <p:fade/>
  </p:transition>
</p:sld>
</file>

<file path=ppt/slides/slide9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" title="">
            <a:extLst>
              <a:ext uri="{FF2B5EF4-FFF2-40B4-BE49-F238E27FC236}">
                <a16:creationId xmlns:a16="http://schemas.microsoft.com/office/drawing/2014/main" id="{A2AB1715-F3DB-4C84-8265-BCC72E02A4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93"/>
          <a:stretch/>
        </p:blipFill>
        <p:spPr>
          <a:xfrm>
            <a:off x="6096000" y="461374"/>
            <a:ext cx="6096000" cy="5614860"/>
          </a:xfrm>
          <a:prstGeom prst="rect">
            <a:avLst/>
          </a:prstGeom>
        </p:spPr>
      </p:pic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C7D354A8-AFAB-493B-BB0C-509F0B179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Conclusions</a:t>
            </a:r>
          </a:p>
        </p:txBody>
      </p:sp>
      <p:sp>
        <p:nvSpPr>
          <p:cNvPr id="3" name="Content Placeholder 2" descr="" title="">
            <a:extLst>
              <a:ext uri="{FF2B5EF4-FFF2-40B4-BE49-F238E27FC236}">
                <a16:creationId xmlns:a16="http://schemas.microsoft.com/office/drawing/2014/main" id="{B5D9811C-4D44-4F71-AC34-BFCD09C0F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5909441" cy="490056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dirty="0"/>
              <a:t>South Carolina Asbestos Litigation is hot, and not in a good way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dirty="0"/>
              <a:t>Take mitigation measures now in anticipation of being a named in an asbestos lawsuit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dirty="0"/>
              <a:t>Move briskly once you are served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dirty="0"/>
              <a:t>Watch for pitfalls and landmines</a:t>
            </a:r>
          </a:p>
        </p:txBody>
      </p:sp>
    </p:spTree>
    <p:extLst>
      <p:ext uri="{BB962C8B-B14F-4D97-AF65-F5344CB8AC3E}">
        <p14:creationId xmlns:p14="http://schemas.microsoft.com/office/powerpoint/2010/main" val="2520693899"/>
      </p:ext>
    </p:extLst>
  </p:cSld>
  <p:clrMapOvr>
    <a:masterClrMapping/>
  </p:clrMapOvr>
  <p:transition spd="med">
    <p:fade/>
  </p:transition>
</p:sld>
</file>

<file path=ppt/theme/theme1.xml><?xml version="1.0" encoding="utf-8"?>
<a:theme xmlns:thm15="http://schemas.microsoft.com/office/thememl/2012/main" xmlns:a="http://schemas.openxmlformats.org/drawingml/2006/main" name="BB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B Design" id="{15E79E52-71C4-4CDB-8DFC-3450D526DADC}" vid="{36079EDA-0067-4F41-94B9-3DA2439DCFF7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/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terms:created xsi:type="dcterms:W3CDTF">1900-01-01T06:00:00.0000000Z</dcterms:created>
  <dcterms:modified xsi:type="dcterms:W3CDTF">1900-01-01T06:00:00.0000000Z</dcterms:modified>
</coreProperties>
</file>