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12" r:id="rId5"/>
    <p:sldMasterId id="2147483673" r:id="rId6"/>
  </p:sldMasterIdLst>
  <p:notesMasterIdLst>
    <p:notesMasterId r:id="rId54"/>
  </p:notesMasterIdLst>
  <p:sldIdLst>
    <p:sldId id="1271" r:id="rId7"/>
    <p:sldId id="3415" r:id="rId8"/>
    <p:sldId id="1638" r:id="rId9"/>
    <p:sldId id="276" r:id="rId10"/>
    <p:sldId id="258" r:id="rId11"/>
    <p:sldId id="277" r:id="rId12"/>
    <p:sldId id="272" r:id="rId13"/>
    <p:sldId id="278" r:id="rId14"/>
    <p:sldId id="271" r:id="rId15"/>
    <p:sldId id="275" r:id="rId16"/>
    <p:sldId id="3439" r:id="rId17"/>
    <p:sldId id="3451" r:id="rId18"/>
    <p:sldId id="3452" r:id="rId19"/>
    <p:sldId id="1508" r:id="rId20"/>
    <p:sldId id="1485" r:id="rId21"/>
    <p:sldId id="3444" r:id="rId22"/>
    <p:sldId id="1480" r:id="rId23"/>
    <p:sldId id="466" r:id="rId24"/>
    <p:sldId id="1510" r:id="rId25"/>
    <p:sldId id="1504" r:id="rId26"/>
    <p:sldId id="1505" r:id="rId27"/>
    <p:sldId id="1437" r:id="rId28"/>
    <p:sldId id="449" r:id="rId29"/>
    <p:sldId id="1438" r:id="rId30"/>
    <p:sldId id="1512" r:id="rId31"/>
    <p:sldId id="1506" r:id="rId32"/>
    <p:sldId id="1513" r:id="rId33"/>
    <p:sldId id="445" r:id="rId34"/>
    <p:sldId id="454" r:id="rId35"/>
    <p:sldId id="1498" r:id="rId36"/>
    <p:sldId id="1511" r:id="rId37"/>
    <p:sldId id="1454" r:id="rId38"/>
    <p:sldId id="1704" r:id="rId39"/>
    <p:sldId id="1705" r:id="rId40"/>
    <p:sldId id="1728" r:id="rId41"/>
    <p:sldId id="453" r:id="rId42"/>
    <p:sldId id="3443" r:id="rId43"/>
    <p:sldId id="3445" r:id="rId44"/>
    <p:sldId id="3447" r:id="rId45"/>
    <p:sldId id="3448" r:id="rId46"/>
    <p:sldId id="3449" r:id="rId47"/>
    <p:sldId id="3450" r:id="rId48"/>
    <p:sldId id="424" r:id="rId49"/>
    <p:sldId id="266" r:id="rId50"/>
    <p:sldId id="434" r:id="rId51"/>
    <p:sldId id="429" r:id="rId52"/>
    <p:sldId id="355" r:id="rId5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4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52CCBA-FD22-45B9-B980-6A01E6CDAE04}" v="1" dt="2022-09-14T16:04:13.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63" autoAdjust="0"/>
    <p:restoredTop sz="94660"/>
  </p:normalViewPr>
  <p:slideViewPr>
    <p:cSldViewPr snapToGrid="0">
      <p:cViewPr varScale="1">
        <p:scale>
          <a:sx n="100" d="100"/>
          <a:sy n="100" d="100"/>
        </p:scale>
        <p:origin x="1458" y="72"/>
      </p:cViewPr>
      <p:guideLst>
        <p:guide pos="3840"/>
        <p:guide orient="horz" pos="2160"/>
      </p:guideLst>
    </p:cSldViewPr>
  </p:slideViewPr>
  <p:notesTextViewPr>
    <p:cViewPr>
      <p:scale>
        <a:sx n="3" d="2"/>
        <a:sy n="3" d="2"/>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i, Ramlah (Marketing and BD)" userId="2d7c73aa-b33e-4da4-b993-c56d725296d3" providerId="ADAL" clId="{9452CCBA-FD22-45B9-B980-6A01E6CDAE04}"/>
    <pc:docChg chg="custSel modSld">
      <pc:chgData name="Bari, Ramlah (Marketing and BD)" userId="2d7c73aa-b33e-4da4-b993-c56d725296d3" providerId="ADAL" clId="{9452CCBA-FD22-45B9-B980-6A01E6CDAE04}" dt="2022-09-14T16:04:49.181" v="70" actId="6549"/>
      <pc:docMkLst>
        <pc:docMk/>
      </pc:docMkLst>
      <pc:sldChg chg="modSp mod">
        <pc:chgData name="Bari, Ramlah (Marketing and BD)" userId="2d7c73aa-b33e-4da4-b993-c56d725296d3" providerId="ADAL" clId="{9452CCBA-FD22-45B9-B980-6A01E6CDAE04}" dt="2022-09-14T16:04:49.181" v="70" actId="6549"/>
        <pc:sldMkLst>
          <pc:docMk/>
          <pc:sldMk cId="2873942650" sldId="1271"/>
        </pc:sldMkLst>
        <pc:spChg chg="mod">
          <ac:chgData name="Bari, Ramlah (Marketing and BD)" userId="2d7c73aa-b33e-4da4-b993-c56d725296d3" providerId="ADAL" clId="{9452CCBA-FD22-45B9-B980-6A01E6CDAE04}" dt="2022-09-14T16:04:49.181" v="70" actId="6549"/>
          <ac:spMkLst>
            <pc:docMk/>
            <pc:sldMk cId="2873942650" sldId="1271"/>
            <ac:spMk id="16" creationId="{0AB8DCA8-7764-4AD4-80C0-A5F4A49F4125}"/>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EDB06C-C9C6-4320-9715-CBA00AB0AB17}"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C0A50C13-A513-4678-BF06-74AD50519A77}">
      <dgm:prSet/>
      <dgm:spPr/>
      <dgm:t>
        <a:bodyPr/>
        <a:lstStyle/>
        <a:p>
          <a:pPr>
            <a:lnSpc>
              <a:spcPct val="100000"/>
            </a:lnSpc>
          </a:pPr>
          <a:r>
            <a:rPr lang="en-US" dirty="0"/>
            <a:t>Culture</a:t>
          </a:r>
        </a:p>
      </dgm:t>
    </dgm:pt>
    <dgm:pt modelId="{67E7EF39-EBDF-4C64-923D-18A557EA29D1}" type="parTrans" cxnId="{7F2CB393-6270-42ED-9217-D7694FB144CD}">
      <dgm:prSet/>
      <dgm:spPr/>
      <dgm:t>
        <a:bodyPr/>
        <a:lstStyle/>
        <a:p>
          <a:endParaRPr lang="en-US"/>
        </a:p>
      </dgm:t>
    </dgm:pt>
    <dgm:pt modelId="{094292CD-3212-41F7-8593-8C0B136A1A13}" type="sibTrans" cxnId="{7F2CB393-6270-42ED-9217-D7694FB144CD}">
      <dgm:prSet/>
      <dgm:spPr/>
      <dgm:t>
        <a:bodyPr/>
        <a:lstStyle/>
        <a:p>
          <a:endParaRPr lang="en-US"/>
        </a:p>
      </dgm:t>
    </dgm:pt>
    <dgm:pt modelId="{4B5101D8-53F0-4331-B27F-616B390046C5}">
      <dgm:prSet/>
      <dgm:spPr/>
      <dgm:t>
        <a:bodyPr/>
        <a:lstStyle/>
        <a:p>
          <a:pPr>
            <a:lnSpc>
              <a:spcPct val="100000"/>
            </a:lnSpc>
          </a:pPr>
          <a:r>
            <a:rPr lang="en-US" dirty="0"/>
            <a:t>Remote onboarding and employment processes</a:t>
          </a:r>
        </a:p>
      </dgm:t>
    </dgm:pt>
    <dgm:pt modelId="{B300F993-E667-4B49-8F77-167716BE7EA7}" type="parTrans" cxnId="{D87F6D58-D34F-4890-8C69-E4A6CF5039E7}">
      <dgm:prSet/>
      <dgm:spPr/>
      <dgm:t>
        <a:bodyPr/>
        <a:lstStyle/>
        <a:p>
          <a:endParaRPr lang="en-US"/>
        </a:p>
      </dgm:t>
    </dgm:pt>
    <dgm:pt modelId="{A957C129-0617-4FD3-AABB-6FB50DCDEFDF}" type="sibTrans" cxnId="{D87F6D58-D34F-4890-8C69-E4A6CF5039E7}">
      <dgm:prSet/>
      <dgm:spPr/>
      <dgm:t>
        <a:bodyPr/>
        <a:lstStyle/>
        <a:p>
          <a:endParaRPr lang="en-US"/>
        </a:p>
      </dgm:t>
    </dgm:pt>
    <dgm:pt modelId="{58252A53-73A7-42FE-89C8-22C67C09A0E7}">
      <dgm:prSet/>
      <dgm:spPr/>
      <dgm:t>
        <a:bodyPr/>
        <a:lstStyle/>
        <a:p>
          <a:pPr>
            <a:lnSpc>
              <a:spcPct val="100000"/>
            </a:lnSpc>
          </a:pPr>
          <a:r>
            <a:rPr lang="en-US" dirty="0"/>
            <a:t>Vendor, HR, payroll support</a:t>
          </a:r>
        </a:p>
      </dgm:t>
    </dgm:pt>
    <dgm:pt modelId="{88EDDAF7-068F-4169-8C9E-3F1903D22A89}" type="parTrans" cxnId="{7EF01B57-F845-476B-8748-2151ED721811}">
      <dgm:prSet/>
      <dgm:spPr/>
      <dgm:t>
        <a:bodyPr/>
        <a:lstStyle/>
        <a:p>
          <a:endParaRPr lang="en-US"/>
        </a:p>
      </dgm:t>
    </dgm:pt>
    <dgm:pt modelId="{ED3EB0D2-3A5F-45DF-B081-8C356D01A31A}" type="sibTrans" cxnId="{7EF01B57-F845-476B-8748-2151ED721811}">
      <dgm:prSet/>
      <dgm:spPr/>
      <dgm:t>
        <a:bodyPr/>
        <a:lstStyle/>
        <a:p>
          <a:endParaRPr lang="en-US"/>
        </a:p>
      </dgm:t>
    </dgm:pt>
    <dgm:pt modelId="{714A128B-1506-4505-B48D-C1E3301A7A94}">
      <dgm:prSet/>
      <dgm:spPr/>
      <dgm:t>
        <a:bodyPr/>
        <a:lstStyle/>
        <a:p>
          <a:pPr>
            <a:lnSpc>
              <a:spcPct val="100000"/>
            </a:lnSpc>
          </a:pPr>
          <a:r>
            <a:rPr lang="en-US" dirty="0"/>
            <a:t>Communication style and strategy</a:t>
          </a:r>
        </a:p>
      </dgm:t>
    </dgm:pt>
    <dgm:pt modelId="{014220B8-2A0E-42DA-834B-8BDFCE5ADC28}" type="parTrans" cxnId="{2054D3AB-BD43-4B7A-B6A1-872EAECCAD34}">
      <dgm:prSet/>
      <dgm:spPr/>
      <dgm:t>
        <a:bodyPr/>
        <a:lstStyle/>
        <a:p>
          <a:endParaRPr lang="en-US"/>
        </a:p>
      </dgm:t>
    </dgm:pt>
    <dgm:pt modelId="{D232BDF3-4964-47D4-BE61-5BBA7B0FE9A0}" type="sibTrans" cxnId="{2054D3AB-BD43-4B7A-B6A1-872EAECCAD34}">
      <dgm:prSet/>
      <dgm:spPr/>
      <dgm:t>
        <a:bodyPr/>
        <a:lstStyle/>
        <a:p>
          <a:endParaRPr lang="en-US"/>
        </a:p>
      </dgm:t>
    </dgm:pt>
    <dgm:pt modelId="{3C15A302-25E9-458B-9B20-D0884359D5CA}">
      <dgm:prSet/>
      <dgm:spPr/>
      <dgm:t>
        <a:bodyPr/>
        <a:lstStyle/>
        <a:p>
          <a:pPr>
            <a:lnSpc>
              <a:spcPct val="100000"/>
            </a:lnSpc>
          </a:pPr>
          <a:r>
            <a:rPr lang="en-US" dirty="0"/>
            <a:t>Recruiting and retention</a:t>
          </a:r>
        </a:p>
      </dgm:t>
    </dgm:pt>
    <dgm:pt modelId="{1975CC3D-47C2-4FA6-B3DE-6EFCD7106BB5}" type="parTrans" cxnId="{4961B14D-044F-4FEB-BB98-A66EEBFEC816}">
      <dgm:prSet/>
      <dgm:spPr/>
      <dgm:t>
        <a:bodyPr/>
        <a:lstStyle/>
        <a:p>
          <a:endParaRPr lang="en-US"/>
        </a:p>
      </dgm:t>
    </dgm:pt>
    <dgm:pt modelId="{8DFF16DE-42E4-4954-9A2C-721A691D759B}" type="sibTrans" cxnId="{4961B14D-044F-4FEB-BB98-A66EEBFEC816}">
      <dgm:prSet/>
      <dgm:spPr/>
      <dgm:t>
        <a:bodyPr/>
        <a:lstStyle/>
        <a:p>
          <a:endParaRPr lang="en-US"/>
        </a:p>
      </dgm:t>
    </dgm:pt>
    <dgm:pt modelId="{2FDCA59F-F856-4F51-BDDC-671B6FE1377E}" type="pres">
      <dgm:prSet presAssocID="{05EDB06C-C9C6-4320-9715-CBA00AB0AB17}" presName="root" presStyleCnt="0">
        <dgm:presLayoutVars>
          <dgm:dir/>
          <dgm:resizeHandles val="exact"/>
        </dgm:presLayoutVars>
      </dgm:prSet>
      <dgm:spPr/>
    </dgm:pt>
    <dgm:pt modelId="{12E85286-34E3-4A5E-90FC-6C1BED652961}" type="pres">
      <dgm:prSet presAssocID="{C0A50C13-A513-4678-BF06-74AD50519A77}" presName="compNode" presStyleCnt="0"/>
      <dgm:spPr/>
    </dgm:pt>
    <dgm:pt modelId="{D16846BD-EC24-4436-99A1-A9213BD73507}" type="pres">
      <dgm:prSet presAssocID="{C0A50C13-A513-4678-BF06-74AD50519A77}" presName="bgRect" presStyleLbl="bgShp" presStyleIdx="0" presStyleCnt="5" custLinFactNeighborX="0" custLinFactNeighborY="7525"/>
      <dgm:spPr/>
    </dgm:pt>
    <dgm:pt modelId="{E3A20400-DB13-46A0-B388-D1EC7C6688E1}" type="pres">
      <dgm:prSet presAssocID="{C0A50C13-A513-4678-BF06-74AD50519A7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A8B3EDDF-93FE-4D43-B462-AA1A432B41F3}" type="pres">
      <dgm:prSet presAssocID="{C0A50C13-A513-4678-BF06-74AD50519A77}" presName="spaceRect" presStyleCnt="0"/>
      <dgm:spPr/>
    </dgm:pt>
    <dgm:pt modelId="{CB1EA81E-23B1-4881-8940-BB1A14D3C066}" type="pres">
      <dgm:prSet presAssocID="{C0A50C13-A513-4678-BF06-74AD50519A77}" presName="parTx" presStyleLbl="revTx" presStyleIdx="0" presStyleCnt="5">
        <dgm:presLayoutVars>
          <dgm:chMax val="0"/>
          <dgm:chPref val="0"/>
        </dgm:presLayoutVars>
      </dgm:prSet>
      <dgm:spPr/>
    </dgm:pt>
    <dgm:pt modelId="{E728BD43-7302-4271-9731-F52CA2FC44BE}" type="pres">
      <dgm:prSet presAssocID="{094292CD-3212-41F7-8593-8C0B136A1A13}" presName="sibTrans" presStyleCnt="0"/>
      <dgm:spPr/>
    </dgm:pt>
    <dgm:pt modelId="{0EEA571A-039F-49F8-AFB4-BF6B26592502}" type="pres">
      <dgm:prSet presAssocID="{4B5101D8-53F0-4331-B27F-616B390046C5}" presName="compNode" presStyleCnt="0"/>
      <dgm:spPr/>
    </dgm:pt>
    <dgm:pt modelId="{6467C96F-09CE-4643-A3E2-9C83BD125D4B}" type="pres">
      <dgm:prSet presAssocID="{4B5101D8-53F0-4331-B27F-616B390046C5}" presName="bgRect" presStyleLbl="bgShp" presStyleIdx="1" presStyleCnt="5"/>
      <dgm:spPr/>
    </dgm:pt>
    <dgm:pt modelId="{8315E69E-B86F-4BDF-AA9C-EFB70100537F}" type="pres">
      <dgm:prSet presAssocID="{4B5101D8-53F0-4331-B27F-616B390046C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0FB3F496-ADF1-40DC-AC55-48CC15943A59}" type="pres">
      <dgm:prSet presAssocID="{4B5101D8-53F0-4331-B27F-616B390046C5}" presName="spaceRect" presStyleCnt="0"/>
      <dgm:spPr/>
    </dgm:pt>
    <dgm:pt modelId="{E76748EE-9A48-4A79-A495-1C57FF3EBF2A}" type="pres">
      <dgm:prSet presAssocID="{4B5101D8-53F0-4331-B27F-616B390046C5}" presName="parTx" presStyleLbl="revTx" presStyleIdx="1" presStyleCnt="5">
        <dgm:presLayoutVars>
          <dgm:chMax val="0"/>
          <dgm:chPref val="0"/>
        </dgm:presLayoutVars>
      </dgm:prSet>
      <dgm:spPr/>
    </dgm:pt>
    <dgm:pt modelId="{BFB69500-FD08-4082-B869-DBE534CAC84F}" type="pres">
      <dgm:prSet presAssocID="{A957C129-0617-4FD3-AABB-6FB50DCDEFDF}" presName="sibTrans" presStyleCnt="0"/>
      <dgm:spPr/>
    </dgm:pt>
    <dgm:pt modelId="{274173CB-5C3A-4674-A254-7D916767EDDA}" type="pres">
      <dgm:prSet presAssocID="{58252A53-73A7-42FE-89C8-22C67C09A0E7}" presName="compNode" presStyleCnt="0"/>
      <dgm:spPr/>
    </dgm:pt>
    <dgm:pt modelId="{E82DBBB2-E086-4B23-8749-37FC24F87368}" type="pres">
      <dgm:prSet presAssocID="{58252A53-73A7-42FE-89C8-22C67C09A0E7}" presName="bgRect" presStyleLbl="bgShp" presStyleIdx="2" presStyleCnt="5"/>
      <dgm:spPr/>
    </dgm:pt>
    <dgm:pt modelId="{AFC3E51C-BBCB-4F2F-AB4A-D99C1585A9FB}" type="pres">
      <dgm:prSet presAssocID="{58252A53-73A7-42FE-89C8-22C67C09A0E7}" presName="icon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6F6D70A8-D108-4663-AC0F-395FB5AE6258}" type="pres">
      <dgm:prSet presAssocID="{58252A53-73A7-42FE-89C8-22C67C09A0E7}" presName="spaceRect" presStyleCnt="0"/>
      <dgm:spPr/>
    </dgm:pt>
    <dgm:pt modelId="{F57FBCDC-8708-4B78-BA8C-ECA0AA6775D6}" type="pres">
      <dgm:prSet presAssocID="{58252A53-73A7-42FE-89C8-22C67C09A0E7}" presName="parTx" presStyleLbl="revTx" presStyleIdx="2" presStyleCnt="5">
        <dgm:presLayoutVars>
          <dgm:chMax val="0"/>
          <dgm:chPref val="0"/>
        </dgm:presLayoutVars>
      </dgm:prSet>
      <dgm:spPr/>
    </dgm:pt>
    <dgm:pt modelId="{630126D0-D869-4DCB-9646-6A366D505D3F}" type="pres">
      <dgm:prSet presAssocID="{ED3EB0D2-3A5F-45DF-B081-8C356D01A31A}" presName="sibTrans" presStyleCnt="0"/>
      <dgm:spPr/>
    </dgm:pt>
    <dgm:pt modelId="{E8270382-A40D-4771-92B8-F089D2F1B390}" type="pres">
      <dgm:prSet presAssocID="{714A128B-1506-4505-B48D-C1E3301A7A94}" presName="compNode" presStyleCnt="0"/>
      <dgm:spPr/>
    </dgm:pt>
    <dgm:pt modelId="{116B58C7-EB20-452A-A019-34A5C41ED710}" type="pres">
      <dgm:prSet presAssocID="{714A128B-1506-4505-B48D-C1E3301A7A94}" presName="bgRect" presStyleLbl="bgShp" presStyleIdx="3" presStyleCnt="5"/>
      <dgm:spPr/>
    </dgm:pt>
    <dgm:pt modelId="{25283384-9099-481C-B1C3-A4AD4A915776}" type="pres">
      <dgm:prSet presAssocID="{714A128B-1506-4505-B48D-C1E3301A7A94}" presName="iconRect" presStyleLbl="nod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B9CE307F-EBDB-45D0-BF8F-FD1EF57499F8}" type="pres">
      <dgm:prSet presAssocID="{714A128B-1506-4505-B48D-C1E3301A7A94}" presName="spaceRect" presStyleCnt="0"/>
      <dgm:spPr/>
    </dgm:pt>
    <dgm:pt modelId="{70340938-E8C9-4E04-94B7-667D21DDD184}" type="pres">
      <dgm:prSet presAssocID="{714A128B-1506-4505-B48D-C1E3301A7A94}" presName="parTx" presStyleLbl="revTx" presStyleIdx="3" presStyleCnt="5">
        <dgm:presLayoutVars>
          <dgm:chMax val="0"/>
          <dgm:chPref val="0"/>
        </dgm:presLayoutVars>
      </dgm:prSet>
      <dgm:spPr/>
    </dgm:pt>
    <dgm:pt modelId="{FA91E2A3-7AFD-456E-ADDC-0904AF9E8571}" type="pres">
      <dgm:prSet presAssocID="{D232BDF3-4964-47D4-BE61-5BBA7B0FE9A0}" presName="sibTrans" presStyleCnt="0"/>
      <dgm:spPr/>
    </dgm:pt>
    <dgm:pt modelId="{32766E38-9B05-4AAF-9A1D-FFB6F765CA9E}" type="pres">
      <dgm:prSet presAssocID="{3C15A302-25E9-458B-9B20-D0884359D5CA}" presName="compNode" presStyleCnt="0"/>
      <dgm:spPr/>
    </dgm:pt>
    <dgm:pt modelId="{A57DA36C-C5A9-46E7-BD1B-8C206ADC611D}" type="pres">
      <dgm:prSet presAssocID="{3C15A302-25E9-458B-9B20-D0884359D5CA}" presName="bgRect" presStyleLbl="bgShp" presStyleIdx="4" presStyleCnt="5"/>
      <dgm:spPr/>
    </dgm:pt>
    <dgm:pt modelId="{A2DE4754-CFF9-4B15-81E6-A9A197595804}" type="pres">
      <dgm:prSet presAssocID="{3C15A302-25E9-458B-9B20-D0884359D5CA}" presName="iconRect" presStyleLbl="node1" presStyleIdx="4"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mputer"/>
        </a:ext>
      </dgm:extLst>
    </dgm:pt>
    <dgm:pt modelId="{BB6FD8F9-531F-4425-9466-FA8004D8A533}" type="pres">
      <dgm:prSet presAssocID="{3C15A302-25E9-458B-9B20-D0884359D5CA}" presName="spaceRect" presStyleCnt="0"/>
      <dgm:spPr/>
    </dgm:pt>
    <dgm:pt modelId="{4A4828BB-E198-4D94-95E7-8E0A300DE893}" type="pres">
      <dgm:prSet presAssocID="{3C15A302-25E9-458B-9B20-D0884359D5CA}" presName="parTx" presStyleLbl="revTx" presStyleIdx="4" presStyleCnt="5">
        <dgm:presLayoutVars>
          <dgm:chMax val="0"/>
          <dgm:chPref val="0"/>
        </dgm:presLayoutVars>
      </dgm:prSet>
      <dgm:spPr/>
    </dgm:pt>
  </dgm:ptLst>
  <dgm:cxnLst>
    <dgm:cxn modelId="{C9530A0E-9F0B-4732-9CE2-D4B7AC7642D2}" type="presOf" srcId="{3C15A302-25E9-458B-9B20-D0884359D5CA}" destId="{4A4828BB-E198-4D94-95E7-8E0A300DE893}" srcOrd="0" destOrd="0" presId="urn:microsoft.com/office/officeart/2018/2/layout/IconVerticalSolidList"/>
    <dgm:cxn modelId="{1F44FA1C-9221-4E18-B6C5-44BAA4C32BE5}" type="presOf" srcId="{714A128B-1506-4505-B48D-C1E3301A7A94}" destId="{70340938-E8C9-4E04-94B7-667D21DDD184}" srcOrd="0" destOrd="0" presId="urn:microsoft.com/office/officeart/2018/2/layout/IconVerticalSolidList"/>
    <dgm:cxn modelId="{C05C602B-A5E8-4953-9540-A873B3F38789}" type="presOf" srcId="{58252A53-73A7-42FE-89C8-22C67C09A0E7}" destId="{F57FBCDC-8708-4B78-BA8C-ECA0AA6775D6}" srcOrd="0" destOrd="0" presId="urn:microsoft.com/office/officeart/2018/2/layout/IconVerticalSolidList"/>
    <dgm:cxn modelId="{4961B14D-044F-4FEB-BB98-A66EEBFEC816}" srcId="{05EDB06C-C9C6-4320-9715-CBA00AB0AB17}" destId="{3C15A302-25E9-458B-9B20-D0884359D5CA}" srcOrd="4" destOrd="0" parTransId="{1975CC3D-47C2-4FA6-B3DE-6EFCD7106BB5}" sibTransId="{8DFF16DE-42E4-4954-9A2C-721A691D759B}"/>
    <dgm:cxn modelId="{7EF01B57-F845-476B-8748-2151ED721811}" srcId="{05EDB06C-C9C6-4320-9715-CBA00AB0AB17}" destId="{58252A53-73A7-42FE-89C8-22C67C09A0E7}" srcOrd="2" destOrd="0" parTransId="{88EDDAF7-068F-4169-8C9E-3F1903D22A89}" sibTransId="{ED3EB0D2-3A5F-45DF-B081-8C356D01A31A}"/>
    <dgm:cxn modelId="{D87F6D58-D34F-4890-8C69-E4A6CF5039E7}" srcId="{05EDB06C-C9C6-4320-9715-CBA00AB0AB17}" destId="{4B5101D8-53F0-4331-B27F-616B390046C5}" srcOrd="1" destOrd="0" parTransId="{B300F993-E667-4B49-8F77-167716BE7EA7}" sibTransId="{A957C129-0617-4FD3-AABB-6FB50DCDEFDF}"/>
    <dgm:cxn modelId="{7F2CB393-6270-42ED-9217-D7694FB144CD}" srcId="{05EDB06C-C9C6-4320-9715-CBA00AB0AB17}" destId="{C0A50C13-A513-4678-BF06-74AD50519A77}" srcOrd="0" destOrd="0" parTransId="{67E7EF39-EBDF-4C64-923D-18A557EA29D1}" sibTransId="{094292CD-3212-41F7-8593-8C0B136A1A13}"/>
    <dgm:cxn modelId="{76A189A6-D7C0-4BFF-8FE9-8A1A46AC9271}" type="presOf" srcId="{05EDB06C-C9C6-4320-9715-CBA00AB0AB17}" destId="{2FDCA59F-F856-4F51-BDDC-671B6FE1377E}" srcOrd="0" destOrd="0" presId="urn:microsoft.com/office/officeart/2018/2/layout/IconVerticalSolidList"/>
    <dgm:cxn modelId="{2054D3AB-BD43-4B7A-B6A1-872EAECCAD34}" srcId="{05EDB06C-C9C6-4320-9715-CBA00AB0AB17}" destId="{714A128B-1506-4505-B48D-C1E3301A7A94}" srcOrd="3" destOrd="0" parTransId="{014220B8-2A0E-42DA-834B-8BDFCE5ADC28}" sibTransId="{D232BDF3-4964-47D4-BE61-5BBA7B0FE9A0}"/>
    <dgm:cxn modelId="{C6D28EB2-2DA8-4926-B352-667CB51FC432}" type="presOf" srcId="{4B5101D8-53F0-4331-B27F-616B390046C5}" destId="{E76748EE-9A48-4A79-A495-1C57FF3EBF2A}" srcOrd="0" destOrd="0" presId="urn:microsoft.com/office/officeart/2018/2/layout/IconVerticalSolidList"/>
    <dgm:cxn modelId="{1E1EADEC-03C5-4A6D-B583-0F75C8C4E1D1}" type="presOf" srcId="{C0A50C13-A513-4678-BF06-74AD50519A77}" destId="{CB1EA81E-23B1-4881-8940-BB1A14D3C066}" srcOrd="0" destOrd="0" presId="urn:microsoft.com/office/officeart/2018/2/layout/IconVerticalSolidList"/>
    <dgm:cxn modelId="{4503F25D-B5B4-4BAA-AED8-921F166F8536}" type="presParOf" srcId="{2FDCA59F-F856-4F51-BDDC-671B6FE1377E}" destId="{12E85286-34E3-4A5E-90FC-6C1BED652961}" srcOrd="0" destOrd="0" presId="urn:microsoft.com/office/officeart/2018/2/layout/IconVerticalSolidList"/>
    <dgm:cxn modelId="{71CAFA3B-8EAF-46A1-A3AC-C33A4552EC8D}" type="presParOf" srcId="{12E85286-34E3-4A5E-90FC-6C1BED652961}" destId="{D16846BD-EC24-4436-99A1-A9213BD73507}" srcOrd="0" destOrd="0" presId="urn:microsoft.com/office/officeart/2018/2/layout/IconVerticalSolidList"/>
    <dgm:cxn modelId="{EF15B887-7F91-47E1-9B0F-7F8AA841DB7B}" type="presParOf" srcId="{12E85286-34E3-4A5E-90FC-6C1BED652961}" destId="{E3A20400-DB13-46A0-B388-D1EC7C6688E1}" srcOrd="1" destOrd="0" presId="urn:microsoft.com/office/officeart/2018/2/layout/IconVerticalSolidList"/>
    <dgm:cxn modelId="{FAB4B19D-4FD3-4BFC-963E-C5AD9F4180C2}" type="presParOf" srcId="{12E85286-34E3-4A5E-90FC-6C1BED652961}" destId="{A8B3EDDF-93FE-4D43-B462-AA1A432B41F3}" srcOrd="2" destOrd="0" presId="urn:microsoft.com/office/officeart/2018/2/layout/IconVerticalSolidList"/>
    <dgm:cxn modelId="{D919FC1E-D9B2-4FC3-A0B8-4A5F0DBB45D3}" type="presParOf" srcId="{12E85286-34E3-4A5E-90FC-6C1BED652961}" destId="{CB1EA81E-23B1-4881-8940-BB1A14D3C066}" srcOrd="3" destOrd="0" presId="urn:microsoft.com/office/officeart/2018/2/layout/IconVerticalSolidList"/>
    <dgm:cxn modelId="{DD996882-15AD-42C7-8344-FC548E331038}" type="presParOf" srcId="{2FDCA59F-F856-4F51-BDDC-671B6FE1377E}" destId="{E728BD43-7302-4271-9731-F52CA2FC44BE}" srcOrd="1" destOrd="0" presId="urn:microsoft.com/office/officeart/2018/2/layout/IconVerticalSolidList"/>
    <dgm:cxn modelId="{5ADA43CA-DA6F-4691-9449-8B3CAA49B49F}" type="presParOf" srcId="{2FDCA59F-F856-4F51-BDDC-671B6FE1377E}" destId="{0EEA571A-039F-49F8-AFB4-BF6B26592502}" srcOrd="2" destOrd="0" presId="urn:microsoft.com/office/officeart/2018/2/layout/IconVerticalSolidList"/>
    <dgm:cxn modelId="{8D4F8892-2869-4956-BE1A-E3E479E7B33D}" type="presParOf" srcId="{0EEA571A-039F-49F8-AFB4-BF6B26592502}" destId="{6467C96F-09CE-4643-A3E2-9C83BD125D4B}" srcOrd="0" destOrd="0" presId="urn:microsoft.com/office/officeart/2018/2/layout/IconVerticalSolidList"/>
    <dgm:cxn modelId="{821E68A9-BF8A-4890-89A4-ED37E7E3B462}" type="presParOf" srcId="{0EEA571A-039F-49F8-AFB4-BF6B26592502}" destId="{8315E69E-B86F-4BDF-AA9C-EFB70100537F}" srcOrd="1" destOrd="0" presId="urn:microsoft.com/office/officeart/2018/2/layout/IconVerticalSolidList"/>
    <dgm:cxn modelId="{7B51EE05-F780-4F86-8734-62CC93225F96}" type="presParOf" srcId="{0EEA571A-039F-49F8-AFB4-BF6B26592502}" destId="{0FB3F496-ADF1-40DC-AC55-48CC15943A59}" srcOrd="2" destOrd="0" presId="urn:microsoft.com/office/officeart/2018/2/layout/IconVerticalSolidList"/>
    <dgm:cxn modelId="{5F7295D4-DE0D-4E48-B1D7-7B1F29848EF6}" type="presParOf" srcId="{0EEA571A-039F-49F8-AFB4-BF6B26592502}" destId="{E76748EE-9A48-4A79-A495-1C57FF3EBF2A}" srcOrd="3" destOrd="0" presId="urn:microsoft.com/office/officeart/2018/2/layout/IconVerticalSolidList"/>
    <dgm:cxn modelId="{571B6D36-82CA-49F1-8B43-3C793CA228AC}" type="presParOf" srcId="{2FDCA59F-F856-4F51-BDDC-671B6FE1377E}" destId="{BFB69500-FD08-4082-B869-DBE534CAC84F}" srcOrd="3" destOrd="0" presId="urn:microsoft.com/office/officeart/2018/2/layout/IconVerticalSolidList"/>
    <dgm:cxn modelId="{BF790EC2-9F58-4FD8-AF1B-D2B3F1FEAFBD}" type="presParOf" srcId="{2FDCA59F-F856-4F51-BDDC-671B6FE1377E}" destId="{274173CB-5C3A-4674-A254-7D916767EDDA}" srcOrd="4" destOrd="0" presId="urn:microsoft.com/office/officeart/2018/2/layout/IconVerticalSolidList"/>
    <dgm:cxn modelId="{D56C4F88-8A8D-4E49-B46F-6A510EF9036F}" type="presParOf" srcId="{274173CB-5C3A-4674-A254-7D916767EDDA}" destId="{E82DBBB2-E086-4B23-8749-37FC24F87368}" srcOrd="0" destOrd="0" presId="urn:microsoft.com/office/officeart/2018/2/layout/IconVerticalSolidList"/>
    <dgm:cxn modelId="{9183B598-932F-4D4F-A3E8-CF46BAFC5704}" type="presParOf" srcId="{274173CB-5C3A-4674-A254-7D916767EDDA}" destId="{AFC3E51C-BBCB-4F2F-AB4A-D99C1585A9FB}" srcOrd="1" destOrd="0" presId="urn:microsoft.com/office/officeart/2018/2/layout/IconVerticalSolidList"/>
    <dgm:cxn modelId="{4E866B98-BD84-4C7A-A2BF-60CEB76E3218}" type="presParOf" srcId="{274173CB-5C3A-4674-A254-7D916767EDDA}" destId="{6F6D70A8-D108-4663-AC0F-395FB5AE6258}" srcOrd="2" destOrd="0" presId="urn:microsoft.com/office/officeart/2018/2/layout/IconVerticalSolidList"/>
    <dgm:cxn modelId="{EF124104-CC3A-470B-ABE1-AFA8773C1876}" type="presParOf" srcId="{274173CB-5C3A-4674-A254-7D916767EDDA}" destId="{F57FBCDC-8708-4B78-BA8C-ECA0AA6775D6}" srcOrd="3" destOrd="0" presId="urn:microsoft.com/office/officeart/2018/2/layout/IconVerticalSolidList"/>
    <dgm:cxn modelId="{4C8963D7-B62B-456D-95DC-F63895B3E9AF}" type="presParOf" srcId="{2FDCA59F-F856-4F51-BDDC-671B6FE1377E}" destId="{630126D0-D869-4DCB-9646-6A366D505D3F}" srcOrd="5" destOrd="0" presId="urn:microsoft.com/office/officeart/2018/2/layout/IconVerticalSolidList"/>
    <dgm:cxn modelId="{6772C47B-1DE1-4226-8985-F51D337191F0}" type="presParOf" srcId="{2FDCA59F-F856-4F51-BDDC-671B6FE1377E}" destId="{E8270382-A40D-4771-92B8-F089D2F1B390}" srcOrd="6" destOrd="0" presId="urn:microsoft.com/office/officeart/2018/2/layout/IconVerticalSolidList"/>
    <dgm:cxn modelId="{63443ACD-9761-4D15-A379-804AFF465AB1}" type="presParOf" srcId="{E8270382-A40D-4771-92B8-F089D2F1B390}" destId="{116B58C7-EB20-452A-A019-34A5C41ED710}" srcOrd="0" destOrd="0" presId="urn:microsoft.com/office/officeart/2018/2/layout/IconVerticalSolidList"/>
    <dgm:cxn modelId="{0F733C0E-D194-4A2E-8100-7461A12120AA}" type="presParOf" srcId="{E8270382-A40D-4771-92B8-F089D2F1B390}" destId="{25283384-9099-481C-B1C3-A4AD4A915776}" srcOrd="1" destOrd="0" presId="urn:microsoft.com/office/officeart/2018/2/layout/IconVerticalSolidList"/>
    <dgm:cxn modelId="{A793AD49-BCD0-41B5-A309-7F5E43E1EB8D}" type="presParOf" srcId="{E8270382-A40D-4771-92B8-F089D2F1B390}" destId="{B9CE307F-EBDB-45D0-BF8F-FD1EF57499F8}" srcOrd="2" destOrd="0" presId="urn:microsoft.com/office/officeart/2018/2/layout/IconVerticalSolidList"/>
    <dgm:cxn modelId="{734A31DA-6F7F-4C72-9EC9-76D418F1C1A3}" type="presParOf" srcId="{E8270382-A40D-4771-92B8-F089D2F1B390}" destId="{70340938-E8C9-4E04-94B7-667D21DDD184}" srcOrd="3" destOrd="0" presId="urn:microsoft.com/office/officeart/2018/2/layout/IconVerticalSolidList"/>
    <dgm:cxn modelId="{CA9D6387-7045-43A0-8398-574DD214925E}" type="presParOf" srcId="{2FDCA59F-F856-4F51-BDDC-671B6FE1377E}" destId="{FA91E2A3-7AFD-456E-ADDC-0904AF9E8571}" srcOrd="7" destOrd="0" presId="urn:microsoft.com/office/officeart/2018/2/layout/IconVerticalSolidList"/>
    <dgm:cxn modelId="{8030A3B7-4192-47DC-A185-3013D9AA5567}" type="presParOf" srcId="{2FDCA59F-F856-4F51-BDDC-671B6FE1377E}" destId="{32766E38-9B05-4AAF-9A1D-FFB6F765CA9E}" srcOrd="8" destOrd="0" presId="urn:microsoft.com/office/officeart/2018/2/layout/IconVerticalSolidList"/>
    <dgm:cxn modelId="{5BE08314-AF3C-4B37-8B5B-BACFCC7A916E}" type="presParOf" srcId="{32766E38-9B05-4AAF-9A1D-FFB6F765CA9E}" destId="{A57DA36C-C5A9-46E7-BD1B-8C206ADC611D}" srcOrd="0" destOrd="0" presId="urn:microsoft.com/office/officeart/2018/2/layout/IconVerticalSolidList"/>
    <dgm:cxn modelId="{415041DF-ED80-4734-8A07-728825D4A199}" type="presParOf" srcId="{32766E38-9B05-4AAF-9A1D-FFB6F765CA9E}" destId="{A2DE4754-CFF9-4B15-81E6-A9A197595804}" srcOrd="1" destOrd="0" presId="urn:microsoft.com/office/officeart/2018/2/layout/IconVerticalSolidList"/>
    <dgm:cxn modelId="{72FE2D02-8D57-4823-88F0-A87295746099}" type="presParOf" srcId="{32766E38-9B05-4AAF-9A1D-FFB6F765CA9E}" destId="{BB6FD8F9-531F-4425-9466-FA8004D8A533}" srcOrd="2" destOrd="0" presId="urn:microsoft.com/office/officeart/2018/2/layout/IconVerticalSolidList"/>
    <dgm:cxn modelId="{3774FF17-C887-4E00-81E1-BE9C91A40138}" type="presParOf" srcId="{32766E38-9B05-4AAF-9A1D-FFB6F765CA9E}" destId="{4A4828BB-E198-4D94-95E7-8E0A300DE89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846BD-EC24-4436-99A1-A9213BD73507}">
      <dsp:nvSpPr>
        <dsp:cNvPr id="0" name=""/>
        <dsp:cNvSpPr/>
      </dsp:nvSpPr>
      <dsp:spPr>
        <a:xfrm>
          <a:off x="0" y="51564"/>
          <a:ext cx="7244080" cy="64499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A20400-DB13-46A0-B388-D1EC7C6688E1}">
      <dsp:nvSpPr>
        <dsp:cNvPr id="0" name=""/>
        <dsp:cNvSpPr/>
      </dsp:nvSpPr>
      <dsp:spPr>
        <a:xfrm>
          <a:off x="195111" y="148152"/>
          <a:ext cx="354748" cy="3547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1EA81E-23B1-4881-8940-BB1A14D3C066}">
      <dsp:nvSpPr>
        <dsp:cNvPr id="0" name=""/>
        <dsp:cNvSpPr/>
      </dsp:nvSpPr>
      <dsp:spPr>
        <a:xfrm>
          <a:off x="744971" y="3028"/>
          <a:ext cx="6499108" cy="644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62" tIns="68262" rIns="68262" bIns="68262" numCol="1" spcCol="1270" anchor="ctr" anchorCtr="0">
          <a:noAutofit/>
        </a:bodyPr>
        <a:lstStyle/>
        <a:p>
          <a:pPr marL="0" lvl="0" indent="0" algn="l" defTabSz="844550">
            <a:lnSpc>
              <a:spcPct val="100000"/>
            </a:lnSpc>
            <a:spcBef>
              <a:spcPct val="0"/>
            </a:spcBef>
            <a:spcAft>
              <a:spcPct val="35000"/>
            </a:spcAft>
            <a:buNone/>
          </a:pPr>
          <a:r>
            <a:rPr lang="en-US" sz="1900" kern="1200" dirty="0"/>
            <a:t>Culture</a:t>
          </a:r>
        </a:p>
      </dsp:txBody>
      <dsp:txXfrm>
        <a:off x="744971" y="3028"/>
        <a:ext cx="6499108" cy="644997"/>
      </dsp:txXfrm>
    </dsp:sp>
    <dsp:sp modelId="{6467C96F-09CE-4643-A3E2-9C83BD125D4B}">
      <dsp:nvSpPr>
        <dsp:cNvPr id="0" name=""/>
        <dsp:cNvSpPr/>
      </dsp:nvSpPr>
      <dsp:spPr>
        <a:xfrm>
          <a:off x="0" y="809274"/>
          <a:ext cx="7244080" cy="64499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15E69E-B86F-4BDF-AA9C-EFB70100537F}">
      <dsp:nvSpPr>
        <dsp:cNvPr id="0" name=""/>
        <dsp:cNvSpPr/>
      </dsp:nvSpPr>
      <dsp:spPr>
        <a:xfrm>
          <a:off x="195111" y="954399"/>
          <a:ext cx="354748" cy="3547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6748EE-9A48-4A79-A495-1C57FF3EBF2A}">
      <dsp:nvSpPr>
        <dsp:cNvPr id="0" name=""/>
        <dsp:cNvSpPr/>
      </dsp:nvSpPr>
      <dsp:spPr>
        <a:xfrm>
          <a:off x="744971" y="809274"/>
          <a:ext cx="6499108" cy="644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62" tIns="68262" rIns="68262" bIns="68262" numCol="1" spcCol="1270" anchor="ctr" anchorCtr="0">
          <a:noAutofit/>
        </a:bodyPr>
        <a:lstStyle/>
        <a:p>
          <a:pPr marL="0" lvl="0" indent="0" algn="l" defTabSz="844550">
            <a:lnSpc>
              <a:spcPct val="100000"/>
            </a:lnSpc>
            <a:spcBef>
              <a:spcPct val="0"/>
            </a:spcBef>
            <a:spcAft>
              <a:spcPct val="35000"/>
            </a:spcAft>
            <a:buNone/>
          </a:pPr>
          <a:r>
            <a:rPr lang="en-US" sz="1900" kern="1200" dirty="0"/>
            <a:t>Remote onboarding and employment processes</a:t>
          </a:r>
        </a:p>
      </dsp:txBody>
      <dsp:txXfrm>
        <a:off x="744971" y="809274"/>
        <a:ext cx="6499108" cy="644997"/>
      </dsp:txXfrm>
    </dsp:sp>
    <dsp:sp modelId="{E82DBBB2-E086-4B23-8749-37FC24F87368}">
      <dsp:nvSpPr>
        <dsp:cNvPr id="0" name=""/>
        <dsp:cNvSpPr/>
      </dsp:nvSpPr>
      <dsp:spPr>
        <a:xfrm>
          <a:off x="0" y="1615521"/>
          <a:ext cx="7244080" cy="64499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C3E51C-BBCB-4F2F-AB4A-D99C1585A9FB}">
      <dsp:nvSpPr>
        <dsp:cNvPr id="0" name=""/>
        <dsp:cNvSpPr/>
      </dsp:nvSpPr>
      <dsp:spPr>
        <a:xfrm>
          <a:off x="195111" y="1760645"/>
          <a:ext cx="354748" cy="3547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7FBCDC-8708-4B78-BA8C-ECA0AA6775D6}">
      <dsp:nvSpPr>
        <dsp:cNvPr id="0" name=""/>
        <dsp:cNvSpPr/>
      </dsp:nvSpPr>
      <dsp:spPr>
        <a:xfrm>
          <a:off x="744971" y="1615521"/>
          <a:ext cx="6499108" cy="644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62" tIns="68262" rIns="68262" bIns="68262" numCol="1" spcCol="1270" anchor="ctr" anchorCtr="0">
          <a:noAutofit/>
        </a:bodyPr>
        <a:lstStyle/>
        <a:p>
          <a:pPr marL="0" lvl="0" indent="0" algn="l" defTabSz="844550">
            <a:lnSpc>
              <a:spcPct val="100000"/>
            </a:lnSpc>
            <a:spcBef>
              <a:spcPct val="0"/>
            </a:spcBef>
            <a:spcAft>
              <a:spcPct val="35000"/>
            </a:spcAft>
            <a:buNone/>
          </a:pPr>
          <a:r>
            <a:rPr lang="en-US" sz="1900" kern="1200" dirty="0"/>
            <a:t>Vendor, HR, payroll support</a:t>
          </a:r>
        </a:p>
      </dsp:txBody>
      <dsp:txXfrm>
        <a:off x="744971" y="1615521"/>
        <a:ext cx="6499108" cy="644997"/>
      </dsp:txXfrm>
    </dsp:sp>
    <dsp:sp modelId="{116B58C7-EB20-452A-A019-34A5C41ED710}">
      <dsp:nvSpPr>
        <dsp:cNvPr id="0" name=""/>
        <dsp:cNvSpPr/>
      </dsp:nvSpPr>
      <dsp:spPr>
        <a:xfrm>
          <a:off x="0" y="2421767"/>
          <a:ext cx="7244080" cy="64499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283384-9099-481C-B1C3-A4AD4A915776}">
      <dsp:nvSpPr>
        <dsp:cNvPr id="0" name=""/>
        <dsp:cNvSpPr/>
      </dsp:nvSpPr>
      <dsp:spPr>
        <a:xfrm>
          <a:off x="195111" y="2566892"/>
          <a:ext cx="354748" cy="3547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340938-E8C9-4E04-94B7-667D21DDD184}">
      <dsp:nvSpPr>
        <dsp:cNvPr id="0" name=""/>
        <dsp:cNvSpPr/>
      </dsp:nvSpPr>
      <dsp:spPr>
        <a:xfrm>
          <a:off x="744971" y="2421767"/>
          <a:ext cx="6499108" cy="644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62" tIns="68262" rIns="68262" bIns="68262" numCol="1" spcCol="1270" anchor="ctr" anchorCtr="0">
          <a:noAutofit/>
        </a:bodyPr>
        <a:lstStyle/>
        <a:p>
          <a:pPr marL="0" lvl="0" indent="0" algn="l" defTabSz="844550">
            <a:lnSpc>
              <a:spcPct val="100000"/>
            </a:lnSpc>
            <a:spcBef>
              <a:spcPct val="0"/>
            </a:spcBef>
            <a:spcAft>
              <a:spcPct val="35000"/>
            </a:spcAft>
            <a:buNone/>
          </a:pPr>
          <a:r>
            <a:rPr lang="en-US" sz="1900" kern="1200" dirty="0"/>
            <a:t>Communication style and strategy</a:t>
          </a:r>
        </a:p>
      </dsp:txBody>
      <dsp:txXfrm>
        <a:off x="744971" y="2421767"/>
        <a:ext cx="6499108" cy="644997"/>
      </dsp:txXfrm>
    </dsp:sp>
    <dsp:sp modelId="{A57DA36C-C5A9-46E7-BD1B-8C206ADC611D}">
      <dsp:nvSpPr>
        <dsp:cNvPr id="0" name=""/>
        <dsp:cNvSpPr/>
      </dsp:nvSpPr>
      <dsp:spPr>
        <a:xfrm>
          <a:off x="0" y="3228014"/>
          <a:ext cx="7244080" cy="64499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DE4754-CFF9-4B15-81E6-A9A197595804}">
      <dsp:nvSpPr>
        <dsp:cNvPr id="0" name=""/>
        <dsp:cNvSpPr/>
      </dsp:nvSpPr>
      <dsp:spPr>
        <a:xfrm>
          <a:off x="195111" y="3373138"/>
          <a:ext cx="354748" cy="3547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4828BB-E198-4D94-95E7-8E0A300DE893}">
      <dsp:nvSpPr>
        <dsp:cNvPr id="0" name=""/>
        <dsp:cNvSpPr/>
      </dsp:nvSpPr>
      <dsp:spPr>
        <a:xfrm>
          <a:off x="744971" y="3228014"/>
          <a:ext cx="6499108" cy="644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62" tIns="68262" rIns="68262" bIns="68262" numCol="1" spcCol="1270" anchor="ctr" anchorCtr="0">
          <a:noAutofit/>
        </a:bodyPr>
        <a:lstStyle/>
        <a:p>
          <a:pPr marL="0" lvl="0" indent="0" algn="l" defTabSz="844550">
            <a:lnSpc>
              <a:spcPct val="100000"/>
            </a:lnSpc>
            <a:spcBef>
              <a:spcPct val="0"/>
            </a:spcBef>
            <a:spcAft>
              <a:spcPct val="35000"/>
            </a:spcAft>
            <a:buNone/>
          </a:pPr>
          <a:r>
            <a:rPr lang="en-US" sz="1900" kern="1200" dirty="0"/>
            <a:t>Recruiting and retention</a:t>
          </a:r>
        </a:p>
      </dsp:txBody>
      <dsp:txXfrm>
        <a:off x="744971" y="3228014"/>
        <a:ext cx="6499108" cy="64499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4EBE399-8C46-FA4D-99D8-A612947CBB12}" type="datetimeFigureOut">
              <a:rPr lang="en-US" smtClean="0"/>
              <a:t>9/14/2022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451208E-DFFB-4D4B-ACF1-BAD28AF62538}" type="slidenum">
              <a:rPr lang="en-US" smtClean="0"/>
              <a:t>‹#›</a:t>
            </a:fld>
            <a:endParaRPr lang="en-US" dirty="0"/>
          </a:p>
        </p:txBody>
      </p:sp>
    </p:spTree>
    <p:extLst>
      <p:ext uri="{BB962C8B-B14F-4D97-AF65-F5344CB8AC3E}">
        <p14:creationId xmlns:p14="http://schemas.microsoft.com/office/powerpoint/2010/main" val="72033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osha.gov/enforcement/directives/cpl-02-00-125"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telework.gov/federal-community/telework-employees/safety-checklis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10/4/2012</a:t>
            </a:r>
          </a:p>
        </p:txBody>
      </p:sp>
      <p:sp>
        <p:nvSpPr>
          <p:cNvPr id="5" name="Slide Number Placeholder 4"/>
          <p:cNvSpPr>
            <a:spLocks noGrp="1"/>
          </p:cNvSpPr>
          <p:nvPr>
            <p:ph type="sldNum" sz="quarter" idx="11"/>
          </p:nvPr>
        </p:nvSpPr>
        <p:spPr/>
        <p:txBody>
          <a:bodyPr/>
          <a:lstStyle/>
          <a:p>
            <a:fld id="{1ACA2638-AD3D-2142-91BA-E32B40CCE748}" type="slidenum">
              <a:rPr lang="en-US" smtClean="0"/>
              <a:pPr/>
              <a:t>1</a:t>
            </a:fld>
            <a:endParaRPr lang="en-US" dirty="0"/>
          </a:p>
        </p:txBody>
      </p:sp>
    </p:spTree>
    <p:extLst>
      <p:ext uri="{BB962C8B-B14F-4D97-AF65-F5344CB8AC3E}">
        <p14:creationId xmlns:p14="http://schemas.microsoft.com/office/powerpoint/2010/main" val="2612669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21</a:t>
            </a:fld>
            <a:endParaRPr lang="en-US" dirty="0"/>
          </a:p>
        </p:txBody>
      </p:sp>
    </p:spTree>
    <p:extLst>
      <p:ext uri="{BB962C8B-B14F-4D97-AF65-F5344CB8AC3E}">
        <p14:creationId xmlns:p14="http://schemas.microsoft.com/office/powerpoint/2010/main" val="2690989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4942"/>
                </a:solidFill>
                <a:effectLst/>
                <a:latin typeface="Arial Narrow" panose="020B0606020202030204" pitchFamily="34" charset="0"/>
                <a:ea typeface="Calibri" panose="020F0502020204030204" pitchFamily="34" charset="0"/>
              </a:rPr>
              <a:t>Generally, exempt employees are paid a salary that covers any work they have performed for the organization, regardless of whether they are working onsite or remotely. However, ensuring non-exempt remote employees are properly compensated is trickier. Because non-exempt employees must be paid for all the time they actually work, as well as overtime premiums, employers must ensure remote employees accurately record compensable work time and that the proper state wage and hour tangents are applied.</a:t>
            </a:r>
            <a:endParaRPr lang="en-US" sz="1200" b="0" dirty="0">
              <a:effectLst/>
              <a:latin typeface="Arial Narrow" panose="020B0606020202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22</a:t>
            </a:fld>
            <a:endParaRPr lang="en-US" dirty="0"/>
          </a:p>
        </p:txBody>
      </p:sp>
    </p:spTree>
    <p:extLst>
      <p:ext uri="{BB962C8B-B14F-4D97-AF65-F5344CB8AC3E}">
        <p14:creationId xmlns:p14="http://schemas.microsoft.com/office/powerpoint/2010/main" val="378892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Additionally, if a non-exempt employee must go into the office for a mid-day meeting, there is an argument that the travel time into the office would be compensable if the employee started his or her work-day in the remote location prior to the travel into the office.  There are two general rules that cover these situations.  </a:t>
            </a:r>
          </a:p>
          <a:p>
            <a:pPr marL="171450" indent="-171450">
              <a:buFont typeface="Arial" panose="020B0604020202020204" pitchFamily="34" charset="0"/>
              <a:buChar char="•"/>
            </a:pPr>
            <a:endParaRPr lang="en-US" dirty="0">
              <a:latin typeface="Arial Narrow" panose="020B0606020202030204" pitchFamily="34" charset="0"/>
            </a:endParaRPr>
          </a:p>
          <a:p>
            <a:pPr marL="171450" indent="-171450">
              <a:buFont typeface="Arial" panose="020B0604020202020204" pitchFamily="34" charset="0"/>
              <a:buChar char="•"/>
            </a:pPr>
            <a:r>
              <a:rPr lang="en-US" dirty="0">
                <a:latin typeface="Arial Narrow" panose="020B0606020202030204" pitchFamily="34" charset="0"/>
              </a:rPr>
              <a:t>First, normal commuting to and from work is not compensable.  So, if an employee is working at home part of the week (</a:t>
            </a:r>
            <a:r>
              <a:rPr lang="en-US" i="1" dirty="0">
                <a:latin typeface="Arial Narrow" panose="020B0606020202030204" pitchFamily="34" charset="0"/>
              </a:rPr>
              <a:t>e.g</a:t>
            </a:r>
            <a:r>
              <a:rPr lang="en-US" dirty="0">
                <a:latin typeface="Arial Narrow" panose="020B0606020202030204" pitchFamily="34" charset="0"/>
              </a:rPr>
              <a:t>., 2 days) and in the office part of the week (</a:t>
            </a:r>
            <a:r>
              <a:rPr lang="en-US" i="1" dirty="0">
                <a:latin typeface="Arial Narrow" panose="020B0606020202030204" pitchFamily="34" charset="0"/>
              </a:rPr>
              <a:t>e.g</a:t>
            </a:r>
            <a:r>
              <a:rPr lang="en-US" dirty="0">
                <a:latin typeface="Arial Narrow" panose="020B0606020202030204" pitchFamily="34" charset="0"/>
              </a:rPr>
              <a:t>., 3 days), the three days commuting to and from the office is not compensable.  </a:t>
            </a:r>
          </a:p>
          <a:p>
            <a:pPr marL="171450" indent="-171450">
              <a:buFont typeface="Arial" panose="020B0604020202020204" pitchFamily="34" charset="0"/>
              <a:buChar char="•"/>
            </a:pPr>
            <a:endParaRPr lang="en-US" dirty="0">
              <a:latin typeface="Arial Narrow" panose="020B0606020202030204" pitchFamily="34" charset="0"/>
            </a:endParaRPr>
          </a:p>
          <a:p>
            <a:pPr marL="171450" indent="-171450">
              <a:buFont typeface="Arial" panose="020B0604020202020204" pitchFamily="34" charset="0"/>
              <a:buChar char="•"/>
            </a:pPr>
            <a:r>
              <a:rPr lang="en-US" dirty="0">
                <a:latin typeface="Arial Narrow" panose="020B0606020202030204" pitchFamily="34" charset="0"/>
              </a:rPr>
              <a:t>Second, if the employee starts their day working at home, then immediately comes to the office for a meeting and later returns home to continue working, then the travel time is compensable.  That is similar to travel that is all in a day’s work such as when an employer sends an employee to go visit a client or an employee goes from one office location to another office location during the workday. The travel time is hours worked and it is compensable.  Keep in mind that if the travel time is compensable, the employer will have to pay for this compensable travel time regardless of whether the manager told the employee to come in for the meeting or the employee just thought the manager would want the employee to come in for the meeting, though the employee can be counseled on proper use of time.  Note, if the employee chooses to telework part of the day for the employee’s own convenience (e.g., leaving work early to attend a parent-teacher conference, and then continuing to perform work later at home) then the DOL has stated such travel time is not compensable. </a:t>
            </a:r>
            <a:r>
              <a:rPr lang="en-US" i="1" dirty="0">
                <a:latin typeface="Arial Narrow" panose="020B0606020202030204" pitchFamily="34" charset="0"/>
              </a:rPr>
              <a:t>See</a:t>
            </a:r>
            <a:r>
              <a:rPr lang="en-US" dirty="0">
                <a:latin typeface="Arial Narrow" panose="020B0606020202030204" pitchFamily="34" charset="0"/>
              </a:rPr>
              <a:t> WH Opinion Letter FLSA 2020-19.  </a:t>
            </a:r>
          </a:p>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23</a:t>
            </a:fld>
            <a:endParaRPr lang="en-US" dirty="0"/>
          </a:p>
        </p:txBody>
      </p:sp>
    </p:spTree>
    <p:extLst>
      <p:ext uri="{BB962C8B-B14F-4D97-AF65-F5344CB8AC3E}">
        <p14:creationId xmlns:p14="http://schemas.microsoft.com/office/powerpoint/2010/main" val="2012621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Symbol" panose="05050102010706020507" pitchFamily="18" charset="2"/>
              <a:buChar char=""/>
            </a:pPr>
            <a:endParaRPr lang="en-US" sz="110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24</a:t>
            </a:fld>
            <a:endParaRPr lang="en-US" dirty="0"/>
          </a:p>
        </p:txBody>
      </p:sp>
    </p:spTree>
    <p:extLst>
      <p:ext uri="{BB962C8B-B14F-4D97-AF65-F5344CB8AC3E}">
        <p14:creationId xmlns:p14="http://schemas.microsoft.com/office/powerpoint/2010/main" val="1866121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25</a:t>
            </a:fld>
            <a:endParaRPr lang="en-US" dirty="0"/>
          </a:p>
        </p:txBody>
      </p:sp>
    </p:spTree>
    <p:extLst>
      <p:ext uri="{BB962C8B-B14F-4D97-AF65-F5344CB8AC3E}">
        <p14:creationId xmlns:p14="http://schemas.microsoft.com/office/powerpoint/2010/main" val="2966537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26</a:t>
            </a:fld>
            <a:endParaRPr lang="en-US" dirty="0"/>
          </a:p>
        </p:txBody>
      </p:sp>
    </p:spTree>
    <p:extLst>
      <p:ext uri="{BB962C8B-B14F-4D97-AF65-F5344CB8AC3E}">
        <p14:creationId xmlns:p14="http://schemas.microsoft.com/office/powerpoint/2010/main" val="3544214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ea typeface="Calibri" panose="020F0502020204030204" pitchFamily="34" charset="0"/>
              </a:rPr>
              <a:t>Under the FMLA, Sally’s worksite is Atlanta. Consequently, if Sally had worked for the company for at least 12 months and had performed at least 1,250 hours of work in the 12 months before leave was to begin, she would be eligible to take FMLA leave for a qualifying reason.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Narrow" panose="020B0606020202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4942"/>
                </a:solidFill>
                <a:effectLst/>
                <a:latin typeface="Arial Narrow" panose="020B0606020202030204" pitchFamily="34" charset="0"/>
                <a:ea typeface="Calibri" panose="020F0502020204030204" pitchFamily="34" charset="0"/>
              </a:rPr>
              <a:t>An employer cannot argue that the employee is ineligible based solely on their stand-alone remote workplace</a:t>
            </a:r>
            <a:endParaRPr lang="en-US" sz="1200" dirty="0">
              <a:effectLst/>
              <a:latin typeface="Arial Narrow" panose="020B0606020202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Narrow" panose="020B0606020202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Narrow" panose="020B0606020202030204" pitchFamily="34" charset="0"/>
                <a:ea typeface="Calibri" panose="020F0502020204030204" pitchFamily="34" charset="0"/>
              </a:rPr>
              <a:t>The requirement that an employee work at a site with 50 employees within 75 miles can be confusing for remote workers. That’s because an employee’s personal residence is not considered a worksite for purposes of employee eligibility for FMLA leave. Instead, for employees who work from home, their worksite is the office to which they report and from which assignments are made. As such, a remote employee’s worksite generally will be a location where they do not physically work. Furthermore, the distance of the remote employee from the worksite is immaterial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Narrow" panose="020B0606020202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While the regulations were drafted well-before the influx of remote workers and remote work space, we think there is a good argument that if the employer is paying for a remote work space (such as a We Work space), that it would qualify as a “worksite” the same as a physical office location that the employer rents for use by employees.  The trickier part (and the part not addressed by the guidance or caselaw), is what to do if no one in the employee’s chain of supervision or the chain of work assignments works at one of the employer’s office locations, has a designated office at one of the employer’s office locations, or has a designated remote work space paid for by the employer.  Courts have looked at the address on a remote employee’s business card to help this analysis.  There is also likely an argument that the address on the employee’s paystub may constitute the worksite if there is no other way to assign a worksite</a:t>
            </a:r>
            <a:endParaRPr lang="en-US" sz="1200" dirty="0">
              <a:effectLst/>
              <a:latin typeface="Arial Narrow" panose="020B0606020202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27</a:t>
            </a:fld>
            <a:endParaRPr lang="en-US" dirty="0"/>
          </a:p>
        </p:txBody>
      </p:sp>
    </p:spTree>
    <p:extLst>
      <p:ext uri="{BB962C8B-B14F-4D97-AF65-F5344CB8AC3E}">
        <p14:creationId xmlns:p14="http://schemas.microsoft.com/office/powerpoint/2010/main" val="3670669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lvl="0"/>
            <a:r>
              <a:rPr lang="en-US" b="1" dirty="0">
                <a:latin typeface="Arial Narrow" panose="020B0606020202030204" pitchFamily="34" charset="0"/>
              </a:rPr>
              <a:t>How should employers address accommodation requests related to the home work environment? </a:t>
            </a:r>
            <a:endParaRPr lang="en-US" dirty="0">
              <a:latin typeface="Arial Narrow" panose="020B0606020202030204" pitchFamily="34" charset="0"/>
            </a:endParaRPr>
          </a:p>
          <a:p>
            <a:r>
              <a:rPr lang="en-US" dirty="0">
                <a:latin typeface="Arial Narrow" panose="020B0606020202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Employers must remember that the ADA will continue to apply even for employees working remotely.  In addition, employers may become subject to more onerous state and local laws regarding accommodations, depending on the location where the employee works/lives. This means requests for accommodation will still trigger the interactive process under both the ADA and any local law (as well as possible state law notice requirements), and require employers to evaluate potential reasonable accommodations to enable an employee to perform the essential functions of the employee’s job and of course do not impose an undue hardship or a risk of harm to the employee or others.  </a:t>
            </a:r>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51208E-DFFB-4D4B-ACF1-BAD28AF625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038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B1B1B"/>
                </a:solidFill>
                <a:effectLst/>
                <a:latin typeface="Arial Narrow" panose="020B0606020202030204" pitchFamily="34" charset="0"/>
              </a:rPr>
              <a:t>D.15. Assume that an employer grants telework to employees for the purpose of slowing or stopping the spread of COVID-19. When an employer reopens the workplace and recalls employees to the worksite, does the employer automatically have to grant telework as a reasonable accommodation to every employee with a disability who requests to continue this arrangement as an ADA/Rehabilitation Act accommodation? </a:t>
            </a:r>
            <a:r>
              <a:rPr lang="en-US" b="0" i="1" dirty="0">
                <a:solidFill>
                  <a:srgbClr val="1B1B1B"/>
                </a:solidFill>
                <a:effectLst/>
                <a:latin typeface="Arial Narrow" panose="020B0606020202030204" pitchFamily="34" charset="0"/>
              </a:rPr>
              <a:t>(9/8/20; adapted from 3/27/20 Webinar Question 21)</a:t>
            </a:r>
            <a:endParaRPr lang="en-US" b="0" i="0" dirty="0">
              <a:solidFill>
                <a:srgbClr val="1B1B1B"/>
              </a:solidFill>
              <a:effectLst/>
              <a:latin typeface="Arial Narrow" panose="020B0606020202030204" pitchFamily="34" charset="0"/>
            </a:endParaRPr>
          </a:p>
          <a:p>
            <a:pPr algn="l"/>
            <a:r>
              <a:rPr lang="en-US" b="0" i="0" dirty="0">
                <a:solidFill>
                  <a:srgbClr val="1B1B1B"/>
                </a:solidFill>
                <a:effectLst/>
                <a:latin typeface="Arial Narrow" panose="020B0606020202030204" pitchFamily="34" charset="0"/>
              </a:rPr>
              <a:t>No. Any time an employee requests a reasonable accommodation, the employer is entitled to understand the disability-related limitation that necessitates an accommodation. If there is no disability-related limitation that requires teleworking, then the employer does not have to provide telework as an accommodation. Or, if there is a disability-related limitation but the employer can effectively address the need with another form of reasonable accommodation at the workplace, then the employer can choose that alternative to telework.</a:t>
            </a:r>
          </a:p>
          <a:p>
            <a:pPr algn="l"/>
            <a:endParaRPr lang="en-US" b="0" i="0" dirty="0">
              <a:solidFill>
                <a:srgbClr val="1B1B1B"/>
              </a:solidFill>
              <a:effectLst/>
              <a:latin typeface="Arial Narrow" panose="020B0606020202030204" pitchFamily="34" charset="0"/>
            </a:endParaRPr>
          </a:p>
          <a:p>
            <a:pPr algn="l"/>
            <a:r>
              <a:rPr lang="en-US" b="0" i="0" dirty="0">
                <a:solidFill>
                  <a:srgbClr val="1B1B1B"/>
                </a:solidFill>
                <a:effectLst/>
                <a:latin typeface="Arial Narrow" panose="020B0606020202030204" pitchFamily="34" charset="0"/>
              </a:rPr>
              <a:t>To the extent that an employer is permitting telework to employees because of COVID-19 and is choosing to excuse an employee from performing one or more essential functions, then a request—after the workplace reopens—to continue telework as a reasonable accommodation does not have to be granted if it requires continuing to excuse the employee from performing an essential function. The ADA never requires an employer to eliminate an essential function as an accommodation for an individual with a disability.</a:t>
            </a:r>
          </a:p>
          <a:p>
            <a:pPr algn="l"/>
            <a:endParaRPr lang="en-US" b="0" i="0" dirty="0">
              <a:solidFill>
                <a:srgbClr val="1B1B1B"/>
              </a:solidFill>
              <a:effectLst/>
              <a:latin typeface="Arial Narrow" panose="020B0606020202030204" pitchFamily="34" charset="0"/>
            </a:endParaRPr>
          </a:p>
          <a:p>
            <a:pPr algn="l"/>
            <a:r>
              <a:rPr lang="en-US" b="0" i="0" dirty="0">
                <a:solidFill>
                  <a:srgbClr val="1B1B1B"/>
                </a:solidFill>
                <a:effectLst/>
                <a:latin typeface="Arial Narrow" panose="020B0606020202030204" pitchFamily="34" charset="0"/>
              </a:rPr>
              <a:t>The fact that an employer temporarily excused performance of one or more essential functions when it closed the workplace and enabled employees to telework for the purpose of protecting their safety from COVID-19, or otherwise chose to permit telework, does not mean that the employer permanently changed a job’s essential functions, that telework is always a feasible accommodation, or that it does not pose an undue hardship. These are fact-specific determinations. The employer has no obligation under the ADA to refrain from restoring all of an employee’s essential duties at such time as it chooses to restore the prior work arrangement, and then evaluating any requests for continued or new accommodations under the usual ADA rules.</a:t>
            </a:r>
          </a:p>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29</a:t>
            </a:fld>
            <a:endParaRPr lang="en-US" dirty="0"/>
          </a:p>
        </p:txBody>
      </p:sp>
    </p:spTree>
    <p:extLst>
      <p:ext uri="{BB962C8B-B14F-4D97-AF65-F5344CB8AC3E}">
        <p14:creationId xmlns:p14="http://schemas.microsoft.com/office/powerpoint/2010/main" val="52666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30</a:t>
            </a:fld>
            <a:endParaRPr lang="en-US" dirty="0"/>
          </a:p>
        </p:txBody>
      </p:sp>
    </p:spTree>
    <p:extLst>
      <p:ext uri="{BB962C8B-B14F-4D97-AF65-F5344CB8AC3E}">
        <p14:creationId xmlns:p14="http://schemas.microsoft.com/office/powerpoint/2010/main" val="2750659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5</a:t>
            </a:fld>
            <a:endParaRPr lang="en-US" dirty="0"/>
          </a:p>
        </p:txBody>
      </p:sp>
    </p:spTree>
    <p:extLst>
      <p:ext uri="{BB962C8B-B14F-4D97-AF65-F5344CB8AC3E}">
        <p14:creationId xmlns:p14="http://schemas.microsoft.com/office/powerpoint/2010/main" val="137883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31</a:t>
            </a:fld>
            <a:endParaRPr lang="en-US" dirty="0"/>
          </a:p>
        </p:txBody>
      </p:sp>
    </p:spTree>
    <p:extLst>
      <p:ext uri="{BB962C8B-B14F-4D97-AF65-F5344CB8AC3E}">
        <p14:creationId xmlns:p14="http://schemas.microsoft.com/office/powerpoint/2010/main" val="1763091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32</a:t>
            </a:fld>
            <a:endParaRPr lang="en-US" dirty="0"/>
          </a:p>
        </p:txBody>
      </p:sp>
    </p:spTree>
    <p:extLst>
      <p:ext uri="{BB962C8B-B14F-4D97-AF65-F5344CB8AC3E}">
        <p14:creationId xmlns:p14="http://schemas.microsoft.com/office/powerpoint/2010/main" val="3916356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Narrow" panose="020B0606020202030204" pitchFamily="34" charset="0"/>
                <a:ea typeface="Calibri" panose="020F0502020204030204" pitchFamily="34" charset="0"/>
              </a:rPr>
              <a:t>federal OSHA has issued guidance indicating that an employer’s potential liability for an employee’s home work space is limited. The federal agency’s guidance, in fact, states that “OSHA will not conduct inspections of employees’ home offices,” and “OSHA will not hold employers liable for employees’ home offices.” </a:t>
            </a:r>
            <a:r>
              <a:rPr lang="en-US" sz="1200" i="1" dirty="0">
                <a:effectLst/>
                <a:latin typeface="Arial Narrow" panose="020B0606020202030204" pitchFamily="34" charset="0"/>
                <a:ea typeface="Calibri" panose="020F0502020204030204" pitchFamily="34" charset="0"/>
              </a:rPr>
              <a:t>See </a:t>
            </a:r>
            <a:r>
              <a:rPr lang="en-US" sz="1200" dirty="0">
                <a:effectLst/>
                <a:latin typeface="Arial Narrow" panose="020B0606020202030204" pitchFamily="34" charset="0"/>
                <a:ea typeface="Calibri" panose="020F0502020204030204" pitchFamily="34" charset="0"/>
              </a:rPr>
              <a:t>OSHA Directive No. CPL 2-0.125, </a:t>
            </a:r>
            <a:r>
              <a:rPr lang="en-US" sz="1200" i="1" dirty="0">
                <a:effectLst/>
                <a:latin typeface="Arial Narrow" panose="020B0606020202030204" pitchFamily="34" charset="0"/>
                <a:ea typeface="Calibri" panose="020F0502020204030204" pitchFamily="34" charset="0"/>
              </a:rPr>
              <a:t>available at</a:t>
            </a:r>
            <a:r>
              <a:rPr lang="en-US" sz="1200" dirty="0">
                <a:effectLst/>
                <a:latin typeface="Arial Narrow" panose="020B0606020202030204" pitchFamily="34" charset="0"/>
                <a:ea typeface="Calibri" panose="020F0502020204030204" pitchFamily="34" charset="0"/>
              </a:rPr>
              <a:t> </a:t>
            </a:r>
            <a:r>
              <a:rPr lang="en-US" sz="1200" u="sng" dirty="0">
                <a:solidFill>
                  <a:srgbClr val="0000FF"/>
                </a:solidFill>
                <a:effectLst/>
                <a:latin typeface="Arial Narrow" panose="020B0606020202030204" pitchFamily="34" charset="0"/>
                <a:ea typeface="Calibri" panose="020F0502020204030204" pitchFamily="34" charset="0"/>
                <a:cs typeface="Calibri" panose="020F0502020204030204" pitchFamily="34" charset="0"/>
                <a:hlinkClick r:id="rId3"/>
              </a:rPr>
              <a:t>https://www.osha.gov/enforcement/directives/cpl-02-00-125</a:t>
            </a:r>
            <a:r>
              <a:rPr lang="en-US" sz="1200" dirty="0">
                <a:effectLst/>
                <a:latin typeface="Arial Narrow" panose="020B0606020202030204" pitchFamily="34" charset="0"/>
                <a:ea typeface="Calibri" panose="020F0502020204030204" pitchFamily="34" charset="0"/>
              </a:rPr>
              <a:t>. Further, OSHA states that it “does not expect employers to inspect the home offices of their employees.” </a:t>
            </a:r>
            <a:r>
              <a:rPr lang="en-US" sz="1200" i="1" dirty="0">
                <a:effectLst/>
                <a:latin typeface="Arial Narrow" panose="020B0606020202030204" pitchFamily="34" charset="0"/>
                <a:ea typeface="Calibri" panose="020F0502020204030204" pitchFamily="34" charset="0"/>
              </a:rPr>
              <a:t>See id. </a:t>
            </a:r>
            <a:r>
              <a:rPr lang="en-US" sz="1200" dirty="0">
                <a:effectLst/>
                <a:latin typeface="Arial Narrow" panose="020B0606020202030204" pitchFamily="34" charset="0"/>
                <a:ea typeface="Calibri" panose="020F0502020204030204" pitchFamily="34" charset="0"/>
              </a:rPr>
              <a:t>The guidance notes, however, that employers will be responsible for hazards at home worksites that are caused by materials, equipment, or work processes that the employer provides, or which the employer requires to be used in an employee’s home. </a:t>
            </a:r>
            <a:r>
              <a:rPr lang="en-US" sz="1200" i="1" dirty="0">
                <a:effectLst/>
                <a:latin typeface="Arial Narrow" panose="020B0606020202030204" pitchFamily="34" charset="0"/>
                <a:ea typeface="Calibri" panose="020F0502020204030204" pitchFamily="34" charset="0"/>
              </a:rPr>
              <a:t>See id. </a:t>
            </a:r>
            <a:r>
              <a:rPr lang="en-US" sz="1200" dirty="0">
                <a:effectLst/>
                <a:latin typeface="Arial Narrow" panose="020B0606020202030204" pitchFamily="34" charset="0"/>
                <a:ea typeface="Calibri" panose="020F0502020204030204" pitchFamily="34" charset="0"/>
              </a:rPr>
              <a:t>An employer could, for example, face potential liability for hazards created by a machine it sets up in the employee’s home workspace or chemicals that it requires the employee to use in the workspace.</a:t>
            </a:r>
          </a:p>
          <a:p>
            <a:endParaRPr lang="en-US" sz="1200" dirty="0">
              <a:effectLst/>
              <a:latin typeface="Arial Narrow" panose="020B0606020202030204" pitchFamily="34" charset="0"/>
            </a:endParaRPr>
          </a:p>
          <a:p>
            <a:r>
              <a:rPr lang="en-US" sz="1200" dirty="0">
                <a:effectLst/>
                <a:latin typeface="Arial Narrow" panose="020B0606020202030204" pitchFamily="34" charset="0"/>
                <a:ea typeface="Calibri" panose="020F0502020204030204" pitchFamily="34" charset="0"/>
              </a:rPr>
              <a:t>Although potential risks of regulatory and OSHA related liabilities for ergonomic hazards in a home office are low, having employees complete a form or checklist identifying potential hazards at the home can help minimize some of this risk. Using a standard checklist or form can also help identify any areas where equipment or resources are truly needed and assist with prioritization of equipment needs. An example checklist is available here: </a:t>
            </a:r>
            <a:r>
              <a:rPr lang="en-US" sz="1200" u="sng" dirty="0">
                <a:solidFill>
                  <a:srgbClr val="0000FF"/>
                </a:solidFill>
                <a:effectLst/>
                <a:latin typeface="Arial Narrow" panose="020B0606020202030204" pitchFamily="34" charset="0"/>
                <a:ea typeface="Calibri" panose="020F0502020204030204" pitchFamily="34" charset="0"/>
                <a:cs typeface="Calibri" panose="020F0502020204030204" pitchFamily="34" charset="0"/>
                <a:hlinkClick r:id="rId4"/>
              </a:rPr>
              <a:t>https://www.telework.gov/federal-community/telework-employees/safety-checklist/</a:t>
            </a:r>
            <a:r>
              <a:rPr lang="en-US" sz="1200" dirty="0">
                <a:effectLst/>
                <a:latin typeface="Arial Narrow" panose="020B0606020202030204" pitchFamily="34" charset="0"/>
                <a:ea typeface="Calibri" panose="020F0502020204030204" pitchFamily="34" charset="0"/>
              </a:rPr>
              <a:t>. </a:t>
            </a:r>
            <a:endParaRPr lang="en-US" dirty="0">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36</a:t>
            </a:fld>
            <a:endParaRPr lang="en-US" dirty="0"/>
          </a:p>
        </p:txBody>
      </p:sp>
    </p:spTree>
    <p:extLst>
      <p:ext uri="{BB962C8B-B14F-4D97-AF65-F5344CB8AC3E}">
        <p14:creationId xmlns:p14="http://schemas.microsoft.com/office/powerpoint/2010/main" val="679017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7</a:t>
            </a:fld>
            <a:endParaRPr lang="en-US" dirty="0"/>
          </a:p>
        </p:txBody>
      </p:sp>
    </p:spTree>
    <p:extLst>
      <p:ext uri="{BB962C8B-B14F-4D97-AF65-F5344CB8AC3E}">
        <p14:creationId xmlns:p14="http://schemas.microsoft.com/office/powerpoint/2010/main" val="392133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14</a:t>
            </a:fld>
            <a:endParaRPr lang="en-US" dirty="0"/>
          </a:p>
        </p:txBody>
      </p:sp>
    </p:spTree>
    <p:extLst>
      <p:ext uri="{BB962C8B-B14F-4D97-AF65-F5344CB8AC3E}">
        <p14:creationId xmlns:p14="http://schemas.microsoft.com/office/powerpoint/2010/main" val="3843661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15</a:t>
            </a:fld>
            <a:endParaRPr lang="en-US" dirty="0"/>
          </a:p>
        </p:txBody>
      </p:sp>
    </p:spTree>
    <p:extLst>
      <p:ext uri="{BB962C8B-B14F-4D97-AF65-F5344CB8AC3E}">
        <p14:creationId xmlns:p14="http://schemas.microsoft.com/office/powerpoint/2010/main" val="1928033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17</a:t>
            </a:fld>
            <a:endParaRPr lang="en-US" dirty="0"/>
          </a:p>
        </p:txBody>
      </p:sp>
    </p:spTree>
    <p:extLst>
      <p:ext uri="{BB962C8B-B14F-4D97-AF65-F5344CB8AC3E}">
        <p14:creationId xmlns:p14="http://schemas.microsoft.com/office/powerpoint/2010/main" val="20729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0" i="0" u="sng" dirty="0">
                <a:solidFill>
                  <a:srgbClr val="494949"/>
                </a:solidFill>
                <a:effectLst/>
                <a:latin typeface="Arial Narrow" panose="020B0606020202030204" pitchFamily="34" charset="0"/>
              </a:rPr>
              <a:t>DOL guidance early 2021</a:t>
            </a:r>
          </a:p>
          <a:p>
            <a:pPr marL="171450" indent="-171450" algn="l">
              <a:buFont typeface="Arial" panose="020B0604020202020204" pitchFamily="34" charset="0"/>
              <a:buChar char="•"/>
            </a:pPr>
            <a:r>
              <a:rPr lang="en-US" b="0" i="0" dirty="0">
                <a:solidFill>
                  <a:srgbClr val="494949"/>
                </a:solidFill>
                <a:effectLst/>
                <a:latin typeface="Arial Narrow" panose="020B0606020202030204" pitchFamily="34" charset="0"/>
              </a:rPr>
              <a:t>Employers may satisfy one-time notice requirements by e-mail delivery if employees customarily receive e-mails from the employer</a:t>
            </a:r>
          </a:p>
          <a:p>
            <a:pPr marL="171450" indent="-171450" algn="l">
              <a:buFont typeface="Arial" panose="020B0604020202020204" pitchFamily="34" charset="0"/>
              <a:buChar char="•"/>
            </a:pPr>
            <a:r>
              <a:rPr lang="en-US" b="0" i="0" dirty="0">
                <a:solidFill>
                  <a:srgbClr val="494949"/>
                </a:solidFill>
                <a:effectLst/>
                <a:latin typeface="Arial Narrow" panose="020B0606020202030204" pitchFamily="34" charset="0"/>
              </a:rPr>
              <a:t>For continuous-posting requirements, the guidance makes a distinction between employers with only some remote employees and employers with an entirely remote workforce</a:t>
            </a:r>
          </a:p>
          <a:p>
            <a:pPr marL="628650" lvl="1" indent="-171450" algn="l">
              <a:buFont typeface="Arial" panose="020B0604020202020204" pitchFamily="34" charset="0"/>
              <a:buChar char="•"/>
            </a:pPr>
            <a:r>
              <a:rPr lang="en-US" b="0" i="0" dirty="0">
                <a:solidFill>
                  <a:srgbClr val="494949"/>
                </a:solidFill>
                <a:effectLst/>
                <a:latin typeface="Arial Narrow" panose="020B0606020202030204" pitchFamily="34" charset="0"/>
              </a:rPr>
              <a:t>For employers with some remote workers, physical posters are required for onsite employees, and the DOL encourages electronic posting for the teleworking employees</a:t>
            </a:r>
          </a:p>
          <a:p>
            <a:pPr marL="628650" lvl="1" indent="-171450" algn="l">
              <a:buFont typeface="Arial" panose="020B0604020202020204" pitchFamily="34" charset="0"/>
              <a:buChar char="•"/>
            </a:pPr>
            <a:r>
              <a:rPr lang="en-US" b="0" i="0" dirty="0">
                <a:solidFill>
                  <a:srgbClr val="494949"/>
                </a:solidFill>
                <a:effectLst/>
                <a:latin typeface="Arial Narrow" panose="020B0606020202030204" pitchFamily="34" charset="0"/>
              </a:rPr>
              <a:t>Employers with an entirely remote workforce may satisfy continuous-posting obligations using electronic-only means if all employees exclusively work remotely, customarily receive information from the employer via electronic means and have readily available access to the electronic posting at all times</a:t>
            </a:r>
          </a:p>
          <a:p>
            <a:pPr marL="1085850" lvl="2" indent="-171450" algn="l">
              <a:buFont typeface="Arial" panose="020B0604020202020204" pitchFamily="34" charset="0"/>
              <a:buChar char="•"/>
            </a:pPr>
            <a:r>
              <a:rPr lang="en-US" b="0" i="0" dirty="0">
                <a:solidFill>
                  <a:srgbClr val="494949"/>
                </a:solidFill>
                <a:effectLst/>
                <a:latin typeface="Arial Narrow" panose="020B0606020202030204" pitchFamily="34" charset="0"/>
              </a:rPr>
              <a:t>Being readily available means that employees can access the notice without having to request permission via an internal or external website or a shared network drive or file system.</a:t>
            </a:r>
          </a:p>
          <a:p>
            <a:pPr marL="171450" indent="-171450" algn="l">
              <a:buFont typeface="Arial" panose="020B0604020202020204" pitchFamily="34" charset="0"/>
              <a:buChar char="•"/>
            </a:pPr>
            <a:r>
              <a:rPr lang="en-US" b="0" i="0" dirty="0">
                <a:solidFill>
                  <a:srgbClr val="494949"/>
                </a:solidFill>
                <a:effectLst/>
                <a:latin typeface="Arial Narrow" panose="020B0606020202030204" pitchFamily="34" charset="0"/>
              </a:rPr>
              <a:t>Employers must inform employees of where and how to access the notices electronically.</a:t>
            </a:r>
          </a:p>
          <a:p>
            <a:pPr marL="628650" lvl="1" indent="-171450" algn="l">
              <a:buFont typeface="Arial" panose="020B0604020202020204" pitchFamily="34" charset="0"/>
              <a:buChar char="•"/>
            </a:pPr>
            <a:r>
              <a:rPr lang="en-US" b="0" i="0" dirty="0">
                <a:solidFill>
                  <a:srgbClr val="494949"/>
                </a:solidFill>
                <a:effectLst/>
                <a:latin typeface="Arial Narrow" panose="020B0606020202030204" pitchFamily="34" charset="0"/>
              </a:rPr>
              <a:t>Posting a notice on a company website or intranet is not sufficient unless the employer already posts similar postings in such a manner on a regular basis</a:t>
            </a:r>
          </a:p>
          <a:p>
            <a:pPr marL="628650" lvl="1" indent="-171450" algn="l">
              <a:buFont typeface="Arial" panose="020B0604020202020204" pitchFamily="34" charset="0"/>
              <a:buChar char="•"/>
            </a:pPr>
            <a:r>
              <a:rPr lang="en-US" b="0" i="0" dirty="0">
                <a:solidFill>
                  <a:srgbClr val="494949"/>
                </a:solidFill>
                <a:effectLst/>
                <a:latin typeface="Arial Narrow" panose="020B0606020202030204" pitchFamily="34" charset="0"/>
              </a:rPr>
              <a:t>Posting on an unknown or little-known website is the equivalent of posting a hard-copy poster in an inconspicuous location and fails to meet the federal requirements</a:t>
            </a:r>
          </a:p>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18</a:t>
            </a:fld>
            <a:endParaRPr lang="en-US" dirty="0"/>
          </a:p>
        </p:txBody>
      </p:sp>
    </p:spTree>
    <p:extLst>
      <p:ext uri="{BB962C8B-B14F-4D97-AF65-F5344CB8AC3E}">
        <p14:creationId xmlns:p14="http://schemas.microsoft.com/office/powerpoint/2010/main" val="2408000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19</a:t>
            </a:fld>
            <a:endParaRPr lang="en-US" dirty="0"/>
          </a:p>
        </p:txBody>
      </p:sp>
    </p:spTree>
    <p:extLst>
      <p:ext uri="{BB962C8B-B14F-4D97-AF65-F5344CB8AC3E}">
        <p14:creationId xmlns:p14="http://schemas.microsoft.com/office/powerpoint/2010/main" val="4129354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Narrow" panose="020B0606020202030204" pitchFamily="34" charset="0"/>
              </a:rPr>
              <a:t>Further, employers need to consider what impact, if any, the presence of a remote employee in a new state has on the employer from business taxation and licensing perspectives.</a:t>
            </a:r>
          </a:p>
          <a:p>
            <a:endParaRPr lang="en-US" sz="1200" dirty="0">
              <a:latin typeface="Arial Narrow" panose="020B0606020202030204" pitchFamily="34" charset="0"/>
            </a:endParaRPr>
          </a:p>
          <a:p>
            <a:r>
              <a:rPr lang="en-US" sz="1200" dirty="0">
                <a:latin typeface="Arial Narrow" panose="020B0606020202030204" pitchFamily="34" charset="0"/>
              </a:rPr>
              <a:t>A remote employee’s commencement of work in a new state also requires reevaluation of the state in which unemployment taxes must be paid under the Department of Labor’s multistate rules. This reevaluation also often identifies the need to change or add payroll taxes for other state-sponsored benefits.</a:t>
            </a:r>
          </a:p>
          <a:p>
            <a:endParaRPr lang="en-US" sz="1200" dirty="0">
              <a:latin typeface="Arial Narrow" panose="020B0606020202030204" pitchFamily="34" charset="0"/>
            </a:endParaRPr>
          </a:p>
          <a:p>
            <a:r>
              <a:rPr lang="en-US" sz="1200" dirty="0">
                <a:latin typeface="Arial Narrow" panose="020B0606020202030204" pitchFamily="34" charset="0"/>
              </a:rPr>
              <a:t>Therefore, the employer has important cost and compliance considerations when weighing the pros and cons of any proposed virtual office arrangement—although some of these compliance considerations may be obviated if the employee will be working virtually in the same state of the employee’s office location. Setting employee expectations, imposing employee communication responsibilities related to taxation requirements, and gaining internal controls over compliance in the new work locations are crucial. Normally, employers would need to establish or revise an existing remote work or telecommuting policy to address tax issues. Related remote work agreements with employees also may be desirable.</a:t>
            </a:r>
          </a:p>
          <a:p>
            <a:endParaRPr lang="en-US" sz="1050" dirty="0">
              <a:latin typeface="Arial Narrow" panose="020B0606020202030204" pitchFamily="34" charset="0"/>
            </a:endParaRPr>
          </a:p>
          <a:p>
            <a:endParaRPr lang="en-US" sz="1000" dirty="0">
              <a:latin typeface="Arial Narrow" panose="020B0606020202030204" pitchFamily="34" charset="0"/>
            </a:endParaRPr>
          </a:p>
          <a:p>
            <a:r>
              <a:rPr lang="en-US" sz="1000" dirty="0">
                <a:highlight>
                  <a:srgbClr val="FFFF00"/>
                </a:highlight>
                <a:latin typeface="Arial Narrow" panose="020B0606020202030204" pitchFamily="34" charset="0"/>
              </a:rPr>
              <a:t>ADD OH LAW</a:t>
            </a:r>
          </a:p>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20</a:t>
            </a:fld>
            <a:endParaRPr lang="en-US" dirty="0"/>
          </a:p>
        </p:txBody>
      </p:sp>
    </p:spTree>
    <p:extLst>
      <p:ext uri="{BB962C8B-B14F-4D97-AF65-F5344CB8AC3E}">
        <p14:creationId xmlns:p14="http://schemas.microsoft.com/office/powerpoint/2010/main" val="205449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2211160"/>
            <a:ext cx="10817352" cy="3961039"/>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0"/>
            <a:ext cx="10817352" cy="1248229"/>
          </a:xfrm>
          <a:prstGeom prst="rect">
            <a:avLst/>
          </a:prstGeom>
        </p:spPr>
        <p:txBody>
          <a:bodyPr vert="horz" lIns="0" tIns="0" rIns="0" bIns="0" rtlCol="0" anchor="ctr">
            <a:noAutofit/>
          </a:bodyPr>
          <a:lstStyle>
            <a:lvl1pPr>
              <a:defRPr>
                <a:solidFill>
                  <a:schemeClr val="bg1"/>
                </a:solidFill>
              </a:defRPr>
            </a:lvl1pPr>
          </a:lstStyle>
          <a:p>
            <a:r>
              <a:rPr lang="en-US"/>
              <a:t>Click to edit Master title style</a:t>
            </a:r>
          </a:p>
        </p:txBody>
      </p:sp>
      <p:sp>
        <p:nvSpPr>
          <p:cNvPr id="10" name="Text Placeholder 2">
            <a:extLst>
              <a:ext uri="{FF2B5EF4-FFF2-40B4-BE49-F238E27FC236}">
                <a16:creationId xmlns:a16="http://schemas.microsoft.com/office/drawing/2014/main" id="{4B811CE4-5549-8542-8E93-3471FF994AED}"/>
              </a:ext>
            </a:extLst>
          </p:cNvPr>
          <p:cNvSpPr>
            <a:spLocks noGrp="1"/>
          </p:cNvSpPr>
          <p:nvPr>
            <p:ph type="body" idx="10"/>
          </p:nvPr>
        </p:nvSpPr>
        <p:spPr>
          <a:xfrm>
            <a:off x="685800" y="1685067"/>
            <a:ext cx="10817352" cy="473025"/>
          </a:xfrm>
        </p:spPr>
        <p:txBody>
          <a:bodyPr lIns="0" anchor="t" anchorCtr="0">
            <a:norm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891390756"/>
      </p:ext>
    </p:extLst>
  </p:cSld>
  <p:clrMapOvr>
    <a:masterClrMapping/>
  </p:clrMapOvr>
  <p:extLst>
    <p:ext uri="{DCECCB84-F9BA-43D5-87BE-67443E8EF086}">
      <p15:sldGuideLst xmlns:p15="http://schemas.microsoft.com/office/powerpoint/2012/main">
        <p15:guide id="1" orient="horz" pos="12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extBox 1">
            <a:extLst>
              <a:ext uri="{FF2B5EF4-FFF2-40B4-BE49-F238E27FC236}">
                <a16:creationId xmlns:a16="http://schemas.microsoft.com/office/drawing/2014/main" id="{5A78F35C-B711-459A-8D9C-462DD4E0FE0F}"/>
              </a:ext>
            </a:extLst>
          </p:cNvPr>
          <p:cNvSpPr txBox="1"/>
          <p:nvPr userDrawn="1"/>
        </p:nvSpPr>
        <p:spPr>
          <a:xfrm>
            <a:off x="685800" y="2752344"/>
            <a:ext cx="7813964"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Thank </a:t>
            </a:r>
            <a:r>
              <a:rPr lang="en-US" sz="6000" b="1" dirty="0">
                <a:solidFill>
                  <a:schemeClr val="accent2"/>
                </a:solidFill>
                <a:latin typeface="Arial" panose="020B0604020202020204" pitchFamily="34" charset="0"/>
                <a:cs typeface="Arial" panose="020B0604020202020204" pitchFamily="34" charset="0"/>
              </a:rPr>
              <a:t>you</a:t>
            </a:r>
            <a:r>
              <a:rPr lang="en-US" sz="6000" b="1" dirty="0">
                <a:solidFill>
                  <a:schemeClr val="bg1"/>
                </a:solidFill>
                <a:latin typeface="Arial" panose="020B0604020202020204" pitchFamily="34" charset="0"/>
                <a:cs typeface="Arial" panose="020B0604020202020204" pitchFamily="34" charset="0"/>
              </a:rPr>
              <a:t>.</a:t>
            </a:r>
          </a:p>
        </p:txBody>
      </p:sp>
      <p:pic>
        <p:nvPicPr>
          <p:cNvPr id="4" name="Picture 3" descr="A picture containing drawing&#10;&#10;Description automatically generated">
            <a:extLst>
              <a:ext uri="{FF2B5EF4-FFF2-40B4-BE49-F238E27FC236}">
                <a16:creationId xmlns:a16="http://schemas.microsoft.com/office/drawing/2014/main" id="{9C2CAC87-7752-4274-8537-B916C8EA400C}"/>
              </a:ext>
            </a:extLst>
          </p:cNvPr>
          <p:cNvPicPr>
            <a:picLocks noChangeAspect="1"/>
          </p:cNvPicPr>
          <p:nvPr userDrawn="1"/>
        </p:nvPicPr>
        <p:blipFill>
          <a:blip r:embed="rId2"/>
          <a:stretch>
            <a:fillRect/>
          </a:stretch>
        </p:blipFill>
        <p:spPr>
          <a:xfrm>
            <a:off x="8820635" y="658368"/>
            <a:ext cx="2670048" cy="412550"/>
          </a:xfrm>
          <a:prstGeom prst="rect">
            <a:avLst/>
          </a:prstGeom>
        </p:spPr>
      </p:pic>
    </p:spTree>
    <p:extLst>
      <p:ext uri="{BB962C8B-B14F-4D97-AF65-F5344CB8AC3E}">
        <p14:creationId xmlns:p14="http://schemas.microsoft.com/office/powerpoint/2010/main" val="7363747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oll Instructions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Icon&#10;&#10;Description automatically generated">
            <a:extLst>
              <a:ext uri="{FF2B5EF4-FFF2-40B4-BE49-F238E27FC236}">
                <a16:creationId xmlns:a16="http://schemas.microsoft.com/office/drawing/2014/main" id="{08064E24-38B7-EE4D-9B7E-91746EBC588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295400" y="2438400"/>
            <a:ext cx="1752600" cy="1981200"/>
          </a:xfrm>
          <a:prstGeom prst="rect">
            <a:avLst/>
          </a:prstGeom>
        </p:spPr>
      </p:pic>
      <p:sp>
        <p:nvSpPr>
          <p:cNvPr id="11" name="Content Placeholder 10">
            <a:extLst>
              <a:ext uri="{FF2B5EF4-FFF2-40B4-BE49-F238E27FC236}">
                <a16:creationId xmlns:a16="http://schemas.microsoft.com/office/drawing/2014/main" id="{BCBD0F53-E3F2-1944-ABE7-80A01C122767}"/>
              </a:ext>
            </a:extLst>
          </p:cNvPr>
          <p:cNvSpPr>
            <a:spLocks noGrp="1"/>
          </p:cNvSpPr>
          <p:nvPr>
            <p:ph idx="10" hasCustomPrompt="1"/>
          </p:nvPr>
        </p:nvSpPr>
        <p:spPr>
          <a:xfrm>
            <a:off x="4838700" y="1447800"/>
            <a:ext cx="6664452" cy="3797300"/>
          </a:xfrm>
        </p:spPr>
        <p:txBody>
          <a:bodyPr anchor="ctr"/>
          <a:lstStyle>
            <a:lvl1pPr>
              <a:defRPr>
                <a:solidFill>
                  <a:schemeClr val="accent1"/>
                </a:solidFill>
              </a:defRPr>
            </a:lvl1pPr>
          </a:lstStyle>
          <a:p>
            <a:pPr marL="0" indent="0">
              <a:buNone/>
            </a:pPr>
            <a:r>
              <a:rPr lang="en-US" sz="3200" dirty="0">
                <a:solidFill>
                  <a:schemeClr val="accent2"/>
                </a:solidFill>
              </a:rPr>
              <a:t>Poll Instructions</a:t>
            </a:r>
          </a:p>
          <a:p>
            <a:pPr marL="0" indent="0">
              <a:buNone/>
            </a:pPr>
            <a:endParaRPr lang="en-US" dirty="0"/>
          </a:p>
          <a:p>
            <a:pPr marL="0" indent="0">
              <a:buNone/>
            </a:pPr>
            <a:r>
              <a:rPr lang="en-US" dirty="0"/>
              <a:t>Text the number </a:t>
            </a:r>
            <a:r>
              <a:rPr lang="en-US" sz="3200" b="1" dirty="0">
                <a:solidFill>
                  <a:schemeClr val="accent2"/>
                </a:solidFill>
              </a:rPr>
              <a:t>00000</a:t>
            </a:r>
            <a:endParaRPr lang="en-US" sz="6000" b="1" dirty="0">
              <a:solidFill>
                <a:schemeClr val="accent2"/>
              </a:solidFill>
            </a:endParaRPr>
          </a:p>
          <a:p>
            <a:pPr marL="0" indent="0">
              <a:buNone/>
            </a:pPr>
            <a:endParaRPr lang="en-US" dirty="0"/>
          </a:p>
          <a:p>
            <a:pPr marL="0" indent="0">
              <a:buNone/>
            </a:pPr>
            <a:r>
              <a:rPr lang="en-US" dirty="0"/>
              <a:t>In the body of the message, type </a:t>
            </a:r>
            <a:r>
              <a:rPr lang="en-US" sz="3200" b="1" dirty="0">
                <a:solidFill>
                  <a:schemeClr val="accent2"/>
                </a:solidFill>
              </a:rPr>
              <a:t>JLOOOOO</a:t>
            </a:r>
          </a:p>
        </p:txBody>
      </p:sp>
    </p:spTree>
    <p:extLst>
      <p:ext uri="{BB962C8B-B14F-4D97-AF65-F5344CB8AC3E}">
        <p14:creationId xmlns:p14="http://schemas.microsoft.com/office/powerpoint/2010/main" val="424272103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estion icon 1/3 Amethys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43451F5-D653-AE4F-A32D-01410ADC4982}"/>
              </a:ext>
            </a:extLst>
          </p:cNvPr>
          <p:cNvSpPr txBox="1"/>
          <p:nvPr userDrawn="1"/>
        </p:nvSpPr>
        <p:spPr>
          <a:xfrm>
            <a:off x="1313747" y="1721812"/>
            <a:ext cx="1907895" cy="3477875"/>
          </a:xfrm>
          <a:prstGeom prst="rect">
            <a:avLst/>
          </a:prstGeom>
          <a:noFill/>
        </p:spPr>
        <p:txBody>
          <a:bodyPr wrap="non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A6BEA584-B5F7-2A4B-8A83-A1A963DFEEA3}"/>
              </a:ext>
            </a:extLst>
          </p:cNvPr>
          <p:cNvSpPr txBox="1"/>
          <p:nvPr userDrawn="1"/>
        </p:nvSpPr>
        <p:spPr>
          <a:xfrm>
            <a:off x="1143000" y="1704879"/>
            <a:ext cx="1907895"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a:t>
            </a:r>
          </a:p>
        </p:txBody>
      </p:sp>
      <p:sp>
        <p:nvSpPr>
          <p:cNvPr id="13" name="Content Placeholder 2">
            <a:extLst>
              <a:ext uri="{FF2B5EF4-FFF2-40B4-BE49-F238E27FC236}">
                <a16:creationId xmlns:a16="http://schemas.microsoft.com/office/drawing/2014/main" id="{B04847F5-4B01-CA41-9BA8-04A43C2CACE0}"/>
              </a:ext>
            </a:extLst>
          </p:cNvPr>
          <p:cNvSpPr>
            <a:spLocks noGrp="1"/>
          </p:cNvSpPr>
          <p:nvPr>
            <p:ph idx="10"/>
          </p:nvPr>
        </p:nvSpPr>
        <p:spPr>
          <a:xfrm>
            <a:off x="4876800" y="1562100"/>
            <a:ext cx="6629400" cy="37973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A5BC1CF1-C882-D841-8213-2FF88BAF52EC}"/>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dirty="0"/>
              <a:t>Click to edit Master title style</a:t>
            </a:r>
          </a:p>
        </p:txBody>
      </p:sp>
    </p:spTree>
    <p:extLst>
      <p:ext uri="{BB962C8B-B14F-4D97-AF65-F5344CB8AC3E}">
        <p14:creationId xmlns:p14="http://schemas.microsoft.com/office/powerpoint/2010/main" val="186963283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 column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F610FD58-353C-F240-AA43-30C04915F686}"/>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9D73A866-0BBE-F444-8B58-702BA5D0B55B}"/>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Content Placeholder 3">
            <a:extLst>
              <a:ext uri="{FF2B5EF4-FFF2-40B4-BE49-F238E27FC236}">
                <a16:creationId xmlns:a16="http://schemas.microsoft.com/office/drawing/2014/main" id="{32841B70-5E35-3840-88CE-0055F744C878}"/>
              </a:ext>
            </a:extLst>
          </p:cNvPr>
          <p:cNvSpPr>
            <a:spLocks noGrp="1"/>
          </p:cNvSpPr>
          <p:nvPr>
            <p:ph sz="half" idx="2"/>
          </p:nvPr>
        </p:nvSpPr>
        <p:spPr>
          <a:xfrm>
            <a:off x="695614" y="1777773"/>
            <a:ext cx="3381086" cy="4080394"/>
          </a:xfrm>
        </p:spPr>
        <p:txBody>
          <a:bodyPr lIns="0"/>
          <a:lstStyle>
            <a:lvl1pPr marL="0" indent="0">
              <a:buNone/>
              <a:defRPr sz="1800">
                <a:solidFill>
                  <a:schemeClr val="tx1"/>
                </a:solidFill>
              </a:defRPr>
            </a:lvl1pPr>
            <a:lvl2pPr marL="742950" indent="-285750">
              <a:buFont typeface="Arial" panose="020B0604020202020204" pitchFamily="34" charset="0"/>
              <a:buChar char="•"/>
              <a:defRPr sz="1600">
                <a:solidFill>
                  <a:schemeClr val="tx1"/>
                </a:solidFill>
              </a:defRPr>
            </a:lvl2pPr>
            <a:lvl3pPr marL="1143000" indent="-228600">
              <a:buFont typeface="System Font Regular"/>
              <a:buChar cha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2">
            <a:extLst>
              <a:ext uri="{FF2B5EF4-FFF2-40B4-BE49-F238E27FC236}">
                <a16:creationId xmlns:a16="http://schemas.microsoft.com/office/drawing/2014/main" id="{726F8AF8-61F0-7D42-9986-49F3FA5594E1}"/>
              </a:ext>
            </a:extLst>
          </p:cNvPr>
          <p:cNvSpPr>
            <a:spLocks noGrp="1"/>
          </p:cNvSpPr>
          <p:nvPr>
            <p:ph type="body" idx="12"/>
          </p:nvPr>
        </p:nvSpPr>
        <p:spPr>
          <a:xfrm>
            <a:off x="685800" y="1371034"/>
            <a:ext cx="3390900" cy="406739"/>
          </a:xfrm>
        </p:spPr>
        <p:txBody>
          <a:bodyPr lIns="0" anchor="t" anchorCtr="0">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Text Placeholder 2">
            <a:extLst>
              <a:ext uri="{FF2B5EF4-FFF2-40B4-BE49-F238E27FC236}">
                <a16:creationId xmlns:a16="http://schemas.microsoft.com/office/drawing/2014/main" id="{8A559C3F-C6F1-1B4F-96DF-4769B4B5E90D}"/>
              </a:ext>
            </a:extLst>
          </p:cNvPr>
          <p:cNvSpPr>
            <a:spLocks noGrp="1"/>
          </p:cNvSpPr>
          <p:nvPr>
            <p:ph type="body" idx="14"/>
          </p:nvPr>
        </p:nvSpPr>
        <p:spPr>
          <a:xfrm>
            <a:off x="4381500" y="1371034"/>
            <a:ext cx="3390900" cy="406739"/>
          </a:xfrm>
        </p:spPr>
        <p:txBody>
          <a:bodyPr lIns="0" anchor="t" anchorCtr="0">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2">
            <a:extLst>
              <a:ext uri="{FF2B5EF4-FFF2-40B4-BE49-F238E27FC236}">
                <a16:creationId xmlns:a16="http://schemas.microsoft.com/office/drawing/2014/main" id="{5761A200-7679-7348-AB01-CF00EF0FF10F}"/>
              </a:ext>
            </a:extLst>
          </p:cNvPr>
          <p:cNvSpPr>
            <a:spLocks noGrp="1"/>
          </p:cNvSpPr>
          <p:nvPr>
            <p:ph type="body" idx="15"/>
          </p:nvPr>
        </p:nvSpPr>
        <p:spPr>
          <a:xfrm>
            <a:off x="8096250" y="1367192"/>
            <a:ext cx="3390900" cy="410581"/>
          </a:xfrm>
        </p:spPr>
        <p:txBody>
          <a:bodyPr lIns="0" anchor="t" anchorCtr="0">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itle 1">
            <a:extLst>
              <a:ext uri="{FF2B5EF4-FFF2-40B4-BE49-F238E27FC236}">
                <a16:creationId xmlns:a16="http://schemas.microsoft.com/office/drawing/2014/main" id="{CB4E2A77-B3FA-B64E-AA07-2FCEF25F4203}"/>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dirty="0"/>
              <a:t>Click to edit Master title style</a:t>
            </a:r>
          </a:p>
        </p:txBody>
      </p:sp>
      <p:sp>
        <p:nvSpPr>
          <p:cNvPr id="12" name="Content Placeholder 3">
            <a:extLst>
              <a:ext uri="{FF2B5EF4-FFF2-40B4-BE49-F238E27FC236}">
                <a16:creationId xmlns:a16="http://schemas.microsoft.com/office/drawing/2014/main" id="{B2942805-A3CD-6546-B416-2D6CC6C36FEE}"/>
              </a:ext>
            </a:extLst>
          </p:cNvPr>
          <p:cNvSpPr>
            <a:spLocks noGrp="1"/>
          </p:cNvSpPr>
          <p:nvPr>
            <p:ph sz="half" idx="16"/>
          </p:nvPr>
        </p:nvSpPr>
        <p:spPr>
          <a:xfrm>
            <a:off x="4386407" y="1777773"/>
            <a:ext cx="3381086" cy="4080394"/>
          </a:xfrm>
        </p:spPr>
        <p:txBody>
          <a:bodyPr lIns="0"/>
          <a:lstStyle>
            <a:lvl1pPr marL="0" indent="0">
              <a:buNone/>
              <a:defRPr sz="1800">
                <a:solidFill>
                  <a:schemeClr val="tx1"/>
                </a:solidFill>
              </a:defRPr>
            </a:lvl1pPr>
            <a:lvl2pPr marL="742950" indent="-285750">
              <a:buFont typeface="Arial" panose="020B0604020202020204" pitchFamily="34" charset="0"/>
              <a:buChar char="•"/>
              <a:defRPr sz="1600">
                <a:solidFill>
                  <a:schemeClr val="tx1"/>
                </a:solidFill>
              </a:defRPr>
            </a:lvl2pPr>
            <a:lvl3pPr marL="1143000" indent="-228600">
              <a:buFont typeface="System Font Regular"/>
              <a:buChar cha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3">
            <a:extLst>
              <a:ext uri="{FF2B5EF4-FFF2-40B4-BE49-F238E27FC236}">
                <a16:creationId xmlns:a16="http://schemas.microsoft.com/office/drawing/2014/main" id="{E3BC0559-6EFF-524D-B2AF-B44EB4923C1B}"/>
              </a:ext>
            </a:extLst>
          </p:cNvPr>
          <p:cNvSpPr>
            <a:spLocks noGrp="1"/>
          </p:cNvSpPr>
          <p:nvPr>
            <p:ph sz="half" idx="17"/>
          </p:nvPr>
        </p:nvSpPr>
        <p:spPr>
          <a:xfrm>
            <a:off x="8091343" y="1777773"/>
            <a:ext cx="3381086" cy="4080394"/>
          </a:xfrm>
        </p:spPr>
        <p:txBody>
          <a:bodyPr lIns="0"/>
          <a:lstStyle>
            <a:lvl1pPr marL="0" indent="0">
              <a:buNone/>
              <a:defRPr sz="1800">
                <a:solidFill>
                  <a:schemeClr val="tx1"/>
                </a:solidFill>
              </a:defRPr>
            </a:lvl1pPr>
            <a:lvl2pPr marL="742950" indent="-285750">
              <a:buFont typeface="Arial" panose="020B0604020202020204" pitchFamily="34" charset="0"/>
              <a:buChar char="•"/>
              <a:defRPr sz="1600">
                <a:solidFill>
                  <a:schemeClr val="tx1"/>
                </a:solidFill>
              </a:defRPr>
            </a:lvl2pPr>
            <a:lvl3pPr marL="1143000" indent="-228600">
              <a:buFont typeface="System Font Regular"/>
              <a:buChar cha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53999940"/>
      </p:ext>
    </p:extLst>
  </p:cSld>
  <p:clrMapOvr>
    <a:masterClrMapping/>
  </p:clrMapOvr>
  <p:extLst>
    <p:ext uri="{DCECCB84-F9BA-43D5-87BE-67443E8EF086}">
      <p15:sldGuideLst xmlns:p15="http://schemas.microsoft.com/office/powerpoint/2012/main">
        <p15:guide id="1" orient="horz" pos="1176">
          <p15:clr>
            <a:srgbClr val="FBAE40"/>
          </p15:clr>
        </p15:guide>
        <p15:guide id="2" pos="2568">
          <p15:clr>
            <a:srgbClr val="FBAE40"/>
          </p15:clr>
        </p15:guide>
        <p15:guide id="3" pos="2760">
          <p15:clr>
            <a:srgbClr val="FBAE40"/>
          </p15:clr>
        </p15:guide>
        <p15:guide id="4" pos="4896">
          <p15:clr>
            <a:srgbClr val="FBAE40"/>
          </p15:clr>
        </p15:guide>
        <p15:guide id="5" pos="5088">
          <p15:clr>
            <a:srgbClr val="FBAE40"/>
          </p15:clr>
        </p15:guide>
        <p15:guide id="6" orient="horz" pos="14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11C2A2-613A-4001-9C64-902D55399259}"/>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B385294C-D3F9-4606-9C94-3771D5E9B065}"/>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6" name="Content Placeholder 5">
            <a:extLst>
              <a:ext uri="{FF2B5EF4-FFF2-40B4-BE49-F238E27FC236}">
                <a16:creationId xmlns:a16="http://schemas.microsoft.com/office/drawing/2014/main" id="{AB5C6859-3193-48B7-876D-B44E5C218B39}"/>
              </a:ext>
            </a:extLst>
          </p:cNvPr>
          <p:cNvSpPr>
            <a:spLocks noGrp="1"/>
          </p:cNvSpPr>
          <p:nvPr>
            <p:ph sz="quarter" idx="12"/>
          </p:nvPr>
        </p:nvSpPr>
        <p:spPr>
          <a:xfrm>
            <a:off x="685800" y="1362456"/>
            <a:ext cx="10817352" cy="487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DD6C32FB-B600-3646-B8F4-E748CFC6C466}"/>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dirty="0"/>
              <a:t>Click to edit Master title style</a:t>
            </a:r>
          </a:p>
        </p:txBody>
      </p:sp>
    </p:spTree>
    <p:extLst>
      <p:ext uri="{BB962C8B-B14F-4D97-AF65-F5344CB8AC3E}">
        <p14:creationId xmlns:p14="http://schemas.microsoft.com/office/powerpoint/2010/main" val="3777899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1/3 Content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457311"/>
            <a:ext cx="3416300" cy="5697638"/>
          </a:xfrm>
          <a:prstGeom prst="rect">
            <a:avLst/>
          </a:prstGeom>
        </p:spPr>
        <p:txBody>
          <a:bodyPr anchor="ctr"/>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4838700" y="474562"/>
            <a:ext cx="6664452" cy="5697638"/>
          </a:xfrm>
          <a:prstGeom prst="rect">
            <a:avLst/>
          </a:prstGeom>
        </p:spPr>
        <p:txBody>
          <a:bodyPr/>
          <a:lstStyle>
            <a:lvl1pPr>
              <a:defRPr sz="28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9CEF215E-D366-406F-A882-23DF93859EB3}"/>
              </a:ext>
            </a:extLst>
          </p:cNvPr>
          <p:cNvSpPr txBox="1"/>
          <p:nvPr userDrawn="1"/>
        </p:nvSpPr>
        <p:spPr>
          <a:xfrm>
            <a:off x="685800" y="6385858"/>
            <a:ext cx="1183016" cy="153888"/>
          </a:xfrm>
          <a:prstGeom prst="rect">
            <a:avLst/>
          </a:prstGeom>
          <a:noFill/>
        </p:spPr>
        <p:txBody>
          <a:bodyPr wrap="non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accent1"/>
                </a:solidFill>
                <a:latin typeface="Arial" panose="020B0604020202020204" pitchFamily="34" charset="0"/>
                <a:ea typeface="+mn-ea"/>
                <a:cs typeface="Arial" panose="020B0604020202020204" pitchFamily="34" charset="0"/>
              </a:rPr>
              <a:t>Jackson Lewis P.C.</a:t>
            </a:r>
          </a:p>
        </p:txBody>
      </p:sp>
      <p:sp>
        <p:nvSpPr>
          <p:cNvPr id="6" name="Slide Number Placeholder 5">
            <a:extLst>
              <a:ext uri="{FF2B5EF4-FFF2-40B4-BE49-F238E27FC236}">
                <a16:creationId xmlns:a16="http://schemas.microsoft.com/office/drawing/2014/main" id="{A5986C26-1112-4F3B-83F0-189B3240751D}"/>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150370261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 Content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2321472"/>
            <a:ext cx="3416300" cy="3850728"/>
          </a:xfrm>
          <a:prstGeom prst="rect">
            <a:avLst/>
          </a:prstGeom>
        </p:spPr>
        <p:txBody>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p:nvPr>
        </p:nvSpPr>
        <p:spPr>
          <a:xfrm>
            <a:off x="685800" y="1181100"/>
            <a:ext cx="3416300" cy="762000"/>
          </a:xfrm>
          <a:prstGeom prst="rect">
            <a:avLst/>
          </a:prstGeom>
        </p:spPr>
        <p:txBody>
          <a:bodyPr anchor="b"/>
          <a:lstStyle>
            <a:lvl1pPr marL="0" indent="0">
              <a:buNone/>
              <a:defRPr sz="2000" b="1">
                <a:solidFill>
                  <a:schemeClr val="bg1"/>
                </a:solidFill>
              </a:defRPr>
            </a:lvl1pPr>
          </a:lstStyle>
          <a:p>
            <a:pPr lvl="0"/>
            <a:r>
              <a:rPr lang="en-US" dirty="0"/>
              <a:t>Click to edit Master text styles</a:t>
            </a:r>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4838700" y="1584767"/>
            <a:ext cx="6664452" cy="3797300"/>
          </a:xfrm>
          <a:prstGeom prst="rect">
            <a:avLst/>
          </a:prstGeom>
        </p:spPr>
        <p:txBody>
          <a:bodyPr/>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4602012"/>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749808" y="3054096"/>
            <a:ext cx="8814816" cy="777240"/>
          </a:xfrm>
        </p:spPr>
        <p:txBody>
          <a:bodyPr anchor="ctr"/>
          <a:lstStyle>
            <a:lvl1pPr>
              <a:defRPr sz="4800">
                <a:solidFill>
                  <a:schemeClr val="accent1"/>
                </a:solidFill>
              </a:defRPr>
            </a:lvl1pPr>
          </a:lstStyle>
          <a:p>
            <a:r>
              <a:rPr lang="en-US" dirty="0"/>
              <a:t>Section Divider</a:t>
            </a:r>
          </a:p>
        </p:txBody>
      </p:sp>
      <p:cxnSp>
        <p:nvCxnSpPr>
          <p:cNvPr id="5" name="Straight Connector 4">
            <a:extLst>
              <a:ext uri="{FF2B5EF4-FFF2-40B4-BE49-F238E27FC236}">
                <a16:creationId xmlns:a16="http://schemas.microsoft.com/office/drawing/2014/main" id="{6BB2AA69-C160-4C56-9A25-F4B7EECA0C35}"/>
              </a:ext>
            </a:extLst>
          </p:cNvPr>
          <p:cNvCxnSpPr/>
          <p:nvPr userDrawn="1"/>
        </p:nvCxnSpPr>
        <p:spPr>
          <a:xfrm>
            <a:off x="745919" y="2735283"/>
            <a:ext cx="1066579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55E8954-6251-4AEE-9C4D-A0ACA58B451B}"/>
              </a:ext>
            </a:extLst>
          </p:cNvPr>
          <p:cNvCxnSpPr/>
          <p:nvPr userDrawn="1"/>
        </p:nvCxnSpPr>
        <p:spPr>
          <a:xfrm>
            <a:off x="745919" y="4057561"/>
            <a:ext cx="1066579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206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_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3ACBEF-EDE2-49F3-A80C-D3C8A5594F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30F6-69D6-D540-94FB-80E4D4880D83}"/>
              </a:ext>
            </a:extLst>
          </p:cNvPr>
          <p:cNvSpPr>
            <a:spLocks noGrp="1"/>
          </p:cNvSpPr>
          <p:nvPr>
            <p:ph type="ctrTitle" hasCustomPrompt="1"/>
          </p:nvPr>
        </p:nvSpPr>
        <p:spPr>
          <a:xfrm>
            <a:off x="699805" y="1983604"/>
            <a:ext cx="10829544" cy="1559719"/>
          </a:xfrm>
          <a:prstGeom prst="rect">
            <a:avLst/>
          </a:prstGeom>
        </p:spPr>
        <p:txBody>
          <a:bodyPr anchor="b"/>
          <a:lstStyle>
            <a:lvl1pPr algn="l">
              <a:defRPr sz="4800"/>
            </a:lvl1pPr>
          </a:lstStyle>
          <a:p>
            <a:r>
              <a:rPr lang="en-US"/>
              <a:t>Title Goes Here</a:t>
            </a:r>
          </a:p>
        </p:txBody>
      </p:sp>
      <p:sp>
        <p:nvSpPr>
          <p:cNvPr id="3" name="Subtitle 2">
            <a:extLst>
              <a:ext uri="{FF2B5EF4-FFF2-40B4-BE49-F238E27FC236}">
                <a16:creationId xmlns:a16="http://schemas.microsoft.com/office/drawing/2014/main" id="{C2BA5ED3-CA83-A04A-8DB8-B16120AF2B73}"/>
              </a:ext>
            </a:extLst>
          </p:cNvPr>
          <p:cNvSpPr>
            <a:spLocks noGrp="1"/>
          </p:cNvSpPr>
          <p:nvPr>
            <p:ph type="subTitle" idx="1" hasCustomPrompt="1"/>
          </p:nvPr>
        </p:nvSpPr>
        <p:spPr>
          <a:xfrm>
            <a:off x="699805" y="3598739"/>
            <a:ext cx="10825975" cy="15356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a:p>
            <a:endParaRPr lang="en-US"/>
          </a:p>
        </p:txBody>
      </p:sp>
      <p:pic>
        <p:nvPicPr>
          <p:cNvPr id="9" name="Picture 8">
            <a:extLst>
              <a:ext uri="{FF2B5EF4-FFF2-40B4-BE49-F238E27FC236}">
                <a16:creationId xmlns:a16="http://schemas.microsoft.com/office/drawing/2014/main" id="{83AEE761-B543-46C6-933E-75A99117BA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0225" y="661719"/>
            <a:ext cx="2667000" cy="317885"/>
          </a:xfrm>
          <a:prstGeom prst="rect">
            <a:avLst/>
          </a:prstGeom>
        </p:spPr>
      </p:pic>
      <p:sp>
        <p:nvSpPr>
          <p:cNvPr id="6" name="Text Placeholder 5">
            <a:extLst>
              <a:ext uri="{FF2B5EF4-FFF2-40B4-BE49-F238E27FC236}">
                <a16:creationId xmlns:a16="http://schemas.microsoft.com/office/drawing/2014/main" id="{6CF61252-D212-46B4-9E84-AEB18ABA9126}"/>
              </a:ext>
            </a:extLst>
          </p:cNvPr>
          <p:cNvSpPr>
            <a:spLocks noGrp="1"/>
          </p:cNvSpPr>
          <p:nvPr>
            <p:ph type="body" sz="quarter" idx="10" hasCustomPrompt="1"/>
          </p:nvPr>
        </p:nvSpPr>
        <p:spPr>
          <a:xfrm>
            <a:off x="699805" y="5169909"/>
            <a:ext cx="6259853" cy="269192"/>
          </a:xfrm>
        </p:spPr>
        <p:txBody>
          <a:bodyPr/>
          <a:lstStyle>
            <a:lvl1pPr marL="0" indent="0">
              <a:buNone/>
              <a:defRPr sz="1600" b="1">
                <a:solidFill>
                  <a:schemeClr val="accent2"/>
                </a:solidFill>
              </a:defRPr>
            </a:lvl1pPr>
          </a:lstStyle>
          <a:p>
            <a:pPr lvl="0"/>
            <a:r>
              <a:rPr lang="en-US"/>
              <a:t>Presenter Name</a:t>
            </a:r>
          </a:p>
        </p:txBody>
      </p:sp>
      <p:sp>
        <p:nvSpPr>
          <p:cNvPr id="10" name="Text Placeholder 9">
            <a:extLst>
              <a:ext uri="{FF2B5EF4-FFF2-40B4-BE49-F238E27FC236}">
                <a16:creationId xmlns:a16="http://schemas.microsoft.com/office/drawing/2014/main" id="{6DFCE14A-AE27-4D48-B0F8-F2713092F76D}"/>
              </a:ext>
            </a:extLst>
          </p:cNvPr>
          <p:cNvSpPr>
            <a:spLocks noGrp="1"/>
          </p:cNvSpPr>
          <p:nvPr>
            <p:ph type="body" sz="quarter" idx="11" hasCustomPrompt="1"/>
          </p:nvPr>
        </p:nvSpPr>
        <p:spPr>
          <a:xfrm>
            <a:off x="699805" y="5474621"/>
            <a:ext cx="3449205" cy="302236"/>
          </a:xfrm>
        </p:spPr>
        <p:txBody>
          <a:bodyPr/>
          <a:lstStyle>
            <a:lvl1pPr marL="0" indent="0">
              <a:buNone/>
              <a:defRPr sz="1200" b="1">
                <a:solidFill>
                  <a:schemeClr val="bg1"/>
                </a:solidFill>
              </a:defRPr>
            </a:lvl1pPr>
          </a:lstStyle>
          <a:p>
            <a:pPr lvl="0"/>
            <a:r>
              <a:rPr lang="en-US"/>
              <a:t>[00.00.2021</a:t>
            </a:r>
          </a:p>
        </p:txBody>
      </p:sp>
      <p:sp>
        <p:nvSpPr>
          <p:cNvPr id="5" name="TextBox 4">
            <a:extLst>
              <a:ext uri="{FF2B5EF4-FFF2-40B4-BE49-F238E27FC236}">
                <a16:creationId xmlns:a16="http://schemas.microsoft.com/office/drawing/2014/main" id="{D12B0FEF-FC7E-4554-BA89-893283BCE8FB}"/>
              </a:ext>
            </a:extLst>
          </p:cNvPr>
          <p:cNvSpPr txBox="1"/>
          <p:nvPr userDrawn="1"/>
        </p:nvSpPr>
        <p:spPr>
          <a:xfrm>
            <a:off x="685800" y="6431460"/>
            <a:ext cx="4505498" cy="215444"/>
          </a:xfrm>
          <a:prstGeom prst="rect">
            <a:avLst/>
          </a:prstGeom>
          <a:noFill/>
        </p:spPr>
        <p:txBody>
          <a:bodyPr wrap="square" lIns="0" rtlCol="0">
            <a:spAutoFit/>
          </a:bodyPr>
          <a:lstStyle/>
          <a:p>
            <a:r>
              <a:rPr lang="en-US" sz="800" dirty="0">
                <a:solidFill>
                  <a:schemeClr val="bg1"/>
                </a:solidFill>
                <a:latin typeface="Arial" panose="020B0604020202020204" pitchFamily="34" charset="0"/>
                <a:cs typeface="Arial" panose="020B0604020202020204" pitchFamily="34" charset="0"/>
              </a:rPr>
              <a:t>© 2021 Jackson Lewis P.C.</a:t>
            </a:r>
          </a:p>
        </p:txBody>
      </p:sp>
      <p:sp>
        <p:nvSpPr>
          <p:cNvPr id="13" name="Text Placeholder 9">
            <a:extLst>
              <a:ext uri="{FF2B5EF4-FFF2-40B4-BE49-F238E27FC236}">
                <a16:creationId xmlns:a16="http://schemas.microsoft.com/office/drawing/2014/main" id="{BE807693-1192-C34F-9A0E-E42928AB429B}"/>
              </a:ext>
            </a:extLst>
          </p:cNvPr>
          <p:cNvSpPr>
            <a:spLocks noGrp="1"/>
          </p:cNvSpPr>
          <p:nvPr>
            <p:ph type="body" sz="quarter" idx="13" hasCustomPrompt="1"/>
          </p:nvPr>
        </p:nvSpPr>
        <p:spPr>
          <a:xfrm>
            <a:off x="699805" y="5812378"/>
            <a:ext cx="7442574" cy="193893"/>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Jackson Lewis P.C., [Office]</a:t>
            </a:r>
          </a:p>
        </p:txBody>
      </p:sp>
      <p:sp>
        <p:nvSpPr>
          <p:cNvPr id="15" name="Text Placeholder 9">
            <a:extLst>
              <a:ext uri="{FF2B5EF4-FFF2-40B4-BE49-F238E27FC236}">
                <a16:creationId xmlns:a16="http://schemas.microsoft.com/office/drawing/2014/main" id="{F71F420C-6F30-EC42-AFBD-E65EFC5942B8}"/>
              </a:ext>
            </a:extLst>
          </p:cNvPr>
          <p:cNvSpPr>
            <a:spLocks noGrp="1"/>
          </p:cNvSpPr>
          <p:nvPr>
            <p:ph type="body" sz="quarter" idx="14" hasCustomPrompt="1"/>
          </p:nvPr>
        </p:nvSpPr>
        <p:spPr>
          <a:xfrm>
            <a:off x="699805" y="6070617"/>
            <a:ext cx="7442574" cy="308931"/>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[Email] ● [Phone]</a:t>
            </a:r>
          </a:p>
        </p:txBody>
      </p:sp>
    </p:spTree>
    <p:extLst>
      <p:ext uri="{BB962C8B-B14F-4D97-AF65-F5344CB8AC3E}">
        <p14:creationId xmlns:p14="http://schemas.microsoft.com/office/powerpoint/2010/main" val="3544521319"/>
      </p:ext>
    </p:extLst>
  </p:cSld>
  <p:clrMapOvr>
    <a:masterClrMapping/>
  </p:clrMapOvr>
  <p:extLst>
    <p:ext uri="{DCECCB84-F9BA-43D5-87BE-67443E8EF086}">
      <p15:sldGuideLst xmlns:p15="http://schemas.microsoft.com/office/powerpoint/2012/main">
        <p15:guide id="1" orient="horz" pos="2136">
          <p15:clr>
            <a:srgbClr val="FBAE40"/>
          </p15:clr>
        </p15:guide>
        <p15:guide id="2" orient="horz" pos="25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Agenda_Cor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C9DD92-D611-4045-9BE2-B28CA8F0D72D}"/>
              </a:ext>
            </a:extLst>
          </p:cNvPr>
          <p:cNvSpPr/>
          <p:nvPr userDrawn="1"/>
        </p:nvSpPr>
        <p:spPr>
          <a:xfrm>
            <a:off x="0" y="0"/>
            <a:ext cx="121920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itle 1">
            <a:extLst>
              <a:ext uri="{FF2B5EF4-FFF2-40B4-BE49-F238E27FC236}">
                <a16:creationId xmlns:a16="http://schemas.microsoft.com/office/drawing/2014/main" id="{CCF83363-4AE9-4C7D-ACC9-83EDF6E0B84D}"/>
              </a:ext>
            </a:extLst>
          </p:cNvPr>
          <p:cNvSpPr>
            <a:spLocks noGrp="1"/>
          </p:cNvSpPr>
          <p:nvPr>
            <p:ph type="title" hasCustomPrompt="1"/>
          </p:nvPr>
        </p:nvSpPr>
        <p:spPr>
          <a:xfrm>
            <a:off x="694392" y="1673352"/>
            <a:ext cx="4462272" cy="1398094"/>
          </a:xfrm>
        </p:spPr>
        <p:txBody>
          <a:bodyPr/>
          <a:lstStyle>
            <a:lvl1pPr>
              <a:defRPr sz="4000">
                <a:solidFill>
                  <a:schemeClr val="bg1"/>
                </a:solidFill>
              </a:defRPr>
            </a:lvl1pPr>
          </a:lstStyle>
          <a:p>
            <a:r>
              <a:rPr lang="en-US"/>
              <a:t>Contents</a:t>
            </a:r>
          </a:p>
        </p:txBody>
      </p:sp>
      <p:sp>
        <p:nvSpPr>
          <p:cNvPr id="8" name="Text Placeholder 7">
            <a:extLst>
              <a:ext uri="{FF2B5EF4-FFF2-40B4-BE49-F238E27FC236}">
                <a16:creationId xmlns:a16="http://schemas.microsoft.com/office/drawing/2014/main" id="{2E0ABC08-DFAC-40B4-8954-B26CF2BBF41B}"/>
              </a:ext>
            </a:extLst>
          </p:cNvPr>
          <p:cNvSpPr>
            <a:spLocks noGrp="1"/>
          </p:cNvSpPr>
          <p:nvPr>
            <p:ph type="body" sz="quarter" idx="10" hasCustomPrompt="1"/>
          </p:nvPr>
        </p:nvSpPr>
        <p:spPr>
          <a:xfrm>
            <a:off x="5971032" y="1673352"/>
            <a:ext cx="5577840" cy="3630168"/>
          </a:xfrm>
        </p:spPr>
        <p:txBody>
          <a:bodyPr/>
          <a:lstStyle>
            <a:lvl1pPr marL="457200" indent="-457200">
              <a:buFont typeface="Arial" panose="020B0604020202020204" pitchFamily="34" charset="0"/>
              <a:buChar char="•"/>
              <a:defRPr sz="1800" b="1">
                <a:solidFill>
                  <a:schemeClr val="bg1"/>
                </a:solidFill>
              </a:defRPr>
            </a:lvl1pPr>
            <a:lvl2pPr marL="914400" indent="-457200">
              <a:buFont typeface="+mj-lt"/>
              <a:buAutoNum type="arabicPeriod"/>
              <a:defRPr sz="1800" b="1">
                <a:solidFill>
                  <a:schemeClr val="bg1"/>
                </a:solidFill>
              </a:defRPr>
            </a:lvl2pPr>
            <a:lvl3pPr marL="1257300" indent="-342900">
              <a:buFont typeface="+mj-lt"/>
              <a:buAutoNum type="arabicPeriod"/>
              <a:defRPr sz="1800" b="1">
                <a:solidFill>
                  <a:schemeClr val="bg1"/>
                </a:solidFill>
              </a:defRPr>
            </a:lvl3pPr>
            <a:lvl4pPr marL="1714500" indent="-342900">
              <a:buFont typeface="+mj-lt"/>
              <a:buAutoNum type="arabicPeriod"/>
              <a:defRPr sz="1800" b="1">
                <a:solidFill>
                  <a:schemeClr val="bg1"/>
                </a:solidFill>
              </a:defRPr>
            </a:lvl4pPr>
            <a:lvl5pPr marL="2171700" indent="-342900">
              <a:buFont typeface="+mj-lt"/>
              <a:buAutoNum type="arabicPeriod"/>
              <a:defRPr sz="1800" b="1">
                <a:solidFill>
                  <a:schemeClr val="bg1"/>
                </a:solidFill>
              </a:defRPr>
            </a:lvl5pPr>
          </a:lstStyle>
          <a:p>
            <a:pPr lvl="0"/>
            <a:r>
              <a:rPr lang="en-US"/>
              <a:t>Item</a:t>
            </a:r>
          </a:p>
          <a:p>
            <a:pPr lvl="0"/>
            <a:r>
              <a:rPr lang="en-US"/>
              <a:t>Item</a:t>
            </a:r>
          </a:p>
          <a:p>
            <a:pPr lvl="0"/>
            <a:r>
              <a:rPr lang="en-US"/>
              <a:t>Item</a:t>
            </a:r>
          </a:p>
          <a:p>
            <a:pPr lvl="0"/>
            <a:r>
              <a:rPr lang="en-US"/>
              <a:t>Item</a:t>
            </a:r>
          </a:p>
          <a:p>
            <a:pPr lvl="0"/>
            <a:r>
              <a:rPr lang="en-US"/>
              <a:t>Item</a:t>
            </a:r>
          </a:p>
          <a:p>
            <a:pPr lvl="0"/>
            <a:r>
              <a:rPr lang="en-US"/>
              <a:t>Item</a:t>
            </a:r>
          </a:p>
        </p:txBody>
      </p:sp>
    </p:spTree>
    <p:extLst>
      <p:ext uri="{BB962C8B-B14F-4D97-AF65-F5344CB8AC3E}">
        <p14:creationId xmlns:p14="http://schemas.microsoft.com/office/powerpoint/2010/main" val="252360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1705430"/>
            <a:ext cx="10817352" cy="4466770"/>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1"/>
            <a:ext cx="10817352" cy="1248228"/>
          </a:xfrm>
          <a:prstGeom prst="rect">
            <a:avLst/>
          </a:prstGeom>
        </p:spPr>
        <p:txBody>
          <a:bodyPr vert="horz" lIns="0" tIns="0" rIns="0" bIns="0" rtlCol="0" anchor="ctr">
            <a:no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810521249"/>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Agenda_Coral phot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662097-3A13-0548-A148-A0D38A23211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7391400" cy="6858000"/>
          </a:xfrm>
          <a:prstGeom prst="rect">
            <a:avLst/>
          </a:prstGeom>
        </p:spPr>
      </p:pic>
      <p:sp>
        <p:nvSpPr>
          <p:cNvPr id="4" name="Rectangle 3">
            <a:extLst>
              <a:ext uri="{FF2B5EF4-FFF2-40B4-BE49-F238E27FC236}">
                <a16:creationId xmlns:a16="http://schemas.microsoft.com/office/drawing/2014/main" id="{EBAB421E-8DBB-DB4E-BA02-D46FB52D5410}"/>
              </a:ext>
            </a:extLst>
          </p:cNvPr>
          <p:cNvSpPr/>
          <p:nvPr userDrawn="1"/>
        </p:nvSpPr>
        <p:spPr>
          <a:xfrm>
            <a:off x="0" y="0"/>
            <a:ext cx="7391400" cy="6858000"/>
          </a:xfrm>
          <a:prstGeom prst="rect">
            <a:avLst/>
          </a:prstGeom>
          <a:solidFill>
            <a:schemeClr val="accent2">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7">
            <a:extLst>
              <a:ext uri="{FF2B5EF4-FFF2-40B4-BE49-F238E27FC236}">
                <a16:creationId xmlns:a16="http://schemas.microsoft.com/office/drawing/2014/main" id="{2CFDE4D6-90CF-D549-BF76-045623733127}"/>
              </a:ext>
            </a:extLst>
          </p:cNvPr>
          <p:cNvSpPr>
            <a:spLocks noGrp="1"/>
          </p:cNvSpPr>
          <p:nvPr>
            <p:ph type="body" sz="quarter" idx="10" hasCustomPrompt="1"/>
          </p:nvPr>
        </p:nvSpPr>
        <p:spPr>
          <a:xfrm>
            <a:off x="5971032" y="1591056"/>
            <a:ext cx="4919662" cy="3511550"/>
          </a:xfrm>
          <a:solidFill>
            <a:schemeClr val="bg1"/>
          </a:solidFill>
          <a:ln>
            <a:solidFill>
              <a:schemeClr val="bg1"/>
            </a:solidFill>
          </a:ln>
        </p:spPr>
        <p:txBody>
          <a:bodyPr anchor="ctr"/>
          <a:lstStyle>
            <a:lvl1pPr marL="974725" indent="-401638" defTabSz="1828800">
              <a:tabLst/>
              <a:defRPr sz="1800">
                <a:solidFill>
                  <a:schemeClr val="accent1"/>
                </a:solidFill>
              </a:defRPr>
            </a:lvl1pPr>
          </a:lstStyle>
          <a:p>
            <a:pPr lvl="0"/>
            <a:r>
              <a:rPr lang="en-US"/>
              <a:t>Topic 1</a:t>
            </a:r>
          </a:p>
          <a:p>
            <a:pPr lvl="0"/>
            <a:r>
              <a:rPr lang="en-US"/>
              <a:t>Topic 2</a:t>
            </a:r>
          </a:p>
          <a:p>
            <a:pPr lvl="0"/>
            <a:r>
              <a:rPr lang="en-US"/>
              <a:t>Topic 3</a:t>
            </a:r>
          </a:p>
          <a:p>
            <a:pPr lvl="0"/>
            <a:r>
              <a:rPr lang="en-US"/>
              <a:t>Topic 4</a:t>
            </a:r>
          </a:p>
          <a:p>
            <a:pPr lvl="0"/>
            <a:r>
              <a:rPr lang="en-US"/>
              <a:t>Topic 5</a:t>
            </a:r>
          </a:p>
        </p:txBody>
      </p:sp>
      <p:sp>
        <p:nvSpPr>
          <p:cNvPr id="6" name="Title 1">
            <a:extLst>
              <a:ext uri="{FF2B5EF4-FFF2-40B4-BE49-F238E27FC236}">
                <a16:creationId xmlns:a16="http://schemas.microsoft.com/office/drawing/2014/main" id="{0B3F8F76-7615-7744-AE5A-38B7FC6ACCDC}"/>
              </a:ext>
            </a:extLst>
          </p:cNvPr>
          <p:cNvSpPr>
            <a:spLocks noGrp="1"/>
          </p:cNvSpPr>
          <p:nvPr>
            <p:ph type="title" hasCustomPrompt="1"/>
          </p:nvPr>
        </p:nvSpPr>
        <p:spPr>
          <a:xfrm>
            <a:off x="694392" y="2816352"/>
            <a:ext cx="4062336" cy="777240"/>
          </a:xfrm>
        </p:spPr>
        <p:txBody>
          <a:bodyPr/>
          <a:lstStyle>
            <a:lvl1pPr>
              <a:defRPr sz="6600">
                <a:solidFill>
                  <a:schemeClr val="bg1"/>
                </a:solidFill>
              </a:defRPr>
            </a:lvl1pPr>
          </a:lstStyle>
          <a:p>
            <a:r>
              <a:rPr lang="en-US"/>
              <a:t>Agenda</a:t>
            </a:r>
          </a:p>
        </p:txBody>
      </p:sp>
    </p:spTree>
    <p:extLst>
      <p:ext uri="{BB962C8B-B14F-4D97-AF65-F5344CB8AC3E}">
        <p14:creationId xmlns:p14="http://schemas.microsoft.com/office/powerpoint/2010/main" val="3558368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cor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5115D650-12C9-4CF6-8C8E-1C3E2245418A}"/>
              </a:ext>
            </a:extLst>
          </p:cNvPr>
          <p:cNvSpPr>
            <a:spLocks noGrp="1"/>
          </p:cNvSpPr>
          <p:nvPr>
            <p:ph sz="quarter" idx="12" hasCustomPrompt="1"/>
          </p:nvPr>
        </p:nvSpPr>
        <p:spPr>
          <a:xfrm>
            <a:off x="685800" y="2753580"/>
            <a:ext cx="10820399" cy="890587"/>
          </a:xfrm>
        </p:spPr>
        <p:txBody>
          <a:bodyPr anchor="ctr"/>
          <a:lstStyle>
            <a:lvl1pPr marL="0" indent="0">
              <a:buNone/>
              <a:defRPr sz="6000" b="1">
                <a:solidFill>
                  <a:schemeClr val="bg1"/>
                </a:solidFill>
              </a:defRPr>
            </a:lvl1pPr>
          </a:lstStyle>
          <a:p>
            <a:pPr lvl="0"/>
            <a:r>
              <a:rPr lang="en-US"/>
              <a:t>Section divider</a:t>
            </a:r>
          </a:p>
        </p:txBody>
      </p:sp>
    </p:spTree>
    <p:extLst>
      <p:ext uri="{BB962C8B-B14F-4D97-AF65-F5344CB8AC3E}">
        <p14:creationId xmlns:p14="http://schemas.microsoft.com/office/powerpoint/2010/main" val="1259661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749808" y="3054096"/>
            <a:ext cx="8814816" cy="777240"/>
          </a:xfrm>
        </p:spPr>
        <p:txBody>
          <a:bodyPr anchor="ctr"/>
          <a:lstStyle>
            <a:lvl1pPr>
              <a:defRPr sz="4800">
                <a:solidFill>
                  <a:schemeClr val="accent1"/>
                </a:solidFill>
              </a:defRPr>
            </a:lvl1pPr>
          </a:lstStyle>
          <a:p>
            <a:r>
              <a:rPr lang="en-US"/>
              <a:t>Section Divider</a:t>
            </a:r>
          </a:p>
        </p:txBody>
      </p:sp>
      <p:cxnSp>
        <p:nvCxnSpPr>
          <p:cNvPr id="5" name="Straight Connector 4">
            <a:extLst>
              <a:ext uri="{FF2B5EF4-FFF2-40B4-BE49-F238E27FC236}">
                <a16:creationId xmlns:a16="http://schemas.microsoft.com/office/drawing/2014/main" id="{6BB2AA69-C160-4C56-9A25-F4B7EECA0C35}"/>
              </a:ext>
            </a:extLst>
          </p:cNvPr>
          <p:cNvCxnSpPr/>
          <p:nvPr userDrawn="1"/>
        </p:nvCxnSpPr>
        <p:spPr>
          <a:xfrm>
            <a:off x="745919" y="2735283"/>
            <a:ext cx="1066579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55E8954-6251-4AEE-9C4D-A0ACA58B451B}"/>
              </a:ext>
            </a:extLst>
          </p:cNvPr>
          <p:cNvCxnSpPr/>
          <p:nvPr userDrawn="1"/>
        </p:nvCxnSpPr>
        <p:spPr>
          <a:xfrm>
            <a:off x="745919" y="4057561"/>
            <a:ext cx="1066579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751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_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749808" y="2752344"/>
            <a:ext cx="8814816" cy="1444752"/>
          </a:xfrm>
        </p:spPr>
        <p:txBody>
          <a:bodyPr anchor="ctr"/>
          <a:lstStyle>
            <a:lvl1pPr>
              <a:defRPr sz="4800">
                <a:solidFill>
                  <a:schemeClr val="accent1"/>
                </a:solidFill>
              </a:defRPr>
            </a:lvl1pPr>
          </a:lstStyle>
          <a:p>
            <a:r>
              <a:rPr lang="en-US"/>
              <a:t>Section Divider:</a:t>
            </a:r>
            <a:br>
              <a:rPr lang="en-US"/>
            </a:br>
            <a:r>
              <a:rPr lang="en-US"/>
              <a:t>Two Lines</a:t>
            </a:r>
          </a:p>
        </p:txBody>
      </p:sp>
      <p:cxnSp>
        <p:nvCxnSpPr>
          <p:cNvPr id="7" name="Straight Connector 6">
            <a:extLst>
              <a:ext uri="{FF2B5EF4-FFF2-40B4-BE49-F238E27FC236}">
                <a16:creationId xmlns:a16="http://schemas.microsoft.com/office/drawing/2014/main" id="{B0F7EB9C-7D39-4B23-9B6D-90342B6E8F10}"/>
              </a:ext>
            </a:extLst>
          </p:cNvPr>
          <p:cNvCxnSpPr/>
          <p:nvPr userDrawn="1"/>
        </p:nvCxnSpPr>
        <p:spPr>
          <a:xfrm>
            <a:off x="745919" y="2438400"/>
            <a:ext cx="1066579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5B5F58-D1AA-4102-84D4-E125BFA8FA63}"/>
              </a:ext>
            </a:extLst>
          </p:cNvPr>
          <p:cNvCxnSpPr/>
          <p:nvPr userDrawn="1"/>
        </p:nvCxnSpPr>
        <p:spPr>
          <a:xfrm>
            <a:off x="745919" y="4425696"/>
            <a:ext cx="1066579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308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18472"/>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ext Placeholder 4">
            <a:extLst>
              <a:ext uri="{FF2B5EF4-FFF2-40B4-BE49-F238E27FC236}">
                <a16:creationId xmlns:a16="http://schemas.microsoft.com/office/drawing/2014/main" id="{E3AD1CAC-E36E-45DC-981C-F6F305145AA5}"/>
              </a:ext>
            </a:extLst>
          </p:cNvPr>
          <p:cNvSpPr>
            <a:spLocks noGrp="1"/>
          </p:cNvSpPr>
          <p:nvPr>
            <p:ph type="body" sz="quarter" idx="10" hasCustomPrompt="1"/>
          </p:nvPr>
        </p:nvSpPr>
        <p:spPr>
          <a:xfrm>
            <a:off x="793750" y="1902691"/>
            <a:ext cx="10612438" cy="3131127"/>
          </a:xfrm>
        </p:spPr>
        <p:txBody>
          <a:bodyPr anchor="ctr"/>
          <a:lstStyle>
            <a:lvl1pPr marL="0" indent="0">
              <a:buNone/>
              <a:defRPr sz="6000" b="1">
                <a:solidFill>
                  <a:schemeClr val="bg1"/>
                </a:solidFill>
              </a:defRPr>
            </a:lvl1pPr>
          </a:lstStyle>
          <a:p>
            <a:pPr lvl="0"/>
            <a:r>
              <a:rPr lang="en-US"/>
              <a:t>Insert accent statement here.</a:t>
            </a:r>
          </a:p>
        </p:txBody>
      </p:sp>
    </p:spTree>
    <p:extLst>
      <p:ext uri="{BB962C8B-B14F-4D97-AF65-F5344CB8AC3E}">
        <p14:creationId xmlns:p14="http://schemas.microsoft.com/office/powerpoint/2010/main" val="40400887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 Content amethyst lef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43815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Content Placeholder 2">
            <a:extLst>
              <a:ext uri="{FF2B5EF4-FFF2-40B4-BE49-F238E27FC236}">
                <a16:creationId xmlns:a16="http://schemas.microsoft.com/office/drawing/2014/main" id="{1643A48F-7B0D-5841-A9B9-581E092DB529}"/>
              </a:ext>
            </a:extLst>
          </p:cNvPr>
          <p:cNvSpPr>
            <a:spLocks noGrp="1"/>
          </p:cNvSpPr>
          <p:nvPr>
            <p:ph idx="1"/>
          </p:nvPr>
        </p:nvSpPr>
        <p:spPr>
          <a:xfrm>
            <a:off x="4864264" y="2211160"/>
            <a:ext cx="6617825" cy="3961039"/>
          </a:xfrm>
          <a:prstGeom prst="rect">
            <a:avLst/>
          </a:prstGeo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3">
            <a:extLst>
              <a:ext uri="{FF2B5EF4-FFF2-40B4-BE49-F238E27FC236}">
                <a16:creationId xmlns:a16="http://schemas.microsoft.com/office/drawing/2014/main" id="{8E63B03A-8B85-CB44-BF5D-CC8F5D0740B1}"/>
              </a:ext>
            </a:extLst>
          </p:cNvPr>
          <p:cNvSpPr>
            <a:spLocks noGrp="1"/>
          </p:cNvSpPr>
          <p:nvPr>
            <p:ph type="title" hasCustomPrompt="1"/>
          </p:nvPr>
        </p:nvSpPr>
        <p:spPr>
          <a:xfrm>
            <a:off x="4864264" y="1517874"/>
            <a:ext cx="6617825" cy="510406"/>
          </a:xfrm>
        </p:spPr>
        <p:txBody>
          <a:bodyPr anchor="b"/>
          <a:lstStyle>
            <a:lvl1pPr>
              <a:defRPr/>
            </a:lvl1pPr>
          </a:lstStyle>
          <a:p>
            <a:pPr lvl="0"/>
            <a:r>
              <a:rPr lang="en-US"/>
              <a:t>Click to edit Master text styles</a:t>
            </a:r>
          </a:p>
        </p:txBody>
      </p:sp>
    </p:spTree>
    <p:extLst>
      <p:ext uri="{BB962C8B-B14F-4D97-AF65-F5344CB8AC3E}">
        <p14:creationId xmlns:p14="http://schemas.microsoft.com/office/powerpoint/2010/main" val="2702010378"/>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 Content amethyst right">
    <p:spTree>
      <p:nvGrpSpPr>
        <p:cNvPr id="1" name=""/>
        <p:cNvGrpSpPr/>
        <p:nvPr/>
      </p:nvGrpSpPr>
      <p:grpSpPr>
        <a:xfrm>
          <a:off x="0" y="0"/>
          <a:ext cx="0" cy="0"/>
          <a:chOff x="0" y="0"/>
          <a:chExt cx="0" cy="0"/>
        </a:xfrm>
      </p:grpSpPr>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12" name="Picture Placeholder 2">
            <a:extLst>
              <a:ext uri="{FF2B5EF4-FFF2-40B4-BE49-F238E27FC236}">
                <a16:creationId xmlns:a16="http://schemas.microsoft.com/office/drawing/2014/main" id="{A12928CC-C11B-7B46-92DD-9E99B278CC0D}"/>
              </a:ext>
            </a:extLst>
          </p:cNvPr>
          <p:cNvSpPr>
            <a:spLocks noGrp="1"/>
          </p:cNvSpPr>
          <p:nvPr>
            <p:ph type="pic" idx="11"/>
          </p:nvPr>
        </p:nvSpPr>
        <p:spPr>
          <a:xfrm>
            <a:off x="7801819" y="0"/>
            <a:ext cx="43815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Content Placeholder 2">
            <a:extLst>
              <a:ext uri="{FF2B5EF4-FFF2-40B4-BE49-F238E27FC236}">
                <a16:creationId xmlns:a16="http://schemas.microsoft.com/office/drawing/2014/main" id="{72811083-30C7-034C-A336-199530001241}"/>
              </a:ext>
            </a:extLst>
          </p:cNvPr>
          <p:cNvSpPr>
            <a:spLocks noGrp="1"/>
          </p:cNvSpPr>
          <p:nvPr>
            <p:ph idx="1"/>
          </p:nvPr>
        </p:nvSpPr>
        <p:spPr>
          <a:xfrm>
            <a:off x="685800" y="2211160"/>
            <a:ext cx="6617825" cy="3961039"/>
          </a:xfrm>
          <a:prstGeom prst="rect">
            <a:avLst/>
          </a:prstGeo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3">
            <a:extLst>
              <a:ext uri="{FF2B5EF4-FFF2-40B4-BE49-F238E27FC236}">
                <a16:creationId xmlns:a16="http://schemas.microsoft.com/office/drawing/2014/main" id="{05A93FC1-1E79-EF4E-9B9B-8A853461F4FE}"/>
              </a:ext>
            </a:extLst>
          </p:cNvPr>
          <p:cNvSpPr>
            <a:spLocks noGrp="1"/>
          </p:cNvSpPr>
          <p:nvPr>
            <p:ph type="title" hasCustomPrompt="1"/>
          </p:nvPr>
        </p:nvSpPr>
        <p:spPr>
          <a:xfrm>
            <a:off x="685800" y="1517874"/>
            <a:ext cx="6617825" cy="510406"/>
          </a:xfrm>
        </p:spPr>
        <p:txBody>
          <a:bodyPr anchor="b"/>
          <a:lstStyle>
            <a:lvl1pPr>
              <a:defRPr/>
            </a:lvl1pPr>
          </a:lstStyle>
          <a:p>
            <a:pPr lvl="0"/>
            <a:r>
              <a:rPr lang="en-US"/>
              <a:t>Click to edit Master text styles</a:t>
            </a:r>
          </a:p>
        </p:txBody>
      </p:sp>
    </p:spTree>
    <p:extLst>
      <p:ext uri="{BB962C8B-B14F-4D97-AF65-F5344CB8AC3E}">
        <p14:creationId xmlns:p14="http://schemas.microsoft.com/office/powerpoint/2010/main" val="550281986"/>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1/3 Content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2321472"/>
            <a:ext cx="3416300" cy="3850728"/>
          </a:xfrm>
          <a:prstGeom prst="rect">
            <a:avLst/>
          </a:prstGeom>
        </p:spPr>
        <p:txBody>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p:nvPr>
        </p:nvSpPr>
        <p:spPr>
          <a:xfrm>
            <a:off x="685800" y="1181100"/>
            <a:ext cx="3416300" cy="762000"/>
          </a:xfrm>
          <a:prstGeom prst="rect">
            <a:avLst/>
          </a:prstGeom>
        </p:spPr>
        <p:txBody>
          <a:bodyPr anchor="b"/>
          <a:lstStyle>
            <a:lvl1pPr marL="0" indent="0">
              <a:buNone/>
              <a:defRPr sz="2000" b="1">
                <a:solidFill>
                  <a:schemeClr val="bg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4838700" y="1584767"/>
            <a:ext cx="6664452" cy="3797300"/>
          </a:xfrm>
          <a:prstGeom prst="rect">
            <a:avLst/>
          </a:prstGeom>
        </p:spPr>
        <p:txBody>
          <a:bodyPr/>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308461"/>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1/3 Content amethys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8089900" y="2321472"/>
            <a:ext cx="3416300" cy="3850728"/>
          </a:xfrm>
          <a:prstGeom prst="rect">
            <a:avLst/>
          </a:prstGeom>
        </p:spPr>
        <p:txBody>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p:nvPr>
        </p:nvSpPr>
        <p:spPr>
          <a:xfrm>
            <a:off x="8089900" y="1181100"/>
            <a:ext cx="3416300" cy="762000"/>
          </a:xfrm>
          <a:prstGeom prst="rect">
            <a:avLst/>
          </a:prstGeom>
        </p:spPr>
        <p:txBody>
          <a:bodyPr anchor="b"/>
          <a:lstStyle>
            <a:lvl1pPr marL="0" indent="0">
              <a:buNone/>
              <a:defRPr sz="2000" b="1">
                <a:solidFill>
                  <a:schemeClr val="bg1"/>
                </a:solidFill>
              </a:defRPr>
            </a:lvl1pPr>
          </a:lstStyle>
          <a:p>
            <a:pPr lvl="0"/>
            <a:r>
              <a:rPr lang="en-US"/>
              <a:t>Click to edit Master text styles</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10" name="Content Placeholder 2">
            <a:extLst>
              <a:ext uri="{FF2B5EF4-FFF2-40B4-BE49-F238E27FC236}">
                <a16:creationId xmlns:a16="http://schemas.microsoft.com/office/drawing/2014/main" id="{2D52510A-B443-3A41-856F-1DC143ABE19B}"/>
              </a:ext>
            </a:extLst>
          </p:cNvPr>
          <p:cNvSpPr>
            <a:spLocks noGrp="1"/>
          </p:cNvSpPr>
          <p:nvPr>
            <p:ph idx="10"/>
          </p:nvPr>
        </p:nvSpPr>
        <p:spPr>
          <a:xfrm>
            <a:off x="688848" y="1584767"/>
            <a:ext cx="6664452" cy="3797300"/>
          </a:xfrm>
          <a:prstGeom prst="rect">
            <a:avLst/>
          </a:prstGeom>
        </p:spPr>
        <p:txBody>
          <a:bodyPr/>
          <a:lstStyle>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0800615"/>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1/3 Content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hasCustomPrompt="1"/>
          </p:nvPr>
        </p:nvSpPr>
        <p:spPr>
          <a:xfrm>
            <a:off x="243068" y="1181100"/>
            <a:ext cx="3859032" cy="762000"/>
          </a:xfrm>
          <a:prstGeom prst="rect">
            <a:avLst/>
          </a:prstGeom>
        </p:spPr>
        <p:txBody>
          <a:bodyPr anchor="t"/>
          <a:lstStyle>
            <a:lvl1pPr marL="0" indent="0" algn="ctr">
              <a:buNone/>
              <a:defRPr sz="3200" b="1">
                <a:solidFill>
                  <a:schemeClr val="bg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4838700" y="1584767"/>
            <a:ext cx="6664452" cy="3797300"/>
          </a:xfrm>
          <a:prstGeom prst="rect">
            <a:avLst/>
          </a:prstGeom>
        </p:spPr>
        <p:txBody>
          <a:bodyPr/>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420135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no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0"/>
            <a:ext cx="10817352" cy="1248229"/>
          </a:xfrm>
          <a:prstGeom prst="rect">
            <a:avLst/>
          </a:prstGeom>
        </p:spPr>
        <p:txBody>
          <a:bodyPr vert="horz" lIns="0" tIns="0" rIns="0" bIns="0" rtlCol="0" anchor="ctr">
            <a:no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96716581"/>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1/3 Content amethys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hasCustomPrompt="1"/>
          </p:nvPr>
        </p:nvSpPr>
        <p:spPr>
          <a:xfrm>
            <a:off x="8089900" y="1181100"/>
            <a:ext cx="3832024" cy="762000"/>
          </a:xfrm>
          <a:prstGeom prst="rect">
            <a:avLst/>
          </a:prstGeom>
        </p:spPr>
        <p:txBody>
          <a:bodyPr anchor="t"/>
          <a:lstStyle>
            <a:lvl1pPr marL="0" indent="0" algn="ctr">
              <a:buNone/>
              <a:defRPr sz="3200" b="1">
                <a:solidFill>
                  <a:schemeClr val="bg1"/>
                </a:solidFill>
              </a:defRPr>
            </a:lvl1pPr>
          </a:lstStyle>
          <a:p>
            <a:pPr lvl="0"/>
            <a:r>
              <a:rPr lang="en-US"/>
              <a:t>Click to edit Master text styles</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10" name="Content Placeholder 2">
            <a:extLst>
              <a:ext uri="{FF2B5EF4-FFF2-40B4-BE49-F238E27FC236}">
                <a16:creationId xmlns:a16="http://schemas.microsoft.com/office/drawing/2014/main" id="{2D52510A-B443-3A41-856F-1DC143ABE19B}"/>
              </a:ext>
            </a:extLst>
          </p:cNvPr>
          <p:cNvSpPr>
            <a:spLocks noGrp="1"/>
          </p:cNvSpPr>
          <p:nvPr>
            <p:ph idx="10"/>
          </p:nvPr>
        </p:nvSpPr>
        <p:spPr>
          <a:xfrm>
            <a:off x="688848" y="1584767"/>
            <a:ext cx="6664452" cy="3797300"/>
          </a:xfrm>
          <a:prstGeom prst="rect">
            <a:avLst/>
          </a:prstGeom>
        </p:spPr>
        <p:txBody>
          <a:bodyPr/>
          <a:lstStyle>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2377603"/>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C365D6-7198-1D4F-BA21-EC7E5AD9EA39}"/>
              </a:ext>
            </a:extLst>
          </p:cNvPr>
          <p:cNvSpPr/>
          <p:nvPr userDrawn="1"/>
        </p:nvSpPr>
        <p:spPr>
          <a:xfrm>
            <a:off x="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5D4F0128-4422-497B-8D8E-2412A62DB0A0}"/>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6" name="Oval 5">
            <a:extLst>
              <a:ext uri="{FF2B5EF4-FFF2-40B4-BE49-F238E27FC236}">
                <a16:creationId xmlns:a16="http://schemas.microsoft.com/office/drawing/2014/main" id="{28894DFF-38F7-43BE-A7DA-0A2B42BEE96D}"/>
              </a:ext>
            </a:extLst>
          </p:cNvPr>
          <p:cNvSpPr/>
          <p:nvPr userDrawn="1"/>
        </p:nvSpPr>
        <p:spPr>
          <a:xfrm>
            <a:off x="545370" y="1783620"/>
            <a:ext cx="3290761" cy="32907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39A17A5-4471-404B-8519-F2777692DC95}"/>
              </a:ext>
            </a:extLst>
          </p:cNvPr>
          <p:cNvSpPr txBox="1"/>
          <p:nvPr userDrawn="1"/>
        </p:nvSpPr>
        <p:spPr>
          <a:xfrm>
            <a:off x="1316532" y="1645275"/>
            <a:ext cx="1888659" cy="3770263"/>
          </a:xfrm>
          <a:prstGeom prst="rect">
            <a:avLst/>
          </a:prstGeom>
          <a:noFill/>
        </p:spPr>
        <p:txBody>
          <a:bodyPr wrap="none" rtlCol="0">
            <a:spAutoFit/>
          </a:bodyPr>
          <a:lstStyle/>
          <a:p>
            <a:r>
              <a:rPr lang="en-US" sz="23900" b="1" dirty="0">
                <a:ln w="22225">
                  <a:noFill/>
                  <a:prstDash val="solid"/>
                </a:ln>
                <a:solidFill>
                  <a:schemeClr val="accent3"/>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846EDAF4-32CE-487E-A47D-E3198E70D840}"/>
              </a:ext>
            </a:extLst>
          </p:cNvPr>
          <p:cNvSpPr txBox="1"/>
          <p:nvPr userDrawn="1"/>
        </p:nvSpPr>
        <p:spPr>
          <a:xfrm>
            <a:off x="1227612" y="1543868"/>
            <a:ext cx="1888659" cy="3770263"/>
          </a:xfrm>
          <a:prstGeom prst="rect">
            <a:avLst/>
          </a:prstGeom>
          <a:noFill/>
        </p:spPr>
        <p:txBody>
          <a:bodyPr wrap="none" rtlCol="0">
            <a:spAutoFit/>
          </a:bodyPr>
          <a:lstStyle/>
          <a:p>
            <a:r>
              <a:rPr lang="en-US" sz="23900" b="1" dirty="0">
                <a:ln w="22225">
                  <a:solidFill>
                    <a:schemeClr val="accent1"/>
                  </a:solidFill>
                  <a:prstDash val="solid"/>
                </a:ln>
                <a:noFill/>
                <a:latin typeface="Arial" panose="020B0604020202020204" pitchFamily="34" charset="0"/>
                <a:cs typeface="Arial" panose="020B0604020202020204" pitchFamily="34" charset="0"/>
              </a:rPr>
              <a:t>1</a:t>
            </a:r>
          </a:p>
        </p:txBody>
      </p:sp>
      <p:sp>
        <p:nvSpPr>
          <p:cNvPr id="13" name="Content Placeholder 9">
            <a:extLst>
              <a:ext uri="{FF2B5EF4-FFF2-40B4-BE49-F238E27FC236}">
                <a16:creationId xmlns:a16="http://schemas.microsoft.com/office/drawing/2014/main" id="{D9923057-F7EC-B143-8840-4BC15113AF0D}"/>
              </a:ext>
            </a:extLst>
          </p:cNvPr>
          <p:cNvSpPr>
            <a:spLocks noGrp="1"/>
          </p:cNvSpPr>
          <p:nvPr>
            <p:ph sz="quarter" idx="12"/>
          </p:nvPr>
        </p:nvSpPr>
        <p:spPr>
          <a:xfrm>
            <a:off x="4838701" y="2984500"/>
            <a:ext cx="6362700" cy="243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3">
            <a:extLst>
              <a:ext uri="{FF2B5EF4-FFF2-40B4-BE49-F238E27FC236}">
                <a16:creationId xmlns:a16="http://schemas.microsoft.com/office/drawing/2014/main" id="{1F6C7462-FD1E-104D-9A14-4E3049086A37}"/>
              </a:ext>
            </a:extLst>
          </p:cNvPr>
          <p:cNvSpPr>
            <a:spLocks noGrp="1"/>
          </p:cNvSpPr>
          <p:nvPr>
            <p:ph type="title" hasCustomPrompt="1"/>
          </p:nvPr>
        </p:nvSpPr>
        <p:spPr>
          <a:xfrm>
            <a:off x="4838700" y="1517874"/>
            <a:ext cx="6643389" cy="1113814"/>
          </a:xfrm>
        </p:spPr>
        <p:txBody>
          <a:bodyPr anchor="b"/>
          <a:lstStyle>
            <a:lvl1pPr>
              <a:defRPr/>
            </a:lvl1pPr>
          </a:lstStyle>
          <a:p>
            <a:pPr lvl="0"/>
            <a:r>
              <a:rPr lang="en-US"/>
              <a:t>Click to edit Master text styles</a:t>
            </a:r>
          </a:p>
        </p:txBody>
      </p:sp>
    </p:spTree>
    <p:extLst>
      <p:ext uri="{BB962C8B-B14F-4D97-AF65-F5344CB8AC3E}">
        <p14:creationId xmlns:p14="http://schemas.microsoft.com/office/powerpoint/2010/main" val="2764372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3C9854-F709-4848-A2BA-740F41231D56}"/>
              </a:ext>
            </a:extLst>
          </p:cNvPr>
          <p:cNvSpPr/>
          <p:nvPr userDrawn="1"/>
        </p:nvSpPr>
        <p:spPr>
          <a:xfrm>
            <a:off x="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78DC2E5-67A3-A440-A1F3-3C8E4FF136A0}"/>
              </a:ext>
            </a:extLst>
          </p:cNvPr>
          <p:cNvSpPr/>
          <p:nvPr userDrawn="1"/>
        </p:nvSpPr>
        <p:spPr>
          <a:xfrm>
            <a:off x="545370" y="1783620"/>
            <a:ext cx="3290761" cy="32907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5D4F0128-4422-497B-8D8E-2412A62DB0A0}"/>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7" name="TextBox 6">
            <a:extLst>
              <a:ext uri="{FF2B5EF4-FFF2-40B4-BE49-F238E27FC236}">
                <a16:creationId xmlns:a16="http://schemas.microsoft.com/office/drawing/2014/main" id="{C39A17A5-4471-404B-8519-F2777692DC95}"/>
              </a:ext>
            </a:extLst>
          </p:cNvPr>
          <p:cNvSpPr txBox="1"/>
          <p:nvPr userDrawn="1"/>
        </p:nvSpPr>
        <p:spPr>
          <a:xfrm>
            <a:off x="1349986" y="1611822"/>
            <a:ext cx="1888659" cy="3770263"/>
          </a:xfrm>
          <a:prstGeom prst="rect">
            <a:avLst/>
          </a:prstGeom>
          <a:noFill/>
        </p:spPr>
        <p:txBody>
          <a:bodyPr wrap="none" rtlCol="0">
            <a:spAutoFit/>
          </a:bodyPr>
          <a:lstStyle/>
          <a:p>
            <a:r>
              <a:rPr lang="en-US" sz="23900" b="1" dirty="0">
                <a:ln w="22225">
                  <a:noFill/>
                  <a:prstDash val="solid"/>
                </a:ln>
                <a:solidFill>
                  <a:schemeClr val="accent3"/>
                </a:solidFill>
                <a:latin typeface="Arial" panose="020B0604020202020204" pitchFamily="34" charset="0"/>
                <a:cs typeface="Arial" panose="020B0604020202020204" pitchFamily="34" charset="0"/>
              </a:rPr>
              <a:t>2</a:t>
            </a:r>
          </a:p>
        </p:txBody>
      </p:sp>
      <p:sp>
        <p:nvSpPr>
          <p:cNvPr id="8" name="TextBox 7">
            <a:extLst>
              <a:ext uri="{FF2B5EF4-FFF2-40B4-BE49-F238E27FC236}">
                <a16:creationId xmlns:a16="http://schemas.microsoft.com/office/drawing/2014/main" id="{846EDAF4-32CE-487E-A47D-E3198E70D840}"/>
              </a:ext>
            </a:extLst>
          </p:cNvPr>
          <p:cNvSpPr txBox="1"/>
          <p:nvPr userDrawn="1"/>
        </p:nvSpPr>
        <p:spPr>
          <a:xfrm>
            <a:off x="1261066" y="1510415"/>
            <a:ext cx="1888659" cy="3770263"/>
          </a:xfrm>
          <a:prstGeom prst="rect">
            <a:avLst/>
          </a:prstGeom>
          <a:noFill/>
        </p:spPr>
        <p:txBody>
          <a:bodyPr wrap="none" rtlCol="0">
            <a:spAutoFit/>
          </a:bodyPr>
          <a:lstStyle/>
          <a:p>
            <a:r>
              <a:rPr lang="en-US" sz="23900" b="1" dirty="0">
                <a:ln w="22225">
                  <a:solidFill>
                    <a:schemeClr val="accent1"/>
                  </a:solidFill>
                  <a:prstDash val="solid"/>
                </a:ln>
                <a:noFill/>
                <a:latin typeface="Arial" panose="020B0604020202020204" pitchFamily="34" charset="0"/>
                <a:cs typeface="Arial" panose="020B0604020202020204" pitchFamily="34" charset="0"/>
              </a:rPr>
              <a:t>2</a:t>
            </a:r>
          </a:p>
        </p:txBody>
      </p:sp>
      <p:sp>
        <p:nvSpPr>
          <p:cNvPr id="16" name="Content Placeholder 9">
            <a:extLst>
              <a:ext uri="{FF2B5EF4-FFF2-40B4-BE49-F238E27FC236}">
                <a16:creationId xmlns:a16="http://schemas.microsoft.com/office/drawing/2014/main" id="{D98BAD7F-8C8E-4541-9CF1-C9AAE15B3ED5}"/>
              </a:ext>
            </a:extLst>
          </p:cNvPr>
          <p:cNvSpPr>
            <a:spLocks noGrp="1"/>
          </p:cNvSpPr>
          <p:nvPr>
            <p:ph sz="quarter" idx="12"/>
          </p:nvPr>
        </p:nvSpPr>
        <p:spPr>
          <a:xfrm>
            <a:off x="4838701" y="2984500"/>
            <a:ext cx="6362700" cy="243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3">
            <a:extLst>
              <a:ext uri="{FF2B5EF4-FFF2-40B4-BE49-F238E27FC236}">
                <a16:creationId xmlns:a16="http://schemas.microsoft.com/office/drawing/2014/main" id="{C279CB0D-41C8-774C-BC27-7034E9CEAC8A}"/>
              </a:ext>
            </a:extLst>
          </p:cNvPr>
          <p:cNvSpPr>
            <a:spLocks noGrp="1"/>
          </p:cNvSpPr>
          <p:nvPr>
            <p:ph type="title" hasCustomPrompt="1"/>
          </p:nvPr>
        </p:nvSpPr>
        <p:spPr>
          <a:xfrm>
            <a:off x="4838700" y="1517874"/>
            <a:ext cx="6643389" cy="1113814"/>
          </a:xfrm>
        </p:spPr>
        <p:txBody>
          <a:bodyPr anchor="b"/>
          <a:lstStyle>
            <a:lvl1pPr>
              <a:defRPr/>
            </a:lvl1pPr>
          </a:lstStyle>
          <a:p>
            <a:pPr lvl="0"/>
            <a:r>
              <a:rPr lang="en-US"/>
              <a:t>Click to edit Master text styles</a:t>
            </a:r>
          </a:p>
        </p:txBody>
      </p:sp>
    </p:spTree>
    <p:extLst>
      <p:ext uri="{BB962C8B-B14F-4D97-AF65-F5344CB8AC3E}">
        <p14:creationId xmlns:p14="http://schemas.microsoft.com/office/powerpoint/2010/main" val="336932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7A65BFF-2632-F240-A6A4-C156C22021B0}"/>
              </a:ext>
            </a:extLst>
          </p:cNvPr>
          <p:cNvSpPr/>
          <p:nvPr userDrawn="1"/>
        </p:nvSpPr>
        <p:spPr>
          <a:xfrm>
            <a:off x="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3ABA7796-DED0-EC42-8695-A69DC8C8E29A}"/>
              </a:ext>
            </a:extLst>
          </p:cNvPr>
          <p:cNvSpPr/>
          <p:nvPr userDrawn="1"/>
        </p:nvSpPr>
        <p:spPr>
          <a:xfrm>
            <a:off x="545370" y="1783620"/>
            <a:ext cx="3290761" cy="32907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5D4F0128-4422-497B-8D8E-2412A62DB0A0}"/>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7" name="TextBox 6">
            <a:extLst>
              <a:ext uri="{FF2B5EF4-FFF2-40B4-BE49-F238E27FC236}">
                <a16:creationId xmlns:a16="http://schemas.microsoft.com/office/drawing/2014/main" id="{C39A17A5-4471-404B-8519-F2777692DC95}"/>
              </a:ext>
            </a:extLst>
          </p:cNvPr>
          <p:cNvSpPr txBox="1"/>
          <p:nvPr userDrawn="1"/>
        </p:nvSpPr>
        <p:spPr>
          <a:xfrm>
            <a:off x="1338835" y="1634124"/>
            <a:ext cx="1888659" cy="3770263"/>
          </a:xfrm>
          <a:prstGeom prst="rect">
            <a:avLst/>
          </a:prstGeom>
          <a:noFill/>
        </p:spPr>
        <p:txBody>
          <a:bodyPr wrap="none" rtlCol="0">
            <a:spAutoFit/>
          </a:bodyPr>
          <a:lstStyle/>
          <a:p>
            <a:r>
              <a:rPr lang="en-US" sz="23900" b="1" dirty="0">
                <a:ln w="22225">
                  <a:noFill/>
                  <a:prstDash val="solid"/>
                </a:ln>
                <a:solidFill>
                  <a:schemeClr val="accent3"/>
                </a:solidFill>
                <a:latin typeface="Arial" panose="020B0604020202020204" pitchFamily="34" charset="0"/>
                <a:cs typeface="Arial" panose="020B0604020202020204" pitchFamily="34" charset="0"/>
              </a:rPr>
              <a:t>3</a:t>
            </a:r>
          </a:p>
        </p:txBody>
      </p:sp>
      <p:sp>
        <p:nvSpPr>
          <p:cNvPr id="8" name="TextBox 7">
            <a:extLst>
              <a:ext uri="{FF2B5EF4-FFF2-40B4-BE49-F238E27FC236}">
                <a16:creationId xmlns:a16="http://schemas.microsoft.com/office/drawing/2014/main" id="{846EDAF4-32CE-487E-A47D-E3198E70D840}"/>
              </a:ext>
            </a:extLst>
          </p:cNvPr>
          <p:cNvSpPr txBox="1"/>
          <p:nvPr userDrawn="1"/>
        </p:nvSpPr>
        <p:spPr>
          <a:xfrm>
            <a:off x="1249915" y="1532717"/>
            <a:ext cx="1888659" cy="3770263"/>
          </a:xfrm>
          <a:prstGeom prst="rect">
            <a:avLst/>
          </a:prstGeom>
          <a:noFill/>
        </p:spPr>
        <p:txBody>
          <a:bodyPr wrap="none" rtlCol="0">
            <a:spAutoFit/>
          </a:bodyPr>
          <a:lstStyle/>
          <a:p>
            <a:r>
              <a:rPr lang="en-US" sz="23900" b="1" dirty="0">
                <a:ln w="22225">
                  <a:solidFill>
                    <a:schemeClr val="accent1"/>
                  </a:solidFill>
                  <a:prstDash val="solid"/>
                </a:ln>
                <a:noFill/>
                <a:latin typeface="Arial" panose="020B0604020202020204" pitchFamily="34" charset="0"/>
                <a:cs typeface="Arial" panose="020B0604020202020204" pitchFamily="34" charset="0"/>
              </a:rPr>
              <a:t>3</a:t>
            </a:r>
          </a:p>
        </p:txBody>
      </p:sp>
      <p:sp>
        <p:nvSpPr>
          <p:cNvPr id="16" name="Content Placeholder 9">
            <a:extLst>
              <a:ext uri="{FF2B5EF4-FFF2-40B4-BE49-F238E27FC236}">
                <a16:creationId xmlns:a16="http://schemas.microsoft.com/office/drawing/2014/main" id="{36D72AFB-229B-6142-B84D-ADEEE4958251}"/>
              </a:ext>
            </a:extLst>
          </p:cNvPr>
          <p:cNvSpPr>
            <a:spLocks noGrp="1"/>
          </p:cNvSpPr>
          <p:nvPr>
            <p:ph sz="quarter" idx="12"/>
          </p:nvPr>
        </p:nvSpPr>
        <p:spPr>
          <a:xfrm>
            <a:off x="4838701" y="2984500"/>
            <a:ext cx="6362700" cy="243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3">
            <a:extLst>
              <a:ext uri="{FF2B5EF4-FFF2-40B4-BE49-F238E27FC236}">
                <a16:creationId xmlns:a16="http://schemas.microsoft.com/office/drawing/2014/main" id="{F63546A4-8491-FA46-A6D1-206E5725C033}"/>
              </a:ext>
            </a:extLst>
          </p:cNvPr>
          <p:cNvSpPr>
            <a:spLocks noGrp="1"/>
          </p:cNvSpPr>
          <p:nvPr>
            <p:ph type="title" hasCustomPrompt="1"/>
          </p:nvPr>
        </p:nvSpPr>
        <p:spPr>
          <a:xfrm>
            <a:off x="4838700" y="1517874"/>
            <a:ext cx="6643389" cy="1113814"/>
          </a:xfrm>
        </p:spPr>
        <p:txBody>
          <a:bodyPr anchor="b"/>
          <a:lstStyle>
            <a:lvl1pPr>
              <a:defRPr/>
            </a:lvl1pPr>
          </a:lstStyle>
          <a:p>
            <a:pPr lvl="0"/>
            <a:r>
              <a:rPr lang="en-US"/>
              <a:t>Click to edit Master text styles</a:t>
            </a:r>
          </a:p>
        </p:txBody>
      </p:sp>
    </p:spTree>
    <p:extLst>
      <p:ext uri="{BB962C8B-B14F-4D97-AF65-F5344CB8AC3E}">
        <p14:creationId xmlns:p14="http://schemas.microsoft.com/office/powerpoint/2010/main" val="1344213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7DD6BA-1AEF-B74E-AC86-F76789F8107E}"/>
              </a:ext>
            </a:extLst>
          </p:cNvPr>
          <p:cNvSpPr/>
          <p:nvPr userDrawn="1"/>
        </p:nvSpPr>
        <p:spPr>
          <a:xfrm>
            <a:off x="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83B80C4-FB4C-994F-A5FC-288A294C96C3}"/>
              </a:ext>
            </a:extLst>
          </p:cNvPr>
          <p:cNvSpPr/>
          <p:nvPr userDrawn="1"/>
        </p:nvSpPr>
        <p:spPr>
          <a:xfrm>
            <a:off x="545370" y="1783620"/>
            <a:ext cx="3290761" cy="32907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5D4F0128-4422-497B-8D8E-2412A62DB0A0}"/>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7" name="TextBox 6">
            <a:extLst>
              <a:ext uri="{FF2B5EF4-FFF2-40B4-BE49-F238E27FC236}">
                <a16:creationId xmlns:a16="http://schemas.microsoft.com/office/drawing/2014/main" id="{C39A17A5-4471-404B-8519-F2777692DC95}"/>
              </a:ext>
            </a:extLst>
          </p:cNvPr>
          <p:cNvSpPr txBox="1"/>
          <p:nvPr userDrawn="1"/>
        </p:nvSpPr>
        <p:spPr>
          <a:xfrm>
            <a:off x="1260778" y="1611822"/>
            <a:ext cx="1888659" cy="3770263"/>
          </a:xfrm>
          <a:prstGeom prst="rect">
            <a:avLst/>
          </a:prstGeom>
          <a:noFill/>
        </p:spPr>
        <p:txBody>
          <a:bodyPr wrap="none" rtlCol="0">
            <a:spAutoFit/>
          </a:bodyPr>
          <a:lstStyle/>
          <a:p>
            <a:r>
              <a:rPr lang="en-US" sz="23900" b="1" dirty="0">
                <a:ln w="22225">
                  <a:noFill/>
                  <a:prstDash val="solid"/>
                </a:ln>
                <a:solidFill>
                  <a:schemeClr val="accent3"/>
                </a:solidFill>
                <a:latin typeface="Arial" panose="020B0604020202020204" pitchFamily="34" charset="0"/>
                <a:cs typeface="Arial" panose="020B0604020202020204" pitchFamily="34" charset="0"/>
              </a:rPr>
              <a:t>4</a:t>
            </a:r>
          </a:p>
        </p:txBody>
      </p:sp>
      <p:sp>
        <p:nvSpPr>
          <p:cNvPr id="8" name="TextBox 7">
            <a:extLst>
              <a:ext uri="{FF2B5EF4-FFF2-40B4-BE49-F238E27FC236}">
                <a16:creationId xmlns:a16="http://schemas.microsoft.com/office/drawing/2014/main" id="{846EDAF4-32CE-487E-A47D-E3198E70D840}"/>
              </a:ext>
            </a:extLst>
          </p:cNvPr>
          <p:cNvSpPr txBox="1"/>
          <p:nvPr userDrawn="1"/>
        </p:nvSpPr>
        <p:spPr>
          <a:xfrm>
            <a:off x="1171858" y="1510415"/>
            <a:ext cx="1888659" cy="3770263"/>
          </a:xfrm>
          <a:prstGeom prst="rect">
            <a:avLst/>
          </a:prstGeom>
          <a:noFill/>
        </p:spPr>
        <p:txBody>
          <a:bodyPr wrap="none" rtlCol="0">
            <a:spAutoFit/>
          </a:bodyPr>
          <a:lstStyle/>
          <a:p>
            <a:r>
              <a:rPr lang="en-US" sz="23900" b="1" dirty="0">
                <a:ln w="22225">
                  <a:solidFill>
                    <a:schemeClr val="accent1"/>
                  </a:solidFill>
                  <a:prstDash val="solid"/>
                </a:ln>
                <a:noFill/>
                <a:latin typeface="Arial" panose="020B0604020202020204" pitchFamily="34" charset="0"/>
                <a:cs typeface="Arial" panose="020B0604020202020204" pitchFamily="34" charset="0"/>
              </a:rPr>
              <a:t>4</a:t>
            </a:r>
          </a:p>
        </p:txBody>
      </p:sp>
      <p:sp>
        <p:nvSpPr>
          <p:cNvPr id="16" name="Content Placeholder 9">
            <a:extLst>
              <a:ext uri="{FF2B5EF4-FFF2-40B4-BE49-F238E27FC236}">
                <a16:creationId xmlns:a16="http://schemas.microsoft.com/office/drawing/2014/main" id="{73DBC4E7-679D-8B44-B060-A363B1006427}"/>
              </a:ext>
            </a:extLst>
          </p:cNvPr>
          <p:cNvSpPr>
            <a:spLocks noGrp="1"/>
          </p:cNvSpPr>
          <p:nvPr>
            <p:ph sz="quarter" idx="12"/>
          </p:nvPr>
        </p:nvSpPr>
        <p:spPr>
          <a:xfrm>
            <a:off x="4838701" y="2984500"/>
            <a:ext cx="6362700" cy="243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3">
            <a:extLst>
              <a:ext uri="{FF2B5EF4-FFF2-40B4-BE49-F238E27FC236}">
                <a16:creationId xmlns:a16="http://schemas.microsoft.com/office/drawing/2014/main" id="{9DD9AE9F-B993-B744-9144-74CF4B732899}"/>
              </a:ext>
            </a:extLst>
          </p:cNvPr>
          <p:cNvSpPr>
            <a:spLocks noGrp="1"/>
          </p:cNvSpPr>
          <p:nvPr>
            <p:ph type="title" hasCustomPrompt="1"/>
          </p:nvPr>
        </p:nvSpPr>
        <p:spPr>
          <a:xfrm>
            <a:off x="4838700" y="1517874"/>
            <a:ext cx="6643389" cy="1113814"/>
          </a:xfrm>
        </p:spPr>
        <p:txBody>
          <a:bodyPr anchor="b"/>
          <a:lstStyle>
            <a:lvl1pPr>
              <a:defRPr/>
            </a:lvl1pPr>
          </a:lstStyle>
          <a:p>
            <a:pPr lvl="0"/>
            <a:r>
              <a:rPr lang="en-US"/>
              <a:t>Click to edit Master text styles</a:t>
            </a:r>
          </a:p>
        </p:txBody>
      </p:sp>
    </p:spTree>
    <p:extLst>
      <p:ext uri="{BB962C8B-B14F-4D97-AF65-F5344CB8AC3E}">
        <p14:creationId xmlns:p14="http://schemas.microsoft.com/office/powerpoint/2010/main" val="2334497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AA8A20-B5FE-3D48-BA03-68C4B3550893}"/>
              </a:ext>
            </a:extLst>
          </p:cNvPr>
          <p:cNvSpPr/>
          <p:nvPr userDrawn="1"/>
        </p:nvSpPr>
        <p:spPr>
          <a:xfrm>
            <a:off x="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1F9E5EB-542F-E44D-BCA2-F8FBD0C72867}"/>
              </a:ext>
            </a:extLst>
          </p:cNvPr>
          <p:cNvSpPr/>
          <p:nvPr userDrawn="1"/>
        </p:nvSpPr>
        <p:spPr>
          <a:xfrm>
            <a:off x="545370" y="1783620"/>
            <a:ext cx="3290761" cy="32907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5D4F0128-4422-497B-8D8E-2412A62DB0A0}"/>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7" name="TextBox 6">
            <a:extLst>
              <a:ext uri="{FF2B5EF4-FFF2-40B4-BE49-F238E27FC236}">
                <a16:creationId xmlns:a16="http://schemas.microsoft.com/office/drawing/2014/main" id="{C39A17A5-4471-404B-8519-F2777692DC95}"/>
              </a:ext>
            </a:extLst>
          </p:cNvPr>
          <p:cNvSpPr txBox="1"/>
          <p:nvPr userDrawn="1"/>
        </p:nvSpPr>
        <p:spPr>
          <a:xfrm>
            <a:off x="1305381" y="1611822"/>
            <a:ext cx="1888659" cy="3770263"/>
          </a:xfrm>
          <a:prstGeom prst="rect">
            <a:avLst/>
          </a:prstGeom>
          <a:noFill/>
        </p:spPr>
        <p:txBody>
          <a:bodyPr wrap="none" rtlCol="0">
            <a:spAutoFit/>
          </a:bodyPr>
          <a:lstStyle/>
          <a:p>
            <a:r>
              <a:rPr lang="en-US" sz="23900" b="1" dirty="0">
                <a:ln w="22225">
                  <a:noFill/>
                  <a:prstDash val="solid"/>
                </a:ln>
                <a:solidFill>
                  <a:schemeClr val="accent3"/>
                </a:solidFill>
                <a:latin typeface="Arial" panose="020B0604020202020204" pitchFamily="34" charset="0"/>
                <a:cs typeface="Arial" panose="020B0604020202020204" pitchFamily="34" charset="0"/>
              </a:rPr>
              <a:t>5</a:t>
            </a:r>
          </a:p>
        </p:txBody>
      </p:sp>
      <p:sp>
        <p:nvSpPr>
          <p:cNvPr id="8" name="TextBox 7">
            <a:extLst>
              <a:ext uri="{FF2B5EF4-FFF2-40B4-BE49-F238E27FC236}">
                <a16:creationId xmlns:a16="http://schemas.microsoft.com/office/drawing/2014/main" id="{846EDAF4-32CE-487E-A47D-E3198E70D840}"/>
              </a:ext>
            </a:extLst>
          </p:cNvPr>
          <p:cNvSpPr txBox="1"/>
          <p:nvPr userDrawn="1"/>
        </p:nvSpPr>
        <p:spPr>
          <a:xfrm>
            <a:off x="1216461" y="1510415"/>
            <a:ext cx="1888659" cy="3770263"/>
          </a:xfrm>
          <a:prstGeom prst="rect">
            <a:avLst/>
          </a:prstGeom>
          <a:noFill/>
        </p:spPr>
        <p:txBody>
          <a:bodyPr wrap="none" rtlCol="0">
            <a:spAutoFit/>
          </a:bodyPr>
          <a:lstStyle/>
          <a:p>
            <a:r>
              <a:rPr lang="en-US" sz="23900" b="1" dirty="0">
                <a:ln w="22225">
                  <a:solidFill>
                    <a:schemeClr val="accent1"/>
                  </a:solidFill>
                  <a:prstDash val="solid"/>
                </a:ln>
                <a:noFill/>
                <a:latin typeface="Arial" panose="020B0604020202020204" pitchFamily="34" charset="0"/>
                <a:cs typeface="Arial" panose="020B0604020202020204" pitchFamily="34" charset="0"/>
              </a:rPr>
              <a:t>5</a:t>
            </a:r>
          </a:p>
        </p:txBody>
      </p:sp>
      <p:sp>
        <p:nvSpPr>
          <p:cNvPr id="16" name="Content Placeholder 9">
            <a:extLst>
              <a:ext uri="{FF2B5EF4-FFF2-40B4-BE49-F238E27FC236}">
                <a16:creationId xmlns:a16="http://schemas.microsoft.com/office/drawing/2014/main" id="{07496C87-AEF9-7C4D-936D-722C80363E17}"/>
              </a:ext>
            </a:extLst>
          </p:cNvPr>
          <p:cNvSpPr>
            <a:spLocks noGrp="1"/>
          </p:cNvSpPr>
          <p:nvPr>
            <p:ph sz="quarter" idx="12"/>
          </p:nvPr>
        </p:nvSpPr>
        <p:spPr>
          <a:xfrm>
            <a:off x="4838701" y="2984500"/>
            <a:ext cx="6362700" cy="243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3">
            <a:extLst>
              <a:ext uri="{FF2B5EF4-FFF2-40B4-BE49-F238E27FC236}">
                <a16:creationId xmlns:a16="http://schemas.microsoft.com/office/drawing/2014/main" id="{950A3863-4E03-3D43-BB26-A88882BF18AE}"/>
              </a:ext>
            </a:extLst>
          </p:cNvPr>
          <p:cNvSpPr>
            <a:spLocks noGrp="1"/>
          </p:cNvSpPr>
          <p:nvPr>
            <p:ph type="title" hasCustomPrompt="1"/>
          </p:nvPr>
        </p:nvSpPr>
        <p:spPr>
          <a:xfrm>
            <a:off x="4838700" y="1517874"/>
            <a:ext cx="6643389" cy="1113814"/>
          </a:xfrm>
        </p:spPr>
        <p:txBody>
          <a:bodyPr anchor="b"/>
          <a:lstStyle>
            <a:lvl1pPr>
              <a:defRPr/>
            </a:lvl1pPr>
          </a:lstStyle>
          <a:p>
            <a:pPr lvl="0"/>
            <a:r>
              <a:rPr lang="en-US"/>
              <a:t>Click to edit Master text styles</a:t>
            </a:r>
          </a:p>
        </p:txBody>
      </p:sp>
    </p:spTree>
    <p:extLst>
      <p:ext uri="{BB962C8B-B14F-4D97-AF65-F5344CB8AC3E}">
        <p14:creationId xmlns:p14="http://schemas.microsoft.com/office/powerpoint/2010/main" val="1308163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F92B53-2638-5B45-81CA-11F9C3A233CE}"/>
              </a:ext>
            </a:extLst>
          </p:cNvPr>
          <p:cNvSpPr/>
          <p:nvPr userDrawn="1"/>
        </p:nvSpPr>
        <p:spPr>
          <a:xfrm>
            <a:off x="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0CB28097-1A8E-F34D-9772-00CD7D4BACDB}"/>
              </a:ext>
            </a:extLst>
          </p:cNvPr>
          <p:cNvSpPr/>
          <p:nvPr userDrawn="1"/>
        </p:nvSpPr>
        <p:spPr>
          <a:xfrm>
            <a:off x="545370" y="1783620"/>
            <a:ext cx="3290761" cy="32907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5D4F0128-4422-497B-8D8E-2412A62DB0A0}"/>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7" name="TextBox 6">
            <a:extLst>
              <a:ext uri="{FF2B5EF4-FFF2-40B4-BE49-F238E27FC236}">
                <a16:creationId xmlns:a16="http://schemas.microsoft.com/office/drawing/2014/main" id="{C39A17A5-4471-404B-8519-F2777692DC95}"/>
              </a:ext>
            </a:extLst>
          </p:cNvPr>
          <p:cNvSpPr txBox="1"/>
          <p:nvPr userDrawn="1"/>
        </p:nvSpPr>
        <p:spPr>
          <a:xfrm>
            <a:off x="1305382" y="1611822"/>
            <a:ext cx="1888659" cy="3770263"/>
          </a:xfrm>
          <a:prstGeom prst="rect">
            <a:avLst/>
          </a:prstGeom>
          <a:noFill/>
        </p:spPr>
        <p:txBody>
          <a:bodyPr wrap="none" rtlCol="0">
            <a:spAutoFit/>
          </a:bodyPr>
          <a:lstStyle/>
          <a:p>
            <a:r>
              <a:rPr lang="en-US" sz="23900" b="1" dirty="0">
                <a:ln w="22225">
                  <a:noFill/>
                  <a:prstDash val="solid"/>
                </a:ln>
                <a:solidFill>
                  <a:schemeClr val="accent3"/>
                </a:solidFill>
                <a:latin typeface="Arial" panose="020B0604020202020204" pitchFamily="34" charset="0"/>
                <a:cs typeface="Arial" panose="020B0604020202020204" pitchFamily="34" charset="0"/>
              </a:rPr>
              <a:t>6</a:t>
            </a:r>
          </a:p>
        </p:txBody>
      </p:sp>
      <p:sp>
        <p:nvSpPr>
          <p:cNvPr id="8" name="TextBox 7">
            <a:extLst>
              <a:ext uri="{FF2B5EF4-FFF2-40B4-BE49-F238E27FC236}">
                <a16:creationId xmlns:a16="http://schemas.microsoft.com/office/drawing/2014/main" id="{846EDAF4-32CE-487E-A47D-E3198E70D840}"/>
              </a:ext>
            </a:extLst>
          </p:cNvPr>
          <p:cNvSpPr txBox="1"/>
          <p:nvPr userDrawn="1"/>
        </p:nvSpPr>
        <p:spPr>
          <a:xfrm>
            <a:off x="1216462" y="1510415"/>
            <a:ext cx="1888659" cy="3770263"/>
          </a:xfrm>
          <a:prstGeom prst="rect">
            <a:avLst/>
          </a:prstGeom>
          <a:noFill/>
        </p:spPr>
        <p:txBody>
          <a:bodyPr wrap="none" rtlCol="0">
            <a:spAutoFit/>
          </a:bodyPr>
          <a:lstStyle/>
          <a:p>
            <a:r>
              <a:rPr lang="en-US" sz="23900" b="1" dirty="0">
                <a:ln w="22225">
                  <a:solidFill>
                    <a:schemeClr val="accent1"/>
                  </a:solidFill>
                  <a:prstDash val="solid"/>
                </a:ln>
                <a:noFill/>
                <a:latin typeface="Arial" panose="020B0604020202020204" pitchFamily="34" charset="0"/>
                <a:cs typeface="Arial" panose="020B0604020202020204" pitchFamily="34" charset="0"/>
              </a:rPr>
              <a:t>6</a:t>
            </a:r>
          </a:p>
        </p:txBody>
      </p:sp>
      <p:sp>
        <p:nvSpPr>
          <p:cNvPr id="16" name="Content Placeholder 9">
            <a:extLst>
              <a:ext uri="{FF2B5EF4-FFF2-40B4-BE49-F238E27FC236}">
                <a16:creationId xmlns:a16="http://schemas.microsoft.com/office/drawing/2014/main" id="{9A09BC07-B228-F74A-A0A6-A734BA5C9EC5}"/>
              </a:ext>
            </a:extLst>
          </p:cNvPr>
          <p:cNvSpPr>
            <a:spLocks noGrp="1"/>
          </p:cNvSpPr>
          <p:nvPr>
            <p:ph sz="quarter" idx="12"/>
          </p:nvPr>
        </p:nvSpPr>
        <p:spPr>
          <a:xfrm>
            <a:off x="4838701" y="2984500"/>
            <a:ext cx="6362700" cy="243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3">
            <a:extLst>
              <a:ext uri="{FF2B5EF4-FFF2-40B4-BE49-F238E27FC236}">
                <a16:creationId xmlns:a16="http://schemas.microsoft.com/office/drawing/2014/main" id="{B7C298E7-89A1-5C47-BE19-1E530035AB3F}"/>
              </a:ext>
            </a:extLst>
          </p:cNvPr>
          <p:cNvSpPr>
            <a:spLocks noGrp="1"/>
          </p:cNvSpPr>
          <p:nvPr>
            <p:ph type="title" hasCustomPrompt="1"/>
          </p:nvPr>
        </p:nvSpPr>
        <p:spPr>
          <a:xfrm>
            <a:off x="4838700" y="1517874"/>
            <a:ext cx="6643389" cy="1113814"/>
          </a:xfrm>
        </p:spPr>
        <p:txBody>
          <a:bodyPr anchor="b"/>
          <a:lstStyle>
            <a:lvl1pPr>
              <a:defRPr/>
            </a:lvl1pPr>
          </a:lstStyle>
          <a:p>
            <a:pPr lvl="0"/>
            <a:r>
              <a:rPr lang="en-US"/>
              <a:t>Click to edit Master text styles</a:t>
            </a:r>
          </a:p>
        </p:txBody>
      </p:sp>
    </p:spTree>
    <p:extLst>
      <p:ext uri="{BB962C8B-B14F-4D97-AF65-F5344CB8AC3E}">
        <p14:creationId xmlns:p14="http://schemas.microsoft.com/office/powerpoint/2010/main" val="1133698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EEC293D-3AA6-B042-A3F2-C68B532752FB}"/>
              </a:ext>
            </a:extLst>
          </p:cNvPr>
          <p:cNvSpPr/>
          <p:nvPr userDrawn="1"/>
        </p:nvSpPr>
        <p:spPr>
          <a:xfrm>
            <a:off x="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319E8EA-50A7-014E-B710-28CD3B8F0CD5}"/>
              </a:ext>
            </a:extLst>
          </p:cNvPr>
          <p:cNvSpPr/>
          <p:nvPr userDrawn="1"/>
        </p:nvSpPr>
        <p:spPr>
          <a:xfrm>
            <a:off x="545370" y="1783620"/>
            <a:ext cx="3290761" cy="32907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5D4F0128-4422-497B-8D8E-2412A62DB0A0}"/>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7" name="TextBox 6">
            <a:extLst>
              <a:ext uri="{FF2B5EF4-FFF2-40B4-BE49-F238E27FC236}">
                <a16:creationId xmlns:a16="http://schemas.microsoft.com/office/drawing/2014/main" id="{C39A17A5-4471-404B-8519-F2777692DC95}"/>
              </a:ext>
            </a:extLst>
          </p:cNvPr>
          <p:cNvSpPr txBox="1"/>
          <p:nvPr userDrawn="1"/>
        </p:nvSpPr>
        <p:spPr>
          <a:xfrm>
            <a:off x="1428044" y="1645275"/>
            <a:ext cx="1888659" cy="3770263"/>
          </a:xfrm>
          <a:prstGeom prst="rect">
            <a:avLst/>
          </a:prstGeom>
          <a:noFill/>
        </p:spPr>
        <p:txBody>
          <a:bodyPr wrap="none" rtlCol="0">
            <a:spAutoFit/>
          </a:bodyPr>
          <a:lstStyle/>
          <a:p>
            <a:r>
              <a:rPr lang="en-US" sz="23900" b="1" dirty="0">
                <a:ln w="22225">
                  <a:noFill/>
                  <a:prstDash val="solid"/>
                </a:ln>
                <a:solidFill>
                  <a:schemeClr val="accent3"/>
                </a:solidFill>
                <a:latin typeface="Arial" panose="020B0604020202020204" pitchFamily="34" charset="0"/>
                <a:cs typeface="Arial" panose="020B0604020202020204" pitchFamily="34" charset="0"/>
              </a:rPr>
              <a:t>7</a:t>
            </a:r>
          </a:p>
        </p:txBody>
      </p:sp>
      <p:sp>
        <p:nvSpPr>
          <p:cNvPr id="8" name="TextBox 7">
            <a:extLst>
              <a:ext uri="{FF2B5EF4-FFF2-40B4-BE49-F238E27FC236}">
                <a16:creationId xmlns:a16="http://schemas.microsoft.com/office/drawing/2014/main" id="{846EDAF4-32CE-487E-A47D-E3198E70D840}"/>
              </a:ext>
            </a:extLst>
          </p:cNvPr>
          <p:cNvSpPr txBox="1"/>
          <p:nvPr userDrawn="1"/>
        </p:nvSpPr>
        <p:spPr>
          <a:xfrm>
            <a:off x="1339124" y="1543868"/>
            <a:ext cx="1888659" cy="3770263"/>
          </a:xfrm>
          <a:prstGeom prst="rect">
            <a:avLst/>
          </a:prstGeom>
          <a:noFill/>
        </p:spPr>
        <p:txBody>
          <a:bodyPr wrap="none" rtlCol="0">
            <a:spAutoFit/>
          </a:bodyPr>
          <a:lstStyle/>
          <a:p>
            <a:r>
              <a:rPr lang="en-US" sz="23900" b="1" dirty="0">
                <a:ln w="22225">
                  <a:solidFill>
                    <a:schemeClr val="accent1"/>
                  </a:solidFill>
                  <a:prstDash val="solid"/>
                </a:ln>
                <a:noFill/>
                <a:latin typeface="Arial" panose="020B0604020202020204" pitchFamily="34" charset="0"/>
                <a:cs typeface="Arial" panose="020B0604020202020204" pitchFamily="34" charset="0"/>
              </a:rPr>
              <a:t>7</a:t>
            </a:r>
          </a:p>
        </p:txBody>
      </p:sp>
      <p:sp>
        <p:nvSpPr>
          <p:cNvPr id="16" name="Content Placeholder 9">
            <a:extLst>
              <a:ext uri="{FF2B5EF4-FFF2-40B4-BE49-F238E27FC236}">
                <a16:creationId xmlns:a16="http://schemas.microsoft.com/office/drawing/2014/main" id="{077C10D6-52FB-B549-823C-15254B7AD924}"/>
              </a:ext>
            </a:extLst>
          </p:cNvPr>
          <p:cNvSpPr>
            <a:spLocks noGrp="1"/>
          </p:cNvSpPr>
          <p:nvPr>
            <p:ph sz="quarter" idx="12"/>
          </p:nvPr>
        </p:nvSpPr>
        <p:spPr>
          <a:xfrm>
            <a:off x="4838701" y="2984500"/>
            <a:ext cx="6362700" cy="243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3">
            <a:extLst>
              <a:ext uri="{FF2B5EF4-FFF2-40B4-BE49-F238E27FC236}">
                <a16:creationId xmlns:a16="http://schemas.microsoft.com/office/drawing/2014/main" id="{BC1797D9-E31E-754F-BDC5-BC3D355EC583}"/>
              </a:ext>
            </a:extLst>
          </p:cNvPr>
          <p:cNvSpPr>
            <a:spLocks noGrp="1"/>
          </p:cNvSpPr>
          <p:nvPr>
            <p:ph type="title" hasCustomPrompt="1"/>
          </p:nvPr>
        </p:nvSpPr>
        <p:spPr>
          <a:xfrm>
            <a:off x="4838700" y="1517874"/>
            <a:ext cx="6643389" cy="1113814"/>
          </a:xfrm>
        </p:spPr>
        <p:txBody>
          <a:bodyPr anchor="b"/>
          <a:lstStyle>
            <a:lvl1pPr>
              <a:defRPr/>
            </a:lvl1pPr>
          </a:lstStyle>
          <a:p>
            <a:pPr lvl="0"/>
            <a:r>
              <a:rPr lang="en-US"/>
              <a:t>Click to edit Master text styles</a:t>
            </a:r>
          </a:p>
        </p:txBody>
      </p:sp>
    </p:spTree>
    <p:extLst>
      <p:ext uri="{BB962C8B-B14F-4D97-AF65-F5344CB8AC3E}">
        <p14:creationId xmlns:p14="http://schemas.microsoft.com/office/powerpoint/2010/main" val="2471182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239E6-20BA-FD4A-ADED-44338271DD65}"/>
              </a:ext>
            </a:extLst>
          </p:cNvPr>
          <p:cNvSpPr/>
          <p:nvPr userDrawn="1"/>
        </p:nvSpPr>
        <p:spPr>
          <a:xfrm>
            <a:off x="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487ABCB0-B416-AC44-9912-4B194AF8D841}"/>
              </a:ext>
            </a:extLst>
          </p:cNvPr>
          <p:cNvSpPr/>
          <p:nvPr userDrawn="1"/>
        </p:nvSpPr>
        <p:spPr>
          <a:xfrm>
            <a:off x="545370" y="1783620"/>
            <a:ext cx="3290761" cy="32907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5D4F0128-4422-497B-8D8E-2412A62DB0A0}"/>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7" name="TextBox 6">
            <a:extLst>
              <a:ext uri="{FF2B5EF4-FFF2-40B4-BE49-F238E27FC236}">
                <a16:creationId xmlns:a16="http://schemas.microsoft.com/office/drawing/2014/main" id="{C39A17A5-4471-404B-8519-F2777692DC95}"/>
              </a:ext>
            </a:extLst>
          </p:cNvPr>
          <p:cNvSpPr txBox="1"/>
          <p:nvPr userDrawn="1"/>
        </p:nvSpPr>
        <p:spPr>
          <a:xfrm>
            <a:off x="1316532" y="1622973"/>
            <a:ext cx="1888659" cy="3770263"/>
          </a:xfrm>
          <a:prstGeom prst="rect">
            <a:avLst/>
          </a:prstGeom>
          <a:noFill/>
        </p:spPr>
        <p:txBody>
          <a:bodyPr wrap="none" rtlCol="0">
            <a:spAutoFit/>
          </a:bodyPr>
          <a:lstStyle/>
          <a:p>
            <a:r>
              <a:rPr lang="en-US" sz="23900" b="1" dirty="0">
                <a:ln w="22225">
                  <a:noFill/>
                  <a:prstDash val="solid"/>
                </a:ln>
                <a:solidFill>
                  <a:schemeClr val="accent3"/>
                </a:solidFill>
                <a:latin typeface="Arial" panose="020B0604020202020204" pitchFamily="34" charset="0"/>
                <a:cs typeface="Arial" panose="020B0604020202020204" pitchFamily="34" charset="0"/>
              </a:rPr>
              <a:t>8</a:t>
            </a:r>
          </a:p>
        </p:txBody>
      </p:sp>
      <p:sp>
        <p:nvSpPr>
          <p:cNvPr id="8" name="TextBox 7">
            <a:extLst>
              <a:ext uri="{FF2B5EF4-FFF2-40B4-BE49-F238E27FC236}">
                <a16:creationId xmlns:a16="http://schemas.microsoft.com/office/drawing/2014/main" id="{846EDAF4-32CE-487E-A47D-E3198E70D840}"/>
              </a:ext>
            </a:extLst>
          </p:cNvPr>
          <p:cNvSpPr txBox="1"/>
          <p:nvPr userDrawn="1"/>
        </p:nvSpPr>
        <p:spPr>
          <a:xfrm>
            <a:off x="1227612" y="1521566"/>
            <a:ext cx="1888659" cy="3770263"/>
          </a:xfrm>
          <a:prstGeom prst="rect">
            <a:avLst/>
          </a:prstGeom>
          <a:noFill/>
        </p:spPr>
        <p:txBody>
          <a:bodyPr wrap="none" rtlCol="0">
            <a:spAutoFit/>
          </a:bodyPr>
          <a:lstStyle/>
          <a:p>
            <a:r>
              <a:rPr lang="en-US" sz="23900" b="1" dirty="0">
                <a:ln w="22225">
                  <a:solidFill>
                    <a:schemeClr val="accent1"/>
                  </a:solidFill>
                  <a:prstDash val="solid"/>
                </a:ln>
                <a:noFill/>
                <a:latin typeface="Arial" panose="020B0604020202020204" pitchFamily="34" charset="0"/>
                <a:cs typeface="Arial" panose="020B0604020202020204" pitchFamily="34" charset="0"/>
              </a:rPr>
              <a:t>8</a:t>
            </a:r>
          </a:p>
        </p:txBody>
      </p:sp>
      <p:sp>
        <p:nvSpPr>
          <p:cNvPr id="16" name="Content Placeholder 9">
            <a:extLst>
              <a:ext uri="{FF2B5EF4-FFF2-40B4-BE49-F238E27FC236}">
                <a16:creationId xmlns:a16="http://schemas.microsoft.com/office/drawing/2014/main" id="{2AB6D649-EABA-C749-8699-23074700D070}"/>
              </a:ext>
            </a:extLst>
          </p:cNvPr>
          <p:cNvSpPr>
            <a:spLocks noGrp="1"/>
          </p:cNvSpPr>
          <p:nvPr>
            <p:ph sz="quarter" idx="12"/>
          </p:nvPr>
        </p:nvSpPr>
        <p:spPr>
          <a:xfrm>
            <a:off x="4838701" y="2984500"/>
            <a:ext cx="6362700" cy="243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3">
            <a:extLst>
              <a:ext uri="{FF2B5EF4-FFF2-40B4-BE49-F238E27FC236}">
                <a16:creationId xmlns:a16="http://schemas.microsoft.com/office/drawing/2014/main" id="{529F6AA2-AA7C-1D44-97A4-4D8C541BB8B5}"/>
              </a:ext>
            </a:extLst>
          </p:cNvPr>
          <p:cNvSpPr>
            <a:spLocks noGrp="1"/>
          </p:cNvSpPr>
          <p:nvPr>
            <p:ph type="title" hasCustomPrompt="1"/>
          </p:nvPr>
        </p:nvSpPr>
        <p:spPr>
          <a:xfrm>
            <a:off x="4838700" y="1517874"/>
            <a:ext cx="6643389" cy="1113814"/>
          </a:xfrm>
        </p:spPr>
        <p:txBody>
          <a:bodyPr anchor="b"/>
          <a:lstStyle>
            <a:lvl1pPr>
              <a:defRPr/>
            </a:lvl1pPr>
          </a:lstStyle>
          <a:p>
            <a:pPr lvl="0"/>
            <a:r>
              <a:rPr lang="en-US"/>
              <a:t>Click to edit Master text styles</a:t>
            </a:r>
          </a:p>
        </p:txBody>
      </p:sp>
    </p:spTree>
    <p:extLst>
      <p:ext uri="{BB962C8B-B14F-4D97-AF65-F5344CB8AC3E}">
        <p14:creationId xmlns:p14="http://schemas.microsoft.com/office/powerpoint/2010/main" val="3565890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DCE2D3-28A1-7149-AEF3-77D3465B5BA1}"/>
              </a:ext>
            </a:extLst>
          </p:cNvPr>
          <p:cNvSpPr/>
          <p:nvPr userDrawn="1"/>
        </p:nvSpPr>
        <p:spPr>
          <a:xfrm>
            <a:off x="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734C58D-2E2D-6842-9725-C926507932A4}"/>
              </a:ext>
            </a:extLst>
          </p:cNvPr>
          <p:cNvSpPr/>
          <p:nvPr userDrawn="1"/>
        </p:nvSpPr>
        <p:spPr>
          <a:xfrm>
            <a:off x="545370" y="1783620"/>
            <a:ext cx="3290761" cy="32907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5D4F0128-4422-497B-8D8E-2412A62DB0A0}"/>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7" name="TextBox 6">
            <a:extLst>
              <a:ext uri="{FF2B5EF4-FFF2-40B4-BE49-F238E27FC236}">
                <a16:creationId xmlns:a16="http://schemas.microsoft.com/office/drawing/2014/main" id="{C39A17A5-4471-404B-8519-F2777692DC95}"/>
              </a:ext>
            </a:extLst>
          </p:cNvPr>
          <p:cNvSpPr txBox="1"/>
          <p:nvPr userDrawn="1"/>
        </p:nvSpPr>
        <p:spPr>
          <a:xfrm>
            <a:off x="1405742" y="1589520"/>
            <a:ext cx="1888659" cy="3770263"/>
          </a:xfrm>
          <a:prstGeom prst="rect">
            <a:avLst/>
          </a:prstGeom>
          <a:noFill/>
        </p:spPr>
        <p:txBody>
          <a:bodyPr wrap="none" rtlCol="0">
            <a:spAutoFit/>
          </a:bodyPr>
          <a:lstStyle/>
          <a:p>
            <a:r>
              <a:rPr lang="en-US" sz="23900" b="1" dirty="0">
                <a:ln w="22225">
                  <a:noFill/>
                  <a:prstDash val="solid"/>
                </a:ln>
                <a:solidFill>
                  <a:schemeClr val="accent3"/>
                </a:solidFill>
                <a:latin typeface="Arial" panose="020B0604020202020204" pitchFamily="34" charset="0"/>
                <a:cs typeface="Arial" panose="020B0604020202020204" pitchFamily="34" charset="0"/>
              </a:rPr>
              <a:t>9</a:t>
            </a:r>
          </a:p>
        </p:txBody>
      </p:sp>
      <p:sp>
        <p:nvSpPr>
          <p:cNvPr id="8" name="TextBox 7">
            <a:extLst>
              <a:ext uri="{FF2B5EF4-FFF2-40B4-BE49-F238E27FC236}">
                <a16:creationId xmlns:a16="http://schemas.microsoft.com/office/drawing/2014/main" id="{846EDAF4-32CE-487E-A47D-E3198E70D840}"/>
              </a:ext>
            </a:extLst>
          </p:cNvPr>
          <p:cNvSpPr txBox="1"/>
          <p:nvPr userDrawn="1"/>
        </p:nvSpPr>
        <p:spPr>
          <a:xfrm>
            <a:off x="1316822" y="1488113"/>
            <a:ext cx="1888659" cy="3770263"/>
          </a:xfrm>
          <a:prstGeom prst="rect">
            <a:avLst/>
          </a:prstGeom>
          <a:noFill/>
        </p:spPr>
        <p:txBody>
          <a:bodyPr wrap="none" rtlCol="0">
            <a:spAutoFit/>
          </a:bodyPr>
          <a:lstStyle/>
          <a:p>
            <a:r>
              <a:rPr lang="en-US" sz="23900" b="1" dirty="0">
                <a:ln w="22225">
                  <a:solidFill>
                    <a:schemeClr val="accent1"/>
                  </a:solidFill>
                  <a:prstDash val="solid"/>
                </a:ln>
                <a:noFill/>
                <a:latin typeface="Arial" panose="020B0604020202020204" pitchFamily="34" charset="0"/>
                <a:cs typeface="Arial" panose="020B0604020202020204" pitchFamily="34" charset="0"/>
              </a:rPr>
              <a:t>9</a:t>
            </a:r>
          </a:p>
        </p:txBody>
      </p:sp>
      <p:sp>
        <p:nvSpPr>
          <p:cNvPr id="16" name="Content Placeholder 9">
            <a:extLst>
              <a:ext uri="{FF2B5EF4-FFF2-40B4-BE49-F238E27FC236}">
                <a16:creationId xmlns:a16="http://schemas.microsoft.com/office/drawing/2014/main" id="{DA59AF14-AE4A-204D-A1D3-300CF163BB04}"/>
              </a:ext>
            </a:extLst>
          </p:cNvPr>
          <p:cNvSpPr>
            <a:spLocks noGrp="1"/>
          </p:cNvSpPr>
          <p:nvPr>
            <p:ph sz="quarter" idx="12"/>
          </p:nvPr>
        </p:nvSpPr>
        <p:spPr>
          <a:xfrm>
            <a:off x="4838701" y="2984500"/>
            <a:ext cx="6362700" cy="243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3">
            <a:extLst>
              <a:ext uri="{FF2B5EF4-FFF2-40B4-BE49-F238E27FC236}">
                <a16:creationId xmlns:a16="http://schemas.microsoft.com/office/drawing/2014/main" id="{A210F32A-321F-A543-8B5C-DFF138659B13}"/>
              </a:ext>
            </a:extLst>
          </p:cNvPr>
          <p:cNvSpPr>
            <a:spLocks noGrp="1"/>
          </p:cNvSpPr>
          <p:nvPr>
            <p:ph type="title" hasCustomPrompt="1"/>
          </p:nvPr>
        </p:nvSpPr>
        <p:spPr>
          <a:xfrm>
            <a:off x="4838700" y="1517874"/>
            <a:ext cx="6643389" cy="1113814"/>
          </a:xfrm>
        </p:spPr>
        <p:txBody>
          <a:bodyPr anchor="b"/>
          <a:lstStyle>
            <a:lvl1pPr>
              <a:defRPr/>
            </a:lvl1pPr>
          </a:lstStyle>
          <a:p>
            <a:pPr lvl="0"/>
            <a:r>
              <a:rPr lang="en-US"/>
              <a:t>Click to edit Master text styles</a:t>
            </a:r>
          </a:p>
        </p:txBody>
      </p:sp>
    </p:spTree>
    <p:extLst>
      <p:ext uri="{BB962C8B-B14F-4D97-AF65-F5344CB8AC3E}">
        <p14:creationId xmlns:p14="http://schemas.microsoft.com/office/powerpoint/2010/main" val="337926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column subhead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2211160"/>
            <a:ext cx="5257800" cy="3961040"/>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2211160"/>
            <a:ext cx="5257800" cy="3961040"/>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Rectangle 12">
            <a:extLst>
              <a:ext uri="{FF2B5EF4-FFF2-40B4-BE49-F238E27FC236}">
                <a16:creationId xmlns:a16="http://schemas.microsoft.com/office/drawing/2014/main" id="{2E75C5DC-0B18-0642-9ACA-52298D2A5E56}"/>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Title Placeholder 1">
            <a:extLst>
              <a:ext uri="{FF2B5EF4-FFF2-40B4-BE49-F238E27FC236}">
                <a16:creationId xmlns:a16="http://schemas.microsoft.com/office/drawing/2014/main" id="{D2010694-D2A1-3C4E-BDE3-FFFEC9BF8F99}"/>
              </a:ext>
            </a:extLst>
          </p:cNvPr>
          <p:cNvSpPr>
            <a:spLocks noGrp="1"/>
          </p:cNvSpPr>
          <p:nvPr>
            <p:ph type="title"/>
          </p:nvPr>
        </p:nvSpPr>
        <p:spPr>
          <a:xfrm>
            <a:off x="685800" y="0"/>
            <a:ext cx="10817352" cy="1248229"/>
          </a:xfrm>
          <a:prstGeom prst="rect">
            <a:avLst/>
          </a:prstGeom>
        </p:spPr>
        <p:txBody>
          <a:bodyPr vert="horz" lIns="0" tIns="0" rIns="0" bIns="0" rtlCol="0" anchor="ctr">
            <a:noAutofit/>
          </a:bodyPr>
          <a:lstStyle>
            <a:lvl1pPr>
              <a:defRPr>
                <a:solidFill>
                  <a:schemeClr val="bg1"/>
                </a:solidFill>
              </a:defRPr>
            </a:lvl1pPr>
          </a:lstStyle>
          <a:p>
            <a:r>
              <a:rPr lang="en-US"/>
              <a:t>Click to edit Master title style</a:t>
            </a:r>
          </a:p>
        </p:txBody>
      </p:sp>
      <p:sp>
        <p:nvSpPr>
          <p:cNvPr id="15" name="Text Placeholder 2">
            <a:extLst>
              <a:ext uri="{FF2B5EF4-FFF2-40B4-BE49-F238E27FC236}">
                <a16:creationId xmlns:a16="http://schemas.microsoft.com/office/drawing/2014/main" id="{FA58DCE0-85D0-964E-8ECA-4980FA6001D7}"/>
              </a:ext>
            </a:extLst>
          </p:cNvPr>
          <p:cNvSpPr>
            <a:spLocks noGrp="1"/>
          </p:cNvSpPr>
          <p:nvPr>
            <p:ph type="body" idx="10"/>
          </p:nvPr>
        </p:nvSpPr>
        <p:spPr>
          <a:xfrm>
            <a:off x="685800" y="1685067"/>
            <a:ext cx="5257800" cy="526093"/>
          </a:xfrm>
        </p:spPr>
        <p:txBody>
          <a:bodyPr lIns="0" anchor="t" anchorCtr="0">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68D5EE91-3AD5-9A43-9657-8AC9045F296C}"/>
              </a:ext>
            </a:extLst>
          </p:cNvPr>
          <p:cNvSpPr>
            <a:spLocks noGrp="1"/>
          </p:cNvSpPr>
          <p:nvPr>
            <p:ph type="body" idx="14"/>
          </p:nvPr>
        </p:nvSpPr>
        <p:spPr>
          <a:xfrm>
            <a:off x="6248400" y="1685067"/>
            <a:ext cx="5257800" cy="526093"/>
          </a:xfrm>
        </p:spPr>
        <p:txBody>
          <a:bodyPr lIns="0" anchor="t" anchorCtr="0">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048606522"/>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userDrawn="1">
          <p15:clr>
            <a:srgbClr val="FBAE40"/>
          </p15:clr>
        </p15:guide>
        <p15:guide id="4" orient="horz" pos="151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4945D2-4F54-A64C-BAC6-7991C1AF067E}"/>
              </a:ext>
            </a:extLst>
          </p:cNvPr>
          <p:cNvSpPr/>
          <p:nvPr userDrawn="1"/>
        </p:nvSpPr>
        <p:spPr>
          <a:xfrm>
            <a:off x="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F80E7976-0C37-9F48-8297-D6898DFF17F2}"/>
              </a:ext>
            </a:extLst>
          </p:cNvPr>
          <p:cNvSpPr/>
          <p:nvPr userDrawn="1"/>
        </p:nvSpPr>
        <p:spPr>
          <a:xfrm>
            <a:off x="545370" y="1783620"/>
            <a:ext cx="3290761" cy="32907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5D4F0128-4422-497B-8D8E-2412A62DB0A0}"/>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7" name="TextBox 6">
            <a:extLst>
              <a:ext uri="{FF2B5EF4-FFF2-40B4-BE49-F238E27FC236}">
                <a16:creationId xmlns:a16="http://schemas.microsoft.com/office/drawing/2014/main" id="{C39A17A5-4471-404B-8519-F2777692DC95}"/>
              </a:ext>
            </a:extLst>
          </p:cNvPr>
          <p:cNvSpPr txBox="1"/>
          <p:nvPr userDrawn="1"/>
        </p:nvSpPr>
        <p:spPr>
          <a:xfrm>
            <a:off x="589729" y="1690062"/>
            <a:ext cx="3246402" cy="3477875"/>
          </a:xfrm>
          <a:prstGeom prst="rect">
            <a:avLst/>
          </a:prstGeom>
          <a:noFill/>
        </p:spPr>
        <p:txBody>
          <a:bodyPr wrap="none" rtlCol="0">
            <a:spAutoFit/>
          </a:bodyPr>
          <a:lstStyle/>
          <a:p>
            <a:r>
              <a:rPr lang="en-US" sz="22000" b="1" spc="-300" dirty="0">
                <a:ln w="22225">
                  <a:noFill/>
                  <a:prstDash val="solid"/>
                </a:ln>
                <a:solidFill>
                  <a:schemeClr val="accent3"/>
                </a:solidFill>
                <a:latin typeface="Arial" panose="020B0604020202020204" pitchFamily="34" charset="0"/>
                <a:cs typeface="Arial" panose="020B0604020202020204" pitchFamily="34" charset="0"/>
              </a:rPr>
              <a:t>10</a:t>
            </a:r>
          </a:p>
        </p:txBody>
      </p:sp>
      <p:sp>
        <p:nvSpPr>
          <p:cNvPr id="8" name="TextBox 7">
            <a:extLst>
              <a:ext uri="{FF2B5EF4-FFF2-40B4-BE49-F238E27FC236}">
                <a16:creationId xmlns:a16="http://schemas.microsoft.com/office/drawing/2014/main" id="{846EDAF4-32CE-487E-A47D-E3198E70D840}"/>
              </a:ext>
            </a:extLst>
          </p:cNvPr>
          <p:cNvSpPr txBox="1"/>
          <p:nvPr userDrawn="1"/>
        </p:nvSpPr>
        <p:spPr>
          <a:xfrm>
            <a:off x="478893" y="1631963"/>
            <a:ext cx="3357238" cy="3477875"/>
          </a:xfrm>
          <a:prstGeom prst="rect">
            <a:avLst/>
          </a:prstGeom>
          <a:noFill/>
        </p:spPr>
        <p:txBody>
          <a:bodyPr wrap="square" rtlCol="0">
            <a:spAutoFit/>
          </a:bodyPr>
          <a:lstStyle/>
          <a:p>
            <a:r>
              <a:rPr lang="en-US" sz="22000" b="1" spc="-300" dirty="0">
                <a:ln w="22225">
                  <a:solidFill>
                    <a:schemeClr val="accent1"/>
                  </a:solidFill>
                  <a:prstDash val="solid"/>
                </a:ln>
                <a:noFill/>
                <a:latin typeface="Arial" panose="020B0604020202020204" pitchFamily="34" charset="0"/>
                <a:cs typeface="Arial" panose="020B0604020202020204" pitchFamily="34" charset="0"/>
              </a:rPr>
              <a:t>10</a:t>
            </a:r>
          </a:p>
        </p:txBody>
      </p:sp>
      <p:sp>
        <p:nvSpPr>
          <p:cNvPr id="14" name="Content Placeholder 9">
            <a:extLst>
              <a:ext uri="{FF2B5EF4-FFF2-40B4-BE49-F238E27FC236}">
                <a16:creationId xmlns:a16="http://schemas.microsoft.com/office/drawing/2014/main" id="{98251D54-7B73-7E44-9BA6-B4600AEA803D}"/>
              </a:ext>
            </a:extLst>
          </p:cNvPr>
          <p:cNvSpPr>
            <a:spLocks noGrp="1"/>
          </p:cNvSpPr>
          <p:nvPr>
            <p:ph sz="quarter" idx="12"/>
          </p:nvPr>
        </p:nvSpPr>
        <p:spPr>
          <a:xfrm>
            <a:off x="4838701" y="2984500"/>
            <a:ext cx="6362700" cy="243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00CA909E-FBA3-C24E-A64A-15E96CDC2370}"/>
              </a:ext>
            </a:extLst>
          </p:cNvPr>
          <p:cNvSpPr>
            <a:spLocks noGrp="1"/>
          </p:cNvSpPr>
          <p:nvPr>
            <p:ph type="title" hasCustomPrompt="1"/>
          </p:nvPr>
        </p:nvSpPr>
        <p:spPr>
          <a:xfrm>
            <a:off x="4838700" y="1517874"/>
            <a:ext cx="6643389" cy="1113814"/>
          </a:xfrm>
        </p:spPr>
        <p:txBody>
          <a:bodyPr anchor="b"/>
          <a:lstStyle>
            <a:lvl1pPr>
              <a:defRPr/>
            </a:lvl1pPr>
          </a:lstStyle>
          <a:p>
            <a:pPr lvl="0"/>
            <a:r>
              <a:rPr lang="en-US"/>
              <a:t>Click to edit Master text styles</a:t>
            </a:r>
          </a:p>
        </p:txBody>
      </p:sp>
    </p:spTree>
    <p:extLst>
      <p:ext uri="{BB962C8B-B14F-4D97-AF65-F5344CB8AC3E}">
        <p14:creationId xmlns:p14="http://schemas.microsoft.com/office/powerpoint/2010/main" val="17742020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extBox 1">
            <a:extLst>
              <a:ext uri="{FF2B5EF4-FFF2-40B4-BE49-F238E27FC236}">
                <a16:creationId xmlns:a16="http://schemas.microsoft.com/office/drawing/2014/main" id="{5A78F35C-B711-459A-8D9C-462DD4E0FE0F}"/>
              </a:ext>
            </a:extLst>
          </p:cNvPr>
          <p:cNvSpPr txBox="1"/>
          <p:nvPr userDrawn="1"/>
        </p:nvSpPr>
        <p:spPr>
          <a:xfrm>
            <a:off x="685800" y="2752344"/>
            <a:ext cx="7813964"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Thank </a:t>
            </a:r>
            <a:r>
              <a:rPr lang="en-US" sz="6000" b="1" dirty="0">
                <a:solidFill>
                  <a:schemeClr val="accent2"/>
                </a:solidFill>
                <a:latin typeface="Arial" panose="020B0604020202020204" pitchFamily="34" charset="0"/>
                <a:cs typeface="Arial" panose="020B0604020202020204" pitchFamily="34" charset="0"/>
              </a:rPr>
              <a:t>you</a:t>
            </a:r>
            <a:r>
              <a:rPr lang="en-US" sz="6000" b="1" dirty="0">
                <a:solidFill>
                  <a:schemeClr val="bg1"/>
                </a:solidFill>
                <a:latin typeface="Arial" panose="020B0604020202020204" pitchFamily="34" charset="0"/>
                <a:cs typeface="Arial" panose="020B0604020202020204" pitchFamily="34" charset="0"/>
              </a:rPr>
              <a:t>.</a:t>
            </a:r>
          </a:p>
        </p:txBody>
      </p:sp>
      <p:pic>
        <p:nvPicPr>
          <p:cNvPr id="4" name="Picture 3" descr="A picture containing drawing&#10;&#10;Description automatically generated">
            <a:extLst>
              <a:ext uri="{FF2B5EF4-FFF2-40B4-BE49-F238E27FC236}">
                <a16:creationId xmlns:a16="http://schemas.microsoft.com/office/drawing/2014/main" id="{9C2CAC87-7752-4274-8537-B916C8EA40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20635" y="658368"/>
            <a:ext cx="2670048" cy="412550"/>
          </a:xfrm>
          <a:prstGeom prst="rect">
            <a:avLst/>
          </a:prstGeom>
        </p:spPr>
      </p:pic>
    </p:spTree>
    <p:extLst>
      <p:ext uri="{BB962C8B-B14F-4D97-AF65-F5344CB8AC3E}">
        <p14:creationId xmlns:p14="http://schemas.microsoft.com/office/powerpoint/2010/main" val="7035237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ection Divider_Amethys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5115D650-12C9-4CF6-8C8E-1C3E2245418A}"/>
              </a:ext>
            </a:extLst>
          </p:cNvPr>
          <p:cNvSpPr>
            <a:spLocks noGrp="1"/>
          </p:cNvSpPr>
          <p:nvPr>
            <p:ph sz="quarter" idx="12" hasCustomPrompt="1"/>
          </p:nvPr>
        </p:nvSpPr>
        <p:spPr>
          <a:xfrm>
            <a:off x="746125" y="2706688"/>
            <a:ext cx="10048875" cy="890587"/>
          </a:xfrm>
        </p:spPr>
        <p:txBody>
          <a:bodyPr anchor="ctr"/>
          <a:lstStyle>
            <a:lvl1pPr marL="0" indent="0">
              <a:buNone/>
              <a:defRPr sz="6600" b="1">
                <a:solidFill>
                  <a:schemeClr val="bg1"/>
                </a:solidFill>
              </a:defRPr>
            </a:lvl1pPr>
          </a:lstStyle>
          <a:p>
            <a:pPr lvl="0"/>
            <a:r>
              <a:rPr lang="en-US" dirty="0"/>
              <a:t>Section divider simple</a:t>
            </a:r>
          </a:p>
        </p:txBody>
      </p:sp>
    </p:spTree>
    <p:extLst>
      <p:ext uri="{BB962C8B-B14F-4D97-AF65-F5344CB8AC3E}">
        <p14:creationId xmlns:p14="http://schemas.microsoft.com/office/powerpoint/2010/main" val="29024658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_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3ACBEF-EDE2-49F3-A80C-D3C8A5594F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30F6-69D6-D540-94FB-80E4D4880D83}"/>
              </a:ext>
            </a:extLst>
          </p:cNvPr>
          <p:cNvSpPr>
            <a:spLocks noGrp="1"/>
          </p:cNvSpPr>
          <p:nvPr>
            <p:ph type="ctrTitle" hasCustomPrompt="1"/>
          </p:nvPr>
        </p:nvSpPr>
        <p:spPr>
          <a:xfrm>
            <a:off x="699805" y="1983604"/>
            <a:ext cx="10829544" cy="1559719"/>
          </a:xfrm>
          <a:prstGeom prst="rect">
            <a:avLst/>
          </a:prstGeom>
        </p:spPr>
        <p:txBody>
          <a:bodyPr anchor="b"/>
          <a:lstStyle>
            <a:lvl1pPr algn="l">
              <a:defRPr sz="4800"/>
            </a:lvl1pPr>
          </a:lstStyle>
          <a:p>
            <a:r>
              <a:rPr lang="en-US" dirty="0"/>
              <a:t>Title Goes Here</a:t>
            </a:r>
          </a:p>
        </p:txBody>
      </p:sp>
      <p:sp>
        <p:nvSpPr>
          <p:cNvPr id="3" name="Subtitle 2">
            <a:extLst>
              <a:ext uri="{FF2B5EF4-FFF2-40B4-BE49-F238E27FC236}">
                <a16:creationId xmlns:a16="http://schemas.microsoft.com/office/drawing/2014/main" id="{C2BA5ED3-CA83-A04A-8DB8-B16120AF2B73}"/>
              </a:ext>
            </a:extLst>
          </p:cNvPr>
          <p:cNvSpPr>
            <a:spLocks noGrp="1"/>
          </p:cNvSpPr>
          <p:nvPr>
            <p:ph type="subTitle" idx="1" hasCustomPrompt="1"/>
          </p:nvPr>
        </p:nvSpPr>
        <p:spPr>
          <a:xfrm>
            <a:off x="699805" y="3598739"/>
            <a:ext cx="10825975" cy="15356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a:p>
            <a:endParaRPr lang="en-US" dirty="0"/>
          </a:p>
        </p:txBody>
      </p:sp>
      <p:pic>
        <p:nvPicPr>
          <p:cNvPr id="9" name="Picture 8">
            <a:extLst>
              <a:ext uri="{FF2B5EF4-FFF2-40B4-BE49-F238E27FC236}">
                <a16:creationId xmlns:a16="http://schemas.microsoft.com/office/drawing/2014/main" id="{83AEE761-B543-46C6-933E-75A99117BA52}"/>
              </a:ext>
            </a:extLst>
          </p:cNvPr>
          <p:cNvPicPr>
            <a:picLocks noChangeAspect="1"/>
          </p:cNvPicPr>
          <p:nvPr userDrawn="1"/>
        </p:nvPicPr>
        <p:blipFill>
          <a:blip r:embed="rId2"/>
          <a:stretch>
            <a:fillRect/>
          </a:stretch>
        </p:blipFill>
        <p:spPr>
          <a:xfrm>
            <a:off x="680225" y="661719"/>
            <a:ext cx="2667000" cy="317885"/>
          </a:xfrm>
          <a:prstGeom prst="rect">
            <a:avLst/>
          </a:prstGeom>
        </p:spPr>
      </p:pic>
      <p:sp>
        <p:nvSpPr>
          <p:cNvPr id="6" name="Text Placeholder 5">
            <a:extLst>
              <a:ext uri="{FF2B5EF4-FFF2-40B4-BE49-F238E27FC236}">
                <a16:creationId xmlns:a16="http://schemas.microsoft.com/office/drawing/2014/main" id="{6CF61252-D212-46B4-9E84-AEB18ABA9126}"/>
              </a:ext>
            </a:extLst>
          </p:cNvPr>
          <p:cNvSpPr>
            <a:spLocks noGrp="1"/>
          </p:cNvSpPr>
          <p:nvPr>
            <p:ph type="body" sz="quarter" idx="10" hasCustomPrompt="1"/>
          </p:nvPr>
        </p:nvSpPr>
        <p:spPr>
          <a:xfrm>
            <a:off x="699805" y="5182609"/>
            <a:ext cx="6259853" cy="269192"/>
          </a:xfrm>
        </p:spPr>
        <p:txBody>
          <a:bodyPr/>
          <a:lstStyle>
            <a:lvl1pPr marL="0" indent="0">
              <a:buNone/>
              <a:defRPr sz="1600" b="1">
                <a:solidFill>
                  <a:schemeClr val="accent2"/>
                </a:solidFill>
              </a:defRPr>
            </a:lvl1pPr>
          </a:lstStyle>
          <a:p>
            <a:pPr lvl="0"/>
            <a:r>
              <a:rPr lang="en-US" dirty="0"/>
              <a:t>Presenter Name</a:t>
            </a:r>
          </a:p>
        </p:txBody>
      </p:sp>
      <p:sp>
        <p:nvSpPr>
          <p:cNvPr id="10" name="Text Placeholder 9">
            <a:extLst>
              <a:ext uri="{FF2B5EF4-FFF2-40B4-BE49-F238E27FC236}">
                <a16:creationId xmlns:a16="http://schemas.microsoft.com/office/drawing/2014/main" id="{6DFCE14A-AE27-4D48-B0F8-F2713092F76D}"/>
              </a:ext>
            </a:extLst>
          </p:cNvPr>
          <p:cNvSpPr>
            <a:spLocks noGrp="1"/>
          </p:cNvSpPr>
          <p:nvPr>
            <p:ph type="body" sz="quarter" idx="11" hasCustomPrompt="1"/>
          </p:nvPr>
        </p:nvSpPr>
        <p:spPr>
          <a:xfrm>
            <a:off x="699805" y="5487321"/>
            <a:ext cx="3449205" cy="302236"/>
          </a:xfrm>
        </p:spPr>
        <p:txBody>
          <a:bodyPr/>
          <a:lstStyle>
            <a:lvl1pPr marL="0" indent="0">
              <a:buNone/>
              <a:defRPr sz="1200" b="1">
                <a:solidFill>
                  <a:schemeClr val="bg1"/>
                </a:solidFill>
              </a:defRPr>
            </a:lvl1pPr>
          </a:lstStyle>
          <a:p>
            <a:pPr lvl="0"/>
            <a:r>
              <a:rPr lang="en-US" dirty="0"/>
              <a:t>[00.00.2020]</a:t>
            </a:r>
          </a:p>
        </p:txBody>
      </p:sp>
      <p:sp>
        <p:nvSpPr>
          <p:cNvPr id="5" name="TextBox 4">
            <a:extLst>
              <a:ext uri="{FF2B5EF4-FFF2-40B4-BE49-F238E27FC236}">
                <a16:creationId xmlns:a16="http://schemas.microsoft.com/office/drawing/2014/main" id="{D12B0FEF-FC7E-4554-BA89-893283BCE8FB}"/>
              </a:ext>
            </a:extLst>
          </p:cNvPr>
          <p:cNvSpPr txBox="1"/>
          <p:nvPr userDrawn="1"/>
        </p:nvSpPr>
        <p:spPr>
          <a:xfrm>
            <a:off x="685800" y="6431460"/>
            <a:ext cx="4505498" cy="215444"/>
          </a:xfrm>
          <a:prstGeom prst="rect">
            <a:avLst/>
          </a:prstGeom>
          <a:noFill/>
        </p:spPr>
        <p:txBody>
          <a:bodyPr wrap="square" lIns="0" rtlCol="0">
            <a:spAutoFit/>
          </a:bodyPr>
          <a:lstStyle/>
          <a:p>
            <a:r>
              <a:rPr lang="en-US" sz="800" dirty="0">
                <a:solidFill>
                  <a:schemeClr val="bg1"/>
                </a:solidFill>
                <a:latin typeface="Arial" panose="020B0604020202020204" pitchFamily="34" charset="0"/>
                <a:cs typeface="Arial" panose="020B0604020202020204" pitchFamily="34" charset="0"/>
              </a:rPr>
              <a:t>© 2022 Jackson Lewis P.C.</a:t>
            </a:r>
          </a:p>
        </p:txBody>
      </p:sp>
      <p:sp>
        <p:nvSpPr>
          <p:cNvPr id="13" name="Text Placeholder 9">
            <a:extLst>
              <a:ext uri="{FF2B5EF4-FFF2-40B4-BE49-F238E27FC236}">
                <a16:creationId xmlns:a16="http://schemas.microsoft.com/office/drawing/2014/main" id="{BE807693-1192-C34F-9A0E-E42928AB429B}"/>
              </a:ext>
            </a:extLst>
          </p:cNvPr>
          <p:cNvSpPr>
            <a:spLocks noGrp="1"/>
          </p:cNvSpPr>
          <p:nvPr>
            <p:ph type="body" sz="quarter" idx="13" hasCustomPrompt="1"/>
          </p:nvPr>
        </p:nvSpPr>
        <p:spPr>
          <a:xfrm>
            <a:off x="699805" y="5825078"/>
            <a:ext cx="7442574" cy="193893"/>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Jackson Lewis P.C., [Office]</a:t>
            </a:r>
          </a:p>
        </p:txBody>
      </p:sp>
      <p:sp>
        <p:nvSpPr>
          <p:cNvPr id="15" name="Text Placeholder 9">
            <a:extLst>
              <a:ext uri="{FF2B5EF4-FFF2-40B4-BE49-F238E27FC236}">
                <a16:creationId xmlns:a16="http://schemas.microsoft.com/office/drawing/2014/main" id="{F71F420C-6F30-EC42-AFBD-E65EFC5942B8}"/>
              </a:ext>
            </a:extLst>
          </p:cNvPr>
          <p:cNvSpPr>
            <a:spLocks noGrp="1"/>
          </p:cNvSpPr>
          <p:nvPr>
            <p:ph type="body" sz="quarter" idx="14" hasCustomPrompt="1"/>
          </p:nvPr>
        </p:nvSpPr>
        <p:spPr>
          <a:xfrm>
            <a:off x="699805" y="6083317"/>
            <a:ext cx="7442574" cy="308931"/>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(000) 000-0000 [Email]</a:t>
            </a:r>
          </a:p>
        </p:txBody>
      </p:sp>
    </p:spTree>
    <p:extLst>
      <p:ext uri="{BB962C8B-B14F-4D97-AF65-F5344CB8AC3E}">
        <p14:creationId xmlns:p14="http://schemas.microsoft.com/office/powerpoint/2010/main" val="3110863768"/>
      </p:ext>
    </p:extLst>
  </p:cSld>
  <p:clrMapOvr>
    <a:masterClrMapping/>
  </p:clrMapOvr>
  <p:extLst>
    <p:ext uri="{DCECCB84-F9BA-43D5-87BE-67443E8EF086}">
      <p15:sldGuideLst xmlns:p15="http://schemas.microsoft.com/office/powerpoint/2012/main">
        <p15:guide id="1" orient="horz" pos="2136">
          <p15:clr>
            <a:srgbClr val="FBAE40"/>
          </p15:clr>
        </p15:guide>
        <p15:guide id="2" orient="horz" pos="25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2 column">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1705429"/>
            <a:ext cx="5257800" cy="4466771"/>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1705429"/>
            <a:ext cx="5257800" cy="4466771"/>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Rectangle 12">
            <a:extLst>
              <a:ext uri="{FF2B5EF4-FFF2-40B4-BE49-F238E27FC236}">
                <a16:creationId xmlns:a16="http://schemas.microsoft.com/office/drawing/2014/main" id="{2E75C5DC-0B18-0642-9ACA-52298D2A5E56}"/>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Title Placeholder 1">
            <a:extLst>
              <a:ext uri="{FF2B5EF4-FFF2-40B4-BE49-F238E27FC236}">
                <a16:creationId xmlns:a16="http://schemas.microsoft.com/office/drawing/2014/main" id="{D2010694-D2A1-3C4E-BDE3-FFFEC9BF8F99}"/>
              </a:ext>
            </a:extLst>
          </p:cNvPr>
          <p:cNvSpPr>
            <a:spLocks noGrp="1"/>
          </p:cNvSpPr>
          <p:nvPr>
            <p:ph type="title"/>
          </p:nvPr>
        </p:nvSpPr>
        <p:spPr>
          <a:xfrm>
            <a:off x="685800" y="0"/>
            <a:ext cx="10817352" cy="1248229"/>
          </a:xfrm>
          <a:prstGeom prst="rect">
            <a:avLst/>
          </a:prstGeom>
        </p:spPr>
        <p:txBody>
          <a:bodyPr vert="horz" lIns="0" tIns="0" rIns="0" bIns="0" rtlCol="0" anchor="ctr">
            <a:no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040545407"/>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p15:clr>
            <a:srgbClr val="FBAE40"/>
          </p15:clr>
        </p15:guide>
        <p15:guide id="4" orient="horz" pos="151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note no content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52A4C5-2716-E347-BA83-8194E78AFAE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7BA38785-7ADF-A34A-93D3-3070905B4905}"/>
              </a:ext>
            </a:extLst>
          </p:cNvPr>
          <p:cNvSpPr>
            <a:spLocks noGrp="1"/>
          </p:cNvSpPr>
          <p:nvPr>
            <p:ph type="sldNum" sz="quarter" idx="11"/>
          </p:nvPr>
        </p:nvSpPr>
        <p:spPr/>
        <p:txBody>
          <a:body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148686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3 column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F610FD58-353C-F240-AA43-30C04915F686}"/>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9D73A866-0BBE-F444-8B58-702BA5D0B55B}"/>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Content Placeholder 3">
            <a:extLst>
              <a:ext uri="{FF2B5EF4-FFF2-40B4-BE49-F238E27FC236}">
                <a16:creationId xmlns:a16="http://schemas.microsoft.com/office/drawing/2014/main" id="{32841B70-5E35-3840-88CE-0055F744C878}"/>
              </a:ext>
            </a:extLst>
          </p:cNvPr>
          <p:cNvSpPr>
            <a:spLocks noGrp="1"/>
          </p:cNvSpPr>
          <p:nvPr>
            <p:ph sz="half" idx="2"/>
          </p:nvPr>
        </p:nvSpPr>
        <p:spPr>
          <a:xfrm>
            <a:off x="695614" y="2091806"/>
            <a:ext cx="3381086" cy="4080394"/>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5B3FB8AA-3A22-6C42-94F6-1EC29754F03D}"/>
              </a:ext>
            </a:extLst>
          </p:cNvPr>
          <p:cNvSpPr>
            <a:spLocks noGrp="1"/>
          </p:cNvSpPr>
          <p:nvPr>
            <p:ph sz="half" idx="10"/>
          </p:nvPr>
        </p:nvSpPr>
        <p:spPr>
          <a:xfrm>
            <a:off x="4390736" y="2091806"/>
            <a:ext cx="3381664" cy="4080394"/>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9DAE58FD-2FAB-4E4C-8AA0-C9B549EAF94E}"/>
              </a:ext>
            </a:extLst>
          </p:cNvPr>
          <p:cNvSpPr>
            <a:spLocks noGrp="1"/>
          </p:cNvSpPr>
          <p:nvPr>
            <p:ph sz="half" idx="11"/>
          </p:nvPr>
        </p:nvSpPr>
        <p:spPr>
          <a:xfrm>
            <a:off x="8095672" y="2091806"/>
            <a:ext cx="3410528" cy="4080394"/>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Rectangle 10">
            <a:extLst>
              <a:ext uri="{FF2B5EF4-FFF2-40B4-BE49-F238E27FC236}">
                <a16:creationId xmlns:a16="http://schemas.microsoft.com/office/drawing/2014/main" id="{DB424AD2-C2FD-8942-A059-3B231330A15F}"/>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Title Placeholder 1">
            <a:extLst>
              <a:ext uri="{FF2B5EF4-FFF2-40B4-BE49-F238E27FC236}">
                <a16:creationId xmlns:a16="http://schemas.microsoft.com/office/drawing/2014/main" id="{DFF234AD-98E6-BC44-8F6E-63EFE730F397}"/>
              </a:ext>
            </a:extLst>
          </p:cNvPr>
          <p:cNvSpPr>
            <a:spLocks noGrp="1"/>
          </p:cNvSpPr>
          <p:nvPr>
            <p:ph type="title"/>
          </p:nvPr>
        </p:nvSpPr>
        <p:spPr>
          <a:xfrm>
            <a:off x="685800" y="0"/>
            <a:ext cx="10817352" cy="1248229"/>
          </a:xfrm>
          <a:prstGeom prst="rect">
            <a:avLst/>
          </a:prstGeom>
        </p:spPr>
        <p:txBody>
          <a:bodyPr vert="horz" lIns="0" tIns="0" rIns="0" bIns="0" rtlCol="0" anchor="ctr">
            <a:noAutofit/>
          </a:bodyPr>
          <a:lstStyle>
            <a:lvl1pPr>
              <a:defRPr>
                <a:solidFill>
                  <a:schemeClr val="bg1"/>
                </a:solidFill>
              </a:defRPr>
            </a:lvl1pPr>
          </a:lstStyle>
          <a:p>
            <a:r>
              <a:rPr lang="en-US"/>
              <a:t>Click to edit Master title style</a:t>
            </a:r>
          </a:p>
        </p:txBody>
      </p:sp>
      <p:sp>
        <p:nvSpPr>
          <p:cNvPr id="13" name="Text Placeholder 2">
            <a:extLst>
              <a:ext uri="{FF2B5EF4-FFF2-40B4-BE49-F238E27FC236}">
                <a16:creationId xmlns:a16="http://schemas.microsoft.com/office/drawing/2014/main" id="{726F8AF8-61F0-7D42-9986-49F3FA5594E1}"/>
              </a:ext>
            </a:extLst>
          </p:cNvPr>
          <p:cNvSpPr>
            <a:spLocks noGrp="1"/>
          </p:cNvSpPr>
          <p:nvPr>
            <p:ph type="body" idx="12"/>
          </p:nvPr>
        </p:nvSpPr>
        <p:spPr>
          <a:xfrm>
            <a:off x="685800" y="1685067"/>
            <a:ext cx="3390900" cy="406739"/>
          </a:xfrm>
        </p:spPr>
        <p:txBody>
          <a:bodyPr lIns="0" anchor="t" anchorCtr="0">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2">
            <a:extLst>
              <a:ext uri="{FF2B5EF4-FFF2-40B4-BE49-F238E27FC236}">
                <a16:creationId xmlns:a16="http://schemas.microsoft.com/office/drawing/2014/main" id="{8A559C3F-C6F1-1B4F-96DF-4769B4B5E90D}"/>
              </a:ext>
            </a:extLst>
          </p:cNvPr>
          <p:cNvSpPr>
            <a:spLocks noGrp="1"/>
          </p:cNvSpPr>
          <p:nvPr>
            <p:ph type="body" idx="14"/>
          </p:nvPr>
        </p:nvSpPr>
        <p:spPr>
          <a:xfrm>
            <a:off x="4381500" y="1685067"/>
            <a:ext cx="3390900" cy="406739"/>
          </a:xfrm>
        </p:spPr>
        <p:txBody>
          <a:bodyPr lIns="0" anchor="t" anchorCtr="0">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2">
            <a:extLst>
              <a:ext uri="{FF2B5EF4-FFF2-40B4-BE49-F238E27FC236}">
                <a16:creationId xmlns:a16="http://schemas.microsoft.com/office/drawing/2014/main" id="{5761A200-7679-7348-AB01-CF00EF0FF10F}"/>
              </a:ext>
            </a:extLst>
          </p:cNvPr>
          <p:cNvSpPr>
            <a:spLocks noGrp="1"/>
          </p:cNvSpPr>
          <p:nvPr>
            <p:ph type="body" idx="15"/>
          </p:nvPr>
        </p:nvSpPr>
        <p:spPr>
          <a:xfrm>
            <a:off x="8096250" y="1681225"/>
            <a:ext cx="3390900" cy="410581"/>
          </a:xfrm>
        </p:spPr>
        <p:txBody>
          <a:bodyPr lIns="0" anchor="t" anchorCtr="0">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310030017"/>
      </p:ext>
    </p:extLst>
  </p:cSld>
  <p:clrMapOvr>
    <a:masterClrMapping/>
  </p:clrMapOvr>
  <p:extLst>
    <p:ext uri="{DCECCB84-F9BA-43D5-87BE-67443E8EF086}">
      <p15:sldGuideLst xmlns:p15="http://schemas.microsoft.com/office/powerpoint/2012/main">
        <p15:guide id="1" orient="horz" pos="1176" userDrawn="1">
          <p15:clr>
            <a:srgbClr val="FBAE40"/>
          </p15:clr>
        </p15:guide>
        <p15:guide id="2" pos="2568">
          <p15:clr>
            <a:srgbClr val="FBAE40"/>
          </p15:clr>
        </p15:guide>
        <p15:guide id="3" pos="2760">
          <p15:clr>
            <a:srgbClr val="FBAE40"/>
          </p15:clr>
        </p15:guide>
        <p15:guide id="4" pos="4896">
          <p15:clr>
            <a:srgbClr val="FBAE40"/>
          </p15:clr>
        </p15:guide>
        <p15:guide id="5" pos="5088">
          <p15:clr>
            <a:srgbClr val="FBAE40"/>
          </p15:clr>
        </p15:guide>
        <p15:guide id="6" orient="horz" pos="14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no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0"/>
            <a:ext cx="10817352" cy="1264811"/>
          </a:xfrm>
          <a:prstGeom prst="rect">
            <a:avLst/>
          </a:prstGeom>
        </p:spPr>
        <p:txBody>
          <a:bodyPr vert="horz" lIns="0" tIns="0" rIns="0" bIns="0" rtlCol="0" anchor="ctr">
            <a:noAutofit/>
          </a:bodyPr>
          <a:lstStyle>
            <a:lvl1pPr>
              <a:defRPr>
                <a:solidFill>
                  <a:schemeClr val="bg1"/>
                </a:solidFill>
              </a:defRPr>
            </a:lvl1pPr>
          </a:lstStyle>
          <a:p>
            <a:r>
              <a:rPr lang="en-US"/>
              <a:t>Click to edit Master title style</a:t>
            </a:r>
          </a:p>
        </p:txBody>
      </p:sp>
      <p:sp>
        <p:nvSpPr>
          <p:cNvPr id="10" name="Picture Placeholder 2">
            <a:extLst>
              <a:ext uri="{FF2B5EF4-FFF2-40B4-BE49-F238E27FC236}">
                <a16:creationId xmlns:a16="http://schemas.microsoft.com/office/drawing/2014/main" id="{271A8290-D5AB-7E43-B58F-00526C5516A5}"/>
              </a:ext>
            </a:extLst>
          </p:cNvPr>
          <p:cNvSpPr>
            <a:spLocks noGrp="1"/>
          </p:cNvSpPr>
          <p:nvPr>
            <p:ph type="pic" idx="1"/>
          </p:nvPr>
        </p:nvSpPr>
        <p:spPr>
          <a:xfrm>
            <a:off x="3140364" y="1562101"/>
            <a:ext cx="5763491" cy="32592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Content Placeholder 3">
            <a:extLst>
              <a:ext uri="{FF2B5EF4-FFF2-40B4-BE49-F238E27FC236}">
                <a16:creationId xmlns:a16="http://schemas.microsoft.com/office/drawing/2014/main" id="{E4ACE865-B391-F441-BEDF-5E90D6B1A5BA}"/>
              </a:ext>
            </a:extLst>
          </p:cNvPr>
          <p:cNvSpPr>
            <a:spLocks noGrp="1"/>
          </p:cNvSpPr>
          <p:nvPr>
            <p:ph sz="half" idx="2" hasCustomPrompt="1"/>
          </p:nvPr>
        </p:nvSpPr>
        <p:spPr>
          <a:xfrm>
            <a:off x="3140363" y="5347860"/>
            <a:ext cx="5763491" cy="313872"/>
          </a:xfrm>
        </p:spPr>
        <p:txBody>
          <a:bodyPr lIns="0"/>
          <a:lstStyle>
            <a:lvl1pPr marL="0" indent="0">
              <a:buNone/>
              <a:defRPr sz="1400">
                <a:solidFill>
                  <a:schemeClr val="tx1">
                    <a:lumMod val="75000"/>
                    <a:lumOff val="25000"/>
                  </a:schemeClr>
                </a:solidFill>
              </a:defRPr>
            </a:lvl1pPr>
            <a:lvl2pPr marL="457200" indent="0">
              <a:buNone/>
              <a:defRPr sz="1400">
                <a:solidFill>
                  <a:schemeClr val="tx1">
                    <a:lumMod val="75000"/>
                    <a:lumOff val="25000"/>
                  </a:schemeClr>
                </a:solidFill>
              </a:defRPr>
            </a:lvl2pPr>
            <a:lvl3pPr>
              <a:defRPr sz="14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65000"/>
                    <a:lumOff val="35000"/>
                  </a:schemeClr>
                </a:solidFill>
              </a:defRPr>
            </a:lvl5pPr>
          </a:lstStyle>
          <a:p>
            <a:pPr lvl="0"/>
            <a:r>
              <a:rPr lang="en-US"/>
              <a:t>Second level</a:t>
            </a:r>
          </a:p>
        </p:txBody>
      </p:sp>
      <p:sp>
        <p:nvSpPr>
          <p:cNvPr id="12" name="Text Placeholder 2">
            <a:extLst>
              <a:ext uri="{FF2B5EF4-FFF2-40B4-BE49-F238E27FC236}">
                <a16:creationId xmlns:a16="http://schemas.microsoft.com/office/drawing/2014/main" id="{FA580981-3CE7-4D41-998D-87EB3B252D35}"/>
              </a:ext>
            </a:extLst>
          </p:cNvPr>
          <p:cNvSpPr>
            <a:spLocks noGrp="1"/>
          </p:cNvSpPr>
          <p:nvPr>
            <p:ph type="body" idx="10"/>
          </p:nvPr>
        </p:nvSpPr>
        <p:spPr>
          <a:xfrm>
            <a:off x="3140363" y="5006489"/>
            <a:ext cx="5763491" cy="324789"/>
          </a:xfrm>
        </p:spPr>
        <p:txBody>
          <a:bodyPr lIns="0" anchor="t" anchorCtr="0">
            <a:normAutofit/>
          </a:bodyPr>
          <a:lstStyle>
            <a:lvl1pPr marL="0" indent="0">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6876628"/>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Divider cor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5115D650-12C9-4CF6-8C8E-1C3E2245418A}"/>
              </a:ext>
            </a:extLst>
          </p:cNvPr>
          <p:cNvSpPr>
            <a:spLocks noGrp="1"/>
          </p:cNvSpPr>
          <p:nvPr>
            <p:ph sz="quarter" idx="12" hasCustomPrompt="1"/>
          </p:nvPr>
        </p:nvSpPr>
        <p:spPr>
          <a:xfrm>
            <a:off x="685800" y="2753580"/>
            <a:ext cx="10820399" cy="890587"/>
          </a:xfrm>
        </p:spPr>
        <p:txBody>
          <a:bodyPr anchor="ctr"/>
          <a:lstStyle>
            <a:lvl1pPr marL="0" indent="0">
              <a:buNone/>
              <a:defRPr sz="6000" b="1">
                <a:solidFill>
                  <a:schemeClr val="bg1"/>
                </a:solidFill>
              </a:defRPr>
            </a:lvl1pPr>
          </a:lstStyle>
          <a:p>
            <a:pPr lvl="0"/>
            <a:r>
              <a:rPr lang="en-US"/>
              <a:t>Section divider</a:t>
            </a:r>
          </a:p>
        </p:txBody>
      </p:sp>
    </p:spTree>
    <p:extLst>
      <p:ext uri="{BB962C8B-B14F-4D97-AF65-F5344CB8AC3E}">
        <p14:creationId xmlns:p14="http://schemas.microsoft.com/office/powerpoint/2010/main" val="4095708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B67E8-37D2-8C4E-932B-52A93588AA25}"/>
              </a:ext>
            </a:extLst>
          </p:cNvPr>
          <p:cNvSpPr>
            <a:spLocks noGrp="1"/>
          </p:cNvSpPr>
          <p:nvPr>
            <p:ph type="title"/>
          </p:nvPr>
        </p:nvSpPr>
        <p:spPr>
          <a:xfrm>
            <a:off x="685800" y="457200"/>
            <a:ext cx="10515600" cy="480951"/>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5AADA0D5-3024-8340-8D84-D65735B57DEF}"/>
              </a:ext>
            </a:extLst>
          </p:cNvPr>
          <p:cNvSpPr>
            <a:spLocks noGrp="1"/>
          </p:cNvSpPr>
          <p:nvPr>
            <p:ph type="body" idx="1"/>
          </p:nvPr>
        </p:nvSpPr>
        <p:spPr>
          <a:xfrm>
            <a:off x="685800" y="1364805"/>
            <a:ext cx="105156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23F7706-036D-FB4D-BF65-51EC680ACC28}"/>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6" name="Slide Number Placeholder 5">
            <a:extLst>
              <a:ext uri="{FF2B5EF4-FFF2-40B4-BE49-F238E27FC236}">
                <a16:creationId xmlns:a16="http://schemas.microsoft.com/office/drawing/2014/main" id="{B9E45BDC-DC77-4547-AB6C-D56C743F2E5C}"/>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1787901010"/>
      </p:ext>
    </p:extLst>
  </p:cSld>
  <p:clrMap bg1="lt1" tx1="dk1" bg2="lt2" tx2="dk2" accent1="accent1" accent2="accent2" accent3="accent3" accent4="accent4" accent5="accent5" accent6="accent6" hlink="hlink" folHlink="folHlink"/>
  <p:sldLayoutIdLst>
    <p:sldLayoutId id="2147483650" r:id="rId1"/>
    <p:sldLayoutId id="2147483664" r:id="rId2"/>
    <p:sldLayoutId id="2147483665" r:id="rId3"/>
    <p:sldLayoutId id="2147483662" r:id="rId4"/>
    <p:sldLayoutId id="2147483666" r:id="rId5"/>
    <p:sldLayoutId id="2147483667" r:id="rId6"/>
    <p:sldLayoutId id="2147483663" r:id="rId7"/>
    <p:sldLayoutId id="2147483668" r:id="rId8"/>
    <p:sldLayoutId id="2147483714" r:id="rId9"/>
    <p:sldLayoutId id="2147483716" r:id="rId10"/>
    <p:sldLayoutId id="2147483718" r:id="rId11"/>
    <p:sldLayoutId id="2147483719" r:id="rId12"/>
    <p:sldLayoutId id="2147483720" r:id="rId13"/>
    <p:sldLayoutId id="2147483721" r:id="rId14"/>
    <p:sldLayoutId id="2147483722" r:id="rId15"/>
    <p:sldLayoutId id="2147483723" r:id="rId16"/>
    <p:sldLayoutId id="2147483724" r:id="rId17"/>
  </p:sldLayoutIdLst>
  <p:hf hdr="0" dt="0"/>
  <p:txStyles>
    <p:titleStyle>
      <a:lvl1pPr algn="l"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pos="7248" userDrawn="1">
          <p15:clr>
            <a:srgbClr val="F26B43"/>
          </p15:clr>
        </p15:guide>
        <p15:guide id="3" orient="horz" pos="504" userDrawn="1">
          <p15:clr>
            <a:srgbClr val="F26B43"/>
          </p15:clr>
        </p15:guide>
        <p15:guide id="4" orient="horz" pos="4080" userDrawn="1">
          <p15:clr>
            <a:srgbClr val="F26B43"/>
          </p15:clr>
        </p15:guide>
        <p15:guide id="5" orient="horz" pos="3888" userDrawn="1">
          <p15:clr>
            <a:srgbClr val="F26B43"/>
          </p15:clr>
        </p15:guide>
        <p15:guide id="6" orient="horz" pos="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B67E8-37D2-8C4E-932B-52A93588AA25}"/>
              </a:ext>
            </a:extLst>
          </p:cNvPr>
          <p:cNvSpPr>
            <a:spLocks noGrp="1"/>
          </p:cNvSpPr>
          <p:nvPr>
            <p:ph type="title"/>
          </p:nvPr>
        </p:nvSpPr>
        <p:spPr>
          <a:xfrm>
            <a:off x="685800" y="457200"/>
            <a:ext cx="10515600" cy="480951"/>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5AADA0D5-3024-8340-8D84-D65735B57DEF}"/>
              </a:ext>
            </a:extLst>
          </p:cNvPr>
          <p:cNvSpPr>
            <a:spLocks noGrp="1"/>
          </p:cNvSpPr>
          <p:nvPr>
            <p:ph type="body" idx="1"/>
          </p:nvPr>
        </p:nvSpPr>
        <p:spPr>
          <a:xfrm>
            <a:off x="685800" y="1364805"/>
            <a:ext cx="105156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23F7706-036D-FB4D-BF65-51EC680ACC28}"/>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6" name="Slide Number Placeholder 5">
            <a:extLst>
              <a:ext uri="{FF2B5EF4-FFF2-40B4-BE49-F238E27FC236}">
                <a16:creationId xmlns:a16="http://schemas.microsoft.com/office/drawing/2014/main" id="{B9E45BDC-DC77-4547-AB6C-D56C743F2E5C}"/>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19432546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9" r:id="rId7"/>
    <p:sldLayoutId id="2147483690" r:id="rId8"/>
    <p:sldLayoutId id="2147483691" r:id="rId9"/>
    <p:sldLayoutId id="2147483706" r:id="rId10"/>
    <p:sldLayoutId id="2147483707"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693" r:id="rId24"/>
    <p:sldLayoutId id="2147483725" r:id="rId25"/>
  </p:sldLayoutIdLst>
  <p:hf hdr="0" dt="0"/>
  <p:txStyles>
    <p:titleStyle>
      <a:lvl1pPr algn="l"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7248">
          <p15:clr>
            <a:srgbClr val="F26B43"/>
          </p15:clr>
        </p15:guide>
        <p15:guide id="3" orient="horz" pos="504">
          <p15:clr>
            <a:srgbClr val="F26B43"/>
          </p15:clr>
        </p15:guide>
        <p15:guide id="4" orient="horz" pos="4080">
          <p15:clr>
            <a:srgbClr val="F26B43"/>
          </p15:clr>
        </p15:guide>
        <p15:guide id="5" orient="horz" pos="3888">
          <p15:clr>
            <a:srgbClr val="F26B43"/>
          </p15:clr>
        </p15:guide>
        <p15:guide id="6" orient="horz" pos="9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B67E8-37D2-8C4E-932B-52A93588AA25}"/>
              </a:ext>
            </a:extLst>
          </p:cNvPr>
          <p:cNvSpPr>
            <a:spLocks noGrp="1"/>
          </p:cNvSpPr>
          <p:nvPr>
            <p:ph type="title"/>
          </p:nvPr>
        </p:nvSpPr>
        <p:spPr>
          <a:xfrm>
            <a:off x="685800" y="457200"/>
            <a:ext cx="10515600" cy="480951"/>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5AADA0D5-3024-8340-8D84-D65735B57DEF}"/>
              </a:ext>
            </a:extLst>
          </p:cNvPr>
          <p:cNvSpPr>
            <a:spLocks noGrp="1"/>
          </p:cNvSpPr>
          <p:nvPr>
            <p:ph type="body" idx="1"/>
          </p:nvPr>
        </p:nvSpPr>
        <p:spPr>
          <a:xfrm>
            <a:off x="685800" y="136480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23F7706-036D-FB4D-BF65-51EC680ACC28}"/>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6" name="Slide Number Placeholder 5">
            <a:extLst>
              <a:ext uri="{FF2B5EF4-FFF2-40B4-BE49-F238E27FC236}">
                <a16:creationId xmlns:a16="http://schemas.microsoft.com/office/drawing/2014/main" id="{B9E45BDC-DC77-4547-AB6C-D56C743F2E5C}"/>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3225875513"/>
      </p:ext>
    </p:extLst>
  </p:cSld>
  <p:clrMap bg1="lt1" tx1="dk1" bg2="lt2" tx2="dk2" accent1="accent1" accent2="accent2" accent3="accent3" accent4="accent4" accent5="accent5" accent6="accent6" hlink="hlink" folHlink="folHlink"/>
  <p:sldLayoutIdLst>
    <p:sldLayoutId id="2147483674" r:id="rId1"/>
  </p:sldLayoutIdLst>
  <p:hf hdr="0" dt="0"/>
  <p:txStyles>
    <p:titleStyle>
      <a:lvl1pPr algn="l"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7248">
          <p15:clr>
            <a:srgbClr val="F26B43"/>
          </p15:clr>
        </p15:guide>
        <p15:guide id="3" orient="horz" pos="504">
          <p15:clr>
            <a:srgbClr val="F26B43"/>
          </p15:clr>
        </p15:guide>
        <p15:guide id="4" orient="horz" pos="4080">
          <p15:clr>
            <a:srgbClr val="F26B43"/>
          </p15:clr>
        </p15:guide>
        <p15:guide id="5" orient="horz" pos="3888">
          <p15:clr>
            <a:srgbClr val="F26B43"/>
          </p15:clr>
        </p15:guide>
        <p15:guide id="6" orient="horz" pos="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JPG"/></Relationships>
</file>

<file path=ppt/slides/_rels/slide4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5BF341-4AA7-495A-9C6D-589A933D1D08}"/>
              </a:ext>
            </a:extLst>
          </p:cNvPr>
          <p:cNvSpPr>
            <a:spLocks noGrp="1"/>
          </p:cNvSpPr>
          <p:nvPr>
            <p:ph type="ctrTitle"/>
          </p:nvPr>
        </p:nvSpPr>
        <p:spPr>
          <a:xfrm>
            <a:off x="681228" y="1795174"/>
            <a:ext cx="10829544" cy="1882400"/>
          </a:xfrm>
        </p:spPr>
        <p:txBody>
          <a:bodyPr/>
          <a:lstStyle/>
          <a:p>
            <a:r>
              <a:rPr lang="en-US" dirty="0"/>
              <a:t>Is that Remotely Possible? Spotting and Solving Issues with Remote and Hybrid Work</a:t>
            </a:r>
          </a:p>
        </p:txBody>
      </p:sp>
      <p:sp>
        <p:nvSpPr>
          <p:cNvPr id="16" name="Rectangle 15">
            <a:extLst>
              <a:ext uri="{FF2B5EF4-FFF2-40B4-BE49-F238E27FC236}">
                <a16:creationId xmlns:a16="http://schemas.microsoft.com/office/drawing/2014/main" id="{0AB8DCA8-7764-4AD4-80C0-A5F4A49F4125}"/>
              </a:ext>
            </a:extLst>
          </p:cNvPr>
          <p:cNvSpPr/>
          <p:nvPr/>
        </p:nvSpPr>
        <p:spPr>
          <a:xfrm>
            <a:off x="621889" y="3899724"/>
            <a:ext cx="7912511" cy="2118529"/>
          </a:xfrm>
          <a:prstGeom prst="rect">
            <a:avLst/>
          </a:prstGeom>
        </p:spPr>
        <p:txBody>
          <a:bodyPr wrap="square">
            <a:spAutoFit/>
          </a:bodyPr>
          <a:lstStyle/>
          <a:p>
            <a:pPr algn="just">
              <a:lnSpc>
                <a:spcPct val="150000"/>
              </a:lnSpc>
            </a:pPr>
            <a:r>
              <a:rPr lang="en-US" b="1" dirty="0">
                <a:solidFill>
                  <a:schemeClr val="bg1">
                    <a:lumMod val="95000"/>
                  </a:schemeClr>
                </a:solidFill>
                <a:latin typeface="Arial" panose="020B0604020202020204" pitchFamily="34" charset="0"/>
                <a:cs typeface="Arial" panose="020B0604020202020204" pitchFamily="34" charset="0"/>
              </a:rPr>
              <a:t>Randy Moody and Chase Samples</a:t>
            </a:r>
          </a:p>
          <a:p>
            <a:pPr algn="just">
              <a:lnSpc>
                <a:spcPct val="150000"/>
              </a:lnSpc>
            </a:pPr>
            <a:r>
              <a:rPr lang="en-US" dirty="0">
                <a:solidFill>
                  <a:schemeClr val="bg1">
                    <a:lumMod val="95000"/>
                  </a:schemeClr>
                </a:solidFill>
                <a:latin typeface="Arial" panose="020B0604020202020204" pitchFamily="34" charset="0"/>
                <a:cs typeface="Arial" panose="020B0604020202020204" pitchFamily="34" charset="0"/>
              </a:rPr>
              <a:t>Randy.Moody@jacksonlewis.com | Chase.Samples@jacksonlewis.com</a:t>
            </a:r>
            <a:endParaRPr lang="en-US" b="1" dirty="0">
              <a:solidFill>
                <a:schemeClr val="bg1">
                  <a:lumMod val="95000"/>
                </a:schemeClr>
              </a:solidFill>
              <a:latin typeface="Arial" panose="020B0604020202020204" pitchFamily="34" charset="0"/>
              <a:cs typeface="Arial" panose="020B0604020202020204" pitchFamily="34" charset="0"/>
            </a:endParaRPr>
          </a:p>
          <a:p>
            <a:pPr algn="just">
              <a:lnSpc>
                <a:spcPct val="150000"/>
              </a:lnSpc>
            </a:pPr>
            <a:r>
              <a:rPr lang="en-US" dirty="0">
                <a:solidFill>
                  <a:schemeClr val="bg1">
                    <a:lumMod val="95000"/>
                  </a:schemeClr>
                </a:solidFill>
                <a:latin typeface="Arial" panose="020B0604020202020204" pitchFamily="34" charset="0"/>
                <a:cs typeface="Arial" panose="020B0604020202020204" pitchFamily="34" charset="0"/>
              </a:rPr>
              <a:t>Jackson Lewis P.C. | Greenville</a:t>
            </a:r>
          </a:p>
          <a:p>
            <a:pPr algn="just">
              <a:lnSpc>
                <a:spcPct val="150000"/>
              </a:lnSpc>
            </a:pPr>
            <a:r>
              <a:rPr lang="en-US" b="1" dirty="0">
                <a:solidFill>
                  <a:schemeClr val="bg1">
                    <a:lumMod val="95000"/>
                  </a:schemeClr>
                </a:solidFill>
                <a:latin typeface="Arial" panose="020B0604020202020204" pitchFamily="34" charset="0"/>
                <a:cs typeface="Arial" panose="020B0604020202020204" pitchFamily="34" charset="0"/>
              </a:rPr>
              <a:t>Katie Deuben</a:t>
            </a:r>
          </a:p>
          <a:p>
            <a:pPr algn="just">
              <a:lnSpc>
                <a:spcPct val="150000"/>
              </a:lnSpc>
            </a:pPr>
            <a:r>
              <a:rPr lang="en-US" dirty="0">
                <a:solidFill>
                  <a:schemeClr val="bg1">
                    <a:lumMod val="95000"/>
                  </a:schemeClr>
                </a:solidFill>
                <a:latin typeface="Arial" panose="020B0604020202020204" pitchFamily="34" charset="0"/>
                <a:cs typeface="Arial" panose="020B0604020202020204" pitchFamily="34" charset="0"/>
              </a:rPr>
              <a:t>World Acceptance Corporation | Greenville</a:t>
            </a:r>
          </a:p>
        </p:txBody>
      </p:sp>
    </p:spTree>
    <p:extLst>
      <p:ext uri="{BB962C8B-B14F-4D97-AF65-F5344CB8AC3E}">
        <p14:creationId xmlns:p14="http://schemas.microsoft.com/office/powerpoint/2010/main" val="2873942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8CCCB1-8847-4125-9D41-C41D126BB317}"/>
              </a:ext>
            </a:extLst>
          </p:cNvPr>
          <p:cNvSpPr>
            <a:spLocks noGrp="1"/>
          </p:cNvSpPr>
          <p:nvPr>
            <p:ph type="ftr" sz="quarter" idx="10"/>
          </p:nvPr>
        </p:nvSpPr>
        <p:spPr/>
        <p:txBody>
          <a:bodyPr/>
          <a:lstStyle/>
          <a:p>
            <a:r>
              <a:rPr lang="en-US" b="1" dirty="0"/>
              <a:t>Jackson Lewis P.C.</a:t>
            </a:r>
            <a:endParaRPr lang="en-US" dirty="0"/>
          </a:p>
        </p:txBody>
      </p:sp>
      <p:sp>
        <p:nvSpPr>
          <p:cNvPr id="3" name="Slide Number Placeholder 2">
            <a:extLst>
              <a:ext uri="{FF2B5EF4-FFF2-40B4-BE49-F238E27FC236}">
                <a16:creationId xmlns:a16="http://schemas.microsoft.com/office/drawing/2014/main" id="{57445F7F-ABD8-45E4-927D-D4CC416B40A7}"/>
              </a:ext>
            </a:extLst>
          </p:cNvPr>
          <p:cNvSpPr>
            <a:spLocks noGrp="1"/>
          </p:cNvSpPr>
          <p:nvPr>
            <p:ph type="sldNum" sz="quarter" idx="11"/>
          </p:nvPr>
        </p:nvSpPr>
        <p:spPr/>
        <p:txBody>
          <a:bodyPr/>
          <a:lstStyle/>
          <a:p>
            <a:fld id="{407F7647-6CBB-4945-B48A-22BF8575EA14}" type="slidenum">
              <a:rPr lang="en-US" smtClean="0"/>
              <a:pPr/>
              <a:t>10</a:t>
            </a:fld>
            <a:endParaRPr lang="en-US" dirty="0"/>
          </a:p>
        </p:txBody>
      </p:sp>
      <p:pic>
        <p:nvPicPr>
          <p:cNvPr id="5" name="Picture 4">
            <a:extLst>
              <a:ext uri="{FF2B5EF4-FFF2-40B4-BE49-F238E27FC236}">
                <a16:creationId xmlns:a16="http://schemas.microsoft.com/office/drawing/2014/main" id="{104CEB15-1EB2-4B02-A685-0BEA7F5EBB41}"/>
              </a:ext>
            </a:extLst>
          </p:cNvPr>
          <p:cNvPicPr>
            <a:picLocks noChangeAspect="1"/>
          </p:cNvPicPr>
          <p:nvPr/>
        </p:nvPicPr>
        <p:blipFill>
          <a:blip r:embed="rId2"/>
          <a:stretch>
            <a:fillRect/>
          </a:stretch>
        </p:blipFill>
        <p:spPr>
          <a:xfrm>
            <a:off x="1613862" y="1080760"/>
            <a:ext cx="8964276" cy="4696480"/>
          </a:xfrm>
          <a:prstGeom prst="rect">
            <a:avLst/>
          </a:prstGeom>
        </p:spPr>
      </p:pic>
    </p:spTree>
    <p:extLst>
      <p:ext uri="{BB962C8B-B14F-4D97-AF65-F5344CB8AC3E}">
        <p14:creationId xmlns:p14="http://schemas.microsoft.com/office/powerpoint/2010/main" val="3697801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985D2A-018C-4BF6-AEC2-C8BCC974856F}"/>
              </a:ext>
            </a:extLst>
          </p:cNvPr>
          <p:cNvSpPr>
            <a:spLocks noGrp="1"/>
          </p:cNvSpPr>
          <p:nvPr>
            <p:ph sz="quarter" idx="12"/>
          </p:nvPr>
        </p:nvSpPr>
        <p:spPr>
          <a:xfrm>
            <a:off x="685800" y="2538413"/>
            <a:ext cx="10820399" cy="890587"/>
          </a:xfrm>
        </p:spPr>
        <p:txBody>
          <a:bodyPr/>
          <a:lstStyle/>
          <a:p>
            <a:pPr>
              <a:spcBef>
                <a:spcPts val="0"/>
              </a:spcBef>
              <a:spcAft>
                <a:spcPts val="0"/>
              </a:spcAft>
            </a:pPr>
            <a:endParaRPr lang="en-US" sz="4000" dirty="0">
              <a:effectLst/>
            </a:endParaRPr>
          </a:p>
          <a:p>
            <a:pPr marL="457200" marR="0" lvl="1" indent="0">
              <a:spcBef>
                <a:spcPts val="0"/>
              </a:spcBef>
              <a:spcAft>
                <a:spcPts val="0"/>
              </a:spcAft>
              <a:buNone/>
            </a:pPr>
            <a:r>
              <a:rPr lang="en-US" sz="6000" b="1" dirty="0">
                <a:solidFill>
                  <a:schemeClr val="bg1"/>
                </a:solidFill>
              </a:rPr>
              <a:t>Remote Work Issue Spotting</a:t>
            </a:r>
            <a:endParaRPr lang="en-US" sz="6000" b="1" dirty="0"/>
          </a:p>
        </p:txBody>
      </p:sp>
    </p:spTree>
    <p:extLst>
      <p:ext uri="{BB962C8B-B14F-4D97-AF65-F5344CB8AC3E}">
        <p14:creationId xmlns:p14="http://schemas.microsoft.com/office/powerpoint/2010/main" val="128983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4F360C-57EF-44CC-BEB3-94D50B9C35F5}"/>
              </a:ext>
            </a:extLst>
          </p:cNvPr>
          <p:cNvSpPr>
            <a:spLocks noGrp="1"/>
          </p:cNvSpPr>
          <p:nvPr>
            <p:ph idx="1"/>
          </p:nvPr>
        </p:nvSpPr>
        <p:spPr/>
        <p:txBody>
          <a:bodyPr/>
          <a:lstStyle/>
          <a:p>
            <a:r>
              <a:rPr lang="en-US" dirty="0">
                <a:effectLst/>
                <a:ea typeface="Calibri" panose="020F0502020204030204" pitchFamily="34" charset="0"/>
              </a:rPr>
              <a:t>One of our supervisors has found a top-level candidate for an accounting position and made her a job offer. She lives in Minnesota. The Company has no other employees in Minnesota. Was it a mistake to make that job offer?  </a:t>
            </a:r>
            <a:endParaRPr lang="en-US" dirty="0">
              <a:ea typeface="Calibri" panose="020F0502020204030204" pitchFamily="34" charset="0"/>
            </a:endParaRPr>
          </a:p>
          <a:p>
            <a:r>
              <a:rPr lang="en-US" dirty="0">
                <a:effectLst/>
                <a:ea typeface="Calibri" panose="020F0502020204030204" pitchFamily="34" charset="0"/>
              </a:rPr>
              <a:t>One of our long-term employees was clearly intoxicated on a Teams call with customers yesterday. We asked her to go in for an alcohol screening and ordered an Uber to take her. She refused the Uber but drove herself and had a .2 BAC. Can we terminate her?</a:t>
            </a:r>
          </a:p>
          <a:p>
            <a:r>
              <a:rPr lang="en-US" dirty="0">
                <a:effectLst/>
                <a:ea typeface="Calibri" panose="020F0502020204030204" pitchFamily="34" charset="0"/>
              </a:rPr>
              <a:t>We have an employee here on a temporary work visa who we are sponsoring for a green card. She has asked to return home to India to care for her ailing mother and we want to accommodate her because she is a great employee. Can we continue to employ her from India? What about her green card status? How long can she stay? Do we have to pay taxes to Indian authorities?</a:t>
            </a:r>
          </a:p>
          <a:p>
            <a:endParaRPr lang="en-US" sz="1800" dirty="0">
              <a:effectLst/>
              <a:ea typeface="Calibri" panose="020F0502020204030204" pitchFamily="34" charset="0"/>
            </a:endParaRPr>
          </a:p>
          <a:p>
            <a:endParaRPr lang="en-US" dirty="0"/>
          </a:p>
        </p:txBody>
      </p:sp>
      <p:sp>
        <p:nvSpPr>
          <p:cNvPr id="3" name="Footer Placeholder 2">
            <a:extLst>
              <a:ext uri="{FF2B5EF4-FFF2-40B4-BE49-F238E27FC236}">
                <a16:creationId xmlns:a16="http://schemas.microsoft.com/office/drawing/2014/main" id="{AFF95D02-18DE-4F30-9288-7C7960E85B4E}"/>
              </a:ext>
            </a:extLst>
          </p:cNvPr>
          <p:cNvSpPr>
            <a:spLocks noGrp="1"/>
          </p:cNvSpPr>
          <p:nvPr>
            <p:ph type="ftr" sz="quarter" idx="3"/>
          </p:nvPr>
        </p:nvSpPr>
        <p:spPr/>
        <p:txBody>
          <a:bodyPr/>
          <a:lstStyle/>
          <a:p>
            <a:r>
              <a:rPr lang="en-US" b="1" dirty="0"/>
              <a:t>Jackson Lewis P.C.  </a:t>
            </a:r>
            <a:endParaRPr lang="en-US" dirty="0"/>
          </a:p>
        </p:txBody>
      </p:sp>
      <p:sp>
        <p:nvSpPr>
          <p:cNvPr id="4" name="Slide Number Placeholder 3">
            <a:extLst>
              <a:ext uri="{FF2B5EF4-FFF2-40B4-BE49-F238E27FC236}">
                <a16:creationId xmlns:a16="http://schemas.microsoft.com/office/drawing/2014/main" id="{975453E2-C934-46EF-8678-516C47B6DFF3}"/>
              </a:ext>
            </a:extLst>
          </p:cNvPr>
          <p:cNvSpPr>
            <a:spLocks noGrp="1"/>
          </p:cNvSpPr>
          <p:nvPr>
            <p:ph type="sldNum" sz="quarter" idx="4"/>
          </p:nvPr>
        </p:nvSpPr>
        <p:spPr/>
        <p:txBody>
          <a:bodyPr/>
          <a:lstStyle/>
          <a:p>
            <a:fld id="{407F7647-6CBB-4945-B48A-22BF8575EA14}" type="slidenum">
              <a:rPr lang="en-US" smtClean="0"/>
              <a:pPr/>
              <a:t>12</a:t>
            </a:fld>
            <a:endParaRPr lang="en-US" dirty="0"/>
          </a:p>
        </p:txBody>
      </p:sp>
      <p:sp>
        <p:nvSpPr>
          <p:cNvPr id="5" name="Title 4">
            <a:extLst>
              <a:ext uri="{FF2B5EF4-FFF2-40B4-BE49-F238E27FC236}">
                <a16:creationId xmlns:a16="http://schemas.microsoft.com/office/drawing/2014/main" id="{5CF27E41-A301-4111-B258-72E9651DF2BC}"/>
              </a:ext>
            </a:extLst>
          </p:cNvPr>
          <p:cNvSpPr>
            <a:spLocks noGrp="1"/>
          </p:cNvSpPr>
          <p:nvPr>
            <p:ph type="title"/>
          </p:nvPr>
        </p:nvSpPr>
        <p:spPr/>
        <p:txBody>
          <a:bodyPr/>
          <a:lstStyle/>
          <a:p>
            <a:r>
              <a:rPr lang="en-US" dirty="0"/>
              <a:t>Warm Up Hypos	</a:t>
            </a:r>
          </a:p>
        </p:txBody>
      </p:sp>
    </p:spTree>
    <p:extLst>
      <p:ext uri="{BB962C8B-B14F-4D97-AF65-F5344CB8AC3E}">
        <p14:creationId xmlns:p14="http://schemas.microsoft.com/office/powerpoint/2010/main" val="95235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D03508-17EC-42B3-BFE3-6E69F125E585}"/>
              </a:ext>
            </a:extLst>
          </p:cNvPr>
          <p:cNvSpPr>
            <a:spLocks noGrp="1"/>
          </p:cNvSpPr>
          <p:nvPr>
            <p:ph idx="1"/>
          </p:nvPr>
        </p:nvSpPr>
        <p:spPr/>
        <p:txBody>
          <a:bodyPr/>
          <a:lstStyle/>
          <a:p>
            <a:r>
              <a:rPr lang="en-US" dirty="0"/>
              <a:t>Doing business in a new state</a:t>
            </a:r>
          </a:p>
          <a:p>
            <a:r>
              <a:rPr lang="en-US" dirty="0"/>
              <a:t>Moving around within a single state</a:t>
            </a:r>
          </a:p>
          <a:p>
            <a:r>
              <a:rPr lang="en-US" dirty="0"/>
              <a:t>Working in another country</a:t>
            </a:r>
          </a:p>
          <a:p>
            <a:pPr marL="0" indent="0">
              <a:buNone/>
            </a:pPr>
            <a:endParaRPr lang="en-US" dirty="0"/>
          </a:p>
          <a:p>
            <a:r>
              <a:rPr lang="en-US" dirty="0"/>
              <a:t>Do your employees prefer remote/hybrid work?</a:t>
            </a:r>
          </a:p>
          <a:p>
            <a:r>
              <a:rPr lang="en-US" dirty="0"/>
              <a:t>Is there a gender or racial divide among those preferences?</a:t>
            </a:r>
          </a:p>
          <a:p>
            <a:r>
              <a:rPr lang="en-US" dirty="0"/>
              <a:t>What issues are you currently seeing with remote workers?</a:t>
            </a:r>
          </a:p>
        </p:txBody>
      </p:sp>
      <p:sp>
        <p:nvSpPr>
          <p:cNvPr id="3" name="Footer Placeholder 2">
            <a:extLst>
              <a:ext uri="{FF2B5EF4-FFF2-40B4-BE49-F238E27FC236}">
                <a16:creationId xmlns:a16="http://schemas.microsoft.com/office/drawing/2014/main" id="{26557896-30FC-477E-B362-5FF2A8AC2559}"/>
              </a:ext>
            </a:extLst>
          </p:cNvPr>
          <p:cNvSpPr>
            <a:spLocks noGrp="1"/>
          </p:cNvSpPr>
          <p:nvPr>
            <p:ph type="ftr" sz="quarter" idx="3"/>
          </p:nvPr>
        </p:nvSpPr>
        <p:spPr/>
        <p:txBody>
          <a:bodyPr/>
          <a:lstStyle/>
          <a:p>
            <a:r>
              <a:rPr lang="en-US" b="1" dirty="0"/>
              <a:t>Jackson Lewis P.C.  </a:t>
            </a:r>
            <a:endParaRPr lang="en-US" dirty="0"/>
          </a:p>
        </p:txBody>
      </p:sp>
      <p:sp>
        <p:nvSpPr>
          <p:cNvPr id="4" name="Slide Number Placeholder 3">
            <a:extLst>
              <a:ext uri="{FF2B5EF4-FFF2-40B4-BE49-F238E27FC236}">
                <a16:creationId xmlns:a16="http://schemas.microsoft.com/office/drawing/2014/main" id="{6506E6AA-69EA-44C9-8AE5-B85715E46781}"/>
              </a:ext>
            </a:extLst>
          </p:cNvPr>
          <p:cNvSpPr>
            <a:spLocks noGrp="1"/>
          </p:cNvSpPr>
          <p:nvPr>
            <p:ph type="sldNum" sz="quarter" idx="4"/>
          </p:nvPr>
        </p:nvSpPr>
        <p:spPr/>
        <p:txBody>
          <a:bodyPr/>
          <a:lstStyle/>
          <a:p>
            <a:fld id="{407F7647-6CBB-4945-B48A-22BF8575EA14}" type="slidenum">
              <a:rPr lang="en-US" smtClean="0"/>
              <a:pPr/>
              <a:t>13</a:t>
            </a:fld>
            <a:endParaRPr lang="en-US" dirty="0"/>
          </a:p>
        </p:txBody>
      </p:sp>
      <p:sp>
        <p:nvSpPr>
          <p:cNvPr id="5" name="Title 4">
            <a:extLst>
              <a:ext uri="{FF2B5EF4-FFF2-40B4-BE49-F238E27FC236}">
                <a16:creationId xmlns:a16="http://schemas.microsoft.com/office/drawing/2014/main" id="{FEEC7B26-2837-425F-8C45-03AB045FF006}"/>
              </a:ext>
            </a:extLst>
          </p:cNvPr>
          <p:cNvSpPr>
            <a:spLocks noGrp="1"/>
          </p:cNvSpPr>
          <p:nvPr>
            <p:ph type="title"/>
          </p:nvPr>
        </p:nvSpPr>
        <p:spPr/>
        <p:txBody>
          <a:bodyPr/>
          <a:lstStyle/>
          <a:p>
            <a:r>
              <a:rPr lang="en-US" dirty="0"/>
              <a:t>Tales from the trenches	</a:t>
            </a:r>
          </a:p>
        </p:txBody>
      </p:sp>
    </p:spTree>
    <p:extLst>
      <p:ext uri="{BB962C8B-B14F-4D97-AF65-F5344CB8AC3E}">
        <p14:creationId xmlns:p14="http://schemas.microsoft.com/office/powerpoint/2010/main" val="3103189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933621-FF76-4862-9500-407B367B0D3D}"/>
              </a:ext>
            </a:extLst>
          </p:cNvPr>
          <p:cNvSpPr>
            <a:spLocks noGrp="1"/>
          </p:cNvSpPr>
          <p:nvPr>
            <p:ph sz="quarter" idx="12"/>
          </p:nvPr>
        </p:nvSpPr>
        <p:spPr/>
        <p:txBody>
          <a:bodyPr/>
          <a:lstStyle/>
          <a:p>
            <a:r>
              <a:rPr lang="en-US" dirty="0"/>
              <a:t>State/Local Challenges</a:t>
            </a:r>
          </a:p>
        </p:txBody>
      </p:sp>
    </p:spTree>
    <p:extLst>
      <p:ext uri="{BB962C8B-B14F-4D97-AF65-F5344CB8AC3E}">
        <p14:creationId xmlns:p14="http://schemas.microsoft.com/office/powerpoint/2010/main" val="438334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4C7E66-221E-40E0-BDC3-1EEE0F1D65C2}"/>
              </a:ext>
            </a:extLst>
          </p:cNvPr>
          <p:cNvSpPr>
            <a:spLocks noGrp="1"/>
          </p:cNvSpPr>
          <p:nvPr>
            <p:ph type="title"/>
          </p:nvPr>
        </p:nvSpPr>
        <p:spPr/>
        <p:txBody>
          <a:bodyPr/>
          <a:lstStyle/>
          <a:p>
            <a:r>
              <a:rPr lang="en-US" dirty="0"/>
              <a:t>Which Law Applies?</a:t>
            </a:r>
          </a:p>
        </p:txBody>
      </p:sp>
      <p:sp>
        <p:nvSpPr>
          <p:cNvPr id="6" name="Rectangle 3">
            <a:extLst>
              <a:ext uri="{FF2B5EF4-FFF2-40B4-BE49-F238E27FC236}">
                <a16:creationId xmlns:a16="http://schemas.microsoft.com/office/drawing/2014/main" id="{4A3422D3-BFB4-4F57-9EE0-3EAE6BA05D84}"/>
              </a:ext>
            </a:extLst>
          </p:cNvPr>
          <p:cNvSpPr>
            <a:spLocks noGrp="1" noChangeArrowheads="1"/>
          </p:cNvSpPr>
          <p:nvPr>
            <p:ph idx="1"/>
          </p:nvPr>
        </p:nvSpPr>
        <p:spPr>
          <a:xfrm>
            <a:off x="6134733" y="2566508"/>
            <a:ext cx="5611318" cy="3865823"/>
          </a:xfrm>
        </p:spPr>
        <p:txBody>
          <a:bodyPr>
            <a:noAutofit/>
          </a:bodyPr>
          <a:lstStyle/>
          <a:p>
            <a:pPr>
              <a:lnSpc>
                <a:spcPct val="80000"/>
              </a:lnSpc>
            </a:pPr>
            <a:r>
              <a:rPr lang="en-US" dirty="0"/>
              <a:t>Unique requirements under state law</a:t>
            </a:r>
          </a:p>
          <a:p>
            <a:pPr>
              <a:lnSpc>
                <a:spcPct val="80000"/>
              </a:lnSpc>
            </a:pPr>
            <a:r>
              <a:rPr lang="en-US" dirty="0"/>
              <a:t>Determine what state law applies to remote worker</a:t>
            </a:r>
          </a:p>
          <a:p>
            <a:pPr>
              <a:lnSpc>
                <a:spcPct val="80000"/>
              </a:lnSpc>
            </a:pPr>
            <a:r>
              <a:rPr lang="en-US" dirty="0"/>
              <a:t>City/county laws </a:t>
            </a:r>
          </a:p>
          <a:p>
            <a:pPr marL="0" indent="0" eaLnBrk="1" hangingPunct="1">
              <a:lnSpc>
                <a:spcPct val="80000"/>
              </a:lnSpc>
              <a:buNone/>
            </a:pPr>
            <a:endParaRPr lang="en-US" dirty="0"/>
          </a:p>
        </p:txBody>
      </p:sp>
      <p:sp>
        <p:nvSpPr>
          <p:cNvPr id="3" name="Footer Placeholder 2">
            <a:extLst>
              <a:ext uri="{FF2B5EF4-FFF2-40B4-BE49-F238E27FC236}">
                <a16:creationId xmlns:a16="http://schemas.microsoft.com/office/drawing/2014/main" id="{FA6FF89C-6175-491C-84DD-2BD8EB12406D}"/>
              </a:ext>
            </a:extLst>
          </p:cNvPr>
          <p:cNvSpPr>
            <a:spLocks noGrp="1"/>
          </p:cNvSpPr>
          <p:nvPr>
            <p:ph type="ftr" sz="quarter" idx="3"/>
          </p:nvPr>
        </p:nvSpPr>
        <p:spPr/>
        <p:txBody>
          <a:bodyPr/>
          <a:lstStyle/>
          <a:p>
            <a:r>
              <a:rPr lang="en-US" b="1" dirty="0"/>
              <a:t>Jackson Lewis P.C.  </a:t>
            </a:r>
            <a:endParaRPr lang="en-US" dirty="0"/>
          </a:p>
        </p:txBody>
      </p:sp>
      <p:sp>
        <p:nvSpPr>
          <p:cNvPr id="4" name="Slide Number Placeholder 3">
            <a:extLst>
              <a:ext uri="{FF2B5EF4-FFF2-40B4-BE49-F238E27FC236}">
                <a16:creationId xmlns:a16="http://schemas.microsoft.com/office/drawing/2014/main" id="{78B13668-38DD-40D0-A7B3-B7740F4AC031}"/>
              </a:ext>
            </a:extLst>
          </p:cNvPr>
          <p:cNvSpPr>
            <a:spLocks noGrp="1"/>
          </p:cNvSpPr>
          <p:nvPr>
            <p:ph type="sldNum" sz="quarter" idx="4"/>
          </p:nvPr>
        </p:nvSpPr>
        <p:spPr/>
        <p:txBody>
          <a:bodyPr/>
          <a:lstStyle/>
          <a:p>
            <a:fld id="{407F7647-6CBB-4945-B48A-22BF8575EA14}" type="slidenum">
              <a:rPr lang="en-US" smtClean="0"/>
              <a:pPr/>
              <a:t>15</a:t>
            </a:fld>
            <a:endParaRPr lang="en-US" dirty="0"/>
          </a:p>
        </p:txBody>
      </p:sp>
      <p:pic>
        <p:nvPicPr>
          <p:cNvPr id="1026" name="Picture 2" descr="Download Free US Maps Of The United States USA Map With Usa Printable | Us state  map, United states map printable, United states map">
            <a:extLst>
              <a:ext uri="{FF2B5EF4-FFF2-40B4-BE49-F238E27FC236}">
                <a16:creationId xmlns:a16="http://schemas.microsoft.com/office/drawing/2014/main" id="{EF9D2463-16AD-4A47-956B-064DD8ADE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49" y="1776740"/>
            <a:ext cx="5272379" cy="3304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82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0A86144-C965-4563-9CB1-57CA6687544E}"/>
              </a:ext>
            </a:extLst>
          </p:cNvPr>
          <p:cNvSpPr>
            <a:spLocks noGrp="1"/>
          </p:cNvSpPr>
          <p:nvPr>
            <p:ph type="ftr" sz="quarter" idx="3"/>
          </p:nvPr>
        </p:nvSpPr>
        <p:spPr/>
        <p:txBody>
          <a:bodyPr/>
          <a:lstStyle/>
          <a:p>
            <a:r>
              <a:rPr lang="en-US" b="1" dirty="0"/>
              <a:t>Jackson Lewis P.C.  </a:t>
            </a:r>
            <a:endParaRPr lang="en-US" dirty="0"/>
          </a:p>
        </p:txBody>
      </p:sp>
      <p:sp>
        <p:nvSpPr>
          <p:cNvPr id="3" name="Slide Number Placeholder 2">
            <a:extLst>
              <a:ext uri="{FF2B5EF4-FFF2-40B4-BE49-F238E27FC236}">
                <a16:creationId xmlns:a16="http://schemas.microsoft.com/office/drawing/2014/main" id="{F43F68E7-BE61-4418-980A-94A3B4404A07}"/>
              </a:ext>
            </a:extLst>
          </p:cNvPr>
          <p:cNvSpPr>
            <a:spLocks noGrp="1"/>
          </p:cNvSpPr>
          <p:nvPr>
            <p:ph type="sldNum" sz="quarter" idx="4"/>
          </p:nvPr>
        </p:nvSpPr>
        <p:spPr/>
        <p:txBody>
          <a:bodyPr/>
          <a:lstStyle/>
          <a:p>
            <a:fld id="{407F7647-6CBB-4945-B48A-22BF8575EA14}" type="slidenum">
              <a:rPr lang="en-US" smtClean="0"/>
              <a:pPr/>
              <a:t>16</a:t>
            </a:fld>
            <a:endParaRPr lang="en-US" dirty="0"/>
          </a:p>
        </p:txBody>
      </p:sp>
      <p:sp>
        <p:nvSpPr>
          <p:cNvPr id="4" name="Content Placeholder 3">
            <a:extLst>
              <a:ext uri="{FF2B5EF4-FFF2-40B4-BE49-F238E27FC236}">
                <a16:creationId xmlns:a16="http://schemas.microsoft.com/office/drawing/2014/main" id="{64A35521-B7B5-4440-ACDD-D4A37FBB0990}"/>
              </a:ext>
            </a:extLst>
          </p:cNvPr>
          <p:cNvSpPr>
            <a:spLocks noGrp="1"/>
          </p:cNvSpPr>
          <p:nvPr>
            <p:ph sz="half" idx="2"/>
          </p:nvPr>
        </p:nvSpPr>
        <p:spPr/>
        <p:txBody>
          <a:bodyPr/>
          <a:lstStyle/>
          <a:p>
            <a:pPr marL="342900" marR="137160" lvl="0" indent="-342900" fontAlgn="base">
              <a:lnSpc>
                <a:spcPct val="107000"/>
              </a:lnSpc>
              <a:spcBef>
                <a:spcPts val="0"/>
              </a:spcBef>
              <a:spcAft>
                <a:spcPts val="600"/>
              </a:spcAft>
              <a:buSzPct val="100000"/>
              <a:buFont typeface="Arial" panose="020B0604020202020204" pitchFamily="34" charset="0"/>
              <a:buChar char="•"/>
            </a:pPr>
            <a:r>
              <a:rPr lang="en-US" sz="1800" dirty="0">
                <a:solidFill>
                  <a:schemeClr val="dk1"/>
                </a:solidFill>
              </a:rPr>
              <a:t>Minimum wage rate</a:t>
            </a:r>
          </a:p>
          <a:p>
            <a:pPr marL="342900" marR="137160" indent="-342900" fontAlgn="base">
              <a:lnSpc>
                <a:spcPct val="107000"/>
              </a:lnSpc>
              <a:spcBef>
                <a:spcPts val="0"/>
              </a:spcBef>
              <a:spcAft>
                <a:spcPts val="600"/>
              </a:spcAft>
              <a:buSzPct val="100000"/>
              <a:buFont typeface="Arial" panose="020B0604020202020204" pitchFamily="34" charset="0"/>
              <a:buChar char="•"/>
            </a:pPr>
            <a:r>
              <a:rPr lang="en-US" sz="1800" dirty="0">
                <a:solidFill>
                  <a:schemeClr val="dk1"/>
                </a:solidFill>
              </a:rPr>
              <a:t>Minimum salary threshold for salaried exempt</a:t>
            </a:r>
          </a:p>
          <a:p>
            <a:pPr marL="342900" marR="137160" indent="-342900" fontAlgn="base">
              <a:lnSpc>
                <a:spcPct val="107000"/>
              </a:lnSpc>
              <a:spcBef>
                <a:spcPts val="0"/>
              </a:spcBef>
              <a:spcAft>
                <a:spcPts val="600"/>
              </a:spcAft>
              <a:buSzPct val="100000"/>
              <a:buFont typeface="Arial" panose="020B0604020202020204" pitchFamily="34" charset="0"/>
              <a:buChar char="•"/>
            </a:pPr>
            <a:r>
              <a:rPr lang="en-US" sz="1800" dirty="0">
                <a:solidFill>
                  <a:schemeClr val="dk1"/>
                </a:solidFill>
              </a:rPr>
              <a:t>State overtime exemption requirements</a:t>
            </a:r>
          </a:p>
          <a:p>
            <a:pPr marL="342900" marR="137160" indent="-342900" fontAlgn="base">
              <a:lnSpc>
                <a:spcPct val="107000"/>
              </a:lnSpc>
              <a:spcBef>
                <a:spcPts val="0"/>
              </a:spcBef>
              <a:spcAft>
                <a:spcPts val="600"/>
              </a:spcAft>
              <a:buSzPct val="100000"/>
              <a:buFont typeface="Arial" panose="020B0604020202020204" pitchFamily="34" charset="0"/>
              <a:buChar char="•"/>
            </a:pPr>
            <a:r>
              <a:rPr lang="en-US" sz="1800" dirty="0">
                <a:solidFill>
                  <a:schemeClr val="dk1"/>
                </a:solidFill>
              </a:rPr>
              <a:t>Additional overtime (daily, Sunday, 7th day)</a:t>
            </a:r>
          </a:p>
          <a:p>
            <a:pPr marL="342900" marR="137160" indent="-342900" fontAlgn="base">
              <a:lnSpc>
                <a:spcPct val="107000"/>
              </a:lnSpc>
              <a:spcBef>
                <a:spcPts val="0"/>
              </a:spcBef>
              <a:spcAft>
                <a:spcPts val="600"/>
              </a:spcAft>
              <a:buSzPct val="100000"/>
              <a:buFont typeface="Arial" panose="020B0604020202020204" pitchFamily="34" charset="0"/>
              <a:buChar char="•"/>
            </a:pPr>
            <a:r>
              <a:rPr lang="en-US" sz="1800" dirty="0">
                <a:solidFill>
                  <a:schemeClr val="dk1"/>
                </a:solidFill>
              </a:rPr>
              <a:t>De minimis rule</a:t>
            </a:r>
          </a:p>
          <a:p>
            <a:pPr marL="342900" marR="137160" indent="-342900" fontAlgn="base">
              <a:lnSpc>
                <a:spcPct val="107000"/>
              </a:lnSpc>
              <a:spcBef>
                <a:spcPts val="0"/>
              </a:spcBef>
              <a:spcAft>
                <a:spcPts val="600"/>
              </a:spcAft>
              <a:buSzPct val="100000"/>
              <a:buFont typeface="Arial" panose="020B0604020202020204" pitchFamily="34" charset="0"/>
              <a:buChar char="•"/>
            </a:pPr>
            <a:r>
              <a:rPr lang="en-US" sz="1800" dirty="0">
                <a:solidFill>
                  <a:schemeClr val="dk1"/>
                </a:solidFill>
              </a:rPr>
              <a:t>Paystub information</a:t>
            </a:r>
          </a:p>
          <a:p>
            <a:pPr marL="342900" marR="137160" indent="-342900" fontAlgn="base">
              <a:lnSpc>
                <a:spcPct val="107000"/>
              </a:lnSpc>
              <a:spcBef>
                <a:spcPts val="0"/>
              </a:spcBef>
              <a:spcAft>
                <a:spcPts val="600"/>
              </a:spcAft>
              <a:buSzPct val="100000"/>
              <a:buFont typeface="Arial" panose="020B0604020202020204" pitchFamily="34" charset="0"/>
              <a:buChar char="•"/>
            </a:pPr>
            <a:r>
              <a:rPr lang="en-US" sz="1800" dirty="0">
                <a:solidFill>
                  <a:schemeClr val="dk1"/>
                </a:solidFill>
              </a:rPr>
              <a:t>Required meal and rest breaks </a:t>
            </a:r>
          </a:p>
          <a:p>
            <a:pPr marL="342900" marR="137160" indent="-342900" fontAlgn="base">
              <a:lnSpc>
                <a:spcPct val="107000"/>
              </a:lnSpc>
              <a:spcBef>
                <a:spcPts val="0"/>
              </a:spcBef>
              <a:spcAft>
                <a:spcPts val="600"/>
              </a:spcAft>
              <a:buSzPct val="100000"/>
              <a:buFont typeface="Arial" panose="020B0604020202020204" pitchFamily="34" charset="0"/>
              <a:buChar char="•"/>
            </a:pPr>
            <a:r>
              <a:rPr lang="en-US" sz="1800" dirty="0">
                <a:solidFill>
                  <a:schemeClr val="dk1"/>
                </a:solidFill>
              </a:rPr>
              <a:t>Business expense reimbursement</a:t>
            </a:r>
          </a:p>
          <a:p>
            <a:pPr marL="342900" marR="137160" indent="-342900" fontAlgn="base">
              <a:lnSpc>
                <a:spcPct val="107000"/>
              </a:lnSpc>
              <a:spcBef>
                <a:spcPts val="0"/>
              </a:spcBef>
              <a:spcAft>
                <a:spcPts val="600"/>
              </a:spcAft>
              <a:buSzPct val="100000"/>
              <a:buFont typeface="Arial" panose="020B0604020202020204" pitchFamily="34" charset="0"/>
              <a:buChar char="•"/>
            </a:pPr>
            <a:r>
              <a:rPr lang="en-US" sz="1800" dirty="0">
                <a:solidFill>
                  <a:srgbClr val="000000"/>
                </a:solidFill>
                <a:latin typeface="Open Sans" panose="020B0606030504020204" pitchFamily="34" charset="0"/>
                <a:ea typeface="Open Sans" panose="020B0606030504020204" pitchFamily="34" charset="0"/>
                <a:cs typeface="Open Sans" panose="020B0606030504020204" pitchFamily="34" charset="0"/>
              </a:rPr>
              <a:t>Advance notice of pay changes</a:t>
            </a:r>
            <a:endParaRPr lang="en-US" sz="1800" dirty="0">
              <a:solidFill>
                <a:schemeClr val="dk1"/>
              </a:solidFill>
            </a:endParaRPr>
          </a:p>
          <a:p>
            <a:pPr marL="342900" marR="137160" indent="-342900" fontAlgn="base">
              <a:lnSpc>
                <a:spcPct val="107000"/>
              </a:lnSpc>
              <a:spcBef>
                <a:spcPts val="0"/>
              </a:spcBef>
              <a:spcAft>
                <a:spcPts val="600"/>
              </a:spcAft>
              <a:buSzPct val="100000"/>
              <a:buFont typeface="Arial" panose="020B0604020202020204" pitchFamily="34" charset="0"/>
              <a:buChar char="•"/>
            </a:pPr>
            <a:r>
              <a:rPr lang="en-US" sz="1800" dirty="0">
                <a:solidFill>
                  <a:schemeClr val="dk1"/>
                </a:solidFill>
              </a:rPr>
              <a:t>Final pay requirement</a:t>
            </a:r>
          </a:p>
          <a:p>
            <a:pPr marL="342900" marR="137160" indent="-342900" fontAlgn="base">
              <a:lnSpc>
                <a:spcPct val="107000"/>
              </a:lnSpc>
              <a:spcBef>
                <a:spcPts val="0"/>
              </a:spcBef>
              <a:spcAft>
                <a:spcPts val="600"/>
              </a:spcAft>
              <a:buSzPct val="100000"/>
              <a:buFont typeface="Arial" panose="020B0604020202020204" pitchFamily="34" charset="0"/>
              <a:buChar char="•"/>
            </a:pPr>
            <a:r>
              <a:rPr lang="en-US" sz="1800" dirty="0">
                <a:solidFill>
                  <a:schemeClr val="dk1"/>
                </a:solidFill>
              </a:rPr>
              <a:t>Required frequency of pay</a:t>
            </a:r>
          </a:p>
          <a:p>
            <a:pPr marL="342900" marR="137160" indent="-342900" fontAlgn="base">
              <a:lnSpc>
                <a:spcPct val="107000"/>
              </a:lnSpc>
              <a:spcBef>
                <a:spcPts val="0"/>
              </a:spcBef>
              <a:spcAft>
                <a:spcPts val="600"/>
              </a:spcAft>
              <a:buSzPct val="100000"/>
              <a:buFont typeface="Arial" panose="020B0604020202020204" pitchFamily="34" charset="0"/>
              <a:buChar char="•"/>
            </a:pPr>
            <a:r>
              <a:rPr lang="en-US" sz="1800" dirty="0">
                <a:solidFill>
                  <a:schemeClr val="dk1"/>
                </a:solidFill>
              </a:rPr>
              <a:t>Garnishments</a:t>
            </a:r>
          </a:p>
          <a:p>
            <a:endParaRPr lang="en-US" dirty="0"/>
          </a:p>
        </p:txBody>
      </p:sp>
      <p:sp>
        <p:nvSpPr>
          <p:cNvPr id="5" name="Content Placeholder 4">
            <a:extLst>
              <a:ext uri="{FF2B5EF4-FFF2-40B4-BE49-F238E27FC236}">
                <a16:creationId xmlns:a16="http://schemas.microsoft.com/office/drawing/2014/main" id="{7B135B1B-3677-4128-B5D3-FFD5C8CBA1B6}"/>
              </a:ext>
            </a:extLst>
          </p:cNvPr>
          <p:cNvSpPr>
            <a:spLocks noGrp="1"/>
          </p:cNvSpPr>
          <p:nvPr>
            <p:ph sz="half" idx="13"/>
          </p:nvPr>
        </p:nvSpPr>
        <p:spPr/>
        <p:txBody>
          <a:bodyPr/>
          <a:lstStyle/>
          <a:p>
            <a:pPr marL="342900" marR="137160" lvl="0" indent="-342900" fontAlgn="base">
              <a:lnSpc>
                <a:spcPct val="107000"/>
              </a:lnSpc>
              <a:spcBef>
                <a:spcPts val="0"/>
              </a:spcBef>
              <a:spcAft>
                <a:spcPts val="600"/>
              </a:spcAft>
              <a:buSzPct val="100000"/>
              <a:buFont typeface="Arial" panose="020B0604020202020204" pitchFamily="34" charset="0"/>
              <a:buChar char="•"/>
            </a:pPr>
            <a:r>
              <a:rPr lang="en-US" sz="1800" dirty="0">
                <a:solidFill>
                  <a:schemeClr val="dk1"/>
                </a:solidFill>
              </a:rPr>
              <a:t>PTO/vacation forfeiture rules</a:t>
            </a:r>
          </a:p>
          <a:p>
            <a:pPr marL="342900" marR="137160" lvl="0" indent="-342900" fontAlgn="base">
              <a:lnSpc>
                <a:spcPct val="107000"/>
              </a:lnSpc>
              <a:spcBef>
                <a:spcPts val="0"/>
              </a:spcBef>
              <a:spcAft>
                <a:spcPts val="600"/>
              </a:spcAft>
              <a:buSzPct val="100000"/>
              <a:buFont typeface="Arial" panose="020B0604020202020204" pitchFamily="34" charset="0"/>
              <a:buChar char="•"/>
            </a:pPr>
            <a:r>
              <a:rPr lang="en-US" sz="1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Predictive scheduling </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342900" marR="137160" lvl="0" indent="-342900" fontAlgn="base">
              <a:lnSpc>
                <a:spcPct val="107000"/>
              </a:lnSpc>
              <a:spcBef>
                <a:spcPts val="0"/>
              </a:spcBef>
              <a:spcAft>
                <a:spcPts val="600"/>
              </a:spcAft>
              <a:buSzPct val="100000"/>
              <a:buFont typeface="Arial" panose="020B0604020202020204" pitchFamily="34" charset="0"/>
              <a:buChar char="•"/>
            </a:pPr>
            <a:r>
              <a:rPr lang="en-US" sz="1800" dirty="0">
                <a:solidFill>
                  <a:schemeClr val="dk1"/>
                </a:solidFill>
              </a:rPr>
              <a:t>Employment application requirements</a:t>
            </a:r>
          </a:p>
          <a:p>
            <a:pPr marL="342900" marR="137160" lvl="0" indent="-342900" fontAlgn="base">
              <a:lnSpc>
                <a:spcPct val="107000"/>
              </a:lnSpc>
              <a:spcBef>
                <a:spcPts val="0"/>
              </a:spcBef>
              <a:spcAft>
                <a:spcPts val="600"/>
              </a:spcAft>
              <a:buSzPct val="100000"/>
              <a:buFont typeface="Arial" panose="020B0604020202020204" pitchFamily="34" charset="0"/>
              <a:buChar char="•"/>
            </a:pPr>
            <a:r>
              <a:rPr lang="en-US" sz="1800" dirty="0">
                <a:solidFill>
                  <a:schemeClr val="dk1"/>
                </a:solidFill>
              </a:rPr>
              <a:t>Background check form requirements</a:t>
            </a:r>
          </a:p>
          <a:p>
            <a:pPr marL="342900" marR="137160" lvl="0" indent="-342900" fontAlgn="base">
              <a:lnSpc>
                <a:spcPct val="107000"/>
              </a:lnSpc>
              <a:spcBef>
                <a:spcPts val="0"/>
              </a:spcBef>
              <a:spcAft>
                <a:spcPts val="600"/>
              </a:spcAft>
              <a:buSzPct val="100000"/>
              <a:buFont typeface="Arial" panose="020B0604020202020204" pitchFamily="34" charset="0"/>
              <a:buChar char="•"/>
            </a:pPr>
            <a:r>
              <a:rPr lang="en-US" sz="1800" dirty="0">
                <a:solidFill>
                  <a:schemeClr val="dk1"/>
                </a:solidFill>
              </a:rPr>
              <a:t>State E-Verify and related requirements</a:t>
            </a:r>
          </a:p>
          <a:p>
            <a:pPr marL="342900" marR="137160" lvl="0" indent="-342900" fontAlgn="base">
              <a:lnSpc>
                <a:spcPct val="107000"/>
              </a:lnSpc>
              <a:spcBef>
                <a:spcPts val="0"/>
              </a:spcBef>
              <a:spcAft>
                <a:spcPts val="600"/>
              </a:spcAft>
              <a:buSzPct val="100000"/>
              <a:buFont typeface="Arial" panose="020B0604020202020204" pitchFamily="34" charset="0"/>
              <a:buChar char="•"/>
            </a:pPr>
            <a:r>
              <a:rPr lang="en-US" sz="1800" dirty="0">
                <a:solidFill>
                  <a:schemeClr val="dk1"/>
                </a:solidFill>
              </a:rPr>
              <a:t>Privacy and data security mandates</a:t>
            </a:r>
          </a:p>
          <a:p>
            <a:pPr marL="342900" marR="137160" lvl="0" indent="-342900" fontAlgn="base">
              <a:lnSpc>
                <a:spcPct val="107000"/>
              </a:lnSpc>
              <a:spcBef>
                <a:spcPts val="0"/>
              </a:spcBef>
              <a:spcAft>
                <a:spcPts val="600"/>
              </a:spcAft>
              <a:buSzPct val="100000"/>
              <a:buFont typeface="Arial" panose="020B0604020202020204" pitchFamily="34" charset="0"/>
              <a:buChar char="•"/>
            </a:pPr>
            <a:r>
              <a:rPr lang="en-US" sz="1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Protected characteristics</a:t>
            </a:r>
          </a:p>
          <a:p>
            <a:pPr marL="342900" marR="137160" lvl="0" indent="-342900" fontAlgn="base">
              <a:lnSpc>
                <a:spcPct val="107000"/>
              </a:lnSpc>
              <a:spcBef>
                <a:spcPts val="0"/>
              </a:spcBef>
              <a:spcAft>
                <a:spcPts val="600"/>
              </a:spcAft>
              <a:buSzPct val="100000"/>
              <a:buFont typeface="Arial" panose="020B0604020202020204" pitchFamily="34" charset="0"/>
              <a:buChar char="•"/>
            </a:pPr>
            <a:r>
              <a:rPr lang="en-US" sz="1800" dirty="0">
                <a:solidFill>
                  <a:srgbClr val="000000"/>
                </a:solidFill>
                <a:latin typeface="Open Sans" panose="020B0606030504020204" pitchFamily="34" charset="0"/>
                <a:ea typeface="Open Sans" panose="020B0606030504020204" pitchFamily="34" charset="0"/>
                <a:cs typeface="Open Sans" panose="020B0606030504020204" pitchFamily="34" charset="0"/>
              </a:rPr>
              <a:t>New hire notices and posters</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342900" marR="137160" lvl="0" indent="-342900" fontAlgn="base">
              <a:lnSpc>
                <a:spcPct val="107000"/>
              </a:lnSpc>
              <a:spcBef>
                <a:spcPts val="0"/>
              </a:spcBef>
              <a:spcAft>
                <a:spcPts val="600"/>
              </a:spcAft>
              <a:buSzPct val="100000"/>
              <a:buFont typeface="Arial" panose="020B0604020202020204" pitchFamily="34" charset="0"/>
              <a:buChar char="•"/>
            </a:pPr>
            <a:r>
              <a:rPr lang="en-US" sz="1800" dirty="0">
                <a:solidFill>
                  <a:srgbClr val="000000"/>
                </a:solidFill>
                <a:latin typeface="Open Sans" panose="020B0606030504020204" pitchFamily="34" charset="0"/>
                <a:ea typeface="Open Sans" panose="020B0606030504020204" pitchFamily="34" charset="0"/>
                <a:cs typeface="Open Sans" panose="020B0606030504020204" pitchFamily="34" charset="0"/>
              </a:rPr>
              <a:t>Wage-theft notice requirements</a:t>
            </a:r>
          </a:p>
          <a:p>
            <a:pPr marL="342900" marR="137160" lvl="0" indent="-342900" fontAlgn="base">
              <a:lnSpc>
                <a:spcPct val="107000"/>
              </a:lnSpc>
              <a:spcBef>
                <a:spcPts val="0"/>
              </a:spcBef>
              <a:spcAft>
                <a:spcPts val="600"/>
              </a:spcAft>
              <a:buSzPct val="100000"/>
              <a:buFont typeface="Arial" panose="020B0604020202020204" pitchFamily="34" charset="0"/>
              <a:buChar char="•"/>
            </a:pPr>
            <a:r>
              <a:rPr lang="en-US" sz="1800" dirty="0">
                <a:solidFill>
                  <a:srgbClr val="000000"/>
                </a:solidFill>
                <a:latin typeface="Open Sans" panose="020B0606030504020204" pitchFamily="34" charset="0"/>
                <a:ea typeface="Open Sans" panose="020B0606030504020204" pitchFamily="34" charset="0"/>
                <a:cs typeface="Open Sans" panose="020B0606030504020204" pitchFamily="34" charset="0"/>
              </a:rPr>
              <a:t>Termination notice requirements</a:t>
            </a:r>
          </a:p>
          <a:p>
            <a:pPr marL="342900" marR="137160" lvl="0" indent="-342900" fontAlgn="base">
              <a:lnSpc>
                <a:spcPct val="107000"/>
              </a:lnSpc>
              <a:spcBef>
                <a:spcPts val="0"/>
              </a:spcBef>
              <a:spcAft>
                <a:spcPts val="600"/>
              </a:spcAft>
              <a:buSzPct val="100000"/>
              <a:buFont typeface="Arial" panose="020B0604020202020204" pitchFamily="34" charset="0"/>
              <a:buChar char="•"/>
            </a:pPr>
            <a:r>
              <a:rPr lang="en-US" sz="1800" dirty="0">
                <a:solidFill>
                  <a:srgbClr val="000000"/>
                </a:solidFill>
                <a:latin typeface="Open Sans" panose="020B0606030504020204" pitchFamily="34" charset="0"/>
                <a:ea typeface="Open Sans" panose="020B0606030504020204" pitchFamily="34" charset="0"/>
                <a:cs typeface="Open Sans" panose="020B0606030504020204" pitchFamily="34" charset="0"/>
              </a:rPr>
              <a:t>Paid sick leave</a:t>
            </a:r>
          </a:p>
          <a:p>
            <a:pPr marL="342900" marR="137160" lvl="0" indent="-342900" fontAlgn="base">
              <a:lnSpc>
                <a:spcPct val="107000"/>
              </a:lnSpc>
              <a:spcBef>
                <a:spcPts val="0"/>
              </a:spcBef>
              <a:spcAft>
                <a:spcPts val="600"/>
              </a:spcAft>
              <a:buSzPct val="100000"/>
              <a:buFont typeface="Arial" panose="020B0604020202020204" pitchFamily="34" charset="0"/>
              <a:buChar char="•"/>
            </a:pPr>
            <a:r>
              <a:rPr lang="en-US" sz="1800" dirty="0">
                <a:solidFill>
                  <a:srgbClr val="000000"/>
                </a:solidFill>
                <a:latin typeface="Open Sans" panose="020B0606030504020204" pitchFamily="34" charset="0"/>
                <a:ea typeface="Open Sans" panose="020B0606030504020204" pitchFamily="34" charset="0"/>
                <a:cs typeface="Open Sans" panose="020B0606030504020204" pitchFamily="34" charset="0"/>
              </a:rPr>
              <a:t>Paid family medical leave</a:t>
            </a:r>
            <a:endParaRPr lang="en-US" sz="18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6" name="Title 5">
            <a:extLst>
              <a:ext uri="{FF2B5EF4-FFF2-40B4-BE49-F238E27FC236}">
                <a16:creationId xmlns:a16="http://schemas.microsoft.com/office/drawing/2014/main" id="{7F513ABB-88E6-45C2-A1A5-C4B628B171A9}"/>
              </a:ext>
            </a:extLst>
          </p:cNvPr>
          <p:cNvSpPr>
            <a:spLocks noGrp="1"/>
          </p:cNvSpPr>
          <p:nvPr>
            <p:ph type="title"/>
          </p:nvPr>
        </p:nvSpPr>
        <p:spPr/>
        <p:txBody>
          <a:bodyPr/>
          <a:lstStyle/>
          <a:p>
            <a:r>
              <a:rPr lang="en-US" sz="3200" dirty="0"/>
              <a:t>Which State’s Laws Apply?</a:t>
            </a:r>
            <a:endParaRPr lang="en-US" dirty="0"/>
          </a:p>
        </p:txBody>
      </p:sp>
    </p:spTree>
    <p:extLst>
      <p:ext uri="{BB962C8B-B14F-4D97-AF65-F5344CB8AC3E}">
        <p14:creationId xmlns:p14="http://schemas.microsoft.com/office/powerpoint/2010/main" val="2136768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8AB461C-7416-441F-9CB8-ED7920D4E7B5}"/>
              </a:ext>
            </a:extLst>
          </p:cNvPr>
          <p:cNvSpPr>
            <a:spLocks noGrp="1"/>
          </p:cNvSpPr>
          <p:nvPr>
            <p:ph idx="1"/>
          </p:nvPr>
        </p:nvSpPr>
        <p:spPr/>
        <p:txBody>
          <a:bodyPr/>
          <a:lstStyle/>
          <a:p>
            <a:r>
              <a:rPr lang="en-US" sz="4000" dirty="0"/>
              <a:t>Must Employers Pay</a:t>
            </a:r>
            <a:br>
              <a:rPr lang="en-US" sz="4000" dirty="0"/>
            </a:br>
            <a:r>
              <a:rPr lang="en-US" sz="4000" dirty="0"/>
              <a:t>Remote Employees’ Expenses?</a:t>
            </a:r>
          </a:p>
        </p:txBody>
      </p:sp>
      <p:sp>
        <p:nvSpPr>
          <p:cNvPr id="7" name="Content Placeholder 6">
            <a:extLst>
              <a:ext uri="{FF2B5EF4-FFF2-40B4-BE49-F238E27FC236}">
                <a16:creationId xmlns:a16="http://schemas.microsoft.com/office/drawing/2014/main" id="{7DA9419D-123B-4140-A4A5-DB5C94B02631}"/>
              </a:ext>
            </a:extLst>
          </p:cNvPr>
          <p:cNvSpPr>
            <a:spLocks noGrp="1"/>
          </p:cNvSpPr>
          <p:nvPr>
            <p:ph idx="10"/>
          </p:nvPr>
        </p:nvSpPr>
        <p:spPr/>
        <p:txBody>
          <a:bodyPr/>
          <a:lstStyle/>
          <a:p>
            <a:endParaRPr lang="en-US" sz="2400" b="1" dirty="0"/>
          </a:p>
          <a:p>
            <a:pPr>
              <a:buClr>
                <a:schemeClr val="accent2"/>
              </a:buClr>
            </a:pPr>
            <a:r>
              <a:rPr lang="en-US" b="1" dirty="0"/>
              <a:t>Federal law (FLSA):</a:t>
            </a:r>
            <a:r>
              <a:rPr lang="en-US" dirty="0"/>
              <a:t> In most cases any work-related expense incurred by an employee that would bring the employee’s pay below the minimum wage (or cut into overtime pay) must be reimbursed</a:t>
            </a:r>
          </a:p>
          <a:p>
            <a:pPr>
              <a:buClr>
                <a:schemeClr val="accent2"/>
              </a:buClr>
            </a:pPr>
            <a:endParaRPr lang="en-US" dirty="0"/>
          </a:p>
          <a:p>
            <a:pPr>
              <a:buClr>
                <a:schemeClr val="accent2"/>
              </a:buClr>
            </a:pPr>
            <a:r>
              <a:rPr lang="en-US" b="1" dirty="0"/>
              <a:t>State Law</a:t>
            </a:r>
            <a:r>
              <a:rPr lang="en-US" dirty="0"/>
              <a:t>: Many states may mandate:</a:t>
            </a:r>
          </a:p>
          <a:p>
            <a:pPr lvl="1">
              <a:buClr>
                <a:schemeClr val="accent2"/>
              </a:buClr>
              <a:buSzPct val="75000"/>
            </a:pPr>
            <a:r>
              <a:rPr lang="en-US" dirty="0"/>
              <a:t>Business expenses – CA, IL, IA, MT, NH, ND, SD</a:t>
            </a:r>
          </a:p>
          <a:p>
            <a:pPr lvl="1">
              <a:buClr>
                <a:schemeClr val="accent2"/>
              </a:buClr>
              <a:buSzPct val="75000"/>
            </a:pPr>
            <a:r>
              <a:rPr lang="en-US" dirty="0"/>
              <a:t>Travel or commute expenses – CT, D.C., MA, MN</a:t>
            </a:r>
          </a:p>
          <a:p>
            <a:endParaRPr lang="en-US" sz="2400" dirty="0"/>
          </a:p>
        </p:txBody>
      </p:sp>
      <p:sp>
        <p:nvSpPr>
          <p:cNvPr id="4" name="Slide Number Placeholder 3">
            <a:extLst>
              <a:ext uri="{FF2B5EF4-FFF2-40B4-BE49-F238E27FC236}">
                <a16:creationId xmlns:a16="http://schemas.microsoft.com/office/drawing/2014/main" id="{6C080EAE-3DB4-41D6-9BB0-BFCAEDDA1525}"/>
              </a:ext>
            </a:extLst>
          </p:cNvPr>
          <p:cNvSpPr>
            <a:spLocks noGrp="1"/>
          </p:cNvSpPr>
          <p:nvPr>
            <p:ph type="sldNum" sz="quarter" idx="4"/>
          </p:nvPr>
        </p:nvSpPr>
        <p:spPr/>
        <p:txBody>
          <a:bodyPr/>
          <a:lstStyle/>
          <a:p>
            <a:fld id="{407F7647-6CBB-4945-B48A-22BF8575EA14}" type="slidenum">
              <a:rPr lang="en-US" smtClean="0"/>
              <a:pPr/>
              <a:t>17</a:t>
            </a:fld>
            <a:endParaRPr lang="en-US" dirty="0"/>
          </a:p>
        </p:txBody>
      </p:sp>
    </p:spTree>
    <p:extLst>
      <p:ext uri="{BB962C8B-B14F-4D97-AF65-F5344CB8AC3E}">
        <p14:creationId xmlns:p14="http://schemas.microsoft.com/office/powerpoint/2010/main" val="1027731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A6FF89C-6175-491C-84DD-2BD8EB12406D}"/>
              </a:ext>
            </a:extLst>
          </p:cNvPr>
          <p:cNvSpPr>
            <a:spLocks noGrp="1"/>
          </p:cNvSpPr>
          <p:nvPr>
            <p:ph type="ftr" sz="quarter" idx="3"/>
          </p:nvPr>
        </p:nvSpPr>
        <p:spPr/>
        <p:txBody>
          <a:bodyPr/>
          <a:lstStyle/>
          <a:p>
            <a:r>
              <a:rPr lang="en-US" b="1" dirty="0"/>
              <a:t>Jackson Lewis P.C.  </a:t>
            </a:r>
            <a:endParaRPr lang="en-US" dirty="0"/>
          </a:p>
        </p:txBody>
      </p:sp>
      <p:sp>
        <p:nvSpPr>
          <p:cNvPr id="4" name="Slide Number Placeholder 3">
            <a:extLst>
              <a:ext uri="{FF2B5EF4-FFF2-40B4-BE49-F238E27FC236}">
                <a16:creationId xmlns:a16="http://schemas.microsoft.com/office/drawing/2014/main" id="{78B13668-38DD-40D0-A7B3-B7740F4AC031}"/>
              </a:ext>
            </a:extLst>
          </p:cNvPr>
          <p:cNvSpPr>
            <a:spLocks noGrp="1"/>
          </p:cNvSpPr>
          <p:nvPr>
            <p:ph type="sldNum" sz="quarter" idx="4"/>
          </p:nvPr>
        </p:nvSpPr>
        <p:spPr/>
        <p:txBody>
          <a:bodyPr/>
          <a:lstStyle/>
          <a:p>
            <a:fld id="{407F7647-6CBB-4945-B48A-22BF8575EA14}" type="slidenum">
              <a:rPr lang="en-US" smtClean="0"/>
              <a:pPr/>
              <a:t>18</a:t>
            </a:fld>
            <a:endParaRPr lang="en-US" dirty="0"/>
          </a:p>
        </p:txBody>
      </p:sp>
      <p:sp>
        <p:nvSpPr>
          <p:cNvPr id="5" name="Title 4">
            <a:extLst>
              <a:ext uri="{FF2B5EF4-FFF2-40B4-BE49-F238E27FC236}">
                <a16:creationId xmlns:a16="http://schemas.microsoft.com/office/drawing/2014/main" id="{C74C7E66-221E-40E0-BDC3-1EEE0F1D65C2}"/>
              </a:ext>
            </a:extLst>
          </p:cNvPr>
          <p:cNvSpPr>
            <a:spLocks noGrp="1"/>
          </p:cNvSpPr>
          <p:nvPr>
            <p:ph type="title"/>
          </p:nvPr>
        </p:nvSpPr>
        <p:spPr/>
        <p:txBody>
          <a:bodyPr/>
          <a:lstStyle/>
          <a:p>
            <a:r>
              <a:rPr lang="en-US" dirty="0"/>
              <a:t>Posting Requirements</a:t>
            </a:r>
          </a:p>
        </p:txBody>
      </p:sp>
      <p:sp>
        <p:nvSpPr>
          <p:cNvPr id="6" name="Rectangle 3">
            <a:extLst>
              <a:ext uri="{FF2B5EF4-FFF2-40B4-BE49-F238E27FC236}">
                <a16:creationId xmlns:a16="http://schemas.microsoft.com/office/drawing/2014/main" id="{20A026F5-8E4E-4197-8D75-396123ACD419}"/>
              </a:ext>
            </a:extLst>
          </p:cNvPr>
          <p:cNvSpPr>
            <a:spLocks noGrp="1" noChangeArrowheads="1"/>
          </p:cNvSpPr>
          <p:nvPr>
            <p:ph idx="1"/>
          </p:nvPr>
        </p:nvSpPr>
        <p:spPr>
          <a:xfrm>
            <a:off x="685801" y="1704975"/>
            <a:ext cx="5415196" cy="4467225"/>
          </a:xfrm>
        </p:spPr>
        <p:txBody>
          <a:bodyPr>
            <a:normAutofit/>
          </a:bodyPr>
          <a:lstStyle/>
          <a:p>
            <a:pPr eaLnBrk="1" hangingPunct="1"/>
            <a:r>
              <a:rPr lang="en-US" dirty="0"/>
              <a:t>Many state and federal requirements to post information to employees</a:t>
            </a:r>
          </a:p>
          <a:p>
            <a:pPr eaLnBrk="1" hangingPunct="1"/>
            <a:r>
              <a:rPr lang="en-US" dirty="0"/>
              <a:t>Postings can be relied upon in defense of claims</a:t>
            </a:r>
          </a:p>
          <a:p>
            <a:pPr eaLnBrk="1" hangingPunct="1"/>
            <a:r>
              <a:rPr lang="en-US" dirty="0"/>
              <a:t>Need to be able to show employee has seen postings</a:t>
            </a:r>
          </a:p>
          <a:p>
            <a:pPr eaLnBrk="1" hangingPunct="1"/>
            <a:r>
              <a:rPr lang="en-US" dirty="0"/>
              <a:t>Consider including all postings on intranet or in separate handbook for remote workers; at minimum provide via email or mail in a manner that can be tracked and recorded</a:t>
            </a:r>
          </a:p>
        </p:txBody>
      </p:sp>
      <p:pic>
        <p:nvPicPr>
          <p:cNvPr id="10" name="Picture 9" descr="A stack of books&#10;&#10;Description automatically generated">
            <a:extLst>
              <a:ext uri="{FF2B5EF4-FFF2-40B4-BE49-F238E27FC236}">
                <a16:creationId xmlns:a16="http://schemas.microsoft.com/office/drawing/2014/main" id="{65B8B13E-31A3-4A33-8CCB-57A7AC78B4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86500" y="1752600"/>
            <a:ext cx="5219700" cy="4076700"/>
          </a:xfrm>
          <a:prstGeom prst="rect">
            <a:avLst/>
          </a:prstGeom>
        </p:spPr>
      </p:pic>
    </p:spTree>
    <p:extLst>
      <p:ext uri="{BB962C8B-B14F-4D97-AF65-F5344CB8AC3E}">
        <p14:creationId xmlns:p14="http://schemas.microsoft.com/office/powerpoint/2010/main" val="3508613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6C27FA-3188-4042-883B-2A2913D66963}"/>
              </a:ext>
            </a:extLst>
          </p:cNvPr>
          <p:cNvSpPr>
            <a:spLocks noGrp="1"/>
          </p:cNvSpPr>
          <p:nvPr>
            <p:ph idx="1"/>
          </p:nvPr>
        </p:nvSpPr>
        <p:spPr>
          <a:xfrm>
            <a:off x="268224" y="1426464"/>
            <a:ext cx="3974592" cy="4745736"/>
          </a:xfrm>
        </p:spPr>
        <p:txBody>
          <a:bodyPr/>
          <a:lstStyle/>
          <a:p>
            <a:r>
              <a:rPr lang="en-US" sz="4400" b="1" dirty="0"/>
              <a:t>State Training Requirements</a:t>
            </a:r>
          </a:p>
        </p:txBody>
      </p:sp>
      <p:sp>
        <p:nvSpPr>
          <p:cNvPr id="3" name="Slide Number Placeholder 2">
            <a:extLst>
              <a:ext uri="{FF2B5EF4-FFF2-40B4-BE49-F238E27FC236}">
                <a16:creationId xmlns:a16="http://schemas.microsoft.com/office/drawing/2014/main" id="{B44F0C02-176E-4631-8A9D-C08D2577C138}"/>
              </a:ext>
            </a:extLst>
          </p:cNvPr>
          <p:cNvSpPr>
            <a:spLocks noGrp="1"/>
          </p:cNvSpPr>
          <p:nvPr>
            <p:ph type="sldNum" sz="quarter" idx="4"/>
          </p:nvPr>
        </p:nvSpPr>
        <p:spPr/>
        <p:txBody>
          <a:bodyPr/>
          <a:lstStyle/>
          <a:p>
            <a:fld id="{407F7647-6CBB-4945-B48A-22BF8575EA14}" type="slidenum">
              <a:rPr lang="en-US" smtClean="0"/>
              <a:pPr/>
              <a:t>19</a:t>
            </a:fld>
            <a:endParaRPr lang="en-US" dirty="0"/>
          </a:p>
        </p:txBody>
      </p:sp>
      <p:sp>
        <p:nvSpPr>
          <p:cNvPr id="5" name="Content Placeholder 4">
            <a:extLst>
              <a:ext uri="{FF2B5EF4-FFF2-40B4-BE49-F238E27FC236}">
                <a16:creationId xmlns:a16="http://schemas.microsoft.com/office/drawing/2014/main" id="{68BF287B-FF17-4AD0-8BAA-C014A182A434}"/>
              </a:ext>
            </a:extLst>
          </p:cNvPr>
          <p:cNvSpPr>
            <a:spLocks noGrp="1"/>
          </p:cNvSpPr>
          <p:nvPr>
            <p:ph idx="10"/>
          </p:nvPr>
        </p:nvSpPr>
        <p:spPr>
          <a:xfrm>
            <a:off x="4838700" y="475488"/>
            <a:ext cx="6664452" cy="5696712"/>
          </a:xfrm>
        </p:spPr>
        <p:txBody>
          <a:bodyPr/>
          <a:lstStyle/>
          <a:p>
            <a:endParaRPr lang="en-US" b="1" dirty="0"/>
          </a:p>
          <a:p>
            <a:pPr>
              <a:buClr>
                <a:schemeClr val="accent2"/>
              </a:buClr>
            </a:pPr>
            <a:r>
              <a:rPr lang="en-US" sz="2800" b="1" dirty="0"/>
              <a:t>California</a:t>
            </a:r>
            <a:r>
              <a:rPr lang="en-US" sz="2800" dirty="0"/>
              <a:t> – required interactive training for managers and employees</a:t>
            </a:r>
          </a:p>
          <a:p>
            <a:pPr>
              <a:buClr>
                <a:schemeClr val="accent2"/>
              </a:buClr>
            </a:pPr>
            <a:r>
              <a:rPr lang="en-US" sz="2800" b="1" dirty="0"/>
              <a:t>Connecticut</a:t>
            </a:r>
            <a:r>
              <a:rPr lang="en-US" sz="2800" dirty="0"/>
              <a:t> – required interactive training for supervisors</a:t>
            </a:r>
          </a:p>
          <a:p>
            <a:pPr>
              <a:buClr>
                <a:schemeClr val="accent2"/>
              </a:buClr>
            </a:pPr>
            <a:r>
              <a:rPr lang="en-US" sz="2800" b="1" dirty="0"/>
              <a:t>Delaware, New York </a:t>
            </a:r>
            <a:r>
              <a:rPr lang="en-US" sz="2800" dirty="0"/>
              <a:t>– required interactive training for all employees</a:t>
            </a:r>
          </a:p>
          <a:p>
            <a:pPr>
              <a:buClr>
                <a:schemeClr val="accent2"/>
              </a:buClr>
            </a:pPr>
            <a:r>
              <a:rPr lang="en-US" sz="2800" b="1" dirty="0"/>
              <a:t>D.C.</a:t>
            </a:r>
            <a:r>
              <a:rPr lang="en-US" sz="2800" dirty="0"/>
              <a:t> – required training for all employees of employer of tipped employees</a:t>
            </a:r>
          </a:p>
          <a:p>
            <a:pPr>
              <a:buClr>
                <a:schemeClr val="accent2"/>
              </a:buClr>
            </a:pPr>
            <a:r>
              <a:rPr lang="en-US" sz="2800" b="1" dirty="0"/>
              <a:t>Illinois, Maine, Washington </a:t>
            </a:r>
            <a:r>
              <a:rPr lang="en-US" sz="2800" dirty="0"/>
              <a:t>– required training for all employees</a:t>
            </a:r>
          </a:p>
        </p:txBody>
      </p:sp>
    </p:spTree>
    <p:extLst>
      <p:ext uri="{BB962C8B-B14F-4D97-AF65-F5344CB8AC3E}">
        <p14:creationId xmlns:p14="http://schemas.microsoft.com/office/powerpoint/2010/main" val="222520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339DCA-D10D-AF4F-97CD-6EFD3324A804}"/>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4">
            <a:extLst>
              <a:ext uri="{FF2B5EF4-FFF2-40B4-BE49-F238E27FC236}">
                <a16:creationId xmlns:a16="http://schemas.microsoft.com/office/drawing/2014/main" id="{A67991B4-B518-6A45-BA52-2C3F39A10467}"/>
              </a:ext>
            </a:extLst>
          </p:cNvPr>
          <p:cNvSpPr txBox="1">
            <a:spLocks/>
          </p:cNvSpPr>
          <p:nvPr/>
        </p:nvSpPr>
        <p:spPr>
          <a:xfrm>
            <a:off x="620304" y="2217090"/>
            <a:ext cx="11164212" cy="3131127"/>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Font typeface="Arial" panose="020B0604020202020204" pitchFamily="34" charset="0"/>
              <a:buNone/>
            </a:pPr>
            <a:r>
              <a:rPr lang="en-US" sz="3200" dirty="0">
                <a:solidFill>
                  <a:schemeClr val="accent1"/>
                </a:solidFill>
              </a:rPr>
              <a:t>The presenters have prepared the materials contained in this presentation for the participants’ reference and general information in connection with education seminars. Attendees should consult with counsel before taking any actions that could affect their legal rights and should not consider these materials or discussions about these materials to be legal or other advice regarding any specific matter.</a:t>
            </a:r>
          </a:p>
        </p:txBody>
      </p:sp>
      <p:sp>
        <p:nvSpPr>
          <p:cNvPr id="9" name="Title 1">
            <a:extLst>
              <a:ext uri="{FF2B5EF4-FFF2-40B4-BE49-F238E27FC236}">
                <a16:creationId xmlns:a16="http://schemas.microsoft.com/office/drawing/2014/main" id="{2FB29380-42F5-264A-8D2E-8B01CB405203}"/>
              </a:ext>
            </a:extLst>
          </p:cNvPr>
          <p:cNvSpPr txBox="1">
            <a:spLocks/>
          </p:cNvSpPr>
          <p:nvPr/>
        </p:nvSpPr>
        <p:spPr>
          <a:xfrm>
            <a:off x="723335" y="834272"/>
            <a:ext cx="10376443" cy="1111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a:lstStyle>
          <a:p>
            <a:r>
              <a:rPr lang="en-US" sz="7200" b="0" dirty="0">
                <a:solidFill>
                  <a:schemeClr val="bg1"/>
                </a:solidFill>
                <a:latin typeface="Georgia" panose="02040502050405020303" pitchFamily="18" charset="0"/>
              </a:rPr>
              <a:t>Disclaimer</a:t>
            </a:r>
          </a:p>
        </p:txBody>
      </p:sp>
    </p:spTree>
    <p:extLst>
      <p:ext uri="{BB962C8B-B14F-4D97-AF65-F5344CB8AC3E}">
        <p14:creationId xmlns:p14="http://schemas.microsoft.com/office/powerpoint/2010/main" val="2361089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AB1626-94D5-4DC4-A4EA-E4282A71F6DF}"/>
              </a:ext>
            </a:extLst>
          </p:cNvPr>
          <p:cNvSpPr>
            <a:spLocks noGrp="1"/>
          </p:cNvSpPr>
          <p:nvPr>
            <p:ph idx="1"/>
          </p:nvPr>
        </p:nvSpPr>
        <p:spPr>
          <a:xfrm>
            <a:off x="685800" y="1402080"/>
            <a:ext cx="10817352" cy="4770120"/>
          </a:xfrm>
        </p:spPr>
        <p:txBody>
          <a:bodyPr/>
          <a:lstStyle/>
          <a:p>
            <a:r>
              <a:rPr lang="en-US" dirty="0"/>
              <a:t>State</a:t>
            </a:r>
          </a:p>
          <a:p>
            <a:pPr lvl="1">
              <a:buSzPct val="75000"/>
            </a:pPr>
            <a:r>
              <a:rPr lang="en-US" dirty="0"/>
              <a:t>Generally NOT linked to Company office or facility</a:t>
            </a:r>
          </a:p>
          <a:p>
            <a:pPr lvl="1">
              <a:buSzPct val="75000"/>
            </a:pPr>
            <a:r>
              <a:rPr lang="en-US" dirty="0"/>
              <a:t>Depends on employee’s residence and any other state in which the employee may work, even if the employer has no physical presence in the work state </a:t>
            </a:r>
          </a:p>
          <a:p>
            <a:pPr lvl="1">
              <a:buSzPct val="75000"/>
            </a:pPr>
            <a:r>
              <a:rPr lang="en-US" dirty="0"/>
              <a:t>Increasingly states are taking the position that mere payment of any wages to an employee for work in the state is sufficient to trigger employer registration and withholding requirements</a:t>
            </a:r>
          </a:p>
          <a:p>
            <a:r>
              <a:rPr lang="en-US" dirty="0"/>
              <a:t>Local/Municipal</a:t>
            </a:r>
          </a:p>
          <a:p>
            <a:r>
              <a:rPr lang="en-US" dirty="0"/>
              <a:t>Tax compliance review</a:t>
            </a:r>
          </a:p>
          <a:p>
            <a:pPr lvl="1">
              <a:buSzPct val="75000"/>
            </a:pPr>
            <a:r>
              <a:rPr lang="en-US" dirty="0"/>
              <a:t>Every time an employer allows remote work from a new location for an employee</a:t>
            </a:r>
          </a:p>
          <a:p>
            <a:pPr lvl="1">
              <a:buSzPct val="75000"/>
            </a:pPr>
            <a:r>
              <a:rPr lang="en-US" dirty="0"/>
              <a:t>Detailed study of both the state and local laws governing withholding and registration requirements in the employee’s residence state and the work state(s) </a:t>
            </a:r>
          </a:p>
          <a:p>
            <a:r>
              <a:rPr lang="en-US" dirty="0"/>
              <a:t>Set employee expectations, get employee agreement</a:t>
            </a:r>
          </a:p>
          <a:p>
            <a:endParaRPr lang="en-US" dirty="0"/>
          </a:p>
        </p:txBody>
      </p:sp>
      <p:sp>
        <p:nvSpPr>
          <p:cNvPr id="3" name="Footer Placeholder 2">
            <a:extLst>
              <a:ext uri="{FF2B5EF4-FFF2-40B4-BE49-F238E27FC236}">
                <a16:creationId xmlns:a16="http://schemas.microsoft.com/office/drawing/2014/main" id="{7E2674AE-F170-47A2-8A7B-5359BD1D7EEC}"/>
              </a:ext>
            </a:extLst>
          </p:cNvPr>
          <p:cNvSpPr>
            <a:spLocks noGrp="1"/>
          </p:cNvSpPr>
          <p:nvPr>
            <p:ph type="ftr" sz="quarter" idx="3"/>
          </p:nvPr>
        </p:nvSpPr>
        <p:spPr/>
        <p:txBody>
          <a:bodyPr/>
          <a:lstStyle/>
          <a:p>
            <a:r>
              <a:rPr lang="en-US" b="1" dirty="0"/>
              <a:t>Jackson Lewis P.C.  </a:t>
            </a:r>
            <a:endParaRPr lang="en-US" dirty="0"/>
          </a:p>
        </p:txBody>
      </p:sp>
      <p:sp>
        <p:nvSpPr>
          <p:cNvPr id="4" name="Slide Number Placeholder 3">
            <a:extLst>
              <a:ext uri="{FF2B5EF4-FFF2-40B4-BE49-F238E27FC236}">
                <a16:creationId xmlns:a16="http://schemas.microsoft.com/office/drawing/2014/main" id="{F8775410-2F6F-41FD-BA46-853D2AB941C8}"/>
              </a:ext>
            </a:extLst>
          </p:cNvPr>
          <p:cNvSpPr>
            <a:spLocks noGrp="1"/>
          </p:cNvSpPr>
          <p:nvPr>
            <p:ph type="sldNum" sz="quarter" idx="4"/>
          </p:nvPr>
        </p:nvSpPr>
        <p:spPr/>
        <p:txBody>
          <a:bodyPr/>
          <a:lstStyle/>
          <a:p>
            <a:fld id="{407F7647-6CBB-4945-B48A-22BF8575EA14}" type="slidenum">
              <a:rPr lang="en-US" smtClean="0"/>
              <a:pPr/>
              <a:t>20</a:t>
            </a:fld>
            <a:endParaRPr lang="en-US" dirty="0"/>
          </a:p>
        </p:txBody>
      </p:sp>
      <p:sp>
        <p:nvSpPr>
          <p:cNvPr id="5" name="Title 4">
            <a:extLst>
              <a:ext uri="{FF2B5EF4-FFF2-40B4-BE49-F238E27FC236}">
                <a16:creationId xmlns:a16="http://schemas.microsoft.com/office/drawing/2014/main" id="{456FE131-CDBC-40F0-BC97-74B1E12F4436}"/>
              </a:ext>
            </a:extLst>
          </p:cNvPr>
          <p:cNvSpPr>
            <a:spLocks noGrp="1"/>
          </p:cNvSpPr>
          <p:nvPr>
            <p:ph type="title"/>
          </p:nvPr>
        </p:nvSpPr>
        <p:spPr/>
        <p:txBody>
          <a:bodyPr/>
          <a:lstStyle/>
          <a:p>
            <a:r>
              <a:rPr lang="en-US" dirty="0"/>
              <a:t>State and Local Taxes – Employer Withholding</a:t>
            </a:r>
          </a:p>
        </p:txBody>
      </p:sp>
    </p:spTree>
    <p:extLst>
      <p:ext uri="{BB962C8B-B14F-4D97-AF65-F5344CB8AC3E}">
        <p14:creationId xmlns:p14="http://schemas.microsoft.com/office/powerpoint/2010/main" val="371396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328FA3-3C80-4898-B6B5-6A0AB1BF9984}"/>
              </a:ext>
            </a:extLst>
          </p:cNvPr>
          <p:cNvSpPr>
            <a:spLocks noGrp="1"/>
          </p:cNvSpPr>
          <p:nvPr>
            <p:ph sz="quarter" idx="12"/>
          </p:nvPr>
        </p:nvSpPr>
        <p:spPr/>
        <p:txBody>
          <a:bodyPr/>
          <a:lstStyle/>
          <a:p>
            <a:r>
              <a:rPr lang="en-US" dirty="0"/>
              <a:t>Tracking Compensable Time</a:t>
            </a:r>
          </a:p>
        </p:txBody>
      </p:sp>
    </p:spTree>
    <p:extLst>
      <p:ext uri="{BB962C8B-B14F-4D97-AF65-F5344CB8AC3E}">
        <p14:creationId xmlns:p14="http://schemas.microsoft.com/office/powerpoint/2010/main" val="4099387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6015BE-3DD1-42CB-B1CD-4732CD875714}"/>
              </a:ext>
            </a:extLst>
          </p:cNvPr>
          <p:cNvSpPr>
            <a:spLocks noGrp="1"/>
          </p:cNvSpPr>
          <p:nvPr>
            <p:ph idx="1"/>
          </p:nvPr>
        </p:nvSpPr>
        <p:spPr/>
        <p:txBody>
          <a:bodyPr/>
          <a:lstStyle/>
          <a:p>
            <a:r>
              <a:rPr lang="en-US" dirty="0"/>
              <a:t>Fair Labor Standards Act (“FLSA”) applies to all work at home arrangements</a:t>
            </a:r>
          </a:p>
          <a:p>
            <a:r>
              <a:rPr lang="en-US" dirty="0"/>
              <a:t>August 24, 2020 – DOL issued guidance clarifying employers’ obligations to track compensable work hours for remote employees</a:t>
            </a:r>
          </a:p>
          <a:p>
            <a:r>
              <a:rPr lang="en-US" dirty="0"/>
              <a:t>Employers must compensate employees for all hours worked, including work not requested but allowed, and work performed at home – where the employer knows or has reason to believe the employee is working</a:t>
            </a:r>
          </a:p>
          <a:p>
            <a:pPr lvl="1">
              <a:buSzPct val="75000"/>
            </a:pPr>
            <a:r>
              <a:rPr lang="en-US" dirty="0"/>
              <a:t>Actual knowledge – employee’s regularly scheduled hours</a:t>
            </a:r>
          </a:p>
          <a:p>
            <a:pPr lvl="1">
              <a:buSzPct val="75000"/>
            </a:pPr>
            <a:r>
              <a:rPr lang="en-US" dirty="0"/>
              <a:t>Constructive knowledge – employee reports, off-hours communications or access to electronic devices, etc.</a:t>
            </a:r>
          </a:p>
          <a:p>
            <a:endParaRPr lang="en-US" dirty="0"/>
          </a:p>
        </p:txBody>
      </p:sp>
      <p:sp>
        <p:nvSpPr>
          <p:cNvPr id="3" name="Footer Placeholder 2">
            <a:extLst>
              <a:ext uri="{FF2B5EF4-FFF2-40B4-BE49-F238E27FC236}">
                <a16:creationId xmlns:a16="http://schemas.microsoft.com/office/drawing/2014/main" id="{23CB951E-548A-4040-B263-E207DCFB7A3A}"/>
              </a:ext>
            </a:extLst>
          </p:cNvPr>
          <p:cNvSpPr>
            <a:spLocks noGrp="1"/>
          </p:cNvSpPr>
          <p:nvPr>
            <p:ph type="ftr" sz="quarter" idx="3"/>
          </p:nvPr>
        </p:nvSpPr>
        <p:spPr/>
        <p:txBody>
          <a:bodyPr/>
          <a:lstStyle/>
          <a:p>
            <a:r>
              <a:rPr lang="en-US" dirty="0"/>
              <a:t>Jackson Lewis P.C.</a:t>
            </a:r>
          </a:p>
        </p:txBody>
      </p:sp>
      <p:sp>
        <p:nvSpPr>
          <p:cNvPr id="4" name="Slide Number Placeholder 3">
            <a:extLst>
              <a:ext uri="{FF2B5EF4-FFF2-40B4-BE49-F238E27FC236}">
                <a16:creationId xmlns:a16="http://schemas.microsoft.com/office/drawing/2014/main" id="{0C842031-F2FF-470F-90CB-27F8BB596D42}"/>
              </a:ext>
            </a:extLst>
          </p:cNvPr>
          <p:cNvSpPr>
            <a:spLocks noGrp="1"/>
          </p:cNvSpPr>
          <p:nvPr>
            <p:ph type="sldNum" sz="quarter" idx="4"/>
          </p:nvPr>
        </p:nvSpPr>
        <p:spPr/>
        <p:txBody>
          <a:bodyPr/>
          <a:lstStyle/>
          <a:p>
            <a:fld id="{407F7647-6CBB-4945-B48A-22BF8575EA14}" type="slidenum">
              <a:rPr lang="en-US" smtClean="0"/>
              <a:pPr/>
              <a:t>22</a:t>
            </a:fld>
            <a:endParaRPr lang="en-US" dirty="0"/>
          </a:p>
        </p:txBody>
      </p:sp>
      <p:sp>
        <p:nvSpPr>
          <p:cNvPr id="5" name="Title 4">
            <a:extLst>
              <a:ext uri="{FF2B5EF4-FFF2-40B4-BE49-F238E27FC236}">
                <a16:creationId xmlns:a16="http://schemas.microsoft.com/office/drawing/2014/main" id="{DCCE77E5-3B54-4B63-98EC-F61264D0F2DB}"/>
              </a:ext>
            </a:extLst>
          </p:cNvPr>
          <p:cNvSpPr>
            <a:spLocks noGrp="1"/>
          </p:cNvSpPr>
          <p:nvPr>
            <p:ph type="title"/>
          </p:nvPr>
        </p:nvSpPr>
        <p:spPr/>
        <p:txBody>
          <a:bodyPr/>
          <a:lstStyle/>
          <a:p>
            <a:r>
              <a:rPr lang="en-US" dirty="0"/>
              <a:t>DOL Guidance on Tracking Work Hours</a:t>
            </a:r>
          </a:p>
        </p:txBody>
      </p:sp>
    </p:spTree>
    <p:extLst>
      <p:ext uri="{BB962C8B-B14F-4D97-AF65-F5344CB8AC3E}">
        <p14:creationId xmlns:p14="http://schemas.microsoft.com/office/powerpoint/2010/main" val="2287827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A6FF89C-6175-491C-84DD-2BD8EB12406D}"/>
              </a:ext>
            </a:extLst>
          </p:cNvPr>
          <p:cNvSpPr>
            <a:spLocks noGrp="1"/>
          </p:cNvSpPr>
          <p:nvPr>
            <p:ph type="ftr" sz="quarter" idx="3"/>
          </p:nvPr>
        </p:nvSpPr>
        <p:spPr/>
        <p:txBody>
          <a:bodyPr/>
          <a:lstStyle/>
          <a:p>
            <a:r>
              <a:rPr lang="en-US" b="1" dirty="0"/>
              <a:t>Jackson Lewis P.C.  </a:t>
            </a:r>
            <a:endParaRPr lang="en-US" dirty="0"/>
          </a:p>
        </p:txBody>
      </p:sp>
      <p:sp>
        <p:nvSpPr>
          <p:cNvPr id="4" name="Slide Number Placeholder 3">
            <a:extLst>
              <a:ext uri="{FF2B5EF4-FFF2-40B4-BE49-F238E27FC236}">
                <a16:creationId xmlns:a16="http://schemas.microsoft.com/office/drawing/2014/main" id="{78B13668-38DD-40D0-A7B3-B7740F4AC031}"/>
              </a:ext>
            </a:extLst>
          </p:cNvPr>
          <p:cNvSpPr>
            <a:spLocks noGrp="1"/>
          </p:cNvSpPr>
          <p:nvPr>
            <p:ph type="sldNum" sz="quarter" idx="4"/>
          </p:nvPr>
        </p:nvSpPr>
        <p:spPr/>
        <p:txBody>
          <a:bodyPr/>
          <a:lstStyle/>
          <a:p>
            <a:fld id="{407F7647-6CBB-4945-B48A-22BF8575EA14}" type="slidenum">
              <a:rPr lang="en-US" smtClean="0"/>
              <a:pPr/>
              <a:t>23</a:t>
            </a:fld>
            <a:endParaRPr lang="en-US" dirty="0"/>
          </a:p>
        </p:txBody>
      </p:sp>
      <p:sp>
        <p:nvSpPr>
          <p:cNvPr id="5" name="Title 4">
            <a:extLst>
              <a:ext uri="{FF2B5EF4-FFF2-40B4-BE49-F238E27FC236}">
                <a16:creationId xmlns:a16="http://schemas.microsoft.com/office/drawing/2014/main" id="{C74C7E66-221E-40E0-BDC3-1EEE0F1D65C2}"/>
              </a:ext>
            </a:extLst>
          </p:cNvPr>
          <p:cNvSpPr>
            <a:spLocks noGrp="1"/>
          </p:cNvSpPr>
          <p:nvPr>
            <p:ph type="title"/>
          </p:nvPr>
        </p:nvSpPr>
        <p:spPr/>
        <p:txBody>
          <a:bodyPr/>
          <a:lstStyle/>
          <a:p>
            <a:r>
              <a:rPr lang="en-US" dirty="0"/>
              <a:t>Non-Exempt Employees</a:t>
            </a:r>
          </a:p>
        </p:txBody>
      </p:sp>
      <p:sp>
        <p:nvSpPr>
          <p:cNvPr id="6" name="Rectangle 3">
            <a:extLst>
              <a:ext uri="{FF2B5EF4-FFF2-40B4-BE49-F238E27FC236}">
                <a16:creationId xmlns:a16="http://schemas.microsoft.com/office/drawing/2014/main" id="{8371A0CD-7FE6-4243-9E05-CF430367C647}"/>
              </a:ext>
            </a:extLst>
          </p:cNvPr>
          <p:cNvSpPr>
            <a:spLocks noGrp="1" noChangeArrowheads="1"/>
          </p:cNvSpPr>
          <p:nvPr>
            <p:ph idx="1"/>
          </p:nvPr>
        </p:nvSpPr>
        <p:spPr>
          <a:xfrm>
            <a:off x="473143" y="1542143"/>
            <a:ext cx="5430187" cy="4467225"/>
          </a:xfrm>
        </p:spPr>
        <p:txBody>
          <a:bodyPr/>
          <a:lstStyle/>
          <a:p>
            <a:pPr>
              <a:lnSpc>
                <a:spcPct val="80000"/>
              </a:lnSpc>
              <a:spcBef>
                <a:spcPts val="1200"/>
              </a:spcBef>
            </a:pPr>
            <a:endParaRPr lang="en-US" dirty="0"/>
          </a:p>
          <a:p>
            <a:pPr>
              <a:lnSpc>
                <a:spcPct val="80000"/>
              </a:lnSpc>
              <a:spcBef>
                <a:spcPts val="1200"/>
              </a:spcBef>
            </a:pPr>
            <a:r>
              <a:rPr lang="en-US" dirty="0"/>
              <a:t>Accurate recording of </a:t>
            </a:r>
            <a:r>
              <a:rPr lang="en-US" b="1" dirty="0"/>
              <a:t>all</a:t>
            </a:r>
            <a:r>
              <a:rPr lang="en-US" dirty="0"/>
              <a:t> hours worked</a:t>
            </a:r>
          </a:p>
          <a:p>
            <a:pPr>
              <a:lnSpc>
                <a:spcPct val="80000"/>
              </a:lnSpc>
              <a:spcBef>
                <a:spcPts val="1200"/>
              </a:spcBef>
            </a:pPr>
            <a:r>
              <a:rPr lang="en-US" dirty="0"/>
              <a:t>Must be paid overtime for all hours worked in accordance with federal and state law</a:t>
            </a:r>
          </a:p>
          <a:p>
            <a:pPr eaLnBrk="1" hangingPunct="1">
              <a:lnSpc>
                <a:spcPct val="80000"/>
              </a:lnSpc>
              <a:spcBef>
                <a:spcPts val="2400"/>
              </a:spcBef>
            </a:pPr>
            <a:r>
              <a:rPr lang="en-US" dirty="0"/>
              <a:t>“Off the clock” work strictly prohibited</a:t>
            </a:r>
          </a:p>
          <a:p>
            <a:pPr lvl="1" eaLnBrk="1" hangingPunct="1">
              <a:lnSpc>
                <a:spcPct val="80000"/>
              </a:lnSpc>
              <a:spcBef>
                <a:spcPts val="1200"/>
              </a:spcBef>
            </a:pPr>
            <a:r>
              <a:rPr lang="en-US" dirty="0"/>
              <a:t>Email/Texting</a:t>
            </a:r>
          </a:p>
          <a:p>
            <a:pPr eaLnBrk="1" hangingPunct="1">
              <a:lnSpc>
                <a:spcPct val="80000"/>
              </a:lnSpc>
              <a:spcBef>
                <a:spcPts val="2400"/>
              </a:spcBef>
            </a:pPr>
            <a:r>
              <a:rPr lang="en-US" dirty="0"/>
              <a:t>Is occasional commuting time to office compensable?</a:t>
            </a:r>
          </a:p>
        </p:txBody>
      </p:sp>
      <p:pic>
        <p:nvPicPr>
          <p:cNvPr id="10" name="Picture 9" descr="A person sitting on a bench talking on a cell phone&#10;&#10;Description automatically generated">
            <a:extLst>
              <a:ext uri="{FF2B5EF4-FFF2-40B4-BE49-F238E27FC236}">
                <a16:creationId xmlns:a16="http://schemas.microsoft.com/office/drawing/2014/main" id="{371B9278-996B-47DB-8A34-D17A6FADC3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88671" y="1752600"/>
            <a:ext cx="5217529" cy="4093029"/>
          </a:xfrm>
          <a:prstGeom prst="rect">
            <a:avLst/>
          </a:prstGeom>
        </p:spPr>
      </p:pic>
    </p:spTree>
    <p:extLst>
      <p:ext uri="{BB962C8B-B14F-4D97-AF65-F5344CB8AC3E}">
        <p14:creationId xmlns:p14="http://schemas.microsoft.com/office/powerpoint/2010/main" val="2533724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D1A523-4A1C-4F3F-8BDC-E653BFEF64DA}"/>
              </a:ext>
            </a:extLst>
          </p:cNvPr>
          <p:cNvSpPr>
            <a:spLocks noGrp="1"/>
          </p:cNvSpPr>
          <p:nvPr>
            <p:ph idx="1"/>
          </p:nvPr>
        </p:nvSpPr>
        <p:spPr>
          <a:xfrm>
            <a:off x="687324" y="1384173"/>
            <a:ext cx="10817352" cy="4904232"/>
          </a:xfrm>
        </p:spPr>
        <p:txBody>
          <a:bodyPr>
            <a:normAutofit/>
          </a:bodyPr>
          <a:lstStyle/>
          <a:p>
            <a:pPr>
              <a:spcAft>
                <a:spcPts val="600"/>
              </a:spcAft>
            </a:pPr>
            <a:r>
              <a:rPr lang="en-US" sz="2600" dirty="0"/>
              <a:t>Reiterate written timekeeping policies/practices – including OT policies </a:t>
            </a:r>
          </a:p>
          <a:p>
            <a:pPr marL="1146175" lvl="1" indent="-231775">
              <a:spcAft>
                <a:spcPts val="600"/>
              </a:spcAft>
              <a:buSzPct val="75000"/>
            </a:pPr>
            <a:r>
              <a:rPr lang="en-US" sz="2200" dirty="0"/>
              <a:t>Include instructions to report unscheduled hours of work</a:t>
            </a:r>
          </a:p>
          <a:p>
            <a:pPr marL="1146175" lvl="1" indent="-231775">
              <a:spcAft>
                <a:spcPts val="600"/>
              </a:spcAft>
              <a:buSzPct val="75000"/>
            </a:pPr>
            <a:r>
              <a:rPr lang="en-US" sz="2200" dirty="0"/>
              <a:t>Get signed acknowledgment</a:t>
            </a:r>
          </a:p>
          <a:p>
            <a:pPr marL="342900" marR="0" lvl="0" indent="-342900">
              <a:spcBef>
                <a:spcPts val="0"/>
              </a:spcBef>
              <a:spcAft>
                <a:spcPts val="600"/>
              </a:spcAft>
              <a:buFont typeface="Symbol" panose="05050102010706020507" pitchFamily="18" charset="2"/>
              <a:buChar char=""/>
            </a:pPr>
            <a:r>
              <a:rPr lang="en-US" sz="2600" dirty="0">
                <a:effectLst/>
                <a:latin typeface="Arial" panose="020B0604020202020204" pitchFamily="34" charset="0"/>
                <a:ea typeface="Times New Roman" panose="02020603050405020304" pitchFamily="18" charset="0"/>
              </a:rPr>
              <a:t>Establish schedules and hours of work </a:t>
            </a:r>
            <a:endParaRPr lang="en-US" sz="2600" dirty="0">
              <a:effectLst/>
              <a:latin typeface="Arial" panose="020B0604020202020204" pitchFamily="34" charset="0"/>
              <a:ea typeface="Calibri" panose="020F0502020204030204" pitchFamily="34" charset="0"/>
            </a:endParaRPr>
          </a:p>
          <a:p>
            <a:pPr marL="1146175" marR="0" lvl="1" indent="-231775">
              <a:spcBef>
                <a:spcPts val="0"/>
              </a:spcBef>
              <a:spcAft>
                <a:spcPts val="600"/>
              </a:spcAft>
              <a:buSzPct val="75000"/>
            </a:pPr>
            <a:r>
              <a:rPr lang="en-US" sz="2200" dirty="0">
                <a:effectLst/>
                <a:latin typeface="Arial" panose="020B0604020202020204" pitchFamily="34" charset="0"/>
                <a:ea typeface="Times New Roman" panose="02020603050405020304" pitchFamily="18" charset="0"/>
              </a:rPr>
              <a:t>Employees should record time in, time out, and meal breaks and, as appropriate, rest breaks</a:t>
            </a:r>
            <a:endParaRPr lang="en-US" sz="2200" dirty="0">
              <a:effectLst/>
              <a:latin typeface="Arial" panose="020B0604020202020204" pitchFamily="34" charset="0"/>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2600" dirty="0">
                <a:effectLst/>
                <a:latin typeface="Arial" panose="020B0604020202020204" pitchFamily="34" charset="0"/>
                <a:ea typeface="Times New Roman" panose="02020603050405020304" pitchFamily="18" charset="0"/>
              </a:rPr>
              <a:t>Provide an easily accessible system for employees to report hours and tasks</a:t>
            </a:r>
          </a:p>
          <a:p>
            <a:pPr marL="1146175" lvl="1" indent="-231775">
              <a:lnSpc>
                <a:spcPct val="100000"/>
              </a:lnSpc>
              <a:spcBef>
                <a:spcPts val="0"/>
              </a:spcBef>
              <a:spcAft>
                <a:spcPts val="600"/>
              </a:spcAft>
              <a:buSzPct val="75000"/>
            </a:pPr>
            <a:r>
              <a:rPr lang="en-US" sz="2200" dirty="0"/>
              <a:t>Ask non-exempt employees to send their manager a list at the end of each day that confirms their work times and lists their tasks</a:t>
            </a:r>
          </a:p>
          <a:p>
            <a:endParaRPr lang="en-US" dirty="0"/>
          </a:p>
        </p:txBody>
      </p:sp>
      <p:sp>
        <p:nvSpPr>
          <p:cNvPr id="3" name="Footer Placeholder 2">
            <a:extLst>
              <a:ext uri="{FF2B5EF4-FFF2-40B4-BE49-F238E27FC236}">
                <a16:creationId xmlns:a16="http://schemas.microsoft.com/office/drawing/2014/main" id="{77F34E8A-56DE-4BA9-A8DE-97D2B9DDFE8E}"/>
              </a:ext>
            </a:extLst>
          </p:cNvPr>
          <p:cNvSpPr>
            <a:spLocks noGrp="1"/>
          </p:cNvSpPr>
          <p:nvPr>
            <p:ph type="ftr" sz="quarter" idx="3"/>
          </p:nvPr>
        </p:nvSpPr>
        <p:spPr/>
        <p:txBody>
          <a:bodyPr/>
          <a:lstStyle/>
          <a:p>
            <a:r>
              <a:rPr lang="en-US" dirty="0"/>
              <a:t>Jackson Lewis P.C.</a:t>
            </a:r>
          </a:p>
        </p:txBody>
      </p:sp>
      <p:sp>
        <p:nvSpPr>
          <p:cNvPr id="4" name="Slide Number Placeholder 3">
            <a:extLst>
              <a:ext uri="{FF2B5EF4-FFF2-40B4-BE49-F238E27FC236}">
                <a16:creationId xmlns:a16="http://schemas.microsoft.com/office/drawing/2014/main" id="{E3C15605-E89F-40B2-AB53-F6BB4A523B82}"/>
              </a:ext>
            </a:extLst>
          </p:cNvPr>
          <p:cNvSpPr>
            <a:spLocks noGrp="1"/>
          </p:cNvSpPr>
          <p:nvPr>
            <p:ph type="sldNum" sz="quarter" idx="4"/>
          </p:nvPr>
        </p:nvSpPr>
        <p:spPr/>
        <p:txBody>
          <a:bodyPr/>
          <a:lstStyle/>
          <a:p>
            <a:fld id="{407F7647-6CBB-4945-B48A-22BF8575EA14}" type="slidenum">
              <a:rPr lang="en-US" smtClean="0"/>
              <a:pPr/>
              <a:t>24</a:t>
            </a:fld>
            <a:endParaRPr lang="en-US" dirty="0"/>
          </a:p>
        </p:txBody>
      </p:sp>
      <p:sp>
        <p:nvSpPr>
          <p:cNvPr id="5" name="Title 4">
            <a:extLst>
              <a:ext uri="{FF2B5EF4-FFF2-40B4-BE49-F238E27FC236}">
                <a16:creationId xmlns:a16="http://schemas.microsoft.com/office/drawing/2014/main" id="{B31E262D-91EF-4147-8118-8C393689A6D8}"/>
              </a:ext>
            </a:extLst>
          </p:cNvPr>
          <p:cNvSpPr>
            <a:spLocks noGrp="1"/>
          </p:cNvSpPr>
          <p:nvPr>
            <p:ph type="title"/>
          </p:nvPr>
        </p:nvSpPr>
        <p:spPr/>
        <p:txBody>
          <a:bodyPr/>
          <a:lstStyle/>
          <a:p>
            <a:r>
              <a:rPr lang="en-US" dirty="0"/>
              <a:t>Best Practices for Tracking Compensable Time</a:t>
            </a:r>
          </a:p>
        </p:txBody>
      </p:sp>
    </p:spTree>
    <p:extLst>
      <p:ext uri="{BB962C8B-B14F-4D97-AF65-F5344CB8AC3E}">
        <p14:creationId xmlns:p14="http://schemas.microsoft.com/office/powerpoint/2010/main" val="3234446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BBD6A6-C114-41BC-8F68-AB89ADE4CA4E}"/>
              </a:ext>
            </a:extLst>
          </p:cNvPr>
          <p:cNvSpPr>
            <a:spLocks noGrp="1"/>
          </p:cNvSpPr>
          <p:nvPr>
            <p:ph idx="1"/>
          </p:nvPr>
        </p:nvSpPr>
        <p:spPr/>
        <p:txBody>
          <a:bodyPr/>
          <a:lstStyle/>
          <a:p>
            <a:r>
              <a:rPr lang="en-US" dirty="0"/>
              <a:t>Make sure employees know what constitutes off-the-clock work (working during meal breaks, off-hours checking/responding to emails)</a:t>
            </a:r>
          </a:p>
          <a:p>
            <a:r>
              <a:rPr lang="en-US" dirty="0"/>
              <a:t>Prohibit off-the-clock/unscheduled work that is not recorded as time worked, include disciplinary consequences for violation </a:t>
            </a:r>
          </a:p>
          <a:p>
            <a:pPr lvl="1">
              <a:buSzPct val="75000"/>
            </a:pPr>
            <a:r>
              <a:rPr lang="en-US" dirty="0"/>
              <a:t>Employees must be paid even for </a:t>
            </a:r>
            <a:r>
              <a:rPr lang="en-US" b="1" i="1" dirty="0"/>
              <a:t>unauthorized</a:t>
            </a:r>
            <a:r>
              <a:rPr lang="en-US" dirty="0"/>
              <a:t> unscheduled work</a:t>
            </a:r>
          </a:p>
          <a:p>
            <a:r>
              <a:rPr lang="en-US" dirty="0"/>
              <a:t>Train Managers</a:t>
            </a:r>
          </a:p>
          <a:p>
            <a:pPr marR="0" lvl="1" algn="just">
              <a:spcBef>
                <a:spcPts val="0"/>
              </a:spcBef>
              <a:spcAft>
                <a:spcPts val="0"/>
              </a:spcAft>
              <a:buSzPct val="75000"/>
            </a:pPr>
            <a:r>
              <a:rPr lang="en-US" dirty="0">
                <a:effectLst/>
                <a:latin typeface="Arial" panose="020B0604020202020204" pitchFamily="34" charset="0"/>
                <a:ea typeface="Times New Roman" panose="02020603050405020304" pitchFamily="18" charset="0"/>
              </a:rPr>
              <a:t>Managers should be vigilant in ensuring that non-exempt employees are recording their hours</a:t>
            </a:r>
            <a:endParaRPr lang="en-US" dirty="0">
              <a:effectLst/>
              <a:latin typeface="Arial" panose="020B0604020202020204" pitchFamily="34" charset="0"/>
              <a:ea typeface="Calibri" panose="020F0502020204030204" pitchFamily="34" charset="0"/>
            </a:endParaRPr>
          </a:p>
          <a:p>
            <a:pPr marR="0" lvl="1" algn="just">
              <a:spcBef>
                <a:spcPts val="0"/>
              </a:spcBef>
              <a:spcAft>
                <a:spcPts val="0"/>
              </a:spcAft>
              <a:buSzPct val="75000"/>
            </a:pPr>
            <a:r>
              <a:rPr lang="en-US" dirty="0">
                <a:effectLst/>
                <a:latin typeface="Arial" panose="020B0604020202020204" pitchFamily="34" charset="0"/>
                <a:ea typeface="Times New Roman" panose="02020603050405020304" pitchFamily="18" charset="0"/>
              </a:rPr>
              <a:t>Avoid making requests at the end of the day that may encourage a conscientious employee to perform work that is not recorded</a:t>
            </a:r>
            <a:endParaRPr lang="en-US" dirty="0">
              <a:effectLst/>
              <a:latin typeface="Arial" panose="020B0604020202020204" pitchFamily="34" charset="0"/>
              <a:ea typeface="Calibri" panose="020F0502020204030204" pitchFamily="34" charset="0"/>
            </a:endParaRPr>
          </a:p>
          <a:p>
            <a:pPr marR="0" lvl="1" algn="just">
              <a:spcBef>
                <a:spcPts val="0"/>
              </a:spcBef>
              <a:spcAft>
                <a:spcPts val="0"/>
              </a:spcAft>
              <a:buSzPct val="75000"/>
            </a:pPr>
            <a:r>
              <a:rPr lang="en-US" dirty="0">
                <a:effectLst/>
                <a:latin typeface="Arial" panose="020B0604020202020204" pitchFamily="34" charset="0"/>
                <a:ea typeface="Times New Roman" panose="02020603050405020304" pitchFamily="18" charset="0"/>
              </a:rPr>
              <a:t>Avoid email communication with non-exempt employees outside regularly scheduled hours</a:t>
            </a:r>
            <a:endParaRPr lang="en-US" sz="1100" dirty="0">
              <a:effectLst/>
              <a:latin typeface="Arial" panose="020B0604020202020204" pitchFamily="34" charset="0"/>
              <a:ea typeface="Calibri" panose="020F0502020204030204" pitchFamily="34" charset="0"/>
            </a:endParaRPr>
          </a:p>
          <a:p>
            <a:r>
              <a:rPr lang="en-US" dirty="0"/>
              <a:t>Prohibit managers/supervisors from requesting/permitting off-the-clock work</a:t>
            </a:r>
          </a:p>
          <a:p>
            <a:endParaRPr lang="en-US" dirty="0"/>
          </a:p>
        </p:txBody>
      </p:sp>
      <p:sp>
        <p:nvSpPr>
          <p:cNvPr id="3" name="Footer Placeholder 2">
            <a:extLst>
              <a:ext uri="{FF2B5EF4-FFF2-40B4-BE49-F238E27FC236}">
                <a16:creationId xmlns:a16="http://schemas.microsoft.com/office/drawing/2014/main" id="{586F0D72-AAB3-433B-8A8A-9CD4DB001870}"/>
              </a:ext>
            </a:extLst>
          </p:cNvPr>
          <p:cNvSpPr>
            <a:spLocks noGrp="1"/>
          </p:cNvSpPr>
          <p:nvPr>
            <p:ph type="ftr" sz="quarter" idx="3"/>
          </p:nvPr>
        </p:nvSpPr>
        <p:spPr/>
        <p:txBody>
          <a:bodyPr/>
          <a:lstStyle/>
          <a:p>
            <a:r>
              <a:rPr lang="en-US" b="1" dirty="0"/>
              <a:t>Jackson Lewis P.C.  </a:t>
            </a:r>
            <a:endParaRPr lang="en-US" dirty="0"/>
          </a:p>
        </p:txBody>
      </p:sp>
      <p:sp>
        <p:nvSpPr>
          <p:cNvPr id="4" name="Slide Number Placeholder 3">
            <a:extLst>
              <a:ext uri="{FF2B5EF4-FFF2-40B4-BE49-F238E27FC236}">
                <a16:creationId xmlns:a16="http://schemas.microsoft.com/office/drawing/2014/main" id="{ABD4AFB4-764E-4D22-AA2A-4F17EE12F063}"/>
              </a:ext>
            </a:extLst>
          </p:cNvPr>
          <p:cNvSpPr>
            <a:spLocks noGrp="1"/>
          </p:cNvSpPr>
          <p:nvPr>
            <p:ph type="sldNum" sz="quarter" idx="4"/>
          </p:nvPr>
        </p:nvSpPr>
        <p:spPr/>
        <p:txBody>
          <a:bodyPr/>
          <a:lstStyle/>
          <a:p>
            <a:fld id="{407F7647-6CBB-4945-B48A-22BF8575EA14}" type="slidenum">
              <a:rPr lang="en-US" smtClean="0"/>
              <a:pPr/>
              <a:t>25</a:t>
            </a:fld>
            <a:endParaRPr lang="en-US" dirty="0"/>
          </a:p>
        </p:txBody>
      </p:sp>
      <p:sp>
        <p:nvSpPr>
          <p:cNvPr id="5" name="Title 4">
            <a:extLst>
              <a:ext uri="{FF2B5EF4-FFF2-40B4-BE49-F238E27FC236}">
                <a16:creationId xmlns:a16="http://schemas.microsoft.com/office/drawing/2014/main" id="{3FB4224E-5B38-4738-B4ED-534EF6F02551}"/>
              </a:ext>
            </a:extLst>
          </p:cNvPr>
          <p:cNvSpPr>
            <a:spLocks noGrp="1"/>
          </p:cNvSpPr>
          <p:nvPr>
            <p:ph type="title"/>
          </p:nvPr>
        </p:nvSpPr>
        <p:spPr/>
        <p:txBody>
          <a:bodyPr/>
          <a:lstStyle/>
          <a:p>
            <a:r>
              <a:rPr lang="en-US" dirty="0"/>
              <a:t>Best Practices for Tracking Compensable Time (Con’t)</a:t>
            </a:r>
          </a:p>
        </p:txBody>
      </p:sp>
    </p:spTree>
    <p:extLst>
      <p:ext uri="{BB962C8B-B14F-4D97-AF65-F5344CB8AC3E}">
        <p14:creationId xmlns:p14="http://schemas.microsoft.com/office/powerpoint/2010/main" val="3172049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C644A8-02BB-4342-A77F-FF398B07D6ED}"/>
              </a:ext>
            </a:extLst>
          </p:cNvPr>
          <p:cNvSpPr>
            <a:spLocks noGrp="1"/>
          </p:cNvSpPr>
          <p:nvPr>
            <p:ph sz="quarter" idx="12"/>
          </p:nvPr>
        </p:nvSpPr>
        <p:spPr/>
        <p:txBody>
          <a:bodyPr/>
          <a:lstStyle/>
          <a:p>
            <a:r>
              <a:rPr lang="en-US" dirty="0"/>
              <a:t>FMLA, Accommodation and Benefits</a:t>
            </a:r>
          </a:p>
        </p:txBody>
      </p:sp>
    </p:spTree>
    <p:extLst>
      <p:ext uri="{BB962C8B-B14F-4D97-AF65-F5344CB8AC3E}">
        <p14:creationId xmlns:p14="http://schemas.microsoft.com/office/powerpoint/2010/main" val="3957739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3422AF-1FDE-44E1-BCAE-1C4EF9030D67}"/>
              </a:ext>
            </a:extLst>
          </p:cNvPr>
          <p:cNvSpPr>
            <a:spLocks noGrp="1"/>
          </p:cNvSpPr>
          <p:nvPr>
            <p:ph idx="1"/>
          </p:nvPr>
        </p:nvSpPr>
        <p:spPr/>
        <p:txBody>
          <a:bodyPr/>
          <a:lstStyle/>
          <a:p>
            <a:pPr marL="0" indent="0">
              <a:buNone/>
            </a:pPr>
            <a:r>
              <a:rPr lang="en-US" sz="2800" dirty="0">
                <a:effectLst/>
                <a:latin typeface="Arial" panose="020B0604020202020204" pitchFamily="34" charset="0"/>
                <a:ea typeface="Calibri" panose="020F0502020204030204" pitchFamily="34" charset="0"/>
              </a:rPr>
              <a:t>ABC Company employs 49 workers who are based and work out of its Greenville, SC headquarters. ABC also employs Sally, who works from home in Orlando, Florida. Sally receives her assignments from her manager who works at the company’s Greenville headquarters.</a:t>
            </a:r>
          </a:p>
          <a:p>
            <a:pPr marL="0" indent="0">
              <a:buNone/>
            </a:pPr>
            <a:endParaRPr lang="en-US" sz="2800" dirty="0"/>
          </a:p>
          <a:p>
            <a:pPr marL="0" indent="0">
              <a:buNone/>
            </a:pPr>
            <a:r>
              <a:rPr lang="en-US" sz="2800" dirty="0"/>
              <a:t>Where is Sally’s worksite for FMLA purposes?</a:t>
            </a:r>
          </a:p>
        </p:txBody>
      </p:sp>
      <p:sp>
        <p:nvSpPr>
          <p:cNvPr id="3" name="Footer Placeholder 2">
            <a:extLst>
              <a:ext uri="{FF2B5EF4-FFF2-40B4-BE49-F238E27FC236}">
                <a16:creationId xmlns:a16="http://schemas.microsoft.com/office/drawing/2014/main" id="{4B4B34C3-2EC5-4247-B8E9-89AAA679B30B}"/>
              </a:ext>
            </a:extLst>
          </p:cNvPr>
          <p:cNvSpPr>
            <a:spLocks noGrp="1"/>
          </p:cNvSpPr>
          <p:nvPr>
            <p:ph type="ftr" sz="quarter" idx="3"/>
          </p:nvPr>
        </p:nvSpPr>
        <p:spPr/>
        <p:txBody>
          <a:bodyPr/>
          <a:lstStyle/>
          <a:p>
            <a:r>
              <a:rPr lang="en-US" b="1" dirty="0"/>
              <a:t>Jackson Lewis P.C.  </a:t>
            </a:r>
            <a:endParaRPr lang="en-US" dirty="0"/>
          </a:p>
        </p:txBody>
      </p:sp>
      <p:sp>
        <p:nvSpPr>
          <p:cNvPr id="4" name="Slide Number Placeholder 3">
            <a:extLst>
              <a:ext uri="{FF2B5EF4-FFF2-40B4-BE49-F238E27FC236}">
                <a16:creationId xmlns:a16="http://schemas.microsoft.com/office/drawing/2014/main" id="{1983D36E-B02B-4EA9-9531-AB314EEC193B}"/>
              </a:ext>
            </a:extLst>
          </p:cNvPr>
          <p:cNvSpPr>
            <a:spLocks noGrp="1"/>
          </p:cNvSpPr>
          <p:nvPr>
            <p:ph type="sldNum" sz="quarter" idx="4"/>
          </p:nvPr>
        </p:nvSpPr>
        <p:spPr/>
        <p:txBody>
          <a:bodyPr/>
          <a:lstStyle/>
          <a:p>
            <a:fld id="{407F7647-6CBB-4945-B48A-22BF8575EA14}" type="slidenum">
              <a:rPr lang="en-US" smtClean="0"/>
              <a:pPr/>
              <a:t>27</a:t>
            </a:fld>
            <a:endParaRPr lang="en-US" dirty="0"/>
          </a:p>
        </p:txBody>
      </p:sp>
      <p:sp>
        <p:nvSpPr>
          <p:cNvPr id="5" name="Title 4">
            <a:extLst>
              <a:ext uri="{FF2B5EF4-FFF2-40B4-BE49-F238E27FC236}">
                <a16:creationId xmlns:a16="http://schemas.microsoft.com/office/drawing/2014/main" id="{D81AE9A4-DDBC-4044-8A75-295503DF0C29}"/>
              </a:ext>
            </a:extLst>
          </p:cNvPr>
          <p:cNvSpPr>
            <a:spLocks noGrp="1"/>
          </p:cNvSpPr>
          <p:nvPr>
            <p:ph type="title"/>
          </p:nvPr>
        </p:nvSpPr>
        <p:spPr/>
        <p:txBody>
          <a:bodyPr/>
          <a:lstStyle/>
          <a:p>
            <a:r>
              <a:rPr lang="en-US" dirty="0"/>
              <a:t>FMLA</a:t>
            </a:r>
          </a:p>
        </p:txBody>
      </p:sp>
    </p:spTree>
    <p:extLst>
      <p:ext uri="{BB962C8B-B14F-4D97-AF65-F5344CB8AC3E}">
        <p14:creationId xmlns:p14="http://schemas.microsoft.com/office/powerpoint/2010/main" val="1828277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2CE0EE-EA32-4B2F-96E6-BE0DF320A630}"/>
              </a:ext>
            </a:extLst>
          </p:cNvPr>
          <p:cNvSpPr>
            <a:spLocks noGrp="1"/>
          </p:cNvSpPr>
          <p:nvPr>
            <p:ph idx="1"/>
          </p:nvPr>
        </p:nvSpPr>
        <p:spPr/>
        <p:txBody>
          <a:bodyPr/>
          <a:lstStyle/>
          <a:p>
            <a:r>
              <a:rPr lang="en-US" sz="2800" dirty="0"/>
              <a:t>Obligations still apply</a:t>
            </a:r>
          </a:p>
          <a:p>
            <a:r>
              <a:rPr lang="en-US" sz="2800" dirty="0"/>
              <a:t>Per usual, make individualized determinations, engage in interactive process</a:t>
            </a:r>
          </a:p>
          <a:p>
            <a:r>
              <a:rPr lang="en-US" sz="2800" dirty="0"/>
              <a:t>Determine if an effective reasonable accommodation exists that allows employee to perform essential functions of job</a:t>
            </a:r>
          </a:p>
          <a:p>
            <a:r>
              <a:rPr lang="en-US" sz="2800" dirty="0"/>
              <a:t>Consider more employee friendly state and local laws</a:t>
            </a:r>
          </a:p>
          <a:p>
            <a:pPr lvl="1">
              <a:buSzPct val="75000"/>
            </a:pPr>
            <a:r>
              <a:rPr lang="en-US" sz="2400" dirty="0"/>
              <a:t>Different definitions of disability</a:t>
            </a:r>
          </a:p>
          <a:p>
            <a:pPr lvl="1">
              <a:buSzPct val="75000"/>
            </a:pPr>
            <a:r>
              <a:rPr lang="en-US" sz="2400" dirty="0"/>
              <a:t>Different interactive process obligations</a:t>
            </a:r>
          </a:p>
          <a:p>
            <a:pPr lvl="1">
              <a:buSzPct val="75000"/>
            </a:pPr>
            <a:r>
              <a:rPr lang="en-US" sz="2400" dirty="0"/>
              <a:t>Different definitions of undue hardship</a:t>
            </a:r>
          </a:p>
        </p:txBody>
      </p:sp>
      <p:sp>
        <p:nvSpPr>
          <p:cNvPr id="3" name="Footer Placeholder 2">
            <a:extLst>
              <a:ext uri="{FF2B5EF4-FFF2-40B4-BE49-F238E27FC236}">
                <a16:creationId xmlns:a16="http://schemas.microsoft.com/office/drawing/2014/main" id="{EE39FB5A-4AB5-41F1-8523-344D1EB2C72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B1365"/>
                </a:solidFill>
                <a:effectLst/>
                <a:uLnTx/>
                <a:uFillTx/>
                <a:latin typeface="Arial" panose="020B0604020202020204" pitchFamily="34" charset="0"/>
                <a:ea typeface="+mn-ea"/>
                <a:cs typeface="Arial" panose="020B0604020202020204" pitchFamily="34" charset="0"/>
              </a:rPr>
              <a:t>Jackson Lewis P.C.  </a:t>
            </a:r>
            <a:endParaRPr kumimoji="0" lang="en-US" sz="1000" b="0" i="0" u="none" strike="noStrike" kern="1200" cap="none" spc="0" normalizeH="0" baseline="0" noProof="0" dirty="0">
              <a:ln>
                <a:noFill/>
              </a:ln>
              <a:solidFill>
                <a:srgbClr val="3B1365"/>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AF36E958-7A93-418B-A805-B15B92EC724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7F7647-6CBB-4945-B48A-22BF8575EA14}" type="slidenum">
              <a:rPr kumimoji="0" lang="en-US" sz="1000" b="1" i="0" u="none" strike="noStrike" kern="1200" cap="none" spc="0" normalizeH="0" baseline="0" noProof="0" smtClean="0">
                <a:ln>
                  <a:noFill/>
                </a:ln>
                <a:solidFill>
                  <a:srgbClr val="3B136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1" i="0" u="none" strike="noStrike" kern="1200" cap="none" spc="0" normalizeH="0" baseline="0" noProof="0" dirty="0">
              <a:ln>
                <a:noFill/>
              </a:ln>
              <a:solidFill>
                <a:srgbClr val="3B1365"/>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0C4541BD-FAE7-4AE1-AFDA-31DCDDE5DD57}"/>
              </a:ext>
            </a:extLst>
          </p:cNvPr>
          <p:cNvSpPr>
            <a:spLocks noGrp="1"/>
          </p:cNvSpPr>
          <p:nvPr>
            <p:ph type="title"/>
          </p:nvPr>
        </p:nvSpPr>
        <p:spPr/>
        <p:txBody>
          <a:bodyPr/>
          <a:lstStyle/>
          <a:p>
            <a:r>
              <a:rPr lang="en-US" dirty="0"/>
              <a:t>Accommodations</a:t>
            </a:r>
          </a:p>
        </p:txBody>
      </p:sp>
    </p:spTree>
    <p:extLst>
      <p:ext uri="{BB962C8B-B14F-4D97-AF65-F5344CB8AC3E}">
        <p14:creationId xmlns:p14="http://schemas.microsoft.com/office/powerpoint/2010/main" val="2265258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A6FF89C-6175-491C-84DD-2BD8EB12406D}"/>
              </a:ext>
            </a:extLst>
          </p:cNvPr>
          <p:cNvSpPr>
            <a:spLocks noGrp="1"/>
          </p:cNvSpPr>
          <p:nvPr>
            <p:ph type="ftr" sz="quarter" idx="3"/>
          </p:nvPr>
        </p:nvSpPr>
        <p:spPr/>
        <p:txBody>
          <a:bodyPr/>
          <a:lstStyle/>
          <a:p>
            <a:r>
              <a:rPr lang="en-US" b="1" dirty="0"/>
              <a:t>Jackson Lewis P.C.  </a:t>
            </a:r>
            <a:endParaRPr lang="en-US" dirty="0"/>
          </a:p>
        </p:txBody>
      </p:sp>
      <p:sp>
        <p:nvSpPr>
          <p:cNvPr id="4" name="Slide Number Placeholder 3">
            <a:extLst>
              <a:ext uri="{FF2B5EF4-FFF2-40B4-BE49-F238E27FC236}">
                <a16:creationId xmlns:a16="http://schemas.microsoft.com/office/drawing/2014/main" id="{78B13668-38DD-40D0-A7B3-B7740F4AC031}"/>
              </a:ext>
            </a:extLst>
          </p:cNvPr>
          <p:cNvSpPr>
            <a:spLocks noGrp="1"/>
          </p:cNvSpPr>
          <p:nvPr>
            <p:ph type="sldNum" sz="quarter" idx="4"/>
          </p:nvPr>
        </p:nvSpPr>
        <p:spPr/>
        <p:txBody>
          <a:bodyPr/>
          <a:lstStyle/>
          <a:p>
            <a:fld id="{407F7647-6CBB-4945-B48A-22BF8575EA14}" type="slidenum">
              <a:rPr lang="en-US" smtClean="0"/>
              <a:pPr/>
              <a:t>29</a:t>
            </a:fld>
            <a:endParaRPr lang="en-US" dirty="0"/>
          </a:p>
        </p:txBody>
      </p:sp>
      <p:sp>
        <p:nvSpPr>
          <p:cNvPr id="5" name="Title 4">
            <a:extLst>
              <a:ext uri="{FF2B5EF4-FFF2-40B4-BE49-F238E27FC236}">
                <a16:creationId xmlns:a16="http://schemas.microsoft.com/office/drawing/2014/main" id="{C74C7E66-221E-40E0-BDC3-1EEE0F1D65C2}"/>
              </a:ext>
            </a:extLst>
          </p:cNvPr>
          <p:cNvSpPr>
            <a:spLocks noGrp="1"/>
          </p:cNvSpPr>
          <p:nvPr>
            <p:ph type="title"/>
          </p:nvPr>
        </p:nvSpPr>
        <p:spPr/>
        <p:txBody>
          <a:bodyPr/>
          <a:lstStyle/>
          <a:p>
            <a:r>
              <a:rPr lang="en-US" dirty="0"/>
              <a:t>Accommodations</a:t>
            </a:r>
          </a:p>
        </p:txBody>
      </p:sp>
      <p:sp>
        <p:nvSpPr>
          <p:cNvPr id="6" name="Rectangle 3">
            <a:extLst>
              <a:ext uri="{FF2B5EF4-FFF2-40B4-BE49-F238E27FC236}">
                <a16:creationId xmlns:a16="http://schemas.microsoft.com/office/drawing/2014/main" id="{A098B017-14FA-44BF-A0FC-C59C11F08F55}"/>
              </a:ext>
            </a:extLst>
          </p:cNvPr>
          <p:cNvSpPr>
            <a:spLocks noGrp="1" noChangeArrowheads="1"/>
          </p:cNvSpPr>
          <p:nvPr>
            <p:ph idx="1"/>
          </p:nvPr>
        </p:nvSpPr>
        <p:spPr>
          <a:xfrm>
            <a:off x="685801" y="1704975"/>
            <a:ext cx="5340245" cy="4467225"/>
          </a:xfrm>
        </p:spPr>
        <p:txBody>
          <a:bodyPr>
            <a:normAutofit/>
          </a:bodyPr>
          <a:lstStyle/>
          <a:p>
            <a:pPr eaLnBrk="1" hangingPunct="1">
              <a:lnSpc>
                <a:spcPct val="90000"/>
              </a:lnSpc>
            </a:pPr>
            <a:r>
              <a:rPr lang="en-US" sz="2400" dirty="0"/>
              <a:t>Telecommuting </a:t>
            </a:r>
            <a:r>
              <a:rPr lang="en-US" sz="2400" i="1" dirty="0"/>
              <a:t>may</a:t>
            </a:r>
            <a:r>
              <a:rPr lang="en-US" sz="2400" dirty="0"/>
              <a:t> be deemed </a:t>
            </a:r>
            <a:br>
              <a:rPr lang="en-US" sz="2400" dirty="0"/>
            </a:br>
            <a:r>
              <a:rPr lang="en-US" sz="2400" dirty="0"/>
              <a:t>reasonable accommodation</a:t>
            </a:r>
          </a:p>
          <a:p>
            <a:pPr eaLnBrk="1" hangingPunct="1">
              <a:lnSpc>
                <a:spcPct val="90000"/>
              </a:lnSpc>
            </a:pPr>
            <a:r>
              <a:rPr lang="en-US" sz="2400" dirty="0"/>
              <a:t>Depends upon essential job functions – is attendance in office essential function?</a:t>
            </a:r>
          </a:p>
          <a:p>
            <a:pPr eaLnBrk="1" hangingPunct="1">
              <a:lnSpc>
                <a:spcPct val="90000"/>
              </a:lnSpc>
            </a:pPr>
            <a:r>
              <a:rPr lang="en-US" sz="2400" dirty="0"/>
              <a:t>Undue hardship</a:t>
            </a:r>
          </a:p>
          <a:p>
            <a:pPr lvl="1"/>
            <a:r>
              <a:rPr lang="en-US" dirty="0"/>
              <a:t>Supervision</a:t>
            </a:r>
          </a:p>
          <a:p>
            <a:pPr lvl="1"/>
            <a:r>
              <a:rPr lang="en-US" dirty="0"/>
              <a:t>Cost</a:t>
            </a:r>
          </a:p>
          <a:p>
            <a:pPr lvl="1"/>
            <a:r>
              <a:rPr lang="en-US" dirty="0"/>
              <a:t>Face-to-face contact/interaction</a:t>
            </a:r>
          </a:p>
          <a:p>
            <a:pPr lvl="1"/>
            <a:r>
              <a:rPr lang="en-US" dirty="0"/>
              <a:t>Poor performer</a:t>
            </a:r>
          </a:p>
          <a:p>
            <a:pPr lvl="1"/>
            <a:r>
              <a:rPr lang="en-US" dirty="0"/>
              <a:t>Do others work remotely?</a:t>
            </a:r>
          </a:p>
          <a:p>
            <a:pPr lvl="1" eaLnBrk="1" hangingPunct="1">
              <a:lnSpc>
                <a:spcPct val="90000"/>
              </a:lnSpc>
              <a:buFont typeface="Wingdings" pitchFamily="2" charset="2"/>
              <a:buChar char="Ø"/>
            </a:pPr>
            <a:endParaRPr lang="en-US" sz="2400" dirty="0"/>
          </a:p>
        </p:txBody>
      </p:sp>
      <p:pic>
        <p:nvPicPr>
          <p:cNvPr id="8" name="Picture 7" descr="A person sitting at a table&#10;&#10;Description automatically generated">
            <a:extLst>
              <a:ext uri="{FF2B5EF4-FFF2-40B4-BE49-F238E27FC236}">
                <a16:creationId xmlns:a16="http://schemas.microsoft.com/office/drawing/2014/main" id="{8AB148DB-AA06-4883-BA00-B82361997E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619"/>
          <a:stretch/>
        </p:blipFill>
        <p:spPr>
          <a:xfrm>
            <a:off x="6286500" y="1761671"/>
            <a:ext cx="5231642" cy="4069503"/>
          </a:xfrm>
          <a:prstGeom prst="rect">
            <a:avLst/>
          </a:prstGeom>
        </p:spPr>
      </p:pic>
    </p:spTree>
    <p:extLst>
      <p:ext uri="{BB962C8B-B14F-4D97-AF65-F5344CB8AC3E}">
        <p14:creationId xmlns:p14="http://schemas.microsoft.com/office/powerpoint/2010/main" val="288796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985D2A-018C-4BF6-AEC2-C8BCC974856F}"/>
              </a:ext>
            </a:extLst>
          </p:cNvPr>
          <p:cNvSpPr>
            <a:spLocks noGrp="1"/>
          </p:cNvSpPr>
          <p:nvPr>
            <p:ph sz="quarter" idx="12"/>
          </p:nvPr>
        </p:nvSpPr>
        <p:spPr>
          <a:xfrm>
            <a:off x="685800" y="2538413"/>
            <a:ext cx="10820399" cy="890587"/>
          </a:xfrm>
        </p:spPr>
        <p:txBody>
          <a:bodyPr/>
          <a:lstStyle/>
          <a:p>
            <a:pPr>
              <a:spcBef>
                <a:spcPts val="0"/>
              </a:spcBef>
              <a:spcAft>
                <a:spcPts val="0"/>
              </a:spcAft>
            </a:pPr>
            <a:endParaRPr lang="en-US" sz="4000" dirty="0">
              <a:effectLst/>
            </a:endParaRPr>
          </a:p>
          <a:p>
            <a:pPr marL="457200" marR="0" lvl="1" indent="0" algn="ctr">
              <a:spcBef>
                <a:spcPts val="0"/>
              </a:spcBef>
              <a:spcAft>
                <a:spcPts val="0"/>
              </a:spcAft>
              <a:buNone/>
            </a:pPr>
            <a:r>
              <a:rPr lang="en-US" sz="6000" b="1" dirty="0">
                <a:solidFill>
                  <a:schemeClr val="bg1"/>
                </a:solidFill>
              </a:rPr>
              <a:t>Current State of Remote Work</a:t>
            </a:r>
            <a:endParaRPr lang="en-US" sz="6000" b="1" dirty="0"/>
          </a:p>
        </p:txBody>
      </p:sp>
    </p:spTree>
    <p:extLst>
      <p:ext uri="{BB962C8B-B14F-4D97-AF65-F5344CB8AC3E}">
        <p14:creationId xmlns:p14="http://schemas.microsoft.com/office/powerpoint/2010/main" val="4253046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D93F1A-A08F-4A2F-8303-2CAF823EDC69}"/>
              </a:ext>
            </a:extLst>
          </p:cNvPr>
          <p:cNvSpPr>
            <a:spLocks noGrp="1"/>
          </p:cNvSpPr>
          <p:nvPr>
            <p:ph idx="1"/>
          </p:nvPr>
        </p:nvSpPr>
        <p:spPr>
          <a:xfrm>
            <a:off x="393539" y="1341120"/>
            <a:ext cx="11109613" cy="5013960"/>
          </a:xfrm>
        </p:spPr>
        <p:txBody>
          <a:bodyPr/>
          <a:lstStyle/>
          <a:p>
            <a:pPr marL="231775" marR="0" indent="-231775" fontAlgn="base">
              <a:spcBef>
                <a:spcPts val="0"/>
              </a:spcBef>
              <a:spcAft>
                <a:spcPts val="600"/>
              </a:spcAft>
            </a:pPr>
            <a:r>
              <a:rPr lang="en-US" dirty="0">
                <a:effectLst/>
                <a:latin typeface="Arial" panose="020B0604020202020204" pitchFamily="34" charset="0"/>
                <a:ea typeface="Calibri" panose="020F0502020204030204" pitchFamily="34" charset="0"/>
              </a:rPr>
              <a:t>Generally, little impact on employer-sponsored employee benefits other than the need to alter the method of distributing plan materials, conducting open enrollment, and educating employees about the benefit offerings</a:t>
            </a:r>
          </a:p>
          <a:p>
            <a:pPr marL="231775" marR="0" indent="-231775" fontAlgn="base">
              <a:spcBef>
                <a:spcPts val="0"/>
              </a:spcBef>
              <a:spcAft>
                <a:spcPts val="600"/>
              </a:spcAft>
            </a:pPr>
            <a:r>
              <a:rPr lang="en-US" dirty="0">
                <a:effectLst/>
                <a:latin typeface="Arial" panose="020B0604020202020204" pitchFamily="34" charset="0"/>
                <a:ea typeface="Calibri" panose="020F0502020204030204" pitchFamily="34" charset="0"/>
              </a:rPr>
              <a:t>Core benefit offerings normally are not affected</a:t>
            </a:r>
          </a:p>
          <a:p>
            <a:pPr marL="231775" marR="0" indent="-231775" fontAlgn="base">
              <a:spcBef>
                <a:spcPts val="0"/>
              </a:spcBef>
              <a:spcAft>
                <a:spcPts val="600"/>
              </a:spcAft>
            </a:pPr>
            <a:r>
              <a:rPr lang="en-US" b="1" dirty="0">
                <a:solidFill>
                  <a:srgbClr val="000000"/>
                </a:solidFill>
                <a:effectLst/>
                <a:latin typeface="Arial" panose="020B0604020202020204" pitchFamily="34" charset="0"/>
                <a:ea typeface="Calibri" panose="020F0502020204030204" pitchFamily="34" charset="0"/>
              </a:rPr>
              <a:t>BUT . . .</a:t>
            </a:r>
            <a:r>
              <a:rPr lang="en-US" dirty="0">
                <a:solidFill>
                  <a:srgbClr val="000000"/>
                </a:solidFill>
                <a:effectLst/>
                <a:latin typeface="Arial" panose="020B0604020202020204" pitchFamily="34" charset="0"/>
                <a:ea typeface="Calibri" panose="020F0502020204030204" pitchFamily="34" charset="0"/>
              </a:rPr>
              <a:t>  </a:t>
            </a:r>
          </a:p>
          <a:p>
            <a:pPr marL="688975" lvl="1" indent="-231775" fontAlgn="base">
              <a:spcBef>
                <a:spcPts val="0"/>
              </a:spcBef>
              <a:spcAft>
                <a:spcPts val="600"/>
              </a:spcAft>
              <a:buSzPct val="75000"/>
            </a:pPr>
            <a:r>
              <a:rPr lang="en-US" sz="2200" dirty="0">
                <a:solidFill>
                  <a:srgbClr val="000000"/>
                </a:solidFill>
                <a:effectLst/>
                <a:latin typeface="Arial" panose="020B0604020202020204" pitchFamily="34" charset="0"/>
                <a:ea typeface="Calibri" panose="020F0502020204030204" pitchFamily="34" charset="0"/>
              </a:rPr>
              <a:t>Remote work can significantly affect group health plans and provider networks </a:t>
            </a:r>
          </a:p>
          <a:p>
            <a:pPr marL="688975" lvl="1" indent="-231775" fontAlgn="base">
              <a:spcBef>
                <a:spcPts val="0"/>
              </a:spcBef>
              <a:spcAft>
                <a:spcPts val="600"/>
              </a:spcAft>
              <a:buSzPct val="75000"/>
            </a:pPr>
            <a:r>
              <a:rPr lang="en-US" sz="2200" dirty="0">
                <a:solidFill>
                  <a:srgbClr val="000000"/>
                </a:solidFill>
                <a:effectLst/>
                <a:latin typeface="Arial" panose="020B0604020202020204" pitchFamily="34" charset="0"/>
                <a:ea typeface="Calibri" panose="020F0502020204030204" pitchFamily="34" charset="0"/>
              </a:rPr>
              <a:t>For example, if the employer contracts for coverage using a network focused on providers in the Northeast, but permits employees to work from Oregon, the employee working from Oregon will lose access to in-network care, increasing the cost of medical services</a:t>
            </a:r>
          </a:p>
          <a:p>
            <a:pPr marL="688975" lvl="1" indent="-231775" fontAlgn="base">
              <a:spcBef>
                <a:spcPts val="0"/>
              </a:spcBef>
              <a:spcAft>
                <a:spcPts val="600"/>
              </a:spcAft>
              <a:buSzPct val="75000"/>
            </a:pPr>
            <a:r>
              <a:rPr lang="en-US" sz="2200" dirty="0">
                <a:solidFill>
                  <a:srgbClr val="000000"/>
                </a:solidFill>
                <a:effectLst/>
                <a:latin typeface="Arial" panose="020B0604020202020204" pitchFamily="34" charset="0"/>
                <a:ea typeface="Calibri" panose="020F0502020204030204" pitchFamily="34" charset="0"/>
              </a:rPr>
              <a:t>Employers adopting remote work or hybrid work models should review their group health plan coverage options and determine if plan design, provider or network adjustments are needed or are even feasible</a:t>
            </a:r>
            <a:endParaRPr lang="en-US" sz="2200" dirty="0"/>
          </a:p>
        </p:txBody>
      </p:sp>
      <p:sp>
        <p:nvSpPr>
          <p:cNvPr id="3" name="Footer Placeholder 2">
            <a:extLst>
              <a:ext uri="{FF2B5EF4-FFF2-40B4-BE49-F238E27FC236}">
                <a16:creationId xmlns:a16="http://schemas.microsoft.com/office/drawing/2014/main" id="{88B514A1-6B97-4FE0-9467-B19E50E2C69B}"/>
              </a:ext>
            </a:extLst>
          </p:cNvPr>
          <p:cNvSpPr>
            <a:spLocks noGrp="1"/>
          </p:cNvSpPr>
          <p:nvPr>
            <p:ph type="ftr" sz="quarter" idx="3"/>
          </p:nvPr>
        </p:nvSpPr>
        <p:spPr/>
        <p:txBody>
          <a:bodyPr/>
          <a:lstStyle/>
          <a:p>
            <a:r>
              <a:rPr lang="en-US" b="1" dirty="0"/>
              <a:t>Jackson Lewis P.C.  </a:t>
            </a:r>
            <a:endParaRPr lang="en-US" dirty="0"/>
          </a:p>
        </p:txBody>
      </p:sp>
      <p:sp>
        <p:nvSpPr>
          <p:cNvPr id="4" name="Slide Number Placeholder 3">
            <a:extLst>
              <a:ext uri="{FF2B5EF4-FFF2-40B4-BE49-F238E27FC236}">
                <a16:creationId xmlns:a16="http://schemas.microsoft.com/office/drawing/2014/main" id="{409D33FA-E273-4079-B5E9-F6CAD5052FF6}"/>
              </a:ext>
            </a:extLst>
          </p:cNvPr>
          <p:cNvSpPr>
            <a:spLocks noGrp="1"/>
          </p:cNvSpPr>
          <p:nvPr>
            <p:ph type="sldNum" sz="quarter" idx="4"/>
          </p:nvPr>
        </p:nvSpPr>
        <p:spPr/>
        <p:txBody>
          <a:bodyPr/>
          <a:lstStyle/>
          <a:p>
            <a:fld id="{407F7647-6CBB-4945-B48A-22BF8575EA14}" type="slidenum">
              <a:rPr lang="en-US" smtClean="0"/>
              <a:pPr/>
              <a:t>30</a:t>
            </a:fld>
            <a:endParaRPr lang="en-US" dirty="0"/>
          </a:p>
        </p:txBody>
      </p:sp>
      <p:sp>
        <p:nvSpPr>
          <p:cNvPr id="5" name="Title 4">
            <a:extLst>
              <a:ext uri="{FF2B5EF4-FFF2-40B4-BE49-F238E27FC236}">
                <a16:creationId xmlns:a16="http://schemas.microsoft.com/office/drawing/2014/main" id="{D9B93E52-EE0B-4183-9581-DE91C8F657DE}"/>
              </a:ext>
            </a:extLst>
          </p:cNvPr>
          <p:cNvSpPr>
            <a:spLocks noGrp="1"/>
          </p:cNvSpPr>
          <p:nvPr>
            <p:ph type="title"/>
          </p:nvPr>
        </p:nvSpPr>
        <p:spPr/>
        <p:txBody>
          <a:bodyPr/>
          <a:lstStyle/>
          <a:p>
            <a:r>
              <a:rPr lang="en-US" dirty="0"/>
              <a:t>Benefits</a:t>
            </a:r>
          </a:p>
        </p:txBody>
      </p:sp>
    </p:spTree>
    <p:extLst>
      <p:ext uri="{BB962C8B-B14F-4D97-AF65-F5344CB8AC3E}">
        <p14:creationId xmlns:p14="http://schemas.microsoft.com/office/powerpoint/2010/main" val="2221098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AD5125-C942-4BE5-B29F-6E3C4363C107}"/>
              </a:ext>
            </a:extLst>
          </p:cNvPr>
          <p:cNvSpPr>
            <a:spLocks noGrp="1"/>
          </p:cNvSpPr>
          <p:nvPr>
            <p:ph sz="quarter" idx="12"/>
          </p:nvPr>
        </p:nvSpPr>
        <p:spPr/>
        <p:txBody>
          <a:bodyPr/>
          <a:lstStyle/>
          <a:p>
            <a:r>
              <a:rPr lang="en-US" sz="6000" dirty="0"/>
              <a:t>Maintaining a Respectful Remote Workplace</a:t>
            </a:r>
            <a:endParaRPr lang="en-US" dirty="0"/>
          </a:p>
        </p:txBody>
      </p:sp>
    </p:spTree>
    <p:extLst>
      <p:ext uri="{BB962C8B-B14F-4D97-AF65-F5344CB8AC3E}">
        <p14:creationId xmlns:p14="http://schemas.microsoft.com/office/powerpoint/2010/main" val="1347080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C90081-906C-4977-9A68-971C3CC6778C}"/>
              </a:ext>
            </a:extLst>
          </p:cNvPr>
          <p:cNvSpPr>
            <a:spLocks noGrp="1"/>
          </p:cNvSpPr>
          <p:nvPr>
            <p:ph idx="1"/>
          </p:nvPr>
        </p:nvSpPr>
        <p:spPr/>
        <p:txBody>
          <a:bodyPr/>
          <a:lstStyle/>
          <a:p>
            <a:r>
              <a:rPr lang="en-US" sz="2800" dirty="0"/>
              <a:t>Harassment and discrimination may and does occur in virtual workplace</a:t>
            </a:r>
          </a:p>
          <a:p>
            <a:r>
              <a:rPr lang="en-US" sz="2800" dirty="0"/>
              <a:t>Most harassment and discrimination claims involve electronic communication</a:t>
            </a:r>
          </a:p>
          <a:p>
            <a:r>
              <a:rPr lang="en-US" sz="2800" dirty="0"/>
              <a:t>Company has obligation to eradicate improper conduct (even when it originates outside of physical workplace)</a:t>
            </a:r>
          </a:p>
          <a:p>
            <a:endParaRPr lang="en-US" sz="2800" dirty="0"/>
          </a:p>
          <a:p>
            <a:endParaRPr lang="en-US" sz="2800" dirty="0"/>
          </a:p>
          <a:p>
            <a:endParaRPr lang="en-US" sz="2800" dirty="0"/>
          </a:p>
        </p:txBody>
      </p:sp>
      <p:sp>
        <p:nvSpPr>
          <p:cNvPr id="3" name="Title 2">
            <a:extLst>
              <a:ext uri="{FF2B5EF4-FFF2-40B4-BE49-F238E27FC236}">
                <a16:creationId xmlns:a16="http://schemas.microsoft.com/office/drawing/2014/main" id="{464A7113-304E-44CB-A012-E7BF42F6D9F0}"/>
              </a:ext>
            </a:extLst>
          </p:cNvPr>
          <p:cNvSpPr>
            <a:spLocks noGrp="1"/>
          </p:cNvSpPr>
          <p:nvPr>
            <p:ph type="title"/>
          </p:nvPr>
        </p:nvSpPr>
        <p:spPr/>
        <p:txBody>
          <a:bodyPr/>
          <a:lstStyle/>
          <a:p>
            <a:r>
              <a:rPr lang="en-US" dirty="0"/>
              <a:t>Employers’ Continuing Obligation</a:t>
            </a:r>
          </a:p>
        </p:txBody>
      </p:sp>
      <p:sp>
        <p:nvSpPr>
          <p:cNvPr id="2" name="Footer Placeholder 1">
            <a:extLst>
              <a:ext uri="{FF2B5EF4-FFF2-40B4-BE49-F238E27FC236}">
                <a16:creationId xmlns:a16="http://schemas.microsoft.com/office/drawing/2014/main" id="{85B277CD-45A9-431F-BEA7-DAA315BE5F95}"/>
              </a:ext>
            </a:extLst>
          </p:cNvPr>
          <p:cNvSpPr>
            <a:spLocks noGrp="1"/>
          </p:cNvSpPr>
          <p:nvPr>
            <p:ph type="ftr" sz="quarter" idx="3"/>
          </p:nvPr>
        </p:nvSpPr>
        <p:spPr/>
        <p:txBody>
          <a:bodyPr/>
          <a:lstStyle/>
          <a:p>
            <a:r>
              <a:rPr lang="en-US" b="1" dirty="0"/>
              <a:t>Jackson Lewis P.C.</a:t>
            </a:r>
            <a:endParaRPr lang="en-US" dirty="0"/>
          </a:p>
        </p:txBody>
      </p:sp>
      <p:sp>
        <p:nvSpPr>
          <p:cNvPr id="5" name="Slide Number Placeholder 4">
            <a:extLst>
              <a:ext uri="{FF2B5EF4-FFF2-40B4-BE49-F238E27FC236}">
                <a16:creationId xmlns:a16="http://schemas.microsoft.com/office/drawing/2014/main" id="{2BA2D452-4BAF-4FA4-AB56-C308ECA43415}"/>
              </a:ext>
            </a:extLst>
          </p:cNvPr>
          <p:cNvSpPr>
            <a:spLocks noGrp="1"/>
          </p:cNvSpPr>
          <p:nvPr>
            <p:ph type="sldNum" sz="quarter" idx="4"/>
          </p:nvPr>
        </p:nvSpPr>
        <p:spPr/>
        <p:txBody>
          <a:bodyPr/>
          <a:lstStyle/>
          <a:p>
            <a:fld id="{407F7647-6CBB-4945-B48A-22BF8575EA14}" type="slidenum">
              <a:rPr lang="en-US" smtClean="0"/>
              <a:pPr/>
              <a:t>32</a:t>
            </a:fld>
            <a:endParaRPr lang="en-US" dirty="0"/>
          </a:p>
        </p:txBody>
      </p:sp>
    </p:spTree>
    <p:extLst>
      <p:ext uri="{BB962C8B-B14F-4D97-AF65-F5344CB8AC3E}">
        <p14:creationId xmlns:p14="http://schemas.microsoft.com/office/powerpoint/2010/main" val="2963012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740541-E05E-46E6-9E40-FF91ED3A765E}"/>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B1365"/>
                </a:solidFill>
                <a:effectLst/>
                <a:uLnTx/>
                <a:uFillTx/>
                <a:latin typeface="Arial" panose="020B0604020202020204" pitchFamily="34" charset="0"/>
                <a:ea typeface="+mn-ea"/>
                <a:cs typeface="Arial" panose="020B0604020202020204" pitchFamily="34" charset="0"/>
              </a:rPr>
              <a:t>Jackson Lewis P.C.  </a:t>
            </a:r>
            <a:endParaRPr kumimoji="0" lang="en-US" sz="1000" b="0" i="0" u="none" strike="noStrike" kern="1200" cap="none" spc="0" normalizeH="0" baseline="0" noProof="0" dirty="0">
              <a:ln>
                <a:noFill/>
              </a:ln>
              <a:solidFill>
                <a:srgbClr val="3B1365"/>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3A3416A3-03EB-4705-B7D4-11B45F4C7B4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7F7647-6CBB-4945-B48A-22BF8575EA14}" type="slidenum">
              <a:rPr kumimoji="0" lang="en-US" sz="1000" b="1" i="0" u="none" strike="noStrike" kern="1200" cap="none" spc="0" normalizeH="0" baseline="0" noProof="0" smtClean="0">
                <a:ln>
                  <a:noFill/>
                </a:ln>
                <a:solidFill>
                  <a:srgbClr val="3B136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1" i="0" u="none" strike="noStrike" kern="1200" cap="none" spc="0" normalizeH="0" baseline="0" noProof="0" dirty="0">
              <a:ln>
                <a:noFill/>
              </a:ln>
              <a:solidFill>
                <a:srgbClr val="3B1365"/>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AA055C1B-EDA5-49F4-8871-DBBA8A000A08}"/>
              </a:ext>
            </a:extLst>
          </p:cNvPr>
          <p:cNvSpPr>
            <a:spLocks noGrp="1"/>
          </p:cNvSpPr>
          <p:nvPr>
            <p:ph type="title"/>
          </p:nvPr>
        </p:nvSpPr>
        <p:spPr/>
        <p:txBody>
          <a:bodyPr/>
          <a:lstStyle/>
          <a:p>
            <a:r>
              <a:rPr lang="en-US" dirty="0"/>
              <a:t>Beware of Inequities Ahead</a:t>
            </a:r>
          </a:p>
        </p:txBody>
      </p:sp>
      <p:sp>
        <p:nvSpPr>
          <p:cNvPr id="7" name="Text Placeholder 6">
            <a:extLst>
              <a:ext uri="{FF2B5EF4-FFF2-40B4-BE49-F238E27FC236}">
                <a16:creationId xmlns:a16="http://schemas.microsoft.com/office/drawing/2014/main" id="{C5D2273C-5681-441E-ABB2-8BDE76668A07}"/>
              </a:ext>
            </a:extLst>
          </p:cNvPr>
          <p:cNvSpPr>
            <a:spLocks noGrp="1"/>
          </p:cNvSpPr>
          <p:nvPr>
            <p:ph type="body" idx="10"/>
          </p:nvPr>
        </p:nvSpPr>
        <p:spPr/>
        <p:txBody>
          <a:bodyPr>
            <a:normAutofit/>
          </a:bodyPr>
          <a:lstStyle/>
          <a:p>
            <a:r>
              <a:rPr lang="en-US" dirty="0"/>
              <a:t>According to a global survey by Future Forum:</a:t>
            </a:r>
          </a:p>
        </p:txBody>
      </p:sp>
      <p:sp>
        <p:nvSpPr>
          <p:cNvPr id="5" name="Content Placeholder 1">
            <a:extLst>
              <a:ext uri="{FF2B5EF4-FFF2-40B4-BE49-F238E27FC236}">
                <a16:creationId xmlns:a16="http://schemas.microsoft.com/office/drawing/2014/main" id="{CF0F90EA-0B5C-48A8-A67C-40610174CEA3}"/>
              </a:ext>
            </a:extLst>
          </p:cNvPr>
          <p:cNvSpPr txBox="1">
            <a:spLocks/>
          </p:cNvSpPr>
          <p:nvPr/>
        </p:nvSpPr>
        <p:spPr>
          <a:xfrm>
            <a:off x="685800" y="1705430"/>
            <a:ext cx="10817352" cy="4466770"/>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5750"/>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9F665180-0BC4-433F-BF1F-0F0EDC0FD1A5}"/>
              </a:ext>
            </a:extLst>
          </p:cNvPr>
          <p:cNvPicPr>
            <a:picLocks noChangeAspect="1"/>
          </p:cNvPicPr>
          <p:nvPr/>
        </p:nvPicPr>
        <p:blipFill>
          <a:blip r:embed="rId2"/>
          <a:stretch>
            <a:fillRect/>
          </a:stretch>
        </p:blipFill>
        <p:spPr>
          <a:xfrm>
            <a:off x="685800" y="2267095"/>
            <a:ext cx="9267825" cy="3995910"/>
          </a:xfrm>
          <a:prstGeom prst="rect">
            <a:avLst/>
          </a:prstGeom>
        </p:spPr>
      </p:pic>
    </p:spTree>
    <p:extLst>
      <p:ext uri="{BB962C8B-B14F-4D97-AF65-F5344CB8AC3E}">
        <p14:creationId xmlns:p14="http://schemas.microsoft.com/office/powerpoint/2010/main" val="3918932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5D2273C-5681-441E-ABB2-8BDE76668A07}"/>
              </a:ext>
            </a:extLst>
          </p:cNvPr>
          <p:cNvSpPr>
            <a:spLocks noGrp="1"/>
          </p:cNvSpPr>
          <p:nvPr>
            <p:ph idx="1"/>
          </p:nvPr>
        </p:nvSpPr>
        <p:spPr/>
        <p:txBody>
          <a:bodyPr>
            <a:normAutofit/>
          </a:bodyPr>
          <a:lstStyle/>
          <a:p>
            <a:pPr>
              <a:lnSpc>
                <a:spcPct val="100000"/>
              </a:lnSpc>
              <a:spcBef>
                <a:spcPts val="0"/>
              </a:spcBef>
              <a:spcAft>
                <a:spcPts val="2400"/>
              </a:spcAft>
            </a:pPr>
            <a:r>
              <a:rPr lang="en-US" dirty="0"/>
              <a:t>Executives are nearly three times as likely to want to work in person as employees</a:t>
            </a:r>
          </a:p>
          <a:p>
            <a:pPr>
              <a:lnSpc>
                <a:spcPct val="100000"/>
              </a:lnSpc>
              <a:spcBef>
                <a:spcPts val="0"/>
              </a:spcBef>
              <a:spcAft>
                <a:spcPts val="2400"/>
              </a:spcAft>
            </a:pPr>
            <a:r>
              <a:rPr lang="en-US" dirty="0"/>
              <a:t>Sociologists fear that hybrid workplaces will be two-tiered, with leadership and white male employees interacting at the office, while teleworking women and people of color are left behind</a:t>
            </a:r>
          </a:p>
        </p:txBody>
      </p:sp>
      <p:sp>
        <p:nvSpPr>
          <p:cNvPr id="2" name="Footer Placeholder 1">
            <a:extLst>
              <a:ext uri="{FF2B5EF4-FFF2-40B4-BE49-F238E27FC236}">
                <a16:creationId xmlns:a16="http://schemas.microsoft.com/office/drawing/2014/main" id="{A2740541-E05E-46E6-9E40-FF91ED3A765E}"/>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B1365"/>
                </a:solidFill>
                <a:effectLst/>
                <a:uLnTx/>
                <a:uFillTx/>
                <a:latin typeface="Arial" panose="020B0604020202020204" pitchFamily="34" charset="0"/>
                <a:ea typeface="+mn-ea"/>
                <a:cs typeface="Arial" panose="020B0604020202020204" pitchFamily="34" charset="0"/>
              </a:rPr>
              <a:t>Jackson Lewis P.C.  </a:t>
            </a:r>
            <a:endParaRPr kumimoji="0" lang="en-US" sz="1000" b="0" i="0" u="none" strike="noStrike" kern="1200" cap="none" spc="0" normalizeH="0" baseline="0" noProof="0" dirty="0">
              <a:ln>
                <a:noFill/>
              </a:ln>
              <a:solidFill>
                <a:srgbClr val="3B1365"/>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3A3416A3-03EB-4705-B7D4-11B45F4C7B4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7F7647-6CBB-4945-B48A-22BF8575EA14}" type="slidenum">
              <a:rPr kumimoji="0" lang="en-US" sz="1000" b="1" i="0" u="none" strike="noStrike" kern="1200" cap="none" spc="0" normalizeH="0" baseline="0" noProof="0" smtClean="0">
                <a:ln>
                  <a:noFill/>
                </a:ln>
                <a:solidFill>
                  <a:srgbClr val="3B136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1" i="0" u="none" strike="noStrike" kern="1200" cap="none" spc="0" normalizeH="0" baseline="0" noProof="0" dirty="0">
              <a:ln>
                <a:noFill/>
              </a:ln>
              <a:solidFill>
                <a:srgbClr val="3B1365"/>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AA055C1B-EDA5-49F4-8871-DBBA8A000A08}"/>
              </a:ext>
            </a:extLst>
          </p:cNvPr>
          <p:cNvSpPr>
            <a:spLocks noGrp="1"/>
          </p:cNvSpPr>
          <p:nvPr>
            <p:ph type="title"/>
          </p:nvPr>
        </p:nvSpPr>
        <p:spPr/>
        <p:txBody>
          <a:bodyPr/>
          <a:lstStyle/>
          <a:p>
            <a:r>
              <a:rPr lang="en-US" dirty="0"/>
              <a:t>Beware of Inequities Ahead</a:t>
            </a:r>
          </a:p>
        </p:txBody>
      </p:sp>
      <p:sp>
        <p:nvSpPr>
          <p:cNvPr id="6" name="Text Placeholder 5">
            <a:extLst>
              <a:ext uri="{FF2B5EF4-FFF2-40B4-BE49-F238E27FC236}">
                <a16:creationId xmlns:a16="http://schemas.microsoft.com/office/drawing/2014/main" id="{B0981F66-6BB3-46CB-9CE9-EBF767B25E54}"/>
              </a:ext>
            </a:extLst>
          </p:cNvPr>
          <p:cNvSpPr>
            <a:spLocks noGrp="1"/>
          </p:cNvSpPr>
          <p:nvPr>
            <p:ph type="body" idx="10"/>
          </p:nvPr>
        </p:nvSpPr>
        <p:spPr/>
        <p:txBody>
          <a:bodyPr/>
          <a:lstStyle/>
          <a:p>
            <a:r>
              <a:rPr lang="en-US" dirty="0"/>
              <a:t>According to Harris Poll:</a:t>
            </a:r>
          </a:p>
        </p:txBody>
      </p:sp>
      <p:sp>
        <p:nvSpPr>
          <p:cNvPr id="5" name="Content Placeholder 1">
            <a:extLst>
              <a:ext uri="{FF2B5EF4-FFF2-40B4-BE49-F238E27FC236}">
                <a16:creationId xmlns:a16="http://schemas.microsoft.com/office/drawing/2014/main" id="{CF0F90EA-0B5C-48A8-A67C-40610174CEA3}"/>
              </a:ext>
            </a:extLst>
          </p:cNvPr>
          <p:cNvSpPr txBox="1">
            <a:spLocks/>
          </p:cNvSpPr>
          <p:nvPr/>
        </p:nvSpPr>
        <p:spPr>
          <a:xfrm>
            <a:off x="685800" y="1705430"/>
            <a:ext cx="10817352" cy="4466770"/>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5750"/>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75317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B0F997-CF0A-40B1-925E-419F90975C03}"/>
              </a:ext>
            </a:extLst>
          </p:cNvPr>
          <p:cNvSpPr>
            <a:spLocks noGrp="1"/>
          </p:cNvSpPr>
          <p:nvPr>
            <p:ph idx="1"/>
          </p:nvPr>
        </p:nvSpPr>
        <p:spPr/>
        <p:txBody>
          <a:bodyPr/>
          <a:lstStyle/>
          <a:p>
            <a:pPr>
              <a:lnSpc>
                <a:spcPct val="100000"/>
              </a:lnSpc>
              <a:spcBef>
                <a:spcPts val="0"/>
              </a:spcBef>
              <a:spcAft>
                <a:spcPts val="1800"/>
              </a:spcAft>
            </a:pPr>
            <a:r>
              <a:rPr lang="en-US" dirty="0"/>
              <a:t>Redistributing Equal Employment Opportunity Policies, Anti-Discrimination and Anti-Harassment Policies and Open-Door Policies to ensure employees are familiar with the policy and aware of reporting procedures should an issue arise </a:t>
            </a:r>
          </a:p>
          <a:p>
            <a:pPr>
              <a:lnSpc>
                <a:spcPct val="100000"/>
              </a:lnSpc>
              <a:spcBef>
                <a:spcPts val="0"/>
              </a:spcBef>
              <a:spcAft>
                <a:spcPts val="1800"/>
              </a:spcAft>
            </a:pPr>
            <a:r>
              <a:rPr lang="en-US" dirty="0"/>
              <a:t>Conducting separate trainings for supervisors and subordinates on anti-discrimination and anti-harassment</a:t>
            </a:r>
          </a:p>
          <a:p>
            <a:pPr>
              <a:lnSpc>
                <a:spcPct val="100000"/>
              </a:lnSpc>
              <a:spcBef>
                <a:spcPts val="0"/>
              </a:spcBef>
              <a:spcAft>
                <a:spcPts val="1800"/>
              </a:spcAft>
            </a:pPr>
            <a:r>
              <a:rPr lang="en-US" dirty="0"/>
              <a:t>Conducting separate trainings for supervisors and subordinates on diversity and inclusion which addresses unconscious bias and microaggressions</a:t>
            </a:r>
          </a:p>
          <a:p>
            <a:pPr>
              <a:lnSpc>
                <a:spcPct val="100000"/>
              </a:lnSpc>
              <a:spcBef>
                <a:spcPts val="0"/>
              </a:spcBef>
              <a:spcAft>
                <a:spcPts val="1800"/>
              </a:spcAft>
            </a:pPr>
            <a:r>
              <a:rPr lang="en-US" dirty="0"/>
              <a:t>Conducting pay equity audits to ensure that employees are being paid based equitably </a:t>
            </a:r>
          </a:p>
          <a:p>
            <a:pPr marL="0" indent="0">
              <a:lnSpc>
                <a:spcPct val="100000"/>
              </a:lnSpc>
              <a:spcBef>
                <a:spcPts val="0"/>
              </a:spcBef>
              <a:spcAft>
                <a:spcPts val="1800"/>
              </a:spcAft>
              <a:buNone/>
            </a:pPr>
            <a:endParaRPr lang="en-US" dirty="0"/>
          </a:p>
          <a:p>
            <a:endParaRPr lang="en-US" dirty="0"/>
          </a:p>
          <a:p>
            <a:pPr marL="0" indent="0">
              <a:buNone/>
            </a:pPr>
            <a:endParaRPr lang="en-US" dirty="0"/>
          </a:p>
          <a:p>
            <a:endParaRPr lang="en-US" dirty="0"/>
          </a:p>
        </p:txBody>
      </p:sp>
      <p:sp>
        <p:nvSpPr>
          <p:cNvPr id="3" name="Footer Placeholder 2">
            <a:extLst>
              <a:ext uri="{FF2B5EF4-FFF2-40B4-BE49-F238E27FC236}">
                <a16:creationId xmlns:a16="http://schemas.microsoft.com/office/drawing/2014/main" id="{27DA4516-C702-41A0-9395-11B82ECDD2C1}"/>
              </a:ext>
            </a:extLst>
          </p:cNvPr>
          <p:cNvSpPr>
            <a:spLocks noGrp="1"/>
          </p:cNvSpPr>
          <p:nvPr>
            <p:ph type="ftr" sz="quarter" idx="3"/>
          </p:nvPr>
        </p:nvSpPr>
        <p:spPr/>
        <p:txBody>
          <a:bodyPr/>
          <a:lstStyle/>
          <a:p>
            <a:r>
              <a:rPr lang="en-US" b="1" dirty="0"/>
              <a:t>Jackson Lewis P.C.  </a:t>
            </a:r>
            <a:endParaRPr lang="en-US" dirty="0"/>
          </a:p>
        </p:txBody>
      </p:sp>
      <p:sp>
        <p:nvSpPr>
          <p:cNvPr id="4" name="Slide Number Placeholder 3">
            <a:extLst>
              <a:ext uri="{FF2B5EF4-FFF2-40B4-BE49-F238E27FC236}">
                <a16:creationId xmlns:a16="http://schemas.microsoft.com/office/drawing/2014/main" id="{6F79A62D-92FA-431A-9404-F45D5637FE12}"/>
              </a:ext>
            </a:extLst>
          </p:cNvPr>
          <p:cNvSpPr>
            <a:spLocks noGrp="1"/>
          </p:cNvSpPr>
          <p:nvPr>
            <p:ph type="sldNum" sz="quarter" idx="4"/>
          </p:nvPr>
        </p:nvSpPr>
        <p:spPr/>
        <p:txBody>
          <a:bodyPr/>
          <a:lstStyle/>
          <a:p>
            <a:fld id="{407F7647-6CBB-4945-B48A-22BF8575EA14}" type="slidenum">
              <a:rPr lang="en-US" smtClean="0"/>
              <a:pPr/>
              <a:t>35</a:t>
            </a:fld>
            <a:endParaRPr lang="en-US" dirty="0"/>
          </a:p>
        </p:txBody>
      </p:sp>
      <p:sp>
        <p:nvSpPr>
          <p:cNvPr id="5" name="Title 4">
            <a:extLst>
              <a:ext uri="{FF2B5EF4-FFF2-40B4-BE49-F238E27FC236}">
                <a16:creationId xmlns:a16="http://schemas.microsoft.com/office/drawing/2014/main" id="{E8622E16-00F1-4CFD-8E72-A7A7565D04DB}"/>
              </a:ext>
            </a:extLst>
          </p:cNvPr>
          <p:cNvSpPr>
            <a:spLocks noGrp="1"/>
          </p:cNvSpPr>
          <p:nvPr>
            <p:ph type="title"/>
          </p:nvPr>
        </p:nvSpPr>
        <p:spPr/>
        <p:txBody>
          <a:bodyPr/>
          <a:lstStyle/>
          <a:p>
            <a:r>
              <a:rPr lang="en-US" dirty="0"/>
              <a:t>Best Practices</a:t>
            </a:r>
          </a:p>
        </p:txBody>
      </p:sp>
    </p:spTree>
    <p:extLst>
      <p:ext uri="{BB962C8B-B14F-4D97-AF65-F5344CB8AC3E}">
        <p14:creationId xmlns:p14="http://schemas.microsoft.com/office/powerpoint/2010/main" val="1611788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A6FF89C-6175-491C-84DD-2BD8EB12406D}"/>
              </a:ext>
            </a:extLst>
          </p:cNvPr>
          <p:cNvSpPr>
            <a:spLocks noGrp="1"/>
          </p:cNvSpPr>
          <p:nvPr>
            <p:ph type="ftr" sz="quarter" idx="3"/>
          </p:nvPr>
        </p:nvSpPr>
        <p:spPr/>
        <p:txBody>
          <a:bodyPr/>
          <a:lstStyle/>
          <a:p>
            <a:r>
              <a:rPr lang="en-US" b="1" dirty="0"/>
              <a:t>Jackson Lewis P.C.  </a:t>
            </a:r>
            <a:endParaRPr lang="en-US" dirty="0"/>
          </a:p>
        </p:txBody>
      </p:sp>
      <p:sp>
        <p:nvSpPr>
          <p:cNvPr id="4" name="Slide Number Placeholder 3">
            <a:extLst>
              <a:ext uri="{FF2B5EF4-FFF2-40B4-BE49-F238E27FC236}">
                <a16:creationId xmlns:a16="http://schemas.microsoft.com/office/drawing/2014/main" id="{78B13668-38DD-40D0-A7B3-B7740F4AC031}"/>
              </a:ext>
            </a:extLst>
          </p:cNvPr>
          <p:cNvSpPr>
            <a:spLocks noGrp="1"/>
          </p:cNvSpPr>
          <p:nvPr>
            <p:ph type="sldNum" sz="quarter" idx="4"/>
          </p:nvPr>
        </p:nvSpPr>
        <p:spPr/>
        <p:txBody>
          <a:bodyPr/>
          <a:lstStyle/>
          <a:p>
            <a:fld id="{407F7647-6CBB-4945-B48A-22BF8575EA14}" type="slidenum">
              <a:rPr lang="en-US" smtClean="0"/>
              <a:pPr/>
              <a:t>36</a:t>
            </a:fld>
            <a:endParaRPr lang="en-US" dirty="0"/>
          </a:p>
        </p:txBody>
      </p:sp>
      <p:sp>
        <p:nvSpPr>
          <p:cNvPr id="5" name="Title 4">
            <a:extLst>
              <a:ext uri="{FF2B5EF4-FFF2-40B4-BE49-F238E27FC236}">
                <a16:creationId xmlns:a16="http://schemas.microsoft.com/office/drawing/2014/main" id="{C74C7E66-221E-40E0-BDC3-1EEE0F1D65C2}"/>
              </a:ext>
            </a:extLst>
          </p:cNvPr>
          <p:cNvSpPr>
            <a:spLocks noGrp="1"/>
          </p:cNvSpPr>
          <p:nvPr>
            <p:ph type="title"/>
          </p:nvPr>
        </p:nvSpPr>
        <p:spPr/>
        <p:txBody>
          <a:bodyPr/>
          <a:lstStyle/>
          <a:p>
            <a:r>
              <a:rPr lang="en-US" dirty="0"/>
              <a:t>OSHA</a:t>
            </a:r>
          </a:p>
        </p:txBody>
      </p:sp>
      <p:sp>
        <p:nvSpPr>
          <p:cNvPr id="6" name="Rectangle 3">
            <a:extLst>
              <a:ext uri="{FF2B5EF4-FFF2-40B4-BE49-F238E27FC236}">
                <a16:creationId xmlns:a16="http://schemas.microsoft.com/office/drawing/2014/main" id="{8627EDA3-97F0-4B59-A2A6-4023CE761BDF}"/>
              </a:ext>
            </a:extLst>
          </p:cNvPr>
          <p:cNvSpPr>
            <a:spLocks noGrp="1" noChangeArrowheads="1"/>
          </p:cNvSpPr>
          <p:nvPr>
            <p:ph idx="1"/>
          </p:nvPr>
        </p:nvSpPr>
        <p:spPr>
          <a:xfrm>
            <a:off x="685800" y="1704975"/>
            <a:ext cx="9729951" cy="4467225"/>
          </a:xfrm>
        </p:spPr>
        <p:txBody>
          <a:bodyPr>
            <a:normAutofit/>
          </a:bodyPr>
          <a:lstStyle/>
          <a:p>
            <a:pPr eaLnBrk="1" hangingPunct="1">
              <a:lnSpc>
                <a:spcPct val="90000"/>
              </a:lnSpc>
            </a:pPr>
            <a:r>
              <a:rPr lang="en-US" dirty="0"/>
              <a:t>Employer obligation to provide safe working environment</a:t>
            </a:r>
          </a:p>
          <a:p>
            <a:pPr eaLnBrk="1" hangingPunct="1">
              <a:lnSpc>
                <a:spcPct val="90000"/>
              </a:lnSpc>
            </a:pPr>
            <a:r>
              <a:rPr lang="en-US" dirty="0"/>
              <a:t>OSHA will not conduct home inspections</a:t>
            </a:r>
          </a:p>
          <a:p>
            <a:pPr lvl="1" eaLnBrk="1" hangingPunct="1">
              <a:lnSpc>
                <a:spcPct val="90000"/>
              </a:lnSpc>
            </a:pPr>
            <a:r>
              <a:rPr lang="en-US" dirty="0"/>
              <a:t>Reversal of position</a:t>
            </a:r>
          </a:p>
          <a:p>
            <a:pPr eaLnBrk="1" hangingPunct="1">
              <a:lnSpc>
                <a:spcPct val="90000"/>
              </a:lnSpc>
            </a:pPr>
            <a:r>
              <a:rPr lang="en-US" dirty="0"/>
              <a:t>Does not expect employers to inspect employees’ homes</a:t>
            </a:r>
          </a:p>
          <a:p>
            <a:pPr eaLnBrk="1" hangingPunct="1">
              <a:lnSpc>
                <a:spcPct val="90000"/>
              </a:lnSpc>
            </a:pPr>
            <a:r>
              <a:rPr lang="en-US" dirty="0"/>
              <a:t>May informally advise employer of reported complaint</a:t>
            </a:r>
          </a:p>
          <a:p>
            <a:pPr eaLnBrk="1" hangingPunct="1">
              <a:lnSpc>
                <a:spcPct val="90000"/>
              </a:lnSpc>
            </a:pPr>
            <a:r>
              <a:rPr lang="en-US" dirty="0"/>
              <a:t>Home-based business: employer responsible for hazards caused by materials, equipment, work processes, etc.</a:t>
            </a:r>
          </a:p>
          <a:p>
            <a:pPr eaLnBrk="1" hangingPunct="1">
              <a:lnSpc>
                <a:spcPct val="90000"/>
              </a:lnSpc>
            </a:pPr>
            <a:r>
              <a:rPr lang="en-US" dirty="0"/>
              <a:t>OSHA reporting requirements still apply	</a:t>
            </a:r>
          </a:p>
        </p:txBody>
      </p:sp>
    </p:spTree>
    <p:extLst>
      <p:ext uri="{BB962C8B-B14F-4D97-AF65-F5344CB8AC3E}">
        <p14:creationId xmlns:p14="http://schemas.microsoft.com/office/powerpoint/2010/main" val="2773988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AC8BCE-4AEB-41E3-AE31-2031E0D33831}"/>
              </a:ext>
            </a:extLst>
          </p:cNvPr>
          <p:cNvSpPr>
            <a:spLocks noGrp="1"/>
          </p:cNvSpPr>
          <p:nvPr>
            <p:ph idx="1"/>
          </p:nvPr>
        </p:nvSpPr>
        <p:spPr>
          <a:xfrm>
            <a:off x="5197150" y="1705430"/>
            <a:ext cx="6306001" cy="4466770"/>
          </a:xfrm>
        </p:spPr>
        <p:txBody>
          <a:bodyPr/>
          <a:lstStyle/>
          <a:p>
            <a:pPr marL="290513" indent="-239713">
              <a:lnSpc>
                <a:spcPct val="100000"/>
              </a:lnSpc>
              <a:buSzPct val="100000"/>
            </a:pPr>
            <a:r>
              <a:rPr lang="en-US" sz="1800" b="1" dirty="0">
                <a:solidFill>
                  <a:schemeClr val="accent2"/>
                </a:solidFill>
              </a:rPr>
              <a:t>How will Form I-9 Employment Eligibility Verification </a:t>
            </a:r>
            <a:br>
              <a:rPr lang="en-US" sz="1800" b="1" dirty="0">
                <a:solidFill>
                  <a:schemeClr val="accent2"/>
                </a:solidFill>
              </a:rPr>
            </a:br>
            <a:r>
              <a:rPr lang="en-US" sz="1800" b="1" dirty="0">
                <a:solidFill>
                  <a:schemeClr val="accent2"/>
                </a:solidFill>
              </a:rPr>
              <a:t>requirements be met?  </a:t>
            </a:r>
          </a:p>
          <a:p>
            <a:pPr marL="525463" indent="-246063">
              <a:lnSpc>
                <a:spcPct val="100000"/>
              </a:lnSpc>
              <a:spcBef>
                <a:spcPts val="800"/>
              </a:spcBef>
              <a:buSzPct val="100000"/>
            </a:pPr>
            <a:r>
              <a:rPr lang="en-US" sz="1600" dirty="0"/>
              <a:t>Will employees have to travel to an office location to complete necessary forms or will employer designate, hire or contract with an authorized representative to complete the I-9 on the company’s behalf?</a:t>
            </a:r>
          </a:p>
          <a:p>
            <a:pPr marL="525463" indent="-246063">
              <a:lnSpc>
                <a:spcPct val="100000"/>
              </a:lnSpc>
              <a:spcBef>
                <a:spcPts val="800"/>
              </a:spcBef>
              <a:buSzPct val="100000"/>
            </a:pPr>
            <a:r>
              <a:rPr lang="en-US" sz="1600" dirty="0"/>
              <a:t>During COVID-19 has been some flexibility to review some I-9 documents electronically but unsure if that will last.</a:t>
            </a:r>
          </a:p>
          <a:p>
            <a:pPr marL="290513" indent="-290513">
              <a:lnSpc>
                <a:spcPct val="100000"/>
              </a:lnSpc>
              <a:spcBef>
                <a:spcPts val="2200"/>
              </a:spcBef>
              <a:buSzPct val="100000"/>
            </a:pPr>
            <a:r>
              <a:rPr lang="en-US" sz="1800" b="1" dirty="0">
                <a:solidFill>
                  <a:schemeClr val="accent2"/>
                </a:solidFill>
              </a:rPr>
              <a:t>Remote work may also impact an employee’s visa and </a:t>
            </a:r>
            <a:br>
              <a:rPr lang="en-US" sz="1800" b="1" dirty="0">
                <a:solidFill>
                  <a:schemeClr val="accent2"/>
                </a:solidFill>
              </a:rPr>
            </a:br>
            <a:r>
              <a:rPr lang="en-US" sz="1800" b="1" dirty="0">
                <a:solidFill>
                  <a:schemeClr val="accent2"/>
                </a:solidFill>
              </a:rPr>
              <a:t>immigration status, including green card sponsorship applications</a:t>
            </a:r>
          </a:p>
          <a:p>
            <a:pPr marL="525463" lvl="1" indent="-234950">
              <a:lnSpc>
                <a:spcPct val="100000"/>
              </a:lnSpc>
              <a:buSzPct val="100000"/>
            </a:pPr>
            <a:r>
              <a:rPr lang="en-US" sz="1600" dirty="0"/>
              <a:t>Important to evaluate steps to be taken and the expense </a:t>
            </a:r>
            <a:br>
              <a:rPr lang="en-US" sz="1600" dirty="0"/>
            </a:br>
            <a:r>
              <a:rPr lang="en-US" sz="1600" dirty="0"/>
              <a:t>involved </a:t>
            </a:r>
            <a:r>
              <a:rPr lang="en-US" sz="1600" b="1" dirty="0"/>
              <a:t>before</a:t>
            </a:r>
            <a:r>
              <a:rPr lang="en-US" sz="1600" dirty="0"/>
              <a:t> any changes to the terms and conditions </a:t>
            </a:r>
            <a:br>
              <a:rPr lang="en-US" sz="1600" dirty="0"/>
            </a:br>
            <a:r>
              <a:rPr lang="en-US" sz="1600" dirty="0"/>
              <a:t>of employment are undertaken</a:t>
            </a:r>
          </a:p>
          <a:p>
            <a:endParaRPr lang="en-US" dirty="0"/>
          </a:p>
        </p:txBody>
      </p:sp>
      <p:sp>
        <p:nvSpPr>
          <p:cNvPr id="3" name="Footer Placeholder 2">
            <a:extLst>
              <a:ext uri="{FF2B5EF4-FFF2-40B4-BE49-F238E27FC236}">
                <a16:creationId xmlns:a16="http://schemas.microsoft.com/office/drawing/2014/main" id="{0BB945A2-01E3-4A51-B78B-3A260FAF6F71}"/>
              </a:ext>
            </a:extLst>
          </p:cNvPr>
          <p:cNvSpPr>
            <a:spLocks noGrp="1"/>
          </p:cNvSpPr>
          <p:nvPr>
            <p:ph type="ftr" sz="quarter" idx="3"/>
          </p:nvPr>
        </p:nvSpPr>
        <p:spPr/>
        <p:txBody>
          <a:bodyPr/>
          <a:lstStyle/>
          <a:p>
            <a:r>
              <a:rPr lang="en-US" b="1" dirty="0"/>
              <a:t>Jackson Lewis P.C.  </a:t>
            </a:r>
            <a:endParaRPr lang="en-US" dirty="0"/>
          </a:p>
        </p:txBody>
      </p:sp>
      <p:sp>
        <p:nvSpPr>
          <p:cNvPr id="4" name="Slide Number Placeholder 3">
            <a:extLst>
              <a:ext uri="{FF2B5EF4-FFF2-40B4-BE49-F238E27FC236}">
                <a16:creationId xmlns:a16="http://schemas.microsoft.com/office/drawing/2014/main" id="{0E06AC25-D538-4C06-832F-5F1B2CB8BD84}"/>
              </a:ext>
            </a:extLst>
          </p:cNvPr>
          <p:cNvSpPr>
            <a:spLocks noGrp="1"/>
          </p:cNvSpPr>
          <p:nvPr>
            <p:ph type="sldNum" sz="quarter" idx="4"/>
          </p:nvPr>
        </p:nvSpPr>
        <p:spPr/>
        <p:txBody>
          <a:bodyPr/>
          <a:lstStyle/>
          <a:p>
            <a:fld id="{407F7647-6CBB-4945-B48A-22BF8575EA14}" type="slidenum">
              <a:rPr lang="en-US" smtClean="0"/>
              <a:pPr/>
              <a:t>37</a:t>
            </a:fld>
            <a:endParaRPr lang="en-US" dirty="0"/>
          </a:p>
        </p:txBody>
      </p:sp>
      <p:sp>
        <p:nvSpPr>
          <p:cNvPr id="5" name="Title 4">
            <a:extLst>
              <a:ext uri="{FF2B5EF4-FFF2-40B4-BE49-F238E27FC236}">
                <a16:creationId xmlns:a16="http://schemas.microsoft.com/office/drawing/2014/main" id="{718C8E4A-B92E-4ED1-AF75-AF6B165595CE}"/>
              </a:ext>
            </a:extLst>
          </p:cNvPr>
          <p:cNvSpPr>
            <a:spLocks noGrp="1"/>
          </p:cNvSpPr>
          <p:nvPr>
            <p:ph type="title"/>
          </p:nvPr>
        </p:nvSpPr>
        <p:spPr/>
        <p:txBody>
          <a:bodyPr/>
          <a:lstStyle/>
          <a:p>
            <a:r>
              <a:rPr lang="en-US" sz="3200" dirty="0"/>
              <a:t>Employment Eligibility and Immigration</a:t>
            </a:r>
            <a:endParaRPr lang="en-US" dirty="0"/>
          </a:p>
        </p:txBody>
      </p:sp>
      <p:pic>
        <p:nvPicPr>
          <p:cNvPr id="6" name="Picture 5">
            <a:extLst>
              <a:ext uri="{FF2B5EF4-FFF2-40B4-BE49-F238E27FC236}">
                <a16:creationId xmlns:a16="http://schemas.microsoft.com/office/drawing/2014/main" id="{44FCC027-93F4-4F11-9707-271F383B08C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32962" t="-140" r="9893" b="23421"/>
          <a:stretch/>
        </p:blipFill>
        <p:spPr>
          <a:xfrm>
            <a:off x="802640" y="1772507"/>
            <a:ext cx="4108537" cy="3677171"/>
          </a:xfrm>
          <a:prstGeom prst="rect">
            <a:avLst/>
          </a:prstGeom>
        </p:spPr>
      </p:pic>
    </p:spTree>
    <p:extLst>
      <p:ext uri="{BB962C8B-B14F-4D97-AF65-F5344CB8AC3E}">
        <p14:creationId xmlns:p14="http://schemas.microsoft.com/office/powerpoint/2010/main" val="985642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A79767-16BD-4497-8B33-5A3D7797D04B}"/>
              </a:ext>
            </a:extLst>
          </p:cNvPr>
          <p:cNvSpPr>
            <a:spLocks noGrp="1"/>
          </p:cNvSpPr>
          <p:nvPr>
            <p:ph idx="1"/>
          </p:nvPr>
        </p:nvSpPr>
        <p:spPr>
          <a:xfrm>
            <a:off x="3312366" y="1705430"/>
            <a:ext cx="8190785" cy="4466770"/>
          </a:xfrm>
        </p:spPr>
        <p:txBody>
          <a:bodyPr/>
          <a:lstStyle/>
          <a:p>
            <a:pPr marL="50800" indent="0">
              <a:buNone/>
            </a:pPr>
            <a:r>
              <a:rPr lang="en-US" sz="2000" b="1" dirty="0">
                <a:solidFill>
                  <a:schemeClr val="accent2"/>
                </a:solidFill>
              </a:rPr>
              <a:t>How will the company ensure data privacy and confidentiality concerns are addressed?</a:t>
            </a:r>
          </a:p>
          <a:p>
            <a:pPr marL="290513" lvl="1" indent="-276225">
              <a:lnSpc>
                <a:spcPct val="100000"/>
              </a:lnSpc>
              <a:spcBef>
                <a:spcPts val="800"/>
              </a:spcBef>
              <a:buSzPct val="100000"/>
            </a:pPr>
            <a:r>
              <a:rPr lang="en-US" sz="1800" dirty="0"/>
              <a:t>Remote and work from home arrangements triggered a substantial increase in the number of data breaches during the pandemic.  </a:t>
            </a:r>
          </a:p>
          <a:p>
            <a:pPr marL="290513" lvl="1" indent="-276225">
              <a:lnSpc>
                <a:spcPct val="100000"/>
              </a:lnSpc>
              <a:spcBef>
                <a:spcPts val="800"/>
              </a:spcBef>
              <a:buSzPct val="100000"/>
            </a:pPr>
            <a:r>
              <a:rPr lang="en-US" sz="1800" dirty="0"/>
              <a:t>A lack of technical controls, administrative safeguards, limited training, among other measures, contributed to this result.</a:t>
            </a:r>
          </a:p>
          <a:p>
            <a:pPr marL="290513" lvl="1" indent="-276225">
              <a:lnSpc>
                <a:spcPct val="100000"/>
              </a:lnSpc>
              <a:spcBef>
                <a:spcPts val="800"/>
              </a:spcBef>
              <a:buSzPct val="100000"/>
            </a:pPr>
            <a:r>
              <a:rPr lang="en-US" sz="1800" dirty="0"/>
              <a:t>Consider, review and assess regulatory mandates, contractual obligations, risk tolerance, and other factors to develop a set of minimally acceptable administrative, physical and technical safeguards for any remote and/or work from home arrangement and provide appropriate guidance to employees.</a:t>
            </a:r>
          </a:p>
          <a:p>
            <a:pPr marL="290513" lvl="1" indent="-276225">
              <a:lnSpc>
                <a:spcPct val="100000"/>
              </a:lnSpc>
              <a:spcBef>
                <a:spcPts val="800"/>
              </a:spcBef>
              <a:buSzPct val="100000"/>
            </a:pPr>
            <a:r>
              <a:rPr lang="en-US" sz="1800" dirty="0"/>
              <a:t>Be mindful of the growing array of data privacy laws (</a:t>
            </a:r>
            <a:r>
              <a:rPr lang="en-US" sz="1800" i="1" dirty="0"/>
              <a:t>e.g.</a:t>
            </a:r>
            <a:r>
              <a:rPr lang="en-US" sz="1800" dirty="0"/>
              <a:t>, California, Virginia, Colorado).  </a:t>
            </a:r>
          </a:p>
          <a:p>
            <a:pPr marL="290513" lvl="1" indent="-276225">
              <a:lnSpc>
                <a:spcPct val="100000"/>
              </a:lnSpc>
              <a:spcBef>
                <a:spcPts val="800"/>
              </a:spcBef>
              <a:buSzPct val="100000"/>
            </a:pPr>
            <a:r>
              <a:rPr lang="en-US" sz="1800" dirty="0"/>
              <a:t>Consider business risk of losing control of the organization’s data.</a:t>
            </a:r>
          </a:p>
          <a:p>
            <a:endParaRPr lang="en-US" dirty="0"/>
          </a:p>
        </p:txBody>
      </p:sp>
      <p:sp>
        <p:nvSpPr>
          <p:cNvPr id="3" name="Footer Placeholder 2">
            <a:extLst>
              <a:ext uri="{FF2B5EF4-FFF2-40B4-BE49-F238E27FC236}">
                <a16:creationId xmlns:a16="http://schemas.microsoft.com/office/drawing/2014/main" id="{4B5E09FD-52CB-4BBB-ABB1-E7969764FDD1}"/>
              </a:ext>
            </a:extLst>
          </p:cNvPr>
          <p:cNvSpPr>
            <a:spLocks noGrp="1"/>
          </p:cNvSpPr>
          <p:nvPr>
            <p:ph type="ftr" sz="quarter" idx="3"/>
          </p:nvPr>
        </p:nvSpPr>
        <p:spPr/>
        <p:txBody>
          <a:bodyPr/>
          <a:lstStyle/>
          <a:p>
            <a:r>
              <a:rPr lang="en-US" b="1" dirty="0"/>
              <a:t>Jackson Lewis P.C.  </a:t>
            </a:r>
            <a:endParaRPr lang="en-US" dirty="0"/>
          </a:p>
        </p:txBody>
      </p:sp>
      <p:sp>
        <p:nvSpPr>
          <p:cNvPr id="4" name="Slide Number Placeholder 3">
            <a:extLst>
              <a:ext uri="{FF2B5EF4-FFF2-40B4-BE49-F238E27FC236}">
                <a16:creationId xmlns:a16="http://schemas.microsoft.com/office/drawing/2014/main" id="{0879B23F-52B0-4442-BD84-0645CED55A83}"/>
              </a:ext>
            </a:extLst>
          </p:cNvPr>
          <p:cNvSpPr>
            <a:spLocks noGrp="1"/>
          </p:cNvSpPr>
          <p:nvPr>
            <p:ph type="sldNum" sz="quarter" idx="4"/>
          </p:nvPr>
        </p:nvSpPr>
        <p:spPr/>
        <p:txBody>
          <a:bodyPr/>
          <a:lstStyle/>
          <a:p>
            <a:fld id="{407F7647-6CBB-4945-B48A-22BF8575EA14}" type="slidenum">
              <a:rPr lang="en-US" smtClean="0"/>
              <a:pPr/>
              <a:t>38</a:t>
            </a:fld>
            <a:endParaRPr lang="en-US" dirty="0"/>
          </a:p>
        </p:txBody>
      </p:sp>
      <p:sp>
        <p:nvSpPr>
          <p:cNvPr id="5" name="Title 4">
            <a:extLst>
              <a:ext uri="{FF2B5EF4-FFF2-40B4-BE49-F238E27FC236}">
                <a16:creationId xmlns:a16="http://schemas.microsoft.com/office/drawing/2014/main" id="{E3B2A475-C620-47BE-AD00-C914057B013E}"/>
              </a:ext>
            </a:extLst>
          </p:cNvPr>
          <p:cNvSpPr>
            <a:spLocks noGrp="1"/>
          </p:cNvSpPr>
          <p:nvPr>
            <p:ph type="title"/>
          </p:nvPr>
        </p:nvSpPr>
        <p:spPr/>
        <p:txBody>
          <a:bodyPr/>
          <a:lstStyle/>
          <a:p>
            <a:r>
              <a:rPr lang="en-US" sz="3200" dirty="0"/>
              <a:t>Data Privacy</a:t>
            </a:r>
            <a:endParaRPr lang="en-US" dirty="0"/>
          </a:p>
        </p:txBody>
      </p:sp>
      <p:pic>
        <p:nvPicPr>
          <p:cNvPr id="6" name="Picture 5">
            <a:extLst>
              <a:ext uri="{FF2B5EF4-FFF2-40B4-BE49-F238E27FC236}">
                <a16:creationId xmlns:a16="http://schemas.microsoft.com/office/drawing/2014/main" id="{3B465690-4A52-45D5-8892-004548CCBC7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1213" r="25307"/>
          <a:stretch/>
        </p:blipFill>
        <p:spPr>
          <a:xfrm>
            <a:off x="685800" y="1705430"/>
            <a:ext cx="2316797" cy="4238891"/>
          </a:xfrm>
          <a:prstGeom prst="rect">
            <a:avLst/>
          </a:prstGeom>
        </p:spPr>
      </p:pic>
    </p:spTree>
    <p:extLst>
      <p:ext uri="{BB962C8B-B14F-4D97-AF65-F5344CB8AC3E}">
        <p14:creationId xmlns:p14="http://schemas.microsoft.com/office/powerpoint/2010/main" val="3038847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287D60-4285-4607-8E8B-ADF0AD98F8F6}"/>
              </a:ext>
            </a:extLst>
          </p:cNvPr>
          <p:cNvSpPr>
            <a:spLocks noGrp="1"/>
          </p:cNvSpPr>
          <p:nvPr>
            <p:ph idx="1"/>
          </p:nvPr>
        </p:nvSpPr>
        <p:spPr/>
        <p:txBody>
          <a:bodyPr/>
          <a:lstStyle/>
          <a:p>
            <a:pPr marL="0" indent="0">
              <a:buNone/>
            </a:pPr>
            <a:r>
              <a:rPr lang="en-US" dirty="0"/>
              <a:t>What does the Company’s remote work arrangement look like:  </a:t>
            </a:r>
          </a:p>
          <a:p>
            <a:r>
              <a:rPr lang="en-US" dirty="0"/>
              <a:t>Minimum or maximum for all?</a:t>
            </a:r>
          </a:p>
          <a:p>
            <a:r>
              <a:rPr lang="en-US" dirty="0"/>
              <a:t>Remote or hybrid or both?  Who decides?</a:t>
            </a:r>
          </a:p>
          <a:p>
            <a:r>
              <a:rPr lang="en-US" dirty="0"/>
              <a:t>Geographic-based pay?  </a:t>
            </a:r>
          </a:p>
          <a:p>
            <a:r>
              <a:rPr lang="en-US" dirty="0"/>
              <a:t>Look and feel of employee handbook, policies? </a:t>
            </a:r>
          </a:p>
          <a:p>
            <a:r>
              <a:rPr lang="en-US" dirty="0"/>
              <a:t>Start regionally and expand?   </a:t>
            </a:r>
          </a:p>
          <a:p>
            <a:endParaRPr lang="en-US" dirty="0"/>
          </a:p>
        </p:txBody>
      </p:sp>
      <p:sp>
        <p:nvSpPr>
          <p:cNvPr id="3" name="Footer Placeholder 2">
            <a:extLst>
              <a:ext uri="{FF2B5EF4-FFF2-40B4-BE49-F238E27FC236}">
                <a16:creationId xmlns:a16="http://schemas.microsoft.com/office/drawing/2014/main" id="{B43ACAD5-9B84-4D5E-9995-A0D93F7A99CE}"/>
              </a:ext>
            </a:extLst>
          </p:cNvPr>
          <p:cNvSpPr>
            <a:spLocks noGrp="1"/>
          </p:cNvSpPr>
          <p:nvPr>
            <p:ph type="ftr" sz="quarter" idx="3"/>
          </p:nvPr>
        </p:nvSpPr>
        <p:spPr/>
        <p:txBody>
          <a:bodyPr/>
          <a:lstStyle/>
          <a:p>
            <a:r>
              <a:rPr lang="en-US" b="1" dirty="0"/>
              <a:t>Jackson Lewis P.C.  </a:t>
            </a:r>
            <a:endParaRPr lang="en-US" dirty="0"/>
          </a:p>
        </p:txBody>
      </p:sp>
      <p:sp>
        <p:nvSpPr>
          <p:cNvPr id="4" name="Slide Number Placeholder 3">
            <a:extLst>
              <a:ext uri="{FF2B5EF4-FFF2-40B4-BE49-F238E27FC236}">
                <a16:creationId xmlns:a16="http://schemas.microsoft.com/office/drawing/2014/main" id="{60A71495-C724-40B2-9613-F080D544745B}"/>
              </a:ext>
            </a:extLst>
          </p:cNvPr>
          <p:cNvSpPr>
            <a:spLocks noGrp="1"/>
          </p:cNvSpPr>
          <p:nvPr>
            <p:ph type="sldNum" sz="quarter" idx="4"/>
          </p:nvPr>
        </p:nvSpPr>
        <p:spPr/>
        <p:txBody>
          <a:bodyPr/>
          <a:lstStyle/>
          <a:p>
            <a:fld id="{407F7647-6CBB-4945-B48A-22BF8575EA14}" type="slidenum">
              <a:rPr lang="en-US" smtClean="0"/>
              <a:pPr/>
              <a:t>39</a:t>
            </a:fld>
            <a:endParaRPr lang="en-US" dirty="0"/>
          </a:p>
        </p:txBody>
      </p:sp>
      <p:sp>
        <p:nvSpPr>
          <p:cNvPr id="5" name="Title 4">
            <a:extLst>
              <a:ext uri="{FF2B5EF4-FFF2-40B4-BE49-F238E27FC236}">
                <a16:creationId xmlns:a16="http://schemas.microsoft.com/office/drawing/2014/main" id="{4253E87A-F1D3-4ADB-9F65-4F1C8EC78363}"/>
              </a:ext>
            </a:extLst>
          </p:cNvPr>
          <p:cNvSpPr>
            <a:spLocks noGrp="1"/>
          </p:cNvSpPr>
          <p:nvPr>
            <p:ph type="title"/>
          </p:nvPr>
        </p:nvSpPr>
        <p:spPr/>
        <p:txBody>
          <a:bodyPr/>
          <a:lstStyle/>
          <a:p>
            <a:r>
              <a:rPr lang="en-US" dirty="0"/>
              <a:t>Make Key Strategic Decisions</a:t>
            </a:r>
          </a:p>
        </p:txBody>
      </p:sp>
    </p:spTree>
    <p:extLst>
      <p:ext uri="{BB962C8B-B14F-4D97-AF65-F5344CB8AC3E}">
        <p14:creationId xmlns:p14="http://schemas.microsoft.com/office/powerpoint/2010/main" val="1333859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3B938D-E433-406C-AC41-4476CFF5E8C1}"/>
              </a:ext>
            </a:extLst>
          </p:cNvPr>
          <p:cNvSpPr>
            <a:spLocks noGrp="1"/>
          </p:cNvSpPr>
          <p:nvPr>
            <p:ph type="sldNum" sz="quarter" idx="4"/>
          </p:nvPr>
        </p:nvSpPr>
        <p:spPr/>
        <p:txBody>
          <a:bodyPr/>
          <a:lstStyle/>
          <a:p>
            <a:fld id="{407F7647-6CBB-4945-B48A-22BF8575EA14}" type="slidenum">
              <a:rPr lang="en-US" smtClean="0"/>
              <a:pPr/>
              <a:t>4</a:t>
            </a:fld>
            <a:endParaRPr lang="en-US" dirty="0"/>
          </a:p>
        </p:txBody>
      </p:sp>
      <p:sp>
        <p:nvSpPr>
          <p:cNvPr id="3" name="Content Placeholder 2">
            <a:extLst>
              <a:ext uri="{FF2B5EF4-FFF2-40B4-BE49-F238E27FC236}">
                <a16:creationId xmlns:a16="http://schemas.microsoft.com/office/drawing/2014/main" id="{5E32341C-AB27-40BC-877B-06CC5E4746FB}"/>
              </a:ext>
            </a:extLst>
          </p:cNvPr>
          <p:cNvSpPr>
            <a:spLocks noGrp="1"/>
          </p:cNvSpPr>
          <p:nvPr>
            <p:ph idx="10"/>
          </p:nvPr>
        </p:nvSpPr>
        <p:spPr>
          <a:xfrm>
            <a:off x="4838700" y="1077157"/>
            <a:ext cx="6664452" cy="4419600"/>
          </a:xfrm>
        </p:spPr>
        <p:txBody>
          <a:bodyPr/>
          <a:lstStyle/>
          <a:p>
            <a:pPr marL="0" indent="0">
              <a:buNone/>
            </a:pPr>
            <a:r>
              <a:rPr lang="en-US" sz="2000" dirty="0">
                <a:solidFill>
                  <a:schemeClr val="tx1"/>
                </a:solidFill>
              </a:rPr>
              <a:t>Approximately 56% of full-time employees in the U.S. –  more than 70 million workers – say their job can be done working remotely from home. We call them "remote-capable employees.“</a:t>
            </a:r>
          </a:p>
          <a:p>
            <a:pPr marL="0" indent="0">
              <a:buNone/>
            </a:pPr>
            <a:endParaRPr lang="en-US" sz="2000" dirty="0">
              <a:solidFill>
                <a:schemeClr val="tx1"/>
              </a:solidFill>
            </a:endParaRPr>
          </a:p>
          <a:p>
            <a:pPr marL="0" indent="0">
              <a:buNone/>
            </a:pPr>
            <a:r>
              <a:rPr lang="en-US" sz="2000" dirty="0">
                <a:solidFill>
                  <a:schemeClr val="tx1"/>
                </a:solidFill>
              </a:rPr>
              <a:t>Current work location for remote-capable workers as of June 2022:</a:t>
            </a:r>
          </a:p>
          <a:p>
            <a:pPr marL="0" indent="0">
              <a:buNone/>
            </a:pPr>
            <a:endParaRPr lang="en-US" sz="2000" dirty="0">
              <a:solidFill>
                <a:schemeClr val="tx1"/>
              </a:solidFill>
            </a:endParaRPr>
          </a:p>
          <a:p>
            <a:r>
              <a:rPr lang="en-US" sz="2000" dirty="0">
                <a:solidFill>
                  <a:schemeClr val="tx1"/>
                </a:solidFill>
              </a:rPr>
              <a:t>five in 10 are working hybrid (part of their week at home and part on-site)</a:t>
            </a:r>
          </a:p>
          <a:p>
            <a:r>
              <a:rPr lang="en-US" sz="2000" dirty="0">
                <a:solidFill>
                  <a:schemeClr val="tx1"/>
                </a:solidFill>
              </a:rPr>
              <a:t>three in 10 are exclusively working remotely</a:t>
            </a:r>
          </a:p>
          <a:p>
            <a:r>
              <a:rPr lang="en-US" sz="2000" dirty="0">
                <a:solidFill>
                  <a:schemeClr val="tx1"/>
                </a:solidFill>
              </a:rPr>
              <a:t>two in 10 are entirely on-site</a:t>
            </a:r>
          </a:p>
        </p:txBody>
      </p:sp>
    </p:spTree>
    <p:extLst>
      <p:ext uri="{BB962C8B-B14F-4D97-AF65-F5344CB8AC3E}">
        <p14:creationId xmlns:p14="http://schemas.microsoft.com/office/powerpoint/2010/main" val="3838798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C1F6EC-CED5-4D31-856F-EC57E2C35998}"/>
              </a:ext>
            </a:extLst>
          </p:cNvPr>
          <p:cNvSpPr>
            <a:spLocks noGrp="1"/>
          </p:cNvSpPr>
          <p:nvPr>
            <p:ph idx="1"/>
          </p:nvPr>
        </p:nvSpPr>
        <p:spPr/>
        <p:txBody>
          <a:bodyPr/>
          <a:lstStyle/>
          <a:p>
            <a:pPr marL="0" indent="0">
              <a:buNone/>
            </a:pPr>
            <a:r>
              <a:rPr lang="en-US" dirty="0"/>
              <a:t>Divide and Conquer:</a:t>
            </a:r>
          </a:p>
          <a:p>
            <a:r>
              <a:rPr lang="en-US" sz="2000" dirty="0"/>
              <a:t>Establish working groups to do deep dives into respective areas and bring back recommendations. For example:  </a:t>
            </a:r>
          </a:p>
          <a:p>
            <a:pPr lvl="1"/>
            <a:r>
              <a:rPr lang="en-US" dirty="0"/>
              <a:t>Handbook and policies – HR</a:t>
            </a:r>
          </a:p>
          <a:p>
            <a:pPr lvl="1"/>
            <a:r>
              <a:rPr lang="en-US" dirty="0"/>
              <a:t>Wage withholding and unemployment tax – payroll</a:t>
            </a:r>
          </a:p>
          <a:p>
            <a:pPr lvl="1"/>
            <a:r>
              <a:rPr lang="en-US" dirty="0"/>
              <a:t>Employee benefit plan design, options – benefits</a:t>
            </a:r>
          </a:p>
          <a:p>
            <a:pPr lvl="1"/>
            <a:r>
              <a:rPr lang="en-US" dirty="0"/>
              <a:t>Technological and privacy considerations – IT</a:t>
            </a:r>
          </a:p>
          <a:p>
            <a:r>
              <a:rPr lang="en-US" sz="2000" dirty="0"/>
              <a:t>Start with policy/handbook development </a:t>
            </a:r>
          </a:p>
          <a:p>
            <a:r>
              <a:rPr lang="en-US" sz="2000" dirty="0"/>
              <a:t>Allow related areas (e.g., wage withholding, unemployment tax) to educate policy development</a:t>
            </a:r>
          </a:p>
          <a:p>
            <a:r>
              <a:rPr lang="en-US" sz="2000" dirty="0"/>
              <a:t>THEN communicate</a:t>
            </a:r>
          </a:p>
          <a:p>
            <a:pPr marL="0" indent="0">
              <a:buNone/>
            </a:pPr>
            <a:endParaRPr lang="en-US" dirty="0"/>
          </a:p>
          <a:p>
            <a:endParaRPr lang="en-US" dirty="0"/>
          </a:p>
        </p:txBody>
      </p:sp>
      <p:sp>
        <p:nvSpPr>
          <p:cNvPr id="3" name="Footer Placeholder 2">
            <a:extLst>
              <a:ext uri="{FF2B5EF4-FFF2-40B4-BE49-F238E27FC236}">
                <a16:creationId xmlns:a16="http://schemas.microsoft.com/office/drawing/2014/main" id="{E21393D5-0DC9-440C-A32F-26CD72C4DEEC}"/>
              </a:ext>
            </a:extLst>
          </p:cNvPr>
          <p:cNvSpPr>
            <a:spLocks noGrp="1"/>
          </p:cNvSpPr>
          <p:nvPr>
            <p:ph type="ftr" sz="quarter" idx="3"/>
          </p:nvPr>
        </p:nvSpPr>
        <p:spPr/>
        <p:txBody>
          <a:bodyPr/>
          <a:lstStyle/>
          <a:p>
            <a:r>
              <a:rPr lang="en-US" b="1" dirty="0"/>
              <a:t>Jackson Lewis P.C.  </a:t>
            </a:r>
            <a:endParaRPr lang="en-US" dirty="0"/>
          </a:p>
        </p:txBody>
      </p:sp>
      <p:sp>
        <p:nvSpPr>
          <p:cNvPr id="4" name="Slide Number Placeholder 3">
            <a:extLst>
              <a:ext uri="{FF2B5EF4-FFF2-40B4-BE49-F238E27FC236}">
                <a16:creationId xmlns:a16="http://schemas.microsoft.com/office/drawing/2014/main" id="{B87436FA-9D9B-4B0A-B777-7D0F54036DE5}"/>
              </a:ext>
            </a:extLst>
          </p:cNvPr>
          <p:cNvSpPr>
            <a:spLocks noGrp="1"/>
          </p:cNvSpPr>
          <p:nvPr>
            <p:ph type="sldNum" sz="quarter" idx="4"/>
          </p:nvPr>
        </p:nvSpPr>
        <p:spPr/>
        <p:txBody>
          <a:bodyPr/>
          <a:lstStyle/>
          <a:p>
            <a:fld id="{407F7647-6CBB-4945-B48A-22BF8575EA14}" type="slidenum">
              <a:rPr lang="en-US" smtClean="0"/>
              <a:pPr/>
              <a:t>40</a:t>
            </a:fld>
            <a:endParaRPr lang="en-US" dirty="0"/>
          </a:p>
        </p:txBody>
      </p:sp>
      <p:sp>
        <p:nvSpPr>
          <p:cNvPr id="5" name="Title 4">
            <a:extLst>
              <a:ext uri="{FF2B5EF4-FFF2-40B4-BE49-F238E27FC236}">
                <a16:creationId xmlns:a16="http://schemas.microsoft.com/office/drawing/2014/main" id="{D23B8B52-C5B5-4B4D-920E-8AD963D03C76}"/>
              </a:ext>
            </a:extLst>
          </p:cNvPr>
          <p:cNvSpPr>
            <a:spLocks noGrp="1"/>
          </p:cNvSpPr>
          <p:nvPr>
            <p:ph type="title"/>
          </p:nvPr>
        </p:nvSpPr>
        <p:spPr/>
        <p:txBody>
          <a:bodyPr/>
          <a:lstStyle/>
          <a:p>
            <a:r>
              <a:rPr lang="en-US" dirty="0"/>
              <a:t>How Do We Get There?</a:t>
            </a:r>
          </a:p>
        </p:txBody>
      </p:sp>
    </p:spTree>
    <p:extLst>
      <p:ext uri="{BB962C8B-B14F-4D97-AF65-F5344CB8AC3E}">
        <p14:creationId xmlns:p14="http://schemas.microsoft.com/office/powerpoint/2010/main" val="23024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B023FE-0F89-4BEF-AC5B-23F4FE309E42}"/>
              </a:ext>
            </a:extLst>
          </p:cNvPr>
          <p:cNvSpPr>
            <a:spLocks noGrp="1"/>
          </p:cNvSpPr>
          <p:nvPr>
            <p:ph idx="1"/>
          </p:nvPr>
        </p:nvSpPr>
        <p:spPr>
          <a:xfrm>
            <a:off x="685800" y="1705430"/>
            <a:ext cx="8478520" cy="4466770"/>
          </a:xfrm>
        </p:spPr>
        <p:txBody>
          <a:bodyPr/>
          <a:lstStyle/>
          <a:p>
            <a:pPr marL="0" indent="0">
              <a:buNone/>
            </a:pPr>
            <a:r>
              <a:rPr lang="en-US" dirty="0"/>
              <a:t>Organizational Impact of Strategy</a:t>
            </a:r>
          </a:p>
          <a:p>
            <a:pPr marL="0" indent="0">
              <a:buNone/>
            </a:pPr>
            <a:endParaRPr lang="en-US" dirty="0"/>
          </a:p>
        </p:txBody>
      </p:sp>
      <p:sp>
        <p:nvSpPr>
          <p:cNvPr id="3" name="Footer Placeholder 2">
            <a:extLst>
              <a:ext uri="{FF2B5EF4-FFF2-40B4-BE49-F238E27FC236}">
                <a16:creationId xmlns:a16="http://schemas.microsoft.com/office/drawing/2014/main" id="{50C3A164-304F-4BE1-B2A3-C6F614F839E1}"/>
              </a:ext>
            </a:extLst>
          </p:cNvPr>
          <p:cNvSpPr>
            <a:spLocks noGrp="1"/>
          </p:cNvSpPr>
          <p:nvPr>
            <p:ph type="ftr" sz="quarter" idx="3"/>
          </p:nvPr>
        </p:nvSpPr>
        <p:spPr/>
        <p:txBody>
          <a:bodyPr/>
          <a:lstStyle/>
          <a:p>
            <a:r>
              <a:rPr lang="en-US" b="1" dirty="0"/>
              <a:t>Jackson Lewis P.C.  </a:t>
            </a:r>
            <a:endParaRPr lang="en-US" dirty="0"/>
          </a:p>
        </p:txBody>
      </p:sp>
      <p:sp>
        <p:nvSpPr>
          <p:cNvPr id="4" name="Slide Number Placeholder 3">
            <a:extLst>
              <a:ext uri="{FF2B5EF4-FFF2-40B4-BE49-F238E27FC236}">
                <a16:creationId xmlns:a16="http://schemas.microsoft.com/office/drawing/2014/main" id="{98612BA7-56C2-4D44-A61D-F5D7BE36BE1F}"/>
              </a:ext>
            </a:extLst>
          </p:cNvPr>
          <p:cNvSpPr>
            <a:spLocks noGrp="1"/>
          </p:cNvSpPr>
          <p:nvPr>
            <p:ph type="sldNum" sz="quarter" idx="4"/>
          </p:nvPr>
        </p:nvSpPr>
        <p:spPr/>
        <p:txBody>
          <a:bodyPr/>
          <a:lstStyle/>
          <a:p>
            <a:fld id="{407F7647-6CBB-4945-B48A-22BF8575EA14}" type="slidenum">
              <a:rPr lang="en-US" smtClean="0"/>
              <a:pPr/>
              <a:t>41</a:t>
            </a:fld>
            <a:endParaRPr lang="en-US" dirty="0"/>
          </a:p>
        </p:txBody>
      </p:sp>
      <p:sp>
        <p:nvSpPr>
          <p:cNvPr id="5" name="Title 4">
            <a:extLst>
              <a:ext uri="{FF2B5EF4-FFF2-40B4-BE49-F238E27FC236}">
                <a16:creationId xmlns:a16="http://schemas.microsoft.com/office/drawing/2014/main" id="{24B766CD-0DB7-4E01-B447-9BB0095C6874}"/>
              </a:ext>
            </a:extLst>
          </p:cNvPr>
          <p:cNvSpPr>
            <a:spLocks noGrp="1"/>
          </p:cNvSpPr>
          <p:nvPr>
            <p:ph type="title"/>
          </p:nvPr>
        </p:nvSpPr>
        <p:spPr/>
        <p:txBody>
          <a:bodyPr/>
          <a:lstStyle/>
          <a:p>
            <a:r>
              <a:rPr lang="en-US" dirty="0"/>
              <a:t>What else does the Company need to consider?</a:t>
            </a:r>
          </a:p>
        </p:txBody>
      </p:sp>
      <p:graphicFrame>
        <p:nvGraphicFramePr>
          <p:cNvPr id="6" name="Content Placeholder 5">
            <a:extLst>
              <a:ext uri="{FF2B5EF4-FFF2-40B4-BE49-F238E27FC236}">
                <a16:creationId xmlns:a16="http://schemas.microsoft.com/office/drawing/2014/main" id="{E1496B86-F735-4B65-A97C-BB8F6EDBAEC0}"/>
              </a:ext>
            </a:extLst>
          </p:cNvPr>
          <p:cNvGraphicFramePr>
            <a:graphicFrameLocks/>
          </p:cNvGraphicFramePr>
          <p:nvPr>
            <p:extLst>
              <p:ext uri="{D42A27DB-BD31-4B8C-83A1-F6EECF244321}">
                <p14:modId xmlns:p14="http://schemas.microsoft.com/office/powerpoint/2010/main" val="1490297804"/>
              </p:ext>
            </p:extLst>
          </p:nvPr>
        </p:nvGraphicFramePr>
        <p:xfrm>
          <a:off x="1046480" y="2296160"/>
          <a:ext cx="7244080" cy="3876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10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2B0491-76DC-4972-A143-EDC6864A9223}"/>
              </a:ext>
            </a:extLst>
          </p:cNvPr>
          <p:cNvSpPr>
            <a:spLocks noGrp="1"/>
          </p:cNvSpPr>
          <p:nvPr>
            <p:ph idx="1"/>
          </p:nvPr>
        </p:nvSpPr>
        <p:spPr/>
        <p:txBody>
          <a:bodyPr/>
          <a:lstStyle/>
          <a:p>
            <a:pPr marL="0" indent="0">
              <a:buNone/>
            </a:pPr>
            <a:r>
              <a:rPr lang="en-US" dirty="0"/>
              <a:t>Internal Controls are Key</a:t>
            </a:r>
          </a:p>
          <a:p>
            <a:r>
              <a:rPr lang="en-US" dirty="0"/>
              <a:t>Create a process for monitoring changes in the law and employee counts</a:t>
            </a:r>
          </a:p>
          <a:p>
            <a:r>
              <a:rPr lang="en-US" dirty="0"/>
              <a:t>Task working groups </a:t>
            </a:r>
          </a:p>
          <a:p>
            <a:r>
              <a:rPr lang="en-US" dirty="0"/>
              <a:t>Watch for and respond to employee movement</a:t>
            </a:r>
          </a:p>
          <a:p>
            <a:r>
              <a:rPr lang="en-US" dirty="0"/>
              <a:t>Prepare for complaints and dispute resolution outside of the principal office state</a:t>
            </a:r>
          </a:p>
          <a:p>
            <a:r>
              <a:rPr lang="en-US" dirty="0"/>
              <a:t>Develop management and oversight strategy</a:t>
            </a:r>
          </a:p>
          <a:p>
            <a:pPr marL="0" indent="0">
              <a:buNone/>
            </a:pPr>
            <a:r>
              <a:rPr lang="en-US" dirty="0"/>
              <a:t> </a:t>
            </a:r>
          </a:p>
        </p:txBody>
      </p:sp>
      <p:sp>
        <p:nvSpPr>
          <p:cNvPr id="3" name="Footer Placeholder 2">
            <a:extLst>
              <a:ext uri="{FF2B5EF4-FFF2-40B4-BE49-F238E27FC236}">
                <a16:creationId xmlns:a16="http://schemas.microsoft.com/office/drawing/2014/main" id="{8927E7EF-3A9F-4FA6-AAB5-8BA4E0B6DD67}"/>
              </a:ext>
            </a:extLst>
          </p:cNvPr>
          <p:cNvSpPr>
            <a:spLocks noGrp="1"/>
          </p:cNvSpPr>
          <p:nvPr>
            <p:ph type="ftr" sz="quarter" idx="3"/>
          </p:nvPr>
        </p:nvSpPr>
        <p:spPr/>
        <p:txBody>
          <a:bodyPr/>
          <a:lstStyle/>
          <a:p>
            <a:r>
              <a:rPr lang="en-US" b="1" dirty="0"/>
              <a:t>Jackson Lewis P.C.  </a:t>
            </a:r>
            <a:endParaRPr lang="en-US" dirty="0"/>
          </a:p>
        </p:txBody>
      </p:sp>
      <p:sp>
        <p:nvSpPr>
          <p:cNvPr id="4" name="Slide Number Placeholder 3">
            <a:extLst>
              <a:ext uri="{FF2B5EF4-FFF2-40B4-BE49-F238E27FC236}">
                <a16:creationId xmlns:a16="http://schemas.microsoft.com/office/drawing/2014/main" id="{BBCB8DE0-27FE-4EA9-AE74-831875EC205A}"/>
              </a:ext>
            </a:extLst>
          </p:cNvPr>
          <p:cNvSpPr>
            <a:spLocks noGrp="1"/>
          </p:cNvSpPr>
          <p:nvPr>
            <p:ph type="sldNum" sz="quarter" idx="4"/>
          </p:nvPr>
        </p:nvSpPr>
        <p:spPr/>
        <p:txBody>
          <a:bodyPr/>
          <a:lstStyle/>
          <a:p>
            <a:fld id="{407F7647-6CBB-4945-B48A-22BF8575EA14}" type="slidenum">
              <a:rPr lang="en-US" smtClean="0"/>
              <a:pPr/>
              <a:t>42</a:t>
            </a:fld>
            <a:endParaRPr lang="en-US" dirty="0"/>
          </a:p>
        </p:txBody>
      </p:sp>
      <p:sp>
        <p:nvSpPr>
          <p:cNvPr id="5" name="Title 4">
            <a:extLst>
              <a:ext uri="{FF2B5EF4-FFF2-40B4-BE49-F238E27FC236}">
                <a16:creationId xmlns:a16="http://schemas.microsoft.com/office/drawing/2014/main" id="{F9B547BB-EDDF-492A-9A71-7C5E0E8A685A}"/>
              </a:ext>
            </a:extLst>
          </p:cNvPr>
          <p:cNvSpPr>
            <a:spLocks noGrp="1"/>
          </p:cNvSpPr>
          <p:nvPr>
            <p:ph type="title"/>
          </p:nvPr>
        </p:nvSpPr>
        <p:spPr/>
        <p:txBody>
          <a:bodyPr/>
          <a:lstStyle/>
          <a:p>
            <a:r>
              <a:rPr lang="en-US" dirty="0"/>
              <a:t>Remember: This is Not a One and Done</a:t>
            </a:r>
          </a:p>
        </p:txBody>
      </p:sp>
    </p:spTree>
    <p:extLst>
      <p:ext uri="{BB962C8B-B14F-4D97-AF65-F5344CB8AC3E}">
        <p14:creationId xmlns:p14="http://schemas.microsoft.com/office/powerpoint/2010/main" val="2417950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451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482BE-1448-45CD-9509-B9FC1155F872}"/>
              </a:ext>
            </a:extLst>
          </p:cNvPr>
          <p:cNvSpPr>
            <a:spLocks noGrp="1"/>
          </p:cNvSpPr>
          <p:nvPr>
            <p:ph type="title"/>
          </p:nvPr>
        </p:nvSpPr>
        <p:spPr/>
        <p:txBody>
          <a:bodyPr/>
          <a:lstStyle/>
          <a:p>
            <a:r>
              <a:rPr lang="en-US" dirty="0"/>
              <a:t>About Jackson Lewis P.C.</a:t>
            </a:r>
          </a:p>
        </p:txBody>
      </p:sp>
    </p:spTree>
    <p:extLst>
      <p:ext uri="{BB962C8B-B14F-4D97-AF65-F5344CB8AC3E}">
        <p14:creationId xmlns:p14="http://schemas.microsoft.com/office/powerpoint/2010/main" val="38490018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FCD19F-E4CD-4361-8848-DB06213AAA6A}"/>
              </a:ext>
            </a:extLst>
          </p:cNvPr>
          <p:cNvSpPr>
            <a:spLocks noGrp="1"/>
          </p:cNvSpPr>
          <p:nvPr>
            <p:ph type="ftr" sz="quarter" idx="3"/>
          </p:nvPr>
        </p:nvSpPr>
        <p:spPr/>
        <p:txBody>
          <a:bodyPr/>
          <a:lstStyle/>
          <a:p>
            <a:r>
              <a:rPr lang="en-US" b="1" dirty="0"/>
              <a:t>Jackson Lewis P.C.  </a:t>
            </a:r>
            <a:endParaRPr lang="en-US" dirty="0"/>
          </a:p>
        </p:txBody>
      </p:sp>
      <p:sp>
        <p:nvSpPr>
          <p:cNvPr id="3" name="Slide Number Placeholder 2">
            <a:extLst>
              <a:ext uri="{FF2B5EF4-FFF2-40B4-BE49-F238E27FC236}">
                <a16:creationId xmlns:a16="http://schemas.microsoft.com/office/drawing/2014/main" id="{865EE525-0E81-41B3-9545-8D822AE76BA6}"/>
              </a:ext>
            </a:extLst>
          </p:cNvPr>
          <p:cNvSpPr>
            <a:spLocks noGrp="1"/>
          </p:cNvSpPr>
          <p:nvPr>
            <p:ph type="sldNum" sz="quarter" idx="4"/>
          </p:nvPr>
        </p:nvSpPr>
        <p:spPr/>
        <p:txBody>
          <a:bodyPr/>
          <a:lstStyle/>
          <a:p>
            <a:fld id="{407F7647-6CBB-4945-B48A-22BF8575EA14}" type="slidenum">
              <a:rPr lang="en-US" smtClean="0"/>
              <a:pPr/>
              <a:t>45</a:t>
            </a:fld>
            <a:endParaRPr lang="en-US" dirty="0"/>
          </a:p>
        </p:txBody>
      </p:sp>
      <p:sp>
        <p:nvSpPr>
          <p:cNvPr id="4" name="Title 3">
            <a:extLst>
              <a:ext uri="{FF2B5EF4-FFF2-40B4-BE49-F238E27FC236}">
                <a16:creationId xmlns:a16="http://schemas.microsoft.com/office/drawing/2014/main" id="{A9D08C15-8EE6-44BD-99C0-161EFA397777}"/>
              </a:ext>
            </a:extLst>
          </p:cNvPr>
          <p:cNvSpPr>
            <a:spLocks noGrp="1"/>
          </p:cNvSpPr>
          <p:nvPr>
            <p:ph type="title"/>
          </p:nvPr>
        </p:nvSpPr>
        <p:spPr/>
        <p:txBody>
          <a:bodyPr/>
          <a:lstStyle/>
          <a:p>
            <a:r>
              <a:rPr lang="en-US" dirty="0"/>
              <a:t>Strategically located to serve employers’ needs</a:t>
            </a:r>
          </a:p>
        </p:txBody>
      </p:sp>
      <p:grpSp>
        <p:nvGrpSpPr>
          <p:cNvPr id="6" name="Group 5">
            <a:extLst>
              <a:ext uri="{FF2B5EF4-FFF2-40B4-BE49-F238E27FC236}">
                <a16:creationId xmlns:a16="http://schemas.microsoft.com/office/drawing/2014/main" id="{D67273AB-2328-4EE8-85E1-BA2CB95C6E32}"/>
              </a:ext>
            </a:extLst>
          </p:cNvPr>
          <p:cNvGrpSpPr/>
          <p:nvPr/>
        </p:nvGrpSpPr>
        <p:grpSpPr>
          <a:xfrm>
            <a:off x="722850" y="1371600"/>
            <a:ext cx="2487967" cy="1262976"/>
            <a:chOff x="681255" y="2301684"/>
            <a:chExt cx="2487967" cy="1262976"/>
          </a:xfrm>
        </p:grpSpPr>
        <p:sp>
          <p:nvSpPr>
            <p:cNvPr id="7" name="TextBox 6">
              <a:extLst>
                <a:ext uri="{FF2B5EF4-FFF2-40B4-BE49-F238E27FC236}">
                  <a16:creationId xmlns:a16="http://schemas.microsoft.com/office/drawing/2014/main" id="{389BCA74-EAD7-45AD-AB9B-0E770E245AB5}"/>
                </a:ext>
              </a:extLst>
            </p:cNvPr>
            <p:cNvSpPr txBox="1"/>
            <p:nvPr/>
          </p:nvSpPr>
          <p:spPr>
            <a:xfrm>
              <a:off x="681255" y="2301684"/>
              <a:ext cx="1783611" cy="1015663"/>
            </a:xfrm>
            <a:prstGeom prst="rect">
              <a:avLst/>
            </a:prstGeom>
            <a:noFill/>
          </p:spPr>
          <p:txBody>
            <a:bodyPr wrap="square" lIns="0" rtlCol="0">
              <a:spAutoFit/>
            </a:bodyPr>
            <a:lstStyle/>
            <a:p>
              <a:r>
                <a:rPr lang="en-US" sz="6000" dirty="0">
                  <a:solidFill>
                    <a:schemeClr val="accent2"/>
                  </a:solidFill>
                  <a:latin typeface="Georgia" panose="02040502050405020303" pitchFamily="18" charset="0"/>
                </a:rPr>
                <a:t>63</a:t>
              </a:r>
              <a:endParaRPr lang="en-US" sz="6000" b="1" dirty="0">
                <a:solidFill>
                  <a:schemeClr val="accent2"/>
                </a:solidFill>
                <a:latin typeface="Georgia" panose="02040502050405020303" pitchFamily="18" charset="0"/>
                <a:ea typeface="Arial" charset="0"/>
                <a:cs typeface="Arial" charset="0"/>
              </a:endParaRPr>
            </a:p>
          </p:txBody>
        </p:sp>
        <p:sp>
          <p:nvSpPr>
            <p:cNvPr id="8" name="TextBox 7">
              <a:extLst>
                <a:ext uri="{FF2B5EF4-FFF2-40B4-BE49-F238E27FC236}">
                  <a16:creationId xmlns:a16="http://schemas.microsoft.com/office/drawing/2014/main" id="{49273965-8029-4C46-B036-0CC275299E64}"/>
                </a:ext>
              </a:extLst>
            </p:cNvPr>
            <p:cNvSpPr txBox="1"/>
            <p:nvPr/>
          </p:nvSpPr>
          <p:spPr>
            <a:xfrm>
              <a:off x="704699" y="3300549"/>
              <a:ext cx="2464523" cy="264111"/>
            </a:xfrm>
            <a:prstGeom prst="rect">
              <a:avLst/>
            </a:prstGeom>
            <a:noFill/>
          </p:spPr>
          <p:txBody>
            <a:bodyPr wrap="square" lIns="0" tIns="0" rIns="0" bIns="0" rtlCol="0">
              <a:spAutoFit/>
            </a:bodyPr>
            <a:lstStyle/>
            <a:p>
              <a:pPr>
                <a:lnSpc>
                  <a:spcPts val="2200"/>
                </a:lnSpc>
              </a:pPr>
              <a:r>
                <a:rPr lang="en-US" sz="1600" dirty="0">
                  <a:solidFill>
                    <a:schemeClr val="tx1">
                      <a:lumMod val="65000"/>
                      <a:lumOff val="35000"/>
                    </a:schemeClr>
                  </a:solidFill>
                  <a:latin typeface="Arial" panose="020B0604020202020204" pitchFamily="34" charset="0"/>
                  <a:cs typeface="Arial" panose="020B0604020202020204" pitchFamily="34" charset="0"/>
                </a:rPr>
                <a:t>Locations Nationwide</a:t>
              </a:r>
              <a:endParaRPr lang="en-US" sz="1600" dirty="0">
                <a:solidFill>
                  <a:schemeClr val="tx1">
                    <a:lumMod val="65000"/>
                    <a:lumOff val="35000"/>
                  </a:schemeClr>
                </a:solidFill>
              </a:endParaRPr>
            </a:p>
          </p:txBody>
        </p:sp>
      </p:grpSp>
      <p:grpSp>
        <p:nvGrpSpPr>
          <p:cNvPr id="9" name="Group 8">
            <a:extLst>
              <a:ext uri="{FF2B5EF4-FFF2-40B4-BE49-F238E27FC236}">
                <a16:creationId xmlns:a16="http://schemas.microsoft.com/office/drawing/2014/main" id="{A7A4663A-E710-4374-9BF1-16BF957994F5}"/>
              </a:ext>
            </a:extLst>
          </p:cNvPr>
          <p:cNvGrpSpPr/>
          <p:nvPr/>
        </p:nvGrpSpPr>
        <p:grpSpPr>
          <a:xfrm>
            <a:off x="743422" y="3032075"/>
            <a:ext cx="1783611" cy="1216098"/>
            <a:chOff x="669532" y="1286737"/>
            <a:chExt cx="1783611" cy="1216098"/>
          </a:xfrm>
        </p:grpSpPr>
        <p:sp>
          <p:nvSpPr>
            <p:cNvPr id="10" name="TextBox 9">
              <a:extLst>
                <a:ext uri="{FF2B5EF4-FFF2-40B4-BE49-F238E27FC236}">
                  <a16:creationId xmlns:a16="http://schemas.microsoft.com/office/drawing/2014/main" id="{7AE3D76A-D390-4271-8824-61038047E2B7}"/>
                </a:ext>
              </a:extLst>
            </p:cNvPr>
            <p:cNvSpPr txBox="1"/>
            <p:nvPr/>
          </p:nvSpPr>
          <p:spPr>
            <a:xfrm>
              <a:off x="669532" y="1286737"/>
              <a:ext cx="1783611" cy="1015663"/>
            </a:xfrm>
            <a:prstGeom prst="rect">
              <a:avLst/>
            </a:prstGeom>
            <a:noFill/>
          </p:spPr>
          <p:txBody>
            <a:bodyPr wrap="square" lIns="0" rtlCol="0">
              <a:spAutoFit/>
            </a:bodyPr>
            <a:lstStyle/>
            <a:p>
              <a:r>
                <a:rPr lang="en-US" sz="6000" dirty="0">
                  <a:solidFill>
                    <a:schemeClr val="accent2"/>
                  </a:solidFill>
                  <a:latin typeface="Georgia" panose="02040502050405020303" pitchFamily="18" charset="0"/>
                </a:rPr>
                <a:t>950</a:t>
              </a:r>
              <a:endParaRPr lang="en-US" sz="6000" b="1" dirty="0">
                <a:solidFill>
                  <a:schemeClr val="accent2"/>
                </a:solidFill>
                <a:latin typeface="Georgia" panose="02040502050405020303" pitchFamily="18" charset="0"/>
                <a:ea typeface="Arial" charset="0"/>
                <a:cs typeface="Arial" charset="0"/>
              </a:endParaRPr>
            </a:p>
          </p:txBody>
        </p:sp>
        <p:sp>
          <p:nvSpPr>
            <p:cNvPr id="11" name="TextBox 10">
              <a:extLst>
                <a:ext uri="{FF2B5EF4-FFF2-40B4-BE49-F238E27FC236}">
                  <a16:creationId xmlns:a16="http://schemas.microsoft.com/office/drawing/2014/main" id="{80500F9F-59E7-4235-ADEC-0D3A9D0414BD}"/>
                </a:ext>
              </a:extLst>
            </p:cNvPr>
            <p:cNvSpPr txBox="1"/>
            <p:nvPr/>
          </p:nvSpPr>
          <p:spPr>
            <a:xfrm>
              <a:off x="704701" y="2238724"/>
              <a:ext cx="1220538" cy="264111"/>
            </a:xfrm>
            <a:prstGeom prst="rect">
              <a:avLst/>
            </a:prstGeom>
            <a:noFill/>
          </p:spPr>
          <p:txBody>
            <a:bodyPr wrap="square" lIns="0" tIns="0" rIns="0" bIns="0" rtlCol="0">
              <a:spAutoFit/>
            </a:bodyPr>
            <a:lstStyle/>
            <a:p>
              <a:pPr>
                <a:lnSpc>
                  <a:spcPts val="2200"/>
                </a:lnSpc>
              </a:pPr>
              <a:r>
                <a:rPr lang="en-US" sz="1600" dirty="0">
                  <a:solidFill>
                    <a:schemeClr val="tx1">
                      <a:lumMod val="65000"/>
                      <a:lumOff val="35000"/>
                    </a:schemeClr>
                  </a:solidFill>
                  <a:latin typeface="Arial" panose="020B0604020202020204" pitchFamily="34" charset="0"/>
                  <a:cs typeface="Arial" panose="020B0604020202020204" pitchFamily="34" charset="0"/>
                </a:rPr>
                <a:t>Attorneys</a:t>
              </a:r>
              <a:endParaRPr lang="en-US" sz="1600" dirty="0">
                <a:solidFill>
                  <a:schemeClr val="tx1">
                    <a:lumMod val="65000"/>
                    <a:lumOff val="35000"/>
                  </a:schemeClr>
                </a:solidFill>
              </a:endParaRPr>
            </a:p>
          </p:txBody>
        </p:sp>
        <p:sp>
          <p:nvSpPr>
            <p:cNvPr id="12" name="TextBox 11">
              <a:extLst>
                <a:ext uri="{FF2B5EF4-FFF2-40B4-BE49-F238E27FC236}">
                  <a16:creationId xmlns:a16="http://schemas.microsoft.com/office/drawing/2014/main" id="{A15A885F-A942-4C5E-B7E1-41ECCE938DD6}"/>
                </a:ext>
              </a:extLst>
            </p:cNvPr>
            <p:cNvSpPr txBox="1"/>
            <p:nvPr/>
          </p:nvSpPr>
          <p:spPr>
            <a:xfrm>
              <a:off x="2007300" y="1764209"/>
              <a:ext cx="266976" cy="282129"/>
            </a:xfrm>
            <a:prstGeom prst="rect">
              <a:avLst/>
            </a:prstGeom>
            <a:noFill/>
          </p:spPr>
          <p:txBody>
            <a:bodyPr wrap="square" lIns="0" tIns="0" rIns="0" bIns="0" rtlCol="0">
              <a:spAutoFit/>
            </a:bodyPr>
            <a:lstStyle/>
            <a:p>
              <a:pPr>
                <a:lnSpc>
                  <a:spcPts val="2200"/>
                </a:lnSpc>
              </a:pPr>
              <a:r>
                <a:rPr lang="en-US" sz="2000" dirty="0">
                  <a:solidFill>
                    <a:schemeClr val="accent2"/>
                  </a:solidFill>
                  <a:latin typeface="Arial" panose="020B0604020202020204" pitchFamily="34" charset="0"/>
                  <a:cs typeface="Arial" panose="020B0604020202020204" pitchFamily="34" charset="0"/>
                </a:rPr>
                <a:t>+</a:t>
              </a:r>
              <a:endParaRPr lang="en-US" sz="2000" dirty="0">
                <a:solidFill>
                  <a:schemeClr val="accent2"/>
                </a:solidFill>
              </a:endParaRPr>
            </a:p>
          </p:txBody>
        </p:sp>
      </p:grpSp>
      <p:pic>
        <p:nvPicPr>
          <p:cNvPr id="15" name="Picture 14">
            <a:extLst>
              <a:ext uri="{FF2B5EF4-FFF2-40B4-BE49-F238E27FC236}">
                <a16:creationId xmlns:a16="http://schemas.microsoft.com/office/drawing/2014/main" id="{D7315E16-F384-4A4A-90DA-4C80AA8F7C05}"/>
              </a:ext>
            </a:extLst>
          </p:cNvPr>
          <p:cNvPicPr>
            <a:picLocks noChangeAspect="1"/>
          </p:cNvPicPr>
          <p:nvPr/>
        </p:nvPicPr>
        <p:blipFill>
          <a:blip r:embed="rId2"/>
          <a:stretch>
            <a:fillRect/>
          </a:stretch>
        </p:blipFill>
        <p:spPr>
          <a:xfrm>
            <a:off x="3008923" y="1209340"/>
            <a:ext cx="8505952" cy="5328302"/>
          </a:xfrm>
          <a:prstGeom prst="rect">
            <a:avLst/>
          </a:prstGeom>
        </p:spPr>
      </p:pic>
    </p:spTree>
    <p:extLst>
      <p:ext uri="{BB962C8B-B14F-4D97-AF65-F5344CB8AC3E}">
        <p14:creationId xmlns:p14="http://schemas.microsoft.com/office/powerpoint/2010/main" val="1649572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38E624D-7F29-6A4D-B1C8-BF4C1225ABAA}"/>
              </a:ext>
            </a:extLst>
          </p:cNvPr>
          <p:cNvSpPr>
            <a:spLocks noGrp="1"/>
          </p:cNvSpPr>
          <p:nvPr>
            <p:ph type="ftr" sz="quarter" idx="3"/>
          </p:nvPr>
        </p:nvSpPr>
        <p:spPr/>
        <p:txBody>
          <a:bodyPr/>
          <a:lstStyle/>
          <a:p>
            <a:r>
              <a:rPr lang="en-US" b="1" dirty="0"/>
              <a:t>Jackson Lewis P.C.</a:t>
            </a:r>
            <a:endParaRPr lang="en-US" dirty="0"/>
          </a:p>
        </p:txBody>
      </p:sp>
      <p:sp>
        <p:nvSpPr>
          <p:cNvPr id="3" name="Slide Number Placeholder 2">
            <a:extLst>
              <a:ext uri="{FF2B5EF4-FFF2-40B4-BE49-F238E27FC236}">
                <a16:creationId xmlns:a16="http://schemas.microsoft.com/office/drawing/2014/main" id="{2F89928E-3962-794A-9002-9CCFCDA3D0FB}"/>
              </a:ext>
            </a:extLst>
          </p:cNvPr>
          <p:cNvSpPr>
            <a:spLocks noGrp="1"/>
          </p:cNvSpPr>
          <p:nvPr>
            <p:ph type="sldNum" sz="quarter" idx="4"/>
          </p:nvPr>
        </p:nvSpPr>
        <p:spPr/>
        <p:txBody>
          <a:bodyPr/>
          <a:lstStyle/>
          <a:p>
            <a:fld id="{407F7647-6CBB-4945-B48A-22BF8575EA14}" type="slidenum">
              <a:rPr lang="en-US" smtClean="0"/>
              <a:pPr/>
              <a:t>46</a:t>
            </a:fld>
            <a:endParaRPr lang="en-US" dirty="0"/>
          </a:p>
        </p:txBody>
      </p:sp>
      <p:sp>
        <p:nvSpPr>
          <p:cNvPr id="4" name="Title 3">
            <a:extLst>
              <a:ext uri="{FF2B5EF4-FFF2-40B4-BE49-F238E27FC236}">
                <a16:creationId xmlns:a16="http://schemas.microsoft.com/office/drawing/2014/main" id="{3CB3CE48-7C8F-F84B-AC23-4907B53A6609}"/>
              </a:ext>
            </a:extLst>
          </p:cNvPr>
          <p:cNvSpPr>
            <a:spLocks noGrp="1"/>
          </p:cNvSpPr>
          <p:nvPr>
            <p:ph type="title"/>
          </p:nvPr>
        </p:nvSpPr>
        <p:spPr/>
        <p:txBody>
          <a:bodyPr/>
          <a:lstStyle/>
          <a:p>
            <a:r>
              <a:rPr lang="en-US" dirty="0"/>
              <a:t>National recognition</a:t>
            </a:r>
          </a:p>
        </p:txBody>
      </p:sp>
      <p:sp>
        <p:nvSpPr>
          <p:cNvPr id="29" name="Rectangle 28">
            <a:extLst>
              <a:ext uri="{FF2B5EF4-FFF2-40B4-BE49-F238E27FC236}">
                <a16:creationId xmlns:a16="http://schemas.microsoft.com/office/drawing/2014/main" id="{2836C10D-26A3-0941-9760-FAB9A7F2B065}"/>
              </a:ext>
            </a:extLst>
          </p:cNvPr>
          <p:cNvSpPr/>
          <p:nvPr/>
        </p:nvSpPr>
        <p:spPr>
          <a:xfrm>
            <a:off x="2201507" y="1711916"/>
            <a:ext cx="3858397" cy="2092881"/>
          </a:xfrm>
          <a:prstGeom prst="rect">
            <a:avLst/>
          </a:prstGeom>
          <a:ln>
            <a:noFill/>
          </a:ln>
          <a:scene3d>
            <a:camera prst="orthographicFront"/>
            <a:lightRig rig="threePt" dir="t"/>
          </a:scene3d>
          <a:sp3d>
            <a:bevelT/>
          </a:sp3d>
        </p:spPr>
        <p:txBody>
          <a:bodyPr wrap="square" lIns="0">
            <a:spAutoFit/>
          </a:bodyPr>
          <a:lstStyle/>
          <a:p>
            <a:r>
              <a:rPr lang="en-US" sz="1300" dirty="0">
                <a:latin typeface="Arial" panose="020B0604020202020204" pitchFamily="34" charset="0"/>
                <a:cs typeface="Arial" panose="020B0604020202020204" pitchFamily="34" charset="0"/>
              </a:rPr>
              <a:t>Recognized for excellence and ranked as a </a:t>
            </a:r>
            <a:r>
              <a:rPr lang="en-US" sz="1300" dirty="0">
                <a:ln w="18415" cmpd="sng">
                  <a:noFill/>
                  <a:prstDash val="solid"/>
                </a:ln>
                <a:latin typeface="Arial" panose="020B0604020202020204" pitchFamily="34" charset="0"/>
                <a:cs typeface="Arial" panose="020B0604020202020204" pitchFamily="34" charset="0"/>
              </a:rPr>
              <a:t>Tier 1</a:t>
            </a:r>
            <a:r>
              <a:rPr lang="en-US" sz="1300" dirty="0">
                <a:latin typeface="Arial" panose="020B0604020202020204" pitchFamily="34" charset="0"/>
                <a:cs typeface="Arial" panose="020B0604020202020204" pitchFamily="34" charset="0"/>
              </a:rPr>
              <a:t> National “Best Law Firm” by </a:t>
            </a:r>
            <a:r>
              <a:rPr lang="en-US" sz="1300" i="1" dirty="0">
                <a:latin typeface="Arial" panose="020B0604020202020204" pitchFamily="34" charset="0"/>
                <a:cs typeface="Arial" panose="020B0604020202020204" pitchFamily="34" charset="0"/>
              </a:rPr>
              <a:t>U.S. News — Best Lawye</a:t>
            </a:r>
            <a:r>
              <a:rPr lang="en-US" sz="1300" dirty="0">
                <a:latin typeface="Arial" panose="020B0604020202020204" pitchFamily="34" charset="0"/>
                <a:cs typeface="Arial" panose="020B0604020202020204" pitchFamily="34" charset="0"/>
              </a:rPr>
              <a:t>rs</a:t>
            </a:r>
            <a:r>
              <a:rPr lang="en-US" sz="1300" baseline="30000" dirty="0">
                <a:latin typeface="Arial" panose="020B0604020202020204" pitchFamily="34" charset="0"/>
                <a:cs typeface="Arial" panose="020B0604020202020204" pitchFamily="34" charset="0"/>
              </a:rPr>
              <a:t>®</a:t>
            </a:r>
            <a:r>
              <a:rPr lang="en-US" sz="1300" b="1" dirty="0">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for:</a:t>
            </a:r>
          </a:p>
          <a:p>
            <a:pPr marL="285750" indent="-285750">
              <a:buFont typeface="Arial" panose="020B0604020202020204" pitchFamily="34" charset="0"/>
              <a:buChar char="•"/>
            </a:pPr>
            <a:r>
              <a:rPr lang="en-US" sz="1300" dirty="0">
                <a:latin typeface="Arial" panose="020B0604020202020204" pitchFamily="34" charset="0"/>
                <a:cs typeface="Arial" panose="020B0604020202020204" pitchFamily="34" charset="0"/>
              </a:rPr>
              <a:t>Employment Law – Management;</a:t>
            </a:r>
          </a:p>
          <a:p>
            <a:pPr marL="285750" indent="-285750">
              <a:buFont typeface="Arial" panose="020B0604020202020204" pitchFamily="34" charset="0"/>
              <a:buChar char="•"/>
            </a:pPr>
            <a:r>
              <a:rPr lang="en-US" sz="1300" dirty="0">
                <a:latin typeface="Arial" panose="020B0604020202020204" pitchFamily="34" charset="0"/>
                <a:cs typeface="Arial" panose="020B0604020202020204" pitchFamily="34" charset="0"/>
              </a:rPr>
              <a:t>Labor Law – Management; and</a:t>
            </a:r>
          </a:p>
          <a:p>
            <a:pPr marL="285750" indent="-285750">
              <a:buFont typeface="Arial" panose="020B0604020202020204" pitchFamily="34" charset="0"/>
              <a:buChar char="•"/>
            </a:pPr>
            <a:r>
              <a:rPr lang="en-US" sz="1300" dirty="0">
                <a:latin typeface="Arial" panose="020B0604020202020204" pitchFamily="34" charset="0"/>
                <a:cs typeface="Arial" panose="020B0604020202020204" pitchFamily="34" charset="0"/>
              </a:rPr>
              <a:t>Litigation – Labor &amp; Employment.</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More than 70% of Jackson Lewis’ firm locations also received a </a:t>
            </a:r>
            <a:r>
              <a:rPr lang="en-US" sz="1300" dirty="0">
                <a:ln w="18415" cmpd="sng">
                  <a:noFill/>
                  <a:prstDash val="solid"/>
                </a:ln>
                <a:latin typeface="Arial" panose="020B0604020202020204" pitchFamily="34" charset="0"/>
                <a:cs typeface="Arial" panose="020B0604020202020204" pitchFamily="34" charset="0"/>
              </a:rPr>
              <a:t>Tier 1</a:t>
            </a:r>
            <a:r>
              <a:rPr lang="en-US" sz="1300" dirty="0">
                <a:latin typeface="Arial" panose="020B0604020202020204" pitchFamily="34" charset="0"/>
                <a:cs typeface="Arial" panose="020B0604020202020204" pitchFamily="34" charset="0"/>
              </a:rPr>
              <a:t> Metropolitan designation in various labor and employment categories.</a:t>
            </a:r>
          </a:p>
        </p:txBody>
      </p:sp>
      <p:sp>
        <p:nvSpPr>
          <p:cNvPr id="31" name="Rectangle 30">
            <a:extLst>
              <a:ext uri="{FF2B5EF4-FFF2-40B4-BE49-F238E27FC236}">
                <a16:creationId xmlns:a16="http://schemas.microsoft.com/office/drawing/2014/main" id="{B03A72E7-9AB2-B14D-B764-2619DDCF5F1E}"/>
              </a:ext>
            </a:extLst>
          </p:cNvPr>
          <p:cNvSpPr/>
          <p:nvPr/>
        </p:nvSpPr>
        <p:spPr>
          <a:xfrm>
            <a:off x="7684299" y="1718761"/>
            <a:ext cx="3813048" cy="1692771"/>
          </a:xfrm>
          <a:prstGeom prst="rect">
            <a:avLst/>
          </a:prstGeom>
          <a:ln>
            <a:noFill/>
          </a:ln>
          <a:scene3d>
            <a:camera prst="orthographicFront"/>
            <a:lightRig rig="threePt" dir="t"/>
          </a:scene3d>
          <a:sp3d>
            <a:bevelT/>
          </a:sp3d>
        </p:spPr>
        <p:txBody>
          <a:bodyPr wrap="square" lIns="0">
            <a:spAutoFit/>
          </a:bodyPr>
          <a:lstStyle/>
          <a:p>
            <a:pPr marL="0" indent="0">
              <a:spcBef>
                <a:spcPts val="600"/>
              </a:spcBef>
              <a:buNone/>
            </a:pPr>
            <a:r>
              <a:rPr lang="en-US" sz="1300" dirty="0">
                <a:latin typeface="Arial" panose="020B0604020202020204" pitchFamily="34" charset="0"/>
                <a:cs typeface="Arial" panose="020B0604020202020204" pitchFamily="34" charset="0"/>
              </a:rPr>
              <a:t>Recommended in </a:t>
            </a:r>
            <a:r>
              <a:rPr lang="en-US" sz="1300" i="1" dirty="0">
                <a:latin typeface="Arial" panose="020B0604020202020204" pitchFamily="34" charset="0"/>
                <a:cs typeface="Arial" panose="020B0604020202020204" pitchFamily="34" charset="0"/>
              </a:rPr>
              <a:t>The Legal 500 United States 2019</a:t>
            </a:r>
            <a:r>
              <a:rPr lang="en-US" sz="1300" b="1" i="1" dirty="0">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for:</a:t>
            </a:r>
          </a:p>
          <a:p>
            <a:pPr marL="285750" indent="-285750">
              <a:buFont typeface="Arial" panose="020B0604020202020204" pitchFamily="34" charset="0"/>
              <a:buChar char="•"/>
            </a:pPr>
            <a:r>
              <a:rPr lang="en-US" sz="1300" dirty="0">
                <a:latin typeface="Arial" panose="020B0604020202020204" pitchFamily="34" charset="0"/>
                <a:cs typeface="Arial" panose="020B0604020202020204" pitchFamily="34" charset="0"/>
              </a:rPr>
              <a:t>Employee Benefits, Executive Compensation and Retirement Plans: Design;</a:t>
            </a:r>
          </a:p>
          <a:p>
            <a:pPr marL="285750" indent="-285750">
              <a:buFont typeface="Arial" panose="020B0604020202020204" pitchFamily="34" charset="0"/>
              <a:buChar char="•"/>
            </a:pPr>
            <a:r>
              <a:rPr lang="en-US" sz="1300" dirty="0">
                <a:latin typeface="Arial" panose="020B0604020202020204" pitchFamily="34" charset="0"/>
                <a:cs typeface="Arial" panose="020B0604020202020204" pitchFamily="34" charset="0"/>
              </a:rPr>
              <a:t>Immigration; Labor and Employment Disputes (including collective actions): Defense; </a:t>
            </a:r>
          </a:p>
          <a:p>
            <a:pPr marL="285750" indent="-285750">
              <a:buFont typeface="Arial" panose="020B0604020202020204" pitchFamily="34" charset="0"/>
              <a:buChar char="•"/>
            </a:pPr>
            <a:r>
              <a:rPr lang="en-US" sz="1300" dirty="0">
                <a:latin typeface="Arial" panose="020B0604020202020204" pitchFamily="34" charset="0"/>
                <a:cs typeface="Arial" panose="020B0604020202020204" pitchFamily="34" charset="0"/>
              </a:rPr>
              <a:t>Labor-Management Relations; and</a:t>
            </a:r>
          </a:p>
          <a:p>
            <a:pPr marL="285750" indent="-285750">
              <a:buFont typeface="Arial" panose="020B0604020202020204" pitchFamily="34" charset="0"/>
              <a:buChar char="•"/>
            </a:pPr>
            <a:r>
              <a:rPr lang="en-US" sz="1300" dirty="0">
                <a:latin typeface="Arial" panose="020B0604020202020204" pitchFamily="34" charset="0"/>
                <a:cs typeface="Arial" panose="020B0604020202020204" pitchFamily="34" charset="0"/>
              </a:rPr>
              <a:t>Workplace and Employment Counseling.</a:t>
            </a:r>
          </a:p>
        </p:txBody>
      </p:sp>
      <p:sp>
        <p:nvSpPr>
          <p:cNvPr id="32" name="Rectangle 31">
            <a:extLst>
              <a:ext uri="{FF2B5EF4-FFF2-40B4-BE49-F238E27FC236}">
                <a16:creationId xmlns:a16="http://schemas.microsoft.com/office/drawing/2014/main" id="{FCABC852-A178-D446-91EA-5811C37741E7}"/>
              </a:ext>
            </a:extLst>
          </p:cNvPr>
          <p:cNvSpPr/>
          <p:nvPr/>
        </p:nvSpPr>
        <p:spPr>
          <a:xfrm>
            <a:off x="7684299" y="4327320"/>
            <a:ext cx="4046490" cy="954107"/>
          </a:xfrm>
          <a:prstGeom prst="rect">
            <a:avLst/>
          </a:prstGeom>
          <a:ln>
            <a:noFill/>
          </a:ln>
          <a:scene3d>
            <a:camera prst="orthographicFront"/>
            <a:lightRig rig="threePt" dir="t"/>
          </a:scene3d>
          <a:sp3d>
            <a:bevelT/>
          </a:sp3d>
        </p:spPr>
        <p:txBody>
          <a:bodyPr wrap="square" lIns="0">
            <a:spAutoFit/>
          </a:bodyPr>
          <a:lstStyle/>
          <a:p>
            <a:pPr marL="0" indent="0">
              <a:buNone/>
            </a:pPr>
            <a:r>
              <a:rPr lang="en-US" sz="1400" dirty="0">
                <a:latin typeface="Arial" panose="020B0604020202020204" pitchFamily="34" charset="0"/>
                <a:cs typeface="Arial" panose="020B0604020202020204" pitchFamily="34" charset="0"/>
              </a:rPr>
              <a:t>Designated as a </a:t>
            </a:r>
            <a:r>
              <a:rPr lang="en-US" sz="1400" b="1" dirty="0">
                <a:ln w="18415" cmpd="sng">
                  <a:noFill/>
                  <a:prstDash val="solid"/>
                </a:ln>
                <a:latin typeface="Arial" panose="020B0604020202020204" pitchFamily="34" charset="0"/>
                <a:cs typeface="Arial" panose="020B0604020202020204" pitchFamily="34" charset="0"/>
              </a:rPr>
              <a:t>“Powerhouse” </a:t>
            </a:r>
            <a:r>
              <a:rPr lang="en-US" sz="1400" dirty="0">
                <a:latin typeface="Arial" panose="020B0604020202020204" pitchFamily="34" charset="0"/>
                <a:cs typeface="Arial" panose="020B0604020202020204" pitchFamily="34" charset="0"/>
              </a:rPr>
              <a:t>in Everyday Employment Litigation in Complex Employment Litigation in </a:t>
            </a:r>
            <a:r>
              <a:rPr lang="en-US" sz="1400" i="1" dirty="0">
                <a:latin typeface="Arial" panose="020B0604020202020204" pitchFamily="34" charset="0"/>
                <a:cs typeface="Arial" panose="020B0604020202020204" pitchFamily="34" charset="0"/>
              </a:rPr>
              <a:t>BTI Litigation Outlook 2019: Changes, Trends and Opportunities for Law Firms.</a:t>
            </a:r>
          </a:p>
        </p:txBody>
      </p:sp>
      <p:sp>
        <p:nvSpPr>
          <p:cNvPr id="33" name="Rectangle 32">
            <a:extLst>
              <a:ext uri="{FF2B5EF4-FFF2-40B4-BE49-F238E27FC236}">
                <a16:creationId xmlns:a16="http://schemas.microsoft.com/office/drawing/2014/main" id="{6CCB80B7-DA28-A347-96C3-A1E26FDA728F}"/>
              </a:ext>
            </a:extLst>
          </p:cNvPr>
          <p:cNvSpPr/>
          <p:nvPr/>
        </p:nvSpPr>
        <p:spPr>
          <a:xfrm>
            <a:off x="2201507" y="4326026"/>
            <a:ext cx="3413157" cy="1384995"/>
          </a:xfrm>
          <a:prstGeom prst="rect">
            <a:avLst/>
          </a:prstGeom>
          <a:ln>
            <a:noFill/>
          </a:ln>
          <a:scene3d>
            <a:camera prst="orthographicFront"/>
            <a:lightRig rig="threePt" dir="t"/>
          </a:scene3d>
          <a:sp3d>
            <a:bevelT/>
          </a:sp3d>
        </p:spPr>
        <p:txBody>
          <a:bodyPr wrap="square" lIns="0">
            <a:spAutoFit/>
          </a:bodyPr>
          <a:lstStyle/>
          <a:p>
            <a:pPr marL="0" indent="0">
              <a:buNone/>
            </a:pPr>
            <a:r>
              <a:rPr lang="en-US" sz="1400" b="1" dirty="0">
                <a:ln w="18415" cmpd="sng">
                  <a:noFill/>
                  <a:prstDash val="solid"/>
                </a:ln>
                <a:latin typeface="Arial" panose="020B0604020202020204" pitchFamily="34" charset="0"/>
                <a:cs typeface="Arial" panose="020B0604020202020204" pitchFamily="34" charset="0"/>
              </a:rPr>
              <a:t>72</a:t>
            </a:r>
            <a:r>
              <a:rPr lang="en-US" sz="1400" b="1" dirty="0">
                <a:latin typeface="Arial" panose="020B0604020202020204" pitchFamily="34" charset="0"/>
                <a:cs typeface="Arial" panose="020B0604020202020204" pitchFamily="34" charset="0"/>
              </a:rPr>
              <a:t> attorneys </a:t>
            </a:r>
            <a:r>
              <a:rPr lang="en-US" sz="1400" dirty="0">
                <a:latin typeface="Arial" panose="020B0604020202020204" pitchFamily="34" charset="0"/>
                <a:cs typeface="Arial" panose="020B0604020202020204" pitchFamily="34" charset="0"/>
              </a:rPr>
              <a:t>have been recognized in the 2019 edition of </a:t>
            </a:r>
            <a:r>
              <a:rPr lang="en-US" sz="1400" i="1" dirty="0">
                <a:latin typeface="Arial" panose="020B0604020202020204" pitchFamily="34" charset="0"/>
                <a:cs typeface="Arial" panose="020B0604020202020204" pitchFamily="34" charset="0"/>
              </a:rPr>
              <a:t>Chambers USA: America’s Leading Lawyers for Business.</a:t>
            </a:r>
            <a:r>
              <a:rPr lang="en-US" sz="1400" dirty="0">
                <a:latin typeface="Arial" panose="020B0604020202020204" pitchFamily="34" charset="0"/>
                <a:cs typeface="Arial" panose="020B0604020202020204" pitchFamily="34" charset="0"/>
              </a:rPr>
              <a:t> </a:t>
            </a:r>
            <a:r>
              <a:rPr lang="en-US" sz="1400" dirty="0">
                <a:ln w="18415" cmpd="sng">
                  <a:noFill/>
                  <a:prstDash val="solid"/>
                </a:ln>
                <a:latin typeface="Arial" panose="020B0604020202020204" pitchFamily="34" charset="0"/>
                <a:cs typeface="Arial" panose="020B0604020202020204" pitchFamily="34" charset="0"/>
              </a:rPr>
              <a:t>More than </a:t>
            </a:r>
            <a:r>
              <a:rPr lang="en-US" sz="1400" b="1" dirty="0">
                <a:ln w="18415" cmpd="sng">
                  <a:noFill/>
                  <a:prstDash val="solid"/>
                </a:ln>
                <a:latin typeface="Arial" panose="020B0604020202020204" pitchFamily="34" charset="0"/>
                <a:cs typeface="Arial" panose="020B0604020202020204" pitchFamily="34" charset="0"/>
              </a:rPr>
              <a:t>200</a:t>
            </a:r>
            <a:r>
              <a:rPr lang="en-US" sz="1400" b="1" dirty="0">
                <a:latin typeface="Arial" panose="020B0604020202020204" pitchFamily="34" charset="0"/>
                <a:cs typeface="Arial" panose="020B0604020202020204" pitchFamily="34" charset="0"/>
              </a:rPr>
              <a:t> attorneys</a:t>
            </a:r>
            <a:r>
              <a:rPr lang="en-US" sz="1400" dirty="0">
                <a:latin typeface="Arial" panose="020B0604020202020204" pitchFamily="34" charset="0"/>
                <a:cs typeface="Arial" panose="020B0604020202020204" pitchFamily="34" charset="0"/>
              </a:rPr>
              <a:t> were selected for inclusion in the 2019 edition of </a:t>
            </a:r>
            <a:r>
              <a:rPr lang="en-US" sz="1400" i="1" dirty="0">
                <a:latin typeface="Arial" panose="020B0604020202020204" pitchFamily="34" charset="0"/>
                <a:cs typeface="Arial" panose="020B0604020202020204" pitchFamily="34" charset="0"/>
              </a:rPr>
              <a:t>The</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Best Lawyers </a:t>
            </a:r>
            <a:br>
              <a:rPr lang="en-US" sz="1400" i="1" dirty="0">
                <a:latin typeface="Arial" panose="020B0604020202020204" pitchFamily="34" charset="0"/>
                <a:cs typeface="Arial" panose="020B0604020202020204" pitchFamily="34" charset="0"/>
              </a:rPr>
            </a:br>
            <a:r>
              <a:rPr lang="en-US" sz="1400" i="1" dirty="0">
                <a:latin typeface="Arial" panose="020B0604020202020204" pitchFamily="34" charset="0"/>
                <a:cs typeface="Arial" panose="020B0604020202020204" pitchFamily="34" charset="0"/>
              </a:rPr>
              <a:t>in America</a:t>
            </a:r>
            <a:r>
              <a:rPr lang="en-US" sz="1400" i="1" baseline="30000" dirty="0">
                <a:latin typeface="Arial" panose="020B0604020202020204" pitchFamily="34" charset="0"/>
                <a:cs typeface="Arial" panose="020B0604020202020204" pitchFamily="34" charset="0"/>
              </a:rPr>
              <a:t>©</a:t>
            </a:r>
            <a:r>
              <a:rPr lang="en-US" sz="1400" i="1" dirty="0">
                <a:latin typeface="Arial" panose="020B0604020202020204" pitchFamily="34" charset="0"/>
                <a:cs typeface="Arial" panose="020B0604020202020204" pitchFamily="34" charset="0"/>
              </a:rPr>
              <a:t>.</a:t>
            </a:r>
          </a:p>
        </p:txBody>
      </p:sp>
      <p:pic>
        <p:nvPicPr>
          <p:cNvPr id="17" name="Picture 16">
            <a:extLst>
              <a:ext uri="{FF2B5EF4-FFF2-40B4-BE49-F238E27FC236}">
                <a16:creationId xmlns:a16="http://schemas.microsoft.com/office/drawing/2014/main" id="{5DE31ED9-1722-4814-815D-2678A29F8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802732"/>
            <a:ext cx="1164777" cy="1162658"/>
          </a:xfrm>
          <a:prstGeom prst="rect">
            <a:avLst/>
          </a:prstGeom>
        </p:spPr>
      </p:pic>
      <p:pic>
        <p:nvPicPr>
          <p:cNvPr id="18" name="Picture 17">
            <a:extLst>
              <a:ext uri="{FF2B5EF4-FFF2-40B4-BE49-F238E27FC236}">
                <a16:creationId xmlns:a16="http://schemas.microsoft.com/office/drawing/2014/main" id="{C647BE2E-DFB2-4D4F-BAD0-3737B70C3CC9}"/>
              </a:ext>
            </a:extLst>
          </p:cNvPr>
          <p:cNvPicPr>
            <a:picLocks noChangeAspect="1"/>
          </p:cNvPicPr>
          <p:nvPr/>
        </p:nvPicPr>
        <p:blipFill>
          <a:blip r:embed="rId3"/>
          <a:stretch>
            <a:fillRect/>
          </a:stretch>
        </p:blipFill>
        <p:spPr>
          <a:xfrm>
            <a:off x="6495892" y="1799969"/>
            <a:ext cx="869094" cy="1268019"/>
          </a:xfrm>
          <a:prstGeom prst="rect">
            <a:avLst/>
          </a:prstGeom>
        </p:spPr>
      </p:pic>
      <p:pic>
        <p:nvPicPr>
          <p:cNvPr id="19" name="Picture 18">
            <a:extLst>
              <a:ext uri="{FF2B5EF4-FFF2-40B4-BE49-F238E27FC236}">
                <a16:creationId xmlns:a16="http://schemas.microsoft.com/office/drawing/2014/main" id="{4EBA1EC5-6F8D-468F-A75C-D4477498367A}"/>
              </a:ext>
            </a:extLst>
          </p:cNvPr>
          <p:cNvPicPr>
            <a:picLocks noChangeAspect="1"/>
          </p:cNvPicPr>
          <p:nvPr/>
        </p:nvPicPr>
        <p:blipFill>
          <a:blip r:embed="rId4"/>
          <a:stretch>
            <a:fillRect/>
          </a:stretch>
        </p:blipFill>
        <p:spPr>
          <a:xfrm>
            <a:off x="637672" y="4363416"/>
            <a:ext cx="1362291" cy="1047541"/>
          </a:xfrm>
          <a:prstGeom prst="rect">
            <a:avLst/>
          </a:prstGeom>
        </p:spPr>
      </p:pic>
      <p:pic>
        <p:nvPicPr>
          <p:cNvPr id="20" name="Picture 1" descr="Litigation Powerhouse 2019 - Jackson Lewis PC">
            <a:extLst>
              <a:ext uri="{FF2B5EF4-FFF2-40B4-BE49-F238E27FC236}">
                <a16:creationId xmlns:a16="http://schemas.microsoft.com/office/drawing/2014/main" id="{A084CB0B-C26A-4E2C-BF17-B3C547620C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397" y="4405077"/>
            <a:ext cx="1205990" cy="74369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BF368270-4418-8D49-B184-A41FF9869E15}"/>
              </a:ext>
            </a:extLst>
          </p:cNvPr>
          <p:cNvCxnSpPr/>
          <p:nvPr/>
        </p:nvCxnSpPr>
        <p:spPr>
          <a:xfrm>
            <a:off x="685800" y="3982455"/>
            <a:ext cx="108173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518EBB1-AA6C-7B4B-A10A-7F85472D5076}"/>
              </a:ext>
            </a:extLst>
          </p:cNvPr>
          <p:cNvCxnSpPr/>
          <p:nvPr/>
        </p:nvCxnSpPr>
        <p:spPr>
          <a:xfrm>
            <a:off x="6096000" y="1790700"/>
            <a:ext cx="0" cy="4381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979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F48A3B-3A6D-3A46-8E35-4B263A369ED4}"/>
              </a:ext>
            </a:extLst>
          </p:cNvPr>
          <p:cNvPicPr>
            <a:picLocks noChangeAspect="1"/>
          </p:cNvPicPr>
          <p:nvPr/>
        </p:nvPicPr>
        <p:blipFill rotWithShape="1">
          <a:blip r:embed="rId2"/>
          <a:srcRect l="7262" t="683" r="69635" b="598"/>
          <a:stretch/>
        </p:blipFill>
        <p:spPr>
          <a:xfrm>
            <a:off x="0" y="1"/>
            <a:ext cx="4381500" cy="6858000"/>
          </a:xfrm>
          <a:prstGeom prst="rect">
            <a:avLst/>
          </a:prstGeom>
        </p:spPr>
      </p:pic>
      <p:sp>
        <p:nvSpPr>
          <p:cNvPr id="10" name="Rectangle 9">
            <a:extLst>
              <a:ext uri="{FF2B5EF4-FFF2-40B4-BE49-F238E27FC236}">
                <a16:creationId xmlns:a16="http://schemas.microsoft.com/office/drawing/2014/main" id="{F3FAD4EF-416F-B849-B3C4-317F73A432BC}"/>
              </a:ext>
            </a:extLst>
          </p:cNvPr>
          <p:cNvSpPr/>
          <p:nvPr/>
        </p:nvSpPr>
        <p:spPr>
          <a:xfrm>
            <a:off x="0" y="1"/>
            <a:ext cx="4400550" cy="6858000"/>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CD437F63-8B6F-0F41-B4D4-9642240FC1EA}"/>
              </a:ext>
            </a:extLst>
          </p:cNvPr>
          <p:cNvSpPr>
            <a:spLocks noGrp="1"/>
          </p:cNvSpPr>
          <p:nvPr>
            <p:ph type="sldNum" sz="quarter" idx="11"/>
          </p:nvPr>
        </p:nvSpPr>
        <p:spPr>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47</a:t>
            </a:fld>
            <a:endParaRPr lang="en-US" dirty="0"/>
          </a:p>
        </p:txBody>
      </p:sp>
      <p:sp>
        <p:nvSpPr>
          <p:cNvPr id="8" name="Title 3">
            <a:extLst>
              <a:ext uri="{FF2B5EF4-FFF2-40B4-BE49-F238E27FC236}">
                <a16:creationId xmlns:a16="http://schemas.microsoft.com/office/drawing/2014/main" id="{31903879-852F-48E9-9006-C7689AA6004E}"/>
              </a:ext>
            </a:extLst>
          </p:cNvPr>
          <p:cNvSpPr txBox="1">
            <a:spLocks/>
          </p:cNvSpPr>
          <p:nvPr/>
        </p:nvSpPr>
        <p:spPr>
          <a:xfrm>
            <a:off x="152400" y="2816352"/>
            <a:ext cx="4075568" cy="777240"/>
          </a:xfrm>
          <a:prstGeom prst="rect">
            <a:avLst/>
          </a:prstGeom>
        </p:spPr>
        <p:txBody>
          <a:bodyPr lIns="0"/>
          <a:lstStyle>
            <a:lvl1pPr algn="l"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a:lstStyle>
          <a:p>
            <a:pPr algn="ctr"/>
            <a:r>
              <a:rPr lang="en-US" sz="5400" dirty="0">
                <a:solidFill>
                  <a:schemeClr val="bg1"/>
                </a:solidFill>
              </a:rPr>
              <a:t>Practices</a:t>
            </a:r>
          </a:p>
        </p:txBody>
      </p:sp>
      <p:sp>
        <p:nvSpPr>
          <p:cNvPr id="12" name="Rectangle 11">
            <a:extLst>
              <a:ext uri="{FF2B5EF4-FFF2-40B4-BE49-F238E27FC236}">
                <a16:creationId xmlns:a16="http://schemas.microsoft.com/office/drawing/2014/main" id="{D992133E-AEB0-B045-AF87-AF58B915FF9A}"/>
              </a:ext>
            </a:extLst>
          </p:cNvPr>
          <p:cNvSpPr/>
          <p:nvPr/>
        </p:nvSpPr>
        <p:spPr>
          <a:xfrm>
            <a:off x="5054972" y="1371600"/>
            <a:ext cx="6448180" cy="4451024"/>
          </a:xfrm>
          <a:prstGeom prst="rect">
            <a:avLst/>
          </a:prstGeom>
        </p:spPr>
        <p:txBody>
          <a:bodyPr wrap="square" lIns="0" tIns="0" rIns="0" bIns="0" numCol="2" spcCol="182880" anchor="t" anchorCtr="0">
            <a:noAutofit/>
          </a:bodyPr>
          <a:lstStyle/>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Advice and Counsel</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Affirmative Action,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OFCCP and Government Contract Compliance</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Class Actions and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Complex Litigation</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Corporate Diversity Counseling</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Corporate Governance and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Internal Investigations</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Disability, Leave and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Health Management</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Employee Benefits</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ERISA Complex Litigation</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Immigration</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International Employment </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Labor Relations</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Litigation</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Privacy, Data and Cybersecurity</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Restrictive Covenants, Trade Secrets and Unfair Competition</a:t>
            </a:r>
          </a:p>
          <a:p>
            <a:pPr marL="285750" indent="-285750">
              <a:spcAft>
                <a:spcPts val="1200"/>
              </a:spcAft>
              <a:buClr>
                <a:schemeClr val="accent2"/>
              </a:buClr>
              <a:buSzPct val="100000"/>
              <a:buFont typeface="Arial" panose="020B0604020202020204" pitchFamily="34" charset="0"/>
              <a:buChar char="•"/>
            </a:pPr>
            <a:r>
              <a:rPr lang="en-US" dirty="0"/>
              <a:t>Trials and Appeals</a:t>
            </a:r>
            <a:endParaRPr lang="en-US" sz="1600" dirty="0">
              <a:latin typeface="Arial" panose="020B0604020202020204" pitchFamily="34" charset="0"/>
              <a:cs typeface="Arial" panose="020B0604020202020204" pitchFamily="34" charset="0"/>
            </a:endParaRP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Wage and Hour</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Workplace Safety and Health</a:t>
            </a:r>
          </a:p>
        </p:txBody>
      </p:sp>
    </p:spTree>
    <p:extLst>
      <p:ext uri="{BB962C8B-B14F-4D97-AF65-F5344CB8AC3E}">
        <p14:creationId xmlns:p14="http://schemas.microsoft.com/office/powerpoint/2010/main" val="2201427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AB05546-D058-4747-8240-83FFD8B0B599}"/>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32A80877-8904-462D-B3AC-8ACD3FAF332B}"/>
              </a:ext>
            </a:extLst>
          </p:cNvPr>
          <p:cNvSpPr>
            <a:spLocks noGrp="1"/>
          </p:cNvSpPr>
          <p:nvPr>
            <p:ph type="sldNum" sz="quarter" idx="11"/>
          </p:nvPr>
        </p:nvSpPr>
        <p:spPr/>
        <p:txBody>
          <a:bodyPr/>
          <a:lstStyle/>
          <a:p>
            <a:fld id="{407F7647-6CBB-4945-B48A-22BF8575EA14}" type="slidenum">
              <a:rPr lang="en-US" smtClean="0"/>
              <a:pPr/>
              <a:t>5</a:t>
            </a:fld>
            <a:endParaRPr lang="en-US" dirty="0"/>
          </a:p>
        </p:txBody>
      </p:sp>
      <p:pic>
        <p:nvPicPr>
          <p:cNvPr id="5" name="Picture 4">
            <a:extLst>
              <a:ext uri="{FF2B5EF4-FFF2-40B4-BE49-F238E27FC236}">
                <a16:creationId xmlns:a16="http://schemas.microsoft.com/office/drawing/2014/main" id="{24E84746-CADA-4B7D-BCFC-B4327AF95B9F}"/>
              </a:ext>
            </a:extLst>
          </p:cNvPr>
          <p:cNvPicPr>
            <a:picLocks noChangeAspect="1"/>
          </p:cNvPicPr>
          <p:nvPr/>
        </p:nvPicPr>
        <p:blipFill>
          <a:blip r:embed="rId3"/>
          <a:stretch>
            <a:fillRect/>
          </a:stretch>
        </p:blipFill>
        <p:spPr>
          <a:xfrm>
            <a:off x="1570993" y="1333207"/>
            <a:ext cx="9050013" cy="4191585"/>
          </a:xfrm>
          <a:prstGeom prst="rect">
            <a:avLst/>
          </a:prstGeom>
        </p:spPr>
      </p:pic>
    </p:spTree>
    <p:extLst>
      <p:ext uri="{BB962C8B-B14F-4D97-AF65-F5344CB8AC3E}">
        <p14:creationId xmlns:p14="http://schemas.microsoft.com/office/powerpoint/2010/main" val="547807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E98F4F-2F65-491B-BE49-2422E717EF24}"/>
              </a:ext>
            </a:extLst>
          </p:cNvPr>
          <p:cNvSpPr>
            <a:spLocks noGrp="1"/>
          </p:cNvSpPr>
          <p:nvPr>
            <p:ph type="ftr" sz="quarter" idx="3"/>
          </p:nvPr>
        </p:nvSpPr>
        <p:spPr/>
        <p:txBody>
          <a:bodyPr/>
          <a:lstStyle/>
          <a:p>
            <a:r>
              <a:rPr lang="en-US" b="1" dirty="0"/>
              <a:t>Jackson Lewis P.C.  </a:t>
            </a:r>
            <a:endParaRPr lang="en-US" dirty="0"/>
          </a:p>
        </p:txBody>
      </p:sp>
      <p:sp>
        <p:nvSpPr>
          <p:cNvPr id="3" name="Slide Number Placeholder 2">
            <a:extLst>
              <a:ext uri="{FF2B5EF4-FFF2-40B4-BE49-F238E27FC236}">
                <a16:creationId xmlns:a16="http://schemas.microsoft.com/office/drawing/2014/main" id="{2C83D928-8ACD-459C-AD40-8F78412A0EDC}"/>
              </a:ext>
            </a:extLst>
          </p:cNvPr>
          <p:cNvSpPr>
            <a:spLocks noGrp="1"/>
          </p:cNvSpPr>
          <p:nvPr>
            <p:ph type="sldNum" sz="quarter" idx="4"/>
          </p:nvPr>
        </p:nvSpPr>
        <p:spPr/>
        <p:txBody>
          <a:bodyPr/>
          <a:lstStyle/>
          <a:p>
            <a:fld id="{407F7647-6CBB-4945-B48A-22BF8575EA14}" type="slidenum">
              <a:rPr lang="en-US" smtClean="0"/>
              <a:pPr/>
              <a:t>6</a:t>
            </a:fld>
            <a:endParaRPr lang="en-US" dirty="0"/>
          </a:p>
        </p:txBody>
      </p:sp>
      <p:sp>
        <p:nvSpPr>
          <p:cNvPr id="4" name="Content Placeholder 3">
            <a:extLst>
              <a:ext uri="{FF2B5EF4-FFF2-40B4-BE49-F238E27FC236}">
                <a16:creationId xmlns:a16="http://schemas.microsoft.com/office/drawing/2014/main" id="{FF8AC76B-1D1D-498F-9823-8C86BC875C54}"/>
              </a:ext>
            </a:extLst>
          </p:cNvPr>
          <p:cNvSpPr>
            <a:spLocks noGrp="1"/>
          </p:cNvSpPr>
          <p:nvPr>
            <p:ph sz="half" idx="2"/>
          </p:nvPr>
        </p:nvSpPr>
        <p:spPr/>
        <p:txBody>
          <a:bodyPr/>
          <a:lstStyle/>
          <a:p>
            <a:r>
              <a:rPr lang="en-US" sz="1600" dirty="0"/>
              <a:t>Hybrid work has increased in 2022 (from 42% in February to 49% in June) and is expected to further increase to 55% of remote-capable workers by the end of 2022 and beyond.</a:t>
            </a:r>
          </a:p>
          <a:p>
            <a:pPr marL="285750" indent="-285750">
              <a:buFont typeface="Arial" panose="020B0604020202020204" pitchFamily="34" charset="0"/>
              <a:buChar char="•"/>
            </a:pPr>
            <a:r>
              <a:rPr lang="en-US" sz="1600" dirty="0"/>
              <a:t>This shift aligns closely with the preferences of many remote-capable workers, as 60% want a long-term hybrid work arrangement.</a:t>
            </a:r>
          </a:p>
        </p:txBody>
      </p:sp>
      <p:sp>
        <p:nvSpPr>
          <p:cNvPr id="5" name="Text Placeholder 4">
            <a:extLst>
              <a:ext uri="{FF2B5EF4-FFF2-40B4-BE49-F238E27FC236}">
                <a16:creationId xmlns:a16="http://schemas.microsoft.com/office/drawing/2014/main" id="{291FDDE1-01DA-42A0-BB6D-107D18FA4488}"/>
              </a:ext>
            </a:extLst>
          </p:cNvPr>
          <p:cNvSpPr>
            <a:spLocks noGrp="1"/>
          </p:cNvSpPr>
          <p:nvPr>
            <p:ph type="body" idx="12"/>
          </p:nvPr>
        </p:nvSpPr>
        <p:spPr/>
        <p:txBody>
          <a:bodyPr/>
          <a:lstStyle/>
          <a:p>
            <a:r>
              <a:rPr lang="en-US" dirty="0"/>
              <a:t>Hybrid Work</a:t>
            </a:r>
          </a:p>
        </p:txBody>
      </p:sp>
      <p:sp>
        <p:nvSpPr>
          <p:cNvPr id="6" name="Text Placeholder 5">
            <a:extLst>
              <a:ext uri="{FF2B5EF4-FFF2-40B4-BE49-F238E27FC236}">
                <a16:creationId xmlns:a16="http://schemas.microsoft.com/office/drawing/2014/main" id="{EF1AA000-4FA1-4AD7-9750-AA509F6820B4}"/>
              </a:ext>
            </a:extLst>
          </p:cNvPr>
          <p:cNvSpPr>
            <a:spLocks noGrp="1"/>
          </p:cNvSpPr>
          <p:nvPr>
            <p:ph type="body" idx="14"/>
          </p:nvPr>
        </p:nvSpPr>
        <p:spPr/>
        <p:txBody>
          <a:bodyPr/>
          <a:lstStyle/>
          <a:p>
            <a:r>
              <a:rPr lang="en-US" dirty="0"/>
              <a:t>Fully Remote Work</a:t>
            </a:r>
          </a:p>
        </p:txBody>
      </p:sp>
      <p:sp>
        <p:nvSpPr>
          <p:cNvPr id="7" name="Text Placeholder 6">
            <a:extLst>
              <a:ext uri="{FF2B5EF4-FFF2-40B4-BE49-F238E27FC236}">
                <a16:creationId xmlns:a16="http://schemas.microsoft.com/office/drawing/2014/main" id="{A4E9611C-22D4-43F9-B535-97D9CD48DC50}"/>
              </a:ext>
            </a:extLst>
          </p:cNvPr>
          <p:cNvSpPr>
            <a:spLocks noGrp="1"/>
          </p:cNvSpPr>
          <p:nvPr>
            <p:ph type="body" idx="15"/>
          </p:nvPr>
        </p:nvSpPr>
        <p:spPr/>
        <p:txBody>
          <a:bodyPr/>
          <a:lstStyle/>
          <a:p>
            <a:r>
              <a:rPr lang="en-US" dirty="0"/>
              <a:t>On-Site Work</a:t>
            </a:r>
          </a:p>
        </p:txBody>
      </p:sp>
      <p:sp>
        <p:nvSpPr>
          <p:cNvPr id="8" name="Title 7">
            <a:extLst>
              <a:ext uri="{FF2B5EF4-FFF2-40B4-BE49-F238E27FC236}">
                <a16:creationId xmlns:a16="http://schemas.microsoft.com/office/drawing/2014/main" id="{C0B863C6-96C5-4DC3-A8AB-27AC4C08CC17}"/>
              </a:ext>
            </a:extLst>
          </p:cNvPr>
          <p:cNvSpPr>
            <a:spLocks noGrp="1"/>
          </p:cNvSpPr>
          <p:nvPr>
            <p:ph type="title"/>
          </p:nvPr>
        </p:nvSpPr>
        <p:spPr/>
        <p:txBody>
          <a:bodyPr/>
          <a:lstStyle/>
          <a:p>
            <a:r>
              <a:rPr lang="en-US" dirty="0"/>
              <a:t>Where do remote-capable employees expect to work long term and where would they prefer to work?</a:t>
            </a:r>
          </a:p>
        </p:txBody>
      </p:sp>
      <p:sp>
        <p:nvSpPr>
          <p:cNvPr id="9" name="Content Placeholder 8">
            <a:extLst>
              <a:ext uri="{FF2B5EF4-FFF2-40B4-BE49-F238E27FC236}">
                <a16:creationId xmlns:a16="http://schemas.microsoft.com/office/drawing/2014/main" id="{30E53B80-014B-45EF-AA97-44A9C7332E11}"/>
              </a:ext>
            </a:extLst>
          </p:cNvPr>
          <p:cNvSpPr>
            <a:spLocks noGrp="1"/>
          </p:cNvSpPr>
          <p:nvPr>
            <p:ph sz="half" idx="16"/>
          </p:nvPr>
        </p:nvSpPr>
        <p:spPr/>
        <p:txBody>
          <a:bodyPr/>
          <a:lstStyle/>
          <a:p>
            <a:r>
              <a:rPr lang="en-US" sz="1600" dirty="0"/>
              <a:t>Fully remote work arrangements are expected to continue decreasing from three in 10 remote-capable employees in June, down to two in 10 for the long term, despite 34% wanting to permanently work from home.</a:t>
            </a:r>
          </a:p>
          <a:p>
            <a:pPr marL="285750" indent="-285750">
              <a:buFont typeface="Arial" panose="020B0604020202020204" pitchFamily="34" charset="0"/>
              <a:buChar char="•"/>
            </a:pPr>
            <a:r>
              <a:rPr lang="en-US" sz="1600" dirty="0"/>
              <a:t>Nonetheless, long-term, fully remote work arrangements are expected to nearly triple compared to 2019 figures. Whether this shift satisfies employees with a strong affinity for permanently working from home is yet to be determined.</a:t>
            </a:r>
          </a:p>
        </p:txBody>
      </p:sp>
      <p:sp>
        <p:nvSpPr>
          <p:cNvPr id="10" name="Content Placeholder 9">
            <a:extLst>
              <a:ext uri="{FF2B5EF4-FFF2-40B4-BE49-F238E27FC236}">
                <a16:creationId xmlns:a16="http://schemas.microsoft.com/office/drawing/2014/main" id="{C77AE449-FDE4-4734-A364-D0FBA1A45BFF}"/>
              </a:ext>
            </a:extLst>
          </p:cNvPr>
          <p:cNvSpPr>
            <a:spLocks noGrp="1"/>
          </p:cNvSpPr>
          <p:nvPr>
            <p:ph sz="half" idx="17"/>
          </p:nvPr>
        </p:nvSpPr>
        <p:spPr/>
        <p:txBody>
          <a:bodyPr/>
          <a:lstStyle/>
          <a:p>
            <a:r>
              <a:rPr lang="en-US" sz="1600" dirty="0"/>
              <a:t>Fully on-site work is expected to remain a relic of the past with only two in 10 remote-capable employees currently working entirely on-site and about the same number expecting to be entirely on-site in the future </a:t>
            </a:r>
            <a:r>
              <a:rPr lang="en-US" sz="1600" dirty="0">
                <a:solidFill>
                  <a:schemeClr val="tx1"/>
                </a:solidFill>
              </a:rPr>
              <a:t>– </a:t>
            </a:r>
            <a:r>
              <a:rPr lang="en-US" sz="1600" dirty="0"/>
              <a:t>down from a whopping 60% in 2019.</a:t>
            </a:r>
          </a:p>
          <a:p>
            <a:pPr marL="285750" indent="-285750">
              <a:buFont typeface="Arial" panose="020B0604020202020204" pitchFamily="34" charset="0"/>
              <a:buChar char="•"/>
            </a:pPr>
            <a:r>
              <a:rPr lang="en-US" sz="1600" dirty="0"/>
              <a:t>A mere 6%want to work entirely on-site going forward. Doesn't it seem that traditional management and workplace practices are broken if more than 90% of 70 million employees say they don't want to come back to the office full time?</a:t>
            </a:r>
          </a:p>
        </p:txBody>
      </p:sp>
    </p:spTree>
    <p:extLst>
      <p:ext uri="{BB962C8B-B14F-4D97-AF65-F5344CB8AC3E}">
        <p14:creationId xmlns:p14="http://schemas.microsoft.com/office/powerpoint/2010/main" val="2326527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F008348-1C7B-46B9-BB97-2E3406EAE884}"/>
              </a:ext>
            </a:extLst>
          </p:cNvPr>
          <p:cNvSpPr>
            <a:spLocks noGrp="1"/>
          </p:cNvSpPr>
          <p:nvPr>
            <p:ph type="ftr" sz="quarter" idx="10"/>
          </p:nvPr>
        </p:nvSpPr>
        <p:spPr/>
        <p:txBody>
          <a:bodyPr/>
          <a:lstStyle/>
          <a:p>
            <a:r>
              <a:rPr lang="en-US" b="1" dirty="0"/>
              <a:t>Jackson Lewis P.C.</a:t>
            </a:r>
            <a:endParaRPr lang="en-US" dirty="0"/>
          </a:p>
        </p:txBody>
      </p:sp>
      <p:sp>
        <p:nvSpPr>
          <p:cNvPr id="3" name="Slide Number Placeholder 2">
            <a:extLst>
              <a:ext uri="{FF2B5EF4-FFF2-40B4-BE49-F238E27FC236}">
                <a16:creationId xmlns:a16="http://schemas.microsoft.com/office/drawing/2014/main" id="{F9F86BC4-B4F8-4119-88E0-E82174E34563}"/>
              </a:ext>
            </a:extLst>
          </p:cNvPr>
          <p:cNvSpPr>
            <a:spLocks noGrp="1"/>
          </p:cNvSpPr>
          <p:nvPr>
            <p:ph type="sldNum" sz="quarter" idx="11"/>
          </p:nvPr>
        </p:nvSpPr>
        <p:spPr/>
        <p:txBody>
          <a:bodyPr/>
          <a:lstStyle/>
          <a:p>
            <a:fld id="{407F7647-6CBB-4945-B48A-22BF8575EA14}" type="slidenum">
              <a:rPr lang="en-US" smtClean="0"/>
              <a:pPr/>
              <a:t>7</a:t>
            </a:fld>
            <a:endParaRPr lang="en-US" dirty="0"/>
          </a:p>
        </p:txBody>
      </p:sp>
      <p:pic>
        <p:nvPicPr>
          <p:cNvPr id="5" name="Picture 4">
            <a:extLst>
              <a:ext uri="{FF2B5EF4-FFF2-40B4-BE49-F238E27FC236}">
                <a16:creationId xmlns:a16="http://schemas.microsoft.com/office/drawing/2014/main" id="{D81C935F-CA33-4B31-A376-684050CC11D7}"/>
              </a:ext>
            </a:extLst>
          </p:cNvPr>
          <p:cNvPicPr>
            <a:picLocks noChangeAspect="1"/>
          </p:cNvPicPr>
          <p:nvPr/>
        </p:nvPicPr>
        <p:blipFill>
          <a:blip r:embed="rId3"/>
          <a:stretch>
            <a:fillRect/>
          </a:stretch>
        </p:blipFill>
        <p:spPr>
          <a:xfrm>
            <a:off x="2393177" y="170494"/>
            <a:ext cx="7405646" cy="6265711"/>
          </a:xfrm>
          <a:prstGeom prst="rect">
            <a:avLst/>
          </a:prstGeom>
        </p:spPr>
      </p:pic>
    </p:spTree>
    <p:extLst>
      <p:ext uri="{BB962C8B-B14F-4D97-AF65-F5344CB8AC3E}">
        <p14:creationId xmlns:p14="http://schemas.microsoft.com/office/powerpoint/2010/main" val="2733124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7DEC1D1-257F-4D2B-9FBC-DA2E8FEE3CA1}"/>
              </a:ext>
            </a:extLst>
          </p:cNvPr>
          <p:cNvSpPr>
            <a:spLocks noGrp="1"/>
          </p:cNvSpPr>
          <p:nvPr>
            <p:ph type="ftr" sz="quarter" idx="10"/>
          </p:nvPr>
        </p:nvSpPr>
        <p:spPr/>
        <p:txBody>
          <a:bodyPr/>
          <a:lstStyle/>
          <a:p>
            <a:r>
              <a:rPr lang="en-US" b="1" dirty="0"/>
              <a:t>Jackson Lewis P.C.</a:t>
            </a:r>
            <a:endParaRPr lang="en-US" dirty="0"/>
          </a:p>
        </p:txBody>
      </p:sp>
      <p:sp>
        <p:nvSpPr>
          <p:cNvPr id="3" name="Slide Number Placeholder 2">
            <a:extLst>
              <a:ext uri="{FF2B5EF4-FFF2-40B4-BE49-F238E27FC236}">
                <a16:creationId xmlns:a16="http://schemas.microsoft.com/office/drawing/2014/main" id="{952E5CE1-213B-4E3E-8562-B983AE0D1510}"/>
              </a:ext>
            </a:extLst>
          </p:cNvPr>
          <p:cNvSpPr>
            <a:spLocks noGrp="1"/>
          </p:cNvSpPr>
          <p:nvPr>
            <p:ph type="sldNum" sz="quarter" idx="11"/>
          </p:nvPr>
        </p:nvSpPr>
        <p:spPr/>
        <p:txBody>
          <a:bodyPr/>
          <a:lstStyle/>
          <a:p>
            <a:fld id="{407F7647-6CBB-4945-B48A-22BF8575EA14}" type="slidenum">
              <a:rPr lang="en-US" smtClean="0"/>
              <a:pPr/>
              <a:t>8</a:t>
            </a:fld>
            <a:endParaRPr lang="en-US" dirty="0"/>
          </a:p>
        </p:txBody>
      </p:sp>
      <p:sp>
        <p:nvSpPr>
          <p:cNvPr id="4" name="Content Placeholder 3">
            <a:extLst>
              <a:ext uri="{FF2B5EF4-FFF2-40B4-BE49-F238E27FC236}">
                <a16:creationId xmlns:a16="http://schemas.microsoft.com/office/drawing/2014/main" id="{7DE75E4A-AD6F-43EB-AD4F-F271987ACB28}"/>
              </a:ext>
            </a:extLst>
          </p:cNvPr>
          <p:cNvSpPr>
            <a:spLocks noGrp="1"/>
          </p:cNvSpPr>
          <p:nvPr>
            <p:ph sz="quarter" idx="12"/>
          </p:nvPr>
        </p:nvSpPr>
        <p:spPr/>
        <p:txBody>
          <a:bodyPr/>
          <a:lstStyle/>
          <a:p>
            <a:pPr marL="0" indent="0">
              <a:buNone/>
            </a:pPr>
            <a:r>
              <a:rPr lang="en-US" b="1" dirty="0">
                <a:solidFill>
                  <a:schemeClr val="accent1"/>
                </a:solidFill>
              </a:rPr>
              <a:t>The endowment effect</a:t>
            </a:r>
            <a:r>
              <a:rPr lang="en-US" dirty="0"/>
              <a:t>: Behavioral economics teaches us that people do not like to give up things they have acquired – we are loss-averse by nature. Similarly, many employees working hybrid or fully remote have come to expect permanent remote flexibility.</a:t>
            </a:r>
          </a:p>
          <a:p>
            <a:pPr lvl="1">
              <a:buFont typeface="Arial" panose="020B0604020202020204" pitchFamily="34" charset="0"/>
              <a:buChar char="•"/>
            </a:pPr>
            <a:r>
              <a:rPr lang="en-US" dirty="0"/>
              <a:t>6 in 10 exclusively remote employees are "extremely likely to change companies" if not offered remote flexibility</a:t>
            </a:r>
          </a:p>
          <a:p>
            <a:pPr lvl="1">
              <a:buFont typeface="Arial" panose="020B0604020202020204" pitchFamily="34" charset="0"/>
              <a:buChar char="•"/>
            </a:pPr>
            <a:r>
              <a:rPr lang="en-US" dirty="0"/>
              <a:t>3 in 10 hybrid employees are "extremely likely to change companies" if not offered remote flexibility</a:t>
            </a:r>
          </a:p>
          <a:p>
            <a:pPr lvl="1">
              <a:buFont typeface="Arial" panose="020B0604020202020204" pitchFamily="34" charset="0"/>
              <a:buChar char="•"/>
            </a:pPr>
            <a:r>
              <a:rPr lang="en-US" dirty="0"/>
              <a:t>the demand for long-term remote flexibility has substantially increased since June 2021</a:t>
            </a:r>
          </a:p>
        </p:txBody>
      </p:sp>
      <p:sp>
        <p:nvSpPr>
          <p:cNvPr id="5" name="Title 4">
            <a:extLst>
              <a:ext uri="{FF2B5EF4-FFF2-40B4-BE49-F238E27FC236}">
                <a16:creationId xmlns:a16="http://schemas.microsoft.com/office/drawing/2014/main" id="{4E255C40-BE15-4633-A241-3928244B59EA}"/>
              </a:ext>
            </a:extLst>
          </p:cNvPr>
          <p:cNvSpPr>
            <a:spLocks noGrp="1"/>
          </p:cNvSpPr>
          <p:nvPr>
            <p:ph type="title"/>
          </p:nvPr>
        </p:nvSpPr>
        <p:spPr/>
        <p:txBody>
          <a:bodyPr/>
          <a:lstStyle/>
          <a:p>
            <a:r>
              <a:rPr lang="en-US" dirty="0"/>
              <a:t>The Endowment Effect</a:t>
            </a:r>
          </a:p>
        </p:txBody>
      </p:sp>
    </p:spTree>
    <p:extLst>
      <p:ext uri="{BB962C8B-B14F-4D97-AF65-F5344CB8AC3E}">
        <p14:creationId xmlns:p14="http://schemas.microsoft.com/office/powerpoint/2010/main" val="10554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C9A62-5A7D-49B2-9F34-71F3BD9E40AE}"/>
              </a:ext>
            </a:extLst>
          </p:cNvPr>
          <p:cNvSpPr>
            <a:spLocks noGrp="1"/>
          </p:cNvSpPr>
          <p:nvPr>
            <p:ph type="sldNum" sz="quarter" idx="4"/>
          </p:nvPr>
        </p:nvSpPr>
        <p:spPr/>
        <p:txBody>
          <a:bodyPr/>
          <a:lstStyle/>
          <a:p>
            <a:fld id="{407F7647-6CBB-4945-B48A-22BF8575EA14}" type="slidenum">
              <a:rPr lang="en-US" smtClean="0"/>
              <a:pPr/>
              <a:t>9</a:t>
            </a:fld>
            <a:endParaRPr lang="en-US" dirty="0"/>
          </a:p>
        </p:txBody>
      </p:sp>
      <p:sp>
        <p:nvSpPr>
          <p:cNvPr id="4" name="Title 3">
            <a:extLst>
              <a:ext uri="{FF2B5EF4-FFF2-40B4-BE49-F238E27FC236}">
                <a16:creationId xmlns:a16="http://schemas.microsoft.com/office/drawing/2014/main" id="{D741F23A-4DA3-4FE1-B088-DE753FABA557}"/>
              </a:ext>
            </a:extLst>
          </p:cNvPr>
          <p:cNvSpPr>
            <a:spLocks noGrp="1"/>
          </p:cNvSpPr>
          <p:nvPr>
            <p:ph type="title"/>
          </p:nvPr>
        </p:nvSpPr>
        <p:spPr>
          <a:xfrm>
            <a:off x="4838700" y="2009898"/>
            <a:ext cx="6664452" cy="2838204"/>
          </a:xfrm>
        </p:spPr>
        <p:txBody>
          <a:bodyPr/>
          <a:lstStyle/>
          <a:p>
            <a:r>
              <a:rPr lang="en-US" dirty="0"/>
              <a:t>What happens when remote-capable, on-site employees do not work in their preferred location(s)?</a:t>
            </a:r>
          </a:p>
        </p:txBody>
      </p:sp>
    </p:spTree>
    <p:extLst>
      <p:ext uri="{BB962C8B-B14F-4D97-AF65-F5344CB8AC3E}">
        <p14:creationId xmlns:p14="http://schemas.microsoft.com/office/powerpoint/2010/main" val="383883809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3B1365"/>
      </a:accent1>
      <a:accent2>
        <a:srgbClr val="FF5750"/>
      </a:accent2>
      <a:accent3>
        <a:srgbClr val="91D2F2"/>
      </a:accent3>
      <a:accent4>
        <a:srgbClr val="00A87E"/>
      </a:accent4>
      <a:accent5>
        <a:srgbClr val="BC3D95"/>
      </a:accent5>
      <a:accent6>
        <a:srgbClr val="FDF385"/>
      </a:accent6>
      <a:hlink>
        <a:srgbClr val="3B1264"/>
      </a:hlink>
      <a:folHlink>
        <a:srgbClr val="3B1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000000"/>
      </a:dk1>
      <a:lt1>
        <a:srgbClr val="FFFFFF"/>
      </a:lt1>
      <a:dk2>
        <a:srgbClr val="44546A"/>
      </a:dk2>
      <a:lt2>
        <a:srgbClr val="E7E6E6"/>
      </a:lt2>
      <a:accent1>
        <a:srgbClr val="3B1365"/>
      </a:accent1>
      <a:accent2>
        <a:srgbClr val="FF5750"/>
      </a:accent2>
      <a:accent3>
        <a:srgbClr val="91D2F2"/>
      </a:accent3>
      <a:accent4>
        <a:srgbClr val="00A87E"/>
      </a:accent4>
      <a:accent5>
        <a:srgbClr val="BC3D95"/>
      </a:accent5>
      <a:accent6>
        <a:srgbClr val="FDF385"/>
      </a:accent6>
      <a:hlink>
        <a:srgbClr val="3B1264"/>
      </a:hlink>
      <a:folHlink>
        <a:srgbClr val="3B1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and Accent Slides">
  <a:themeElements>
    <a:clrScheme name="Custom 3">
      <a:dk1>
        <a:srgbClr val="000000"/>
      </a:dk1>
      <a:lt1>
        <a:srgbClr val="FFFFFF"/>
      </a:lt1>
      <a:dk2>
        <a:srgbClr val="44546A"/>
      </a:dk2>
      <a:lt2>
        <a:srgbClr val="E7E6E6"/>
      </a:lt2>
      <a:accent1>
        <a:srgbClr val="3B1365"/>
      </a:accent1>
      <a:accent2>
        <a:srgbClr val="FF5750"/>
      </a:accent2>
      <a:accent3>
        <a:srgbClr val="91D2F2"/>
      </a:accent3>
      <a:accent4>
        <a:srgbClr val="00A87E"/>
      </a:accent4>
      <a:accent5>
        <a:srgbClr val="BC3D95"/>
      </a:accent5>
      <a:accent6>
        <a:srgbClr val="FDF385"/>
      </a:accent6>
      <a:hlink>
        <a:srgbClr val="3B1264"/>
      </a:hlink>
      <a:folHlink>
        <a:srgbClr val="3B1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L_PPT_Short_V1_2022" id="{9BF6E1DC-1A3F-854D-8240-DC448229DEE9}" vid="{3CD06347-2EFF-2346-A9D8-C7C73CF4D91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1EE40318285348BDFE727244D256A7" ma:contentTypeVersion="10" ma:contentTypeDescription="Create a new document." ma:contentTypeScope="" ma:versionID="ce31ea4fe7633e2694bd88fec8fd5add">
  <xsd:schema xmlns:xsd="http://www.w3.org/2001/XMLSchema" xmlns:xs="http://www.w3.org/2001/XMLSchema" xmlns:p="http://schemas.microsoft.com/office/2006/metadata/properties" xmlns:ns3="a74d4b1c-22e2-486e-bc6a-b4c490b37c7f" targetNamespace="http://schemas.microsoft.com/office/2006/metadata/properties" ma:root="true" ma:fieldsID="5ba59ded1c51436d196935a4387dc61c" ns3:_="">
    <xsd:import namespace="a74d4b1c-22e2-486e-bc6a-b4c490b37c7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d4b1c-22e2-486e-bc6a-b4c490b37c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B87284-0DC8-4EB4-AFBD-D872C63294CA}">
  <ds:schemaRefs>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 ds:uri="a74d4b1c-22e2-486e-bc6a-b4c490b37c7f"/>
    <ds:schemaRef ds:uri="http://purl.org/dc/dcmitype/"/>
    <ds:schemaRef ds:uri="http://purl.org/dc/elements/1.1/"/>
  </ds:schemaRefs>
</ds:datastoreItem>
</file>

<file path=customXml/itemProps2.xml><?xml version="1.0" encoding="utf-8"?>
<ds:datastoreItem xmlns:ds="http://schemas.openxmlformats.org/officeDocument/2006/customXml" ds:itemID="{BB5ABE76-631F-4D00-BC8D-54C3BAA6BE7F}">
  <ds:schemaRefs>
    <ds:schemaRef ds:uri="a74d4b1c-22e2-486e-bc6a-b4c490b37c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B37DFAB-1C5C-4CEB-B991-E9DA0719F5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3365</TotalTime>
  <Words>5033</Words>
  <Application>Microsoft Office PowerPoint</Application>
  <PresentationFormat>Widescreen</PresentationFormat>
  <Paragraphs>414</Paragraphs>
  <Slides>47</Slides>
  <Notes>22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47</vt:i4>
      </vt:variant>
    </vt:vector>
  </HeadingPairs>
  <TitlesOfParts>
    <vt:vector size="58" baseType="lpstr">
      <vt:lpstr>Arial</vt:lpstr>
      <vt:lpstr>Arial Narrow</vt:lpstr>
      <vt:lpstr>Calibri</vt:lpstr>
      <vt:lpstr>Georgia</vt:lpstr>
      <vt:lpstr>Open Sans</vt:lpstr>
      <vt:lpstr>Symbol</vt:lpstr>
      <vt:lpstr>System Font Regular</vt:lpstr>
      <vt:lpstr>Wingdings</vt:lpstr>
      <vt:lpstr>Office Theme</vt:lpstr>
      <vt:lpstr>1_Office Theme</vt:lpstr>
      <vt:lpstr>Title and Accent Slides</vt:lpstr>
      <vt:lpstr>Is that Remotely Possible? Spotting and Solving Issues with Remote and Hybrid Work</vt:lpstr>
      <vt:lpstr>PowerPoint Presentation</vt:lpstr>
      <vt:lpstr>PowerPoint Presentation</vt:lpstr>
      <vt:lpstr>PowerPoint Presentation</vt:lpstr>
      <vt:lpstr>PowerPoint Presentation</vt:lpstr>
      <vt:lpstr>Where do remote-capable employees expect to work long term and where would they prefer to work?</vt:lpstr>
      <vt:lpstr>PowerPoint Presentation</vt:lpstr>
      <vt:lpstr>The Endowment Effect</vt:lpstr>
      <vt:lpstr>What happens when remote-capable, on-site employees do not work in their preferred location(s)?</vt:lpstr>
      <vt:lpstr>PowerPoint Presentation</vt:lpstr>
      <vt:lpstr>PowerPoint Presentation</vt:lpstr>
      <vt:lpstr>Warm Up Hypos </vt:lpstr>
      <vt:lpstr>Tales from the trenches </vt:lpstr>
      <vt:lpstr>PowerPoint Presentation</vt:lpstr>
      <vt:lpstr>Which Law Applies?</vt:lpstr>
      <vt:lpstr>Which State’s Laws Apply?</vt:lpstr>
      <vt:lpstr>PowerPoint Presentation</vt:lpstr>
      <vt:lpstr>Posting Requirements</vt:lpstr>
      <vt:lpstr>PowerPoint Presentation</vt:lpstr>
      <vt:lpstr>State and Local Taxes – Employer Withholding</vt:lpstr>
      <vt:lpstr>PowerPoint Presentation</vt:lpstr>
      <vt:lpstr>DOL Guidance on Tracking Work Hours</vt:lpstr>
      <vt:lpstr>Non-Exempt Employees</vt:lpstr>
      <vt:lpstr>Best Practices for Tracking Compensable Time</vt:lpstr>
      <vt:lpstr>Best Practices for Tracking Compensable Time (Con’t)</vt:lpstr>
      <vt:lpstr>PowerPoint Presentation</vt:lpstr>
      <vt:lpstr>FMLA</vt:lpstr>
      <vt:lpstr>Accommodations</vt:lpstr>
      <vt:lpstr>Accommodations</vt:lpstr>
      <vt:lpstr>Benefits</vt:lpstr>
      <vt:lpstr>PowerPoint Presentation</vt:lpstr>
      <vt:lpstr>Employers’ Continuing Obligation</vt:lpstr>
      <vt:lpstr>Beware of Inequities Ahead</vt:lpstr>
      <vt:lpstr>Beware of Inequities Ahead</vt:lpstr>
      <vt:lpstr>Best Practices</vt:lpstr>
      <vt:lpstr>OSHA</vt:lpstr>
      <vt:lpstr>Employment Eligibility and Immigration</vt:lpstr>
      <vt:lpstr>Data Privacy</vt:lpstr>
      <vt:lpstr>Make Key Strategic Decisions</vt:lpstr>
      <vt:lpstr>How Do We Get There?</vt:lpstr>
      <vt:lpstr>What else does the Company need to consider?</vt:lpstr>
      <vt:lpstr>Remember: This is Not a One and Done</vt:lpstr>
      <vt:lpstr>PowerPoint Presentation</vt:lpstr>
      <vt:lpstr>About Jackson Lewis P.C.</vt:lpstr>
      <vt:lpstr>Strategically located to serve employers’ needs</vt:lpstr>
      <vt:lpstr>National recognition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Jackson Lewis  Brand Extension</dc:title>
  <dc:creator>Katy Admirand</dc:creator>
  <cp:lastModifiedBy>Bari, Ramlah (Marketing and BD)</cp:lastModifiedBy>
  <cp:revision>117</cp:revision>
  <cp:lastPrinted>2022-05-10T04:14:56Z</cp:lastPrinted>
  <dcterms:created xsi:type="dcterms:W3CDTF">2019-05-21T12:41:57Z</dcterms:created>
  <dcterms:modified xsi:type="dcterms:W3CDTF">2022-09-14T16:04:51Z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0x010100D11EE40318285348BDFE727244D256A7</vt:lpwstr>
  </property>
</Properties>
</file>