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0.2-->
<p:presentation xmlns:r="http://schemas.openxmlformats.org/officeDocument/2006/relationships" xmlns:a="http://schemas.openxmlformats.org/drawingml/2006/main" xmlns:p="http://schemas.openxmlformats.org/presentationml/2006/main" removePersonalInfoOnSave="1" saveSubsetFonts="1" autoCompressPictures="0">
  <p:sldMasterIdLst>
    <p:sldMasterId id="2147483648" r:id="rId4"/>
  </p:sldMasterIdLst>
  <p:notesMasterIdLst>
    <p:notesMasterId r:id="rId5"/>
  </p:notesMasterIdLst>
  <p:handoutMasterIdLst>
    <p:handoutMasterId r:id="rId6"/>
  </p:handoutMasterIdLst>
  <p:sldIdLst>
    <p:sldId id="300" r:id="rId7"/>
    <p:sldId id="319" r:id="rId8"/>
    <p:sldId id="322" r:id="rId9"/>
    <p:sldId id="364" r:id="rId10"/>
    <p:sldId id="365" r:id="rId11"/>
    <p:sldId id="333" r:id="rId12"/>
    <p:sldId id="334" r:id="rId13"/>
    <p:sldId id="343" r:id="rId14"/>
    <p:sldId id="335" r:id="rId15"/>
    <p:sldId id="336" r:id="rId16"/>
    <p:sldId id="337" r:id="rId17"/>
    <p:sldId id="338" r:id="rId18"/>
    <p:sldId id="347" r:id="rId19"/>
    <p:sldId id="368" r:id="rId20"/>
    <p:sldId id="366" r:id="rId21"/>
    <p:sldId id="341" r:id="rId22"/>
    <p:sldId id="320" r:id="rId23"/>
    <p:sldId id="323" r:id="rId24"/>
    <p:sldId id="325" r:id="rId25"/>
    <p:sldId id="331" r:id="rId26"/>
    <p:sldId id="340" r:id="rId27"/>
    <p:sldId id="339" r:id="rId28"/>
    <p:sldId id="348" r:id="rId29"/>
    <p:sldId id="367" r:id="rId30"/>
    <p:sldId id="342" r:id="rId31"/>
    <p:sldId id="358" r:id="rId32"/>
    <p:sldId id="359" r:id="rId33"/>
    <p:sldId id="369" r:id="rId34"/>
    <p:sldId id="360" r:id="rId35"/>
    <p:sldId id="373" r:id="rId36"/>
    <p:sldId id="344" r:id="rId37"/>
    <p:sldId id="352" r:id="rId38"/>
    <p:sldId id="346" r:id="rId39"/>
    <p:sldId id="361" r:id="rId40"/>
    <p:sldId id="345" r:id="rId41"/>
    <p:sldId id="363" r:id="rId42"/>
    <p:sldId id="353" r:id="rId43"/>
    <p:sldId id="356" r:id="rId44"/>
    <p:sldId id="354" r:id="rId45"/>
    <p:sldId id="355" r:id="rId46"/>
    <p:sldId id="349" r:id="rId47"/>
    <p:sldId id="329" r:id="rId48"/>
    <p:sldId id="350" r:id="rId49"/>
    <p:sldId id="351" r:id="rId50"/>
    <p:sldId id="321" r:id="rId51"/>
    <p:sldId id="357" r:id="rId52"/>
    <p:sldId id="372" r:id="rId53"/>
    <p:sldId id="317" r:id="rId54"/>
  </p:sldIdLst>
  <p:sldSz cx="12192000" cy="6858000"/>
  <p:notesSz cx="6858000" cy="9144000"/>
  <p:custDataLst>
    <p:tags r:id="rId55"/>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2D"/>
    <a:srgbClr val="323332"/>
    <a:srgbClr val="003C4B"/>
    <a:srgbClr val="005F7F"/>
    <a:srgbClr val="2F98AA"/>
    <a:srgbClr val="313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73538" autoAdjust="0"/>
  </p:normalViewPr>
  <p:slideViewPr>
    <p:cSldViewPr snapToGrid="0" snapToObjects="1">
      <p:cViewPr varScale="1">
        <p:scale>
          <a:sx n="80" d="100"/>
          <a:sy n="80" d="100"/>
        </p:scale>
        <p:origin x="1758"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66" d="100"/>
          <a:sy n="66" d="100"/>
        </p:scale>
        <p:origin x="0" y="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4.xml" /><Relationship Id="rId11" Type="http://schemas.openxmlformats.org/officeDocument/2006/relationships/slide" Target="slides/slide5.xml" /><Relationship Id="rId12" Type="http://schemas.openxmlformats.org/officeDocument/2006/relationships/slide" Target="slides/slide6.xml" /><Relationship Id="rId13" Type="http://schemas.openxmlformats.org/officeDocument/2006/relationships/slide" Target="slides/slide7.xml" /><Relationship Id="rId14" Type="http://schemas.openxmlformats.org/officeDocument/2006/relationships/slide" Target="slides/slide8.xml" /><Relationship Id="rId15" Type="http://schemas.openxmlformats.org/officeDocument/2006/relationships/slide" Target="slides/slide9.xml" /><Relationship Id="rId16" Type="http://schemas.openxmlformats.org/officeDocument/2006/relationships/slide" Target="slides/slide10.xml" /><Relationship Id="rId17" Type="http://schemas.openxmlformats.org/officeDocument/2006/relationships/slide" Target="slides/slide11.xml" /><Relationship Id="rId18" Type="http://schemas.openxmlformats.org/officeDocument/2006/relationships/slide" Target="slides/slide12.xml" /><Relationship Id="rId19" Type="http://schemas.openxmlformats.org/officeDocument/2006/relationships/slide" Target="slides/slide13.xml" /><Relationship Id="rId2" Type="http://schemas.openxmlformats.org/officeDocument/2006/relationships/customXml" Target="../customXml/item2.xml" /><Relationship Id="rId20" Type="http://schemas.openxmlformats.org/officeDocument/2006/relationships/slide" Target="slides/slide14.xml" /><Relationship Id="rId21" Type="http://schemas.openxmlformats.org/officeDocument/2006/relationships/slide" Target="slides/slide15.xml" /><Relationship Id="rId22" Type="http://schemas.openxmlformats.org/officeDocument/2006/relationships/slide" Target="slides/slide16.xml" /><Relationship Id="rId23" Type="http://schemas.openxmlformats.org/officeDocument/2006/relationships/slide" Target="slides/slide17.xml" /><Relationship Id="rId24" Type="http://schemas.openxmlformats.org/officeDocument/2006/relationships/slide" Target="slides/slide18.xml" /><Relationship Id="rId25" Type="http://schemas.openxmlformats.org/officeDocument/2006/relationships/slide" Target="slides/slide19.xml" /><Relationship Id="rId26" Type="http://schemas.openxmlformats.org/officeDocument/2006/relationships/slide" Target="slides/slide20.xml" /><Relationship Id="rId27" Type="http://schemas.openxmlformats.org/officeDocument/2006/relationships/slide" Target="slides/slide21.xml" /><Relationship Id="rId28" Type="http://schemas.openxmlformats.org/officeDocument/2006/relationships/slide" Target="slides/slide22.xml" /><Relationship Id="rId29" Type="http://schemas.openxmlformats.org/officeDocument/2006/relationships/slide" Target="slides/slide23.xml" /><Relationship Id="rId3" Type="http://schemas.openxmlformats.org/officeDocument/2006/relationships/customXml" Target="../customXml/item3.xml" /><Relationship Id="rId30" Type="http://schemas.openxmlformats.org/officeDocument/2006/relationships/slide" Target="slides/slide24.xml" /><Relationship Id="rId31" Type="http://schemas.openxmlformats.org/officeDocument/2006/relationships/slide" Target="slides/slide25.xml" /><Relationship Id="rId32" Type="http://schemas.openxmlformats.org/officeDocument/2006/relationships/slide" Target="slides/slide26.xml" /><Relationship Id="rId33" Type="http://schemas.openxmlformats.org/officeDocument/2006/relationships/slide" Target="slides/slide27.xml" /><Relationship Id="rId34" Type="http://schemas.openxmlformats.org/officeDocument/2006/relationships/slide" Target="slides/slide28.xml" /><Relationship Id="rId35" Type="http://schemas.openxmlformats.org/officeDocument/2006/relationships/slide" Target="slides/slide29.xml" /><Relationship Id="rId36" Type="http://schemas.openxmlformats.org/officeDocument/2006/relationships/slide" Target="slides/slide30.xml" /><Relationship Id="rId37" Type="http://schemas.openxmlformats.org/officeDocument/2006/relationships/slide" Target="slides/slide31.xml" /><Relationship Id="rId38" Type="http://schemas.openxmlformats.org/officeDocument/2006/relationships/slide" Target="slides/slide32.xml" /><Relationship Id="rId39" Type="http://schemas.openxmlformats.org/officeDocument/2006/relationships/slide" Target="slides/slide33.xml" /><Relationship Id="rId4" Type="http://schemas.openxmlformats.org/officeDocument/2006/relationships/slideMaster" Target="slideMasters/slideMaster1.xml" /><Relationship Id="rId40" Type="http://schemas.openxmlformats.org/officeDocument/2006/relationships/slide" Target="slides/slide34.xml" /><Relationship Id="rId41" Type="http://schemas.openxmlformats.org/officeDocument/2006/relationships/slide" Target="slides/slide35.xml" /><Relationship Id="rId42" Type="http://schemas.openxmlformats.org/officeDocument/2006/relationships/slide" Target="slides/slide36.xml" /><Relationship Id="rId43" Type="http://schemas.openxmlformats.org/officeDocument/2006/relationships/slide" Target="slides/slide37.xml" /><Relationship Id="rId44" Type="http://schemas.openxmlformats.org/officeDocument/2006/relationships/slide" Target="slides/slide38.xml" /><Relationship Id="rId45" Type="http://schemas.openxmlformats.org/officeDocument/2006/relationships/slide" Target="slides/slide39.xml" /><Relationship Id="rId46" Type="http://schemas.openxmlformats.org/officeDocument/2006/relationships/slide" Target="slides/slide40.xml" /><Relationship Id="rId47" Type="http://schemas.openxmlformats.org/officeDocument/2006/relationships/slide" Target="slides/slide41.xml" /><Relationship Id="rId48" Type="http://schemas.openxmlformats.org/officeDocument/2006/relationships/slide" Target="slides/slide42.xml" /><Relationship Id="rId49" Type="http://schemas.openxmlformats.org/officeDocument/2006/relationships/slide" Target="slides/slide43.xml" /><Relationship Id="rId5" Type="http://schemas.openxmlformats.org/officeDocument/2006/relationships/notesMaster" Target="notesMasters/notesMaster1.xml" /><Relationship Id="rId50" Type="http://schemas.openxmlformats.org/officeDocument/2006/relationships/slide" Target="slides/slide44.xml" /><Relationship Id="rId51" Type="http://schemas.openxmlformats.org/officeDocument/2006/relationships/slide" Target="slides/slide45.xml" /><Relationship Id="rId52" Type="http://schemas.openxmlformats.org/officeDocument/2006/relationships/slide" Target="slides/slide46.xml" /><Relationship Id="rId53" Type="http://schemas.openxmlformats.org/officeDocument/2006/relationships/slide" Target="slides/slide47.xml" /><Relationship Id="rId54" Type="http://schemas.openxmlformats.org/officeDocument/2006/relationships/slide" Target="slides/slide48.xml" /><Relationship Id="rId55" Type="http://schemas.openxmlformats.org/officeDocument/2006/relationships/tags" Target="tags/tag1.xml" /><Relationship Id="rId56" Type="http://schemas.openxmlformats.org/officeDocument/2006/relationships/presProps" Target="presProps.xml" /><Relationship Id="rId57" Type="http://schemas.openxmlformats.org/officeDocument/2006/relationships/viewProps" Target="viewProps.xml" /><Relationship Id="rId58" Type="http://schemas.openxmlformats.org/officeDocument/2006/relationships/theme" Target="theme/theme1.xml" /><Relationship Id="rId59" Type="http://schemas.openxmlformats.org/officeDocument/2006/relationships/tableStyles" Target="tableStyles.xml" /><Relationship Id="rId6" Type="http://schemas.openxmlformats.org/officeDocument/2006/relationships/handoutMaster" Target="handoutMasters/handoutMaster1.xml" /><Relationship Id="rId7" Type="http://schemas.openxmlformats.org/officeDocument/2006/relationships/slide" Target="slides/slide1.xml" /><Relationship Id="rId8" Type="http://schemas.openxmlformats.org/officeDocument/2006/relationships/slide" Target="slides/slide2.xml" /><Relationship Id="rId9" Type="http://schemas.openxmlformats.org/officeDocument/2006/relationships/slide" Target="slides/slide3.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ct val="0"/>
              </a:spcBef>
              <a:spcAft>
                <a:spcPct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ct val="0"/>
              </a:spcBef>
              <a:spcAft>
                <a:spcPct val="0"/>
              </a:spcAft>
              <a:defRPr sz="1200">
                <a:latin typeface="+mn-lt"/>
                <a:cs typeface="+mn-cs"/>
              </a:defRPr>
            </a:lvl1pPr>
          </a:lstStyle>
          <a:p>
            <a:pPr>
              <a:defRPr/>
            </a:pPr>
            <a:fld id="{69C73118-C690-4A96-B89A-E6AA93E57744}" type="datetimeFigureOut">
              <a:rPr lang="en-US"/>
              <a:pPr>
                <a:defRPr/>
              </a:pPr>
              <a:t>9/9/2022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ct val="0"/>
              </a:spcBef>
              <a:spcAft>
                <a:spcPct val="0"/>
              </a:spcAft>
              <a:defRPr sz="1200">
                <a:latin typeface="+mn-lt"/>
                <a:cs typeface="+mn-cs"/>
              </a:defRPr>
            </a:lvl1pPr>
          </a:lstStyle>
          <a:p>
            <a:pPr>
              <a:defRPr/>
            </a:pPr>
            <a:fld id="{4657D43D-6DB1-4064-89DC-E7FB500FE46B}"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ct val="0"/>
              </a:spcBef>
              <a:spcAft>
                <a:spcPct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ct val="0"/>
              </a:spcBef>
              <a:spcAft>
                <a:spcPct val="0"/>
              </a:spcAft>
              <a:defRPr sz="1200">
                <a:latin typeface="+mn-lt"/>
                <a:cs typeface="+mn-cs"/>
              </a:defRPr>
            </a:lvl1pPr>
          </a:lstStyle>
          <a:p>
            <a:pPr>
              <a:defRPr/>
            </a:pPr>
            <a:fld id="{82338725-4522-48E2-92F2-131A2D96B8EF}" type="datetimeFigureOut">
              <a:rPr lang="en-US"/>
              <a:pPr>
                <a:defRPr/>
              </a:pPr>
              <a:t>9/9/2022</a:t>
            </a:fld>
            <a:endParaRPr lang="en-US"/>
          </a:p>
        </p:txBody>
      </p:sp>
      <p:sp>
        <p:nvSpPr>
          <p:cNvPr id="5124" name="Slide Image Placeholder 3"/>
          <p:cNvSpPr>
            <a:spLocks noGrp="1" noRot="1" noChangeAspect="1"/>
          </p:cNvSpPr>
          <p:nvPr>
            <p:ph type="sldImg" idx="2"/>
          </p:nvPr>
        </p:nvSpPr>
        <p:spPr bwMode="auto">
          <a:xfrm>
            <a:off x="381000" y="685800"/>
            <a:ext cx="6096000" cy="3429000"/>
          </a:xfrm>
          <a:prstGeom prst="rect">
            <a:avLst/>
          </a:prstGeom>
          <a:noFill/>
          <a:ln w="12700">
            <a:solidFill>
              <a:srgbClr val="000000"/>
            </a:solidFill>
            <a:miter lim="800000"/>
          </a:ln>
          <a:extLst>
            <a:ext uri="{909E8E84-426E-40DD-AFC4-6F175D3DCCD1}">
              <a14:hiddenFill xmlns:a14="http://schemas.microsoft.com/office/drawing/2010/main">
                <a:solidFill>
                  <a:srgbClr val="FFFFFF"/>
                </a:solidFill>
              </a14:hiddenFill>
            </a:ext>
          </a:extLst>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ct val="0"/>
              </a:spcBef>
              <a:spcAft>
                <a:spcPct val="0"/>
              </a:spcAft>
              <a:defRPr sz="1200">
                <a:latin typeface="+mn-lt"/>
                <a:cs typeface="+mn-cs"/>
              </a:defRPr>
            </a:lvl1pPr>
          </a:lstStyle>
          <a:p>
            <a:pPr>
              <a:defRPr/>
            </a:pPr>
            <a:fld id="{0E7CCE9C-0BBD-489E-861C-1DB6CC095F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1</a:t>
            </a:fld>
            <a:endParaRPr lang="en-US"/>
          </a:p>
        </p:txBody>
      </p:sp>
    </p:spTree>
    <p:extLst>
      <p:ext uri="{BB962C8B-B14F-4D97-AF65-F5344CB8AC3E}">
        <p14:creationId xmlns:p14="http://schemas.microsoft.com/office/powerpoint/2010/main" val="1392056575"/>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10</a:t>
            </a:fld>
            <a:endParaRPr lang="en-US"/>
          </a:p>
        </p:txBody>
      </p:sp>
    </p:spTree>
    <p:extLst>
      <p:ext uri="{BB962C8B-B14F-4D97-AF65-F5344CB8AC3E}">
        <p14:creationId xmlns:p14="http://schemas.microsoft.com/office/powerpoint/2010/main" val="1844155244"/>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11</a:t>
            </a:fld>
            <a:endParaRPr lang="en-US"/>
          </a:p>
        </p:txBody>
      </p:sp>
    </p:spTree>
    <p:extLst>
      <p:ext uri="{BB962C8B-B14F-4D97-AF65-F5344CB8AC3E}">
        <p14:creationId xmlns:p14="http://schemas.microsoft.com/office/powerpoint/2010/main" val="3161496294"/>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12</a:t>
            </a:fld>
            <a:endParaRPr lang="en-US"/>
          </a:p>
        </p:txBody>
      </p:sp>
    </p:spTree>
    <p:extLst>
      <p:ext uri="{BB962C8B-B14F-4D97-AF65-F5344CB8AC3E}">
        <p14:creationId xmlns:p14="http://schemas.microsoft.com/office/powerpoint/2010/main" val="497039707"/>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13</a:t>
            </a:fld>
            <a:endParaRPr lang="en-US"/>
          </a:p>
        </p:txBody>
      </p:sp>
    </p:spTree>
    <p:extLst>
      <p:ext uri="{BB962C8B-B14F-4D97-AF65-F5344CB8AC3E}">
        <p14:creationId xmlns:p14="http://schemas.microsoft.com/office/powerpoint/2010/main" val="2650253793"/>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14</a:t>
            </a:fld>
            <a:endParaRPr lang="en-US"/>
          </a:p>
        </p:txBody>
      </p:sp>
    </p:spTree>
    <p:extLst>
      <p:ext uri="{BB962C8B-B14F-4D97-AF65-F5344CB8AC3E}">
        <p14:creationId xmlns:p14="http://schemas.microsoft.com/office/powerpoint/2010/main" val="828120595"/>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15</a:t>
            </a:fld>
            <a:endParaRPr lang="en-US"/>
          </a:p>
        </p:txBody>
      </p:sp>
    </p:spTree>
    <p:extLst>
      <p:ext uri="{BB962C8B-B14F-4D97-AF65-F5344CB8AC3E}">
        <p14:creationId xmlns:p14="http://schemas.microsoft.com/office/powerpoint/2010/main" val="754455988"/>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16</a:t>
            </a:fld>
            <a:endParaRPr lang="en-US"/>
          </a:p>
        </p:txBody>
      </p:sp>
    </p:spTree>
    <p:extLst>
      <p:ext uri="{BB962C8B-B14F-4D97-AF65-F5344CB8AC3E}">
        <p14:creationId xmlns:p14="http://schemas.microsoft.com/office/powerpoint/2010/main" val="1109997734"/>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17</a:t>
            </a:fld>
            <a:endParaRPr lang="en-US"/>
          </a:p>
        </p:txBody>
      </p:sp>
    </p:spTree>
    <p:extLst>
      <p:ext uri="{BB962C8B-B14F-4D97-AF65-F5344CB8AC3E}">
        <p14:creationId xmlns:p14="http://schemas.microsoft.com/office/powerpoint/2010/main" val="3347864488"/>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18</a:t>
            </a:fld>
            <a:endParaRPr lang="en-US"/>
          </a:p>
        </p:txBody>
      </p:sp>
    </p:spTree>
    <p:extLst>
      <p:ext uri="{BB962C8B-B14F-4D97-AF65-F5344CB8AC3E}">
        <p14:creationId xmlns:p14="http://schemas.microsoft.com/office/powerpoint/2010/main" val="747848733"/>
      </p:ext>
    </p:extLst>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19</a:t>
            </a:fld>
            <a:endParaRPr lang="en-US"/>
          </a:p>
        </p:txBody>
      </p:sp>
    </p:spTree>
    <p:extLst>
      <p:ext uri="{BB962C8B-B14F-4D97-AF65-F5344CB8AC3E}">
        <p14:creationId xmlns:p14="http://schemas.microsoft.com/office/powerpoint/2010/main" val="2351154022"/>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8194" name="Slide Image Placeholder 1"/>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81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0888" indent="-287338">
              <a:defRPr>
                <a:solidFill>
                  <a:schemeClr val="tx1"/>
                </a:solidFill>
                <a:latin typeface="Calibri" panose="020f0502020204030204" pitchFamily="34" charset="0"/>
                <a:cs typeface="Arial" panose="020b0604020202020204" pitchFamily="34" charset="0"/>
              </a:defRPr>
            </a:lvl2pPr>
            <a:lvl3pPr marL="1154113"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SzTx/>
            </a:pPr>
            <a:fld id="{F65775C7-6DC1-4764-8A5D-E9EA3BAEC1C1}" type="slidenum">
              <a:rPr lang="en-US" altLang="en-US" smtClean="0"/>
              <a:pPr>
                <a:buSzTx/>
              </a:pPr>
              <a:t>2</a:t>
            </a:fld>
            <a:endParaRPr lang="en-US" altLang="en-US" smtClean="0"/>
          </a:p>
        </p:txBody>
      </p:sp>
    </p:spTree>
    <p:extLst>
      <p:ext uri="{BB962C8B-B14F-4D97-AF65-F5344CB8AC3E}">
        <p14:creationId xmlns:p14="http://schemas.microsoft.com/office/powerpoint/2010/main" val="453941145"/>
      </p:ext>
    </p:extLst>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20</a:t>
            </a:fld>
            <a:endParaRPr lang="en-US"/>
          </a:p>
        </p:txBody>
      </p:sp>
    </p:spTree>
    <p:extLst>
      <p:ext uri="{BB962C8B-B14F-4D97-AF65-F5344CB8AC3E}">
        <p14:creationId xmlns:p14="http://schemas.microsoft.com/office/powerpoint/2010/main" val="2532714726"/>
      </p:ext>
    </p:extLst>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21</a:t>
            </a:fld>
            <a:endParaRPr lang="en-US"/>
          </a:p>
        </p:txBody>
      </p:sp>
    </p:spTree>
    <p:extLst>
      <p:ext uri="{BB962C8B-B14F-4D97-AF65-F5344CB8AC3E}">
        <p14:creationId xmlns:p14="http://schemas.microsoft.com/office/powerpoint/2010/main" val="1233996267"/>
      </p:ext>
    </p:extLst>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22</a:t>
            </a:fld>
            <a:endParaRPr lang="en-US"/>
          </a:p>
        </p:txBody>
      </p:sp>
    </p:spTree>
    <p:extLst>
      <p:ext uri="{BB962C8B-B14F-4D97-AF65-F5344CB8AC3E}">
        <p14:creationId xmlns:p14="http://schemas.microsoft.com/office/powerpoint/2010/main" val="2411960452"/>
      </p:ext>
    </p:extLst>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23</a:t>
            </a:fld>
            <a:endParaRPr lang="en-US"/>
          </a:p>
        </p:txBody>
      </p:sp>
    </p:spTree>
    <p:extLst>
      <p:ext uri="{BB962C8B-B14F-4D97-AF65-F5344CB8AC3E}">
        <p14:creationId xmlns:p14="http://schemas.microsoft.com/office/powerpoint/2010/main" val="1737793599"/>
      </p:ext>
    </p:extLst>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24</a:t>
            </a:fld>
            <a:endParaRPr lang="en-US"/>
          </a:p>
        </p:txBody>
      </p:sp>
    </p:spTree>
    <p:extLst>
      <p:ext uri="{BB962C8B-B14F-4D97-AF65-F5344CB8AC3E}">
        <p14:creationId xmlns:p14="http://schemas.microsoft.com/office/powerpoint/2010/main" val="903041700"/>
      </p:ext>
    </p:extLst>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25</a:t>
            </a:fld>
            <a:endParaRPr lang="en-US"/>
          </a:p>
        </p:txBody>
      </p:sp>
    </p:spTree>
    <p:extLst>
      <p:ext uri="{BB962C8B-B14F-4D97-AF65-F5344CB8AC3E}">
        <p14:creationId xmlns:p14="http://schemas.microsoft.com/office/powerpoint/2010/main" val="2066969726"/>
      </p:ext>
    </p:extLst>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26</a:t>
            </a:fld>
            <a:endParaRPr lang="en-US"/>
          </a:p>
        </p:txBody>
      </p:sp>
    </p:spTree>
    <p:extLst>
      <p:ext uri="{BB962C8B-B14F-4D97-AF65-F5344CB8AC3E}">
        <p14:creationId xmlns:p14="http://schemas.microsoft.com/office/powerpoint/2010/main" val="433343010"/>
      </p:ext>
    </p:extLst>
  </p:cSld>
  <p:clrMapOvr>
    <a:masterClrMapping/>
  </p:clrMapOvr>
</p:notes>
</file>

<file path=ppt/notesSlides/notesSlide2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27</a:t>
            </a:fld>
            <a:endParaRPr lang="en-US"/>
          </a:p>
        </p:txBody>
      </p:sp>
    </p:spTree>
    <p:extLst>
      <p:ext uri="{BB962C8B-B14F-4D97-AF65-F5344CB8AC3E}">
        <p14:creationId xmlns:p14="http://schemas.microsoft.com/office/powerpoint/2010/main" val="2218519677"/>
      </p:ext>
    </p:extLst>
  </p:cSld>
  <p:clrMapOvr>
    <a:masterClrMapping/>
  </p:clrMapOvr>
</p:notes>
</file>

<file path=ppt/notesSlides/notesSlide2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28</a:t>
            </a:fld>
            <a:endParaRPr lang="en-US"/>
          </a:p>
        </p:txBody>
      </p:sp>
    </p:spTree>
    <p:extLst>
      <p:ext uri="{BB962C8B-B14F-4D97-AF65-F5344CB8AC3E}">
        <p14:creationId xmlns:p14="http://schemas.microsoft.com/office/powerpoint/2010/main" val="4293545966"/>
      </p:ext>
    </p:extLst>
  </p:cSld>
  <p:clrMapOvr>
    <a:masterClrMapping/>
  </p:clrMapOvr>
</p:notes>
</file>

<file path=ppt/notesSlides/notesSlide2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29</a:t>
            </a:fld>
            <a:endParaRPr lang="en-US"/>
          </a:p>
        </p:txBody>
      </p:sp>
    </p:spTree>
    <p:extLst>
      <p:ext uri="{BB962C8B-B14F-4D97-AF65-F5344CB8AC3E}">
        <p14:creationId xmlns:p14="http://schemas.microsoft.com/office/powerpoint/2010/main" val="3819519630"/>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3</a:t>
            </a:fld>
            <a:endParaRPr lang="en-US"/>
          </a:p>
        </p:txBody>
      </p:sp>
    </p:spTree>
    <p:extLst>
      <p:ext uri="{BB962C8B-B14F-4D97-AF65-F5344CB8AC3E}">
        <p14:creationId xmlns:p14="http://schemas.microsoft.com/office/powerpoint/2010/main" val="425825595"/>
      </p:ext>
    </p:extLst>
  </p:cSld>
  <p:clrMapOvr>
    <a:masterClrMapping/>
  </p:clrMapOvr>
</p:notes>
</file>

<file path=ppt/notesSlides/notesSlide3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30</a:t>
            </a:fld>
            <a:endParaRPr lang="en-US"/>
          </a:p>
        </p:txBody>
      </p:sp>
    </p:spTree>
    <p:extLst>
      <p:ext uri="{BB962C8B-B14F-4D97-AF65-F5344CB8AC3E}">
        <p14:creationId xmlns:p14="http://schemas.microsoft.com/office/powerpoint/2010/main" val="27318168"/>
      </p:ext>
    </p:extLst>
  </p:cSld>
  <p:clrMapOvr>
    <a:masterClrMapping/>
  </p:clrMapOvr>
</p:notes>
</file>

<file path=ppt/notesSlides/notesSlide3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31</a:t>
            </a:fld>
            <a:endParaRPr lang="en-US"/>
          </a:p>
        </p:txBody>
      </p:sp>
    </p:spTree>
    <p:extLst>
      <p:ext uri="{BB962C8B-B14F-4D97-AF65-F5344CB8AC3E}">
        <p14:creationId xmlns:p14="http://schemas.microsoft.com/office/powerpoint/2010/main" val="1933923831"/>
      </p:ext>
    </p:extLst>
  </p:cSld>
  <p:clrMapOvr>
    <a:masterClrMapping/>
  </p:clrMapOvr>
</p:notes>
</file>

<file path=ppt/notesSlides/notesSlide3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32</a:t>
            </a:fld>
            <a:endParaRPr lang="en-US"/>
          </a:p>
        </p:txBody>
      </p:sp>
    </p:spTree>
    <p:extLst>
      <p:ext uri="{BB962C8B-B14F-4D97-AF65-F5344CB8AC3E}">
        <p14:creationId xmlns:p14="http://schemas.microsoft.com/office/powerpoint/2010/main" val="1299609634"/>
      </p:ext>
    </p:extLst>
  </p:cSld>
  <p:clrMapOvr>
    <a:masterClrMapping/>
  </p:clrMapOvr>
</p:notes>
</file>

<file path=ppt/notesSlides/notesSlide3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33</a:t>
            </a:fld>
            <a:endParaRPr lang="en-US"/>
          </a:p>
        </p:txBody>
      </p:sp>
    </p:spTree>
    <p:extLst>
      <p:ext uri="{BB962C8B-B14F-4D97-AF65-F5344CB8AC3E}">
        <p14:creationId xmlns:p14="http://schemas.microsoft.com/office/powerpoint/2010/main" val="3534462852"/>
      </p:ext>
    </p:extLst>
  </p:cSld>
  <p:clrMapOvr>
    <a:masterClrMapping/>
  </p:clrMapOvr>
</p:notes>
</file>

<file path=ppt/notesSlides/notesSlide3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34</a:t>
            </a:fld>
            <a:endParaRPr lang="en-US"/>
          </a:p>
        </p:txBody>
      </p:sp>
    </p:spTree>
    <p:extLst>
      <p:ext uri="{BB962C8B-B14F-4D97-AF65-F5344CB8AC3E}">
        <p14:creationId xmlns:p14="http://schemas.microsoft.com/office/powerpoint/2010/main" val="1768774980"/>
      </p:ext>
    </p:extLst>
  </p:cSld>
  <p:clrMapOvr>
    <a:masterClrMapping/>
  </p:clrMapOvr>
</p:notes>
</file>

<file path=ppt/notesSlides/notesSlide3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35</a:t>
            </a:fld>
            <a:endParaRPr lang="en-US"/>
          </a:p>
        </p:txBody>
      </p:sp>
    </p:spTree>
    <p:extLst>
      <p:ext uri="{BB962C8B-B14F-4D97-AF65-F5344CB8AC3E}">
        <p14:creationId xmlns:p14="http://schemas.microsoft.com/office/powerpoint/2010/main" val="4094907365"/>
      </p:ext>
    </p:extLst>
  </p:cSld>
  <p:clrMapOvr>
    <a:masterClrMapping/>
  </p:clrMapOvr>
</p:notes>
</file>

<file path=ppt/notesSlides/notesSlide3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36</a:t>
            </a:fld>
            <a:endParaRPr lang="en-US"/>
          </a:p>
        </p:txBody>
      </p:sp>
    </p:spTree>
    <p:extLst>
      <p:ext uri="{BB962C8B-B14F-4D97-AF65-F5344CB8AC3E}">
        <p14:creationId xmlns:p14="http://schemas.microsoft.com/office/powerpoint/2010/main" val="194797913"/>
      </p:ext>
    </p:extLst>
  </p:cSld>
  <p:clrMapOvr>
    <a:masterClrMapping/>
  </p:clrMapOvr>
</p:notes>
</file>

<file path=ppt/notesSlides/notesSlide3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37</a:t>
            </a:fld>
            <a:endParaRPr lang="en-US"/>
          </a:p>
        </p:txBody>
      </p:sp>
    </p:spTree>
    <p:extLst>
      <p:ext uri="{BB962C8B-B14F-4D97-AF65-F5344CB8AC3E}">
        <p14:creationId xmlns:p14="http://schemas.microsoft.com/office/powerpoint/2010/main" val="1815308559"/>
      </p:ext>
    </p:extLst>
  </p:cSld>
  <p:clrMapOvr>
    <a:masterClrMapping/>
  </p:clrMapOvr>
</p:notes>
</file>

<file path=ppt/notesSlides/notesSlide3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38</a:t>
            </a:fld>
            <a:endParaRPr lang="en-US"/>
          </a:p>
        </p:txBody>
      </p:sp>
    </p:spTree>
    <p:extLst>
      <p:ext uri="{BB962C8B-B14F-4D97-AF65-F5344CB8AC3E}">
        <p14:creationId xmlns:p14="http://schemas.microsoft.com/office/powerpoint/2010/main" val="2937707084"/>
      </p:ext>
    </p:extLst>
  </p:cSld>
  <p:clrMapOvr>
    <a:masterClrMapping/>
  </p:clrMapOvr>
</p:notes>
</file>

<file path=ppt/notesSlides/notesSlide3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39</a:t>
            </a:fld>
            <a:endParaRPr lang="en-US"/>
          </a:p>
        </p:txBody>
      </p:sp>
    </p:spTree>
    <p:extLst>
      <p:ext uri="{BB962C8B-B14F-4D97-AF65-F5344CB8AC3E}">
        <p14:creationId xmlns:p14="http://schemas.microsoft.com/office/powerpoint/2010/main" val="3927082475"/>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4</a:t>
            </a:fld>
            <a:endParaRPr lang="en-US"/>
          </a:p>
        </p:txBody>
      </p:sp>
    </p:spTree>
    <p:extLst>
      <p:ext uri="{BB962C8B-B14F-4D97-AF65-F5344CB8AC3E}">
        <p14:creationId xmlns:p14="http://schemas.microsoft.com/office/powerpoint/2010/main" val="2327162049"/>
      </p:ext>
    </p:extLst>
  </p:cSld>
  <p:clrMapOvr>
    <a:masterClrMapping/>
  </p:clrMapOvr>
</p:notes>
</file>

<file path=ppt/notesSlides/notesSlide4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40</a:t>
            </a:fld>
            <a:endParaRPr lang="en-US"/>
          </a:p>
        </p:txBody>
      </p:sp>
    </p:spTree>
    <p:extLst>
      <p:ext uri="{BB962C8B-B14F-4D97-AF65-F5344CB8AC3E}">
        <p14:creationId xmlns:p14="http://schemas.microsoft.com/office/powerpoint/2010/main" val="613250704"/>
      </p:ext>
    </p:extLst>
  </p:cSld>
  <p:clrMapOvr>
    <a:masterClrMapping/>
  </p:clrMapOvr>
</p:notes>
</file>

<file path=ppt/notesSlides/notesSlide4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41</a:t>
            </a:fld>
            <a:endParaRPr lang="en-US"/>
          </a:p>
        </p:txBody>
      </p:sp>
    </p:spTree>
    <p:extLst>
      <p:ext uri="{BB962C8B-B14F-4D97-AF65-F5344CB8AC3E}">
        <p14:creationId xmlns:p14="http://schemas.microsoft.com/office/powerpoint/2010/main" val="2591921108"/>
      </p:ext>
    </p:extLst>
  </p:cSld>
  <p:clrMapOvr>
    <a:masterClrMapping/>
  </p:clrMapOvr>
</p:notes>
</file>

<file path=ppt/notesSlides/notesSlide4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42</a:t>
            </a:fld>
            <a:endParaRPr lang="en-US"/>
          </a:p>
        </p:txBody>
      </p:sp>
    </p:spTree>
    <p:extLst>
      <p:ext uri="{BB962C8B-B14F-4D97-AF65-F5344CB8AC3E}">
        <p14:creationId xmlns:p14="http://schemas.microsoft.com/office/powerpoint/2010/main" val="84277472"/>
      </p:ext>
    </p:extLst>
  </p:cSld>
  <p:clrMapOvr>
    <a:masterClrMapping/>
  </p:clrMapOvr>
</p:notes>
</file>

<file path=ppt/notesSlides/notesSlide4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43</a:t>
            </a:fld>
            <a:endParaRPr lang="en-US"/>
          </a:p>
        </p:txBody>
      </p:sp>
    </p:spTree>
    <p:extLst>
      <p:ext uri="{BB962C8B-B14F-4D97-AF65-F5344CB8AC3E}">
        <p14:creationId xmlns:p14="http://schemas.microsoft.com/office/powerpoint/2010/main" val="1823523462"/>
      </p:ext>
    </p:extLst>
  </p:cSld>
  <p:clrMapOvr>
    <a:masterClrMapping/>
  </p:clrMapOvr>
</p:notes>
</file>

<file path=ppt/notesSlides/notesSlide4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44</a:t>
            </a:fld>
            <a:endParaRPr lang="en-US"/>
          </a:p>
        </p:txBody>
      </p:sp>
    </p:spTree>
    <p:extLst>
      <p:ext uri="{BB962C8B-B14F-4D97-AF65-F5344CB8AC3E}">
        <p14:creationId xmlns:p14="http://schemas.microsoft.com/office/powerpoint/2010/main" val="1842674287"/>
      </p:ext>
    </p:extLst>
  </p:cSld>
  <p:clrMapOvr>
    <a:masterClrMapping/>
  </p:clrMapOvr>
</p:notes>
</file>

<file path=ppt/notesSlides/notesSlide4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45</a:t>
            </a:fld>
            <a:endParaRPr lang="en-US"/>
          </a:p>
        </p:txBody>
      </p:sp>
    </p:spTree>
    <p:extLst>
      <p:ext uri="{BB962C8B-B14F-4D97-AF65-F5344CB8AC3E}">
        <p14:creationId xmlns:p14="http://schemas.microsoft.com/office/powerpoint/2010/main" val="3040139623"/>
      </p:ext>
    </p:extLst>
  </p:cSld>
  <p:clrMapOvr>
    <a:masterClrMapping/>
  </p:clrMapOvr>
</p:notes>
</file>

<file path=ppt/notesSlides/notesSlide4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46</a:t>
            </a:fld>
            <a:endParaRPr lang="en-US"/>
          </a:p>
        </p:txBody>
      </p:sp>
    </p:spTree>
    <p:extLst>
      <p:ext uri="{BB962C8B-B14F-4D97-AF65-F5344CB8AC3E}">
        <p14:creationId xmlns:p14="http://schemas.microsoft.com/office/powerpoint/2010/main" val="2155927355"/>
      </p:ext>
    </p:extLst>
  </p:cSld>
  <p:clrMapOvr>
    <a:masterClrMapping/>
  </p:clrMapOvr>
</p:notes>
</file>

<file path=ppt/notesSlides/notesSlide4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47</a:t>
            </a:fld>
            <a:endParaRPr lang="en-US"/>
          </a:p>
        </p:txBody>
      </p:sp>
    </p:spTree>
    <p:extLst>
      <p:ext uri="{BB962C8B-B14F-4D97-AF65-F5344CB8AC3E}">
        <p14:creationId xmlns:p14="http://schemas.microsoft.com/office/powerpoint/2010/main" val="648026085"/>
      </p:ext>
    </p:extLst>
  </p:cSld>
  <p:clrMapOvr>
    <a:masterClrMapping/>
  </p:clrMapOvr>
</p:notes>
</file>

<file path=ppt/notesSlides/notesSlide4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48</a:t>
            </a:fld>
            <a:endParaRPr lang="en-US"/>
          </a:p>
        </p:txBody>
      </p:sp>
    </p:spTree>
    <p:extLst>
      <p:ext uri="{BB962C8B-B14F-4D97-AF65-F5344CB8AC3E}">
        <p14:creationId xmlns:p14="http://schemas.microsoft.com/office/powerpoint/2010/main" val="3547878532"/>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5</a:t>
            </a:fld>
            <a:endParaRPr lang="en-US"/>
          </a:p>
        </p:txBody>
      </p:sp>
    </p:spTree>
    <p:extLst>
      <p:ext uri="{BB962C8B-B14F-4D97-AF65-F5344CB8AC3E}">
        <p14:creationId xmlns:p14="http://schemas.microsoft.com/office/powerpoint/2010/main" val="1964929632"/>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6</a:t>
            </a:fld>
            <a:endParaRPr lang="en-US"/>
          </a:p>
        </p:txBody>
      </p:sp>
    </p:spTree>
    <p:extLst>
      <p:ext uri="{BB962C8B-B14F-4D97-AF65-F5344CB8AC3E}">
        <p14:creationId xmlns:p14="http://schemas.microsoft.com/office/powerpoint/2010/main" val="1368463696"/>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7</a:t>
            </a:fld>
            <a:endParaRPr lang="en-US"/>
          </a:p>
        </p:txBody>
      </p:sp>
    </p:spTree>
    <p:extLst>
      <p:ext uri="{BB962C8B-B14F-4D97-AF65-F5344CB8AC3E}">
        <p14:creationId xmlns:p14="http://schemas.microsoft.com/office/powerpoint/2010/main" val="919345850"/>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8</a:t>
            </a:fld>
            <a:endParaRPr lang="en-US"/>
          </a:p>
        </p:txBody>
      </p:sp>
    </p:spTree>
    <p:extLst>
      <p:ext uri="{BB962C8B-B14F-4D97-AF65-F5344CB8AC3E}">
        <p14:creationId xmlns:p14="http://schemas.microsoft.com/office/powerpoint/2010/main" val="3590140844"/>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7CCE9C-0BBD-489E-861C-1DB6CC095FC8}" type="slidenum">
              <a:rPr lang="en-US" smtClean="0"/>
              <a:pPr>
                <a:defRPr/>
              </a:pPr>
              <a:t>9</a:t>
            </a:fld>
            <a:endParaRPr lang="en-US"/>
          </a:p>
        </p:txBody>
      </p:sp>
    </p:spTree>
    <p:extLst>
      <p:ext uri="{BB962C8B-B14F-4D97-AF65-F5344CB8AC3E}">
        <p14:creationId xmlns:p14="http://schemas.microsoft.com/office/powerpoint/2010/main" val="3950263334"/>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Title Slide first page">
    <p:spTree>
      <p:nvGrpSpPr>
        <p:cNvPr id="1" name=""/>
        <p:cNvGrpSpPr/>
        <p:nvPr/>
      </p:nvGrpSpPr>
      <p:grpSpPr>
        <a:xfrm>
          <a:off x="0" y="0"/>
          <a:ext cx="0" cy="0"/>
        </a:xfrm>
      </p:grpSpPr>
      <p:sp>
        <p:nvSpPr>
          <p:cNvPr id="4" name="Right Triangle 3"/>
          <p:cNvSpPr/>
          <p:nvPr userDrawn="1"/>
        </p:nvSpPr>
        <p:spPr>
          <a:xfrm rot="10800000" flipH="1">
            <a:off x="0" y="1046163"/>
            <a:ext cx="4457700" cy="3051175"/>
          </a:xfrm>
          <a:prstGeom prst="rtTriangle">
            <a:avLst/>
          </a:prstGeom>
          <a:solidFill>
            <a:srgbClr val="2F98A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5" name="Right Triangle 4"/>
          <p:cNvSpPr/>
          <p:nvPr userDrawn="1"/>
        </p:nvSpPr>
        <p:spPr>
          <a:xfrm rot="10800000" flipH="1">
            <a:off x="0" y="849313"/>
            <a:ext cx="10431463" cy="1962150"/>
          </a:xfrm>
          <a:prstGeom prst="rtTriangle">
            <a:avLst/>
          </a:prstGeom>
          <a:solidFill>
            <a:srgbClr val="2F98AA">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6" name="Rectangle 11"/>
          <p:cNvSpPr/>
          <p:nvPr userDrawn="1"/>
        </p:nvSpPr>
        <p:spPr>
          <a:xfrm rot="10800000" flipH="1" flipV="1">
            <a:off x="0" y="0"/>
            <a:ext cx="12192000" cy="1368425"/>
          </a:xfrm>
          <a:custGeom>
            <a:rect l="l" t="t" r="r" b="b"/>
            <a:pathLst>
              <a:path w="9144002" h="651420">
                <a:moveTo>
                  <a:pt x="0" y="0"/>
                </a:moveTo>
                <a:lnTo>
                  <a:pt x="9144002" y="0"/>
                </a:lnTo>
                <a:lnTo>
                  <a:pt x="9144002" y="273421"/>
                </a:lnTo>
                <a:lnTo>
                  <a:pt x="9144001" y="273421"/>
                </a:lnTo>
                <a:lnTo>
                  <a:pt x="9144001" y="450307"/>
                </a:lnTo>
                <a:lnTo>
                  <a:pt x="0" y="651420"/>
                </a:lnTo>
                <a:lnTo>
                  <a:pt x="0" y="273421"/>
                </a:lnTo>
                <a:lnTo>
                  <a:pt x="0" y="1"/>
                </a:lnTo>
                <a:close/>
              </a:path>
            </a:pathLst>
          </a:custGeom>
          <a:solidFill>
            <a:srgbClr val="003C4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ct val="0"/>
              </a:spcBef>
              <a:spcAft>
                <a:spcPct val="0"/>
              </a:spcAft>
              <a:defRPr/>
            </a:pPr>
            <a:endParaRPr lang="en-US"/>
          </a:p>
        </p:txBody>
      </p:sp>
      <p:pic>
        <p:nvPicPr>
          <p:cNvPr id="7" name="Picture 10"/>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661988" y="352425"/>
            <a:ext cx="242728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390499" y="3004483"/>
            <a:ext cx="8534400" cy="969836"/>
          </a:xfrm>
        </p:spPr>
        <p:txBody>
          <a:bodyPr>
            <a:normAutofit/>
          </a:bodyPr>
          <a:lstStyle>
            <a:lvl1pPr marL="0" indent="0" algn="l">
              <a:buNone/>
              <a:defRPr sz="2800" b="1" kern="1200" cap="all" spc="330">
                <a:solidFill>
                  <a:schemeClr val="tx2">
                    <a:lumMod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0142224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937236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40909"/>
            <a:ext cx="5384800" cy="3925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40909"/>
            <a:ext cx="5384800" cy="3925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845662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titleOnly" preserve="1">
  <p:cSld name="Divider Page">
    <p:spTree>
      <p:nvGrpSpPr>
        <p:cNvPr id="1" name=""/>
        <p:cNvGrpSpPr/>
        <p:nvPr/>
      </p:nvGrpSpPr>
      <p:grpSpPr>
        <a:xfrm>
          <a:off x="0" y="0"/>
          <a:ext cx="0" cy="0"/>
        </a:xfrm>
      </p:grpSpPr>
      <p:sp>
        <p:nvSpPr>
          <p:cNvPr id="3" name="Rectangle 2"/>
          <p:cNvSpPr/>
          <p:nvPr userDrawn="1"/>
        </p:nvSpPr>
        <p:spPr>
          <a:xfrm>
            <a:off x="0" y="0"/>
            <a:ext cx="12192000" cy="6858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4" name="Right Triangle 3"/>
          <p:cNvSpPr/>
          <p:nvPr userDrawn="1"/>
        </p:nvSpPr>
        <p:spPr>
          <a:xfrm rot="10800000" flipH="1">
            <a:off x="0" y="923925"/>
            <a:ext cx="4457700" cy="3051175"/>
          </a:xfrm>
          <a:prstGeom prst="rtTriangle">
            <a:avLst/>
          </a:prstGeom>
          <a:solidFill>
            <a:srgbClr val="2F98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5" name="Right Triangle 4"/>
          <p:cNvSpPr/>
          <p:nvPr userDrawn="1"/>
        </p:nvSpPr>
        <p:spPr>
          <a:xfrm rot="10800000" flipH="1">
            <a:off x="0" y="727075"/>
            <a:ext cx="10431463" cy="1962150"/>
          </a:xfrm>
          <a:prstGeom prst="rtTriangle">
            <a:avLst/>
          </a:prstGeom>
          <a:solidFill>
            <a:schemeClr val="tx2">
              <a:lumMod val="75000"/>
              <a:lumOff val="2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6" name="Rectangle 11"/>
          <p:cNvSpPr/>
          <p:nvPr userDrawn="1"/>
        </p:nvSpPr>
        <p:spPr>
          <a:xfrm rot="10800000" flipH="1" flipV="1">
            <a:off x="0" y="0"/>
            <a:ext cx="12192000" cy="1177925"/>
          </a:xfrm>
          <a:custGeom>
            <a:rect l="l" t="t" r="r" b="b"/>
            <a:pathLst>
              <a:path w="9144002" h="651420">
                <a:moveTo>
                  <a:pt x="0" y="0"/>
                </a:moveTo>
                <a:lnTo>
                  <a:pt x="9144002" y="0"/>
                </a:lnTo>
                <a:lnTo>
                  <a:pt x="9144002" y="273421"/>
                </a:lnTo>
                <a:lnTo>
                  <a:pt x="9144001" y="273421"/>
                </a:lnTo>
                <a:lnTo>
                  <a:pt x="9144001" y="450307"/>
                </a:lnTo>
                <a:lnTo>
                  <a:pt x="0" y="651420"/>
                </a:lnTo>
                <a:lnTo>
                  <a:pt x="0" y="273421"/>
                </a:lnTo>
                <a:lnTo>
                  <a:pt x="0" y="1"/>
                </a:lnTo>
                <a:close/>
              </a:path>
            </a:pathLst>
          </a:custGeom>
          <a:solidFill>
            <a:srgbClr val="003C4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ct val="0"/>
              </a:spcBef>
              <a:spcAft>
                <a:spcPct val="0"/>
              </a:spcAft>
              <a:defRPr/>
            </a:pPr>
            <a:endParaRPr lang="en-US"/>
          </a:p>
        </p:txBody>
      </p:sp>
      <p:pic>
        <p:nvPicPr>
          <p:cNvPr id="7" name="Picture 12"/>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661988" y="333375"/>
            <a:ext cx="1601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66205" y="3145237"/>
            <a:ext cx="8506160" cy="1658160"/>
          </a:xfrm>
        </p:spPr>
        <p:txBody>
          <a:bodyPr/>
          <a:lstStyle/>
          <a:p>
            <a:r>
              <a:rPr lang="en-US"/>
              <a:t>Click to edit Master title style</a:t>
            </a:r>
          </a:p>
        </p:txBody>
      </p:sp>
    </p:spTree>
    <p:extLst>
      <p:ext uri="{BB962C8B-B14F-4D97-AF65-F5344CB8AC3E}">
        <p14:creationId xmlns:p14="http://schemas.microsoft.com/office/powerpoint/2010/main" val="213371903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ontent with Caption">
    <p:spTree>
      <p:nvGrpSpPr>
        <p:cNvPr id="1" name=""/>
        <p:cNvGrpSpPr/>
        <p:nvPr/>
      </p:nvGrpSpPr>
      <p:grpSpPr>
        <a:xfrm>
          <a:off x="0" y="0"/>
          <a:ext cx="0" cy="0"/>
        </a:xfrm>
      </p:grpSpPr>
      <p:sp>
        <p:nvSpPr>
          <p:cNvPr id="3" name="Content Placeholder 2"/>
          <p:cNvSpPr>
            <a:spLocks noGrp="1"/>
          </p:cNvSpPr>
          <p:nvPr>
            <p:ph idx="1"/>
          </p:nvPr>
        </p:nvSpPr>
        <p:spPr>
          <a:xfrm>
            <a:off x="4766733" y="1698383"/>
            <a:ext cx="6815667" cy="43288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698382"/>
            <a:ext cx="4011084" cy="43288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Placeholder 1"/>
          <p:cNvSpPr>
            <a:spLocks noGrp="1"/>
          </p:cNvSpPr>
          <p:nvPr>
            <p:ph type="title"/>
          </p:nvPr>
        </p:nvSpPr>
        <p:spPr>
          <a:xfrm>
            <a:off x="609600" y="967262"/>
            <a:ext cx="10972800" cy="709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1594778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Last page">
    <p:spTree>
      <p:nvGrpSpPr>
        <p:cNvPr id="1" name=""/>
        <p:cNvGrpSpPr/>
        <p:nvPr/>
      </p:nvGrpSpPr>
      <p:grpSpPr>
        <a:xfrm>
          <a:off x="0" y="0"/>
          <a:ext cx="0" cy="0"/>
        </a:xfrm>
      </p:grpSpPr>
      <p:sp>
        <p:nvSpPr>
          <p:cNvPr id="2" name="Rectangle 1"/>
          <p:cNvSpPr/>
          <p:nvPr userDrawn="1"/>
        </p:nvSpPr>
        <p:spPr>
          <a:xfrm>
            <a:off x="0" y="0"/>
            <a:ext cx="12192000" cy="6858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3" name="Rectangle 11"/>
          <p:cNvSpPr/>
          <p:nvPr userDrawn="1"/>
        </p:nvSpPr>
        <p:spPr>
          <a:xfrm rot="10800000" flipH="1" flipV="1">
            <a:off x="0" y="0"/>
            <a:ext cx="12192000" cy="1690688"/>
          </a:xfrm>
          <a:custGeom>
            <a:rect l="l" t="t" r="r" b="b"/>
            <a:pathLst>
              <a:path w="9144002" h="651420">
                <a:moveTo>
                  <a:pt x="0" y="0"/>
                </a:moveTo>
                <a:lnTo>
                  <a:pt x="9144002" y="0"/>
                </a:lnTo>
                <a:lnTo>
                  <a:pt x="9144002" y="273421"/>
                </a:lnTo>
                <a:lnTo>
                  <a:pt x="9144001" y="273421"/>
                </a:lnTo>
                <a:lnTo>
                  <a:pt x="9144001" y="450307"/>
                </a:lnTo>
                <a:lnTo>
                  <a:pt x="0" y="651420"/>
                </a:lnTo>
                <a:lnTo>
                  <a:pt x="0" y="273421"/>
                </a:lnTo>
                <a:lnTo>
                  <a:pt x="0" y="1"/>
                </a:lnTo>
                <a:close/>
              </a:path>
            </a:pathLst>
          </a:custGeom>
          <a:solidFill>
            <a:srgbClr val="003C4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ct val="0"/>
              </a:spcBef>
              <a:spcAft>
                <a:spcPct val="0"/>
              </a:spcAft>
              <a:defRPr/>
            </a:pPr>
            <a:endParaRPr lang="en-US"/>
          </a:p>
        </p:txBody>
      </p:sp>
      <p:sp>
        <p:nvSpPr>
          <p:cNvPr id="4" name="TextBox 3"/>
          <p:cNvSpPr txBox="1"/>
          <p:nvPr userDrawn="1"/>
        </p:nvSpPr>
        <p:spPr>
          <a:xfrm>
            <a:off x="8624888" y="5292725"/>
            <a:ext cx="3014662" cy="338138"/>
          </a:xfrm>
          <a:prstGeom prst="rect">
            <a:avLst/>
          </a:prstGeom>
          <a:noFill/>
        </p:spPr>
        <p:txBody>
          <a:bodyPr>
            <a:spAutoFit/>
          </a:bodyPr>
          <a:lstStyle/>
          <a:p>
            <a:pPr algn="r" eaLnBrk="1" fontAlgn="auto" hangingPunct="1">
              <a:spcBef>
                <a:spcPct val="0"/>
              </a:spcBef>
              <a:spcAft>
                <a:spcPct val="0"/>
              </a:spcAft>
              <a:defRPr/>
            </a:pPr>
            <a:r>
              <a:rPr lang="en-US" sz="1600" spc="50">
                <a:solidFill>
                  <a:schemeClr val="bg1"/>
                </a:solidFill>
                <a:latin typeface="+mn-lt"/>
                <a:cs typeface="Montserrat Regular"/>
              </a:rPr>
              <a:t>hsblawfirm.com</a:t>
            </a:r>
          </a:p>
        </p:txBody>
      </p:sp>
      <p:sp>
        <p:nvSpPr>
          <p:cNvPr id="5" name="TextBox 4"/>
          <p:cNvSpPr txBox="1">
            <a:spLocks noChangeArrowheads="1"/>
          </p:cNvSpPr>
          <p:nvPr userDrawn="1"/>
        </p:nvSpPr>
        <p:spPr bwMode="auto">
          <a:xfrm>
            <a:off x="700088" y="6294438"/>
            <a:ext cx="108410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US" altLang="en-US" sz="1000">
                <a:solidFill>
                  <a:schemeClr val="bg1"/>
                </a:solidFill>
                <a:cs typeface="Montserrat Regular" pitchFamily="2" charset="0"/>
              </a:rPr>
              <a:t>This document is for informational purposes only and should not be construed as legal advice. Any result the law firm and/or its attorneys may have achieved on behalf of clients in other matters does not necessarily indicate similar results can be obtained for other clients.</a:t>
            </a:r>
          </a:p>
          <a:p>
            <a:pPr eaLnBrk="1" hangingPunct="1">
              <a:defRPr/>
            </a:pPr>
            <a:r>
              <a:rPr lang="en-US" altLang="en-US" sz="1000">
                <a:solidFill>
                  <a:schemeClr val="bg1"/>
                </a:solidFill>
                <a:cs typeface="Montserrat Regular" pitchFamily="2" charset="0"/>
              </a:rPr>
              <a:t>© </a:t>
            </a:r>
            <a:r>
              <a:rPr lang="en-US" altLang="en-US" sz="1000" smtClean="0">
                <a:solidFill>
                  <a:schemeClr val="bg1"/>
                </a:solidFill>
                <a:cs typeface="Montserrat Regular" pitchFamily="2" charset="0"/>
              </a:rPr>
              <a:t>2022 </a:t>
            </a:r>
            <a:r>
              <a:rPr lang="en-US" altLang="en-US" sz="1000" err="1">
                <a:solidFill>
                  <a:schemeClr val="bg1"/>
                </a:solidFill>
                <a:cs typeface="Montserrat Regular" pitchFamily="2" charset="0"/>
              </a:rPr>
              <a:t>Haynsworth Sinkler Boyd, P.A.</a:t>
            </a:r>
          </a:p>
        </p:txBody>
      </p:sp>
      <p:pic>
        <p:nvPicPr>
          <p:cNvPr id="6" name="Picture 12"/>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661988" y="352425"/>
            <a:ext cx="242728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495701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cSld name="Blank">
    <p:spTree>
      <p:nvGrpSpPr>
        <p:cNvPr id="1" name=""/>
        <p:cNvGrpSpPr/>
        <p:nvPr/>
      </p:nvGrpSpPr>
      <p:grpSpPr>
        <a:xfrm>
          <a:off x="0" y="0"/>
          <a:ext cx="0" cy="0"/>
        </a:xfrm>
      </p:grpSpPr>
    </p:spTree>
    <p:extLst>
      <p:ext uri="{BB962C8B-B14F-4D97-AF65-F5344CB8AC3E}">
        <p14:creationId xmlns:p14="http://schemas.microsoft.com/office/powerpoint/2010/main" val="2624219671"/>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image" Target="../media/image1.png" /><Relationship Id="rId9"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6" name="Rectangle 15"/>
          <p:cNvSpPr/>
          <p:nvPr userDrawn="1"/>
        </p:nvSpPr>
        <p:spPr>
          <a:xfrm>
            <a:off x="0" y="533400"/>
            <a:ext cx="12192000" cy="9144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1027" name="Text Placeholder 2"/>
          <p:cNvSpPr>
            <a:spLocks noGrp="1"/>
          </p:cNvSpPr>
          <p:nvPr>
            <p:ph type="body" idx="1"/>
          </p:nvPr>
        </p:nvSpPr>
        <p:spPr bwMode="auto">
          <a:xfrm>
            <a:off x="609600" y="1809750"/>
            <a:ext cx="10972800"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 name="Rectangle 11"/>
          <p:cNvSpPr/>
          <p:nvPr userDrawn="1"/>
        </p:nvSpPr>
        <p:spPr>
          <a:xfrm rot="10800000" flipH="1" flipV="1">
            <a:off x="0" y="0"/>
            <a:ext cx="12192000" cy="874713"/>
          </a:xfrm>
          <a:custGeom>
            <a:rect l="l" t="t" r="r" b="b"/>
            <a:pathLst>
              <a:path w="9144002" h="651420">
                <a:moveTo>
                  <a:pt x="0" y="0"/>
                </a:moveTo>
                <a:lnTo>
                  <a:pt x="9144002" y="0"/>
                </a:lnTo>
                <a:lnTo>
                  <a:pt x="9144002" y="273421"/>
                </a:lnTo>
                <a:lnTo>
                  <a:pt x="9144001" y="273421"/>
                </a:lnTo>
                <a:lnTo>
                  <a:pt x="9144001" y="450307"/>
                </a:lnTo>
                <a:lnTo>
                  <a:pt x="0" y="651420"/>
                </a:lnTo>
                <a:lnTo>
                  <a:pt x="0" y="273421"/>
                </a:lnTo>
                <a:lnTo>
                  <a:pt x="0" y="1"/>
                </a:lnTo>
                <a:close/>
              </a:path>
            </a:pathLst>
          </a:custGeom>
          <a:solidFill>
            <a:srgbClr val="003C4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ct val="0"/>
              </a:spcBef>
              <a:spcAft>
                <a:spcPct val="0"/>
              </a:spcAft>
              <a:defRPr/>
            </a:pPr>
            <a:endParaRPr lang="en-US"/>
          </a:p>
        </p:txBody>
      </p:sp>
      <p:sp>
        <p:nvSpPr>
          <p:cNvPr id="2" name="Title Placeholder 1"/>
          <p:cNvSpPr>
            <a:spLocks noGrp="1"/>
          </p:cNvSpPr>
          <p:nvPr>
            <p:ph type="title"/>
          </p:nvPr>
        </p:nvSpPr>
        <p:spPr>
          <a:xfrm>
            <a:off x="609600" y="966788"/>
            <a:ext cx="10972800" cy="709612"/>
          </a:xfrm>
          <a:prstGeom prst="rect">
            <a:avLst/>
          </a:prstGeom>
        </p:spPr>
        <p:txBody>
          <a:bodyPr vert="horz" lIns="0" tIns="0" rIns="0" bIns="0" rtlCol="0" anchor="t" anchorCtr="0">
            <a:normAutofit/>
          </a:bodyPr>
          <a:lstStyle/>
          <a:p>
            <a:r>
              <a:rPr lang="en-US"/>
              <a:t>Click to edit Master title style</a:t>
            </a:r>
          </a:p>
        </p:txBody>
      </p:sp>
      <p:sp>
        <p:nvSpPr>
          <p:cNvPr id="1030" name="TextBox 22"/>
          <p:cNvSpPr txBox="1">
            <a:spLocks noChangeArrowheads="1"/>
          </p:cNvSpPr>
          <p:nvPr userDrawn="1"/>
        </p:nvSpPr>
        <p:spPr bwMode="auto">
          <a:xfrm>
            <a:off x="8845550" y="6445250"/>
            <a:ext cx="3016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51AE1625-E500-42D0-8295-DF11ECD99CD9}" type="slidenum">
              <a:rPr lang="en-US" altLang="en-US" sz="1200" smtClean="0">
                <a:solidFill>
                  <a:srgbClr val="555655"/>
                </a:solidFill>
                <a:cs typeface="Montserrat Regular" pitchFamily="2" charset="0"/>
              </a:rPr>
              <a:pPr algn="r" eaLnBrk="1" hangingPunct="1">
                <a:defRPr/>
              </a:pPr>
              <a:t>‹#›</a:t>
            </a:fld>
            <a:endParaRPr lang="en-US" altLang="en-US" sz="1200">
              <a:solidFill>
                <a:srgbClr val="555655"/>
              </a:solidFill>
              <a:cs typeface="Montserrat Regular" pitchFamily="2" charset="0"/>
            </a:endParaRPr>
          </a:p>
        </p:txBody>
      </p:sp>
      <p:pic>
        <p:nvPicPr>
          <p:cNvPr id="1031"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bwMode="auto">
          <a:xfrm>
            <a:off x="10258425" y="139700"/>
            <a:ext cx="16033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6" r:id="rId1"/>
    <p:sldLayoutId id="2147483683" r:id="rId2"/>
    <p:sldLayoutId id="2147483684" r:id="rId3"/>
    <p:sldLayoutId id="2147483687" r:id="rId4"/>
    <p:sldLayoutId id="2147483685" r:id="rId5"/>
    <p:sldLayoutId id="2147483688" r:id="rId6"/>
    <p:sldLayoutId id="2147483689" r:id="rId7"/>
  </p:sldLayoutIdLst>
  <p:transition/>
  <p:timing/>
  <p:txStyles>
    <p:titleStyle>
      <a:lvl1pPr algn="l" defTabSz="457200" rtl="0" eaLnBrk="0" fontAlgn="base" hangingPunct="0">
        <a:spcBef>
          <a:spcPct val="0"/>
        </a:spcBef>
        <a:spcAft>
          <a:spcPct val="0"/>
        </a:spcAft>
        <a:defRPr sz="2400" b="1" kern="1200" cap="all" spc="160">
          <a:solidFill>
            <a:schemeClr val="bg1"/>
          </a:solidFill>
          <a:latin typeface="+mn-lt"/>
          <a:ea typeface="+mj-ea"/>
          <a:cs typeface="Montserrat Black"/>
        </a:defRPr>
      </a:lvl1pPr>
      <a:lvl2pPr algn="l" defTabSz="457200" rtl="0" eaLnBrk="0" fontAlgn="base" hangingPunct="0">
        <a:spcBef>
          <a:spcPct val="0"/>
        </a:spcBef>
        <a:spcAft>
          <a:spcPct val="0"/>
        </a:spcAft>
        <a:defRPr sz="2400" b="1">
          <a:solidFill>
            <a:schemeClr val="bg1"/>
          </a:solidFill>
          <a:latin typeface="Calibri" panose="020f0502020204030204" pitchFamily="34" charset="0"/>
          <a:ea typeface="Arial" panose="020b0604020202020204" pitchFamily="34" charset="0"/>
          <a:cs typeface="Montserrat Black" pitchFamily="2" charset="0"/>
        </a:defRPr>
      </a:lvl2pPr>
      <a:lvl3pPr algn="l" defTabSz="457200" rtl="0" eaLnBrk="0" fontAlgn="base" hangingPunct="0">
        <a:spcBef>
          <a:spcPct val="0"/>
        </a:spcBef>
        <a:spcAft>
          <a:spcPct val="0"/>
        </a:spcAft>
        <a:defRPr sz="2400" b="1">
          <a:solidFill>
            <a:schemeClr val="bg1"/>
          </a:solidFill>
          <a:latin typeface="Calibri" panose="020f0502020204030204" pitchFamily="34" charset="0"/>
          <a:ea typeface="Arial" panose="020b0604020202020204" pitchFamily="34" charset="0"/>
          <a:cs typeface="Montserrat Black" pitchFamily="2" charset="0"/>
        </a:defRPr>
      </a:lvl3pPr>
      <a:lvl4pPr algn="l" defTabSz="457200" rtl="0" eaLnBrk="0" fontAlgn="base" hangingPunct="0">
        <a:spcBef>
          <a:spcPct val="0"/>
        </a:spcBef>
        <a:spcAft>
          <a:spcPct val="0"/>
        </a:spcAft>
        <a:defRPr sz="2400" b="1">
          <a:solidFill>
            <a:schemeClr val="bg1"/>
          </a:solidFill>
          <a:latin typeface="Calibri" panose="020f0502020204030204" pitchFamily="34" charset="0"/>
          <a:ea typeface="Arial" panose="020b0604020202020204" pitchFamily="34" charset="0"/>
          <a:cs typeface="Montserrat Black" pitchFamily="2" charset="0"/>
        </a:defRPr>
      </a:lvl4pPr>
      <a:lvl5pPr algn="l" defTabSz="457200" rtl="0" eaLnBrk="0" fontAlgn="base" hangingPunct="0">
        <a:spcBef>
          <a:spcPct val="0"/>
        </a:spcBef>
        <a:spcAft>
          <a:spcPct val="0"/>
        </a:spcAft>
        <a:defRPr sz="2400" b="1">
          <a:solidFill>
            <a:schemeClr val="bg1"/>
          </a:solidFill>
          <a:latin typeface="Calibri" panose="020f0502020204030204" pitchFamily="34" charset="0"/>
          <a:ea typeface="Arial" panose="020b0604020202020204" pitchFamily="34" charset="0"/>
          <a:cs typeface="Montserrat Black" pitchFamily="2" charset="0"/>
        </a:defRPr>
      </a:lvl5pPr>
      <a:lvl6pPr marL="457200" algn="l" defTabSz="457200" rtl="0" fontAlgn="base">
        <a:spcBef>
          <a:spcPct val="0"/>
        </a:spcBef>
        <a:spcAft>
          <a:spcPct val="0"/>
        </a:spcAft>
        <a:defRPr sz="2400" b="1">
          <a:solidFill>
            <a:schemeClr val="bg1"/>
          </a:solidFill>
          <a:latin typeface="Calibri" panose="020f0502020204030204" pitchFamily="34" charset="0"/>
          <a:ea typeface="Arial" panose="020b0604020202020204" pitchFamily="34" charset="0"/>
          <a:cs typeface="Montserrat Black" pitchFamily="2" charset="0"/>
        </a:defRPr>
      </a:lvl6pPr>
      <a:lvl7pPr marL="914400" algn="l" defTabSz="457200" rtl="0" fontAlgn="base">
        <a:spcBef>
          <a:spcPct val="0"/>
        </a:spcBef>
        <a:spcAft>
          <a:spcPct val="0"/>
        </a:spcAft>
        <a:defRPr sz="2400" b="1">
          <a:solidFill>
            <a:schemeClr val="bg1"/>
          </a:solidFill>
          <a:latin typeface="Calibri" panose="020f0502020204030204" pitchFamily="34" charset="0"/>
          <a:ea typeface="Arial" panose="020b0604020202020204" pitchFamily="34" charset="0"/>
          <a:cs typeface="Montserrat Black" pitchFamily="2" charset="0"/>
        </a:defRPr>
      </a:lvl7pPr>
      <a:lvl8pPr marL="1371600" algn="l" defTabSz="457200" rtl="0" fontAlgn="base">
        <a:spcBef>
          <a:spcPct val="0"/>
        </a:spcBef>
        <a:spcAft>
          <a:spcPct val="0"/>
        </a:spcAft>
        <a:defRPr sz="2400" b="1">
          <a:solidFill>
            <a:schemeClr val="bg1"/>
          </a:solidFill>
          <a:latin typeface="Calibri" panose="020f0502020204030204" pitchFamily="34" charset="0"/>
          <a:ea typeface="Arial" panose="020b0604020202020204" pitchFamily="34" charset="0"/>
          <a:cs typeface="Montserrat Black" pitchFamily="2" charset="0"/>
        </a:defRPr>
      </a:lvl8pPr>
      <a:lvl9pPr marL="1828800" algn="l" defTabSz="457200" rtl="0" fontAlgn="base">
        <a:spcBef>
          <a:spcPct val="0"/>
        </a:spcBef>
        <a:spcAft>
          <a:spcPct val="0"/>
        </a:spcAft>
        <a:defRPr sz="2400" b="1">
          <a:solidFill>
            <a:schemeClr val="bg1"/>
          </a:solidFill>
          <a:latin typeface="Calibri" panose="020f0502020204030204" pitchFamily="34" charset="0"/>
          <a:ea typeface="Arial" panose="020b0604020202020204" pitchFamily="34" charset="0"/>
          <a:cs typeface="Montserrat Black" pitchFamily="2"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555655"/>
          </a:solidFill>
          <a:latin typeface="+mn-lt"/>
          <a:ea typeface="+mn-ea"/>
          <a:cs typeface="Montserrat Regular" pitchFamily="2"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555655"/>
          </a:solidFill>
          <a:latin typeface="+mn-lt"/>
          <a:ea typeface="+mn-ea"/>
          <a:cs typeface="Montserrat Regular" pitchFamily="2"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555655"/>
          </a:solidFill>
          <a:latin typeface="+mn-lt"/>
          <a:ea typeface="+mn-ea"/>
          <a:cs typeface="Montserrat Regular" pitchFamily="2"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555655"/>
          </a:solidFill>
          <a:latin typeface="+mn-lt"/>
          <a:ea typeface="+mn-ea"/>
          <a:cs typeface="Montserrat Regular" pitchFamily="2"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555655"/>
          </a:solidFill>
          <a:latin typeface="+mn-lt"/>
          <a:ea typeface="+mn-ea"/>
          <a:cs typeface="Montserrat Regular"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 Id="rId3" Type="http://schemas.openxmlformats.org/officeDocument/2006/relationships/image" Target="../media/image4.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2.xml" /><Relationship Id="rId3" Type="http://schemas.openxmlformats.org/officeDocument/2006/relationships/image" Target="../media/image5.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3.xml" /><Relationship Id="rId3" Type="http://schemas.openxmlformats.org/officeDocument/2006/relationships/image" Target="../media/image6.jpeg" /><Relationship Id="rId4" Type="http://schemas.openxmlformats.org/officeDocument/2006/relationships/image" Target="../media/image7.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4.xml" /><Relationship Id="rId3" Type="http://schemas.openxmlformats.org/officeDocument/2006/relationships/image" Target="../media/image6.jpeg" /><Relationship Id="rId4" Type="http://schemas.openxmlformats.org/officeDocument/2006/relationships/image" Target="../media/image7.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8.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9.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10.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2.xml" /><Relationship Id="rId3" Type="http://schemas.openxmlformats.org/officeDocument/2006/relationships/image" Target="../media/image11.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7.xml" /><Relationship Id="rId3" Type="http://schemas.openxmlformats.org/officeDocument/2006/relationships/image" Target="../media/image12.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8.xml" /><Relationship Id="rId3" Type="http://schemas.openxmlformats.org/officeDocument/2006/relationships/image" Target="../media/image13.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image" Target="../media/image2.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 Id="rId3" Type="http://schemas.openxmlformats.org/officeDocument/2006/relationships/image" Target="../media/image14.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1.xml" /><Relationship Id="rId3" Type="http://schemas.openxmlformats.org/officeDocument/2006/relationships/image" Target="../media/image15.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3.xml" /><Relationship Id="rId3" Type="http://schemas.openxmlformats.org/officeDocument/2006/relationships/image" Target="../media/image16.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3.pn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0.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1.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2.xml" /><Relationship Id="rId3" Type="http://schemas.openxmlformats.org/officeDocument/2006/relationships/image" Target="../media/image17.pn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3.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4.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5.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6.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7.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8.xml" /><Relationship Id="rId3" Type="http://schemas.openxmlformats.org/officeDocument/2006/relationships/image" Target="../media/image18.png" /><Relationship Id="rId4" Type="http://schemas.openxmlformats.org/officeDocument/2006/relationships/image" Target="../media/image19.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ubtitle 1"/>
          <p:cNvSpPr>
            <a:spLocks noGrp="1"/>
          </p:cNvSpPr>
          <p:nvPr>
            <p:ph type="subTitle" idx="1"/>
          </p:nvPr>
        </p:nvSpPr>
        <p:spPr>
          <a:xfrm>
            <a:off x="3237379" y="2890253"/>
            <a:ext cx="8507506" cy="1131732"/>
          </a:xfrm>
        </p:spPr>
        <p:txBody>
          <a:bodyPr>
            <a:normAutofit fontScale="92500" lnSpcReduction="20000"/>
          </a:bodyPr>
          <a:lstStyle/>
          <a:p>
            <a:r>
              <a:rPr lang="en-US"/>
              <a:t>Diversity, </a:t>
            </a:r>
            <a:r>
              <a:rPr lang="en-US" smtClean="0"/>
              <a:t>Equity, </a:t>
            </a:r>
            <a:r>
              <a:rPr lang="en-US"/>
              <a:t>and Inclusion – </a:t>
            </a:r>
            <a:endParaRPr lang="en-US" smtClean="0"/>
          </a:p>
          <a:p>
            <a:r>
              <a:rPr lang="en-US" smtClean="0"/>
              <a:t>Charting </a:t>
            </a:r>
            <a:r>
              <a:rPr lang="en-US"/>
              <a:t>a course for </a:t>
            </a:r>
            <a:endParaRPr lang="en-US" smtClean="0"/>
          </a:p>
          <a:p>
            <a:r>
              <a:rPr lang="en-US" smtClean="0"/>
              <a:t>organizational </a:t>
            </a:r>
            <a:r>
              <a:rPr lang="en-US"/>
              <a:t>success</a:t>
            </a:r>
            <a:endParaRPr lang="en-US">
              <a:solidFill>
                <a:srgbClr val="10262D"/>
              </a:solidFill>
            </a:endParaRPr>
          </a:p>
        </p:txBody>
      </p:sp>
      <p:sp>
        <p:nvSpPr>
          <p:cNvPr id="3" name="Subtitle 2"/>
          <p:cNvSpPr txBox="1"/>
          <p:nvPr/>
        </p:nvSpPr>
        <p:spPr>
          <a:xfrm>
            <a:off x="3237379" y="4095059"/>
            <a:ext cx="5335980" cy="1155929"/>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2800" b="0" i="0" kern="1200" cap="all" spc="330">
                <a:solidFill>
                  <a:schemeClr val="tx2">
                    <a:lumMod val="75000"/>
                  </a:schemeClr>
                </a:solidFill>
                <a:latin typeface="Montserrat Black"/>
                <a:ea typeface="+mn-ea"/>
                <a:cs typeface="Montserrat Light"/>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Montserrat Regular"/>
                <a:ea typeface="+mn-ea"/>
                <a:cs typeface="Montserrat Regular"/>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Montserrat Regular"/>
                <a:ea typeface="+mn-ea"/>
                <a:cs typeface="Montserrat Regular"/>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Montserrat Regular"/>
                <a:ea typeface="+mn-ea"/>
                <a:cs typeface="Montserrat Regular"/>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Montserrat Regular"/>
                <a:ea typeface="+mn-ea"/>
                <a:cs typeface="Montserrat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cap="none" spc="0" smtClean="0">
                <a:solidFill>
                  <a:srgbClr val="323332"/>
                </a:solidFill>
                <a:latin typeface="+mn-lt"/>
              </a:rPr>
              <a:t>Chris Gantt-Sorenson and Demetrius Pyburn</a:t>
            </a:r>
          </a:p>
          <a:p>
            <a:r>
              <a:rPr lang="en-US" sz="1600" cap="none" spc="0" smtClean="0">
                <a:solidFill>
                  <a:srgbClr val="323332"/>
                </a:solidFill>
                <a:latin typeface="+mn-lt"/>
              </a:rPr>
              <a:t>Haynsworth Sinkler Boyd, P.A.</a:t>
            </a:r>
          </a:p>
        </p:txBody>
      </p:sp>
    </p:spTree>
    <p:extLst>
      <p:ext uri="{BB962C8B-B14F-4D97-AF65-F5344CB8AC3E}">
        <p14:creationId xmlns:p14="http://schemas.microsoft.com/office/powerpoint/2010/main" val="1504655667"/>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What are the facts? </a:t>
            </a:r>
            <a:endParaRPr lang="en-US"/>
          </a:p>
        </p:txBody>
      </p:sp>
      <p:sp>
        <p:nvSpPr>
          <p:cNvPr id="3" name="Content Placeholder 2"/>
          <p:cNvSpPr>
            <a:spLocks noGrp="1"/>
          </p:cNvSpPr>
          <p:nvPr>
            <p:ph idx="1"/>
          </p:nvPr>
        </p:nvSpPr>
        <p:spPr/>
        <p:txBody>
          <a:bodyPr/>
          <a:lstStyle/>
          <a:p>
            <a:pPr lvl="1"/>
            <a:endParaRPr lang="en-US"/>
          </a:p>
          <a:p>
            <a:pPr lvl="1"/>
            <a:endParaRPr lang="en-US"/>
          </a:p>
        </p:txBody>
      </p:sp>
      <p:sp>
        <p:nvSpPr>
          <p:cNvPr id="6" name="TextBox 5"/>
          <p:cNvSpPr txBox="1"/>
          <p:nvPr/>
        </p:nvSpPr>
        <p:spPr>
          <a:xfrm>
            <a:off x="6246055" y="1969477"/>
            <a:ext cx="4726745" cy="4154984"/>
          </a:xfrm>
          <a:prstGeom prst="rect">
            <a:avLst/>
          </a:prstGeom>
          <a:noFill/>
        </p:spPr>
        <p:txBody>
          <a:bodyPr wrap="square" rtlCol="0">
            <a:spAutoFit/>
          </a:bodyPr>
          <a:lstStyle/>
          <a:p>
            <a:pPr marL="285750" indent="-285750">
              <a:buFont typeface="Arial" panose="020b0604020202020204" pitchFamily="34" charset="0"/>
              <a:buChar char="•"/>
            </a:pPr>
            <a:r>
              <a:rPr lang="en-US" sz="2400">
                <a:solidFill>
                  <a:srgbClr val="10262D"/>
                </a:solidFill>
              </a:rPr>
              <a:t>Looking over this list, you might have noticed that many of the occupations are skilled construction jobs, such as electricians and carpenters. That's not a coincidence. Trade unions have had a complicated, and often ugly, history with race that's helped shut </a:t>
            </a:r>
            <a:r>
              <a:rPr lang="en-US" sz="2400" smtClean="0">
                <a:solidFill>
                  <a:srgbClr val="10262D"/>
                </a:solidFill>
              </a:rPr>
              <a:t>Blacks </a:t>
            </a:r>
            <a:r>
              <a:rPr lang="en-US" sz="2400">
                <a:solidFill>
                  <a:srgbClr val="10262D"/>
                </a:solidFill>
              </a:rPr>
              <a:t>and Hispanics out of these highly coveted lines of work.</a:t>
            </a:r>
          </a:p>
        </p:txBody>
      </p:sp>
      <p:sp>
        <p:nvSpPr>
          <p:cNvPr id="4" name="TextBox 3"/>
          <p:cNvSpPr txBox="1"/>
          <p:nvPr/>
        </p:nvSpPr>
        <p:spPr>
          <a:xfrm>
            <a:off x="609600" y="1969477"/>
            <a:ext cx="4792394" cy="4708981"/>
          </a:xfrm>
          <a:prstGeom prst="rect">
            <a:avLst/>
          </a:prstGeom>
          <a:noFill/>
        </p:spPr>
        <p:txBody>
          <a:bodyPr wrap="square" rtlCol="0">
            <a:spAutoFit/>
          </a:bodyPr>
          <a:lstStyle/>
          <a:p>
            <a:r>
              <a:rPr lang="en-US" sz="2400" smtClean="0">
                <a:solidFill>
                  <a:srgbClr val="10262D"/>
                </a:solidFill>
              </a:rPr>
              <a:t>Notable White-Dominated Occupations </a:t>
            </a:r>
          </a:p>
          <a:p>
            <a:pPr marL="285750" indent="-285750">
              <a:buFont typeface="Arial" panose="020b0604020202020204" pitchFamily="34" charset="0"/>
              <a:buChar char="•"/>
            </a:pPr>
            <a:r>
              <a:rPr lang="en-US" sz="2400" smtClean="0">
                <a:solidFill>
                  <a:srgbClr val="10262D"/>
                </a:solidFill>
              </a:rPr>
              <a:t>Veterinarians – 96.5%</a:t>
            </a:r>
          </a:p>
          <a:p>
            <a:pPr marL="285750" indent="-285750">
              <a:buFont typeface="Arial" panose="020b0604020202020204" pitchFamily="34" charset="0"/>
              <a:buChar char="•"/>
            </a:pPr>
            <a:r>
              <a:rPr lang="en-US" sz="2400" smtClean="0">
                <a:solidFill>
                  <a:srgbClr val="10262D"/>
                </a:solidFill>
              </a:rPr>
              <a:t>Farmers – 95.8%</a:t>
            </a:r>
          </a:p>
          <a:p>
            <a:pPr marL="285750" indent="-285750">
              <a:buFont typeface="Arial" panose="020b0604020202020204" pitchFamily="34" charset="0"/>
              <a:buChar char="•"/>
            </a:pPr>
            <a:r>
              <a:rPr lang="en-US" sz="2400" smtClean="0">
                <a:solidFill>
                  <a:srgbClr val="10262D"/>
                </a:solidFill>
              </a:rPr>
              <a:t>Construction Supervisors and Managers – 91.8%</a:t>
            </a:r>
          </a:p>
          <a:p>
            <a:pPr marL="285750" indent="-285750">
              <a:buFont typeface="Arial" panose="020b0604020202020204" pitchFamily="34" charset="0"/>
              <a:buChar char="•"/>
            </a:pPr>
            <a:r>
              <a:rPr lang="en-US" sz="2400" smtClean="0">
                <a:solidFill>
                  <a:srgbClr val="10262D"/>
                </a:solidFill>
              </a:rPr>
              <a:t>Architects – 91.3%</a:t>
            </a:r>
          </a:p>
          <a:p>
            <a:pPr marL="285750" indent="-285750">
              <a:buFont typeface="Arial" panose="020b0604020202020204" pitchFamily="34" charset="0"/>
              <a:buChar char="•"/>
            </a:pPr>
            <a:r>
              <a:rPr lang="en-US" sz="2400" smtClean="0">
                <a:solidFill>
                  <a:srgbClr val="10262D"/>
                </a:solidFill>
              </a:rPr>
              <a:t>Other Installation/Repair – 91.2%</a:t>
            </a:r>
          </a:p>
          <a:p>
            <a:pPr marL="285750" indent="-285750">
              <a:buFont typeface="Arial" panose="020b0604020202020204" pitchFamily="34" charset="0"/>
              <a:buChar char="•"/>
            </a:pPr>
            <a:r>
              <a:rPr lang="en-US" sz="2400" smtClean="0">
                <a:solidFill>
                  <a:srgbClr val="10262D"/>
                </a:solidFill>
              </a:rPr>
              <a:t>Carpenters – 90.8%</a:t>
            </a:r>
          </a:p>
          <a:p>
            <a:pPr marL="285750" indent="-285750">
              <a:buFont typeface="Arial" panose="020b0604020202020204" pitchFamily="34" charset="0"/>
              <a:buChar char="•"/>
            </a:pPr>
            <a:r>
              <a:rPr lang="en-US" sz="2400" smtClean="0">
                <a:solidFill>
                  <a:srgbClr val="10262D"/>
                </a:solidFill>
              </a:rPr>
              <a:t>Environmental Scientist – 90.5%</a:t>
            </a:r>
          </a:p>
          <a:p>
            <a:pPr marL="285750" indent="-285750">
              <a:buFont typeface="Arial" panose="020b0604020202020204" pitchFamily="34" charset="0"/>
              <a:buChar char="•"/>
            </a:pPr>
            <a:r>
              <a:rPr lang="en-US" sz="2400" smtClean="0">
                <a:solidFill>
                  <a:srgbClr val="10262D"/>
                </a:solidFill>
              </a:rPr>
              <a:t>Electricians – 90%</a:t>
            </a:r>
            <a:endParaRPr lang="en-US" smtClean="0"/>
          </a:p>
          <a:p>
            <a:r>
              <a:rPr lang="en-US" sz="1200">
                <a:solidFill>
                  <a:srgbClr val="10262D"/>
                </a:solidFill>
              </a:rPr>
              <a:t>Source: </a:t>
            </a:r>
            <a:r>
              <a:rPr lang="en-US" sz="1200" smtClean="0">
                <a:solidFill>
                  <a:srgbClr val="10262D"/>
                </a:solidFill>
              </a:rPr>
              <a:t>Looking at America's Segregated Workforce. Zippia November 17, 2017. </a:t>
            </a:r>
            <a:r>
              <a:rPr lang="en-US" sz="1200" smtClean="0"/>
              <a:t>https</a:t>
            </a:r>
            <a:r>
              <a:rPr lang="en-US" sz="1200"/>
              <a:t>://</a:t>
            </a:r>
            <a:r>
              <a:rPr lang="en-US" sz="1200" smtClean="0"/>
              <a:t>www.zippia.com/advice/job-diversity/looking-at-Americas-segregated-workforce</a:t>
            </a:r>
            <a:endParaRPr lang="en-US" sz="1200"/>
          </a:p>
        </p:txBody>
      </p:sp>
    </p:spTree>
    <p:extLst>
      <p:ext uri="{BB962C8B-B14F-4D97-AF65-F5344CB8AC3E}">
        <p14:creationId xmlns:p14="http://schemas.microsoft.com/office/powerpoint/2010/main" val="1232558641"/>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p:cNvSpPr>
            <a:spLocks noGrp="1"/>
          </p:cNvSpPr>
          <p:nvPr>
            <p:ph type="title"/>
          </p:nvPr>
        </p:nvSpPr>
        <p:spPr/>
        <p:txBody>
          <a:bodyPr/>
          <a:lstStyle/>
          <a:p>
            <a:r>
              <a:rPr lang="en-US" smtClean="0"/>
              <a:t>The legal profession is growing</a:t>
            </a:r>
            <a:endParaRPr lang="en-US"/>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14880" y="2141538"/>
            <a:ext cx="4774239" cy="3925887"/>
          </a:xfrm>
        </p:spPr>
      </p:pic>
      <p:sp>
        <p:nvSpPr>
          <p:cNvPr id="6" name="Content Placeholder 5"/>
          <p:cNvSpPr>
            <a:spLocks noGrp="1"/>
          </p:cNvSpPr>
          <p:nvPr>
            <p:ph sz="half" idx="2"/>
          </p:nvPr>
        </p:nvSpPr>
        <p:spPr/>
        <p:txBody>
          <a:bodyPr/>
          <a:lstStyle/>
          <a:p>
            <a:r>
              <a:rPr lang="en-US" smtClean="0"/>
              <a:t>The number of lawyers in the U.S. has grown at a faster rate than the nation's population since 2010.</a:t>
            </a:r>
          </a:p>
          <a:p>
            <a:r>
              <a:rPr lang="en-US" smtClean="0"/>
              <a:t>According to the U.S. Census Bureau, the population grew by 6.3% from 2010 to 2020.</a:t>
            </a:r>
          </a:p>
          <a:p>
            <a:r>
              <a:rPr lang="en-US" smtClean="0"/>
              <a:t>During that time, the number of active lawyers in the US grew 10.4%.</a:t>
            </a:r>
            <a:endParaRPr lang="en-US"/>
          </a:p>
        </p:txBody>
      </p:sp>
      <p:sp>
        <p:nvSpPr>
          <p:cNvPr id="8" name="TextBox 7"/>
          <p:cNvSpPr txBox="1"/>
          <p:nvPr/>
        </p:nvSpPr>
        <p:spPr>
          <a:xfrm>
            <a:off x="787791" y="6302326"/>
            <a:ext cx="4901328" cy="369332"/>
          </a:xfrm>
          <a:prstGeom prst="rect">
            <a:avLst/>
          </a:prstGeom>
          <a:noFill/>
        </p:spPr>
        <p:txBody>
          <a:bodyPr wrap="square" rtlCol="0">
            <a:spAutoFit/>
          </a:bodyPr>
          <a:lstStyle/>
          <a:p>
            <a:r>
              <a:rPr lang="en-US" smtClean="0">
                <a:solidFill>
                  <a:srgbClr val="10262D"/>
                </a:solidFill>
              </a:rPr>
              <a:t>Source: ABA National Lawyer Population Survey</a:t>
            </a:r>
            <a:endParaRPr lang="en-US">
              <a:solidFill>
                <a:srgbClr val="10262D"/>
              </a:solidFill>
            </a:endParaRPr>
          </a:p>
        </p:txBody>
      </p:sp>
    </p:spTree>
    <p:extLst>
      <p:ext uri="{BB962C8B-B14F-4D97-AF65-F5344CB8AC3E}">
        <p14:creationId xmlns:p14="http://schemas.microsoft.com/office/powerpoint/2010/main" val="2116718466"/>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p:cNvSpPr>
            <a:spLocks noGrp="1"/>
          </p:cNvSpPr>
          <p:nvPr>
            <p:ph type="title"/>
          </p:nvPr>
        </p:nvSpPr>
        <p:spPr/>
        <p:txBody>
          <a:bodyPr/>
          <a:lstStyle/>
          <a:p>
            <a:r>
              <a:rPr lang="en-US" smtClean="0"/>
              <a:t>…But still not enough diversity</a:t>
            </a:r>
            <a:endParaRPr lang="en-US"/>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6569" y="2120672"/>
            <a:ext cx="5883442" cy="3737381"/>
          </a:xfrm>
        </p:spPr>
      </p:pic>
      <p:sp>
        <p:nvSpPr>
          <p:cNvPr id="6" name="Content Placeholder 5"/>
          <p:cNvSpPr>
            <a:spLocks noGrp="1"/>
          </p:cNvSpPr>
          <p:nvPr>
            <p:ph sz="half" idx="2"/>
          </p:nvPr>
        </p:nvSpPr>
        <p:spPr>
          <a:xfrm>
            <a:off x="6197600" y="2140908"/>
            <a:ext cx="5384800" cy="4161417"/>
          </a:xfrm>
        </p:spPr>
        <p:txBody>
          <a:bodyPr/>
          <a:lstStyle/>
          <a:p>
            <a:r>
              <a:rPr lang="en-US" sz="2400" smtClean="0"/>
              <a:t>The percentage of lawyers of color grew slowly over the past decade, from 11.4% of all lawyers in 2010 to 14.1% of all lawyers in 2020.</a:t>
            </a:r>
          </a:p>
          <a:p>
            <a:pPr lvl="1"/>
            <a:r>
              <a:rPr lang="en-US" sz="2000" smtClean="0"/>
              <a:t>Whites in population (60%) and in the profession (86%)</a:t>
            </a:r>
          </a:p>
          <a:p>
            <a:pPr lvl="1"/>
            <a:r>
              <a:rPr lang="en-US" sz="2000" smtClean="0"/>
              <a:t>Hispanics in population (18.5%) and in the legal profession (5%)</a:t>
            </a:r>
          </a:p>
          <a:p>
            <a:pPr lvl="1"/>
            <a:r>
              <a:rPr lang="en-US" sz="2000" smtClean="0"/>
              <a:t>Asians in </a:t>
            </a:r>
            <a:r>
              <a:rPr lang="en-US" sz="2000"/>
              <a:t>population </a:t>
            </a:r>
            <a:r>
              <a:rPr lang="en-US" sz="2000" smtClean="0"/>
              <a:t>(5.9%) </a:t>
            </a:r>
            <a:r>
              <a:rPr lang="en-US" sz="2000"/>
              <a:t>and in the legal profession </a:t>
            </a:r>
            <a:r>
              <a:rPr lang="en-US" sz="2000" smtClean="0"/>
              <a:t>(2%)</a:t>
            </a:r>
            <a:endParaRPr lang="en-US" sz="2000"/>
          </a:p>
          <a:p>
            <a:pPr lvl="1"/>
            <a:r>
              <a:rPr lang="en-US" sz="2000" smtClean="0"/>
              <a:t>Blacks in </a:t>
            </a:r>
            <a:r>
              <a:rPr lang="en-US" sz="2000"/>
              <a:t>population (</a:t>
            </a:r>
            <a:r>
              <a:rPr lang="en-US" sz="2000" smtClean="0"/>
              <a:t>13.4%) </a:t>
            </a:r>
            <a:r>
              <a:rPr lang="en-US" sz="2000"/>
              <a:t>and in the legal profession (5%)</a:t>
            </a:r>
          </a:p>
          <a:p>
            <a:pPr lvl="1"/>
            <a:endParaRPr lang="en-US"/>
          </a:p>
        </p:txBody>
      </p:sp>
      <p:sp>
        <p:nvSpPr>
          <p:cNvPr id="8" name="TextBox 7"/>
          <p:cNvSpPr txBox="1"/>
          <p:nvPr/>
        </p:nvSpPr>
        <p:spPr>
          <a:xfrm>
            <a:off x="787791" y="6302326"/>
            <a:ext cx="4901328" cy="369332"/>
          </a:xfrm>
          <a:prstGeom prst="rect">
            <a:avLst/>
          </a:prstGeom>
          <a:noFill/>
        </p:spPr>
        <p:txBody>
          <a:bodyPr wrap="square" rtlCol="0">
            <a:spAutoFit/>
          </a:bodyPr>
          <a:lstStyle/>
          <a:p>
            <a:r>
              <a:rPr lang="en-US" smtClean="0">
                <a:solidFill>
                  <a:srgbClr val="10262D"/>
                </a:solidFill>
              </a:rPr>
              <a:t>Source: ABA National Lawyer Population Survey</a:t>
            </a:r>
            <a:endParaRPr lang="en-US">
              <a:solidFill>
                <a:srgbClr val="10262D"/>
              </a:solidFill>
            </a:endParaRPr>
          </a:p>
        </p:txBody>
      </p:sp>
    </p:spTree>
    <p:extLst>
      <p:ext uri="{BB962C8B-B14F-4D97-AF65-F5344CB8AC3E}">
        <p14:creationId xmlns:p14="http://schemas.microsoft.com/office/powerpoint/2010/main" val="2346380918"/>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Where Lawyers Work by Race and Ethnicity</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8569" y="2021305"/>
            <a:ext cx="6110621" cy="3922295"/>
          </a:xfrm>
        </p:spPr>
      </p:pic>
      <p:sp>
        <p:nvSpPr>
          <p:cNvPr id="4" name="Content Placeholder 3"/>
          <p:cNvSpPr>
            <a:spLocks noGrp="1"/>
          </p:cNvSpPr>
          <p:nvPr>
            <p:ph sz="half" idx="2"/>
          </p:nvPr>
        </p:nvSpPr>
        <p:spPr>
          <a:xfrm>
            <a:off x="6197600" y="1676400"/>
            <a:ext cx="5384800" cy="4390357"/>
          </a:xfrm>
        </p:spPr>
        <p:txBody>
          <a:bodyPr/>
          <a:lstStyle/>
          <a:p>
            <a:r>
              <a:rPr lang="en-US" sz="2400"/>
              <a:t>Lawyers of color are less likely to work at law firms and more likely to work </a:t>
            </a:r>
            <a:r>
              <a:rPr lang="en-US" sz="2400" smtClean="0"/>
              <a:t>in the government </a:t>
            </a:r>
            <a:r>
              <a:rPr lang="en-US" sz="2400"/>
              <a:t>than lawyers who are white. </a:t>
            </a:r>
            <a:endParaRPr lang="en-US" sz="2400" smtClean="0"/>
          </a:p>
          <a:p>
            <a:pPr lvl="1"/>
            <a:r>
              <a:rPr lang="en-US" sz="2000"/>
              <a:t>White lawyers are more likely to be found in law firms (40%) than lawyers who are Hispanic (34%), Asian American (30%), Black (24%) or Native American (20%). </a:t>
            </a:r>
            <a:endParaRPr lang="en-US" sz="2000" smtClean="0"/>
          </a:p>
          <a:p>
            <a:pPr lvl="1"/>
            <a:r>
              <a:rPr lang="en-US" sz="2000"/>
              <a:t>Black and Hispanic lawyers are more likely to work for government (28% and 25%, respectively) than lawyers who are Asian American (18%), white (17%) or Native American (11%). </a:t>
            </a:r>
          </a:p>
          <a:p>
            <a:pPr lvl="1"/>
            <a:endParaRPr lang="en-US" sz="2000"/>
          </a:p>
          <a:p>
            <a:pPr lvl="1"/>
            <a:endParaRPr lang="en-US"/>
          </a:p>
        </p:txBody>
      </p:sp>
      <p:pic>
        <p:nvPicPr>
          <p:cNvPr id="6" name="Picture 5"/>
          <p:cNvPicPr>
            <a:picLocks noChangeAspect="1"/>
          </p:cNvPicPr>
          <p:nvPr/>
        </p:nvPicPr>
        <p:blipFill>
          <a:blip r:embed="rId4"/>
          <a:stretch>
            <a:fillRect/>
          </a:stretch>
        </p:blipFill>
        <p:spPr>
          <a:xfrm>
            <a:off x="826809" y="6066757"/>
            <a:ext cx="4950381" cy="499915"/>
          </a:xfrm>
          <a:prstGeom prst="rect">
            <a:avLst/>
          </a:prstGeom>
        </p:spPr>
      </p:pic>
    </p:spTree>
    <p:extLst>
      <p:ext uri="{BB962C8B-B14F-4D97-AF65-F5344CB8AC3E}">
        <p14:creationId xmlns:p14="http://schemas.microsoft.com/office/powerpoint/2010/main" val="627182324"/>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Where Lawyers Work by Race and Ethnicity</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1557" y="2069432"/>
            <a:ext cx="5862843" cy="3763251"/>
          </a:xfrm>
        </p:spPr>
      </p:pic>
      <p:sp>
        <p:nvSpPr>
          <p:cNvPr id="4" name="Content Placeholder 3"/>
          <p:cNvSpPr>
            <a:spLocks noGrp="1"/>
          </p:cNvSpPr>
          <p:nvPr>
            <p:ph sz="half" idx="2"/>
          </p:nvPr>
        </p:nvSpPr>
        <p:spPr>
          <a:xfrm>
            <a:off x="6197600" y="1909302"/>
            <a:ext cx="5384800" cy="4390357"/>
          </a:xfrm>
        </p:spPr>
        <p:txBody>
          <a:bodyPr/>
          <a:lstStyle/>
          <a:p>
            <a:r>
              <a:rPr lang="en-US" sz="2000" smtClean="0"/>
              <a:t>Asian-American </a:t>
            </a:r>
            <a:r>
              <a:rPr lang="en-US" sz="2000"/>
              <a:t>lawyers are more likely to be found as </a:t>
            </a:r>
            <a:r>
              <a:rPr lang="en-US" sz="2000" smtClean="0"/>
              <a:t>in-house </a:t>
            </a:r>
            <a:r>
              <a:rPr lang="en-US" sz="2000"/>
              <a:t>counsels in businesses (21%) than lawyers who are Black (15%), Hispanic (11%), </a:t>
            </a:r>
            <a:r>
              <a:rPr lang="en-US" sz="2000" smtClean="0"/>
              <a:t>white </a:t>
            </a:r>
            <a:r>
              <a:rPr lang="en-US" sz="2000"/>
              <a:t>(12%) or Native American (1%). </a:t>
            </a:r>
          </a:p>
          <a:p>
            <a:r>
              <a:rPr lang="en-US" sz="2000" smtClean="0"/>
              <a:t>A </a:t>
            </a:r>
            <a:r>
              <a:rPr lang="en-US" sz="2000"/>
              <a:t>plurality of Native American lawyers (22%) work in the tribal sector, followed by law firms (20%), government (11%) and the nonprofit sector (8%). </a:t>
            </a:r>
          </a:p>
          <a:p>
            <a:r>
              <a:rPr lang="en-US" sz="2000" smtClean="0"/>
              <a:t>Black </a:t>
            </a:r>
            <a:r>
              <a:rPr lang="en-US" sz="2000"/>
              <a:t>and Hispanic lawyers are most likely to be solo practitioners (12% of each), followed by lawyers who are white (10%), Asian American (8%) and Native American (7%).</a:t>
            </a:r>
          </a:p>
          <a:p>
            <a:pPr lvl="1"/>
            <a:endParaRPr lang="en-US"/>
          </a:p>
        </p:txBody>
      </p:sp>
      <p:pic>
        <p:nvPicPr>
          <p:cNvPr id="3" name="Picture 2"/>
          <p:cNvPicPr>
            <a:picLocks noChangeAspect="1"/>
          </p:cNvPicPr>
          <p:nvPr/>
        </p:nvPicPr>
        <p:blipFill>
          <a:blip r:embed="rId4"/>
          <a:stretch>
            <a:fillRect/>
          </a:stretch>
        </p:blipFill>
        <p:spPr>
          <a:xfrm>
            <a:off x="826809" y="6032647"/>
            <a:ext cx="4950381" cy="499915"/>
          </a:xfrm>
          <a:prstGeom prst="rect">
            <a:avLst/>
          </a:prstGeom>
        </p:spPr>
      </p:pic>
    </p:spTree>
    <p:extLst>
      <p:ext uri="{BB962C8B-B14F-4D97-AF65-F5344CB8AC3E}">
        <p14:creationId xmlns:p14="http://schemas.microsoft.com/office/powerpoint/2010/main" val="3931211497"/>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Why minority attorneys leave their employment</a:t>
            </a:r>
            <a:endParaRPr lang="en-US"/>
          </a:p>
        </p:txBody>
      </p:sp>
      <p:sp>
        <p:nvSpPr>
          <p:cNvPr id="5" name="Content Placeholder 4"/>
          <p:cNvSpPr>
            <a:spLocks noGrp="1"/>
          </p:cNvSpPr>
          <p:nvPr>
            <p:ph idx="1"/>
          </p:nvPr>
        </p:nvSpPr>
        <p:spPr/>
        <p:txBody>
          <a:bodyPr/>
          <a:lstStyle/>
          <a:p>
            <a:r>
              <a:rPr lang="en-US" smtClean="0"/>
              <a:t>Isolation</a:t>
            </a:r>
          </a:p>
          <a:p>
            <a:r>
              <a:rPr lang="en-US" smtClean="0"/>
              <a:t>Lack of Mentorship</a:t>
            </a:r>
          </a:p>
          <a:p>
            <a:r>
              <a:rPr lang="en-US" smtClean="0"/>
              <a:t>Lack of Opportunity/Stereotypes about abilities</a:t>
            </a:r>
            <a:endParaRPr lang="en-US"/>
          </a:p>
        </p:txBody>
      </p:sp>
    </p:spTree>
    <p:extLst>
      <p:ext uri="{BB962C8B-B14F-4D97-AF65-F5344CB8AC3E}">
        <p14:creationId xmlns:p14="http://schemas.microsoft.com/office/powerpoint/2010/main" val="730520615"/>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p:cNvSpPr>
            <a:spLocks noGrp="1"/>
          </p:cNvSpPr>
          <p:nvPr>
            <p:ph type="title"/>
          </p:nvPr>
        </p:nvSpPr>
        <p:spPr/>
        <p:txBody>
          <a:bodyPr/>
          <a:lstStyle/>
          <a:p>
            <a:r>
              <a:rPr lang="en-US" smtClean="0"/>
              <a:t>Women in the workplace</a:t>
            </a:r>
            <a:endParaRPr lang="en-US"/>
          </a:p>
        </p:txBody>
      </p:sp>
    </p:spTree>
    <p:extLst>
      <p:ext uri="{BB962C8B-B14F-4D97-AF65-F5344CB8AC3E}">
        <p14:creationId xmlns:p14="http://schemas.microsoft.com/office/powerpoint/2010/main" val="3273216211"/>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McKinsey and </a:t>
            </a:r>
            <a:r>
              <a:rPr lang="en-US" smtClean="0"/>
              <a:t>Lean in </a:t>
            </a:r>
            <a:r>
              <a:rPr lang="en-US"/>
              <a:t>2021 Report on Women in the Workplace</a:t>
            </a:r>
          </a:p>
        </p:txBody>
      </p:sp>
      <p:sp>
        <p:nvSpPr>
          <p:cNvPr id="3" name="Content Placeholder 2"/>
          <p:cNvSpPr>
            <a:spLocks noGrp="1"/>
          </p:cNvSpPr>
          <p:nvPr>
            <p:ph idx="1"/>
          </p:nvPr>
        </p:nvSpPr>
        <p:spPr>
          <a:xfrm>
            <a:off x="4970760" y="1809750"/>
            <a:ext cx="6611639" cy="4316413"/>
          </a:xfrm>
        </p:spPr>
        <p:txBody>
          <a:bodyPr/>
          <a:lstStyle/>
          <a:p>
            <a:pPr lvl="0"/>
            <a:r>
              <a:rPr lang="en-CA" sz="2800"/>
              <a:t>423 organizations employing 12 </a:t>
            </a:r>
            <a:r>
              <a:rPr lang="en-CA" sz="2800" smtClean="0"/>
              <a:t>million people</a:t>
            </a:r>
            <a:endParaRPr lang="en-US" sz="2800"/>
          </a:p>
          <a:p>
            <a:pPr lvl="0"/>
            <a:r>
              <a:rPr lang="en-CA" sz="2800"/>
              <a:t>Surveyed 65,000 employees</a:t>
            </a:r>
            <a:endParaRPr lang="en-US" sz="2800"/>
          </a:p>
          <a:p>
            <a:pPr lvl="0"/>
            <a:r>
              <a:rPr lang="en-CA" sz="2800"/>
              <a:t>Interviewed women of varying diversities and women of color, LGBTQ+ women and women with </a:t>
            </a:r>
            <a:r>
              <a:rPr lang="en-CA" sz="2800" smtClean="0"/>
              <a:t>disabilities</a:t>
            </a:r>
            <a:endParaRPr lang="en-US" sz="2800"/>
          </a:p>
        </p:txBody>
      </p:sp>
      <p:pic>
        <p:nvPicPr>
          <p:cNvPr id="4" name="Picture 3"/>
          <p:cNvPicPr>
            <a:picLocks noChangeAspect="1"/>
          </p:cNvPicPr>
          <p:nvPr/>
        </p:nvPicPr>
        <p:blipFill>
          <a:blip r:embed="rId3"/>
          <a:stretch>
            <a:fillRect/>
          </a:stretch>
        </p:blipFill>
        <p:spPr>
          <a:xfrm>
            <a:off x="384004" y="1578841"/>
            <a:ext cx="4267644" cy="50282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7163315"/>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State of women in Corporate America</a:t>
            </a:r>
            <a:endParaRPr lang="en-US"/>
          </a:p>
        </p:txBody>
      </p:sp>
      <p:sp>
        <p:nvSpPr>
          <p:cNvPr id="3" name="Content Placeholder 2"/>
          <p:cNvSpPr>
            <a:spLocks noGrp="1"/>
          </p:cNvSpPr>
          <p:nvPr>
            <p:ph idx="1"/>
          </p:nvPr>
        </p:nvSpPr>
        <p:spPr>
          <a:xfrm>
            <a:off x="609601" y="1809750"/>
            <a:ext cx="4946896" cy="4316413"/>
          </a:xfrm>
        </p:spPr>
        <p:txBody>
          <a:bodyPr/>
          <a:lstStyle/>
          <a:p>
            <a:r>
              <a:rPr lang="en-CA" sz="2800" smtClean="0"/>
              <a:t>Women </a:t>
            </a:r>
            <a:r>
              <a:rPr lang="en-CA" sz="2800"/>
              <a:t>still </a:t>
            </a:r>
            <a:r>
              <a:rPr lang="en-CA" sz="2800" smtClean="0"/>
              <a:t>underrepresented, especially in positions of management</a:t>
            </a:r>
            <a:endParaRPr lang="en-US" sz="2800"/>
          </a:p>
          <a:p>
            <a:r>
              <a:rPr lang="en-CA" sz="2800" smtClean="0"/>
              <a:t>Women still hindered by "broken rung" – first set up to manager</a:t>
            </a:r>
          </a:p>
          <a:p>
            <a:r>
              <a:rPr lang="en-CA" sz="2800" smtClean="0"/>
              <a:t>Especially applicable to Women of Color</a:t>
            </a:r>
            <a:endParaRPr lang="en-US" sz="2800"/>
          </a:p>
          <a:p>
            <a:endParaRPr lang="en-US"/>
          </a:p>
        </p:txBody>
      </p:sp>
      <p:pic>
        <p:nvPicPr>
          <p:cNvPr id="4" name="Picture 3"/>
          <p:cNvPicPr>
            <a:picLocks noChangeAspect="1"/>
          </p:cNvPicPr>
          <p:nvPr/>
        </p:nvPicPr>
        <p:blipFill>
          <a:blip r:embed="rId3"/>
          <a:srcRect t="1411" b="1095"/>
          <a:stretch>
            <a:fillRect/>
          </a:stretch>
        </p:blipFill>
        <p:spPr>
          <a:xfrm>
            <a:off x="5556497" y="1564104"/>
            <a:ext cx="6496957" cy="5293896"/>
          </a:xfrm>
          <a:prstGeom prst="rect">
            <a:avLst/>
          </a:prstGeom>
        </p:spPr>
      </p:pic>
    </p:spTree>
    <p:extLst>
      <p:ext uri="{BB962C8B-B14F-4D97-AF65-F5344CB8AC3E}">
        <p14:creationId xmlns:p14="http://schemas.microsoft.com/office/powerpoint/2010/main" val="3741603380"/>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CA"/>
              <a:t>Black Women face disproportionately high barriers in the </a:t>
            </a:r>
            <a:r>
              <a:rPr lang="en-CA" smtClean="0"/>
              <a:t>workplace</a:t>
            </a:r>
            <a:endParaRPr lang="en-US"/>
          </a:p>
        </p:txBody>
      </p:sp>
      <p:sp>
        <p:nvSpPr>
          <p:cNvPr id="3" name="Content Placeholder 2"/>
          <p:cNvSpPr>
            <a:spLocks noGrp="1"/>
          </p:cNvSpPr>
          <p:nvPr>
            <p:ph idx="1"/>
          </p:nvPr>
        </p:nvSpPr>
        <p:spPr>
          <a:xfrm>
            <a:off x="609600" y="1577130"/>
            <a:ext cx="5661891" cy="4549033"/>
          </a:xfrm>
        </p:spPr>
        <p:txBody>
          <a:bodyPr/>
          <a:lstStyle/>
          <a:p>
            <a:r>
              <a:rPr lang="en-CA" sz="2400" smtClean="0"/>
              <a:t>Face a wider range of microaggressions, disrespect, and </a:t>
            </a:r>
            <a:r>
              <a:rPr lang="en-CA" sz="2400"/>
              <a:t>discrimination at </a:t>
            </a:r>
            <a:r>
              <a:rPr lang="en-CA" sz="2400" smtClean="0"/>
              <a:t>work</a:t>
            </a:r>
          </a:p>
          <a:p>
            <a:r>
              <a:rPr lang="en-CA" sz="2400" smtClean="0"/>
              <a:t>Receive </a:t>
            </a:r>
            <a:r>
              <a:rPr lang="en-CA" sz="2400"/>
              <a:t>less </a:t>
            </a:r>
            <a:r>
              <a:rPr lang="en-CA" sz="2400" smtClean="0"/>
              <a:t>support</a:t>
            </a:r>
            <a:r>
              <a:rPr lang="en-US" sz="2400" smtClean="0"/>
              <a:t> </a:t>
            </a:r>
            <a:r>
              <a:rPr lang="en-CA" sz="2400" smtClean="0"/>
              <a:t>and </a:t>
            </a:r>
            <a:r>
              <a:rPr lang="en-CA" sz="2400"/>
              <a:t>continue to lose ground at every job </a:t>
            </a:r>
            <a:r>
              <a:rPr lang="en-CA" sz="2400" smtClean="0"/>
              <a:t>level</a:t>
            </a:r>
          </a:p>
          <a:p>
            <a:r>
              <a:rPr lang="en-CA" sz="2400" smtClean="0"/>
              <a:t>Allies </a:t>
            </a:r>
            <a:r>
              <a:rPr lang="en-CA" sz="2400"/>
              <a:t>of women of color </a:t>
            </a:r>
            <a:r>
              <a:rPr lang="en-CA" sz="2400" smtClean="0"/>
              <a:t>unlikely to </a:t>
            </a:r>
            <a:r>
              <a:rPr lang="en-CA" sz="2400"/>
              <a:t>speak out against discrimination, mentor or sponsor women of color, or take actions to advocate for </a:t>
            </a:r>
            <a:r>
              <a:rPr lang="en-CA" sz="2400" smtClean="0"/>
              <a:t>them</a:t>
            </a:r>
          </a:p>
          <a:p>
            <a:r>
              <a:rPr lang="en-CA" sz="2400" u="sng">
                <a:solidFill>
                  <a:srgbClr val="C00000"/>
                </a:solidFill>
              </a:rPr>
              <a:t>There is a disconnect between companies' growing commitment to racial equity and the lack of improvement of the day-to-day experiences of women of color</a:t>
            </a:r>
            <a:endParaRPr lang="en-US" sz="2400" u="sng">
              <a:solidFill>
                <a:srgbClr val="C00000"/>
              </a:solidFill>
            </a:endParaRPr>
          </a:p>
          <a:p>
            <a:endParaRPr lang="en-US" sz="2000"/>
          </a:p>
          <a:p>
            <a:pPr lvl="1"/>
            <a:endParaRPr lang="en-US" sz="2400"/>
          </a:p>
          <a:p>
            <a:endParaRPr lang="en-US"/>
          </a:p>
        </p:txBody>
      </p:sp>
      <p:pic>
        <p:nvPicPr>
          <p:cNvPr id="5" name="Picture 4"/>
          <p:cNvPicPr>
            <a:picLocks noChangeAspect="1"/>
          </p:cNvPicPr>
          <p:nvPr/>
        </p:nvPicPr>
        <p:blipFill>
          <a:blip r:embed="rId3"/>
          <a:stretch>
            <a:fillRect/>
          </a:stretch>
        </p:blipFill>
        <p:spPr>
          <a:xfrm>
            <a:off x="6271491" y="1511521"/>
            <a:ext cx="5230735" cy="5286551"/>
          </a:xfrm>
          <a:prstGeom prst="rect">
            <a:avLst/>
          </a:prstGeom>
        </p:spPr>
      </p:pic>
    </p:spTree>
    <p:extLst>
      <p:ext uri="{BB962C8B-B14F-4D97-AF65-F5344CB8AC3E}">
        <p14:creationId xmlns:p14="http://schemas.microsoft.com/office/powerpoint/2010/main" val="796183280"/>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218" name="Title 1"/>
          <p:cNvSpPr>
            <a:spLocks noGrp="1" noChangeArrowheads="1"/>
          </p:cNvSpPr>
          <p:nvPr>
            <p:ph type="title" idx="4294967295"/>
          </p:nvPr>
        </p:nvSpPr>
        <p:spPr/>
        <p:txBody>
          <a:bodyPr/>
          <a:lstStyle/>
          <a:p>
            <a:pPr>
              <a:defRPr/>
            </a:pPr>
            <a:r>
              <a:rPr lang="en-US" altLang="en-US" smtClean="0"/>
              <a:t>ABOUT HSB</a:t>
            </a:r>
          </a:p>
        </p:txBody>
      </p:sp>
      <p:sp>
        <p:nvSpPr>
          <p:cNvPr id="7171" name="Content Placeholder 2"/>
          <p:cNvSpPr>
            <a:spLocks noGrp="1" noChangeArrowheads="1"/>
          </p:cNvSpPr>
          <p:nvPr>
            <p:ph idx="4294967295"/>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en-US" altLang="en-US" sz="2400" smtClean="0">
                <a:cs typeface="Montserrat Regular"/>
              </a:rPr>
              <a:t>HSB is a full-service law firm with offices in Charleston, Columbia, Florence, Greenville, and Raleigh. </a:t>
            </a:r>
          </a:p>
          <a:p>
            <a:r>
              <a:rPr lang="en-US" altLang="en-US" sz="2400" smtClean="0">
                <a:cs typeface="Montserrat Regular"/>
              </a:rPr>
              <a:t>Subscribe to our blog: </a:t>
            </a:r>
            <a:r>
              <a:rPr lang="en-US" altLang="en-US" sz="2400" smtClean="0">
                <a:solidFill>
                  <a:srgbClr val="4A452A"/>
                </a:solidFill>
                <a:cs typeface="Montserrat Regular"/>
              </a:rPr>
              <a:t>www.scemployersblog.com. </a:t>
            </a:r>
          </a:p>
          <a:p>
            <a:pPr>
              <a:defRPr/>
            </a:pPr>
            <a:r>
              <a:rPr lang="en-US" altLang="en-US" sz="2400" smtClean="0"/>
              <a:t>Ask questions at any time.</a:t>
            </a:r>
            <a:endParaRPr lang="en-US" altLang="en-US" sz="2400"/>
          </a:p>
          <a:p>
            <a:r>
              <a:rPr lang="en-US" altLang="en-US" sz="2400" smtClean="0">
                <a:cs typeface="Montserrat Regular"/>
              </a:rPr>
              <a:t>Disclaimer: This presentation is provided for information only and not to be taken as legal advice. All situations are different and you should speak with legal counsel for specific advice. </a:t>
            </a:r>
          </a:p>
          <a:p>
            <a:endParaRPr lang="en-US" altLang="en-US" sz="2800" smtClean="0">
              <a:cs typeface="Montserrat Regular"/>
            </a:endParaRPr>
          </a:p>
          <a:p>
            <a:endParaRPr lang="en-US" altLang="en-US" smtClean="0">
              <a:solidFill>
                <a:srgbClr val="323332"/>
              </a:solidFill>
              <a:cs typeface="Montserrat Regular"/>
            </a:endParaRPr>
          </a:p>
        </p:txBody>
      </p:sp>
    </p:spTree>
    <p:extLst>
      <p:ext uri="{BB962C8B-B14F-4D97-AF65-F5344CB8AC3E}">
        <p14:creationId xmlns:p14="http://schemas.microsoft.com/office/powerpoint/2010/main" val="2132424411"/>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And yet, Women are setting a new standard for Leadership</a:t>
            </a:r>
            <a:endParaRPr lang="en-US"/>
          </a:p>
        </p:txBody>
      </p:sp>
      <p:sp>
        <p:nvSpPr>
          <p:cNvPr id="3" name="Content Placeholder 2"/>
          <p:cNvSpPr>
            <a:spLocks noGrp="1"/>
          </p:cNvSpPr>
          <p:nvPr>
            <p:ph idx="1"/>
          </p:nvPr>
        </p:nvSpPr>
        <p:spPr>
          <a:xfrm>
            <a:off x="609600" y="1664653"/>
            <a:ext cx="10972800" cy="4587557"/>
          </a:xfrm>
        </p:spPr>
        <p:txBody>
          <a:bodyPr/>
          <a:lstStyle/>
          <a:p>
            <a:r>
              <a:rPr lang="en-CA" sz="2400" smtClean="0"/>
              <a:t>The events leading up to, and including, 2020 </a:t>
            </a:r>
            <a:r>
              <a:rPr lang="en-CA" sz="2400"/>
              <a:t>triggered a reckoning on diversity, equity and </a:t>
            </a:r>
            <a:r>
              <a:rPr lang="en-CA" sz="2400" smtClean="0"/>
              <a:t>inclusion.</a:t>
            </a:r>
            <a:endParaRPr lang="en-US" sz="2400"/>
          </a:p>
          <a:p>
            <a:r>
              <a:rPr lang="en-CA" sz="2400"/>
              <a:t>"</a:t>
            </a:r>
            <a:r>
              <a:rPr lang="en-CA" sz="2400" smtClean="0"/>
              <a:t>Women are </a:t>
            </a:r>
            <a:r>
              <a:rPr lang="en-CA" sz="2400"/>
              <a:t>rising to the moment as stronger leaders but their work is going </a:t>
            </a:r>
            <a:r>
              <a:rPr lang="en-CA" sz="2400" smtClean="0"/>
              <a:t>unrecognized."</a:t>
            </a:r>
            <a:endParaRPr lang="en-US" sz="2400"/>
          </a:p>
          <a:p>
            <a:pPr lvl="1"/>
            <a:r>
              <a:rPr lang="en-CA" sz="2000" smtClean="0"/>
              <a:t>Women </a:t>
            </a:r>
            <a:r>
              <a:rPr lang="en-CA" sz="2000"/>
              <a:t>managers more focused on providing emotional support, checking in on employee's well being, managing employee's workload and taking actions to prevent or manage </a:t>
            </a:r>
            <a:r>
              <a:rPr lang="en-CA" sz="2000" smtClean="0"/>
              <a:t>burnout.</a:t>
            </a:r>
            <a:endParaRPr lang="en-US" sz="2000"/>
          </a:p>
          <a:p>
            <a:pPr lvl="1"/>
            <a:r>
              <a:rPr lang="en-CA" sz="2000"/>
              <a:t>Senior-level women are twice as likely to spend more time on DEI work that falls outside of their normal job </a:t>
            </a:r>
            <a:r>
              <a:rPr lang="en-CA" sz="2000" smtClean="0"/>
              <a:t>responsibilities.</a:t>
            </a:r>
            <a:endParaRPr lang="en-CA" sz="2000"/>
          </a:p>
          <a:p>
            <a:r>
              <a:rPr lang="en-CA" sz="2400" smtClean="0"/>
              <a:t>This </a:t>
            </a:r>
            <a:r>
              <a:rPr lang="en-CA" sz="2400"/>
              <a:t>critical work is at risk of being relegated to </a:t>
            </a:r>
            <a:r>
              <a:rPr lang="en-CA" sz="2400" i="1"/>
              <a:t>"office </a:t>
            </a:r>
            <a:r>
              <a:rPr lang="en-CA" sz="2400" i="1" smtClean="0"/>
              <a:t>housework."</a:t>
            </a:r>
            <a:endParaRPr lang="en-US" sz="2400" i="1"/>
          </a:p>
          <a:p>
            <a:r>
              <a:rPr lang="en-CA" sz="2400" smtClean="0"/>
              <a:t>And yet, these </a:t>
            </a:r>
            <a:r>
              <a:rPr lang="en-CA" sz="2400"/>
              <a:t>efforts drive better outcomes for </a:t>
            </a:r>
            <a:r>
              <a:rPr lang="en-CA" sz="2400" smtClean="0"/>
              <a:t>businesses.</a:t>
            </a:r>
          </a:p>
          <a:p>
            <a:r>
              <a:rPr lang="en-CA" sz="2400"/>
              <a:t>"Work that contributes to the business but isn't taken into account in performance reviews doesn't lead to advancement and isn't compensated."</a:t>
            </a:r>
          </a:p>
          <a:p>
            <a:endParaRPr lang="en-US" sz="2400"/>
          </a:p>
          <a:p>
            <a:endParaRPr lang="en-CA" sz="2800" smtClean="0"/>
          </a:p>
          <a:p>
            <a:endParaRPr lang="en-US" sz="2700"/>
          </a:p>
          <a:p>
            <a:endParaRPr lang="en-US"/>
          </a:p>
        </p:txBody>
      </p:sp>
    </p:spTree>
    <p:extLst>
      <p:ext uri="{BB962C8B-B14F-4D97-AF65-F5344CB8AC3E}">
        <p14:creationId xmlns:p14="http://schemas.microsoft.com/office/powerpoint/2010/main" val="1841093520"/>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Women in law school</a:t>
            </a:r>
            <a:endParaRPr lang="en-US"/>
          </a:p>
        </p:txBody>
      </p:sp>
      <p:sp>
        <p:nvSpPr>
          <p:cNvPr id="3" name="Content Placeholder 2"/>
          <p:cNvSpPr>
            <a:spLocks noGrp="1"/>
          </p:cNvSpPr>
          <p:nvPr>
            <p:ph idx="1"/>
          </p:nvPr>
        </p:nvSpPr>
        <p:spPr/>
        <p:txBody>
          <a:bodyPr/>
          <a:lstStyle/>
          <a:p>
            <a:r>
              <a:rPr lang="en-US" smtClean="0"/>
              <a:t>For the past 5 years, law schools have enrolled more women than men. In 2020, ABA-approved law schools enrolled 54.09% women and 45.70% men.*</a:t>
            </a:r>
          </a:p>
          <a:p>
            <a:pPr lvl="1"/>
            <a:r>
              <a:rPr lang="en-US" smtClean="0"/>
              <a:t>"Other" increased from 149 students (.13%) in 2019 to 232 (.20%) in 2020.</a:t>
            </a:r>
          </a:p>
          <a:p>
            <a:pPr lvl="1"/>
            <a:endParaRPr lang="en-US"/>
          </a:p>
          <a:p>
            <a:r>
              <a:rPr lang="en-US" smtClean="0"/>
              <a:t>Men still outnumber women in the legal profession.</a:t>
            </a:r>
          </a:p>
          <a:p>
            <a:endParaRPr lang="en-US"/>
          </a:p>
          <a:p>
            <a:pPr marL="0" indent="0">
              <a:buNone/>
            </a:pPr>
            <a:r>
              <a:rPr lang="en-US" sz="1800" smtClean="0"/>
              <a:t>Source: Law school Ranking by Female Enrollment (2020</a:t>
            </a:r>
            <a:r>
              <a:rPr lang="en-US" sz="1800"/>
              <a:t>) https://</a:t>
            </a:r>
            <a:r>
              <a:rPr lang="en-US" sz="1800" smtClean="0"/>
              <a:t>www.enjuris.com/students/law-school-women-enrollment-2020.html </a:t>
            </a:r>
            <a:endParaRPr lang="en-US" sz="1800"/>
          </a:p>
        </p:txBody>
      </p:sp>
    </p:spTree>
    <p:extLst>
      <p:ext uri="{BB962C8B-B14F-4D97-AF65-F5344CB8AC3E}">
        <p14:creationId xmlns:p14="http://schemas.microsoft.com/office/powerpoint/2010/main" val="2160382090"/>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p:cNvSpPr>
            <a:spLocks noGrp="1"/>
          </p:cNvSpPr>
          <p:nvPr>
            <p:ph type="title"/>
          </p:nvPr>
        </p:nvSpPr>
        <p:spPr/>
        <p:txBody>
          <a:bodyPr/>
          <a:lstStyle/>
          <a:p>
            <a:r>
              <a:rPr lang="en-US" smtClean="0"/>
              <a:t>Women in the legal sector</a:t>
            </a:r>
            <a:endParaRPr lang="en-US"/>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60947" y="2469438"/>
            <a:ext cx="5633453" cy="3131851"/>
          </a:xfrm>
        </p:spPr>
      </p:pic>
      <p:sp>
        <p:nvSpPr>
          <p:cNvPr id="6" name="Content Placeholder 5"/>
          <p:cNvSpPr>
            <a:spLocks noGrp="1"/>
          </p:cNvSpPr>
          <p:nvPr>
            <p:ph sz="half" idx="2"/>
          </p:nvPr>
        </p:nvSpPr>
        <p:spPr/>
        <p:txBody>
          <a:bodyPr/>
          <a:lstStyle/>
          <a:p>
            <a:r>
              <a:rPr lang="en-US" sz="2400" smtClean="0"/>
              <a:t>Over the past decade, the percentage of female lawyers increased slowly, according to the ABA and ALM Intelligence.  </a:t>
            </a:r>
          </a:p>
          <a:p>
            <a:r>
              <a:rPr lang="en-US" sz="2400"/>
              <a:t>The gender numbers have changed drastically over the past half-century. From 1950 to 1970, only 3% of all lawyers were women. The percentage has edged up gradually since then – 8% in 1980, 20% in 1991, 27% in 2000, 37% in 2021. </a:t>
            </a:r>
          </a:p>
        </p:txBody>
      </p:sp>
      <p:sp>
        <p:nvSpPr>
          <p:cNvPr id="9" name="Rectangle 8"/>
          <p:cNvSpPr/>
          <p:nvPr/>
        </p:nvSpPr>
        <p:spPr>
          <a:xfrm>
            <a:off x="609600" y="5882091"/>
            <a:ext cx="4649093" cy="369332"/>
          </a:xfrm>
          <a:prstGeom prst="rect">
            <a:avLst/>
          </a:prstGeom>
        </p:spPr>
        <p:txBody>
          <a:bodyPr wrap="none">
            <a:spAutoFit/>
          </a:bodyPr>
          <a:lstStyle/>
          <a:p>
            <a:r>
              <a:rPr lang="en-US">
                <a:solidFill>
                  <a:srgbClr val="10262D"/>
                </a:solidFill>
              </a:rPr>
              <a:t>Source: ABA National Lawyer Population Survey</a:t>
            </a:r>
          </a:p>
        </p:txBody>
      </p:sp>
    </p:spTree>
    <p:extLst>
      <p:ext uri="{BB962C8B-B14F-4D97-AF65-F5344CB8AC3E}">
        <p14:creationId xmlns:p14="http://schemas.microsoft.com/office/powerpoint/2010/main" val="1791357160"/>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p:cNvSpPr>
            <a:spLocks noGrp="1"/>
          </p:cNvSpPr>
          <p:nvPr>
            <p:ph type="title"/>
          </p:nvPr>
        </p:nvSpPr>
        <p:spPr>
          <a:xfrm>
            <a:off x="609600" y="818147"/>
            <a:ext cx="10972800" cy="569494"/>
          </a:xfrm>
        </p:spPr>
        <p:txBody>
          <a:bodyPr>
            <a:normAutofit fontScale="90000"/>
          </a:bodyPr>
          <a:lstStyle/>
          <a:p>
            <a:r>
              <a:rPr lang="en-US" smtClean="0"/>
              <a:t>"</a:t>
            </a:r>
            <a:r>
              <a:rPr lang="en-US" sz="2200" smtClean="0"/>
              <a:t>Walking out the door," an October 2019 study published by the aba and </a:t>
            </a:r>
            <a:br>
              <a:rPr lang="en-US" sz="2200" smtClean="0"/>
            </a:br>
            <a:r>
              <a:rPr lang="en-US" sz="2200" smtClean="0"/>
              <a:t>alm intelligence</a:t>
            </a:r>
            <a:endParaRPr lang="en-US" sz="2200"/>
          </a:p>
        </p:txBody>
      </p:sp>
      <p:sp>
        <p:nvSpPr>
          <p:cNvPr id="6" name="Content Placeholder 5"/>
          <p:cNvSpPr>
            <a:spLocks noGrp="1"/>
          </p:cNvSpPr>
          <p:nvPr>
            <p:ph idx="1"/>
          </p:nvPr>
        </p:nvSpPr>
        <p:spPr/>
        <p:txBody>
          <a:bodyPr/>
          <a:lstStyle/>
          <a:p>
            <a:r>
              <a:rPr lang="en-US"/>
              <a:t>Male and female lawyers strongly disagree on how well their law firms foster long-term careers for </a:t>
            </a:r>
            <a:r>
              <a:rPr lang="en-US" smtClean="0"/>
              <a:t>women.</a:t>
            </a:r>
          </a:p>
          <a:p>
            <a:pPr lvl="1"/>
            <a:r>
              <a:rPr lang="en-US" sz="2400"/>
              <a:t>That is one conclusion from </a:t>
            </a:r>
            <a:r>
              <a:rPr lang="en-US" sz="2400" smtClean="0"/>
              <a:t>the </a:t>
            </a:r>
            <a:r>
              <a:rPr lang="en-US" sz="2400"/>
              <a:t>study </a:t>
            </a:r>
            <a:r>
              <a:rPr lang="en-US" sz="2400" smtClean="0"/>
              <a:t>exploring </a:t>
            </a:r>
            <a:r>
              <a:rPr lang="en-US" sz="2400"/>
              <a:t>why experienced female lawyers are leaving law firms. The </a:t>
            </a:r>
            <a:r>
              <a:rPr lang="en-US" sz="2400" smtClean="0"/>
              <a:t>report includes </a:t>
            </a:r>
            <a:r>
              <a:rPr lang="en-US" sz="2400"/>
              <a:t>results from a survey of more than 1,200 senior lawyers at the nation’s biggest private law </a:t>
            </a:r>
            <a:r>
              <a:rPr lang="en-US" sz="2400" smtClean="0"/>
              <a:t>firms. </a:t>
            </a:r>
          </a:p>
          <a:p>
            <a:pPr lvl="1"/>
            <a:endParaRPr lang="en-US" sz="2000" smtClean="0"/>
          </a:p>
          <a:p>
            <a:r>
              <a:rPr lang="en-US"/>
              <a:t>Generally, men thought their law firms treated women fairly, but women </a:t>
            </a:r>
            <a:r>
              <a:rPr lang="en-US" smtClean="0"/>
              <a:t>disagreed.</a:t>
            </a:r>
            <a:endParaRPr lang="en-US"/>
          </a:p>
        </p:txBody>
      </p:sp>
    </p:spTree>
    <p:extLst>
      <p:ext uri="{BB962C8B-B14F-4D97-AF65-F5344CB8AC3E}">
        <p14:creationId xmlns:p14="http://schemas.microsoft.com/office/powerpoint/2010/main" val="3831920007"/>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Why do women attorneys leave?</a:t>
            </a:r>
            <a:endParaRPr lang="en-US"/>
          </a:p>
        </p:txBody>
      </p:sp>
      <p:sp>
        <p:nvSpPr>
          <p:cNvPr id="3" name="Content Placeholder 2"/>
          <p:cNvSpPr>
            <a:spLocks noGrp="1"/>
          </p:cNvSpPr>
          <p:nvPr>
            <p:ph idx="1"/>
          </p:nvPr>
        </p:nvSpPr>
        <p:spPr/>
        <p:txBody>
          <a:bodyPr/>
          <a:lstStyle/>
          <a:p>
            <a:r>
              <a:rPr lang="en-US" smtClean="0"/>
              <a:t>Lingering dominance of male behavioral norms</a:t>
            </a:r>
          </a:p>
          <a:p>
            <a:r>
              <a:rPr lang="en-US" smtClean="0"/>
              <a:t>Work/Life Balance</a:t>
            </a:r>
          </a:p>
          <a:p>
            <a:r>
              <a:rPr lang="en-US" smtClean="0"/>
              <a:t>Few senior female role models and mentors</a:t>
            </a:r>
          </a:p>
          <a:p>
            <a:r>
              <a:rPr lang="en-US" smtClean="0"/>
              <a:t>Relevance of practice area</a:t>
            </a:r>
            <a:endParaRPr lang="en-US"/>
          </a:p>
        </p:txBody>
      </p:sp>
    </p:spTree>
    <p:extLst>
      <p:ext uri="{BB962C8B-B14F-4D97-AF65-F5344CB8AC3E}">
        <p14:creationId xmlns:p14="http://schemas.microsoft.com/office/powerpoint/2010/main" val="2390493446"/>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p:cNvSpPr>
            <a:spLocks noGrp="1"/>
          </p:cNvSpPr>
          <p:nvPr>
            <p:ph type="title"/>
          </p:nvPr>
        </p:nvSpPr>
        <p:spPr/>
        <p:txBody>
          <a:bodyPr/>
          <a:lstStyle/>
          <a:p>
            <a:r>
              <a:rPr lang="en-US" smtClean="0"/>
              <a:t>Differently abled employees in the workplace</a:t>
            </a:r>
            <a:endParaRPr lang="en-US"/>
          </a:p>
        </p:txBody>
      </p:sp>
    </p:spTree>
    <p:extLst>
      <p:ext uri="{BB962C8B-B14F-4D97-AF65-F5344CB8AC3E}">
        <p14:creationId xmlns:p14="http://schemas.microsoft.com/office/powerpoint/2010/main" val="2313785796"/>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smtClean="0"/>
              <a:t>Differently abled employees in the workplace</a:t>
            </a:r>
            <a:endParaRPr lang="en-US"/>
          </a:p>
        </p:txBody>
      </p:sp>
      <p:sp>
        <p:nvSpPr>
          <p:cNvPr id="4" name="Content Placeholder 3"/>
          <p:cNvSpPr>
            <a:spLocks noGrp="1"/>
          </p:cNvSpPr>
          <p:nvPr>
            <p:ph idx="1"/>
          </p:nvPr>
        </p:nvSpPr>
        <p:spPr>
          <a:xfrm>
            <a:off x="609600" y="1809750"/>
            <a:ext cx="10972800" cy="4625340"/>
          </a:xfrm>
        </p:spPr>
        <p:txBody>
          <a:bodyPr/>
          <a:lstStyle/>
          <a:p>
            <a:r>
              <a:rPr lang="en-US" sz="2800" smtClean="0"/>
              <a:t>According to the U.S. DOL, in 2021, 19.1 percent </a:t>
            </a:r>
            <a:r>
              <a:rPr lang="en-US" sz="2800"/>
              <a:t>of </a:t>
            </a:r>
            <a:r>
              <a:rPr lang="en-US" sz="2800" smtClean="0"/>
              <a:t>differently abled people were </a:t>
            </a:r>
            <a:r>
              <a:rPr lang="en-US" sz="2800"/>
              <a:t>employed, up from 17.9 percent in </a:t>
            </a:r>
            <a:r>
              <a:rPr lang="en-US" sz="2800" smtClean="0"/>
              <a:t>2020. </a:t>
            </a:r>
          </a:p>
          <a:p>
            <a:r>
              <a:rPr lang="en-US" sz="2800"/>
              <a:t>Across all age groups, persons with disabilities were much less likely to be employed than those with no disabilities</a:t>
            </a:r>
            <a:r>
              <a:rPr lang="en-US" sz="2800" smtClean="0"/>
              <a:t>.</a:t>
            </a:r>
          </a:p>
          <a:p>
            <a:r>
              <a:rPr lang="en-US" sz="2800"/>
              <a:t>In 2021, 29 percent of workers with a disability were employed part time, compared with 16 percent for those with no disability</a:t>
            </a:r>
            <a:r>
              <a:rPr lang="en-US" sz="2800" smtClean="0"/>
              <a:t>.</a:t>
            </a:r>
          </a:p>
          <a:p>
            <a:r>
              <a:rPr lang="en-US" sz="2800"/>
              <a:t>Employed </a:t>
            </a:r>
            <a:r>
              <a:rPr lang="en-US" sz="2800" smtClean="0"/>
              <a:t>differently abled people were </a:t>
            </a:r>
            <a:r>
              <a:rPr lang="en-US" sz="2800"/>
              <a:t>more likely to be self-employed than those with no disability. </a:t>
            </a:r>
            <a:endParaRPr lang="en-US" sz="2800" smtClean="0"/>
          </a:p>
          <a:p>
            <a:endParaRPr lang="en-US" sz="2400" smtClean="0"/>
          </a:p>
          <a:p>
            <a:pPr marL="0" indent="0">
              <a:buNone/>
            </a:pPr>
            <a:r>
              <a:rPr lang="en-US" sz="1400" smtClean="0"/>
              <a:t>U.S. Department of Labor Bureau of Labor Statistics, Persons with a Disability: Labor Force Characteristics – 2021. </a:t>
            </a:r>
            <a:r>
              <a:rPr lang="en-US" sz="1400"/>
              <a:t>USDL-22-0317. https://</a:t>
            </a:r>
            <a:r>
              <a:rPr lang="en-US" sz="1400" smtClean="0"/>
              <a:t>www.bls.gov/news.release/pdf/disabl.pdf </a:t>
            </a:r>
          </a:p>
        </p:txBody>
      </p:sp>
    </p:spTree>
    <p:extLst>
      <p:ext uri="{BB962C8B-B14F-4D97-AF65-F5344CB8AC3E}">
        <p14:creationId xmlns:p14="http://schemas.microsoft.com/office/powerpoint/2010/main" val="1976721066"/>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smtClean="0"/>
              <a:t>differently abled people in the workplace</a:t>
            </a:r>
            <a:endParaRPr lang="en-US"/>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84192" y="1676400"/>
            <a:ext cx="4635615" cy="3925887"/>
          </a:xfrm>
        </p:spPr>
      </p:pic>
      <p:sp>
        <p:nvSpPr>
          <p:cNvPr id="2" name="Content Placeholder 1"/>
          <p:cNvSpPr>
            <a:spLocks noGrp="1"/>
          </p:cNvSpPr>
          <p:nvPr>
            <p:ph sz="half" idx="2"/>
          </p:nvPr>
        </p:nvSpPr>
        <p:spPr>
          <a:xfrm>
            <a:off x="6197600" y="1676438"/>
            <a:ext cx="5384800" cy="4415751"/>
          </a:xfrm>
        </p:spPr>
        <p:txBody>
          <a:bodyPr/>
          <a:lstStyle/>
          <a:p>
            <a:r>
              <a:rPr lang="en-US" sz="2000"/>
              <a:t>In 2021, </a:t>
            </a:r>
            <a:r>
              <a:rPr lang="en-US" sz="2000" smtClean="0"/>
              <a:t>differently </a:t>
            </a:r>
            <a:r>
              <a:rPr lang="en-US" sz="2000"/>
              <a:t>abled people </a:t>
            </a:r>
            <a:r>
              <a:rPr lang="en-US" sz="2000" smtClean="0"/>
              <a:t>were </a:t>
            </a:r>
            <a:r>
              <a:rPr lang="en-US" sz="2000"/>
              <a:t>more likely to work in service occupations than those with no disability (18.2 percent, compared with 15.9 percent). </a:t>
            </a:r>
            <a:endParaRPr lang="en-US" sz="2000" smtClean="0"/>
          </a:p>
          <a:p>
            <a:r>
              <a:rPr lang="en-US" sz="2000" smtClean="0"/>
              <a:t>Workers </a:t>
            </a:r>
            <a:r>
              <a:rPr lang="en-US" sz="2000"/>
              <a:t>with a disability were also more likely than those with no disability to work in production, transportation, and material moving occupations (14.6 percent, compared with 12.6 percent) and sales and office occupations (21.4 percent, compared with 19.7 percent). </a:t>
            </a:r>
            <a:endParaRPr lang="en-US" sz="2000" smtClean="0"/>
          </a:p>
          <a:p>
            <a:r>
              <a:rPr lang="en-US" sz="2000" smtClean="0"/>
              <a:t>Differently </a:t>
            </a:r>
            <a:r>
              <a:rPr lang="en-US" sz="2000"/>
              <a:t>abled </a:t>
            </a:r>
            <a:r>
              <a:rPr lang="en-US" sz="2000" smtClean="0"/>
              <a:t>people were </a:t>
            </a:r>
            <a:r>
              <a:rPr lang="en-US" sz="2000"/>
              <a:t>less likely to work in management, professional, and related occupations than those without a disability (36.5 percent, compared with 42.7 percent). </a:t>
            </a:r>
          </a:p>
          <a:p>
            <a:endParaRPr lang="en-US"/>
          </a:p>
        </p:txBody>
      </p:sp>
    </p:spTree>
    <p:extLst>
      <p:ext uri="{BB962C8B-B14F-4D97-AF65-F5344CB8AC3E}">
        <p14:creationId xmlns:p14="http://schemas.microsoft.com/office/powerpoint/2010/main" val="927794696"/>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smtClean="0"/>
              <a:t>differently abled people in the workplace</a:t>
            </a:r>
            <a:endParaRPr lang="en-US"/>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676400"/>
            <a:ext cx="5384800" cy="3868475"/>
          </a:xfrm>
        </p:spPr>
      </p:pic>
      <p:sp>
        <p:nvSpPr>
          <p:cNvPr id="2" name="Content Placeholder 1"/>
          <p:cNvSpPr>
            <a:spLocks noGrp="1"/>
          </p:cNvSpPr>
          <p:nvPr>
            <p:ph sz="half" idx="1"/>
          </p:nvPr>
        </p:nvSpPr>
        <p:spPr>
          <a:xfrm>
            <a:off x="609600" y="1681864"/>
            <a:ext cx="5384800" cy="3925848"/>
          </a:xfrm>
        </p:spPr>
        <p:txBody>
          <a:bodyPr/>
          <a:lstStyle/>
          <a:p>
            <a:r>
              <a:rPr lang="en-US" sz="2000"/>
              <a:t>A larger share of workers with a disability were self-employed in 2021 than were those with no disability (9.6 percent versus 6.4 percent). </a:t>
            </a:r>
            <a:endParaRPr lang="en-US" sz="2000" smtClean="0"/>
          </a:p>
          <a:p>
            <a:r>
              <a:rPr lang="en-US" sz="2000" smtClean="0"/>
              <a:t>In </a:t>
            </a:r>
            <a:r>
              <a:rPr lang="en-US" sz="2000"/>
              <a:t>contrast, a smaller share of workers with a disability were private wage and salary workers (76.5 percent) than were those without a disability (80.0 percent</a:t>
            </a:r>
            <a:r>
              <a:rPr lang="en-US" sz="2000" smtClean="0"/>
              <a:t>).</a:t>
            </a:r>
          </a:p>
          <a:p>
            <a:r>
              <a:rPr lang="en-US" sz="2000" smtClean="0"/>
              <a:t> </a:t>
            </a:r>
            <a:r>
              <a:rPr lang="en-US" sz="2000"/>
              <a:t>The proportion of persons employed in government was about the same for both </a:t>
            </a:r>
            <a:r>
              <a:rPr lang="en-US" sz="2000" smtClean="0"/>
              <a:t>differently </a:t>
            </a:r>
            <a:r>
              <a:rPr lang="en-US" sz="2000"/>
              <a:t>abled </a:t>
            </a:r>
            <a:r>
              <a:rPr lang="en-US" sz="2000" smtClean="0"/>
              <a:t>people and </a:t>
            </a:r>
            <a:r>
              <a:rPr lang="en-US" sz="2000"/>
              <a:t>persons without a disability (13.9 percent and 13.6 percent, respectively). </a:t>
            </a:r>
          </a:p>
          <a:p>
            <a:endParaRPr lang="en-US"/>
          </a:p>
        </p:txBody>
      </p:sp>
    </p:spTree>
    <p:extLst>
      <p:ext uri="{BB962C8B-B14F-4D97-AF65-F5344CB8AC3E}">
        <p14:creationId xmlns:p14="http://schemas.microsoft.com/office/powerpoint/2010/main" val="2482676113"/>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The Truth behind the reporting </a:t>
            </a:r>
            <a:endParaRPr lang="en-US"/>
          </a:p>
        </p:txBody>
      </p:sp>
      <p:sp>
        <p:nvSpPr>
          <p:cNvPr id="5" name="Content Placeholder 4"/>
          <p:cNvSpPr>
            <a:spLocks noGrp="1"/>
          </p:cNvSpPr>
          <p:nvPr>
            <p:ph idx="1"/>
          </p:nvPr>
        </p:nvSpPr>
        <p:spPr/>
        <p:txBody>
          <a:bodyPr/>
          <a:lstStyle/>
          <a:p>
            <a:r>
              <a:rPr lang="en-US"/>
              <a:t>Out of the 50 states in the U.S., only 26 states saw more people with disabilities entering the </a:t>
            </a:r>
            <a:r>
              <a:rPr lang="en-US" smtClean="0"/>
              <a:t>workforce in 2020.*</a:t>
            </a:r>
            <a:r>
              <a:rPr lang="en-US"/>
              <a:t> </a:t>
            </a:r>
            <a:endParaRPr lang="en-US" smtClean="0"/>
          </a:p>
          <a:p>
            <a:r>
              <a:rPr lang="en-US" smtClean="0"/>
              <a:t>Issues with discrimination, leading to workers with disabilities leaving the workforce.</a:t>
            </a:r>
          </a:p>
          <a:p>
            <a:r>
              <a:rPr lang="en-US" smtClean="0"/>
              <a:t>Artificial-intelligence algorithms, which are used in screening potential job candidates.</a:t>
            </a:r>
          </a:p>
          <a:p>
            <a:endParaRPr lang="en-US"/>
          </a:p>
          <a:p>
            <a:pPr marL="0" indent="0">
              <a:buNone/>
            </a:pPr>
            <a:r>
              <a:rPr lang="en-US" sz="1600" smtClean="0"/>
              <a:t>Sarah Kim, "The Disappointing Truth About Employment Climate for Disabled Workers," </a:t>
            </a:r>
            <a:r>
              <a:rPr lang="en-US" sz="1600" u="sng" smtClean="0"/>
              <a:t>Forbes,</a:t>
            </a:r>
            <a:r>
              <a:rPr lang="en-US" sz="1600" smtClean="0"/>
              <a:t> </a:t>
            </a:r>
            <a:r>
              <a:rPr lang="en-US" sz="1600"/>
              <a:t>February 25, </a:t>
            </a:r>
            <a:r>
              <a:rPr lang="en-US" sz="1600" smtClean="0"/>
              <a:t>2020, </a:t>
            </a:r>
            <a:r>
              <a:rPr lang="en-US" sz="1600"/>
              <a:t>https://www.forbes.com/sites/sarahkim/2020/02/25/employment-statistics-disabled-workers/?</a:t>
            </a:r>
            <a:r>
              <a:rPr lang="en-US" sz="1600" smtClean="0"/>
              <a:t>sh=344699b46492.  </a:t>
            </a:r>
            <a:endParaRPr lang="en-US" sz="1600"/>
          </a:p>
        </p:txBody>
      </p:sp>
    </p:spTree>
    <p:extLst>
      <p:ext uri="{BB962C8B-B14F-4D97-AF65-F5344CB8AC3E}">
        <p14:creationId xmlns:p14="http://schemas.microsoft.com/office/powerpoint/2010/main" val="3974969700"/>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Diversity, equity, inclusion, and belonging</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675" y="1676400"/>
            <a:ext cx="5683348" cy="5065284"/>
          </a:xfrm>
          <a:prstGeom prst="rect">
            <a:avLst/>
          </a:prstGeom>
        </p:spPr>
      </p:pic>
      <p:sp>
        <p:nvSpPr>
          <p:cNvPr id="4" name="TextBox 3"/>
          <p:cNvSpPr txBox="1"/>
          <p:nvPr/>
        </p:nvSpPr>
        <p:spPr>
          <a:xfrm>
            <a:off x="8557847" y="5276167"/>
            <a:ext cx="3024553" cy="646331"/>
          </a:xfrm>
          <a:prstGeom prst="rect">
            <a:avLst/>
          </a:prstGeom>
          <a:noFill/>
        </p:spPr>
        <p:txBody>
          <a:bodyPr wrap="square" rtlCol="0">
            <a:spAutoFit/>
          </a:bodyPr>
          <a:lstStyle/>
          <a:p>
            <a:r>
              <a:rPr lang="en-US" smtClean="0">
                <a:solidFill>
                  <a:srgbClr val="10262D"/>
                </a:solidFill>
              </a:rPr>
              <a:t>Source: Turner Consulting Group.</a:t>
            </a:r>
            <a:endParaRPr lang="en-US">
              <a:solidFill>
                <a:srgbClr val="10262D"/>
              </a:solidFill>
            </a:endParaRPr>
          </a:p>
        </p:txBody>
      </p:sp>
    </p:spTree>
    <p:extLst>
      <p:ext uri="{BB962C8B-B14F-4D97-AF65-F5344CB8AC3E}">
        <p14:creationId xmlns:p14="http://schemas.microsoft.com/office/powerpoint/2010/main" val="2769447361"/>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Intersectional experiences</a:t>
            </a:r>
            <a:endParaRPr lang="en-US"/>
          </a:p>
        </p:txBody>
      </p:sp>
      <p:sp>
        <p:nvSpPr>
          <p:cNvPr id="3" name="Content Placeholder 2"/>
          <p:cNvSpPr>
            <a:spLocks noGrp="1"/>
          </p:cNvSpPr>
          <p:nvPr>
            <p:ph idx="1"/>
          </p:nvPr>
        </p:nvSpPr>
        <p:spPr>
          <a:xfrm>
            <a:off x="6593304" y="1809750"/>
            <a:ext cx="4989095" cy="4316413"/>
          </a:xfrm>
        </p:spPr>
        <p:txBody>
          <a:bodyPr/>
          <a:lstStyle/>
          <a:p>
            <a:pPr lvl="0"/>
            <a:r>
              <a:rPr lang="en-CA" sz="2800" smtClean="0"/>
              <a:t>Women intersected with race, disabilities, and LGBTQ</a:t>
            </a:r>
            <a:r>
              <a:rPr lang="en-CA" sz="2800"/>
              <a:t>+ women </a:t>
            </a:r>
            <a:r>
              <a:rPr lang="en-CA" sz="2800" smtClean="0"/>
              <a:t>have additional unique issues to each intersection group</a:t>
            </a:r>
            <a:endParaRPr lang="en-US" sz="2800"/>
          </a:p>
        </p:txBody>
      </p:sp>
      <p:pic>
        <p:nvPicPr>
          <p:cNvPr id="4" name="Picture 3"/>
          <p:cNvPicPr>
            <a:picLocks noChangeAspect="1"/>
          </p:cNvPicPr>
          <p:nvPr/>
        </p:nvPicPr>
        <p:blipFill>
          <a:blip r:embed="rId3"/>
          <a:stretch>
            <a:fillRect/>
          </a:stretch>
        </p:blipFill>
        <p:spPr>
          <a:xfrm>
            <a:off x="239803" y="1535917"/>
            <a:ext cx="6239746" cy="5229955"/>
          </a:xfrm>
          <a:prstGeom prst="rect">
            <a:avLst/>
          </a:prstGeom>
        </p:spPr>
      </p:pic>
    </p:spTree>
    <p:extLst>
      <p:ext uri="{BB962C8B-B14F-4D97-AF65-F5344CB8AC3E}">
        <p14:creationId xmlns:p14="http://schemas.microsoft.com/office/powerpoint/2010/main" val="1214221028"/>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smtClean="0"/>
              <a:t>Lawyers with Disabilities</a:t>
            </a:r>
            <a:endParaRPr lang="en-US"/>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1591" y="2140909"/>
            <a:ext cx="5646400" cy="3654980"/>
          </a:xfrm>
        </p:spPr>
      </p:pic>
      <p:sp>
        <p:nvSpPr>
          <p:cNvPr id="5" name="Content Placeholder 4"/>
          <p:cNvSpPr>
            <a:spLocks noGrp="1"/>
          </p:cNvSpPr>
          <p:nvPr>
            <p:ph sz="half" idx="2"/>
          </p:nvPr>
        </p:nvSpPr>
        <p:spPr/>
        <p:txBody>
          <a:bodyPr/>
          <a:lstStyle/>
          <a:p>
            <a:r>
              <a:rPr lang="en-US"/>
              <a:t>The number of lawyers at American law firms who report having disabilities remains small – slightly less than 1% of all </a:t>
            </a:r>
            <a:r>
              <a:rPr lang="en-US" smtClean="0"/>
              <a:t>lawyers.</a:t>
            </a:r>
            <a:endParaRPr lang="en-US"/>
          </a:p>
        </p:txBody>
      </p:sp>
      <p:sp>
        <p:nvSpPr>
          <p:cNvPr id="2" name="Rectangle 1"/>
          <p:cNvSpPr/>
          <p:nvPr/>
        </p:nvSpPr>
        <p:spPr>
          <a:xfrm>
            <a:off x="609600" y="5942034"/>
            <a:ext cx="4649093" cy="369332"/>
          </a:xfrm>
          <a:prstGeom prst="rect">
            <a:avLst/>
          </a:prstGeom>
        </p:spPr>
        <p:txBody>
          <a:bodyPr wrap="none">
            <a:spAutoFit/>
          </a:bodyPr>
          <a:lstStyle/>
          <a:p>
            <a:r>
              <a:rPr lang="en-US">
                <a:solidFill>
                  <a:srgbClr val="10262D"/>
                </a:solidFill>
              </a:rPr>
              <a:t>Source: ABA National Lawyer Population Survey</a:t>
            </a:r>
          </a:p>
        </p:txBody>
      </p:sp>
    </p:spTree>
    <p:extLst>
      <p:ext uri="{BB962C8B-B14F-4D97-AF65-F5344CB8AC3E}">
        <p14:creationId xmlns:p14="http://schemas.microsoft.com/office/powerpoint/2010/main" val="3503727423"/>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p:cNvSpPr>
            <a:spLocks noGrp="1"/>
          </p:cNvSpPr>
          <p:nvPr>
            <p:ph type="title"/>
          </p:nvPr>
        </p:nvSpPr>
        <p:spPr/>
        <p:txBody>
          <a:bodyPr/>
          <a:lstStyle/>
          <a:p>
            <a:r>
              <a:rPr lang="en-US" err="1" smtClean="0"/>
              <a:t>Lgbtq in the workplace</a:t>
            </a:r>
            <a:endParaRPr lang="en-US"/>
          </a:p>
        </p:txBody>
      </p:sp>
    </p:spTree>
    <p:extLst>
      <p:ext uri="{BB962C8B-B14F-4D97-AF65-F5344CB8AC3E}">
        <p14:creationId xmlns:p14="http://schemas.microsoft.com/office/powerpoint/2010/main" val="3525729524"/>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err="1" smtClean="0"/>
              <a:t>Lgbt lawyers</a:t>
            </a:r>
            <a:endParaRPr lang="en-US"/>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140908"/>
            <a:ext cx="5390147" cy="4363533"/>
          </a:xfrm>
        </p:spPr>
      </p:pic>
      <p:sp>
        <p:nvSpPr>
          <p:cNvPr id="5" name="Content Placeholder 4"/>
          <p:cNvSpPr>
            <a:spLocks noGrp="1"/>
          </p:cNvSpPr>
          <p:nvPr>
            <p:ph sz="half" idx="2"/>
          </p:nvPr>
        </p:nvSpPr>
        <p:spPr/>
        <p:txBody>
          <a:bodyPr/>
          <a:lstStyle/>
          <a:p>
            <a:r>
              <a:rPr lang="en-US"/>
              <a:t>The </a:t>
            </a:r>
            <a:r>
              <a:rPr lang="en-US" smtClean="0"/>
              <a:t>number </a:t>
            </a:r>
            <a:r>
              <a:rPr lang="en-US"/>
              <a:t>of </a:t>
            </a:r>
            <a:r>
              <a:rPr lang="en-US" smtClean="0"/>
              <a:t>openly </a:t>
            </a:r>
            <a:r>
              <a:rPr lang="en-US"/>
              <a:t>lesbian, gay, </a:t>
            </a:r>
            <a:r>
              <a:rPr lang="en-US" smtClean="0"/>
              <a:t>bisexual, </a:t>
            </a:r>
            <a:r>
              <a:rPr lang="en-US"/>
              <a:t>and transgender (LGBT) lawyers at American law firms continues to grow slowly, according to an annual survey by the National Association for Law Placement.</a:t>
            </a:r>
          </a:p>
        </p:txBody>
      </p:sp>
    </p:spTree>
    <p:extLst>
      <p:ext uri="{BB962C8B-B14F-4D97-AF65-F5344CB8AC3E}">
        <p14:creationId xmlns:p14="http://schemas.microsoft.com/office/powerpoint/2010/main" val="3852268394"/>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smtClean="0"/>
              <a:t>The problem with finding statistics on lgbtq in the workplace</a:t>
            </a:r>
            <a:endParaRPr lang="en-US"/>
          </a:p>
        </p:txBody>
      </p:sp>
      <p:sp>
        <p:nvSpPr>
          <p:cNvPr id="4" name="Content Placeholder 3"/>
          <p:cNvSpPr>
            <a:spLocks noGrp="1"/>
          </p:cNvSpPr>
          <p:nvPr>
            <p:ph idx="1"/>
          </p:nvPr>
        </p:nvSpPr>
        <p:spPr>
          <a:xfrm>
            <a:off x="609600" y="1520992"/>
            <a:ext cx="10972800" cy="4316413"/>
          </a:xfrm>
        </p:spPr>
        <p:txBody>
          <a:bodyPr/>
          <a:lstStyle/>
          <a:p>
            <a:r>
              <a:rPr lang="en-US" sz="2400"/>
              <a:t>Lack of data prevents analysis of the true health of </a:t>
            </a:r>
            <a:r>
              <a:rPr lang="en-US" sz="2400" smtClean="0"/>
              <a:t>the labor </a:t>
            </a:r>
            <a:r>
              <a:rPr lang="en-US" sz="2400"/>
              <a:t>market, especially </a:t>
            </a:r>
            <a:r>
              <a:rPr lang="en-US" sz="2400" smtClean="0"/>
              <a:t>regarding the </a:t>
            </a:r>
            <a:r>
              <a:rPr lang="en-US" sz="2400"/>
              <a:t>LGBTQ </a:t>
            </a:r>
            <a:r>
              <a:rPr lang="en-US" sz="2400" smtClean="0"/>
              <a:t>community, according to American Progress.org.</a:t>
            </a:r>
          </a:p>
          <a:p>
            <a:r>
              <a:rPr lang="en-US" sz="2400"/>
              <a:t>Conscious or unconscious bias against LGBTQ applicants can prevent them from getting hired</a:t>
            </a:r>
            <a:r>
              <a:rPr lang="en-US" sz="2400" smtClean="0"/>
              <a:t>.</a:t>
            </a:r>
          </a:p>
          <a:p>
            <a:r>
              <a:rPr lang="en-US" sz="2400"/>
              <a:t>In a 2017 </a:t>
            </a:r>
            <a:r>
              <a:rPr lang="en-US" sz="2400" smtClean="0"/>
              <a:t>study conducted for National Public Radio*, </a:t>
            </a:r>
            <a:r>
              <a:rPr lang="en-US" sz="2400"/>
              <a:t>1 in 5 LGBTQ people reported being discriminated against because of their sexual orientation or gender </a:t>
            </a:r>
            <a:r>
              <a:rPr lang="en-US" sz="2400" smtClean="0"/>
              <a:t>identity (SOGI) in regard to equal pay and/or consideration for promotion.</a:t>
            </a:r>
          </a:p>
          <a:p>
            <a:r>
              <a:rPr lang="en-US" sz="2400" smtClean="0"/>
              <a:t>Based on our research, </a:t>
            </a:r>
            <a:r>
              <a:rPr lang="en-US" sz="2400"/>
              <a:t>federal employment surveys such as the Current Population Survey (CPS) and the Current Employment Statistics Program, also known as the establishment survey, do not collect information about workers’ SOGI. </a:t>
            </a:r>
            <a:endParaRPr lang="en-US" sz="2400" smtClean="0"/>
          </a:p>
          <a:p>
            <a:endParaRPr lang="en-US" sz="2400" smtClean="0"/>
          </a:p>
          <a:p>
            <a:pPr marL="0" indent="0">
              <a:buNone/>
            </a:pPr>
            <a:r>
              <a:rPr lang="en-US" sz="1400" smtClean="0"/>
              <a:t>*</a:t>
            </a:r>
            <a:r>
              <a:rPr lang="en-US" sz="1400"/>
              <a:t> </a:t>
            </a:r>
            <a:r>
              <a:rPr lang="en-US" sz="1400" smtClean="0"/>
              <a:t>Harvard School of Public Health, "Poll </a:t>
            </a:r>
            <a:r>
              <a:rPr lang="en-US" sz="1400"/>
              <a:t>finds a majority of LGBTQ Americans report violence, threats, or sexual harassment related to sexual orientation or gender identity; one-third report bathroom </a:t>
            </a:r>
            <a:r>
              <a:rPr lang="en-US" sz="1400" smtClean="0"/>
              <a:t>harassment," </a:t>
            </a:r>
            <a:r>
              <a:rPr lang="en-US" sz="1400"/>
              <a:t>November 17, </a:t>
            </a:r>
            <a:r>
              <a:rPr lang="en-US" sz="1400" smtClean="0"/>
              <a:t>2017, </a:t>
            </a:r>
            <a:r>
              <a:rPr lang="en-US" sz="1400"/>
              <a:t>https://www.hsph.harvard.edu/news/press-releases/poll-lgbtq-americans-discrimination</a:t>
            </a:r>
            <a:r>
              <a:rPr lang="en-US" sz="1400" smtClean="0"/>
              <a:t>/. </a:t>
            </a:r>
            <a:endParaRPr lang="en-US" sz="1400"/>
          </a:p>
          <a:p>
            <a:pPr marL="0" indent="0">
              <a:buNone/>
            </a:pPr>
            <a:endParaRPr lang="en-US"/>
          </a:p>
        </p:txBody>
      </p:sp>
    </p:spTree>
    <p:extLst>
      <p:ext uri="{BB962C8B-B14F-4D97-AF65-F5344CB8AC3E}">
        <p14:creationId xmlns:p14="http://schemas.microsoft.com/office/powerpoint/2010/main" val="77322156"/>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p:cNvSpPr>
            <a:spLocks noGrp="1"/>
          </p:cNvSpPr>
          <p:nvPr>
            <p:ph type="title"/>
          </p:nvPr>
        </p:nvSpPr>
        <p:spPr/>
        <p:txBody>
          <a:bodyPr/>
          <a:lstStyle/>
          <a:p>
            <a:r>
              <a:rPr lang="en-US" smtClean="0"/>
              <a:t>Current wave of diversity</a:t>
            </a:r>
            <a:endParaRPr lang="en-US"/>
          </a:p>
        </p:txBody>
      </p:sp>
    </p:spTree>
    <p:extLst>
      <p:ext uri="{BB962C8B-B14F-4D97-AF65-F5344CB8AC3E}">
        <p14:creationId xmlns:p14="http://schemas.microsoft.com/office/powerpoint/2010/main" val="1356698957"/>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In-house legal department perspective</a:t>
            </a:r>
            <a:endParaRPr lang="en-US"/>
          </a:p>
        </p:txBody>
      </p:sp>
      <p:sp>
        <p:nvSpPr>
          <p:cNvPr id="3" name="Content Placeholder 2"/>
          <p:cNvSpPr>
            <a:spLocks noGrp="1"/>
          </p:cNvSpPr>
          <p:nvPr>
            <p:ph idx="1"/>
          </p:nvPr>
        </p:nvSpPr>
        <p:spPr>
          <a:xfrm>
            <a:off x="609600" y="1825792"/>
            <a:ext cx="10972800" cy="4316413"/>
          </a:xfrm>
        </p:spPr>
        <p:txBody>
          <a:bodyPr/>
          <a:lstStyle/>
          <a:p>
            <a:r>
              <a:rPr lang="en-US" sz="2800" smtClean="0"/>
              <a:t>In-House Legal Departments face the same challenges that law firms face in developing diverse teams: Recruiting, Work Allocation, Retention, Culture &amp; Integration, and Business Demand.*</a:t>
            </a:r>
          </a:p>
          <a:p>
            <a:endParaRPr lang="en-US" sz="2800" smtClean="0"/>
          </a:p>
          <a:p>
            <a:r>
              <a:rPr lang="en-US" sz="2800" smtClean="0"/>
              <a:t>Generally, as compared to law firms, companies are under more intense pressure from a wide variety of stakeholders to improve our teams: Customers, Community, Government, Team Members, and Investors.  </a:t>
            </a:r>
          </a:p>
          <a:p>
            <a:endParaRPr lang="en-US" sz="2800"/>
          </a:p>
          <a:p>
            <a:pPr marL="0" indent="0">
              <a:buNone/>
            </a:pPr>
            <a:r>
              <a:rPr lang="en-US" sz="1400" smtClean="0"/>
              <a:t>*Law.com, "5 Challenges That Legal Departments Face While Promoting Diversity</a:t>
            </a:r>
            <a:r>
              <a:rPr lang="en-US" sz="1400"/>
              <a:t>,</a:t>
            </a:r>
            <a:r>
              <a:rPr lang="en-US" sz="1400" smtClean="0"/>
              <a:t>" </a:t>
            </a:r>
            <a:r>
              <a:rPr lang="en-US" sz="1400" u="sng" smtClean="0"/>
              <a:t>Corporate Counsel,</a:t>
            </a:r>
            <a:r>
              <a:rPr lang="en-US" sz="1400" smtClean="0"/>
              <a:t> </a:t>
            </a:r>
            <a:r>
              <a:rPr lang="en-US" sz="1400"/>
              <a:t>January 14, </a:t>
            </a:r>
            <a:r>
              <a:rPr lang="en-US" sz="1400" smtClean="0"/>
              <a:t>2021, </a:t>
            </a:r>
            <a:r>
              <a:rPr lang="en-US" sz="1400"/>
              <a:t>https://www.law.com/corpcounsel/2021/01/14/5-challenges-that-legal-departments-face-while-promoting-diversity/?</a:t>
            </a:r>
            <a:r>
              <a:rPr lang="en-US" sz="1400" smtClean="0"/>
              <a:t>slreturn=20220409215727 </a:t>
            </a:r>
            <a:endParaRPr lang="en-US" sz="1400"/>
          </a:p>
        </p:txBody>
      </p:sp>
    </p:spTree>
    <p:extLst>
      <p:ext uri="{BB962C8B-B14F-4D97-AF65-F5344CB8AC3E}">
        <p14:creationId xmlns:p14="http://schemas.microsoft.com/office/powerpoint/2010/main" val="818449562"/>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smtClean="0"/>
              <a:t>Pressure from consumers</a:t>
            </a:r>
            <a:endParaRPr lang="en-US"/>
          </a:p>
        </p:txBody>
      </p:sp>
      <p:sp>
        <p:nvSpPr>
          <p:cNvPr id="4" name="Content Placeholder 3"/>
          <p:cNvSpPr>
            <a:spLocks noGrp="1"/>
          </p:cNvSpPr>
          <p:nvPr>
            <p:ph idx="1"/>
          </p:nvPr>
        </p:nvSpPr>
        <p:spPr/>
        <p:txBody>
          <a:bodyPr/>
          <a:lstStyle/>
          <a:p>
            <a:r>
              <a:rPr lang="en-US" sz="2400"/>
              <a:t>75% of Gen Z consumers will boycott companies that discriminate </a:t>
            </a:r>
            <a:r>
              <a:rPr lang="en-US" sz="2400" smtClean="0"/>
              <a:t>in reference to </a:t>
            </a:r>
            <a:r>
              <a:rPr lang="en-US" sz="2400"/>
              <a:t>race and sexuality across advertisement campaigns, according to a </a:t>
            </a:r>
            <a:r>
              <a:rPr lang="en-US" sz="2400" b="1"/>
              <a:t>McKinsey</a:t>
            </a:r>
            <a:r>
              <a:rPr lang="en-US" sz="2400"/>
              <a:t> study. </a:t>
            </a:r>
            <a:endParaRPr lang="en-US" sz="2400" smtClean="0"/>
          </a:p>
          <a:p>
            <a:r>
              <a:rPr lang="en-US" sz="2400"/>
              <a:t>Unlike previous generations, </a:t>
            </a:r>
            <a:r>
              <a:rPr lang="en-US" sz="2400" smtClean="0"/>
              <a:t>which </a:t>
            </a:r>
            <a:r>
              <a:rPr lang="en-US" sz="2400"/>
              <a:t>were less willing to embrace difference, younger consumer groups crave uniqueness and individuality. They want the brands they support to reflect these qualities</a:t>
            </a:r>
            <a:r>
              <a:rPr lang="en-US" sz="2400" smtClean="0"/>
              <a:t>.</a:t>
            </a:r>
          </a:p>
          <a:p>
            <a:r>
              <a:rPr lang="en-US" sz="2400"/>
              <a:t>According to a new global report by Exasol, </a:t>
            </a:r>
            <a:r>
              <a:rPr lang="en-US" sz="2400" smtClean="0"/>
              <a:t>a </a:t>
            </a:r>
            <a:r>
              <a:rPr lang="en-US" sz="2400"/>
              <a:t>substantial majority (68%) of consumers will consider demanding data-backed evidence to prove that companies are making beneficial steps towards addressing global warming, </a:t>
            </a:r>
            <a:r>
              <a:rPr lang="en-US" sz="2400" u="sng"/>
              <a:t>diversity and inclusion (DEI</a:t>
            </a:r>
            <a:r>
              <a:rPr lang="en-US" sz="2400"/>
              <a:t>), as well as ethical and sustainable business practices in the next 36 months</a:t>
            </a:r>
            <a:r>
              <a:rPr lang="en-US" sz="2400" smtClean="0"/>
              <a:t>.</a:t>
            </a:r>
          </a:p>
          <a:p>
            <a:endParaRPr lang="en-US" sz="2400"/>
          </a:p>
          <a:p>
            <a:pPr marL="0" indent="0">
              <a:buNone/>
            </a:pPr>
            <a:r>
              <a:rPr lang="en-US" sz="1400" smtClean="0"/>
              <a:t>‘McKinsey.com, "True </a:t>
            </a:r>
            <a:r>
              <a:rPr lang="en-US" sz="1400"/>
              <a:t>Gen’: Generation Z and its implications for </a:t>
            </a:r>
            <a:r>
              <a:rPr lang="en-US" sz="1400" smtClean="0"/>
              <a:t>companies," </a:t>
            </a:r>
            <a:r>
              <a:rPr lang="en-US" sz="1400"/>
              <a:t>November 18, </a:t>
            </a:r>
            <a:r>
              <a:rPr lang="en-US" sz="1400" smtClean="0"/>
              <a:t>2021, </a:t>
            </a:r>
            <a:r>
              <a:rPr lang="en-US" sz="1400"/>
              <a:t>https://</a:t>
            </a:r>
            <a:r>
              <a:rPr lang="en-US" sz="1400" smtClean="0"/>
              <a:t>www.mckinsey.com/industries/consumer-packaged-goods/our-insights/true-gen-generation-z-and-its-implications-for-companies. </a:t>
            </a:r>
          </a:p>
          <a:p>
            <a:pPr marL="0" indent="0">
              <a:buNone/>
            </a:pPr>
            <a:r>
              <a:rPr lang="en-US" sz="1400" smtClean="0"/>
              <a:t>Venture.beat.com, "Why </a:t>
            </a:r>
            <a:r>
              <a:rPr lang="en-US" sz="1400"/>
              <a:t>AI can’t move forward without diversity, equity, and </a:t>
            </a:r>
            <a:r>
              <a:rPr lang="en-US" sz="1400" smtClean="0"/>
              <a:t>inclusion" </a:t>
            </a:r>
            <a:r>
              <a:rPr lang="en-US" sz="1400"/>
              <a:t>November 12, 2020. https://venturebeat.com/2020/11/12/why-ai-cant-move-forward-without-diversity-equity-and-inclusion</a:t>
            </a:r>
            <a:r>
              <a:rPr lang="en-US" sz="1400" smtClean="0"/>
              <a:t>/. </a:t>
            </a:r>
            <a:endParaRPr lang="en-US" sz="1400"/>
          </a:p>
          <a:p>
            <a:pPr marL="0" indent="0">
              <a:buNone/>
            </a:pPr>
            <a:endParaRPr lang="en-US"/>
          </a:p>
        </p:txBody>
      </p:sp>
    </p:spTree>
    <p:extLst>
      <p:ext uri="{BB962C8B-B14F-4D97-AF65-F5344CB8AC3E}">
        <p14:creationId xmlns:p14="http://schemas.microsoft.com/office/powerpoint/2010/main" val="2567621431"/>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Pressure from clients</a:t>
            </a:r>
            <a:endParaRPr lang="en-US"/>
          </a:p>
        </p:txBody>
      </p:sp>
      <p:sp>
        <p:nvSpPr>
          <p:cNvPr id="3" name="Content Placeholder 2"/>
          <p:cNvSpPr>
            <a:spLocks noGrp="1"/>
          </p:cNvSpPr>
          <p:nvPr>
            <p:ph idx="1"/>
          </p:nvPr>
        </p:nvSpPr>
        <p:spPr>
          <a:xfrm>
            <a:off x="609600" y="1823818"/>
            <a:ext cx="10972800" cy="4316413"/>
          </a:xfrm>
        </p:spPr>
        <p:txBody>
          <a:bodyPr/>
          <a:lstStyle/>
          <a:p>
            <a:r>
              <a:rPr lang="en-US" sz="2400"/>
              <a:t>Corporate executives are facing increased demands from investors, customers and employees to ensure </a:t>
            </a:r>
            <a:r>
              <a:rPr lang="en-US" sz="2400" smtClean="0"/>
              <a:t>that their </a:t>
            </a:r>
            <a:r>
              <a:rPr lang="en-US" sz="2400"/>
              <a:t>workforces -- particularly in senior management -- reflect the overall diversity of the </a:t>
            </a:r>
            <a:r>
              <a:rPr lang="en-US" sz="2400" smtClean="0"/>
              <a:t>U.S</a:t>
            </a:r>
            <a:r>
              <a:rPr lang="en-US" sz="2400"/>
              <a:t>. population. </a:t>
            </a:r>
            <a:endParaRPr lang="en-US" sz="2400" smtClean="0"/>
          </a:p>
          <a:p>
            <a:r>
              <a:rPr lang="en-US" sz="2400" smtClean="0"/>
              <a:t>Companies, </a:t>
            </a:r>
            <a:r>
              <a:rPr lang="en-US" sz="2400"/>
              <a:t>as part of their internal diversity initiatives, have placed pressure on other industries to improve diversity in the workplace.</a:t>
            </a:r>
            <a:endParaRPr lang="en-US" sz="2400" smtClean="0"/>
          </a:p>
          <a:p>
            <a:r>
              <a:rPr lang="en-US" sz="2400"/>
              <a:t>A record 30 resolutions focusing on diversity, </a:t>
            </a:r>
            <a:r>
              <a:rPr lang="en-US" sz="2400" smtClean="0"/>
              <a:t>equity, </a:t>
            </a:r>
            <a:r>
              <a:rPr lang="en-US" sz="2400"/>
              <a:t>and inclusion will be on the ballots at upcoming annual company meetings, according to data compiled by Bloomberg Intelligence</a:t>
            </a:r>
            <a:r>
              <a:rPr lang="en-US" sz="2400" smtClean="0"/>
              <a:t>.</a:t>
            </a:r>
          </a:p>
          <a:p>
            <a:endParaRPr lang="en-US" sz="2400" smtClean="0"/>
          </a:p>
          <a:p>
            <a:endParaRPr lang="en-US" sz="2400" smtClean="0"/>
          </a:p>
          <a:p>
            <a:pPr marL="0" indent="0">
              <a:buNone/>
            </a:pPr>
            <a:r>
              <a:rPr lang="en-US" sz="1400" smtClean="0"/>
              <a:t>Bloomberg.com, "Investors </a:t>
            </a:r>
            <a:r>
              <a:rPr lang="en-US" sz="1400"/>
              <a:t>Pressure Corporate America With Record Diversity </a:t>
            </a:r>
            <a:r>
              <a:rPr lang="en-US" sz="1400" smtClean="0"/>
              <a:t>Push", April 22, 2021. https://www.bloomberg.com/news/articles/2021-04-22/investors-pressure-corporate-america-with-record-diversity-push. </a:t>
            </a:r>
            <a:endParaRPr lang="en-US" sz="1400"/>
          </a:p>
        </p:txBody>
      </p:sp>
    </p:spTree>
    <p:extLst>
      <p:ext uri="{BB962C8B-B14F-4D97-AF65-F5344CB8AC3E}">
        <p14:creationId xmlns:p14="http://schemas.microsoft.com/office/powerpoint/2010/main" val="180423172"/>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smtClean="0"/>
              <a:t>Pressure from third-party legal organizations</a:t>
            </a:r>
            <a:endParaRPr lang="en-US"/>
          </a:p>
        </p:txBody>
      </p:sp>
      <p:sp>
        <p:nvSpPr>
          <p:cNvPr id="4" name="Content Placeholder 3"/>
          <p:cNvSpPr>
            <a:spLocks noGrp="1"/>
          </p:cNvSpPr>
          <p:nvPr>
            <p:ph idx="1"/>
          </p:nvPr>
        </p:nvSpPr>
        <p:spPr/>
        <p:txBody>
          <a:bodyPr/>
          <a:lstStyle/>
          <a:p>
            <a:r>
              <a:rPr lang="en-US" smtClean="0"/>
              <a:t>ABA's Model Diversity Survey</a:t>
            </a:r>
          </a:p>
          <a:p>
            <a:r>
              <a:rPr lang="en-US" smtClean="0"/>
              <a:t>Mansfield Rule</a:t>
            </a:r>
          </a:p>
          <a:p>
            <a:r>
              <a:rPr lang="en-US" smtClean="0"/>
              <a:t>Vault</a:t>
            </a:r>
          </a:p>
          <a:p>
            <a:r>
              <a:rPr lang="en-US" smtClean="0"/>
              <a:t>Minority Corporate Counsel Association (MCCA)</a:t>
            </a:r>
          </a:p>
          <a:p>
            <a:r>
              <a:rPr lang="en-US" smtClean="0"/>
              <a:t>Human Rights Campaign Foundation</a:t>
            </a:r>
          </a:p>
          <a:p>
            <a:r>
              <a:rPr lang="en-US" smtClean="0"/>
              <a:t>Women in Law Empowerment Forum (WILEF)</a:t>
            </a:r>
            <a:endParaRPr lang="en-US"/>
          </a:p>
        </p:txBody>
      </p:sp>
    </p:spTree>
    <p:extLst>
      <p:ext uri="{BB962C8B-B14F-4D97-AF65-F5344CB8AC3E}">
        <p14:creationId xmlns:p14="http://schemas.microsoft.com/office/powerpoint/2010/main" val="2151918215"/>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Equity vs. equality</a:t>
            </a:r>
            <a:endParaRPr lang="en-US"/>
          </a:p>
        </p:txBody>
      </p:sp>
      <p:pic>
        <p:nvPicPr>
          <p:cNvPr id="6" name="Content Placeholder 5"/>
          <p:cNvPicPr>
            <a:picLocks noGrp="1" noChangeAspect="1"/>
          </p:cNvPicPr>
          <p:nvPr>
            <p:ph idx="1"/>
          </p:nvPr>
        </p:nvPicPr>
        <p:blipFill>
          <a:blip r:embed="rId3"/>
          <a:stretch>
            <a:fillRect/>
          </a:stretch>
        </p:blipFill>
        <p:spPr>
          <a:xfrm>
            <a:off x="3218438" y="1809785"/>
            <a:ext cx="5755123" cy="4316342"/>
          </a:xfrm>
          <a:prstGeom prst="rect">
            <a:avLst/>
          </a:prstGeom>
        </p:spPr>
      </p:pic>
    </p:spTree>
    <p:extLst>
      <p:ext uri="{BB962C8B-B14F-4D97-AF65-F5344CB8AC3E}">
        <p14:creationId xmlns:p14="http://schemas.microsoft.com/office/powerpoint/2010/main" val="4058274788"/>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smtClean="0"/>
              <a:t>Other trends</a:t>
            </a:r>
            <a:endParaRPr lang="en-US"/>
          </a:p>
        </p:txBody>
      </p:sp>
      <p:sp>
        <p:nvSpPr>
          <p:cNvPr id="4" name="Content Placeholder 3"/>
          <p:cNvSpPr>
            <a:spLocks noGrp="1"/>
          </p:cNvSpPr>
          <p:nvPr>
            <p:ph idx="1"/>
          </p:nvPr>
        </p:nvSpPr>
        <p:spPr/>
        <p:txBody>
          <a:bodyPr/>
          <a:lstStyle/>
          <a:p>
            <a:r>
              <a:rPr lang="en-US"/>
              <a:t>An evolving remote workforce</a:t>
            </a:r>
          </a:p>
          <a:p>
            <a:r>
              <a:rPr lang="en-US"/>
              <a:t>Enabling diverse gender identity and gender expression</a:t>
            </a:r>
          </a:p>
          <a:p>
            <a:r>
              <a:rPr lang="en-US"/>
              <a:t>Multigenerational workforce</a:t>
            </a:r>
          </a:p>
          <a:p>
            <a:r>
              <a:rPr lang="en-US"/>
              <a:t>Eliminating unconscious bias in the workplace</a:t>
            </a:r>
          </a:p>
          <a:p>
            <a:r>
              <a:rPr lang="en-US" smtClean="0"/>
              <a:t>Hiring </a:t>
            </a:r>
            <a:r>
              <a:rPr lang="en-US"/>
              <a:t>diversity professionals</a:t>
            </a:r>
          </a:p>
          <a:p>
            <a:r>
              <a:rPr lang="en-US"/>
              <a:t>Increased transparency in goals</a:t>
            </a:r>
          </a:p>
          <a:p>
            <a:r>
              <a:rPr lang="en-US"/>
              <a:t>Supporting employees' mental health</a:t>
            </a:r>
          </a:p>
          <a:p>
            <a:endParaRPr lang="en-US"/>
          </a:p>
        </p:txBody>
      </p:sp>
    </p:spTree>
    <p:extLst>
      <p:ext uri="{BB962C8B-B14F-4D97-AF65-F5344CB8AC3E}">
        <p14:creationId xmlns:p14="http://schemas.microsoft.com/office/powerpoint/2010/main" val="702952365"/>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p:cNvSpPr>
            <a:spLocks noGrp="1"/>
          </p:cNvSpPr>
          <p:nvPr>
            <p:ph type="title"/>
          </p:nvPr>
        </p:nvSpPr>
        <p:spPr/>
        <p:txBody>
          <a:bodyPr/>
          <a:lstStyle/>
          <a:p>
            <a:r>
              <a:rPr lang="en-US" smtClean="0"/>
              <a:t>Recommendations</a:t>
            </a:r>
            <a:endParaRPr lang="en-US"/>
          </a:p>
        </p:txBody>
      </p:sp>
    </p:spTree>
    <p:extLst>
      <p:ext uri="{BB962C8B-B14F-4D97-AF65-F5344CB8AC3E}">
        <p14:creationId xmlns:p14="http://schemas.microsoft.com/office/powerpoint/2010/main" val="192335123"/>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09600" y="813380"/>
            <a:ext cx="10972800" cy="709612"/>
          </a:xfrm>
        </p:spPr>
        <p:txBody>
          <a:bodyPr>
            <a:normAutofit/>
          </a:bodyPr>
          <a:lstStyle/>
          <a:p>
            <a:r>
              <a:rPr lang="en-CA" sz="2100"/>
              <a:t>Recommendations for hiring and retaining top </a:t>
            </a:r>
            <a:r>
              <a:rPr lang="en-CA" sz="2100" smtClean="0"/>
              <a:t>talent </a:t>
            </a:r>
            <a:r>
              <a:rPr lang="en-CA" sz="2100"/>
              <a:t>and </a:t>
            </a:r>
            <a:r>
              <a:rPr lang="en-CA" sz="2100" smtClean="0"/>
              <a:t>for boosting competitiveness</a:t>
            </a:r>
            <a:endParaRPr lang="en-US" sz="2100"/>
          </a:p>
        </p:txBody>
      </p:sp>
      <p:sp>
        <p:nvSpPr>
          <p:cNvPr id="3" name="Content Placeholder 2"/>
          <p:cNvSpPr>
            <a:spLocks noGrp="1"/>
          </p:cNvSpPr>
          <p:nvPr>
            <p:ph idx="1"/>
          </p:nvPr>
        </p:nvSpPr>
        <p:spPr>
          <a:xfrm>
            <a:off x="6641432" y="1809750"/>
            <a:ext cx="5107223" cy="4316413"/>
          </a:xfrm>
        </p:spPr>
        <p:txBody>
          <a:bodyPr/>
          <a:lstStyle/>
          <a:p>
            <a:r>
              <a:rPr lang="en-CA" sz="2200"/>
              <a:t>Track diversity metrics by gender, race/ethnicity and intersection of the two</a:t>
            </a:r>
            <a:endParaRPr lang="en-US" sz="2200"/>
          </a:p>
          <a:p>
            <a:r>
              <a:rPr lang="en-CA" sz="2200"/>
              <a:t>Hold senior leaders accountable for progress on diversity goals with financial incentives and penalties</a:t>
            </a:r>
            <a:endParaRPr lang="en-US" sz="2200"/>
          </a:p>
          <a:p>
            <a:r>
              <a:rPr lang="en-CA" sz="2200"/>
              <a:t>Minimize gender bias in performance reviews, </a:t>
            </a:r>
            <a:r>
              <a:rPr lang="en-CA" sz="2200" smtClean="0"/>
              <a:t>hiring, </a:t>
            </a:r>
            <a:r>
              <a:rPr lang="en-CA" sz="2200"/>
              <a:t>and promotions</a:t>
            </a:r>
            <a:endParaRPr lang="en-US" sz="2200"/>
          </a:p>
          <a:p>
            <a:r>
              <a:rPr lang="en-CA" sz="2200" smtClean="0"/>
              <a:t>Provide </a:t>
            </a:r>
            <a:r>
              <a:rPr lang="en-CA" sz="2200"/>
              <a:t>mentorship and sponsorship – meaning new opportunities - for women of color</a:t>
            </a:r>
            <a:endParaRPr lang="en-US" sz="2200"/>
          </a:p>
          <a:p>
            <a:r>
              <a:rPr lang="en-CA" sz="2200"/>
              <a:t>Enhance a sustainable workplace culture by adjusting policies, </a:t>
            </a:r>
            <a:r>
              <a:rPr lang="en-CA" sz="2200" smtClean="0"/>
              <a:t>systems, </a:t>
            </a:r>
            <a:r>
              <a:rPr lang="en-CA" sz="2200"/>
              <a:t>and </a:t>
            </a:r>
            <a:r>
              <a:rPr lang="en-CA" sz="2200" smtClean="0"/>
              <a:t>norms</a:t>
            </a:r>
            <a:endParaRPr lang="en-US" sz="2200"/>
          </a:p>
        </p:txBody>
      </p:sp>
      <p:pic>
        <p:nvPicPr>
          <p:cNvPr id="4" name="Picture 3"/>
          <p:cNvPicPr>
            <a:picLocks noChangeAspect="1"/>
          </p:cNvPicPr>
          <p:nvPr/>
        </p:nvPicPr>
        <p:blipFill>
          <a:blip r:embed="rId3"/>
          <a:stretch>
            <a:fillRect/>
          </a:stretch>
        </p:blipFill>
        <p:spPr>
          <a:xfrm>
            <a:off x="313318" y="1727248"/>
            <a:ext cx="6230219" cy="4858428"/>
          </a:xfrm>
          <a:prstGeom prst="rect">
            <a:avLst/>
          </a:prstGeom>
        </p:spPr>
      </p:pic>
    </p:spTree>
    <p:extLst>
      <p:ext uri="{BB962C8B-B14F-4D97-AF65-F5344CB8AC3E}">
        <p14:creationId xmlns:p14="http://schemas.microsoft.com/office/powerpoint/2010/main" val="1665571453"/>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What you can do</a:t>
            </a:r>
            <a:endParaRPr lang="en-US"/>
          </a:p>
        </p:txBody>
      </p:sp>
      <p:sp>
        <p:nvSpPr>
          <p:cNvPr id="3" name="Content Placeholder 2"/>
          <p:cNvSpPr>
            <a:spLocks noGrp="1"/>
          </p:cNvSpPr>
          <p:nvPr>
            <p:ph idx="1"/>
          </p:nvPr>
        </p:nvSpPr>
        <p:spPr/>
        <p:txBody>
          <a:bodyPr/>
          <a:lstStyle/>
          <a:p>
            <a:r>
              <a:rPr lang="en-US" smtClean="0"/>
              <a:t>Put DEI on the agenda for team meetings.</a:t>
            </a:r>
          </a:p>
          <a:p>
            <a:r>
              <a:rPr lang="en-US" smtClean="0"/>
              <a:t>Make it personal – why does it matter to you?</a:t>
            </a:r>
          </a:p>
          <a:p>
            <a:r>
              <a:rPr lang="en-US" smtClean="0"/>
              <a:t>Be alert to bias; notice patterns and act on them, especially in reference to team outings, work allocation, social time, etc.</a:t>
            </a:r>
          </a:p>
          <a:p>
            <a:r>
              <a:rPr lang="en-US" smtClean="0"/>
              <a:t>Consider diversity when forming teams.</a:t>
            </a:r>
          </a:p>
          <a:p>
            <a:r>
              <a:rPr lang="en-US" smtClean="0"/>
              <a:t>Challenge bad behavior – it undermines us all.</a:t>
            </a:r>
          </a:p>
          <a:p>
            <a:r>
              <a:rPr lang="en-US" smtClean="0"/>
              <a:t>The more we get to know people as individuals, the less we rely on stereotypes.</a:t>
            </a:r>
            <a:endParaRPr lang="en-US"/>
          </a:p>
        </p:txBody>
      </p:sp>
    </p:spTree>
    <p:extLst>
      <p:ext uri="{BB962C8B-B14F-4D97-AF65-F5344CB8AC3E}">
        <p14:creationId xmlns:p14="http://schemas.microsoft.com/office/powerpoint/2010/main" val="2192884596"/>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What you can do</a:t>
            </a:r>
            <a:endParaRPr lang="en-US"/>
          </a:p>
        </p:txBody>
      </p:sp>
      <p:sp>
        <p:nvSpPr>
          <p:cNvPr id="3" name="Content Placeholder 2"/>
          <p:cNvSpPr>
            <a:spLocks noGrp="1"/>
          </p:cNvSpPr>
          <p:nvPr>
            <p:ph idx="1"/>
          </p:nvPr>
        </p:nvSpPr>
        <p:spPr/>
        <p:txBody>
          <a:bodyPr/>
          <a:lstStyle/>
          <a:p>
            <a:r>
              <a:rPr lang="en-US" smtClean="0"/>
              <a:t>Participate in reverse mentorship to build your DEI acumen. </a:t>
            </a:r>
          </a:p>
          <a:p>
            <a:r>
              <a:rPr lang="en-US" smtClean="0"/>
              <a:t>Mentor someone different from you to build a diverse talent pipeline.</a:t>
            </a:r>
          </a:p>
          <a:p>
            <a:r>
              <a:rPr lang="en-US" smtClean="0"/>
              <a:t>Sponsor diverse talent to the point of success.</a:t>
            </a:r>
          </a:p>
          <a:p>
            <a:r>
              <a:rPr lang="en-US" smtClean="0"/>
              <a:t>Map out your network and diversity it.</a:t>
            </a:r>
          </a:p>
          <a:p>
            <a:r>
              <a:rPr lang="en-US" smtClean="0"/>
              <a:t>Always ask for diverse perspectives.</a:t>
            </a:r>
          </a:p>
          <a:p>
            <a:r>
              <a:rPr lang="en-US" smtClean="0"/>
              <a:t>Be an ally. </a:t>
            </a:r>
            <a:endParaRPr lang="en-US"/>
          </a:p>
        </p:txBody>
      </p:sp>
    </p:spTree>
    <p:extLst>
      <p:ext uri="{BB962C8B-B14F-4D97-AF65-F5344CB8AC3E}">
        <p14:creationId xmlns:p14="http://schemas.microsoft.com/office/powerpoint/2010/main" val="2076009916"/>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Resources</a:t>
            </a:r>
            <a:endParaRPr lang="en-US"/>
          </a:p>
        </p:txBody>
      </p:sp>
      <p:sp>
        <p:nvSpPr>
          <p:cNvPr id="3" name="Content Placeholder 2"/>
          <p:cNvSpPr>
            <a:spLocks noGrp="1"/>
          </p:cNvSpPr>
          <p:nvPr>
            <p:ph idx="1"/>
          </p:nvPr>
        </p:nvSpPr>
        <p:spPr/>
        <p:txBody>
          <a:bodyPr/>
          <a:lstStyle/>
          <a:p>
            <a:r>
              <a:rPr lang="en-US" sz="2400" u="sng" smtClean="0"/>
              <a:t>April Simpkins,"Five Reasons Why DEI Initiatives Fail," PEO Insider https</a:t>
            </a:r>
            <a:r>
              <a:rPr lang="en-US" sz="2400" u="sng"/>
              <a:t>://www.napeo.org/peo-resources/publications-products/peo-insider/issue/december-2021-january-2022/five-reasons-why-dei-initiatives-fail</a:t>
            </a:r>
            <a:endParaRPr lang="en-US" sz="2400"/>
          </a:p>
          <a:p>
            <a:r>
              <a:rPr lang="en-US" sz="2400" smtClean="0"/>
              <a:t>McKinsey and Lean In 2021 Report on Women in the Workplace </a:t>
            </a:r>
            <a:endParaRPr lang="en-US" sz="2400"/>
          </a:p>
          <a:p>
            <a:r>
              <a:rPr lang="en-US" sz="2400" smtClean="0"/>
              <a:t>SC WREN Power Up Series</a:t>
            </a:r>
          </a:p>
          <a:p>
            <a:r>
              <a:rPr lang="en-US" sz="2400" smtClean="0"/>
              <a:t>WREN 2021 Women in the Workforce Report </a:t>
            </a:r>
          </a:p>
          <a:p>
            <a:r>
              <a:rPr lang="en-US" sz="2400"/>
              <a:t>https://</a:t>
            </a:r>
            <a:r>
              <a:rPr lang="en-US" sz="2400" smtClean="0"/>
              <a:t>turnerconsultinggroup.weebly.com/blog-tana-turner/winning-at-the-intersection-of-equity-diversity-inclusion </a:t>
            </a:r>
            <a:endParaRPr lang="en-US" sz="2400"/>
          </a:p>
        </p:txBody>
      </p:sp>
    </p:spTree>
    <p:extLst>
      <p:ext uri="{BB962C8B-B14F-4D97-AF65-F5344CB8AC3E}">
        <p14:creationId xmlns:p14="http://schemas.microsoft.com/office/powerpoint/2010/main" val="2600483908"/>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Resources</a:t>
            </a:r>
            <a:endParaRPr lang="en-US"/>
          </a:p>
        </p:txBody>
      </p:sp>
      <p:sp>
        <p:nvSpPr>
          <p:cNvPr id="3" name="Content Placeholder 2"/>
          <p:cNvSpPr>
            <a:spLocks noGrp="1"/>
          </p:cNvSpPr>
          <p:nvPr>
            <p:ph idx="1"/>
          </p:nvPr>
        </p:nvSpPr>
        <p:spPr/>
        <p:txBody>
          <a:bodyPr/>
          <a:lstStyle/>
          <a:p>
            <a:r>
              <a:rPr lang="en-US" sz="2400" u="sng" smtClean="0"/>
              <a:t>U.S. Bureau of Labor Statistics, Persons with a Disability: Labor Force Characteristics – 2021: https</a:t>
            </a:r>
            <a:r>
              <a:rPr lang="en-US" sz="2400" u="sng"/>
              <a:t>://</a:t>
            </a:r>
            <a:r>
              <a:rPr lang="en-US" sz="2400" u="sng" smtClean="0"/>
              <a:t>www.bls.gov/news.release/pdf/disabl.pdf </a:t>
            </a:r>
          </a:p>
          <a:p>
            <a:r>
              <a:rPr lang="en-US" sz="2400" smtClean="0"/>
              <a:t>Sarah Kim, The </a:t>
            </a:r>
            <a:r>
              <a:rPr lang="en-US" sz="2400"/>
              <a:t>Disappointing Truth About Employment Climate For Disabled </a:t>
            </a:r>
            <a:r>
              <a:rPr lang="en-US" sz="2400" smtClean="0"/>
              <a:t>Workers. Forbes.</a:t>
            </a:r>
          </a:p>
          <a:p>
            <a:r>
              <a:rPr lang="en-US" sz="2400"/>
              <a:t>https://</a:t>
            </a:r>
            <a:r>
              <a:rPr lang="en-US" sz="2400" smtClean="0"/>
              <a:t>www.bloomberg.com/news/articles/2021-04-22/investors-pressure-corporate-america-with-record-diversity-push </a:t>
            </a:r>
          </a:p>
          <a:p>
            <a:r>
              <a:rPr lang="en-US" sz="2400" smtClean="0"/>
              <a:t>Discrimination </a:t>
            </a:r>
            <a:r>
              <a:rPr lang="en-US" sz="2400"/>
              <a:t>in America: EXPERIENCES AND VIEWS OF LGBTQ AMERICANS </a:t>
            </a:r>
            <a:endParaRPr lang="en-US" sz="2400" smtClean="0"/>
          </a:p>
          <a:p>
            <a:r>
              <a:rPr lang="en-US" sz="2400"/>
              <a:t>The State of the LGBTQ Community in the Labor Market: Pre-June 2018 Jobs Day </a:t>
            </a:r>
            <a:r>
              <a:rPr lang="en-US" sz="2400" smtClean="0"/>
              <a:t>Release. https</a:t>
            </a:r>
            <a:r>
              <a:rPr lang="en-US" sz="2400"/>
              <a:t>://www.americanprogress.org/article/state-lgbtq-community-labor-market-pre-june-2018-jobs-day-release/</a:t>
            </a:r>
            <a:r>
              <a:rPr lang="en-US" sz="2400" smtClean="0"/>
              <a:t> </a:t>
            </a:r>
            <a:endParaRPr lang="en-US" sz="2400"/>
          </a:p>
        </p:txBody>
      </p:sp>
    </p:spTree>
    <p:extLst>
      <p:ext uri="{BB962C8B-B14F-4D97-AF65-F5344CB8AC3E}">
        <p14:creationId xmlns:p14="http://schemas.microsoft.com/office/powerpoint/2010/main" val="530135438"/>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Resources</a:t>
            </a:r>
            <a:endParaRPr lang="en-US"/>
          </a:p>
        </p:txBody>
      </p:sp>
      <p:sp>
        <p:nvSpPr>
          <p:cNvPr id="3" name="Content Placeholder 2"/>
          <p:cNvSpPr>
            <a:spLocks noGrp="1"/>
          </p:cNvSpPr>
          <p:nvPr>
            <p:ph idx="1"/>
          </p:nvPr>
        </p:nvSpPr>
        <p:spPr/>
        <p:txBody>
          <a:bodyPr/>
          <a:lstStyle/>
          <a:p>
            <a:r>
              <a:rPr lang="en-US" sz="2400" u="sng"/>
              <a:t>https://www.americanbar.org/about_the_aba/profession_statistics</a:t>
            </a:r>
            <a:r>
              <a:rPr lang="en-US" sz="2400" u="sng" smtClean="0"/>
              <a:t>/ </a:t>
            </a:r>
          </a:p>
          <a:p>
            <a:r>
              <a:rPr lang="en-US" sz="2400"/>
              <a:t>Harvard Business Review, "Women Do More to Fight Burnout – and its Burning Them Out," (October 22, 2021)</a:t>
            </a:r>
            <a:r>
              <a:rPr lang="en-CA" sz="2400"/>
              <a:t> </a:t>
            </a:r>
            <a:endParaRPr lang="en-US" sz="2400"/>
          </a:p>
          <a:p>
            <a:r>
              <a:rPr lang="en-US" sz="2400"/>
              <a:t>https://</a:t>
            </a:r>
            <a:r>
              <a:rPr lang="en-US" sz="2400" smtClean="0"/>
              <a:t>www.nalp.org/diversity </a:t>
            </a:r>
          </a:p>
          <a:p>
            <a:r>
              <a:rPr lang="en-US" sz="2400"/>
              <a:t>https://www.americanbar.org/groups/diversity</a:t>
            </a:r>
            <a:r>
              <a:rPr lang="en-US" sz="2400" smtClean="0"/>
              <a:t>/ </a:t>
            </a:r>
            <a:endParaRPr lang="en-US" sz="2400"/>
          </a:p>
        </p:txBody>
      </p:sp>
    </p:spTree>
    <p:extLst>
      <p:ext uri="{BB962C8B-B14F-4D97-AF65-F5344CB8AC3E}">
        <p14:creationId xmlns:p14="http://schemas.microsoft.com/office/powerpoint/2010/main" val="4177622425"/>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6286" y="4128177"/>
            <a:ext cx="999103" cy="13260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3" name="TextBox 8"/>
          <p:cNvSpPr>
            <a:spLocks noChangeArrowheads="1"/>
          </p:cNvSpPr>
          <p:nvPr/>
        </p:nvSpPr>
        <p:spPr bwMode="auto">
          <a:xfrm>
            <a:off x="2286000" y="4022148"/>
            <a:ext cx="3344780" cy="205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SzTx/>
              <a:buFont typeface="Arial" panose="020b0604020202020204" pitchFamily="34" charset="0"/>
              <a:buChar char="•"/>
              <a:defRPr sz="3200">
                <a:solidFill>
                  <a:srgbClr val="555655"/>
                </a:solidFill>
                <a:latin typeface="Calibri" panose="020f0502020204030204" pitchFamily="34" charset="0"/>
                <a:cs typeface="Arial" panose="020b0604020202020204" pitchFamily="34" charset="0"/>
              </a:defRPr>
            </a:lvl1pPr>
            <a:lvl2pPr marL="742950" indent="-285750">
              <a:spcBef>
                <a:spcPct val="20000"/>
              </a:spcBef>
              <a:buSzTx/>
              <a:buFont typeface="Arial" panose="020b0604020202020204" pitchFamily="34" charset="0"/>
              <a:buChar char="–"/>
              <a:defRPr sz="2800">
                <a:solidFill>
                  <a:srgbClr val="555655"/>
                </a:solidFill>
                <a:latin typeface="Calibri" panose="020f0502020204030204" pitchFamily="34" charset="0"/>
                <a:cs typeface="Arial" panose="020b0604020202020204" pitchFamily="34" charset="0"/>
              </a:defRPr>
            </a:lvl2pPr>
            <a:lvl3pPr marL="1143000" indent="-228600">
              <a:spcBef>
                <a:spcPct val="20000"/>
              </a:spcBef>
              <a:buSzTx/>
              <a:buFont typeface="Arial" panose="020b0604020202020204" pitchFamily="34" charset="0"/>
              <a:buChar char="•"/>
              <a:defRPr sz="2400">
                <a:solidFill>
                  <a:srgbClr val="555655"/>
                </a:solidFill>
                <a:latin typeface="Calibri" panose="020f0502020204030204" pitchFamily="34" charset="0"/>
                <a:cs typeface="Arial" panose="020b0604020202020204" pitchFamily="34" charset="0"/>
              </a:defRPr>
            </a:lvl3pPr>
            <a:lvl4pPr marL="1600200" indent="-228600">
              <a:spcBef>
                <a:spcPct val="20000"/>
              </a:spcBef>
              <a:buSzTx/>
              <a:buFont typeface="Arial" panose="020b0604020202020204" pitchFamily="34" charset="0"/>
              <a:buChar char="–"/>
              <a:defRPr sz="2000">
                <a:solidFill>
                  <a:srgbClr val="555655"/>
                </a:solidFill>
                <a:latin typeface="Calibri" panose="020f0502020204030204" pitchFamily="34" charset="0"/>
                <a:cs typeface="Arial" panose="020b0604020202020204" pitchFamily="34" charset="0"/>
              </a:defRPr>
            </a:lvl4pPr>
            <a:lvl5pPr marL="2057400" indent="-228600">
              <a:spcBef>
                <a:spcPct val="20000"/>
              </a:spcBef>
              <a:buSzTx/>
              <a:buFont typeface="Arial" panose="020b0604020202020204" pitchFamily="34" charset="0"/>
              <a:buChar char="»"/>
              <a:defRPr sz="2000">
                <a:solidFill>
                  <a:srgbClr val="555655"/>
                </a:solidFill>
                <a:latin typeface="Calibri" panose="020f0502020204030204" pitchFamily="34" charset="0"/>
                <a:cs typeface="Arial" panose="020b0604020202020204" pitchFamily="34" charset="0"/>
              </a:defRPr>
            </a:lvl5pPr>
            <a:lvl6pPr marL="2514600" indent="-228600" defTabSz="457200" eaLnBrk="0" fontAlgn="base" hangingPunct="0">
              <a:spcBef>
                <a:spcPct val="20000"/>
              </a:spcBef>
              <a:spcAft>
                <a:spcPct val="0"/>
              </a:spcAft>
              <a:buSzTx/>
              <a:buFont typeface="Arial" panose="020b0604020202020204" pitchFamily="34" charset="0"/>
              <a:buChar char="»"/>
              <a:defRPr sz="2000">
                <a:solidFill>
                  <a:srgbClr val="555655"/>
                </a:solidFill>
                <a:latin typeface="Calibri" panose="020f0502020204030204" pitchFamily="34" charset="0"/>
                <a:cs typeface="Arial" panose="020b0604020202020204" pitchFamily="34" charset="0"/>
              </a:defRPr>
            </a:lvl6pPr>
            <a:lvl7pPr marL="2971800" indent="-228600" defTabSz="457200" eaLnBrk="0" fontAlgn="base" hangingPunct="0">
              <a:spcBef>
                <a:spcPct val="20000"/>
              </a:spcBef>
              <a:spcAft>
                <a:spcPct val="0"/>
              </a:spcAft>
              <a:buSzTx/>
              <a:buFont typeface="Arial" panose="020b0604020202020204" pitchFamily="34" charset="0"/>
              <a:buChar char="»"/>
              <a:defRPr sz="2000">
                <a:solidFill>
                  <a:srgbClr val="555655"/>
                </a:solidFill>
                <a:latin typeface="Calibri" panose="020f0502020204030204" pitchFamily="34" charset="0"/>
                <a:cs typeface="Arial" panose="020b0604020202020204" pitchFamily="34" charset="0"/>
              </a:defRPr>
            </a:lvl7pPr>
            <a:lvl8pPr marL="3429000" indent="-228600" defTabSz="457200" eaLnBrk="0" fontAlgn="base" hangingPunct="0">
              <a:spcBef>
                <a:spcPct val="20000"/>
              </a:spcBef>
              <a:spcAft>
                <a:spcPct val="0"/>
              </a:spcAft>
              <a:buSzTx/>
              <a:buFont typeface="Arial" panose="020b0604020202020204" pitchFamily="34" charset="0"/>
              <a:buChar char="»"/>
              <a:defRPr sz="2000">
                <a:solidFill>
                  <a:srgbClr val="555655"/>
                </a:solidFill>
                <a:latin typeface="Calibri" panose="020f0502020204030204" pitchFamily="34" charset="0"/>
                <a:cs typeface="Arial" panose="020b0604020202020204" pitchFamily="34" charset="0"/>
              </a:defRPr>
            </a:lvl8pPr>
            <a:lvl9pPr marL="3886200" indent="-228600" defTabSz="457200" eaLnBrk="0" fontAlgn="base" hangingPunct="0">
              <a:spcBef>
                <a:spcPct val="20000"/>
              </a:spcBef>
              <a:spcAft>
                <a:spcPct val="0"/>
              </a:spcAft>
              <a:buSzTx/>
              <a:buFont typeface="Arial" panose="020b0604020202020204" pitchFamily="34" charset="0"/>
              <a:buChar char="»"/>
              <a:defRPr sz="2000">
                <a:solidFill>
                  <a:srgbClr val="555655"/>
                </a:solidFill>
                <a:latin typeface="Calibri" panose="020f0502020204030204" pitchFamily="34" charset="0"/>
                <a:cs typeface="Arial" panose="020b0604020202020204" pitchFamily="34" charset="0"/>
              </a:defRPr>
            </a:lvl9pPr>
          </a:lstStyle>
          <a:p>
            <a:pPr eaLnBrk="1" hangingPunct="1">
              <a:lnSpc>
                <a:spcPct val="140000"/>
              </a:lnSpc>
              <a:spcBef>
                <a:spcPct val="0"/>
              </a:spcBef>
              <a:buFontTx/>
              <a:buNone/>
            </a:pPr>
            <a:r>
              <a:rPr lang="en-US" altLang="en-US" sz="1600" b="1" smtClean="0">
                <a:solidFill>
                  <a:schemeClr val="bg1"/>
                </a:solidFill>
              </a:rPr>
              <a:t>DEMETRIUS PYBURN</a:t>
            </a:r>
          </a:p>
          <a:p>
            <a:pPr eaLnBrk="1" hangingPunct="1">
              <a:lnSpc>
                <a:spcPct val="140000"/>
              </a:lnSpc>
              <a:spcBef>
                <a:spcPct val="0"/>
              </a:spcBef>
              <a:buFontTx/>
              <a:buNone/>
            </a:pPr>
            <a:r>
              <a:rPr lang="en-US" altLang="en-US" sz="1600" b="1" smtClean="0">
                <a:solidFill>
                  <a:schemeClr val="bg1"/>
                </a:solidFill>
              </a:rPr>
              <a:t>Associate</a:t>
            </a:r>
            <a:endParaRPr lang="en-US" altLang="en-US" sz="1600" b="1">
              <a:solidFill>
                <a:schemeClr val="bg1"/>
              </a:solidFill>
            </a:endParaRPr>
          </a:p>
          <a:p>
            <a:pPr eaLnBrk="1" hangingPunct="1">
              <a:lnSpc>
                <a:spcPct val="140000"/>
              </a:lnSpc>
              <a:spcBef>
                <a:spcPct val="0"/>
              </a:spcBef>
              <a:buFontTx/>
              <a:buNone/>
            </a:pPr>
            <a:r>
              <a:rPr lang="en-US" altLang="en-US" sz="1600" smtClean="0">
                <a:solidFill>
                  <a:schemeClr val="bg1"/>
                </a:solidFill>
              </a:rPr>
              <a:t>dpyburn@hsblawfirm.com</a:t>
            </a:r>
            <a:endParaRPr lang="en-US" altLang="en-US" sz="1600">
              <a:solidFill>
                <a:schemeClr val="bg1"/>
              </a:solidFill>
            </a:endParaRPr>
          </a:p>
          <a:p>
            <a:pPr eaLnBrk="1" hangingPunct="1">
              <a:lnSpc>
                <a:spcPct val="140000"/>
              </a:lnSpc>
              <a:spcBef>
                <a:spcPct val="0"/>
              </a:spcBef>
              <a:buFontTx/>
              <a:buNone/>
            </a:pPr>
            <a:r>
              <a:rPr lang="en-US" altLang="en-US" sz="1600">
                <a:solidFill>
                  <a:schemeClr val="bg1"/>
                </a:solidFill>
              </a:rPr>
              <a:t>P  </a:t>
            </a:r>
            <a:r>
              <a:rPr lang="en-US" altLang="en-US" sz="1600" smtClean="0">
                <a:solidFill>
                  <a:schemeClr val="bg1"/>
                </a:solidFill>
              </a:rPr>
              <a:t>864.240.3290</a:t>
            </a:r>
            <a:endParaRPr lang="en-US" altLang="en-US" sz="1600">
              <a:solidFill>
                <a:schemeClr val="bg1"/>
              </a:solidFill>
            </a:endParaRPr>
          </a:p>
        </p:txBody>
      </p:sp>
      <p:sp>
        <p:nvSpPr>
          <p:cNvPr id="4" name="TextBox 1"/>
          <p:cNvSpPr>
            <a:spLocks noChangeArrowheads="1"/>
          </p:cNvSpPr>
          <p:nvPr/>
        </p:nvSpPr>
        <p:spPr bwMode="auto">
          <a:xfrm>
            <a:off x="2285999" y="2113684"/>
            <a:ext cx="4549775" cy="1335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Font typeface="Arial" panose="020b0604020202020204" pitchFamily="34" charset="0"/>
              <a:buChar char="•"/>
              <a:defRPr sz="3200">
                <a:solidFill>
                  <a:srgbClr val="555655"/>
                </a:solidFill>
                <a:latin typeface="Calibri" panose="020f0502020204030204" pitchFamily="34" charset="0"/>
                <a:ea typeface="Arial" panose="020b0604020202020204" pitchFamily="34" charset="0"/>
                <a:cs typeface="Montserrat Regular" pitchFamily="2" charset="0"/>
              </a:defRPr>
            </a:lvl1pPr>
            <a:lvl2pPr marL="742950" indent="-285750">
              <a:spcBef>
                <a:spcPct val="20000"/>
              </a:spcBef>
              <a:buFont typeface="Arial" panose="020b0604020202020204" pitchFamily="34" charset="0"/>
              <a:buChar char="–"/>
              <a:defRPr sz="2800">
                <a:solidFill>
                  <a:srgbClr val="555655"/>
                </a:solidFill>
                <a:latin typeface="Calibri" panose="020f0502020204030204" pitchFamily="34" charset="0"/>
                <a:ea typeface="Arial" panose="020b0604020202020204" pitchFamily="34" charset="0"/>
                <a:cs typeface="Montserrat Regular" pitchFamily="2" charset="0"/>
              </a:defRPr>
            </a:lvl2pPr>
            <a:lvl3pPr marL="1143000" indent="-228600">
              <a:spcBef>
                <a:spcPct val="20000"/>
              </a:spcBef>
              <a:buFont typeface="Arial" panose="020b0604020202020204" pitchFamily="34" charset="0"/>
              <a:buChar char="•"/>
              <a:defRPr sz="2400">
                <a:solidFill>
                  <a:srgbClr val="555655"/>
                </a:solidFill>
                <a:latin typeface="Calibri" panose="020f0502020204030204" pitchFamily="34" charset="0"/>
                <a:ea typeface="Arial" panose="020b0604020202020204" pitchFamily="34" charset="0"/>
                <a:cs typeface="Montserrat Regular" pitchFamily="2" charset="0"/>
              </a:defRPr>
            </a:lvl3pPr>
            <a:lvl4pPr marL="1600200" indent="-228600">
              <a:spcBef>
                <a:spcPct val="20000"/>
              </a:spcBef>
              <a:buFont typeface="Arial" panose="020b0604020202020204" pitchFamily="34" charset="0"/>
              <a:buChar char="–"/>
              <a:defRPr sz="2000">
                <a:solidFill>
                  <a:srgbClr val="555655"/>
                </a:solidFill>
                <a:latin typeface="Calibri" panose="020f0502020204030204" pitchFamily="34" charset="0"/>
                <a:ea typeface="Arial" panose="020b0604020202020204" pitchFamily="34" charset="0"/>
                <a:cs typeface="Montserrat Regular" pitchFamily="2" charset="0"/>
              </a:defRPr>
            </a:lvl4pPr>
            <a:lvl5pPr marL="2057400" indent="-228600">
              <a:spcBef>
                <a:spcPct val="20000"/>
              </a:spcBef>
              <a:buFont typeface="Arial" panose="020b0604020202020204" pitchFamily="34" charset="0"/>
              <a:buChar char="»"/>
              <a:defRPr sz="2000">
                <a:solidFill>
                  <a:srgbClr val="555655"/>
                </a:solidFill>
                <a:latin typeface="Calibri" panose="020f0502020204030204" pitchFamily="34" charset="0"/>
                <a:ea typeface="Arial" panose="020b0604020202020204" pitchFamily="34" charset="0"/>
                <a:cs typeface="Montserrat Regular" pitchFamily="2"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55655"/>
                </a:solidFill>
                <a:latin typeface="Calibri" panose="020f0502020204030204" pitchFamily="34" charset="0"/>
                <a:ea typeface="Arial" panose="020b0604020202020204" pitchFamily="34" charset="0"/>
                <a:cs typeface="Montserrat Regular" pitchFamily="2"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55655"/>
                </a:solidFill>
                <a:latin typeface="Calibri" panose="020f0502020204030204" pitchFamily="34" charset="0"/>
                <a:ea typeface="Arial" panose="020b0604020202020204" pitchFamily="34" charset="0"/>
                <a:cs typeface="Montserrat Regular" pitchFamily="2"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55655"/>
                </a:solidFill>
                <a:latin typeface="Calibri" panose="020f0502020204030204" pitchFamily="34" charset="0"/>
                <a:ea typeface="Arial" panose="020b0604020202020204" pitchFamily="34" charset="0"/>
                <a:cs typeface="Montserrat Regular" pitchFamily="2"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55655"/>
                </a:solidFill>
                <a:latin typeface="Calibri" panose="020f0502020204030204" pitchFamily="34" charset="0"/>
                <a:ea typeface="Arial" panose="020b0604020202020204" pitchFamily="34" charset="0"/>
                <a:cs typeface="Montserrat Regular" pitchFamily="2" charset="0"/>
              </a:defRPr>
            </a:lvl9pPr>
          </a:lstStyle>
          <a:p>
            <a:pPr eaLnBrk="1" hangingPunct="1">
              <a:lnSpc>
                <a:spcPct val="140000"/>
              </a:lnSpc>
              <a:spcBef>
                <a:spcPct val="0"/>
              </a:spcBef>
              <a:buFontTx/>
              <a:buNone/>
            </a:pPr>
            <a:r>
              <a:rPr lang="en-US" altLang="en-US" sz="1600" b="1">
                <a:solidFill>
                  <a:schemeClr val="bg1"/>
                </a:solidFill>
                <a:cs typeface="Arial" panose="020b0604020202020204" pitchFamily="34" charset="0"/>
              </a:rPr>
              <a:t>CHRIS GANTT-SORENSON</a:t>
            </a:r>
          </a:p>
          <a:p>
            <a:pPr eaLnBrk="1" hangingPunct="1">
              <a:lnSpc>
                <a:spcPct val="140000"/>
              </a:lnSpc>
              <a:spcBef>
                <a:spcPct val="0"/>
              </a:spcBef>
              <a:buFontTx/>
              <a:buNone/>
            </a:pPr>
            <a:r>
              <a:rPr lang="en-US" altLang="en-US" sz="1600" b="1" smtClean="0">
                <a:solidFill>
                  <a:schemeClr val="bg1"/>
                </a:solidFill>
                <a:cs typeface="Arial" panose="020b0604020202020204" pitchFamily="34" charset="0"/>
              </a:rPr>
              <a:t>Shareholder, </a:t>
            </a:r>
            <a:r>
              <a:rPr lang="en-US" altLang="en-US" sz="1600" b="1">
                <a:solidFill>
                  <a:schemeClr val="bg1"/>
                </a:solidFill>
                <a:cs typeface="Arial" panose="020b0604020202020204" pitchFamily="34" charset="0"/>
              </a:rPr>
              <a:t>Employment Team Leader</a:t>
            </a:r>
          </a:p>
          <a:p>
            <a:pPr eaLnBrk="1" hangingPunct="1">
              <a:lnSpc>
                <a:spcPct val="140000"/>
              </a:lnSpc>
              <a:spcBef>
                <a:spcPct val="0"/>
              </a:spcBef>
              <a:buFontTx/>
              <a:buNone/>
            </a:pPr>
            <a:r>
              <a:rPr lang="en-US" altLang="en-US" sz="1600">
                <a:solidFill>
                  <a:schemeClr val="bg1"/>
                </a:solidFill>
                <a:cs typeface="Arial" panose="020b0604020202020204" pitchFamily="34" charset="0"/>
              </a:rPr>
              <a:t>csorenson@hsblawfirm.com</a:t>
            </a:r>
          </a:p>
          <a:p>
            <a:pPr eaLnBrk="1" hangingPunct="1">
              <a:lnSpc>
                <a:spcPct val="140000"/>
              </a:lnSpc>
              <a:spcBef>
                <a:spcPct val="0"/>
              </a:spcBef>
              <a:buFontTx/>
              <a:buNone/>
            </a:pPr>
            <a:r>
              <a:rPr lang="en-US" altLang="en-US" sz="1600">
                <a:solidFill>
                  <a:schemeClr val="bg1"/>
                </a:solidFill>
                <a:cs typeface="Arial" panose="020b0604020202020204" pitchFamily="34" charset="0"/>
              </a:rPr>
              <a:t>P  </a:t>
            </a:r>
            <a:r>
              <a:rPr lang="en-US" altLang="en-US" sz="1600" smtClean="0">
                <a:solidFill>
                  <a:schemeClr val="bg1"/>
                </a:solidFill>
                <a:cs typeface="Arial" panose="020b0604020202020204" pitchFamily="34" charset="0"/>
              </a:rPr>
              <a:t>864.240.3282</a:t>
            </a:r>
            <a:endParaRPr lang="en-US" altLang="en-US" sz="1600">
              <a:solidFill>
                <a:schemeClr val="bg1"/>
              </a:solidFill>
              <a:cs typeface="Arial" panose="020b0604020202020204" pitchFamily="34" charset="0"/>
            </a:endParaRPr>
          </a:p>
        </p:txBody>
      </p:sp>
      <p:pic>
        <p:nvPicPr>
          <p:cNvPr id="5" name="Picture 4"/>
          <p:cNvPicPr>
            <a:picLocks noChangeAspect="1"/>
          </p:cNvPicPr>
          <p:nvPr/>
        </p:nvPicPr>
        <p:blipFill>
          <a:blip r:embed="rId4"/>
          <a:srcRect b="12539"/>
          <a:stretch>
            <a:fillRect/>
          </a:stretch>
        </p:blipFill>
        <p:spPr>
          <a:xfrm>
            <a:off x="691860" y="2113684"/>
            <a:ext cx="1349375" cy="13329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98556200"/>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p:cNvSpPr>
            <a:spLocks noGrp="1"/>
          </p:cNvSpPr>
          <p:nvPr>
            <p:ph type="title"/>
          </p:nvPr>
        </p:nvSpPr>
        <p:spPr/>
        <p:txBody>
          <a:bodyPr/>
          <a:lstStyle/>
          <a:p>
            <a:r>
              <a:rPr lang="en-US" smtClean="0"/>
              <a:t>Demographics in this presentation</a:t>
            </a:r>
            <a:endParaRPr lang="en-US"/>
          </a:p>
        </p:txBody>
      </p:sp>
      <p:sp>
        <p:nvSpPr>
          <p:cNvPr id="6" name="Content Placeholder 5"/>
          <p:cNvSpPr>
            <a:spLocks noGrp="1"/>
          </p:cNvSpPr>
          <p:nvPr>
            <p:ph sz="half" idx="1"/>
          </p:nvPr>
        </p:nvSpPr>
        <p:spPr/>
        <p:txBody>
          <a:bodyPr/>
          <a:lstStyle/>
          <a:p>
            <a:r>
              <a:rPr lang="en-US" smtClean="0"/>
              <a:t>We Will Discuss:</a:t>
            </a:r>
          </a:p>
          <a:p>
            <a:pPr lvl="1"/>
            <a:r>
              <a:rPr lang="en-US" smtClean="0"/>
              <a:t>Race</a:t>
            </a:r>
          </a:p>
          <a:p>
            <a:pPr lvl="1"/>
            <a:r>
              <a:rPr lang="en-US" smtClean="0"/>
              <a:t>Gender</a:t>
            </a:r>
          </a:p>
          <a:p>
            <a:pPr lvl="1"/>
            <a:r>
              <a:rPr lang="en-US" smtClean="0"/>
              <a:t>People with Disabilities</a:t>
            </a:r>
          </a:p>
          <a:p>
            <a:pPr lvl="1"/>
            <a:r>
              <a:rPr lang="en-US" smtClean="0"/>
              <a:t>LGBTQ</a:t>
            </a:r>
            <a:endParaRPr lang="en-US"/>
          </a:p>
        </p:txBody>
      </p:sp>
      <p:sp>
        <p:nvSpPr>
          <p:cNvPr id="7" name="Content Placeholder 6"/>
          <p:cNvSpPr>
            <a:spLocks noGrp="1"/>
          </p:cNvSpPr>
          <p:nvPr>
            <p:ph sz="half" idx="2"/>
          </p:nvPr>
        </p:nvSpPr>
        <p:spPr/>
        <p:txBody>
          <a:bodyPr/>
          <a:lstStyle/>
          <a:p>
            <a:r>
              <a:rPr lang="en-US" smtClean="0"/>
              <a:t>Not Discussed:</a:t>
            </a:r>
          </a:p>
          <a:p>
            <a:pPr lvl="1"/>
            <a:r>
              <a:rPr lang="en-US" smtClean="0"/>
              <a:t>Military Status</a:t>
            </a:r>
          </a:p>
          <a:p>
            <a:pPr lvl="1"/>
            <a:r>
              <a:rPr lang="en-US" smtClean="0"/>
              <a:t>Religious Beliefs</a:t>
            </a:r>
          </a:p>
          <a:p>
            <a:pPr lvl="1"/>
            <a:r>
              <a:rPr lang="en-US" smtClean="0"/>
              <a:t>Age</a:t>
            </a:r>
          </a:p>
          <a:p>
            <a:pPr lvl="1"/>
            <a:r>
              <a:rPr lang="en-US" smtClean="0"/>
              <a:t>Other</a:t>
            </a:r>
            <a:endParaRPr lang="en-US"/>
          </a:p>
        </p:txBody>
      </p:sp>
    </p:spTree>
    <p:extLst>
      <p:ext uri="{BB962C8B-B14F-4D97-AF65-F5344CB8AC3E}">
        <p14:creationId xmlns:p14="http://schemas.microsoft.com/office/powerpoint/2010/main" val="3286967037"/>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What are the facts (According to the u.s. Census bureau)?  </a:t>
            </a:r>
            <a:endParaRPr lang="en-US"/>
          </a:p>
        </p:txBody>
      </p:sp>
      <p:sp>
        <p:nvSpPr>
          <p:cNvPr id="3" name="Content Placeholder 2"/>
          <p:cNvSpPr>
            <a:spLocks noGrp="1"/>
          </p:cNvSpPr>
          <p:nvPr>
            <p:ph idx="1"/>
          </p:nvPr>
        </p:nvSpPr>
        <p:spPr/>
        <p:txBody>
          <a:bodyPr/>
          <a:lstStyle/>
          <a:p>
            <a:r>
              <a:rPr lang="en-US" smtClean="0"/>
              <a:t>American Population</a:t>
            </a:r>
          </a:p>
          <a:p>
            <a:pPr lvl="1"/>
            <a:r>
              <a:rPr lang="en-US" smtClean="0"/>
              <a:t>Gender: 50.8% Woman, 49.2% men</a:t>
            </a:r>
          </a:p>
          <a:p>
            <a:pPr lvl="1"/>
            <a:r>
              <a:rPr lang="en-US" smtClean="0"/>
              <a:t>Race: 60% non-Hispanic white, 40% people of color</a:t>
            </a:r>
          </a:p>
          <a:p>
            <a:pPr lvl="2"/>
            <a:r>
              <a:rPr lang="en-US" smtClean="0"/>
              <a:t>White (76.3%: 60.1% alone; 16.2% with Latino)</a:t>
            </a:r>
          </a:p>
          <a:p>
            <a:pPr lvl="2"/>
            <a:r>
              <a:rPr lang="en-US" smtClean="0"/>
              <a:t>Black (13.4%)</a:t>
            </a:r>
          </a:p>
          <a:p>
            <a:pPr lvl="2"/>
            <a:r>
              <a:rPr lang="en-US" smtClean="0"/>
              <a:t>Hispanic (18.5%)</a:t>
            </a:r>
          </a:p>
          <a:p>
            <a:pPr lvl="2"/>
            <a:r>
              <a:rPr lang="en-US" smtClean="0"/>
              <a:t>Asian (5.9%)</a:t>
            </a:r>
          </a:p>
          <a:p>
            <a:pPr lvl="2"/>
            <a:r>
              <a:rPr lang="en-US" smtClean="0"/>
              <a:t>2 or More Races (2.8%)</a:t>
            </a:r>
          </a:p>
          <a:p>
            <a:pPr lvl="2"/>
            <a:r>
              <a:rPr lang="en-US" smtClean="0"/>
              <a:t>American Indian (1.3%)</a:t>
            </a:r>
          </a:p>
          <a:p>
            <a:pPr lvl="2"/>
            <a:r>
              <a:rPr lang="en-US" smtClean="0"/>
              <a:t>Pacific Islander (.2%)</a:t>
            </a:r>
          </a:p>
          <a:p>
            <a:pPr lvl="3"/>
            <a:endParaRPr lang="en-US"/>
          </a:p>
        </p:txBody>
      </p:sp>
    </p:spTree>
    <p:extLst>
      <p:ext uri="{BB962C8B-B14F-4D97-AF65-F5344CB8AC3E}">
        <p14:creationId xmlns:p14="http://schemas.microsoft.com/office/powerpoint/2010/main" val="3143247758"/>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The Workforce Is changing</a:t>
            </a:r>
            <a:endParaRPr lang="en-US"/>
          </a:p>
        </p:txBody>
      </p:sp>
      <p:sp>
        <p:nvSpPr>
          <p:cNvPr id="3" name="Content Placeholder 2"/>
          <p:cNvSpPr>
            <a:spLocks noGrp="1"/>
          </p:cNvSpPr>
          <p:nvPr>
            <p:ph idx="1"/>
          </p:nvPr>
        </p:nvSpPr>
        <p:spPr/>
        <p:txBody>
          <a:bodyPr/>
          <a:lstStyle/>
          <a:p>
            <a:r>
              <a:rPr lang="en-US" sz="2800"/>
              <a:t>In recent years, many companies have increased their efforts to have a more diverse workforce, and in 2020 racial justice became a higher priority for corporate America.</a:t>
            </a:r>
          </a:p>
          <a:p>
            <a:r>
              <a:rPr lang="en-US" sz="2800" smtClean="0"/>
              <a:t>Although many industries </a:t>
            </a:r>
            <a:r>
              <a:rPr lang="en-US" sz="2800"/>
              <a:t>hire and employ a diverse group of people at all levels of an </a:t>
            </a:r>
            <a:r>
              <a:rPr lang="en-US" sz="2800" smtClean="0"/>
              <a:t>organization, statistics show many do not.</a:t>
            </a:r>
          </a:p>
          <a:p>
            <a:r>
              <a:rPr lang="en-US" sz="2800" smtClean="0"/>
              <a:t>When defending employment claims before the Equal Employment Opportunity Commission, the EEOC looks for diversity at all levels of employment and, statistically, women of color and women in general are underrepresented as management levels increase.</a:t>
            </a:r>
            <a:br>
              <a:rPr lang="en-US"/>
            </a:br>
            <a:endParaRPr lang="en-US"/>
          </a:p>
        </p:txBody>
      </p:sp>
    </p:spTree>
    <p:extLst>
      <p:ext uri="{BB962C8B-B14F-4D97-AF65-F5344CB8AC3E}">
        <p14:creationId xmlns:p14="http://schemas.microsoft.com/office/powerpoint/2010/main" val="2349607717"/>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p:cNvSpPr>
            <a:spLocks noGrp="1"/>
          </p:cNvSpPr>
          <p:nvPr>
            <p:ph type="title"/>
          </p:nvPr>
        </p:nvSpPr>
        <p:spPr/>
        <p:txBody>
          <a:bodyPr/>
          <a:lstStyle/>
          <a:p>
            <a:r>
              <a:rPr lang="en-US" smtClean="0"/>
              <a:t>race in the workplace</a:t>
            </a:r>
            <a:endParaRPr lang="en-US"/>
          </a:p>
        </p:txBody>
      </p:sp>
    </p:spTree>
    <p:extLst>
      <p:ext uri="{BB962C8B-B14F-4D97-AF65-F5344CB8AC3E}">
        <p14:creationId xmlns:p14="http://schemas.microsoft.com/office/powerpoint/2010/main" val="388122050"/>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What are the facts? </a:t>
            </a:r>
            <a:endParaRPr lang="en-US"/>
          </a:p>
        </p:txBody>
      </p:sp>
      <p:sp>
        <p:nvSpPr>
          <p:cNvPr id="3" name="Content Placeholder 2"/>
          <p:cNvSpPr>
            <a:spLocks noGrp="1"/>
          </p:cNvSpPr>
          <p:nvPr>
            <p:ph idx="1"/>
          </p:nvPr>
        </p:nvSpPr>
        <p:spPr>
          <a:xfrm>
            <a:off x="609600" y="1809750"/>
            <a:ext cx="10972800" cy="4511040"/>
          </a:xfrm>
        </p:spPr>
        <p:txBody>
          <a:bodyPr/>
          <a:lstStyle/>
          <a:p>
            <a:r>
              <a:rPr lang="en-US" sz="2800" smtClean="0"/>
              <a:t>According to the U.S. Bureau of Labor Statistics</a:t>
            </a:r>
          </a:p>
          <a:p>
            <a:pPr lvl="1"/>
            <a:r>
              <a:rPr lang="en-US" sz="2400"/>
              <a:t>Overall, 81 percent of the workforce is white, but there are 33 occupations in </a:t>
            </a:r>
            <a:r>
              <a:rPr lang="en-US" sz="2400" smtClean="0"/>
              <a:t>the U.S. </a:t>
            </a:r>
            <a:r>
              <a:rPr lang="en-US" sz="2400"/>
              <a:t>that are more than 90 percent white. </a:t>
            </a:r>
            <a:endParaRPr lang="en-US" sz="2400" smtClean="0"/>
          </a:p>
          <a:p>
            <a:r>
              <a:rPr lang="en-US" sz="2800" smtClean="0"/>
              <a:t>When it comes to professions with outsized shares of minorities:</a:t>
            </a:r>
          </a:p>
          <a:p>
            <a:pPr lvl="1"/>
            <a:r>
              <a:rPr lang="en-US" sz="2400" smtClean="0"/>
              <a:t>Blacks </a:t>
            </a:r>
            <a:r>
              <a:rPr lang="en-US" sz="2400"/>
              <a:t>are </a:t>
            </a:r>
            <a:r>
              <a:rPr lang="en-US" sz="2400" smtClean="0"/>
              <a:t>over-represented </a:t>
            </a:r>
            <a:r>
              <a:rPr lang="en-US" sz="2400"/>
              <a:t>in community and social-service </a:t>
            </a:r>
            <a:r>
              <a:rPr lang="en-US" sz="2400" smtClean="0"/>
              <a:t>occupations, and are also over-represented as </a:t>
            </a:r>
            <a:r>
              <a:rPr lang="en-US" sz="2400"/>
              <a:t>barbers and postal-service </a:t>
            </a:r>
            <a:r>
              <a:rPr lang="en-US" sz="2400" smtClean="0"/>
              <a:t>clerks. </a:t>
            </a:r>
          </a:p>
          <a:p>
            <a:pPr lvl="1"/>
            <a:r>
              <a:rPr lang="en-US" sz="2400" smtClean="0"/>
              <a:t>Asians </a:t>
            </a:r>
            <a:r>
              <a:rPr lang="en-US" sz="2400"/>
              <a:t>make up a large share of computer workers, medical scientists, and personal appearance workers—a category that includes manicurists, makeup artists, and facialists. </a:t>
            </a:r>
            <a:endParaRPr lang="en-US" sz="2400" smtClean="0"/>
          </a:p>
          <a:p>
            <a:pPr lvl="1"/>
            <a:r>
              <a:rPr lang="en-US" sz="2400" smtClean="0"/>
              <a:t>Hispanics </a:t>
            </a:r>
            <a:r>
              <a:rPr lang="en-US" sz="2400"/>
              <a:t>are </a:t>
            </a:r>
            <a:r>
              <a:rPr lang="en-US" sz="2400" smtClean="0"/>
              <a:t>over-represented </a:t>
            </a:r>
            <a:r>
              <a:rPr lang="en-US" sz="2400"/>
              <a:t>in construction, maintenance, and </a:t>
            </a:r>
            <a:r>
              <a:rPr lang="en-US" sz="2400" smtClean="0"/>
              <a:t>agricultural </a:t>
            </a:r>
            <a:r>
              <a:rPr lang="en-US" sz="2400"/>
              <a:t>work.</a:t>
            </a:r>
          </a:p>
          <a:p>
            <a:pPr lvl="1"/>
            <a:endParaRPr lang="en-US"/>
          </a:p>
          <a:p>
            <a:pPr lvl="1"/>
            <a:endParaRPr lang="en-US"/>
          </a:p>
        </p:txBody>
      </p:sp>
    </p:spTree>
    <p:extLst>
      <p:ext uri="{BB962C8B-B14F-4D97-AF65-F5344CB8AC3E}">
        <p14:creationId xmlns:p14="http://schemas.microsoft.com/office/powerpoint/2010/main" val="372396451"/>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2.14"/>
  <p:tag name="AS_TITLE" val="Aspose.Slides for .NET 4.0 Client Profile"/>
  <p:tag name="AS_VERSION" val="20.2"/>
</p:tagLst>
</file>

<file path=ppt/theme/theme1.xml><?xml version="1.0" encoding="utf-8"?>
<a:theme xmlns:r="http://schemas.openxmlformats.org/officeDocument/2006/relationships" xmlns:a="http://schemas.openxmlformats.org/drawingml/2006/main" name="HSB Master">
  <a:themeElements>
    <a:clrScheme name="Custom 2">
      <a:dk1>
        <a:srgbClr val="AAABAA"/>
      </a:dk1>
      <a:lt1>
        <a:sysClr val="window" lastClr="FFFFFF"/>
      </a:lt1>
      <a:dk2>
        <a:srgbClr val="1A3F4B"/>
      </a:dk2>
      <a:lt2>
        <a:srgbClr val="EEECE1"/>
      </a:lt2>
      <a:accent1>
        <a:srgbClr val="1A4350"/>
      </a:accent1>
      <a:accent2>
        <a:srgbClr val="17445C"/>
      </a:accent2>
      <a:accent3>
        <a:srgbClr val="28A3B0"/>
      </a:accent3>
      <a:accent4>
        <a:srgbClr val="73B534"/>
      </a:accent4>
      <a:accent5>
        <a:srgbClr val="4BACC6"/>
      </a:accent5>
      <a:accent6>
        <a:srgbClr val="757675"/>
      </a:accent6>
      <a:hlink>
        <a:srgbClr val="28A3B0"/>
      </a:hlink>
      <a:folHlink>
        <a:srgbClr val="73B534"/>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DM-" id="{1CC99499-18FD-44EA-A126-EB3A41DBF8EF}" vid="{57976E5F-9611-4AFA-AE1D-2B545410874C}"/>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EF8A835E174F44A94C3BC4230FE4A8" ma:contentTypeVersion="1" ma:contentTypeDescription="Create a new document." ma:contentTypeScope="" ma:versionID="6dc3103de92b51b2b4546638f989b4c3">
  <xsd:schema xmlns:xsd="http://www.w3.org/2001/XMLSchema" xmlns:xs="http://www.w3.org/2001/XMLSchema" xmlns:p="http://schemas.microsoft.com/office/2006/metadata/properties" xmlns:ns2="0ff4921e-344a-4f3c-bfbe-425d25f0cdbf" targetNamespace="http://schemas.microsoft.com/office/2006/metadata/properties" ma:root="true" ma:fieldsID="b2f82f2234a0e226341bdb7c93e26269" ns2:_="">
    <xsd:import namespace="0ff4921e-344a-4f3c-bfbe-425d25f0cdb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f4921e-344a-4f3c-bfbe-425d25f0cdb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DF00B1-7ABF-40F8-8700-54148A112E2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0ff4921e-344a-4f3c-bfbe-425d25f0cdbf"/>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710B1E6-FB75-49A5-B57E-265A3EC347BC}">
  <ds:schemaRefs>
    <ds:schemaRef ds:uri="http://schemas.microsoft.com/sharepoint/v3/contenttype/forms"/>
  </ds:schemaRefs>
</ds:datastoreItem>
</file>

<file path=customXml/itemProps3.xml><?xml version="1.0" encoding="utf-8"?>
<ds:datastoreItem xmlns:ds="http://schemas.openxmlformats.org/officeDocument/2006/customXml" ds:itemID="{A42AF0C9-495F-4ADF-A54C-BB947ABEA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f4921e-344a-4f3c-bfbe-425d25f0cd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vt="http://schemas.openxmlformats.org/officeDocument/2006/docPropsVTypes" xmlns="http://schemas.openxmlformats.org/officeDocument/2006/extended-properties">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20.0200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