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8" r:id="rId3"/>
    <p:sldId id="302" r:id="rId4"/>
    <p:sldId id="301" r:id="rId5"/>
    <p:sldId id="289" r:id="rId6"/>
    <p:sldId id="299" r:id="rId7"/>
    <p:sldId id="291" r:id="rId8"/>
    <p:sldId id="288" r:id="rId9"/>
    <p:sldId id="290" r:id="rId10"/>
    <p:sldId id="296" r:id="rId11"/>
    <p:sldId id="294" r:id="rId12"/>
    <p:sldId id="295" r:id="rId13"/>
    <p:sldId id="269" r:id="rId14"/>
    <p:sldId id="293" r:id="rId15"/>
    <p:sldId id="300" r:id="rId16"/>
    <p:sldId id="298" r:id="rId17"/>
    <p:sldId id="287" r:id="rId18"/>
    <p:sldId id="292" r:id="rId19"/>
    <p:sldId id="303" r:id="rId20"/>
    <p:sldId id="297" r:id="rId21"/>
    <p:sldId id="278" r:id="rId22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833"/>
    <a:srgbClr val="2F96FF"/>
    <a:srgbClr val="BFD7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52"/>
    <p:restoredTop sz="86327"/>
  </p:normalViewPr>
  <p:slideViewPr>
    <p:cSldViewPr snapToGrid="0" snapToObjects="1">
      <p:cViewPr varScale="1">
        <p:scale>
          <a:sx n="86" d="100"/>
          <a:sy n="86" d="100"/>
        </p:scale>
        <p:origin x="120" y="2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5" d="100"/>
        <a:sy n="4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3082C9-2338-204A-BD21-5D4A47B32A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1663B5-D926-164D-85EB-02558C7B6E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9D756DA2-B345-BE43-8D68-59A5AAD5E378}" type="datetimeFigureOut">
              <a:rPr lang="en-US" smtClean="0"/>
              <a:t>9/9/2022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7BFA3B-BDA9-7446-B3C2-6DCD457C42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F4653A-8D9A-9147-983C-8B8CEEF51B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FD001969-2564-4A4B-926F-AACA02473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556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1DDA66AF-8343-7E40-93E3-3CCABCBFDEB0}" type="datetimeFigureOut">
              <a:rPr lang="en-US" smtClean="0"/>
              <a:t>9/9/2022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0A1E9DB1-C55E-B343-8904-D67E4C4AB5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572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E9DB1-C55E-B343-8904-D67E4C4AB54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1623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E9DB1-C55E-B343-8904-D67E4C4AB54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361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E9DB1-C55E-B343-8904-D67E4C4AB54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7350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E9DB1-C55E-B343-8904-D67E4C4AB54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635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E9DB1-C55E-B343-8904-D67E4C4AB54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9455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E9DB1-C55E-B343-8904-D67E4C4AB54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887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E9DB1-C55E-B343-8904-D67E4C4AB54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5740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E9DB1-C55E-B343-8904-D67E4C4AB54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994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E9DB1-C55E-B343-8904-D67E4C4AB54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542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E9DB1-C55E-B343-8904-D67E4C4AB54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955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E9DB1-C55E-B343-8904-D67E4C4AB54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355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1E9DB1-C55E-B343-8904-D67E4C4AB5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662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E9DB1-C55E-B343-8904-D67E4C4AB54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170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E9DB1-C55E-B343-8904-D67E4C4AB54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721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E9DB1-C55E-B343-8904-D67E4C4AB54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589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E9DB1-C55E-B343-8904-D67E4C4AB54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393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EEE9A26-2637-E04E-BA5D-E52DBCD47F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80797" y="1887895"/>
            <a:ext cx="4711648" cy="16109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2A8EC8-8AAE-FC44-961D-ABBD54192E36}"/>
              </a:ext>
            </a:extLst>
          </p:cNvPr>
          <p:cNvSpPr/>
          <p:nvPr userDrawn="1"/>
        </p:nvSpPr>
        <p:spPr>
          <a:xfrm>
            <a:off x="3531239" y="3253875"/>
            <a:ext cx="1028700" cy="4571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AA30C3C-93E8-C246-8C0D-E98CED0AA3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91194" y="6338530"/>
            <a:ext cx="1526558" cy="228723"/>
          </a:xfrm>
          <a:prstGeom prst="rect">
            <a:avLst/>
          </a:pr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611D286A-E18C-7449-ADE7-BB3F5824C7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9468" b="36402"/>
          <a:stretch/>
        </p:blipFill>
        <p:spPr>
          <a:xfrm>
            <a:off x="-1" y="466165"/>
            <a:ext cx="3487343" cy="639183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00AE66-AEB3-6346-BAD6-1AE2F1658C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22711" y="6216416"/>
            <a:ext cx="2080545" cy="350837"/>
          </a:xfrm>
        </p:spPr>
        <p:txBody>
          <a:bodyPr>
            <a:normAutofit/>
          </a:bodyPr>
          <a:lstStyle>
            <a:lvl1pPr marL="0" indent="0">
              <a:buNone/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2D955DF-2952-8141-B077-91E1868FD7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2712" y="4244567"/>
            <a:ext cx="4582953" cy="350837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5D86F05-D171-9A45-9669-C73CB96E30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2711" y="3727465"/>
            <a:ext cx="4123982" cy="350837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Palatino" pitchFamily="2" charset="77"/>
                <a:ea typeface="Palatino" pitchFamily="2" charset="77"/>
                <a:cs typeface="Arial Black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321831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background pattern&#10;&#10;Description automatically generated">
            <a:extLst>
              <a:ext uri="{FF2B5EF4-FFF2-40B4-BE49-F238E27FC236}">
                <a16:creationId xmlns:a16="http://schemas.microsoft.com/office/drawing/2014/main" id="{3356B412-86DE-F344-B4F9-7F9E80283D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8352" b="40072"/>
          <a:stretch/>
        </p:blipFill>
        <p:spPr>
          <a:xfrm>
            <a:off x="5943994" y="3281240"/>
            <a:ext cx="6248006" cy="357676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1F1104E-7BF3-4D49-881A-8C7D0C7499E3}"/>
              </a:ext>
            </a:extLst>
          </p:cNvPr>
          <p:cNvCxnSpPr/>
          <p:nvPr userDrawn="1"/>
        </p:nvCxnSpPr>
        <p:spPr>
          <a:xfrm>
            <a:off x="1193019" y="6115921"/>
            <a:ext cx="1022773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10BE4E42-F4AD-A547-A7EE-D3191EDB3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786" y="1762749"/>
            <a:ext cx="6912924" cy="598930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47603A2-DD49-6145-A7B4-00FF268F89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3786" y="2361679"/>
            <a:ext cx="9839644" cy="1707401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1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52502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7E05246F-7F57-8B4C-9FD7-8B79B8ADE0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4088" b="55161"/>
          <a:stretch/>
        </p:blipFill>
        <p:spPr>
          <a:xfrm>
            <a:off x="8696939" y="4819851"/>
            <a:ext cx="3495062" cy="20381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5D7161-B414-5A47-A326-DB01B03A6FD2}"/>
              </a:ext>
            </a:extLst>
          </p:cNvPr>
          <p:cNvCxnSpPr/>
          <p:nvPr userDrawn="1"/>
        </p:nvCxnSpPr>
        <p:spPr>
          <a:xfrm>
            <a:off x="1193019" y="6115921"/>
            <a:ext cx="1022773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8D76EFA5-ECCB-B645-B1DC-351A4E01E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786" y="1762749"/>
            <a:ext cx="6912924" cy="598930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497DF23-B336-D64D-B4B7-D7B72D56B6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53786" y="2361679"/>
            <a:ext cx="10084428" cy="190254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3487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B02CB1E-332B-E942-AEA8-3621AA3124B4}"/>
              </a:ext>
            </a:extLst>
          </p:cNvPr>
          <p:cNvCxnSpPr>
            <a:cxnSpLocks/>
          </p:cNvCxnSpPr>
          <p:nvPr userDrawn="1"/>
        </p:nvCxnSpPr>
        <p:spPr>
          <a:xfrm>
            <a:off x="0" y="2475979"/>
            <a:ext cx="127700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06261628-7B78-0544-9D11-02BEB8FC16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3430" y="6493052"/>
            <a:ext cx="1038941" cy="15566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7FE5CA8-6E0B-4047-A9BF-D62B74866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26" y="1877049"/>
            <a:ext cx="6912924" cy="598930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48A584F-ABF2-C840-8D0C-288161B79E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9426" y="2742679"/>
            <a:ext cx="10084428" cy="190254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7977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whisk, silhouette&#10;&#10;Description automatically generated">
            <a:extLst>
              <a:ext uri="{FF2B5EF4-FFF2-40B4-BE49-F238E27FC236}">
                <a16:creationId xmlns:a16="http://schemas.microsoft.com/office/drawing/2014/main" id="{A9D62D44-164D-C241-96CF-8E8E1B6FFB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055" r="25864"/>
          <a:stretch/>
        </p:blipFill>
        <p:spPr>
          <a:xfrm>
            <a:off x="4765430" y="0"/>
            <a:ext cx="7426570" cy="589406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98B4742-357D-464E-927B-B1A40AC621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20819" y="6173860"/>
            <a:ext cx="1950361" cy="66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47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tigation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evice, fan&#10;&#10;Description automatically generated">
            <a:extLst>
              <a:ext uri="{FF2B5EF4-FFF2-40B4-BE49-F238E27FC236}">
                <a16:creationId xmlns:a16="http://schemas.microsoft.com/office/drawing/2014/main" id="{F27FA8EE-ED0E-8F49-8669-263C132C7D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913" r="45036"/>
          <a:stretch/>
        </p:blipFill>
        <p:spPr>
          <a:xfrm>
            <a:off x="9125614" y="-1"/>
            <a:ext cx="3066386" cy="214960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8A89BA-0E2F-654C-AEA6-60B0D8CD9BAC}"/>
              </a:ext>
            </a:extLst>
          </p:cNvPr>
          <p:cNvCxnSpPr>
            <a:cxnSpLocks/>
          </p:cNvCxnSpPr>
          <p:nvPr userDrawn="1"/>
        </p:nvCxnSpPr>
        <p:spPr>
          <a:xfrm>
            <a:off x="0" y="2475979"/>
            <a:ext cx="127700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F0573194-A419-0E46-9EF8-AF43A65DF2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931" y="552412"/>
            <a:ext cx="2809330" cy="950215"/>
          </a:xfrm>
          <a:prstGeom prst="rect">
            <a:avLst/>
          </a:prstGeom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E8A433DA-D014-E147-B4F1-D4F31CF18C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5961" y="4380237"/>
            <a:ext cx="2497890" cy="2385268"/>
          </a:xfrm>
        </p:spPr>
        <p:txBody>
          <a:bodyPr>
            <a:normAutofit/>
          </a:bodyPr>
          <a:lstStyle>
            <a:lvl1pPr marL="171450" indent="-171450">
              <a:buFont typeface="Arial" panose="020B0604020202020204" pitchFamily="34" charset="0"/>
              <a:buChar char="•"/>
              <a:defRPr sz="12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EB443392-891A-D24D-9C37-F0E9F658D8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32753" y="4380237"/>
            <a:ext cx="2497890" cy="2385268"/>
          </a:xfrm>
        </p:spPr>
        <p:txBody>
          <a:bodyPr>
            <a:normAutofit/>
          </a:bodyPr>
          <a:lstStyle>
            <a:lvl1pPr marL="171450" indent="-171450">
              <a:buFont typeface="Arial" panose="020B0604020202020204" pitchFamily="34" charset="0"/>
              <a:buChar char="•"/>
              <a:defRPr sz="12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F3C77D76-0BDA-5E43-A5DA-71DC869858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8200" y="4380237"/>
            <a:ext cx="2497890" cy="2385268"/>
          </a:xfrm>
        </p:spPr>
        <p:txBody>
          <a:bodyPr>
            <a:normAutofit/>
          </a:bodyPr>
          <a:lstStyle>
            <a:lvl1pPr marL="171450" indent="-171450">
              <a:buFont typeface="Arial" panose="020B0604020202020204" pitchFamily="34" charset="0"/>
              <a:buChar char="•"/>
              <a:defRPr sz="12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7AECA93-3008-E446-89E7-F0EA013858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60233" y="4380237"/>
            <a:ext cx="2497890" cy="2385268"/>
          </a:xfrm>
        </p:spPr>
        <p:txBody>
          <a:bodyPr>
            <a:normAutofit/>
          </a:bodyPr>
          <a:lstStyle>
            <a:lvl1pPr marL="171450" indent="-171450">
              <a:buFont typeface="Arial" panose="020B0604020202020204" pitchFamily="34" charset="0"/>
              <a:buChar char="•"/>
              <a:defRPr sz="12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C538FA7-5C3E-F247-8E11-70A630828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353" y="1824666"/>
            <a:ext cx="7516519" cy="598930"/>
          </a:xfrm>
          <a:prstGeom prst="rect">
            <a:avLst/>
          </a:prstGeom>
        </p:spPr>
        <p:txBody>
          <a:bodyPr/>
          <a:lstStyle>
            <a:lvl1pPr>
              <a:defRPr sz="32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B2DE2AF-54D2-DF43-9224-6CD7F09DDC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3113" y="2635251"/>
            <a:ext cx="914400" cy="12811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 dirty="0"/>
          </a:p>
        </p:txBody>
      </p:sp>
      <p:sp>
        <p:nvSpPr>
          <p:cNvPr id="36" name="Picture Placeholder 3">
            <a:extLst>
              <a:ext uri="{FF2B5EF4-FFF2-40B4-BE49-F238E27FC236}">
                <a16:creationId xmlns:a16="http://schemas.microsoft.com/office/drawing/2014/main" id="{4C3D82D6-8E8C-8845-8022-9F13EA9E5FD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73095" y="2611702"/>
            <a:ext cx="914400" cy="12811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 dirty="0"/>
          </a:p>
        </p:txBody>
      </p:sp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48ED5223-3C3D-F84C-B400-C7FED03AC91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49091" y="2632375"/>
            <a:ext cx="914400" cy="12811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 dirty="0"/>
          </a:p>
        </p:txBody>
      </p: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6DC05D24-DB80-AF4B-98A2-9F96C774884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400574" y="2638199"/>
            <a:ext cx="914400" cy="12811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2B1B254F-C14D-034E-AA7C-087D2DE7FEE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15963" y="4057225"/>
            <a:ext cx="2497137" cy="285750"/>
          </a:xfrm>
        </p:spPr>
        <p:txBody>
          <a:bodyPr>
            <a:normAutofit/>
          </a:bodyPr>
          <a:lstStyle>
            <a:lvl1pPr marL="0" indent="0">
              <a:buNone/>
              <a:defRPr sz="1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BEB4C016-AC2F-F24D-98F9-118C46E89F4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43793" y="4057225"/>
            <a:ext cx="2497137" cy="285750"/>
          </a:xfrm>
        </p:spPr>
        <p:txBody>
          <a:bodyPr>
            <a:normAutofit/>
          </a:bodyPr>
          <a:lstStyle>
            <a:lvl1pPr marL="0" indent="0">
              <a:buNone/>
              <a:defRPr sz="1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BC095E4B-04AA-FC43-AA80-A728FE4D721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08200" y="4057225"/>
            <a:ext cx="2497137" cy="285750"/>
          </a:xfrm>
        </p:spPr>
        <p:txBody>
          <a:bodyPr>
            <a:normAutofit/>
          </a:bodyPr>
          <a:lstStyle>
            <a:lvl1pPr marL="0" indent="0">
              <a:buNone/>
              <a:defRPr sz="1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FFA2EAF2-78EC-1646-BC1A-2859E7680D3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65612" y="4057225"/>
            <a:ext cx="2497137" cy="285750"/>
          </a:xfrm>
        </p:spPr>
        <p:txBody>
          <a:bodyPr>
            <a:normAutofit/>
          </a:bodyPr>
          <a:lstStyle>
            <a:lvl1pPr marL="0" indent="0">
              <a:buNone/>
              <a:defRPr sz="1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937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tigation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664507-033F-8944-B66C-ABB896F12131}"/>
              </a:ext>
            </a:extLst>
          </p:cNvPr>
          <p:cNvCxnSpPr>
            <a:cxnSpLocks/>
          </p:cNvCxnSpPr>
          <p:nvPr userDrawn="1"/>
        </p:nvCxnSpPr>
        <p:spPr>
          <a:xfrm>
            <a:off x="0" y="1402554"/>
            <a:ext cx="127700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39">
            <a:extLst>
              <a:ext uri="{FF2B5EF4-FFF2-40B4-BE49-F238E27FC236}">
                <a16:creationId xmlns:a16="http://schemas.microsoft.com/office/drawing/2014/main" id="{B8B26960-D9C3-094F-992A-2212B742520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38528" y="3223722"/>
            <a:ext cx="2497137" cy="285750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FD6A078-39F6-A84D-978B-05CAAA846D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830388" y="1794270"/>
            <a:ext cx="914400" cy="127952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 dirty="0"/>
          </a:p>
        </p:txBody>
      </p:sp>
      <p:sp>
        <p:nvSpPr>
          <p:cNvPr id="26" name="Text Placeholder 39">
            <a:extLst>
              <a:ext uri="{FF2B5EF4-FFF2-40B4-BE49-F238E27FC236}">
                <a16:creationId xmlns:a16="http://schemas.microsoft.com/office/drawing/2014/main" id="{B8F82F4C-D4D1-CC43-8BC5-260B3373D10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38037" y="5716855"/>
            <a:ext cx="2497137" cy="285750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95381DDD-9619-E84A-8D03-A5E77D682EB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829897" y="4287403"/>
            <a:ext cx="914400" cy="127952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 dirty="0"/>
          </a:p>
        </p:txBody>
      </p:sp>
      <p:sp>
        <p:nvSpPr>
          <p:cNvPr id="28" name="Text Placeholder 39">
            <a:extLst>
              <a:ext uri="{FF2B5EF4-FFF2-40B4-BE49-F238E27FC236}">
                <a16:creationId xmlns:a16="http://schemas.microsoft.com/office/drawing/2014/main" id="{A9C6B2D2-157D-E34F-82B5-C750A1EDF9B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6730" y="3223722"/>
            <a:ext cx="2497137" cy="285750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A9F7F601-60AB-EB42-BBEE-5FE0FF71396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448590" y="1794270"/>
            <a:ext cx="914400" cy="127952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 dirty="0"/>
          </a:p>
        </p:txBody>
      </p:sp>
      <p:sp>
        <p:nvSpPr>
          <p:cNvPr id="30" name="Text Placeholder 39">
            <a:extLst>
              <a:ext uri="{FF2B5EF4-FFF2-40B4-BE49-F238E27FC236}">
                <a16:creationId xmlns:a16="http://schemas.microsoft.com/office/drawing/2014/main" id="{0309AEB7-78AA-5048-9C24-CC5C9A88103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656730" y="5716855"/>
            <a:ext cx="2497137" cy="285750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5E57921B-FD15-694A-8844-8132968A7D0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448590" y="4287403"/>
            <a:ext cx="914400" cy="127952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 dirty="0"/>
          </a:p>
        </p:txBody>
      </p:sp>
      <p:sp>
        <p:nvSpPr>
          <p:cNvPr id="32" name="Text Placeholder 39">
            <a:extLst>
              <a:ext uri="{FF2B5EF4-FFF2-40B4-BE49-F238E27FC236}">
                <a16:creationId xmlns:a16="http://schemas.microsoft.com/office/drawing/2014/main" id="{FA06525C-644C-044F-A04B-935B5E75938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61918" y="3214088"/>
            <a:ext cx="2497137" cy="285750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4CE80FA2-AE72-E247-94F6-E12CFC8A7E6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053778" y="1784636"/>
            <a:ext cx="914400" cy="127952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 dirty="0"/>
          </a:p>
        </p:txBody>
      </p:sp>
      <p:sp>
        <p:nvSpPr>
          <p:cNvPr id="34" name="Text Placeholder 39">
            <a:extLst>
              <a:ext uri="{FF2B5EF4-FFF2-40B4-BE49-F238E27FC236}">
                <a16:creationId xmlns:a16="http://schemas.microsoft.com/office/drawing/2014/main" id="{B4935930-DF7D-8F4B-824C-A1866AA5C97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254035" y="5716855"/>
            <a:ext cx="2497137" cy="285750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812AE4E3-94ED-5E4A-AD4E-73320E45D99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045895" y="4287403"/>
            <a:ext cx="914400" cy="127952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 dirty="0"/>
          </a:p>
        </p:txBody>
      </p:sp>
      <p:sp>
        <p:nvSpPr>
          <p:cNvPr id="36" name="Text Placeholder 39">
            <a:extLst>
              <a:ext uri="{FF2B5EF4-FFF2-40B4-BE49-F238E27FC236}">
                <a16:creationId xmlns:a16="http://schemas.microsoft.com/office/drawing/2014/main" id="{03ED34AA-7412-CA42-9849-D176E57A207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900315" y="5715599"/>
            <a:ext cx="2497137" cy="285750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4818A0F2-D868-EB4D-8B91-54177709D68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692175" y="4286147"/>
            <a:ext cx="914400" cy="127952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 dirty="0"/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84A8C411-6CA2-1F42-BF0A-6956B091513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900315" y="3223722"/>
            <a:ext cx="2497137" cy="285750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F667C19C-0C8D-D141-9CB2-9D9C29D1312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692175" y="1794270"/>
            <a:ext cx="914400" cy="127952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 dirty="0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E3745236-5C0F-424B-AD12-C60034A1D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353" y="764790"/>
            <a:ext cx="7516519" cy="598930"/>
          </a:xfrm>
          <a:prstGeom prst="rect">
            <a:avLst/>
          </a:prstGeom>
        </p:spPr>
        <p:txBody>
          <a:bodyPr/>
          <a:lstStyle>
            <a:lvl1pPr>
              <a:defRPr sz="32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9724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Attorney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8A89BA-0E2F-654C-AEA6-60B0D8CD9BAC}"/>
              </a:ext>
            </a:extLst>
          </p:cNvPr>
          <p:cNvCxnSpPr>
            <a:cxnSpLocks/>
          </p:cNvCxnSpPr>
          <p:nvPr userDrawn="1"/>
        </p:nvCxnSpPr>
        <p:spPr>
          <a:xfrm>
            <a:off x="0" y="2475979"/>
            <a:ext cx="127700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F0573194-A419-0E46-9EF8-AF43A65DF2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6931" y="552412"/>
            <a:ext cx="2809330" cy="95021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64BD476-2C46-544C-99E5-6B8298D05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386" y="1896858"/>
            <a:ext cx="6015856" cy="598930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C7FCF47-AA1B-1C47-81BF-B6694752C0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8962" y="2890019"/>
            <a:ext cx="5975279" cy="341556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D489BD-3096-0842-8A8C-DE04837FC8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286625" y="0"/>
            <a:ext cx="4905375" cy="68675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Attorney headshot here</a:t>
            </a:r>
          </a:p>
        </p:txBody>
      </p:sp>
    </p:spTree>
    <p:extLst>
      <p:ext uri="{BB962C8B-B14F-4D97-AF65-F5344CB8AC3E}">
        <p14:creationId xmlns:p14="http://schemas.microsoft.com/office/powerpoint/2010/main" val="3579169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evice, fan&#10;&#10;Description automatically generated">
            <a:extLst>
              <a:ext uri="{FF2B5EF4-FFF2-40B4-BE49-F238E27FC236}">
                <a16:creationId xmlns:a16="http://schemas.microsoft.com/office/drawing/2014/main" id="{53319B4C-89ED-2544-9973-6A5466145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2052" b="26772"/>
          <a:stretch/>
        </p:blipFill>
        <p:spPr>
          <a:xfrm>
            <a:off x="8694919" y="283228"/>
            <a:ext cx="3497082" cy="657477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2C77860-16F6-5649-A846-F878B66E5D57}"/>
              </a:ext>
            </a:extLst>
          </p:cNvPr>
          <p:cNvCxnSpPr>
            <a:cxnSpLocks/>
          </p:cNvCxnSpPr>
          <p:nvPr userDrawn="1"/>
        </p:nvCxnSpPr>
        <p:spPr>
          <a:xfrm>
            <a:off x="0" y="2475979"/>
            <a:ext cx="127700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B40E48A-612D-904F-99AE-69668EA3D1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36001" y="2994343"/>
            <a:ext cx="4709506" cy="43465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F02A988-0EB2-AF48-960E-113773F221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04731" y="3843973"/>
            <a:ext cx="4709506" cy="43465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7E0029-A2D7-B643-9996-E08BAE50893C}"/>
              </a:ext>
            </a:extLst>
          </p:cNvPr>
          <p:cNvSpPr txBox="1"/>
          <p:nvPr userDrawn="1"/>
        </p:nvSpPr>
        <p:spPr>
          <a:xfrm>
            <a:off x="298873" y="2868613"/>
            <a:ext cx="92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8E2078-9F12-4B46-ADB4-9CADCF5B5CC5}"/>
              </a:ext>
            </a:extLst>
          </p:cNvPr>
          <p:cNvSpPr txBox="1"/>
          <p:nvPr userDrawn="1"/>
        </p:nvSpPr>
        <p:spPr>
          <a:xfrm>
            <a:off x="1581670" y="3718939"/>
            <a:ext cx="92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461138F-1F55-EF41-B8E1-740881DC6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54" y="1896858"/>
            <a:ext cx="6015856" cy="598930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3751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06572B5-409D-0B4D-B6C5-DDF65C7592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6354" y="422978"/>
            <a:ext cx="3454400" cy="11684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9E0C1B9-A670-0741-B9BC-2BC8614476D5}"/>
              </a:ext>
            </a:extLst>
          </p:cNvPr>
          <p:cNvCxnSpPr>
            <a:cxnSpLocks/>
          </p:cNvCxnSpPr>
          <p:nvPr userDrawn="1"/>
        </p:nvCxnSpPr>
        <p:spPr>
          <a:xfrm>
            <a:off x="0" y="2475979"/>
            <a:ext cx="127700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54637308-E6CF-1143-8845-28BFE3134B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9872" r="18352" b="19872"/>
          <a:stretch/>
        </p:blipFill>
        <p:spPr>
          <a:xfrm>
            <a:off x="4318780" y="0"/>
            <a:ext cx="7873220" cy="6858000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8B1F380-44E6-0947-9085-6949A3D2CF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36001" y="2994343"/>
            <a:ext cx="4709506" cy="43465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2A5BEAB-9FDB-C949-B329-C3237A4977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36001" y="3889693"/>
            <a:ext cx="4709506" cy="43465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98F31EA-453D-2748-A67E-789C1F7F42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36001" y="4853464"/>
            <a:ext cx="4709506" cy="43465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F38BF6-0CFF-AD46-B118-13EB3ABFDE30}"/>
              </a:ext>
            </a:extLst>
          </p:cNvPr>
          <p:cNvSpPr txBox="1"/>
          <p:nvPr userDrawn="1"/>
        </p:nvSpPr>
        <p:spPr>
          <a:xfrm>
            <a:off x="298873" y="2868613"/>
            <a:ext cx="92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1FA246-A824-1441-B6B0-1888A4E4E5BF}"/>
              </a:ext>
            </a:extLst>
          </p:cNvPr>
          <p:cNvSpPr txBox="1"/>
          <p:nvPr userDrawn="1"/>
        </p:nvSpPr>
        <p:spPr>
          <a:xfrm>
            <a:off x="312940" y="3764659"/>
            <a:ext cx="92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E72978-A257-8F4C-B4DF-C7B7EDA9E742}"/>
              </a:ext>
            </a:extLst>
          </p:cNvPr>
          <p:cNvSpPr txBox="1"/>
          <p:nvPr userDrawn="1"/>
        </p:nvSpPr>
        <p:spPr>
          <a:xfrm>
            <a:off x="312940" y="4729285"/>
            <a:ext cx="92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C8324E-FF94-CB48-88EB-71F4269B9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54" y="1896858"/>
            <a:ext cx="6015856" cy="598930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994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FEB52BAC-D4F6-AD49-8832-8DD69D27FE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431" t="11905" b="16316"/>
          <a:stretch/>
        </p:blipFill>
        <p:spPr>
          <a:xfrm>
            <a:off x="0" y="0"/>
            <a:ext cx="5018612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7546D15-4686-894E-9189-FC5E47076529}"/>
              </a:ext>
            </a:extLst>
          </p:cNvPr>
          <p:cNvCxnSpPr>
            <a:cxnSpLocks/>
          </p:cNvCxnSpPr>
          <p:nvPr userDrawn="1"/>
        </p:nvCxnSpPr>
        <p:spPr>
          <a:xfrm>
            <a:off x="6273800" y="3080727"/>
            <a:ext cx="603008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D1F8B2E-6F08-6645-A7EC-05D9754FB2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16964" y="3445684"/>
            <a:ext cx="6404476" cy="226951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E04977D-A329-984D-856B-A05FCA269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964" y="2532732"/>
            <a:ext cx="6015856" cy="598930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9458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36F6864E-A745-CA49-ACAE-3767C87A13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142" y="6374300"/>
            <a:ext cx="1038941" cy="155664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7F9E85B-C02E-2E43-8D14-4CC666234C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0000" b="81936"/>
          <a:stretch/>
        </p:blipFill>
        <p:spPr>
          <a:xfrm>
            <a:off x="8259205" y="4379327"/>
            <a:ext cx="3932795" cy="247867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FBAB2B-2DA9-5749-A9F5-1B7425112A3E}"/>
              </a:ext>
            </a:extLst>
          </p:cNvPr>
          <p:cNvCxnSpPr/>
          <p:nvPr userDrawn="1"/>
        </p:nvCxnSpPr>
        <p:spPr>
          <a:xfrm>
            <a:off x="4242457" y="2810047"/>
            <a:ext cx="0" cy="120032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781A863-ED1C-8244-8F77-E730511DDEB8}"/>
              </a:ext>
            </a:extLst>
          </p:cNvPr>
          <p:cNvCxnSpPr/>
          <p:nvPr userDrawn="1"/>
        </p:nvCxnSpPr>
        <p:spPr>
          <a:xfrm>
            <a:off x="7915297" y="2797855"/>
            <a:ext cx="0" cy="120032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99A34227-8193-B94C-890F-7EA72358D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765" y="1762749"/>
            <a:ext cx="6015856" cy="598930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A5A78D2-D36F-DA45-AB0F-769EB06B09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58749" y="2857343"/>
            <a:ext cx="2658872" cy="38877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95A4B36-AB3B-2B4C-AA32-96C55B0C3C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66563" y="2860996"/>
            <a:ext cx="2658872" cy="38877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CA5CA53-697B-234F-9694-85C30838AE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74379" y="2857343"/>
            <a:ext cx="2658872" cy="38877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1580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A0DA54B-35FA-7B4A-9213-2F33097237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286" b="37548"/>
          <a:stretch/>
        </p:blipFill>
        <p:spPr>
          <a:xfrm>
            <a:off x="0" y="4267365"/>
            <a:ext cx="2875811" cy="2590635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BA513B2-8020-2344-BE94-32E93D1351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3430" y="6493052"/>
            <a:ext cx="1038941" cy="15566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D6A11D6-DB8B-A04B-A47F-75400F29A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786" y="1762749"/>
            <a:ext cx="6912924" cy="598930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F189BEB-8F0C-A54C-9268-868D194C50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3786" y="2361679"/>
            <a:ext cx="9839644" cy="1707401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1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00502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81D900-C30F-484F-A8CA-D949A0D47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5666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702" r:id="rId2"/>
    <p:sldLayoutId id="2147483705" r:id="rId3"/>
    <p:sldLayoutId id="2147483704" r:id="rId4"/>
    <p:sldLayoutId id="2147483684" r:id="rId5"/>
    <p:sldLayoutId id="2147483699" r:id="rId6"/>
    <p:sldLayoutId id="2147483685" r:id="rId7"/>
    <p:sldLayoutId id="2147483688" r:id="rId8"/>
    <p:sldLayoutId id="2147483690" r:id="rId9"/>
    <p:sldLayoutId id="2147483691" r:id="rId10"/>
    <p:sldLayoutId id="2147483692" r:id="rId11"/>
    <p:sldLayoutId id="2147483677" r:id="rId12"/>
    <p:sldLayoutId id="214748369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ounders Grotesk" panose="020B080303020206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Palatino" pitchFamily="2" charset="77"/>
          <a:ea typeface="Palatino" pitchFamily="2" charset="77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Palatino" pitchFamily="2" charset="77"/>
          <a:ea typeface="Palatino" pitchFamily="2" charset="77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Palatino" pitchFamily="2" charset="77"/>
          <a:ea typeface="Palatino" pitchFamily="2" charset="77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alatino" pitchFamily="2" charset="77"/>
          <a:ea typeface="Palatino" pitchFamily="2" charset="77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alatino" pitchFamily="2" charset="77"/>
          <a:ea typeface="Palatino" pitchFamily="2" charset="7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8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0382829-D4A3-3D40-9989-5FFBCE5D55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269D3F3-F196-284C-9544-E347CF5D5F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22711" y="3429001"/>
            <a:ext cx="7795416" cy="649302"/>
          </a:xfrm>
        </p:spPr>
        <p:txBody>
          <a:bodyPr/>
          <a:lstStyle/>
          <a:p>
            <a:r>
              <a:rPr lang="en-US" sz="4000" b="1" u="sng" dirty="0"/>
              <a:t>Protecting Your Company From Insurance Landmines.  </a:t>
            </a:r>
          </a:p>
          <a:p>
            <a:r>
              <a:rPr lang="en-US" sz="2000" b="1" dirty="0"/>
              <a:t>ACC Annual Meeting</a:t>
            </a:r>
            <a:endParaRPr lang="en-US" sz="2000" dirty="0"/>
          </a:p>
          <a:p>
            <a:r>
              <a:rPr lang="en-US" sz="2000" b="1" dirty="0"/>
              <a:t>September 16, 2022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554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C2FD64-682B-5E47-AAAA-35F8D515F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231" y="1877049"/>
            <a:ext cx="6912924" cy="598930"/>
          </a:xfrm>
        </p:spPr>
        <p:txBody>
          <a:bodyPr/>
          <a:lstStyle/>
          <a:p>
            <a:r>
              <a:rPr lang="en-US" sz="3200" u="sng" dirty="0">
                <a:latin typeface="Palatino"/>
              </a:rPr>
              <a:t>Supply Chain and Inflation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0F1E8B-D282-D14A-8AE0-EC79230E53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53786" y="2742678"/>
            <a:ext cx="5042214" cy="353709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New pressures on underwriting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Asset values must be closely evaluated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Policy limits must be closely evaluated.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EA0B38-8184-466A-8C9C-1699467E8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059" y="991386"/>
            <a:ext cx="5303058" cy="487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00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10639-7A8B-6C44-ABD7-AF72DC962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785" y="1762749"/>
            <a:ext cx="7566107" cy="598930"/>
          </a:xfrm>
        </p:spPr>
        <p:txBody>
          <a:bodyPr/>
          <a:lstStyle/>
          <a:p>
            <a:r>
              <a:rPr lang="en-US" sz="3200" u="sng" dirty="0">
                <a:latin typeface="Palatino"/>
              </a:rPr>
              <a:t>Coverage for Abuse and Molestation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23D36-58A7-6B4A-A426-8D29C0C4ED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3786" y="2361679"/>
            <a:ext cx="9839644" cy="2221472"/>
          </a:xfrm>
        </p:spPr>
        <p:txBody>
          <a:bodyPr>
            <a:normAutofit/>
          </a:bodyPr>
          <a:lstStyle/>
          <a:p>
            <a:r>
              <a:rPr lang="en-US" sz="2800" dirty="0"/>
              <a:t>Catholic Church litigation.</a:t>
            </a:r>
          </a:p>
          <a:p>
            <a:r>
              <a:rPr lang="en-US" sz="2800" dirty="0"/>
              <a:t>Difficult coverage to obtain.</a:t>
            </a:r>
          </a:p>
          <a:p>
            <a:r>
              <a:rPr lang="en-US" sz="2800" dirty="0"/>
              <a:t>Beware of exclusions, sublimits, and limitations. </a:t>
            </a:r>
          </a:p>
          <a:p>
            <a:r>
              <a:rPr lang="en-US" sz="2800" dirty="0"/>
              <a:t>Need for excess coverage.</a:t>
            </a:r>
          </a:p>
        </p:txBody>
      </p:sp>
    </p:spTree>
    <p:extLst>
      <p:ext uri="{BB962C8B-B14F-4D97-AF65-F5344CB8AC3E}">
        <p14:creationId xmlns:p14="http://schemas.microsoft.com/office/powerpoint/2010/main" val="2744779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22D5D-163F-444E-8088-60F6E394B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786" y="1762749"/>
            <a:ext cx="7354234" cy="598930"/>
          </a:xfrm>
        </p:spPr>
        <p:txBody>
          <a:bodyPr/>
          <a:lstStyle/>
          <a:p>
            <a:r>
              <a:rPr lang="en-US" sz="3200" u="sng" dirty="0">
                <a:latin typeface="Palatino"/>
              </a:rPr>
              <a:t>Change of Control of Policyholder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E3A80-4D5F-334A-A765-E55B3B485C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Policy assignments (</a:t>
            </a:r>
            <a:r>
              <a:rPr lang="en-US" sz="2800" u="sng" dirty="0"/>
              <a:t>PCS Nitrogen, Inc. v. Continental Casualty Company</a:t>
            </a:r>
            <a:r>
              <a:rPr lang="en-US" sz="2800" dirty="0"/>
              <a:t>, 436 S.C. 254, 871 S.E.2d 590 (2022))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Run-off provisions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Key issues in mergers &amp; acquisitions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4E106C-6EDE-49C7-A606-A328B5AA4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862" y="3312261"/>
            <a:ext cx="3655079" cy="190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25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22D5D-163F-444E-8088-60F6E394B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u="sng" dirty="0">
                <a:latin typeface="Palatino"/>
              </a:rPr>
              <a:t>Communicable diseases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E3A80-4D5F-334A-A765-E55B3B485C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Total exclusions on all policies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Workers compensations exception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A1881D-B42C-4498-987B-37F295E97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179" y="1762749"/>
            <a:ext cx="4349392" cy="237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92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22D5D-163F-444E-8088-60F6E394B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786" y="1762749"/>
            <a:ext cx="9774048" cy="598930"/>
          </a:xfrm>
        </p:spPr>
        <p:txBody>
          <a:bodyPr/>
          <a:lstStyle/>
          <a:p>
            <a:r>
              <a:rPr lang="en-US" sz="3200" u="sng" dirty="0">
                <a:latin typeface="Palatino"/>
                <a:ea typeface="Calibri" panose="020F0502020204030204" pitchFamily="34" charset="0"/>
              </a:rPr>
              <a:t>Importance of incoming certificates of insurance </a:t>
            </a:r>
            <a:endParaRPr lang="en-US" sz="3200" u="sng" dirty="0">
              <a:latin typeface="Palatino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E3A80-4D5F-334A-A765-E55B3B485C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53786" y="2361679"/>
            <a:ext cx="10084428" cy="254485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Essential for subrogation of claims and reduction of premiums.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Where are these kept?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Who verifies compliance with contractual or other requirements?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6986FA-37DE-4AAA-A8DA-119CEA46B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1709" y="218554"/>
            <a:ext cx="1653009" cy="165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0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22D5D-163F-444E-8088-60F6E394B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786" y="1762749"/>
            <a:ext cx="9774048" cy="598930"/>
          </a:xfrm>
        </p:spPr>
        <p:txBody>
          <a:bodyPr/>
          <a:lstStyle/>
          <a:p>
            <a:r>
              <a:rPr lang="en-US" sz="3200" u="sng" dirty="0">
                <a:latin typeface="Palatino"/>
                <a:ea typeface="Calibri" panose="020F0502020204030204" pitchFamily="34" charset="0"/>
              </a:rPr>
              <a:t>Importance of outgoing certificates of insurance </a:t>
            </a:r>
            <a:endParaRPr lang="en-US" sz="3200" u="sng" dirty="0">
              <a:latin typeface="Palatino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E3A80-4D5F-334A-A765-E55B3B485C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53786" y="2361679"/>
            <a:ext cx="10543482" cy="3459258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Perform at least annual clean up, have a tracking system in place.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Carefully review contracts for requirements and make sure they make sense for the specified coverages.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Keep these requirements as simple as possible.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Other sources of COI requirement:  regulatory/licensing, leases, 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466B72-E685-430B-8925-50A386FE2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6005" y="204854"/>
            <a:ext cx="1664418" cy="166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27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22D5D-163F-444E-8088-60F6E394B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786" y="1762749"/>
            <a:ext cx="9774048" cy="598930"/>
          </a:xfrm>
        </p:spPr>
        <p:txBody>
          <a:bodyPr/>
          <a:lstStyle/>
          <a:p>
            <a:r>
              <a:rPr lang="en-US" sz="3200" u="sng" dirty="0">
                <a:latin typeface="Palatino"/>
                <a:ea typeface="Calibri" panose="020F0502020204030204" pitchFamily="34" charset="0"/>
              </a:rPr>
              <a:t>Threats of Active Shooters and Workplace Violence</a:t>
            </a:r>
            <a:endParaRPr lang="en-US" sz="3200" u="sng" dirty="0">
              <a:latin typeface="Palatino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E3A80-4D5F-334A-A765-E55B3B485C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53786" y="2361678"/>
            <a:ext cx="10084428" cy="361537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Social issue has resulted in a new market for this coverage.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Products available to provide coverage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Assist with security assessment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Provide additional security for a threat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Venues, churches, schools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9EECB3-CF55-4F8A-87A8-EB8A3D2E8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3121" y="3118316"/>
            <a:ext cx="265747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81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C2FD64-682B-5E47-AAAA-35F8D515F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231" y="1877049"/>
            <a:ext cx="6912924" cy="598930"/>
          </a:xfrm>
        </p:spPr>
        <p:txBody>
          <a:bodyPr/>
          <a:lstStyle/>
          <a:p>
            <a:r>
              <a:rPr lang="en-US" sz="3200" u="sng" dirty="0">
                <a:latin typeface="Palatino"/>
              </a:rPr>
              <a:t>Special Events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0F1E8B-D282-D14A-8AE0-EC79230E53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53786" y="2742679"/>
            <a:ext cx="10084428" cy="190254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Company parties and functions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To charge or not to charge (for drinks)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6D2528-3796-4FBC-957A-BEBED97B0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155" y="2051860"/>
            <a:ext cx="3626564" cy="351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93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C2FD64-682B-5E47-AAAA-35F8D515F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231" y="1877049"/>
            <a:ext cx="6912924" cy="598930"/>
          </a:xfrm>
        </p:spPr>
        <p:txBody>
          <a:bodyPr/>
          <a:lstStyle/>
          <a:p>
            <a:r>
              <a:rPr lang="en-US" sz="3200" u="sng" dirty="0">
                <a:latin typeface="Palatino"/>
              </a:rPr>
              <a:t>Emergence of ESG Compliance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0F1E8B-D282-D14A-8AE0-EC79230E53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53786" y="2742679"/>
            <a:ext cx="10084428" cy="190254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(</a:t>
            </a:r>
            <a:r>
              <a:rPr lang="en-US" sz="2800" b="1" u="sng" dirty="0"/>
              <a:t>E</a:t>
            </a:r>
            <a:r>
              <a:rPr lang="en-US" sz="2800" dirty="0"/>
              <a:t>nvironmental </a:t>
            </a:r>
            <a:r>
              <a:rPr lang="en-US" sz="2800" b="1" u="sng" dirty="0"/>
              <a:t>S</a:t>
            </a:r>
            <a:r>
              <a:rPr lang="en-US" sz="2800" dirty="0"/>
              <a:t>ocial </a:t>
            </a:r>
            <a:r>
              <a:rPr lang="en-US" sz="2800" b="1" u="sng" dirty="0"/>
              <a:t>G</a:t>
            </a:r>
            <a:r>
              <a:rPr lang="en-US" sz="2800" dirty="0"/>
              <a:t>overnance)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Social Responsibilities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Expect new wave of underwriting questions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2C1DC1-95BB-4272-8F49-F8350EA21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6263" y="1877049"/>
            <a:ext cx="230505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105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22D5D-163F-444E-8088-60F6E394B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u="sng" dirty="0">
                <a:latin typeface="Palatino"/>
              </a:rPr>
              <a:t>Parametric Insurance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E3A80-4D5F-334A-A765-E55B3B485C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Major sporting events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Objective triggers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SEC Basketball Tournament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5728ED-D24E-470E-93DD-CB39473A2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179" y="1169828"/>
            <a:ext cx="3929992" cy="392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73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10639-7A8B-6C44-ABD7-AF72DC962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786" y="1738067"/>
            <a:ext cx="6912924" cy="598930"/>
          </a:xfrm>
        </p:spPr>
        <p:txBody>
          <a:bodyPr/>
          <a:lstStyle/>
          <a:p>
            <a:r>
              <a:rPr lang="en-US" sz="3200" u="sng" dirty="0">
                <a:latin typeface="Palatino"/>
              </a:rPr>
              <a:t>Panelists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23D36-58A7-6B4A-A426-8D29C0C4ED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3787" y="2361678"/>
            <a:ext cx="6573648" cy="3291989"/>
          </a:xfrm>
        </p:spPr>
        <p:txBody>
          <a:bodyPr>
            <a:normAutofit fontScale="85000" lnSpcReduction="20000"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001833"/>
                </a:solidFill>
                <a:latin typeface="Palatino"/>
              </a:rPr>
              <a:t>Tosh Saio, </a:t>
            </a:r>
            <a:r>
              <a:rPr lang="en-US" sz="3600" b="1" dirty="0">
                <a:solidFill>
                  <a:srgbClr val="001833"/>
                </a:solidFill>
                <a:latin typeface="Palatino"/>
              </a:rPr>
              <a:t>Willis Towers Watson, PLC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001833"/>
                </a:solidFill>
                <a:latin typeface="Palatino"/>
              </a:rPr>
              <a:t>Jordan Dinos, </a:t>
            </a:r>
            <a:r>
              <a:rPr lang="en-US" sz="3600" b="1" dirty="0">
                <a:solidFill>
                  <a:srgbClr val="001833"/>
                </a:solidFill>
                <a:latin typeface="Palatino"/>
              </a:rPr>
              <a:t>Resurgent Capital Services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001833"/>
                </a:solidFill>
                <a:latin typeface="Palatino"/>
              </a:rPr>
              <a:t>Stephen Groves, </a:t>
            </a:r>
            <a:r>
              <a:rPr lang="en-US" sz="3600" b="1" dirty="0">
                <a:solidFill>
                  <a:srgbClr val="001833"/>
                </a:solidFill>
                <a:latin typeface="Palatino"/>
              </a:rPr>
              <a:t>Butler Snow LLP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001833"/>
                </a:solidFill>
                <a:latin typeface="Palatino"/>
              </a:rPr>
              <a:t>Brad Waring, </a:t>
            </a:r>
            <a:r>
              <a:rPr lang="en-US" sz="3600" b="1" dirty="0">
                <a:solidFill>
                  <a:srgbClr val="001833"/>
                </a:solidFill>
                <a:latin typeface="Palatino"/>
              </a:rPr>
              <a:t>Butler Snow LLP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001833"/>
                </a:solidFill>
                <a:latin typeface="Palatino"/>
              </a:rPr>
              <a:t>Robert Sumner, </a:t>
            </a:r>
            <a:r>
              <a:rPr lang="en-US" sz="3600" b="1" dirty="0">
                <a:solidFill>
                  <a:srgbClr val="001833"/>
                </a:solidFill>
                <a:latin typeface="Palatino"/>
              </a:rPr>
              <a:t>Butler Snow LLP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61AA3F-BC22-4C08-8397-5B94F0881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710" y="602050"/>
            <a:ext cx="3757960" cy="4053725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1394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10639-7A8B-6C44-ABD7-AF72DC962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785" y="1762749"/>
            <a:ext cx="8569717" cy="598930"/>
          </a:xfrm>
        </p:spPr>
        <p:txBody>
          <a:bodyPr/>
          <a:lstStyle/>
          <a:p>
            <a:r>
              <a:rPr lang="en-US" sz="3200" u="sng" dirty="0">
                <a:latin typeface="Palatino"/>
              </a:rPr>
              <a:t>Increased cost of claim preparation expenses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23D36-58A7-6B4A-A426-8D29C0C4ED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3786" y="2361679"/>
            <a:ext cx="9839644" cy="2221472"/>
          </a:xfrm>
        </p:spPr>
        <p:txBody>
          <a:bodyPr>
            <a:normAutofit/>
          </a:bodyPr>
          <a:lstStyle/>
          <a:p>
            <a:r>
              <a:rPr lang="en-US" sz="2800" dirty="0"/>
              <a:t>Sublimits for forensic and accounting expenses for claim preparations</a:t>
            </a:r>
          </a:p>
        </p:txBody>
      </p:sp>
    </p:spTree>
    <p:extLst>
      <p:ext uri="{BB962C8B-B14F-4D97-AF65-F5344CB8AC3E}">
        <p14:creationId xmlns:p14="http://schemas.microsoft.com/office/powerpoint/2010/main" val="2855844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33F64F-BF60-6344-A54D-C16DD4B202BB}"/>
              </a:ext>
            </a:extLst>
          </p:cNvPr>
          <p:cNvSpPr txBox="1"/>
          <p:nvPr/>
        </p:nvSpPr>
        <p:spPr>
          <a:xfrm>
            <a:off x="2668211" y="3161216"/>
            <a:ext cx="6855576" cy="922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500" b="1" dirty="0">
                <a:latin typeface="Arial Black" panose="020B0604020202020204" pitchFamily="34" charset="0"/>
                <a:cs typeface="Arial Black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946997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22D5D-163F-444E-8088-60F6E394B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786" y="959861"/>
            <a:ext cx="9774048" cy="598930"/>
          </a:xfrm>
        </p:spPr>
        <p:txBody>
          <a:bodyPr/>
          <a:lstStyle/>
          <a:p>
            <a:pPr algn="ctr"/>
            <a:r>
              <a:rPr lang="en-US" sz="3200" u="sng" dirty="0">
                <a:latin typeface="Palatino"/>
                <a:ea typeface="Calibri" panose="020F0502020204030204" pitchFamily="34" charset="0"/>
              </a:rPr>
              <a:t>Strategies for Insurance Buyers</a:t>
            </a:r>
            <a:endParaRPr lang="en-US" sz="3200" u="sng" dirty="0">
              <a:latin typeface="Palatino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E3A80-4D5F-334A-A765-E55B3B485C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53786" y="1558790"/>
            <a:ext cx="10084428" cy="4239843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/>
              <a:t>1.	</a:t>
            </a:r>
            <a:r>
              <a:rPr lang="en-US" sz="3200" b="1" dirty="0"/>
              <a:t>Start early</a:t>
            </a:r>
            <a:r>
              <a:rPr lang="en-US" sz="3200" dirty="0"/>
              <a:t>, at minimum request a budget at 120 days 	before expiration.</a:t>
            </a:r>
          </a:p>
          <a:p>
            <a:r>
              <a:rPr lang="en-US" sz="3200" dirty="0"/>
              <a:t>2.	</a:t>
            </a:r>
            <a:r>
              <a:rPr lang="en-US" sz="3200" b="1" dirty="0"/>
              <a:t>Expect constant change </a:t>
            </a:r>
            <a:r>
              <a:rPr lang="en-US" sz="3200" dirty="0"/>
              <a:t>in market appetite and turnover in 	underwriters and brokers.</a:t>
            </a:r>
          </a:p>
          <a:p>
            <a:r>
              <a:rPr lang="en-US" sz="3200" dirty="0"/>
              <a:t>3.	</a:t>
            </a:r>
            <a:r>
              <a:rPr lang="en-US" sz="3200" b="1" dirty="0"/>
              <a:t>Be patient </a:t>
            </a:r>
            <a:r>
              <a:rPr lang="en-US" sz="3200" dirty="0"/>
              <a:t>with underwriters – request for information can 	seem endless.  </a:t>
            </a:r>
          </a:p>
          <a:p>
            <a:r>
              <a:rPr lang="en-US" sz="3200" dirty="0"/>
              <a:t>4.	Demand underwriters </a:t>
            </a:r>
            <a:r>
              <a:rPr lang="en-US" sz="3200" b="1" dirty="0"/>
              <a:t>quantify the exposure </a:t>
            </a:r>
            <a:r>
              <a:rPr lang="en-US" sz="3200" dirty="0"/>
              <a:t>specific to 	your risk.</a:t>
            </a:r>
          </a:p>
          <a:p>
            <a:r>
              <a:rPr lang="en-US" sz="3200" dirty="0"/>
              <a:t>5.	</a:t>
            </a:r>
            <a:r>
              <a:rPr lang="en-US" sz="3200" b="1" dirty="0"/>
              <a:t>Establish a relationship </a:t>
            </a:r>
            <a:r>
              <a:rPr lang="en-US" sz="3200" dirty="0"/>
              <a:t>with your key underwriters in 	person during the policy year.  </a:t>
            </a:r>
          </a:p>
          <a:p>
            <a:r>
              <a:rPr lang="en-US" sz="3200" dirty="0"/>
              <a:t>6.	Make decisions in </a:t>
            </a:r>
            <a:r>
              <a:rPr lang="en-US" sz="3200" b="1" dirty="0"/>
              <a:t>separate buckets </a:t>
            </a:r>
            <a:r>
              <a:rPr lang="en-US" sz="3200" dirty="0"/>
              <a:t>(e.g. Cyber first and 	remaining portfolio later).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54200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10639-7A8B-6C44-ABD7-AF72DC962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785" y="1762749"/>
            <a:ext cx="7956399" cy="598930"/>
          </a:xfrm>
        </p:spPr>
        <p:txBody>
          <a:bodyPr/>
          <a:lstStyle/>
          <a:p>
            <a:r>
              <a:rPr lang="en-US" sz="3200" u="sng" dirty="0">
                <a:latin typeface="Palatino"/>
              </a:rPr>
              <a:t>Reducing policy limits to save premium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23D36-58A7-6B4A-A426-8D29C0C4ED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3786" y="2361679"/>
            <a:ext cx="9839644" cy="2221472"/>
          </a:xfrm>
        </p:spPr>
        <p:txBody>
          <a:bodyPr>
            <a:normAutofit/>
          </a:bodyPr>
          <a:lstStyle/>
          <a:p>
            <a:r>
              <a:rPr lang="en-US" sz="2800" dirty="0"/>
              <a:t>Be honest about risk exposure</a:t>
            </a:r>
          </a:p>
          <a:p>
            <a:r>
              <a:rPr lang="en-US" sz="2800" dirty="0"/>
              <a:t>Weigh incremental savings versus potential liability</a:t>
            </a:r>
          </a:p>
          <a:p>
            <a:r>
              <a:rPr lang="en-US" sz="2800" dirty="0"/>
              <a:t>Don’t be penny wise, pound foolish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5E619A-A7CC-40B2-99A1-98226701A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0755" y="3429000"/>
            <a:ext cx="2352675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33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10639-7A8B-6C44-ABD7-AF72DC962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u="sng" dirty="0">
                <a:latin typeface="Palatino"/>
              </a:rPr>
              <a:t>Cyber Insurance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23D36-58A7-6B4A-A426-8D29C0C4ED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3786" y="2361679"/>
            <a:ext cx="9839644" cy="3481560"/>
          </a:xfrm>
        </p:spPr>
        <p:txBody>
          <a:bodyPr>
            <a:normAutofit/>
          </a:bodyPr>
          <a:lstStyle/>
          <a:p>
            <a:r>
              <a:rPr lang="en-US" sz="2800" dirty="0"/>
              <a:t>Cannot depend on a policy that is silent on cyber to provide full coverage.</a:t>
            </a:r>
          </a:p>
          <a:p>
            <a:r>
              <a:rPr lang="en-US" sz="2800" dirty="0"/>
              <a:t>New exclusions and limitations on liability.</a:t>
            </a:r>
          </a:p>
          <a:p>
            <a:r>
              <a:rPr lang="en-US" sz="2800" dirty="0"/>
              <a:t>Cyber underwriting and pricing.</a:t>
            </a:r>
          </a:p>
          <a:p>
            <a:r>
              <a:rPr lang="en-US" sz="2800" dirty="0"/>
              <a:t>Ransomware coverages.</a:t>
            </a:r>
          </a:p>
          <a:p>
            <a:r>
              <a:rPr lang="en-US" sz="2800" dirty="0"/>
              <a:t>Third-Party Vendors.</a:t>
            </a:r>
          </a:p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7BC5CB-8FBC-4979-BF94-9A898DF50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903" y="2891999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34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10639-7A8B-6C44-ABD7-AF72DC962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785" y="1762749"/>
            <a:ext cx="8569717" cy="598930"/>
          </a:xfrm>
        </p:spPr>
        <p:txBody>
          <a:bodyPr/>
          <a:lstStyle/>
          <a:p>
            <a:r>
              <a:rPr lang="en-US" sz="3200" u="sng" dirty="0">
                <a:latin typeface="Palatino"/>
              </a:rPr>
              <a:t>Insurability of Punitive damages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23D36-58A7-6B4A-A426-8D29C0C4ED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3786" y="2361679"/>
            <a:ext cx="9839644" cy="2221472"/>
          </a:xfrm>
        </p:spPr>
        <p:txBody>
          <a:bodyPr>
            <a:normAutofit/>
          </a:bodyPr>
          <a:lstStyle/>
          <a:p>
            <a:r>
              <a:rPr lang="en-US" sz="2800" dirty="0"/>
              <a:t>Exclusions</a:t>
            </a:r>
          </a:p>
          <a:p>
            <a:r>
              <a:rPr lang="en-US" sz="2800" dirty="0"/>
              <a:t>Most policies are silent</a:t>
            </a:r>
          </a:p>
          <a:p>
            <a:r>
              <a:rPr lang="en-US" sz="2800" dirty="0"/>
              <a:t>If true exposure, obtain separate stand-alone policy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04EA15-0C2B-49BE-ABAB-2F1F36325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0774" y="1126273"/>
            <a:ext cx="3792500" cy="188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8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10639-7A8B-6C44-ABD7-AF72DC962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u="sng" dirty="0">
                <a:latin typeface="Palatino"/>
              </a:rPr>
              <a:t>Additional Insured Provisions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23D36-58A7-6B4A-A426-8D29C0C4ED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3786" y="2361678"/>
            <a:ext cx="9839644" cy="2923999"/>
          </a:xfrm>
        </p:spPr>
        <p:txBody>
          <a:bodyPr>
            <a:normAutofit/>
          </a:bodyPr>
          <a:lstStyle/>
          <a:p>
            <a:r>
              <a:rPr lang="en-US" sz="2800" dirty="0"/>
              <a:t>Coverage is based on contract requirement, not policy limit.</a:t>
            </a:r>
          </a:p>
          <a:p>
            <a:r>
              <a:rPr lang="en-US" sz="2800" dirty="0"/>
              <a:t>Not all coverages allow for AI—make sure contract doesn’t require this where it’s not available.  </a:t>
            </a:r>
          </a:p>
          <a:p>
            <a:r>
              <a:rPr lang="en-US" sz="2800" dirty="0"/>
              <a:t>Keep these requirements as simple as possible—avoid special language that makes no substantive difference. </a:t>
            </a:r>
          </a:p>
        </p:txBody>
      </p:sp>
    </p:spTree>
    <p:extLst>
      <p:ext uri="{BB962C8B-B14F-4D97-AF65-F5344CB8AC3E}">
        <p14:creationId xmlns:p14="http://schemas.microsoft.com/office/powerpoint/2010/main" val="220247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10639-7A8B-6C44-ABD7-AF72DC962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u="sng" dirty="0">
                <a:latin typeface="Palatino"/>
              </a:rPr>
              <a:t>Forever Chemicals (PFAS)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23D36-58A7-6B4A-A426-8D29C0C4ED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3786" y="2361679"/>
            <a:ext cx="9839644" cy="2221472"/>
          </a:xfrm>
        </p:spPr>
        <p:txBody>
          <a:bodyPr>
            <a:normAutofit/>
          </a:bodyPr>
          <a:lstStyle/>
          <a:p>
            <a:r>
              <a:rPr lang="en-US" sz="2800" dirty="0"/>
              <a:t>MDL in Charleston</a:t>
            </a:r>
          </a:p>
          <a:p>
            <a:r>
              <a:rPr lang="en-US" sz="2800" dirty="0"/>
              <a:t>New “forever chemical” exclusions”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21FDDB-810E-46A1-BABE-60D49E71B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3399" y="1762749"/>
            <a:ext cx="4037524" cy="267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84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22D5D-163F-444E-8088-60F6E394B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786" y="1762749"/>
            <a:ext cx="7354234" cy="598930"/>
          </a:xfrm>
        </p:spPr>
        <p:txBody>
          <a:bodyPr/>
          <a:lstStyle/>
          <a:p>
            <a:r>
              <a:rPr lang="en-US" sz="3200" u="sng" dirty="0">
                <a:latin typeface="Palatino"/>
              </a:rPr>
              <a:t>How long to keep insurance policies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E3A80-4D5F-334A-A765-E55B3B485C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FOREVER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u="sng" dirty="0"/>
              <a:t>WITH</a:t>
            </a:r>
            <a:r>
              <a:rPr lang="en-US" sz="2800" dirty="0"/>
              <a:t> endorsements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Dangers of destroying policies (asbestos)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4EC52B-8844-4ACB-867C-2CA443A43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020" y="2089071"/>
            <a:ext cx="2619375" cy="17430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4097192"/>
      </p:ext>
    </p:extLst>
  </p:cSld>
  <p:clrMapOvr>
    <a:masterClrMapping/>
  </p:clrMapOvr>
</p:sld>
</file>

<file path=ppt/theme/theme1.xml><?xml version="1.0" encoding="utf-8"?>
<a:theme xmlns:a="http://schemas.openxmlformats.org/drawingml/2006/main" name="Butler Snow Brand">
  <a:themeElements>
    <a:clrScheme name="Butler Snow Brand">
      <a:dk1>
        <a:srgbClr val="001833"/>
      </a:dk1>
      <a:lt1>
        <a:srgbClr val="FFFFFF"/>
      </a:lt1>
      <a:dk2>
        <a:srgbClr val="001833"/>
      </a:dk2>
      <a:lt2>
        <a:srgbClr val="FFFFFF"/>
      </a:lt2>
      <a:accent1>
        <a:srgbClr val="001833"/>
      </a:accent1>
      <a:accent2>
        <a:srgbClr val="FF5602"/>
      </a:accent2>
      <a:accent3>
        <a:srgbClr val="2F96FF"/>
      </a:accent3>
      <a:accent4>
        <a:srgbClr val="BFF205"/>
      </a:accent4>
      <a:accent5>
        <a:srgbClr val="FFFFFF"/>
      </a:accent5>
      <a:accent6>
        <a:srgbClr val="FFFFFF"/>
      </a:accent6>
      <a:hlink>
        <a:srgbClr val="2F96FF"/>
      </a:hlink>
      <a:folHlink>
        <a:srgbClr val="0018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tler Snow Brand" id="{35226FE9-56B3-4F44-9ADC-4E891350A463}" vid="{3CCB23EF-12D7-0141-8C1B-3FB0FEB7B9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Butler Snow Brand</Template>
  <TotalTime>2793</TotalTime>
  <Words>515</Words>
  <Application>Microsoft Office PowerPoint</Application>
  <PresentationFormat>Widescreen</PresentationFormat>
  <Paragraphs>103</Paragraphs>
  <Slides>21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Arial Black</vt:lpstr>
      <vt:lpstr>Calibri</vt:lpstr>
      <vt:lpstr>Founders Grotesk</vt:lpstr>
      <vt:lpstr>Palatino</vt:lpstr>
      <vt:lpstr>Wingdings</vt:lpstr>
      <vt:lpstr>Butler Snow Brand</vt:lpstr>
      <vt:lpstr>PowerPoint Presentation</vt:lpstr>
      <vt:lpstr>Panelists</vt:lpstr>
      <vt:lpstr>Strategies for Insurance Buyers</vt:lpstr>
      <vt:lpstr>Reducing policy limits to save premium</vt:lpstr>
      <vt:lpstr>Cyber Insurance</vt:lpstr>
      <vt:lpstr>Insurability of Punitive damages</vt:lpstr>
      <vt:lpstr>Additional Insured Provisions</vt:lpstr>
      <vt:lpstr>Forever Chemicals (PFAS)</vt:lpstr>
      <vt:lpstr>How long to keep insurance policies</vt:lpstr>
      <vt:lpstr>Supply Chain and Inflation</vt:lpstr>
      <vt:lpstr>Coverage for Abuse and Molestation </vt:lpstr>
      <vt:lpstr>Change of Control of Policyholder</vt:lpstr>
      <vt:lpstr>Communicable diseases</vt:lpstr>
      <vt:lpstr>Importance of incoming certificates of insurance </vt:lpstr>
      <vt:lpstr>Importance of outgoing certificates of insurance </vt:lpstr>
      <vt:lpstr>Threats of Active Shooters and Workplace Violence</vt:lpstr>
      <vt:lpstr>Special Events</vt:lpstr>
      <vt:lpstr>Emergence of ESG Compliance</vt:lpstr>
      <vt:lpstr>Parametric Insurance</vt:lpstr>
      <vt:lpstr>Increased cost of claim preparation expenses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Kelly</dc:creator>
  <cp:lastModifiedBy>Robert Sumner</cp:lastModifiedBy>
  <cp:revision>54</cp:revision>
  <cp:lastPrinted>2022-09-09T21:09:14Z</cp:lastPrinted>
  <dcterms:created xsi:type="dcterms:W3CDTF">2021-12-08T17:38:01Z</dcterms:created>
  <dcterms:modified xsi:type="dcterms:W3CDTF">2022-09-09T21:25:00Z</dcterms:modified>
</cp:coreProperties>
</file>