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customXml/item1.xml" ContentType="application/xml"/>
  <Override PartName="/customXml/item2.xml" ContentType="application/xml"/>
  <Override PartName="/customXml/item3.xml" ContentType="application/xml"/>
  <Override PartName="/customXml/item4.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18.9-->
<p:presentation xmlns:r="http://schemas.openxmlformats.org/officeDocument/2006/relationships" xmlns:a="http://schemas.openxmlformats.org/drawingml/2006/main" xmlns:p="http://schemas.openxmlformats.org/presentationml/2006/main" saveSubsetFonts="1" autoCompressPictures="0">
  <p:sldMasterIdLst>
    <p:sldMasterId id="2147483648" r:id="rId6"/>
  </p:sldMasterIdLst>
  <p:notesMasterIdLst>
    <p:notesMasterId r:id="rId7"/>
  </p:notesMasterIdLst>
  <p:handoutMasterIdLst>
    <p:handoutMasterId r:id="rId8"/>
  </p:handoutMasterIdLst>
  <p:sldIdLst>
    <p:sldId id="256" r:id="rId9"/>
    <p:sldId id="295" r:id="rId10"/>
    <p:sldId id="328" r:id="rId11"/>
    <p:sldId id="313" r:id="rId12"/>
    <p:sldId id="337" r:id="rId13"/>
    <p:sldId id="322" r:id="rId14"/>
    <p:sldId id="330" r:id="rId15"/>
    <p:sldId id="331" r:id="rId16"/>
    <p:sldId id="308" r:id="rId17"/>
    <p:sldId id="329" r:id="rId18"/>
    <p:sldId id="339" r:id="rId19"/>
    <p:sldId id="338" r:id="rId20"/>
    <p:sldId id="311" r:id="rId21"/>
    <p:sldId id="299" r:id="rId22"/>
    <p:sldId id="300" r:id="rId23"/>
    <p:sldId id="307" r:id="rId24"/>
    <p:sldId id="314" r:id="rId25"/>
    <p:sldId id="309" r:id="rId26"/>
    <p:sldId id="310" r:id="rId27"/>
    <p:sldId id="302" r:id="rId28"/>
    <p:sldId id="303" r:id="rId29"/>
    <p:sldId id="304" r:id="rId30"/>
    <p:sldId id="315" r:id="rId31"/>
    <p:sldId id="316" r:id="rId32"/>
    <p:sldId id="317" r:id="rId33"/>
    <p:sldId id="319" r:id="rId34"/>
    <p:sldId id="318" r:id="rId35"/>
    <p:sldId id="320" r:id="rId36"/>
    <p:sldId id="321" r:id="rId37"/>
    <p:sldId id="298" r:id="rId38"/>
    <p:sldId id="323" r:id="rId39"/>
    <p:sldId id="324" r:id="rId40"/>
    <p:sldId id="333" r:id="rId41"/>
    <p:sldId id="334" r:id="rId42"/>
    <p:sldId id="335" r:id="rId43"/>
    <p:sldId id="336" r:id="rId44"/>
    <p:sldId id="325" r:id="rId45"/>
    <p:sldId id="326" r:id="rId46"/>
    <p:sldId id="327" r:id="rId47"/>
  </p:sldIdLst>
  <p:sldSz cx="12192000" cy="6858000"/>
  <p:notesSz cx="7010400" cy="9296400"/>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p="http://schemas.openxmlformats.org/presentationml/2006/main">
  <p:cmAuthor id="1" name="Belcher, Reginald W." initials="BRW" lastIdx="0" clrIdx="0">
    <p:extLst>
      <p:ext uri="{19B8F6BF-5375-455C-9EA6-DF929625EA0E}">
        <p15:presenceInfo xmlns:p15="http://schemas.microsoft.com/office/powerpoint/2012/main" userId="S-1-5-21-497617757-1452622613-581009308-82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8F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06" autoAdjust="0"/>
    <p:restoredTop sz="94674"/>
  </p:normalViewPr>
  <p:slideViewPr>
    <p:cSldViewPr snapToGrid="0" snapToObjects="1">
      <p:cViewPr varScale="1">
        <p:scale>
          <a:sx n="112" d="100"/>
          <a:sy n="112" d="100"/>
        </p:scale>
        <p:origin x="-72" y="108"/>
      </p:cViewPr>
      <p:guideLst>
        <p:guide orient="horz" pos="2160"/>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customXml" Target="../customXml/item1.xml" /><Relationship Id="rId10" Type="http://schemas.openxmlformats.org/officeDocument/2006/relationships/slide" Target="slides/slide2.xml" /><Relationship Id="rId11" Type="http://schemas.openxmlformats.org/officeDocument/2006/relationships/slide" Target="slides/slide3.xml" /><Relationship Id="rId12" Type="http://schemas.openxmlformats.org/officeDocument/2006/relationships/slide" Target="slides/slide4.xml" /><Relationship Id="rId13" Type="http://schemas.openxmlformats.org/officeDocument/2006/relationships/slide" Target="slides/slide5.xml" /><Relationship Id="rId14" Type="http://schemas.openxmlformats.org/officeDocument/2006/relationships/slide" Target="slides/slide6.xml" /><Relationship Id="rId15" Type="http://schemas.openxmlformats.org/officeDocument/2006/relationships/slide" Target="slides/slide7.xml" /><Relationship Id="rId16" Type="http://schemas.openxmlformats.org/officeDocument/2006/relationships/slide" Target="slides/slide8.xml" /><Relationship Id="rId17" Type="http://schemas.openxmlformats.org/officeDocument/2006/relationships/slide" Target="slides/slide9.xml" /><Relationship Id="rId18" Type="http://schemas.openxmlformats.org/officeDocument/2006/relationships/slide" Target="slides/slide10.xml" /><Relationship Id="rId19" Type="http://schemas.openxmlformats.org/officeDocument/2006/relationships/slide" Target="slides/slide11.xml" /><Relationship Id="rId2" Type="http://schemas.openxmlformats.org/officeDocument/2006/relationships/customXml" Target="../customXml/item2.xml" /><Relationship Id="rId20" Type="http://schemas.openxmlformats.org/officeDocument/2006/relationships/slide" Target="slides/slide12.xml" /><Relationship Id="rId21" Type="http://schemas.openxmlformats.org/officeDocument/2006/relationships/slide" Target="slides/slide13.xml" /><Relationship Id="rId22" Type="http://schemas.openxmlformats.org/officeDocument/2006/relationships/slide" Target="slides/slide14.xml" /><Relationship Id="rId23" Type="http://schemas.openxmlformats.org/officeDocument/2006/relationships/slide" Target="slides/slide15.xml" /><Relationship Id="rId24" Type="http://schemas.openxmlformats.org/officeDocument/2006/relationships/slide" Target="slides/slide16.xml" /><Relationship Id="rId25" Type="http://schemas.openxmlformats.org/officeDocument/2006/relationships/slide" Target="slides/slide17.xml" /><Relationship Id="rId26" Type="http://schemas.openxmlformats.org/officeDocument/2006/relationships/slide" Target="slides/slide18.xml" /><Relationship Id="rId27" Type="http://schemas.openxmlformats.org/officeDocument/2006/relationships/slide" Target="slides/slide19.xml" /><Relationship Id="rId28" Type="http://schemas.openxmlformats.org/officeDocument/2006/relationships/slide" Target="slides/slide20.xml" /><Relationship Id="rId29" Type="http://schemas.openxmlformats.org/officeDocument/2006/relationships/slide" Target="slides/slide21.xml" /><Relationship Id="rId3" Type="http://schemas.openxmlformats.org/officeDocument/2006/relationships/customXml" Target="../customXml/item3.xml" /><Relationship Id="rId30" Type="http://schemas.openxmlformats.org/officeDocument/2006/relationships/slide" Target="slides/slide22.xml" /><Relationship Id="rId31" Type="http://schemas.openxmlformats.org/officeDocument/2006/relationships/slide" Target="slides/slide23.xml" /><Relationship Id="rId32" Type="http://schemas.openxmlformats.org/officeDocument/2006/relationships/slide" Target="slides/slide24.xml" /><Relationship Id="rId33" Type="http://schemas.openxmlformats.org/officeDocument/2006/relationships/slide" Target="slides/slide25.xml" /><Relationship Id="rId34" Type="http://schemas.openxmlformats.org/officeDocument/2006/relationships/slide" Target="slides/slide26.xml" /><Relationship Id="rId35" Type="http://schemas.openxmlformats.org/officeDocument/2006/relationships/slide" Target="slides/slide27.xml" /><Relationship Id="rId36" Type="http://schemas.openxmlformats.org/officeDocument/2006/relationships/slide" Target="slides/slide28.xml" /><Relationship Id="rId37" Type="http://schemas.openxmlformats.org/officeDocument/2006/relationships/slide" Target="slides/slide29.xml" /><Relationship Id="rId38" Type="http://schemas.openxmlformats.org/officeDocument/2006/relationships/slide" Target="slides/slide30.xml" /><Relationship Id="rId39" Type="http://schemas.openxmlformats.org/officeDocument/2006/relationships/slide" Target="slides/slide31.xml" /><Relationship Id="rId4" Type="http://schemas.openxmlformats.org/officeDocument/2006/relationships/customXml" Target="../customXml/item4.xml" /><Relationship Id="rId40" Type="http://schemas.openxmlformats.org/officeDocument/2006/relationships/slide" Target="slides/slide32.xml" /><Relationship Id="rId41" Type="http://schemas.openxmlformats.org/officeDocument/2006/relationships/slide" Target="slides/slide33.xml" /><Relationship Id="rId42" Type="http://schemas.openxmlformats.org/officeDocument/2006/relationships/slide" Target="slides/slide34.xml" /><Relationship Id="rId43" Type="http://schemas.openxmlformats.org/officeDocument/2006/relationships/slide" Target="slides/slide35.xml" /><Relationship Id="rId44" Type="http://schemas.openxmlformats.org/officeDocument/2006/relationships/slide" Target="slides/slide36.xml" /><Relationship Id="rId45" Type="http://schemas.openxmlformats.org/officeDocument/2006/relationships/slide" Target="slides/slide37.xml" /><Relationship Id="rId46" Type="http://schemas.openxmlformats.org/officeDocument/2006/relationships/slide" Target="slides/slide38.xml" /><Relationship Id="rId47" Type="http://schemas.openxmlformats.org/officeDocument/2006/relationships/slide" Target="slides/slide39.xml" /><Relationship Id="rId48" Type="http://schemas.openxmlformats.org/officeDocument/2006/relationships/tags" Target="tags/tag1.xml" /><Relationship Id="rId49" Type="http://schemas.openxmlformats.org/officeDocument/2006/relationships/presProps" Target="presProps.xml" /><Relationship Id="rId5" Type="http://schemas.openxmlformats.org/officeDocument/2006/relationships/commentAuthors" Target="commentAuthors.xml" /><Relationship Id="rId50" Type="http://schemas.openxmlformats.org/officeDocument/2006/relationships/viewProps" Target="viewProps.xml" /><Relationship Id="rId51" Type="http://schemas.openxmlformats.org/officeDocument/2006/relationships/theme" Target="theme/theme1.xml" /><Relationship Id="rId52" Type="http://schemas.openxmlformats.org/officeDocument/2006/relationships/tableStyles" Target="tableStyles.xml" /><Relationship Id="rId6" Type="http://schemas.openxmlformats.org/officeDocument/2006/relationships/slideMaster" Target="slideMasters/slideMaster1.xml" /><Relationship Id="rId7" Type="http://schemas.openxmlformats.org/officeDocument/2006/relationships/notesMaster" Target="notesMasters/notesMaster1.xml" /><Relationship Id="rId8" Type="http://schemas.openxmlformats.org/officeDocument/2006/relationships/handoutMaster" Target="handoutMasters/handoutMaster1.xml" /><Relationship Id="rId9" Type="http://schemas.openxmlformats.org/officeDocument/2006/relationships/slide" Target="slides/slide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6E9259A2-3E02-4F83-8B94-5800CE6E9816}" type="datetimeFigureOut">
              <a:rPr lang="en-US" smtClean="0"/>
              <a:t>9/15/2022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16E3037E-23A5-4297-8A5A-3B5F6C008169}" type="slidenum">
              <a:rPr lang="en-US" smtClean="0"/>
              <a:t>‹#›</a:t>
            </a:fld>
            <a:endParaRPr lang="en-US"/>
          </a:p>
        </p:txBody>
      </p:sp>
    </p:spTree>
    <p:extLst>
      <p:ext uri="{BB962C8B-B14F-4D97-AF65-F5344CB8AC3E}">
        <p14:creationId xmlns:p14="http://schemas.microsoft.com/office/powerpoint/2010/main" val="1086345567"/>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8A104198-312D-49FC-8AE8-11D1AF060FB6}" type="datetimeFigureOut">
              <a:rPr lang="en-US" smtClean="0"/>
              <a:t>9/15/2022</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1BCC89ED-3BE7-40AF-A0BF-EA3A138510BE}" type="slidenum">
              <a:rPr lang="en-US" smtClean="0"/>
              <a:t>‹#›</a:t>
            </a:fld>
            <a:endParaRPr lang="en-US"/>
          </a:p>
        </p:txBody>
      </p:sp>
    </p:spTree>
    <p:extLst>
      <p:ext uri="{BB962C8B-B14F-4D97-AF65-F5344CB8AC3E}">
        <p14:creationId xmlns:p14="http://schemas.microsoft.com/office/powerpoint/2010/main" val="1565680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Title Slide">
    <p:spTree>
      <p:nvGrpSpPr>
        <p:cNvPr id="1" name=""/>
        <p:cNvGrpSpPr/>
        <p:nvPr/>
      </p:nvGrpSpPr>
      <p:grpSpPr>
        <a:xfrm>
          <a:off x="0" y="0"/>
          <a:ext cx="0" cy="0"/>
        </a:xfrm>
      </p:grpSpPr>
      <p:sp>
        <p:nvSpPr>
          <p:cNvPr id="2" name="Title 1">
            <a:extLst>
              <a:ext uri="{FF2B5EF4-FFF2-40B4-BE49-F238E27FC236}">
                <a16:creationId xmlns:a16="http://schemas.microsoft.com/office/drawing/2014/main" id="{1FB28A4D-4EC1-724F-94BE-F0B679EDF8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D407AAF-ACC6-BF4E-AAE7-D736CA6F68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0B659C-3E56-6B41-B2DF-E6D6016451E7}"/>
              </a:ext>
            </a:extLst>
          </p:cNvPr>
          <p:cNvSpPr>
            <a:spLocks noGrp="1"/>
          </p:cNvSpPr>
          <p:nvPr>
            <p:ph type="dt" sz="half" idx="10"/>
          </p:nvPr>
        </p:nvSpPr>
        <p:spPr/>
        <p:txBody>
          <a:bodyPr/>
          <a:lstStyle/>
          <a:p>
            <a:fld id="{1A796AF5-77AF-4E56-9AFB-F364155D6F71}" type="datetime1">
              <a:rPr lang="en-US" smtClean="0"/>
              <a:t>9/15/2022</a:t>
            </a:fld>
            <a:endParaRPr lang="en-US"/>
          </a:p>
        </p:txBody>
      </p:sp>
      <p:sp>
        <p:nvSpPr>
          <p:cNvPr id="5" name="Footer Placeholder 4">
            <a:extLst>
              <a:ext uri="{FF2B5EF4-FFF2-40B4-BE49-F238E27FC236}">
                <a16:creationId xmlns:a16="http://schemas.microsoft.com/office/drawing/2014/main" id="{D9B0D4A9-9ABB-2645-8584-CCA0E30CD170}"/>
              </a:ext>
            </a:extLst>
          </p:cNvPr>
          <p:cNvSpPr>
            <a:spLocks noGrp="1"/>
          </p:cNvSpPr>
          <p:nvPr>
            <p:ph type="ftr" sz="quarter" idx="11"/>
          </p:nvPr>
        </p:nvSpPr>
        <p:spPr/>
        <p:txBody>
          <a:bodyPr/>
          <a:lstStyle/>
          <a:p>
            <a:r>
              <a:rPr lang="en-US"/>
              <a:t>CONFIDENTIAL / ATTORNEY-CLIENT PRIVILEGED</a:t>
            </a:r>
          </a:p>
        </p:txBody>
      </p:sp>
      <p:sp>
        <p:nvSpPr>
          <p:cNvPr id="6" name="Slide Number Placeholder 5">
            <a:extLst>
              <a:ext uri="{FF2B5EF4-FFF2-40B4-BE49-F238E27FC236}">
                <a16:creationId xmlns:a16="http://schemas.microsoft.com/office/drawing/2014/main" id="{B1B84476-D21E-5A44-B416-401C76921093}"/>
              </a:ext>
            </a:extLst>
          </p:cNvPr>
          <p:cNvSpPr>
            <a:spLocks noGrp="1"/>
          </p:cNvSpPr>
          <p:nvPr>
            <p:ph type="sldNum" sz="quarter" idx="12"/>
          </p:nvPr>
        </p:nvSpPr>
        <p:spPr/>
        <p:txBody>
          <a:bodyPr/>
          <a:lstStyle/>
          <a:p>
            <a:fld id="{61BFE05B-1F70-B049-B3AE-30E4185A3312}" type="slidenum">
              <a:rPr lang="en-US" smtClean="0"/>
              <a:t>‹#›</a:t>
            </a:fld>
            <a:endParaRPr lang="en-US"/>
          </a:p>
        </p:txBody>
      </p:sp>
    </p:spTree>
    <p:extLst>
      <p:ext uri="{BB962C8B-B14F-4D97-AF65-F5344CB8AC3E}">
        <p14:creationId xmlns:p14="http://schemas.microsoft.com/office/powerpoint/2010/main" val="4129922283"/>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Title and Vertical Text">
    <p:spTree>
      <p:nvGrpSpPr>
        <p:cNvPr id="1" name=""/>
        <p:cNvGrpSpPr/>
        <p:nvPr/>
      </p:nvGrpSpPr>
      <p:grpSpPr>
        <a:xfrm>
          <a:off x="0" y="0"/>
          <a:ext cx="0" cy="0"/>
        </a:xfrm>
      </p:grpSpPr>
      <p:sp>
        <p:nvSpPr>
          <p:cNvPr id="2" name="Title 1">
            <a:extLst>
              <a:ext uri="{FF2B5EF4-FFF2-40B4-BE49-F238E27FC236}">
                <a16:creationId xmlns:a16="http://schemas.microsoft.com/office/drawing/2014/main" id="{F941A33A-7CAE-4144-B8F5-3998B7CBBE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A6EA62-678A-BA41-AFEB-E5C09CA4715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34BEEF-59ED-024F-9290-12060EC89683}"/>
              </a:ext>
            </a:extLst>
          </p:cNvPr>
          <p:cNvSpPr>
            <a:spLocks noGrp="1"/>
          </p:cNvSpPr>
          <p:nvPr>
            <p:ph type="dt" sz="half" idx="10"/>
          </p:nvPr>
        </p:nvSpPr>
        <p:spPr/>
        <p:txBody>
          <a:bodyPr/>
          <a:lstStyle/>
          <a:p>
            <a:fld id="{51F949D3-57E8-429D-B3FB-26A6D29F572F}" type="datetime1">
              <a:rPr lang="en-US" smtClean="0"/>
              <a:t>9/15/2022</a:t>
            </a:fld>
            <a:endParaRPr lang="en-US"/>
          </a:p>
        </p:txBody>
      </p:sp>
      <p:sp>
        <p:nvSpPr>
          <p:cNvPr id="5" name="Footer Placeholder 4">
            <a:extLst>
              <a:ext uri="{FF2B5EF4-FFF2-40B4-BE49-F238E27FC236}">
                <a16:creationId xmlns:a16="http://schemas.microsoft.com/office/drawing/2014/main" id="{E19D789E-877C-5E41-8C10-BB77240A960B}"/>
              </a:ext>
            </a:extLst>
          </p:cNvPr>
          <p:cNvSpPr>
            <a:spLocks noGrp="1"/>
          </p:cNvSpPr>
          <p:nvPr>
            <p:ph type="ftr" sz="quarter" idx="11"/>
          </p:nvPr>
        </p:nvSpPr>
        <p:spPr/>
        <p:txBody>
          <a:bodyPr/>
          <a:lstStyle/>
          <a:p>
            <a:r>
              <a:rPr lang="en-US"/>
              <a:t>CONFIDENTIAL / ATTORNEY-CLIENT PRIVILEGED</a:t>
            </a:r>
          </a:p>
        </p:txBody>
      </p:sp>
      <p:sp>
        <p:nvSpPr>
          <p:cNvPr id="6" name="Slide Number Placeholder 5">
            <a:extLst>
              <a:ext uri="{FF2B5EF4-FFF2-40B4-BE49-F238E27FC236}">
                <a16:creationId xmlns:a16="http://schemas.microsoft.com/office/drawing/2014/main" id="{184AA867-1FEC-5345-A97C-6661918335C2}"/>
              </a:ext>
            </a:extLst>
          </p:cNvPr>
          <p:cNvSpPr>
            <a:spLocks noGrp="1"/>
          </p:cNvSpPr>
          <p:nvPr>
            <p:ph type="sldNum" sz="quarter" idx="12"/>
          </p:nvPr>
        </p:nvSpPr>
        <p:spPr/>
        <p:txBody>
          <a:bodyPr/>
          <a:lstStyle/>
          <a:p>
            <a:fld id="{61BFE05B-1F70-B049-B3AE-30E4185A3312}" type="slidenum">
              <a:rPr lang="en-US" smtClean="0"/>
              <a:t>‹#›</a:t>
            </a:fld>
            <a:endParaRPr lang="en-US"/>
          </a:p>
        </p:txBody>
      </p:sp>
    </p:spTree>
    <p:extLst>
      <p:ext uri="{BB962C8B-B14F-4D97-AF65-F5344CB8AC3E}">
        <p14:creationId xmlns:p14="http://schemas.microsoft.com/office/powerpoint/2010/main" val="1127246386"/>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a:extLst>
              <a:ext uri="{FF2B5EF4-FFF2-40B4-BE49-F238E27FC236}">
                <a16:creationId xmlns:a16="http://schemas.microsoft.com/office/drawing/2014/main" id="{CBAA8BBD-8A84-B842-866C-B06F1CF74B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BDD4FD-0B01-294C-91E5-4F866342CDC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781ACC-6CF4-CC4B-8A67-781CA27B52C7}"/>
              </a:ext>
            </a:extLst>
          </p:cNvPr>
          <p:cNvSpPr>
            <a:spLocks noGrp="1"/>
          </p:cNvSpPr>
          <p:nvPr>
            <p:ph type="dt" sz="half" idx="10"/>
          </p:nvPr>
        </p:nvSpPr>
        <p:spPr/>
        <p:txBody>
          <a:bodyPr/>
          <a:lstStyle/>
          <a:p>
            <a:fld id="{069BFE5B-322A-4AA6-9124-23BAA4693981}" type="datetime1">
              <a:rPr lang="en-US" smtClean="0"/>
              <a:t>9/15/2022</a:t>
            </a:fld>
            <a:endParaRPr lang="en-US"/>
          </a:p>
        </p:txBody>
      </p:sp>
      <p:sp>
        <p:nvSpPr>
          <p:cNvPr id="5" name="Footer Placeholder 4">
            <a:extLst>
              <a:ext uri="{FF2B5EF4-FFF2-40B4-BE49-F238E27FC236}">
                <a16:creationId xmlns:a16="http://schemas.microsoft.com/office/drawing/2014/main" id="{1C6D6A21-2257-D442-9CF4-D009D06297AD}"/>
              </a:ext>
            </a:extLst>
          </p:cNvPr>
          <p:cNvSpPr>
            <a:spLocks noGrp="1"/>
          </p:cNvSpPr>
          <p:nvPr>
            <p:ph type="ftr" sz="quarter" idx="11"/>
          </p:nvPr>
        </p:nvSpPr>
        <p:spPr/>
        <p:txBody>
          <a:bodyPr/>
          <a:lstStyle/>
          <a:p>
            <a:r>
              <a:rPr lang="en-US"/>
              <a:t>CONFIDENTIAL / ATTORNEY-CLIENT PRIVILEGED</a:t>
            </a:r>
          </a:p>
        </p:txBody>
      </p:sp>
      <p:sp>
        <p:nvSpPr>
          <p:cNvPr id="6" name="Slide Number Placeholder 5">
            <a:extLst>
              <a:ext uri="{FF2B5EF4-FFF2-40B4-BE49-F238E27FC236}">
                <a16:creationId xmlns:a16="http://schemas.microsoft.com/office/drawing/2014/main" id="{4C7F582A-EF69-AE47-AE6F-5226BC4DDC57}"/>
              </a:ext>
            </a:extLst>
          </p:cNvPr>
          <p:cNvSpPr>
            <a:spLocks noGrp="1"/>
          </p:cNvSpPr>
          <p:nvPr>
            <p:ph type="sldNum" sz="quarter" idx="12"/>
          </p:nvPr>
        </p:nvSpPr>
        <p:spPr/>
        <p:txBody>
          <a:bodyPr/>
          <a:lstStyle/>
          <a:p>
            <a:fld id="{61BFE05B-1F70-B049-B3AE-30E4185A3312}" type="slidenum">
              <a:rPr lang="en-US" smtClean="0"/>
              <a:t>‹#›</a:t>
            </a:fld>
            <a:endParaRPr lang="en-US"/>
          </a:p>
        </p:txBody>
      </p:sp>
    </p:spTree>
    <p:extLst>
      <p:ext uri="{BB962C8B-B14F-4D97-AF65-F5344CB8AC3E}">
        <p14:creationId xmlns:p14="http://schemas.microsoft.com/office/powerpoint/2010/main" val="2240218819"/>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Title and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86123B15-B803-254B-A35D-409EFCE9DD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C85125-B2CD-F846-B684-7B161F21C5C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0A5A7B-19F7-AB42-95B6-81DD908981C8}"/>
              </a:ext>
            </a:extLst>
          </p:cNvPr>
          <p:cNvSpPr>
            <a:spLocks noGrp="1"/>
          </p:cNvSpPr>
          <p:nvPr>
            <p:ph type="dt" sz="half" idx="10"/>
          </p:nvPr>
        </p:nvSpPr>
        <p:spPr/>
        <p:txBody>
          <a:bodyPr/>
          <a:lstStyle/>
          <a:p>
            <a:fld id="{F33FD2B3-750D-4792-B71E-F784FE5497E6}" type="datetime1">
              <a:rPr lang="en-US" smtClean="0"/>
              <a:t>9/15/2022</a:t>
            </a:fld>
            <a:endParaRPr lang="en-US"/>
          </a:p>
        </p:txBody>
      </p:sp>
      <p:sp>
        <p:nvSpPr>
          <p:cNvPr id="5" name="Footer Placeholder 4">
            <a:extLst>
              <a:ext uri="{FF2B5EF4-FFF2-40B4-BE49-F238E27FC236}">
                <a16:creationId xmlns:a16="http://schemas.microsoft.com/office/drawing/2014/main" id="{5A62A9D5-11CE-2942-96D2-203949EEB0F4}"/>
              </a:ext>
            </a:extLst>
          </p:cNvPr>
          <p:cNvSpPr>
            <a:spLocks noGrp="1"/>
          </p:cNvSpPr>
          <p:nvPr>
            <p:ph type="ftr" sz="quarter" idx="11"/>
          </p:nvPr>
        </p:nvSpPr>
        <p:spPr/>
        <p:txBody>
          <a:bodyPr/>
          <a:lstStyle/>
          <a:p>
            <a:r>
              <a:rPr lang="en-US"/>
              <a:t>CONFIDENTIAL / ATTORNEY-CLIENT PRIVILEGED</a:t>
            </a:r>
          </a:p>
        </p:txBody>
      </p:sp>
      <p:sp>
        <p:nvSpPr>
          <p:cNvPr id="6" name="Slide Number Placeholder 5">
            <a:extLst>
              <a:ext uri="{FF2B5EF4-FFF2-40B4-BE49-F238E27FC236}">
                <a16:creationId xmlns:a16="http://schemas.microsoft.com/office/drawing/2014/main" id="{1287129C-DFD4-4946-80D8-436649E40DE7}"/>
              </a:ext>
            </a:extLst>
          </p:cNvPr>
          <p:cNvSpPr>
            <a:spLocks noGrp="1"/>
          </p:cNvSpPr>
          <p:nvPr>
            <p:ph type="sldNum" sz="quarter" idx="12"/>
          </p:nvPr>
        </p:nvSpPr>
        <p:spPr/>
        <p:txBody>
          <a:bodyPr/>
          <a:lstStyle/>
          <a:p>
            <a:fld id="{61BFE05B-1F70-B049-B3AE-30E4185A3312}" type="slidenum">
              <a:rPr lang="en-US" smtClean="0"/>
              <a:t>‹#›</a:t>
            </a:fld>
            <a:endParaRPr lang="en-US"/>
          </a:p>
        </p:txBody>
      </p:sp>
    </p:spTree>
    <p:extLst>
      <p:ext uri="{BB962C8B-B14F-4D97-AF65-F5344CB8AC3E}">
        <p14:creationId xmlns:p14="http://schemas.microsoft.com/office/powerpoint/2010/main" val="3576722268"/>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Section Header">
    <p:spTree>
      <p:nvGrpSpPr>
        <p:cNvPr id="1" name=""/>
        <p:cNvGrpSpPr/>
        <p:nvPr/>
      </p:nvGrpSpPr>
      <p:grpSpPr>
        <a:xfrm>
          <a:off x="0" y="0"/>
          <a:ext cx="0" cy="0"/>
        </a:xfrm>
      </p:grpSpPr>
      <p:sp>
        <p:nvSpPr>
          <p:cNvPr id="2" name="Title 1">
            <a:extLst>
              <a:ext uri="{FF2B5EF4-FFF2-40B4-BE49-F238E27FC236}">
                <a16:creationId xmlns:a16="http://schemas.microsoft.com/office/drawing/2014/main" id="{7F36D638-7398-004D-9AB0-EDB14442B9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789D92-B6BB-E94C-A185-84EB00C85C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0FB9F9-2C07-C345-801D-8EB790DA4D16}"/>
              </a:ext>
            </a:extLst>
          </p:cNvPr>
          <p:cNvSpPr>
            <a:spLocks noGrp="1"/>
          </p:cNvSpPr>
          <p:nvPr>
            <p:ph type="dt" sz="half" idx="10"/>
          </p:nvPr>
        </p:nvSpPr>
        <p:spPr/>
        <p:txBody>
          <a:bodyPr/>
          <a:lstStyle/>
          <a:p>
            <a:fld id="{C6D33716-806B-4B32-8696-B9EA81543733}" type="datetime1">
              <a:rPr lang="en-US" smtClean="0"/>
              <a:t>9/15/2022</a:t>
            </a:fld>
            <a:endParaRPr lang="en-US"/>
          </a:p>
        </p:txBody>
      </p:sp>
      <p:sp>
        <p:nvSpPr>
          <p:cNvPr id="5" name="Footer Placeholder 4">
            <a:extLst>
              <a:ext uri="{FF2B5EF4-FFF2-40B4-BE49-F238E27FC236}">
                <a16:creationId xmlns:a16="http://schemas.microsoft.com/office/drawing/2014/main" id="{94C72331-0C42-0940-9D21-09279E9EAB23}"/>
              </a:ext>
            </a:extLst>
          </p:cNvPr>
          <p:cNvSpPr>
            <a:spLocks noGrp="1"/>
          </p:cNvSpPr>
          <p:nvPr>
            <p:ph type="ftr" sz="quarter" idx="11"/>
          </p:nvPr>
        </p:nvSpPr>
        <p:spPr/>
        <p:txBody>
          <a:bodyPr/>
          <a:lstStyle/>
          <a:p>
            <a:r>
              <a:rPr lang="en-US"/>
              <a:t>CONFIDENTIAL / ATTORNEY-CLIENT PRIVILEGED</a:t>
            </a:r>
          </a:p>
        </p:txBody>
      </p:sp>
      <p:sp>
        <p:nvSpPr>
          <p:cNvPr id="6" name="Slide Number Placeholder 5">
            <a:extLst>
              <a:ext uri="{FF2B5EF4-FFF2-40B4-BE49-F238E27FC236}">
                <a16:creationId xmlns:a16="http://schemas.microsoft.com/office/drawing/2014/main" id="{6189533B-E27B-A949-BF9C-57AC3A42DEE9}"/>
              </a:ext>
            </a:extLst>
          </p:cNvPr>
          <p:cNvSpPr>
            <a:spLocks noGrp="1"/>
          </p:cNvSpPr>
          <p:nvPr>
            <p:ph type="sldNum" sz="quarter" idx="12"/>
          </p:nvPr>
        </p:nvSpPr>
        <p:spPr/>
        <p:txBody>
          <a:bodyPr/>
          <a:lstStyle/>
          <a:p>
            <a:fld id="{61BFE05B-1F70-B049-B3AE-30E4185A3312}" type="slidenum">
              <a:rPr lang="en-US" smtClean="0"/>
              <a:t>‹#›</a:t>
            </a:fld>
            <a:endParaRPr lang="en-US"/>
          </a:p>
        </p:txBody>
      </p:sp>
    </p:spTree>
    <p:extLst>
      <p:ext uri="{BB962C8B-B14F-4D97-AF65-F5344CB8AC3E}">
        <p14:creationId xmlns:p14="http://schemas.microsoft.com/office/powerpoint/2010/main" val="298599460"/>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Two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E561B45C-583B-334C-9671-814C2EF80C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E4327D-8C2B-C34B-ABE4-66DE571C353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5F6BC2-F3ED-204A-B428-74F01A306E3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730C16-0C85-D54C-99F3-120A45760F4D}"/>
              </a:ext>
            </a:extLst>
          </p:cNvPr>
          <p:cNvSpPr>
            <a:spLocks noGrp="1"/>
          </p:cNvSpPr>
          <p:nvPr>
            <p:ph type="dt" sz="half" idx="10"/>
          </p:nvPr>
        </p:nvSpPr>
        <p:spPr/>
        <p:txBody>
          <a:bodyPr/>
          <a:lstStyle/>
          <a:p>
            <a:fld id="{75BF0B33-3FD7-4280-A586-FB09890EC3E8}" type="datetime1">
              <a:rPr lang="en-US" smtClean="0"/>
              <a:t>9/15/2022</a:t>
            </a:fld>
            <a:endParaRPr lang="en-US"/>
          </a:p>
        </p:txBody>
      </p:sp>
      <p:sp>
        <p:nvSpPr>
          <p:cNvPr id="6" name="Footer Placeholder 5">
            <a:extLst>
              <a:ext uri="{FF2B5EF4-FFF2-40B4-BE49-F238E27FC236}">
                <a16:creationId xmlns:a16="http://schemas.microsoft.com/office/drawing/2014/main" id="{ED85CB09-7496-B34F-AABC-128750412B25}"/>
              </a:ext>
            </a:extLst>
          </p:cNvPr>
          <p:cNvSpPr>
            <a:spLocks noGrp="1"/>
          </p:cNvSpPr>
          <p:nvPr>
            <p:ph type="ftr" sz="quarter" idx="11"/>
          </p:nvPr>
        </p:nvSpPr>
        <p:spPr/>
        <p:txBody>
          <a:bodyPr/>
          <a:lstStyle/>
          <a:p>
            <a:r>
              <a:rPr lang="en-US"/>
              <a:t>CONFIDENTIAL / ATTORNEY-CLIENT PRIVILEGED</a:t>
            </a:r>
          </a:p>
        </p:txBody>
      </p:sp>
      <p:sp>
        <p:nvSpPr>
          <p:cNvPr id="7" name="Slide Number Placeholder 6">
            <a:extLst>
              <a:ext uri="{FF2B5EF4-FFF2-40B4-BE49-F238E27FC236}">
                <a16:creationId xmlns:a16="http://schemas.microsoft.com/office/drawing/2014/main" id="{C716B442-84E1-1449-AA11-263437C53A21}"/>
              </a:ext>
            </a:extLst>
          </p:cNvPr>
          <p:cNvSpPr>
            <a:spLocks noGrp="1"/>
          </p:cNvSpPr>
          <p:nvPr>
            <p:ph type="sldNum" sz="quarter" idx="12"/>
          </p:nvPr>
        </p:nvSpPr>
        <p:spPr/>
        <p:txBody>
          <a:bodyPr/>
          <a:lstStyle/>
          <a:p>
            <a:fld id="{61BFE05B-1F70-B049-B3AE-30E4185A3312}" type="slidenum">
              <a:rPr lang="en-US" smtClean="0"/>
              <a:t>‹#›</a:t>
            </a:fld>
            <a:endParaRPr lang="en-US"/>
          </a:p>
        </p:txBody>
      </p:sp>
    </p:spTree>
    <p:extLst>
      <p:ext uri="{BB962C8B-B14F-4D97-AF65-F5344CB8AC3E}">
        <p14:creationId xmlns:p14="http://schemas.microsoft.com/office/powerpoint/2010/main" val="522958401"/>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Comparison">
    <p:spTree>
      <p:nvGrpSpPr>
        <p:cNvPr id="1" name=""/>
        <p:cNvGrpSpPr/>
        <p:nvPr/>
      </p:nvGrpSpPr>
      <p:grpSpPr>
        <a:xfrm>
          <a:off x="0" y="0"/>
          <a:ext cx="0" cy="0"/>
        </a:xfrm>
      </p:grpSpPr>
      <p:sp>
        <p:nvSpPr>
          <p:cNvPr id="2" name="Title 1">
            <a:extLst>
              <a:ext uri="{FF2B5EF4-FFF2-40B4-BE49-F238E27FC236}">
                <a16:creationId xmlns:a16="http://schemas.microsoft.com/office/drawing/2014/main" id="{40D4D6F0-3D7D-D341-B729-DF887A7520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72EB19-51B9-6C4C-B37B-004F718044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7DCD58C-F2EB-E347-8991-8CC6A964F4C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D1DC40-96AC-2D4A-9C33-8B15912F25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9B7BAB8-DBA2-5E4F-84FC-C004546E548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CD73AF-E5B3-514B-941E-09AB3BDE8A72}"/>
              </a:ext>
            </a:extLst>
          </p:cNvPr>
          <p:cNvSpPr>
            <a:spLocks noGrp="1"/>
          </p:cNvSpPr>
          <p:nvPr>
            <p:ph type="dt" sz="half" idx="10"/>
          </p:nvPr>
        </p:nvSpPr>
        <p:spPr/>
        <p:txBody>
          <a:bodyPr/>
          <a:lstStyle/>
          <a:p>
            <a:fld id="{0A37895E-351D-4495-BEC9-09BD6597A583}" type="datetime1">
              <a:rPr lang="en-US" smtClean="0"/>
              <a:t>9/15/2022</a:t>
            </a:fld>
            <a:endParaRPr lang="en-US"/>
          </a:p>
        </p:txBody>
      </p:sp>
      <p:sp>
        <p:nvSpPr>
          <p:cNvPr id="8" name="Footer Placeholder 7">
            <a:extLst>
              <a:ext uri="{FF2B5EF4-FFF2-40B4-BE49-F238E27FC236}">
                <a16:creationId xmlns:a16="http://schemas.microsoft.com/office/drawing/2014/main" id="{C5E6E4AF-8371-F048-AF3E-1A766EB0C8DC}"/>
              </a:ext>
            </a:extLst>
          </p:cNvPr>
          <p:cNvSpPr>
            <a:spLocks noGrp="1"/>
          </p:cNvSpPr>
          <p:nvPr>
            <p:ph type="ftr" sz="quarter" idx="11"/>
          </p:nvPr>
        </p:nvSpPr>
        <p:spPr/>
        <p:txBody>
          <a:bodyPr/>
          <a:lstStyle/>
          <a:p>
            <a:r>
              <a:rPr lang="en-US"/>
              <a:t>CONFIDENTIAL / ATTORNEY-CLIENT PRIVILEGED</a:t>
            </a:r>
          </a:p>
        </p:txBody>
      </p:sp>
      <p:sp>
        <p:nvSpPr>
          <p:cNvPr id="9" name="Slide Number Placeholder 8">
            <a:extLst>
              <a:ext uri="{FF2B5EF4-FFF2-40B4-BE49-F238E27FC236}">
                <a16:creationId xmlns:a16="http://schemas.microsoft.com/office/drawing/2014/main" id="{CB51FCD6-D19B-CE42-BEF0-B095A7662233}"/>
              </a:ext>
            </a:extLst>
          </p:cNvPr>
          <p:cNvSpPr>
            <a:spLocks noGrp="1"/>
          </p:cNvSpPr>
          <p:nvPr>
            <p:ph type="sldNum" sz="quarter" idx="12"/>
          </p:nvPr>
        </p:nvSpPr>
        <p:spPr/>
        <p:txBody>
          <a:bodyPr/>
          <a:lstStyle/>
          <a:p>
            <a:fld id="{61BFE05B-1F70-B049-B3AE-30E4185A3312}" type="slidenum">
              <a:rPr lang="en-US" smtClean="0"/>
              <a:t>‹#›</a:t>
            </a:fld>
            <a:endParaRPr lang="en-US"/>
          </a:p>
        </p:txBody>
      </p:sp>
    </p:spTree>
    <p:extLst>
      <p:ext uri="{BB962C8B-B14F-4D97-AF65-F5344CB8AC3E}">
        <p14:creationId xmlns:p14="http://schemas.microsoft.com/office/powerpoint/2010/main" val="1656279234"/>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Title Only">
    <p:spTree>
      <p:nvGrpSpPr>
        <p:cNvPr id="1" name=""/>
        <p:cNvGrpSpPr/>
        <p:nvPr/>
      </p:nvGrpSpPr>
      <p:grpSpPr>
        <a:xfrm>
          <a:off x="0" y="0"/>
          <a:ext cx="0" cy="0"/>
        </a:xfrm>
      </p:grpSpPr>
      <p:sp>
        <p:nvSpPr>
          <p:cNvPr id="2" name="Title 1">
            <a:extLst>
              <a:ext uri="{FF2B5EF4-FFF2-40B4-BE49-F238E27FC236}">
                <a16:creationId xmlns:a16="http://schemas.microsoft.com/office/drawing/2014/main" id="{425CD6BA-4CDB-E042-AB3D-41F64AE93E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89B681E-DE62-6647-A86B-F990631C4E34}"/>
              </a:ext>
            </a:extLst>
          </p:cNvPr>
          <p:cNvSpPr>
            <a:spLocks noGrp="1"/>
          </p:cNvSpPr>
          <p:nvPr>
            <p:ph type="dt" sz="half" idx="10"/>
          </p:nvPr>
        </p:nvSpPr>
        <p:spPr/>
        <p:txBody>
          <a:bodyPr/>
          <a:lstStyle/>
          <a:p>
            <a:fld id="{7437597E-7C9D-4329-92C6-E176802265B1}" type="datetime1">
              <a:rPr lang="en-US" smtClean="0"/>
              <a:t>9/15/2022</a:t>
            </a:fld>
            <a:endParaRPr lang="en-US"/>
          </a:p>
        </p:txBody>
      </p:sp>
      <p:sp>
        <p:nvSpPr>
          <p:cNvPr id="4" name="Footer Placeholder 3">
            <a:extLst>
              <a:ext uri="{FF2B5EF4-FFF2-40B4-BE49-F238E27FC236}">
                <a16:creationId xmlns:a16="http://schemas.microsoft.com/office/drawing/2014/main" id="{9D9A0D82-0338-3942-A60C-412A5D050E4F}"/>
              </a:ext>
            </a:extLst>
          </p:cNvPr>
          <p:cNvSpPr>
            <a:spLocks noGrp="1"/>
          </p:cNvSpPr>
          <p:nvPr>
            <p:ph type="ftr" sz="quarter" idx="11"/>
          </p:nvPr>
        </p:nvSpPr>
        <p:spPr/>
        <p:txBody>
          <a:bodyPr/>
          <a:lstStyle/>
          <a:p>
            <a:r>
              <a:rPr lang="en-US"/>
              <a:t>CONFIDENTIAL / ATTORNEY-CLIENT PRIVILEGED</a:t>
            </a:r>
          </a:p>
        </p:txBody>
      </p:sp>
      <p:sp>
        <p:nvSpPr>
          <p:cNvPr id="5" name="Slide Number Placeholder 4">
            <a:extLst>
              <a:ext uri="{FF2B5EF4-FFF2-40B4-BE49-F238E27FC236}">
                <a16:creationId xmlns:a16="http://schemas.microsoft.com/office/drawing/2014/main" id="{99027C79-2C6E-5246-9117-03EB1033095E}"/>
              </a:ext>
            </a:extLst>
          </p:cNvPr>
          <p:cNvSpPr>
            <a:spLocks noGrp="1"/>
          </p:cNvSpPr>
          <p:nvPr>
            <p:ph type="sldNum" sz="quarter" idx="12"/>
          </p:nvPr>
        </p:nvSpPr>
        <p:spPr/>
        <p:txBody>
          <a:bodyPr/>
          <a:lstStyle/>
          <a:p>
            <a:fld id="{61BFE05B-1F70-B049-B3AE-30E4185A3312}" type="slidenum">
              <a:rPr lang="en-US" smtClean="0"/>
              <a:t>‹#›</a:t>
            </a:fld>
            <a:endParaRPr lang="en-US"/>
          </a:p>
        </p:txBody>
      </p:sp>
    </p:spTree>
    <p:extLst>
      <p:ext uri="{BB962C8B-B14F-4D97-AF65-F5344CB8AC3E}">
        <p14:creationId xmlns:p14="http://schemas.microsoft.com/office/powerpoint/2010/main" val="2382184828"/>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Blank">
    <p:spTree>
      <p:nvGrpSpPr>
        <p:cNvPr id="1" name=""/>
        <p:cNvGrpSpPr/>
        <p:nvPr/>
      </p:nvGrpSpPr>
      <p:grpSpPr>
        <a:xfrm>
          <a:off x="0" y="0"/>
          <a:ext cx="0" cy="0"/>
        </a:xfrm>
      </p:grpSpPr>
      <p:sp>
        <p:nvSpPr>
          <p:cNvPr id="2" name="Date Placeholder 1">
            <a:extLst>
              <a:ext uri="{FF2B5EF4-FFF2-40B4-BE49-F238E27FC236}">
                <a16:creationId xmlns:a16="http://schemas.microsoft.com/office/drawing/2014/main" id="{B9058988-56A8-A242-B959-4D367BB9D4FD}"/>
              </a:ext>
            </a:extLst>
          </p:cNvPr>
          <p:cNvSpPr>
            <a:spLocks noGrp="1"/>
          </p:cNvSpPr>
          <p:nvPr>
            <p:ph type="dt" sz="half" idx="10"/>
          </p:nvPr>
        </p:nvSpPr>
        <p:spPr/>
        <p:txBody>
          <a:bodyPr/>
          <a:lstStyle/>
          <a:p>
            <a:fld id="{C2D4B2E5-7D13-418E-BD23-497127F734FE}" type="datetime1">
              <a:rPr lang="en-US" smtClean="0"/>
              <a:t>9/15/2022</a:t>
            </a:fld>
            <a:endParaRPr lang="en-US"/>
          </a:p>
        </p:txBody>
      </p:sp>
      <p:sp>
        <p:nvSpPr>
          <p:cNvPr id="3" name="Footer Placeholder 2">
            <a:extLst>
              <a:ext uri="{FF2B5EF4-FFF2-40B4-BE49-F238E27FC236}">
                <a16:creationId xmlns:a16="http://schemas.microsoft.com/office/drawing/2014/main" id="{13C2D978-0AEA-CE4A-87BA-89F8A436C244}"/>
              </a:ext>
            </a:extLst>
          </p:cNvPr>
          <p:cNvSpPr>
            <a:spLocks noGrp="1"/>
          </p:cNvSpPr>
          <p:nvPr>
            <p:ph type="ftr" sz="quarter" idx="11"/>
          </p:nvPr>
        </p:nvSpPr>
        <p:spPr/>
        <p:txBody>
          <a:bodyPr/>
          <a:lstStyle/>
          <a:p>
            <a:r>
              <a:rPr lang="en-US"/>
              <a:t>CONFIDENTIAL / ATTORNEY-CLIENT PRIVILEGED</a:t>
            </a:r>
          </a:p>
        </p:txBody>
      </p:sp>
      <p:sp>
        <p:nvSpPr>
          <p:cNvPr id="4" name="Slide Number Placeholder 3">
            <a:extLst>
              <a:ext uri="{FF2B5EF4-FFF2-40B4-BE49-F238E27FC236}">
                <a16:creationId xmlns:a16="http://schemas.microsoft.com/office/drawing/2014/main" id="{9833F3C0-6B9A-DA4F-8F47-5A30A05D6D93}"/>
              </a:ext>
            </a:extLst>
          </p:cNvPr>
          <p:cNvSpPr>
            <a:spLocks noGrp="1"/>
          </p:cNvSpPr>
          <p:nvPr>
            <p:ph type="sldNum" sz="quarter" idx="12"/>
          </p:nvPr>
        </p:nvSpPr>
        <p:spPr/>
        <p:txBody>
          <a:bodyPr/>
          <a:lstStyle/>
          <a:p>
            <a:fld id="{61BFE05B-1F70-B049-B3AE-30E4185A3312}" type="slidenum">
              <a:rPr lang="en-US" smtClean="0"/>
              <a:t>‹#›</a:t>
            </a:fld>
            <a:endParaRPr lang="en-US"/>
          </a:p>
        </p:txBody>
      </p:sp>
    </p:spTree>
    <p:extLst>
      <p:ext uri="{BB962C8B-B14F-4D97-AF65-F5344CB8AC3E}">
        <p14:creationId xmlns:p14="http://schemas.microsoft.com/office/powerpoint/2010/main" val="2821714655"/>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Content with Caption">
    <p:spTree>
      <p:nvGrpSpPr>
        <p:cNvPr id="1" name=""/>
        <p:cNvGrpSpPr/>
        <p:nvPr/>
      </p:nvGrpSpPr>
      <p:grpSpPr>
        <a:xfrm>
          <a:off x="0" y="0"/>
          <a:ext cx="0" cy="0"/>
        </a:xfrm>
      </p:grpSpPr>
      <p:sp>
        <p:nvSpPr>
          <p:cNvPr id="2" name="Title 1">
            <a:extLst>
              <a:ext uri="{FF2B5EF4-FFF2-40B4-BE49-F238E27FC236}">
                <a16:creationId xmlns:a16="http://schemas.microsoft.com/office/drawing/2014/main" id="{04F2EEF3-B46F-B441-8711-0B2282A6DC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F153DA-2BDD-6E46-AF7C-B934C1128E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E9F06E-E7A2-E44B-8625-53168F4459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3BF4EA4-EC99-8347-AE0C-31CBDCF5F764}"/>
              </a:ext>
            </a:extLst>
          </p:cNvPr>
          <p:cNvSpPr>
            <a:spLocks noGrp="1"/>
          </p:cNvSpPr>
          <p:nvPr>
            <p:ph type="dt" sz="half" idx="10"/>
          </p:nvPr>
        </p:nvSpPr>
        <p:spPr/>
        <p:txBody>
          <a:bodyPr/>
          <a:lstStyle/>
          <a:p>
            <a:fld id="{A118C8B0-01D2-4858-A6DE-CB592CE43711}" type="datetime1">
              <a:rPr lang="en-US" smtClean="0"/>
              <a:t>9/15/2022</a:t>
            </a:fld>
            <a:endParaRPr lang="en-US"/>
          </a:p>
        </p:txBody>
      </p:sp>
      <p:sp>
        <p:nvSpPr>
          <p:cNvPr id="6" name="Footer Placeholder 5">
            <a:extLst>
              <a:ext uri="{FF2B5EF4-FFF2-40B4-BE49-F238E27FC236}">
                <a16:creationId xmlns:a16="http://schemas.microsoft.com/office/drawing/2014/main" id="{E39A6FC1-EA1D-074A-9297-C7661DFDD3E4}"/>
              </a:ext>
            </a:extLst>
          </p:cNvPr>
          <p:cNvSpPr>
            <a:spLocks noGrp="1"/>
          </p:cNvSpPr>
          <p:nvPr>
            <p:ph type="ftr" sz="quarter" idx="11"/>
          </p:nvPr>
        </p:nvSpPr>
        <p:spPr/>
        <p:txBody>
          <a:bodyPr/>
          <a:lstStyle/>
          <a:p>
            <a:r>
              <a:rPr lang="en-US"/>
              <a:t>CONFIDENTIAL / ATTORNEY-CLIENT PRIVILEGED</a:t>
            </a:r>
          </a:p>
        </p:txBody>
      </p:sp>
      <p:sp>
        <p:nvSpPr>
          <p:cNvPr id="7" name="Slide Number Placeholder 6">
            <a:extLst>
              <a:ext uri="{FF2B5EF4-FFF2-40B4-BE49-F238E27FC236}">
                <a16:creationId xmlns:a16="http://schemas.microsoft.com/office/drawing/2014/main" id="{65EFA164-0D8F-994A-B8F6-773554A31626}"/>
              </a:ext>
            </a:extLst>
          </p:cNvPr>
          <p:cNvSpPr>
            <a:spLocks noGrp="1"/>
          </p:cNvSpPr>
          <p:nvPr>
            <p:ph type="sldNum" sz="quarter" idx="12"/>
          </p:nvPr>
        </p:nvSpPr>
        <p:spPr/>
        <p:txBody>
          <a:bodyPr/>
          <a:lstStyle/>
          <a:p>
            <a:fld id="{61BFE05B-1F70-B049-B3AE-30E4185A3312}" type="slidenum">
              <a:rPr lang="en-US" smtClean="0"/>
              <a:t>‹#›</a:t>
            </a:fld>
            <a:endParaRPr lang="en-US"/>
          </a:p>
        </p:txBody>
      </p:sp>
    </p:spTree>
    <p:extLst>
      <p:ext uri="{BB962C8B-B14F-4D97-AF65-F5344CB8AC3E}">
        <p14:creationId xmlns:p14="http://schemas.microsoft.com/office/powerpoint/2010/main" val="3114261419"/>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Picture with Caption">
    <p:spTree>
      <p:nvGrpSpPr>
        <p:cNvPr id="1" name=""/>
        <p:cNvGrpSpPr/>
        <p:nvPr/>
      </p:nvGrpSpPr>
      <p:grpSpPr>
        <a:xfrm>
          <a:off x="0" y="0"/>
          <a:ext cx="0" cy="0"/>
        </a:xfrm>
      </p:grpSpPr>
      <p:sp>
        <p:nvSpPr>
          <p:cNvPr id="2" name="Title 1">
            <a:extLst>
              <a:ext uri="{FF2B5EF4-FFF2-40B4-BE49-F238E27FC236}">
                <a16:creationId xmlns:a16="http://schemas.microsoft.com/office/drawing/2014/main" id="{534831A0-0DD9-064C-9B57-E74FCE793F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821C93-1F2A-994A-8527-B9BE00E815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BE6E3BC-A248-F443-A2CA-33E05033FF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1DFC74E-0609-5144-9C95-EE7D3EF42D7B}"/>
              </a:ext>
            </a:extLst>
          </p:cNvPr>
          <p:cNvSpPr>
            <a:spLocks noGrp="1"/>
          </p:cNvSpPr>
          <p:nvPr>
            <p:ph type="dt" sz="half" idx="10"/>
          </p:nvPr>
        </p:nvSpPr>
        <p:spPr/>
        <p:txBody>
          <a:bodyPr/>
          <a:lstStyle/>
          <a:p>
            <a:fld id="{8800AD64-6023-4FCA-9A50-3274578B31F0}" type="datetime1">
              <a:rPr lang="en-US" smtClean="0"/>
              <a:t>9/15/2022</a:t>
            </a:fld>
            <a:endParaRPr lang="en-US"/>
          </a:p>
        </p:txBody>
      </p:sp>
      <p:sp>
        <p:nvSpPr>
          <p:cNvPr id="6" name="Footer Placeholder 5">
            <a:extLst>
              <a:ext uri="{FF2B5EF4-FFF2-40B4-BE49-F238E27FC236}">
                <a16:creationId xmlns:a16="http://schemas.microsoft.com/office/drawing/2014/main" id="{DCD1962C-6C56-0B44-A859-A679E7197E39}"/>
              </a:ext>
            </a:extLst>
          </p:cNvPr>
          <p:cNvSpPr>
            <a:spLocks noGrp="1"/>
          </p:cNvSpPr>
          <p:nvPr>
            <p:ph type="ftr" sz="quarter" idx="11"/>
          </p:nvPr>
        </p:nvSpPr>
        <p:spPr/>
        <p:txBody>
          <a:bodyPr/>
          <a:lstStyle/>
          <a:p>
            <a:r>
              <a:rPr lang="en-US"/>
              <a:t>CONFIDENTIAL / ATTORNEY-CLIENT PRIVILEGED</a:t>
            </a:r>
          </a:p>
        </p:txBody>
      </p:sp>
      <p:sp>
        <p:nvSpPr>
          <p:cNvPr id="7" name="Slide Number Placeholder 6">
            <a:extLst>
              <a:ext uri="{FF2B5EF4-FFF2-40B4-BE49-F238E27FC236}">
                <a16:creationId xmlns:a16="http://schemas.microsoft.com/office/drawing/2014/main" id="{ED6B7F76-D825-1C4C-BFCA-82B2480882D9}"/>
              </a:ext>
            </a:extLst>
          </p:cNvPr>
          <p:cNvSpPr>
            <a:spLocks noGrp="1"/>
          </p:cNvSpPr>
          <p:nvPr>
            <p:ph type="sldNum" sz="quarter" idx="12"/>
          </p:nvPr>
        </p:nvSpPr>
        <p:spPr/>
        <p:txBody>
          <a:bodyPr/>
          <a:lstStyle/>
          <a:p>
            <a:fld id="{61BFE05B-1F70-B049-B3AE-30E4185A3312}" type="slidenum">
              <a:rPr lang="en-US" smtClean="0"/>
              <a:t>‹#›</a:t>
            </a:fld>
            <a:endParaRPr lang="en-US"/>
          </a:p>
        </p:txBody>
      </p:sp>
    </p:spTree>
    <p:extLst>
      <p:ext uri="{BB962C8B-B14F-4D97-AF65-F5344CB8AC3E}">
        <p14:creationId xmlns:p14="http://schemas.microsoft.com/office/powerpoint/2010/main" val="1313668447"/>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a:extLst>
              <a:ext uri="{FF2B5EF4-FFF2-40B4-BE49-F238E27FC236}">
                <a16:creationId xmlns:a16="http://schemas.microsoft.com/office/drawing/2014/main" id="{E996C156-E6BA-9D44-926F-377BDA4784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AE91DC-CE63-E34B-A541-B12EFA02BC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894EBA-3472-884B-BAFB-7515E27B20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E3E13F-764D-42F2-95D2-AAECC21BECC6}" type="datetime1">
              <a:rPr lang="en-US" smtClean="0"/>
              <a:t>9/15/2022</a:t>
            </a:fld>
            <a:endParaRPr lang="en-US"/>
          </a:p>
        </p:txBody>
      </p:sp>
      <p:sp>
        <p:nvSpPr>
          <p:cNvPr id="5" name="Footer Placeholder 4">
            <a:extLst>
              <a:ext uri="{FF2B5EF4-FFF2-40B4-BE49-F238E27FC236}">
                <a16:creationId xmlns:a16="http://schemas.microsoft.com/office/drawing/2014/main" id="{8AF322A2-CF33-8F46-BC3F-1099ED5D75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CONFIDENTIAL / ATTORNEY-CLIENT PRIVILEGED</a:t>
            </a:r>
          </a:p>
        </p:txBody>
      </p:sp>
      <p:sp>
        <p:nvSpPr>
          <p:cNvPr id="6" name="Slide Number Placeholder 5">
            <a:extLst>
              <a:ext uri="{FF2B5EF4-FFF2-40B4-BE49-F238E27FC236}">
                <a16:creationId xmlns:a16="http://schemas.microsoft.com/office/drawing/2014/main" id="{730FFF9D-7B95-C14C-9D64-5CB5DD9046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BFE05B-1F70-B049-B3AE-30E4185A3312}" type="slidenum">
              <a:rPr lang="en-US" smtClean="0"/>
              <a:t>‹#›</a:t>
            </a:fld>
            <a:endParaRPr lang="en-US"/>
          </a:p>
        </p:txBody>
      </p:sp>
    </p:spTree>
    <p:extLst>
      <p:ext uri="{BB962C8B-B14F-4D97-AF65-F5344CB8AC3E}">
        <p14:creationId xmlns:p14="http://schemas.microsoft.com/office/powerpoint/2010/main" val="14682486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 Id="rId3" Type="http://schemas.openxmlformats.org/officeDocument/2006/relationships/image" Target="../media/image2.png" /><Relationship Id="rId4" Type="http://schemas.openxmlformats.org/officeDocument/2006/relationships/image" Target="../media/image3.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png" /><Relationship Id="rId3" Type="http://schemas.openxmlformats.org/officeDocument/2006/relationships/image" Target="../media/image3.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png" /><Relationship Id="rId3" Type="http://schemas.openxmlformats.org/officeDocument/2006/relationships/image" Target="../media/image3.png" /><Relationship Id="rId4" Type="http://schemas.openxmlformats.org/officeDocument/2006/relationships/hyperlink" Target="https://www.jacksonlewis.com/sites/default/files/docs/4thCir-Williams-Kincaid-212030.p.pdf" TargetMode="Externa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png" /><Relationship Id="rId3" Type="http://schemas.openxmlformats.org/officeDocument/2006/relationships/image" Target="../media/image3.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png" /><Relationship Id="rId3" Type="http://schemas.openxmlformats.org/officeDocument/2006/relationships/image" Target="../media/image3.png" /><Relationship Id="rId4" Type="http://schemas.openxmlformats.org/officeDocument/2006/relationships/image" Target="../media/image6.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png" /><Relationship Id="rId3" Type="http://schemas.openxmlformats.org/officeDocument/2006/relationships/image" Target="../media/image3.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png" /><Relationship Id="rId3" Type="http://schemas.openxmlformats.org/officeDocument/2006/relationships/image" Target="../media/image3.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png" /><Relationship Id="rId3" Type="http://schemas.openxmlformats.org/officeDocument/2006/relationships/image" Target="../media/image3.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png" /><Relationship Id="rId3" Type="http://schemas.openxmlformats.org/officeDocument/2006/relationships/image" Target="../media/image3.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png" /><Relationship Id="rId3" Type="http://schemas.openxmlformats.org/officeDocument/2006/relationships/image" Target="../media/image3.png" /><Relationship Id="rId4" Type="http://schemas.openxmlformats.org/officeDocument/2006/relationships/image" Target="../media/image7.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png" /><Relationship Id="rId3" Type="http://schemas.openxmlformats.org/officeDocument/2006/relationships/image" Target="../media/image3.png" /><Relationship Id="rId4" Type="http://schemas.openxmlformats.org/officeDocument/2006/relationships/image" Target="../media/image8.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png" /><Relationship Id="rId3" Type="http://schemas.openxmlformats.org/officeDocument/2006/relationships/image" Target="../media/image3.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png" /><Relationship Id="rId3" Type="http://schemas.openxmlformats.org/officeDocument/2006/relationships/image" Target="../media/image3.png" /><Relationship Id="rId4" Type="http://schemas.openxmlformats.org/officeDocument/2006/relationships/image" Target="../media/image9.jpe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png" /><Relationship Id="rId3" Type="http://schemas.openxmlformats.org/officeDocument/2006/relationships/image" Target="../media/image3.png" /><Relationship Id="rId4" Type="http://schemas.openxmlformats.org/officeDocument/2006/relationships/image" Target="../media/image10.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png" /><Relationship Id="rId3" Type="http://schemas.openxmlformats.org/officeDocument/2006/relationships/image" Target="../media/image3.pn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png" /><Relationship Id="rId3" Type="http://schemas.openxmlformats.org/officeDocument/2006/relationships/image" Target="../media/image3.pn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png" /><Relationship Id="rId3" Type="http://schemas.openxmlformats.org/officeDocument/2006/relationships/image" Target="../media/image3.pn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png" /><Relationship Id="rId3" Type="http://schemas.openxmlformats.org/officeDocument/2006/relationships/image" Target="../media/image3.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png" /><Relationship Id="rId3" Type="http://schemas.openxmlformats.org/officeDocument/2006/relationships/image" Target="../media/image3.png" /><Relationship Id="rId4" Type="http://schemas.openxmlformats.org/officeDocument/2006/relationships/image" Target="../media/image11.jpe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png" /><Relationship Id="rId3" Type="http://schemas.openxmlformats.org/officeDocument/2006/relationships/image" Target="../media/image3.pn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png" /><Relationship Id="rId3" Type="http://schemas.openxmlformats.org/officeDocument/2006/relationships/image" Target="../media/image3.png" /><Relationship Id="rId4" Type="http://schemas.openxmlformats.org/officeDocument/2006/relationships/image" Target="../media/image12.jpe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png" /><Relationship Id="rId3"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png" /><Relationship Id="rId3" Type="http://schemas.openxmlformats.org/officeDocument/2006/relationships/image" Target="../media/image3.png" /><Relationship Id="rId4" Type="http://schemas.openxmlformats.org/officeDocument/2006/relationships/image" Target="../media/image4.jpe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png" /><Relationship Id="rId3" Type="http://schemas.openxmlformats.org/officeDocument/2006/relationships/image" Target="../media/image3.png" /><Relationship Id="rId4" Type="http://schemas.openxmlformats.org/officeDocument/2006/relationships/image" Target="../media/image13.jpe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png" /><Relationship Id="rId3" Type="http://schemas.openxmlformats.org/officeDocument/2006/relationships/image" Target="../media/image3.pn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png" /><Relationship Id="rId3" Type="http://schemas.openxmlformats.org/officeDocument/2006/relationships/image" Target="../media/image3.png"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png" /><Relationship Id="rId3" Type="http://schemas.openxmlformats.org/officeDocument/2006/relationships/image" Target="../media/image3.png"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png" /><Relationship Id="rId3" Type="http://schemas.openxmlformats.org/officeDocument/2006/relationships/image" Target="../media/image3.png"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png" /><Relationship Id="rId3" Type="http://schemas.openxmlformats.org/officeDocument/2006/relationships/image" Target="../media/image3.png"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png" /><Relationship Id="rId3" Type="http://schemas.openxmlformats.org/officeDocument/2006/relationships/image" Target="../media/image3.png"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png" /><Relationship Id="rId3" Type="http://schemas.openxmlformats.org/officeDocument/2006/relationships/image" Target="../media/image3.png"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png" /><Relationship Id="rId3" Type="http://schemas.openxmlformats.org/officeDocument/2006/relationships/image" Target="../media/image3.png"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png" /><Relationship Id="rId3" Type="http://schemas.openxmlformats.org/officeDocument/2006/relationships/image" Target="../media/image3.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png" /><Relationship Id="rId3" Type="http://schemas.openxmlformats.org/officeDocument/2006/relationships/image" Target="../media/image3.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png" /><Relationship Id="rId3" Type="http://schemas.openxmlformats.org/officeDocument/2006/relationships/image" Target="../media/image3.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png" /><Relationship Id="rId3" Type="http://schemas.openxmlformats.org/officeDocument/2006/relationships/image" Target="../media/image3.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png" /><Relationship Id="rId3" Type="http://schemas.openxmlformats.org/officeDocument/2006/relationships/image" Target="../media/image3.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png" /><Relationship Id="rId3" Type="http://schemas.openxmlformats.org/officeDocument/2006/relationships/image" Target="../media/image3.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png" /><Relationship Id="rId3" Type="http://schemas.openxmlformats.org/officeDocument/2006/relationships/image" Target="../media/image3.png" /><Relationship Id="rId4"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3" name="Picture 2">
            <a:extLst>
              <a:ext uri="{FF2B5EF4-FFF2-40B4-BE49-F238E27FC236}">
                <a16:creationId xmlns:a16="http://schemas.microsoft.com/office/drawing/2014/main" id="{88E1EB83-028D-7D43-9CC8-148B868281A4}"/>
              </a:ext>
            </a:extLst>
          </p:cNvPr>
          <p:cNvPicPr>
            <a:picLocks noChangeAspect="1"/>
          </p:cNvPicPr>
          <p:nvPr/>
        </p:nvPicPr>
        <p:blipFill>
          <a:blip r:embed="rId2"/>
          <a:srcRect r="4698" b="40127"/>
          <a:stretch>
            <a:fillRect/>
          </a:stretch>
        </p:blipFill>
        <p:spPr>
          <a:xfrm>
            <a:off x="-19800" y="1745023"/>
            <a:ext cx="12211800" cy="5112977"/>
          </a:xfrm>
          <a:prstGeom prst="rect">
            <a:avLst/>
          </a:prstGeom>
        </p:spPr>
      </p:pic>
      <p:sp>
        <p:nvSpPr>
          <p:cNvPr id="4" name="Rectangle 3">
            <a:extLst>
              <a:ext uri="{FF2B5EF4-FFF2-40B4-BE49-F238E27FC236}">
                <a16:creationId xmlns:a16="http://schemas.microsoft.com/office/drawing/2014/main" id="{64E7D776-6FBA-E64E-9624-98026032CA5A}"/>
              </a:ext>
            </a:extLst>
          </p:cNvPr>
          <p:cNvSpPr/>
          <p:nvPr/>
        </p:nvSpPr>
        <p:spPr>
          <a:xfrm>
            <a:off x="-19800" y="1"/>
            <a:ext cx="12192000" cy="17450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E474C22-9B5D-904D-BD0F-7CD15B2817D8}"/>
              </a:ext>
            </a:extLst>
          </p:cNvPr>
          <p:cNvPicPr>
            <a:picLocks noChangeAspect="1"/>
          </p:cNvPicPr>
          <p:nvPr/>
        </p:nvPicPr>
        <p:blipFill>
          <a:blip r:embed="rId3"/>
          <a:stretch>
            <a:fillRect/>
          </a:stretch>
        </p:blipFill>
        <p:spPr>
          <a:xfrm>
            <a:off x="966804" y="596456"/>
            <a:ext cx="3427531" cy="535552"/>
          </a:xfrm>
          <a:prstGeom prst="rect">
            <a:avLst/>
          </a:prstGeom>
        </p:spPr>
      </p:pic>
      <p:sp>
        <p:nvSpPr>
          <p:cNvPr id="12" name="Title 5">
            <a:extLst>
              <a:ext uri="{FF2B5EF4-FFF2-40B4-BE49-F238E27FC236}">
                <a16:creationId xmlns:a16="http://schemas.microsoft.com/office/drawing/2014/main" id="{FA7BD86D-DDC6-2643-8995-1CB6C20DD8E0}"/>
              </a:ext>
            </a:extLst>
          </p:cNvPr>
          <p:cNvSpPr>
            <a:spLocks noGrp="1"/>
          </p:cNvSpPr>
          <p:nvPr/>
        </p:nvSpPr>
        <p:spPr>
          <a:xfrm>
            <a:off x="4992414" y="2550613"/>
            <a:ext cx="7772400" cy="628650"/>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chor="ctr">
            <a:normAutofit/>
          </a:bodyPr>
          <a:lstStyle>
            <a:lvl1pPr algn="ctr" defTabSz="914400" rtl="0" eaLnBrk="1" latinLnBrk="0" hangingPunct="1">
              <a:spcBef>
                <a:spcPct val="0"/>
              </a:spcBef>
              <a:buNone/>
              <a:defRPr sz="3200" b="1" kern="1200">
                <a:solidFill>
                  <a:srgbClr val="115284"/>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en-US"/>
          </a:p>
        </p:txBody>
      </p:sp>
      <p:sp>
        <p:nvSpPr>
          <p:cNvPr id="13" name="Text Placeholder 6">
            <a:extLst>
              <a:ext uri="{FF2B5EF4-FFF2-40B4-BE49-F238E27FC236}">
                <a16:creationId xmlns:a16="http://schemas.microsoft.com/office/drawing/2014/main" id="{9AB95597-EC28-9B44-90AA-9A560D33BE53}"/>
              </a:ext>
            </a:extLst>
          </p:cNvPr>
          <p:cNvSpPr>
            <a:spLocks noGrp="1"/>
          </p:cNvSpPr>
          <p:nvPr/>
        </p:nvSpPr>
        <p:spPr>
          <a:xfrm>
            <a:off x="4992414" y="3388813"/>
            <a:ext cx="7772400" cy="609600"/>
          </a:xfrm>
          <a:prstGeom prst="rect">
            <a:avLst/>
          </a:prstGeom>
        </p:spPr>
        <p:style>
          <a:lnRef idx="0">
            <a:scrgbClr r="0" g="0" b="0"/>
          </a:lnRef>
          <a:fillRef idx="0">
            <a:scrgbClr r="0" g="0" b="0"/>
          </a:fillRef>
          <a:effectRef idx="0">
            <a:scrgbClr r="0" g="0" b="0"/>
          </a:effectRef>
          <a:fontRef idx="major"/>
        </p:style>
        <p:txBody>
          <a:bodyPr vert="horz" lIns="0" tIns="0" rIns="0" bIns="0" rtlCol="0">
            <a:normAutofit/>
          </a:bodyPr>
          <a:lstStyle>
            <a:lvl1pPr marL="0" indent="-342900" algn="ctr" defTabSz="914400" rtl="0" eaLnBrk="1" latinLnBrk="0" hangingPunct="1">
              <a:spcBef>
                <a:spcPct val="0"/>
              </a:spcBef>
              <a:buFontTx/>
              <a:buNone/>
              <a:defRPr sz="2400" kern="1200">
                <a:solidFill>
                  <a:schemeClr val="tx2"/>
                </a:solidFill>
                <a:latin typeface="Arial"/>
                <a:ea typeface="+mj-ea"/>
                <a:cs typeface="Arial"/>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j-lt"/>
                <a:ea typeface="+mj-ea"/>
                <a:cs typeface="+mj-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j-lt"/>
                <a:ea typeface="+mj-ea"/>
                <a:cs typeface="+mj-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9pPr>
          </a:lstStyle>
          <a:p>
            <a:endParaRPr lang="en-US"/>
          </a:p>
        </p:txBody>
      </p:sp>
      <p:sp>
        <p:nvSpPr>
          <p:cNvPr id="15" name="Text Placeholder 8">
            <a:extLst>
              <a:ext uri="{FF2B5EF4-FFF2-40B4-BE49-F238E27FC236}">
                <a16:creationId xmlns:a16="http://schemas.microsoft.com/office/drawing/2014/main" id="{9D8C7EB5-8827-B34E-A9E5-2BCD7978095E}"/>
              </a:ext>
            </a:extLst>
          </p:cNvPr>
          <p:cNvSpPr>
            <a:spLocks noGrp="1"/>
          </p:cNvSpPr>
          <p:nvPr/>
        </p:nvSpPr>
        <p:spPr>
          <a:xfrm>
            <a:off x="4992414" y="4684213"/>
            <a:ext cx="7772400" cy="381000"/>
          </a:xfrm>
          <a:prstGeom prst="rect">
            <a:avLst/>
          </a:prstGeom>
        </p:spPr>
        <p:style>
          <a:lnRef idx="0">
            <a:scrgbClr r="0" g="0" b="0"/>
          </a:lnRef>
          <a:fillRef idx="0">
            <a:scrgbClr r="0" g="0" b="0"/>
          </a:fillRef>
          <a:effectRef idx="0">
            <a:scrgbClr r="0" g="0" b="0"/>
          </a:effectRef>
          <a:fontRef idx="major"/>
        </p:style>
        <p:txBody>
          <a:bodyPr vert="horz" lIns="0" tIns="0" rIns="0" bIns="0" rtlCol="0">
            <a:normAutofit/>
          </a:bodyPr>
          <a:lstStyle>
            <a:lvl1pPr marL="0" indent="-342900" algn="ctr" defTabSz="914400" rtl="0" eaLnBrk="1" latinLnBrk="0" hangingPunct="1">
              <a:spcBef>
                <a:spcPct val="0"/>
              </a:spcBef>
              <a:buFontTx/>
              <a:buNone/>
              <a:defRPr sz="1800" kern="1200">
                <a:solidFill>
                  <a:schemeClr val="tx2"/>
                </a:solidFill>
                <a:latin typeface="Arial"/>
                <a:ea typeface="+mj-ea"/>
                <a:cs typeface="Arial"/>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j-lt"/>
                <a:ea typeface="+mj-ea"/>
                <a:cs typeface="+mj-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j-lt"/>
                <a:ea typeface="+mj-ea"/>
                <a:cs typeface="+mj-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9pPr>
          </a:lstStyle>
          <a:p>
            <a:endParaRPr lang="en-US"/>
          </a:p>
        </p:txBody>
      </p:sp>
      <p:sp>
        <p:nvSpPr>
          <p:cNvPr id="27" name="Rectangle 26">
            <a:extLst>
              <a:ext uri="{FF2B5EF4-FFF2-40B4-BE49-F238E27FC236}">
                <a16:creationId xmlns:a16="http://schemas.microsoft.com/office/drawing/2014/main" id="{26CC8FCA-2C1F-D249-9DE4-EE87EF0C3621}"/>
              </a:ext>
            </a:extLst>
          </p:cNvPr>
          <p:cNvSpPr/>
          <p:nvPr/>
        </p:nvSpPr>
        <p:spPr>
          <a:xfrm>
            <a:off x="204111" y="1468039"/>
            <a:ext cx="12192000" cy="5267195"/>
          </a:xfrm>
          <a:prstGeom prst="rect">
            <a:avLst/>
          </a:prstGeom>
          <a:gradFill>
            <a:gsLst>
              <a:gs pos="0">
                <a:schemeClr val="accent1">
                  <a:lumMod val="5000"/>
                  <a:lumOff val="95000"/>
                  <a:alpha val="0"/>
                </a:schemeClr>
              </a:gs>
              <a:gs pos="52000">
                <a:schemeClr val="tx1">
                  <a:alpha val="37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79027B2-CED0-4049-B522-40733EC5732D}"/>
              </a:ext>
            </a:extLst>
          </p:cNvPr>
          <p:cNvSpPr txBox="1"/>
          <p:nvPr/>
        </p:nvSpPr>
        <p:spPr>
          <a:xfrm>
            <a:off x="1347213" y="2341478"/>
            <a:ext cx="9457974" cy="1477328"/>
          </a:xfrm>
          <a:prstGeom prst="rect">
            <a:avLst/>
          </a:prstGeom>
          <a:noFill/>
        </p:spPr>
        <p:txBody>
          <a:bodyPr wrap="square" rtlCol="0">
            <a:spAutoFit/>
          </a:bodyPr>
          <a:lstStyle/>
          <a:p>
            <a:r>
              <a:rPr lang="en-US" sz="5400"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Employment Law Hot Topics</a:t>
            </a:r>
          </a:p>
          <a:p>
            <a:r>
              <a:rPr lang="en-US" sz="3600" b="1" i="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Association of Corporate Counsel</a:t>
            </a:r>
          </a:p>
        </p:txBody>
      </p:sp>
      <p:sp>
        <p:nvSpPr>
          <p:cNvPr id="20" name="TextBox 19">
            <a:extLst>
              <a:ext uri="{FF2B5EF4-FFF2-40B4-BE49-F238E27FC236}">
                <a16:creationId xmlns:a16="http://schemas.microsoft.com/office/drawing/2014/main" id="{9284E2A3-0D45-084C-A6A2-36D440BD88E5}"/>
              </a:ext>
            </a:extLst>
          </p:cNvPr>
          <p:cNvSpPr txBox="1"/>
          <p:nvPr/>
        </p:nvSpPr>
        <p:spPr>
          <a:xfrm>
            <a:off x="2904482" y="4040364"/>
            <a:ext cx="7358236" cy="2308324"/>
          </a:xfrm>
          <a:prstGeom prst="rect">
            <a:avLst/>
          </a:prstGeom>
          <a:noFill/>
        </p:spPr>
        <p:txBody>
          <a:bodyPr wrap="square" rtlCol="0">
            <a:spAutoFit/>
          </a:bodyPr>
          <a:lstStyle/>
          <a:p>
            <a:endParaRPr lang="en-US" sz="3600" b="1" u="sng">
              <a:solidFill>
                <a:schemeClr val="bg1"/>
              </a:solidFill>
              <a:latin typeface="Times New Roman" panose="02020603050405020304" pitchFamily="18" charset="0"/>
              <a:cs typeface="Times New Roman" panose="02020603050405020304" pitchFamily="18" charset="0"/>
            </a:endParaRPr>
          </a:p>
          <a:p>
            <a:endParaRPr lang="en-US" sz="2000" b="1">
              <a:solidFill>
                <a:schemeClr val="bg1"/>
              </a:solidFill>
              <a:latin typeface="Times New Roman" panose="02020603050405020304" pitchFamily="18" charset="0"/>
              <a:cs typeface="Times New Roman" panose="02020603050405020304" pitchFamily="18" charset="0"/>
            </a:endParaRPr>
          </a:p>
          <a:p>
            <a:r>
              <a:rPr lang="en-US" sz="2000" b="1">
                <a:solidFill>
                  <a:schemeClr val="bg1"/>
                </a:solidFill>
                <a:latin typeface="Times New Roman" panose="02020603050405020304" pitchFamily="18" charset="0"/>
                <a:cs typeface="Times New Roman" panose="02020603050405020304" pitchFamily="18" charset="0"/>
              </a:rPr>
              <a:t>Hannah D. Stetson</a:t>
            </a:r>
          </a:p>
          <a:p>
            <a:r>
              <a:rPr lang="en-US" sz="2000" b="1">
                <a:solidFill>
                  <a:schemeClr val="bg1"/>
                </a:solidFill>
                <a:latin typeface="Times New Roman" panose="02020603050405020304" pitchFamily="18" charset="0"/>
                <a:cs typeface="Times New Roman" panose="02020603050405020304" pitchFamily="18" charset="0"/>
              </a:rPr>
              <a:t>hstetson@turnerpadget.com </a:t>
            </a:r>
          </a:p>
          <a:p>
            <a:endParaRPr lang="en-US" sz="2800" b="1">
              <a:solidFill>
                <a:schemeClr val="bg1"/>
              </a:solidFill>
              <a:latin typeface="Arial" panose="020b0604020202020204" pitchFamily="34" charset="0"/>
              <a:cs typeface="Arial" panose="020b0604020202020204" pitchFamily="34" charset="0"/>
            </a:endParaRPr>
          </a:p>
          <a:p>
            <a:r>
              <a:rPr lang="en-US" sz="2000" b="1">
                <a:solidFill>
                  <a:schemeClr val="bg1"/>
                </a:solidFill>
                <a:latin typeface="Times New Roman" panose="02020603050405020304" pitchFamily="18" charset="0"/>
                <a:cs typeface="Times New Roman" panose="02020603050405020304" pitchFamily="18" charset="0"/>
              </a:rPr>
              <a:t>September 16, 2022</a:t>
            </a:r>
          </a:p>
        </p:txBody>
      </p:sp>
      <p:pic>
        <p:nvPicPr>
          <p:cNvPr id="24" name="Picture 23">
            <a:extLst>
              <a:ext uri="{FF2B5EF4-FFF2-40B4-BE49-F238E27FC236}">
                <a16:creationId xmlns:a16="http://schemas.microsoft.com/office/drawing/2014/main" id="{FF3521AF-4456-AC45-9244-822BBE2A7BAC}"/>
              </a:ext>
            </a:extLst>
          </p:cNvPr>
          <p:cNvPicPr>
            <a:picLocks noChangeAspect="1"/>
          </p:cNvPicPr>
          <p:nvPr/>
        </p:nvPicPr>
        <p:blipFill>
          <a:blip r:embed="rId4"/>
          <a:srcRect t="37185" r="12486" b="40426"/>
          <a:stretch>
            <a:fillRect/>
          </a:stretch>
        </p:blipFill>
        <p:spPr>
          <a:xfrm>
            <a:off x="9110160" y="552209"/>
            <a:ext cx="2103867" cy="696562"/>
          </a:xfrm>
          <a:prstGeom prst="rect">
            <a:avLst/>
          </a:prstGeom>
        </p:spPr>
      </p:pic>
      <p:cxnSp>
        <p:nvCxnSpPr>
          <p:cNvPr id="29" name="Straight Connector 28">
            <a:extLst>
              <a:ext uri="{FF2B5EF4-FFF2-40B4-BE49-F238E27FC236}">
                <a16:creationId xmlns:a16="http://schemas.microsoft.com/office/drawing/2014/main" id="{867E3E5D-8EDF-CF4A-B15A-E9BBAC4CB1E2}"/>
              </a:ext>
            </a:extLst>
          </p:cNvPr>
          <p:cNvCxnSpPr/>
          <p:nvPr/>
        </p:nvCxnSpPr>
        <p:spPr>
          <a:xfrm flipH="1">
            <a:off x="2680570" y="3818806"/>
            <a:ext cx="0" cy="262912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r>
              <a:rPr lang="en-US"/>
              <a:t>CONFIDENTIAL / ATTORNEY-CLIENT PRIVILEGED</a:t>
            </a:r>
          </a:p>
        </p:txBody>
      </p:sp>
    </p:spTree>
    <p:extLst>
      <p:ext uri="{BB962C8B-B14F-4D97-AF65-F5344CB8AC3E}">
        <p14:creationId xmlns:p14="http://schemas.microsoft.com/office/powerpoint/2010/main" val="976425991"/>
      </p:ext>
    </p:extLst>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Rectangle 3">
            <a:extLst>
              <a:ext uri="{FF2B5EF4-FFF2-40B4-BE49-F238E27FC236}">
                <a16:creationId xmlns:a16="http://schemas.microsoft.com/office/drawing/2014/main" id="{64E7D776-6FBA-E64E-9624-98026032CA5A}"/>
              </a:ext>
            </a:extLst>
          </p:cNvPr>
          <p:cNvSpPr/>
          <p:nvPr/>
        </p:nvSpPr>
        <p:spPr>
          <a:xfrm>
            <a:off x="-19800" y="5689476"/>
            <a:ext cx="12211800" cy="11685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E474C22-9B5D-904D-BD0F-7CD15B2817D8}"/>
              </a:ext>
            </a:extLst>
          </p:cNvPr>
          <p:cNvPicPr>
            <a:picLocks noChangeAspect="1"/>
          </p:cNvPicPr>
          <p:nvPr/>
        </p:nvPicPr>
        <p:blipFill>
          <a:blip r:embed="rId2"/>
          <a:stretch>
            <a:fillRect/>
          </a:stretch>
        </p:blipFill>
        <p:spPr>
          <a:xfrm>
            <a:off x="503342" y="6020309"/>
            <a:ext cx="2878686" cy="449795"/>
          </a:xfrm>
          <a:prstGeom prst="rect">
            <a:avLst/>
          </a:prstGeom>
        </p:spPr>
      </p:pic>
      <p:sp>
        <p:nvSpPr>
          <p:cNvPr id="12" name="Title 5">
            <a:extLst>
              <a:ext uri="{FF2B5EF4-FFF2-40B4-BE49-F238E27FC236}">
                <a16:creationId xmlns:a16="http://schemas.microsoft.com/office/drawing/2014/main" id="{FA7BD86D-DDC6-2643-8995-1CB6C20DD8E0}"/>
              </a:ext>
            </a:extLst>
          </p:cNvPr>
          <p:cNvSpPr>
            <a:spLocks noGrp="1"/>
          </p:cNvSpPr>
          <p:nvPr/>
        </p:nvSpPr>
        <p:spPr>
          <a:xfrm>
            <a:off x="4992414" y="2550613"/>
            <a:ext cx="7772400" cy="628650"/>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chor="ctr">
            <a:normAutofit/>
          </a:bodyPr>
          <a:lstStyle>
            <a:lvl1pPr algn="ctr" defTabSz="914400" rtl="0" eaLnBrk="1" latinLnBrk="0" hangingPunct="1">
              <a:spcBef>
                <a:spcPct val="0"/>
              </a:spcBef>
              <a:buNone/>
              <a:defRPr sz="3200" b="1" kern="1200">
                <a:solidFill>
                  <a:srgbClr val="115284"/>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en-US"/>
          </a:p>
        </p:txBody>
      </p:sp>
      <p:sp>
        <p:nvSpPr>
          <p:cNvPr id="14" name="Text Placeholder 7">
            <a:extLst>
              <a:ext uri="{FF2B5EF4-FFF2-40B4-BE49-F238E27FC236}">
                <a16:creationId xmlns:a16="http://schemas.microsoft.com/office/drawing/2014/main" id="{51CA3369-9F58-1341-B98E-24ED60944E3B}"/>
              </a:ext>
            </a:extLst>
          </p:cNvPr>
          <p:cNvSpPr>
            <a:spLocks noGrp="1"/>
          </p:cNvSpPr>
          <p:nvPr/>
        </p:nvSpPr>
        <p:spPr>
          <a:xfrm>
            <a:off x="-1943515" y="2674438"/>
            <a:ext cx="7772400" cy="381000"/>
          </a:xfrm>
          <a:prstGeom prst="rect">
            <a:avLst/>
          </a:prstGeom>
        </p:spPr>
        <p:style>
          <a:lnRef idx="0">
            <a:scrgbClr r="0" g="0" b="0"/>
          </a:lnRef>
          <a:fillRef idx="0">
            <a:scrgbClr r="0" g="0" b="0"/>
          </a:fillRef>
          <a:effectRef idx="0">
            <a:scrgbClr r="0" g="0" b="0"/>
          </a:effectRef>
          <a:fontRef idx="major"/>
        </p:style>
        <p:txBody>
          <a:bodyPr vert="horz" lIns="0" tIns="0" rIns="0" bIns="0" rtlCol="0">
            <a:normAutofit/>
          </a:bodyPr>
          <a:lstStyle>
            <a:lvl1pPr marL="0" indent="-342900" algn="ctr" defTabSz="914400" rtl="0" eaLnBrk="1" latinLnBrk="0" hangingPunct="1">
              <a:spcBef>
                <a:spcPct val="0"/>
              </a:spcBef>
              <a:buFontTx/>
              <a:buNone/>
              <a:defRPr sz="1800" kern="1200">
                <a:solidFill>
                  <a:schemeClr val="tx2"/>
                </a:solidFill>
                <a:latin typeface="Arial"/>
                <a:ea typeface="+mj-ea"/>
                <a:cs typeface="Arial"/>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j-lt"/>
                <a:ea typeface="+mj-ea"/>
                <a:cs typeface="+mj-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j-lt"/>
                <a:ea typeface="+mj-ea"/>
                <a:cs typeface="+mj-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9pPr>
          </a:lstStyle>
          <a:p>
            <a:endParaRPr lang="en-US"/>
          </a:p>
        </p:txBody>
      </p:sp>
      <p:sp>
        <p:nvSpPr>
          <p:cNvPr id="20" name="TextBox 19">
            <a:extLst>
              <a:ext uri="{FF2B5EF4-FFF2-40B4-BE49-F238E27FC236}">
                <a16:creationId xmlns:a16="http://schemas.microsoft.com/office/drawing/2014/main" id="{9284E2A3-0D45-084C-A6A2-36D440BD88E5}"/>
              </a:ext>
            </a:extLst>
          </p:cNvPr>
          <p:cNvSpPr txBox="1"/>
          <p:nvPr/>
        </p:nvSpPr>
        <p:spPr>
          <a:xfrm>
            <a:off x="854804" y="599768"/>
            <a:ext cx="9721871" cy="951030"/>
          </a:xfrm>
          <a:prstGeom prst="rect">
            <a:avLst/>
          </a:prstGeom>
          <a:noFill/>
        </p:spPr>
        <p:txBody>
          <a:bodyPr wrap="square" rtlCol="0">
            <a:spAutoFit/>
          </a:bodyPr>
          <a:lstStyle/>
          <a:p>
            <a:pPr algn="ctr">
              <a:lnSpc>
                <a:spcPct val="90000"/>
              </a:lnSpc>
              <a:buFontTx/>
              <a:buNone/>
            </a:pPr>
            <a:r>
              <a:rPr lang="en-US" sz="5400" b="1">
                <a:effectLst>
                  <a:outerShdw blurRad="38100" dist="38100" dir="2700000" algn="tl">
                    <a:srgbClr val="000000">
                      <a:alpha val="43137"/>
                    </a:srgbClr>
                  </a:outerShdw>
                </a:effectLst>
                <a:latin typeface="Times New Roman" panose="02020603050405020304" pitchFamily="18" charset="0"/>
              </a:rPr>
              <a:t>Title VII</a:t>
            </a:r>
          </a:p>
          <a:p>
            <a:pPr>
              <a:lnSpc>
                <a:spcPct val="90000"/>
              </a:lnSpc>
              <a:buFontTx/>
              <a:buNone/>
            </a:pPr>
            <a:endParaRPr lang="en-US" sz="800" b="1">
              <a:effectLst>
                <a:outerShdw blurRad="38100" dist="38100" dir="2700000" algn="tl">
                  <a:srgbClr val="000000">
                    <a:alpha val="43137"/>
                  </a:srgbClr>
                </a:outerShdw>
              </a:effectLst>
              <a:latin typeface="Times New Roman" panose="02020603050405020304" pitchFamily="18" charset="0"/>
            </a:endParaRPr>
          </a:p>
        </p:txBody>
      </p:sp>
      <p:pic>
        <p:nvPicPr>
          <p:cNvPr id="24" name="Picture 23">
            <a:extLst>
              <a:ext uri="{FF2B5EF4-FFF2-40B4-BE49-F238E27FC236}">
                <a16:creationId xmlns:a16="http://schemas.microsoft.com/office/drawing/2014/main" id="{FF3521AF-4456-AC45-9244-822BBE2A7BAC}"/>
              </a:ext>
            </a:extLst>
          </p:cNvPr>
          <p:cNvPicPr>
            <a:picLocks noChangeAspect="1"/>
          </p:cNvPicPr>
          <p:nvPr/>
        </p:nvPicPr>
        <p:blipFill>
          <a:blip r:embed="rId3"/>
          <a:srcRect t="37185" r="12486" b="40426"/>
          <a:stretch>
            <a:fillRect/>
          </a:stretch>
        </p:blipFill>
        <p:spPr>
          <a:xfrm>
            <a:off x="9470181" y="5896925"/>
            <a:ext cx="2103867" cy="696562"/>
          </a:xfrm>
          <a:prstGeom prst="rect">
            <a:avLst/>
          </a:prstGeom>
        </p:spPr>
      </p:pic>
      <p:sp>
        <p:nvSpPr>
          <p:cNvPr id="3" name="AutoShape 2" descr="Smiling can trick your brain into happiness — and boost your health">
            <a:extLst>
              <a:ext uri="{FF2B5EF4-FFF2-40B4-BE49-F238E27FC236}">
                <a16:creationId xmlns:a16="http://schemas.microsoft.com/office/drawing/2014/main" id="{4CAE2962-E59D-4EC7-B918-654EDA0988F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Content Placeholder 3">
            <a:extLst>
              <a:ext uri="{FF2B5EF4-FFF2-40B4-BE49-F238E27FC236}">
                <a16:creationId xmlns:a16="http://schemas.microsoft.com/office/drawing/2014/main" id="{5AA55ED6-7A0C-4B9A-8C05-5B31EE2CE33C}"/>
              </a:ext>
            </a:extLst>
          </p:cNvPr>
          <p:cNvSpPr txBox="1"/>
          <p:nvPr/>
        </p:nvSpPr>
        <p:spPr>
          <a:xfrm>
            <a:off x="1055703" y="1895654"/>
            <a:ext cx="8229600" cy="37338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 typeface="Wingdings" panose="05000000000000000000" pitchFamily="2" charset="2"/>
              <a:buChar char="§"/>
            </a:pPr>
            <a:endParaRPr lang="en-US" altLang="en-US" b="1">
              <a:latin typeface="Times New Roman" panose="02020603050405020304" pitchFamily="18" charset="0"/>
              <a:cs typeface="Times New Roman" panose="02020603050405020304" pitchFamily="18" charset="0"/>
            </a:endParaRPr>
          </a:p>
        </p:txBody>
      </p:sp>
      <p:sp>
        <p:nvSpPr>
          <p:cNvPr id="11" name="Content Placeholder 2">
            <a:extLst>
              <a:ext uri="{FF2B5EF4-FFF2-40B4-BE49-F238E27FC236}">
                <a16:creationId xmlns:a16="http://schemas.microsoft.com/office/drawing/2014/main" id="{057D8291-D0A5-46B7-A788-95942935E413}"/>
              </a:ext>
            </a:extLst>
          </p:cNvPr>
          <p:cNvSpPr txBox="1"/>
          <p:nvPr/>
        </p:nvSpPr>
        <p:spPr>
          <a:xfrm>
            <a:off x="457200" y="1417638"/>
            <a:ext cx="11116848" cy="4091391"/>
          </a:xfrm>
          <a:prstGeom prst="rect">
            <a:avLst/>
          </a:prstGeom>
          <a:ln>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14350" indent="-514350" algn="l">
              <a:buFont typeface="Arial" panose="020b0604020202020204" pitchFamily="34" charset="0"/>
              <a:buChar char="•"/>
            </a:pPr>
            <a:r>
              <a:rPr lang="en-US" sz="4400" b="1">
                <a:latin typeface="Times New Roman" panose="02020603050405020304" pitchFamily="18" charset="0"/>
                <a:cs typeface="Times New Roman" panose="02020603050405020304" pitchFamily="18" charset="0"/>
              </a:rPr>
              <a:t>Bostock case / U.S. Supreme Court</a:t>
            </a:r>
          </a:p>
          <a:p>
            <a:pPr marL="514350" indent="-514350" algn="l">
              <a:buFont typeface="Arial" panose="020b0604020202020204" pitchFamily="34" charset="0"/>
              <a:buChar char="•"/>
            </a:pPr>
            <a:r>
              <a:rPr lang="en-US" sz="4400" b="1">
                <a:latin typeface="Times New Roman" panose="02020603050405020304" pitchFamily="18" charset="0"/>
                <a:cs typeface="Times New Roman" panose="02020603050405020304" pitchFamily="18" charset="0"/>
              </a:rPr>
              <a:t>Title VII covers LGBTQ / sexual orientation</a:t>
            </a:r>
          </a:p>
          <a:p>
            <a:pPr marL="685800" lvl="1" indent="-342900" algn="l">
              <a:spcBef>
                <a:spcPct val="0"/>
              </a:spcBef>
              <a:buFont typeface="Arial" panose="020b0604020202020204" pitchFamily="34" charset="0"/>
              <a:buChar char="•"/>
            </a:pPr>
            <a:endParaRPr lang="en-US" sz="4400" b="1">
              <a:latin typeface="Times New Roman" panose="02020603050405020304" pitchFamily="18" charset="0"/>
              <a:cs typeface="Times New Roman" panose="02020603050405020304" pitchFamily="18" charset="0"/>
            </a:endParaRPr>
          </a:p>
          <a:p>
            <a:pPr marL="685800" lvl="1" indent="-342900" algn="l">
              <a:spcBef>
                <a:spcPct val="0"/>
              </a:spcBef>
              <a:buFont typeface="Arial" panose="020b0604020202020204" pitchFamily="34" charset="0"/>
              <a:buChar char="•"/>
            </a:pP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8372525"/>
      </p:ext>
    </p:ext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Rectangle 3">
            <a:extLst>
              <a:ext uri="{FF2B5EF4-FFF2-40B4-BE49-F238E27FC236}">
                <a16:creationId xmlns:a16="http://schemas.microsoft.com/office/drawing/2014/main" id="{64E7D776-6FBA-E64E-9624-98026032CA5A}"/>
              </a:ext>
            </a:extLst>
          </p:cNvPr>
          <p:cNvSpPr/>
          <p:nvPr/>
        </p:nvSpPr>
        <p:spPr>
          <a:xfrm>
            <a:off x="-19800" y="5689476"/>
            <a:ext cx="12211800" cy="11685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E474C22-9B5D-904D-BD0F-7CD15B2817D8}"/>
              </a:ext>
            </a:extLst>
          </p:cNvPr>
          <p:cNvPicPr>
            <a:picLocks noChangeAspect="1"/>
          </p:cNvPicPr>
          <p:nvPr/>
        </p:nvPicPr>
        <p:blipFill>
          <a:blip r:embed="rId2"/>
          <a:stretch>
            <a:fillRect/>
          </a:stretch>
        </p:blipFill>
        <p:spPr>
          <a:xfrm>
            <a:off x="503342" y="6020309"/>
            <a:ext cx="2878686" cy="449795"/>
          </a:xfrm>
          <a:prstGeom prst="rect">
            <a:avLst/>
          </a:prstGeom>
        </p:spPr>
      </p:pic>
      <p:sp>
        <p:nvSpPr>
          <p:cNvPr id="12" name="Title 5">
            <a:extLst>
              <a:ext uri="{FF2B5EF4-FFF2-40B4-BE49-F238E27FC236}">
                <a16:creationId xmlns:a16="http://schemas.microsoft.com/office/drawing/2014/main" id="{FA7BD86D-DDC6-2643-8995-1CB6C20DD8E0}"/>
              </a:ext>
            </a:extLst>
          </p:cNvPr>
          <p:cNvSpPr>
            <a:spLocks noGrp="1"/>
          </p:cNvSpPr>
          <p:nvPr/>
        </p:nvSpPr>
        <p:spPr>
          <a:xfrm>
            <a:off x="4992414" y="2550613"/>
            <a:ext cx="7772400" cy="628650"/>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chor="ctr">
            <a:normAutofit/>
          </a:bodyPr>
          <a:lstStyle>
            <a:lvl1pPr algn="ctr" defTabSz="914400" rtl="0" eaLnBrk="1" latinLnBrk="0" hangingPunct="1">
              <a:spcBef>
                <a:spcPct val="0"/>
              </a:spcBef>
              <a:buNone/>
              <a:defRPr sz="3200" b="1" kern="1200">
                <a:solidFill>
                  <a:srgbClr val="115284"/>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en-US"/>
          </a:p>
        </p:txBody>
      </p:sp>
      <p:sp>
        <p:nvSpPr>
          <p:cNvPr id="14" name="Text Placeholder 7">
            <a:extLst>
              <a:ext uri="{FF2B5EF4-FFF2-40B4-BE49-F238E27FC236}">
                <a16:creationId xmlns:a16="http://schemas.microsoft.com/office/drawing/2014/main" id="{51CA3369-9F58-1341-B98E-24ED60944E3B}"/>
              </a:ext>
            </a:extLst>
          </p:cNvPr>
          <p:cNvSpPr>
            <a:spLocks noGrp="1"/>
          </p:cNvSpPr>
          <p:nvPr/>
        </p:nvSpPr>
        <p:spPr>
          <a:xfrm>
            <a:off x="-1943515" y="2674438"/>
            <a:ext cx="7772400" cy="381000"/>
          </a:xfrm>
          <a:prstGeom prst="rect">
            <a:avLst/>
          </a:prstGeom>
        </p:spPr>
        <p:style>
          <a:lnRef idx="0">
            <a:scrgbClr r="0" g="0" b="0"/>
          </a:lnRef>
          <a:fillRef idx="0">
            <a:scrgbClr r="0" g="0" b="0"/>
          </a:fillRef>
          <a:effectRef idx="0">
            <a:scrgbClr r="0" g="0" b="0"/>
          </a:effectRef>
          <a:fontRef idx="major"/>
        </p:style>
        <p:txBody>
          <a:bodyPr vert="horz" lIns="0" tIns="0" rIns="0" bIns="0" rtlCol="0">
            <a:normAutofit/>
          </a:bodyPr>
          <a:lstStyle>
            <a:lvl1pPr marL="0" indent="-342900" algn="ctr" defTabSz="914400" rtl="0" eaLnBrk="1" latinLnBrk="0" hangingPunct="1">
              <a:spcBef>
                <a:spcPct val="0"/>
              </a:spcBef>
              <a:buFontTx/>
              <a:buNone/>
              <a:defRPr sz="1800" kern="1200">
                <a:solidFill>
                  <a:schemeClr val="tx2"/>
                </a:solidFill>
                <a:latin typeface="Arial"/>
                <a:ea typeface="+mj-ea"/>
                <a:cs typeface="Arial"/>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j-lt"/>
                <a:ea typeface="+mj-ea"/>
                <a:cs typeface="+mj-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j-lt"/>
                <a:ea typeface="+mj-ea"/>
                <a:cs typeface="+mj-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9pPr>
          </a:lstStyle>
          <a:p>
            <a:endParaRPr lang="en-US"/>
          </a:p>
        </p:txBody>
      </p:sp>
      <p:sp>
        <p:nvSpPr>
          <p:cNvPr id="20" name="TextBox 19">
            <a:extLst>
              <a:ext uri="{FF2B5EF4-FFF2-40B4-BE49-F238E27FC236}">
                <a16:creationId xmlns:a16="http://schemas.microsoft.com/office/drawing/2014/main" id="{9284E2A3-0D45-084C-A6A2-36D440BD88E5}"/>
              </a:ext>
            </a:extLst>
          </p:cNvPr>
          <p:cNvSpPr txBox="1"/>
          <p:nvPr/>
        </p:nvSpPr>
        <p:spPr>
          <a:xfrm>
            <a:off x="854804" y="599768"/>
            <a:ext cx="9721871" cy="951030"/>
          </a:xfrm>
          <a:prstGeom prst="rect">
            <a:avLst/>
          </a:prstGeom>
          <a:noFill/>
        </p:spPr>
        <p:txBody>
          <a:bodyPr wrap="square" rtlCol="0">
            <a:spAutoFit/>
          </a:bodyPr>
          <a:lstStyle/>
          <a:p>
            <a:pPr algn="ctr">
              <a:lnSpc>
                <a:spcPct val="90000"/>
              </a:lnSpc>
              <a:buFontTx/>
              <a:buNone/>
            </a:pPr>
            <a:r>
              <a:rPr lang="en-US" sz="5400" b="1">
                <a:effectLst>
                  <a:outerShdw blurRad="38100" dist="38100" dir="2700000" algn="tl">
                    <a:srgbClr val="000000">
                      <a:alpha val="43137"/>
                    </a:srgbClr>
                  </a:outerShdw>
                </a:effectLst>
                <a:latin typeface="Times New Roman" panose="02020603050405020304" pitchFamily="18" charset="0"/>
              </a:rPr>
              <a:t>ADA</a:t>
            </a:r>
          </a:p>
          <a:p>
            <a:pPr>
              <a:lnSpc>
                <a:spcPct val="90000"/>
              </a:lnSpc>
              <a:buFontTx/>
              <a:buNone/>
            </a:pPr>
            <a:endParaRPr lang="en-US" sz="800" b="1">
              <a:effectLst>
                <a:outerShdw blurRad="38100" dist="38100" dir="2700000" algn="tl">
                  <a:srgbClr val="000000">
                    <a:alpha val="43137"/>
                  </a:srgbClr>
                </a:outerShdw>
              </a:effectLst>
              <a:latin typeface="Times New Roman" panose="02020603050405020304" pitchFamily="18" charset="0"/>
            </a:endParaRPr>
          </a:p>
        </p:txBody>
      </p:sp>
      <p:pic>
        <p:nvPicPr>
          <p:cNvPr id="24" name="Picture 23">
            <a:extLst>
              <a:ext uri="{FF2B5EF4-FFF2-40B4-BE49-F238E27FC236}">
                <a16:creationId xmlns:a16="http://schemas.microsoft.com/office/drawing/2014/main" id="{FF3521AF-4456-AC45-9244-822BBE2A7BAC}"/>
              </a:ext>
            </a:extLst>
          </p:cNvPr>
          <p:cNvPicPr>
            <a:picLocks noChangeAspect="1"/>
          </p:cNvPicPr>
          <p:nvPr/>
        </p:nvPicPr>
        <p:blipFill>
          <a:blip r:embed="rId3"/>
          <a:srcRect t="37185" r="12486" b="40426"/>
          <a:stretch>
            <a:fillRect/>
          </a:stretch>
        </p:blipFill>
        <p:spPr>
          <a:xfrm>
            <a:off x="9470181" y="5896925"/>
            <a:ext cx="2103867" cy="696562"/>
          </a:xfrm>
          <a:prstGeom prst="rect">
            <a:avLst/>
          </a:prstGeom>
        </p:spPr>
      </p:pic>
      <p:sp>
        <p:nvSpPr>
          <p:cNvPr id="3" name="AutoShape 2" descr="Smiling can trick your brain into happiness — and boost your health">
            <a:extLst>
              <a:ext uri="{FF2B5EF4-FFF2-40B4-BE49-F238E27FC236}">
                <a16:creationId xmlns:a16="http://schemas.microsoft.com/office/drawing/2014/main" id="{4CAE2962-E59D-4EC7-B918-654EDA0988F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Content Placeholder 3">
            <a:extLst>
              <a:ext uri="{FF2B5EF4-FFF2-40B4-BE49-F238E27FC236}">
                <a16:creationId xmlns:a16="http://schemas.microsoft.com/office/drawing/2014/main" id="{5AA55ED6-7A0C-4B9A-8C05-5B31EE2CE33C}"/>
              </a:ext>
            </a:extLst>
          </p:cNvPr>
          <p:cNvSpPr txBox="1"/>
          <p:nvPr/>
        </p:nvSpPr>
        <p:spPr>
          <a:xfrm>
            <a:off x="1055703" y="1895654"/>
            <a:ext cx="8229600" cy="37338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 typeface="Wingdings" panose="05000000000000000000" pitchFamily="2" charset="2"/>
              <a:buChar char="§"/>
            </a:pPr>
            <a:endParaRPr lang="en-US" altLang="en-US" b="1">
              <a:latin typeface="Times New Roman" panose="02020603050405020304" pitchFamily="18" charset="0"/>
              <a:cs typeface="Times New Roman" panose="02020603050405020304" pitchFamily="18" charset="0"/>
            </a:endParaRPr>
          </a:p>
        </p:txBody>
      </p:sp>
      <p:sp>
        <p:nvSpPr>
          <p:cNvPr id="11" name="Content Placeholder 2">
            <a:extLst>
              <a:ext uri="{FF2B5EF4-FFF2-40B4-BE49-F238E27FC236}">
                <a16:creationId xmlns:a16="http://schemas.microsoft.com/office/drawing/2014/main" id="{057D8291-D0A5-46B7-A788-95942935E413}"/>
              </a:ext>
            </a:extLst>
          </p:cNvPr>
          <p:cNvSpPr txBox="1"/>
          <p:nvPr/>
        </p:nvSpPr>
        <p:spPr>
          <a:xfrm>
            <a:off x="457200" y="1417638"/>
            <a:ext cx="11116848" cy="4091391"/>
          </a:xfrm>
          <a:prstGeom prst="rect">
            <a:avLst/>
          </a:prstGeom>
          <a:ln>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685800" lvl="1" indent="-342900" algn="l">
              <a:spcBef>
                <a:spcPct val="0"/>
              </a:spcBef>
              <a:buFont typeface="Arial" panose="020b0604020202020204" pitchFamily="34" charset="0"/>
              <a:buChar char="•"/>
            </a:pPr>
            <a:r>
              <a:rPr lang="en-US" sz="3200" u="sng">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Williams v. Kincaid</a:t>
            </a:r>
            <a:r>
              <a:rPr lang="en-US" sz="3200">
                <a:latin typeface="Times New Roman" panose="02020603050405020304" pitchFamily="18" charset="0"/>
                <a:cs typeface="Times New Roman" panose="02020603050405020304" pitchFamily="18" charset="0"/>
              </a:rPr>
              <a:t>,</a:t>
            </a:r>
            <a:r>
              <a:rPr lang="en-US" sz="3200" b="1" i="1">
                <a:latin typeface="Times New Roman" panose="02020603050405020304" pitchFamily="18" charset="0"/>
                <a:cs typeface="Times New Roman" panose="02020603050405020304" pitchFamily="18" charset="0"/>
              </a:rPr>
              <a:t> </a:t>
            </a:r>
            <a:r>
              <a:rPr lang="en-US" sz="3200" b="1">
                <a:latin typeface="Times New Roman" panose="02020603050405020304" pitchFamily="18" charset="0"/>
                <a:cs typeface="Times New Roman" panose="02020603050405020304" pitchFamily="18" charset="0"/>
              </a:rPr>
              <a:t>No. 21-2030 (4th Cir. Aug. 16, 2022)</a:t>
            </a:r>
          </a:p>
          <a:p>
            <a:pPr marL="685800" lvl="1" indent="-342900" algn="l">
              <a:spcBef>
                <a:spcPct val="0"/>
              </a:spcBef>
              <a:buFont typeface="Arial" panose="020b0604020202020204" pitchFamily="34" charset="0"/>
              <a:buChar char="•"/>
            </a:pPr>
            <a:endParaRPr lang="en-US" sz="2800" b="1">
              <a:latin typeface="Times New Roman" panose="02020603050405020304" pitchFamily="18" charset="0"/>
              <a:cs typeface="Times New Roman" panose="02020603050405020304" pitchFamily="18" charset="0"/>
            </a:endParaRPr>
          </a:p>
          <a:p>
            <a:pPr marL="685800" lvl="1" indent="-342900" algn="l">
              <a:spcBef>
                <a:spcPct val="0"/>
              </a:spcBef>
              <a:buFont typeface="Arial" panose="020b0604020202020204" pitchFamily="34" charset="0"/>
              <a:buChar char="•"/>
            </a:pPr>
            <a:r>
              <a:rPr lang="en-US" sz="2800" b="1">
                <a:latin typeface="Times New Roman" panose="02020603050405020304" pitchFamily="18" charset="0"/>
                <a:cs typeface="Times New Roman" panose="02020603050405020304" pitchFamily="18" charset="0"/>
              </a:rPr>
              <a:t>Transgender female with gender dysphoria who alleged amongst other things, that the treatment she received while she was detained in the Fairfax County Adult Detention Center violated the ADA</a:t>
            </a:r>
          </a:p>
          <a:p>
            <a:pPr marL="685800" lvl="1" indent="-342900" algn="l">
              <a:spcBef>
                <a:spcPct val="0"/>
              </a:spcBef>
              <a:buFont typeface="Arial" panose="020b0604020202020204" pitchFamily="34" charset="0"/>
              <a:buChar char="•"/>
            </a:pPr>
            <a:r>
              <a:rPr lang="en-US" sz="2800" b="1">
                <a:latin typeface="Times New Roman" panose="02020603050405020304" pitchFamily="18" charset="0"/>
                <a:cs typeface="Times New Roman" panose="02020603050405020304" pitchFamily="18" charset="0"/>
              </a:rPr>
              <a:t>The Fourth Circuit held that gender dysphoria is NOT a “gender identity disorder,” as that term is used in the ADA</a:t>
            </a:r>
          </a:p>
          <a:p>
            <a:pPr marL="685800" lvl="1" indent="-342900" algn="l">
              <a:spcBef>
                <a:spcPct val="0"/>
              </a:spcBef>
              <a:buFont typeface="Arial" panose="020b0604020202020204" pitchFamily="34" charset="0"/>
              <a:buChar char="•"/>
            </a:pPr>
            <a:r>
              <a:rPr lang="en-US" sz="2800" b="1">
                <a:latin typeface="Times New Roman" panose="02020603050405020304" pitchFamily="18" charset="0"/>
                <a:cs typeface="Times New Roman" panose="02020603050405020304" pitchFamily="18" charset="0"/>
              </a:rPr>
              <a:t>Finds that gender dysphoria is a disability protected by the ADA (Title II)</a:t>
            </a:r>
          </a:p>
          <a:p>
            <a:pPr marL="685800" lvl="1" indent="-342900" algn="l">
              <a:spcBef>
                <a:spcPct val="0"/>
              </a:spcBef>
              <a:buFont typeface="Arial" panose="020b0604020202020204" pitchFamily="34" charset="0"/>
              <a:buChar char="•"/>
            </a:pP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8985671"/>
      </p:ext>
    </p:extLst>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Rectangle 3">
            <a:extLst>
              <a:ext uri="{FF2B5EF4-FFF2-40B4-BE49-F238E27FC236}">
                <a16:creationId xmlns:a16="http://schemas.microsoft.com/office/drawing/2014/main" id="{64E7D776-6FBA-E64E-9624-98026032CA5A}"/>
              </a:ext>
            </a:extLst>
          </p:cNvPr>
          <p:cNvSpPr/>
          <p:nvPr/>
        </p:nvSpPr>
        <p:spPr>
          <a:xfrm>
            <a:off x="-19800" y="5689476"/>
            <a:ext cx="12211800" cy="11685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E474C22-9B5D-904D-BD0F-7CD15B2817D8}"/>
              </a:ext>
            </a:extLst>
          </p:cNvPr>
          <p:cNvPicPr>
            <a:picLocks noChangeAspect="1"/>
          </p:cNvPicPr>
          <p:nvPr/>
        </p:nvPicPr>
        <p:blipFill>
          <a:blip r:embed="rId2"/>
          <a:stretch>
            <a:fillRect/>
          </a:stretch>
        </p:blipFill>
        <p:spPr>
          <a:xfrm>
            <a:off x="503342" y="6020309"/>
            <a:ext cx="2878686" cy="449795"/>
          </a:xfrm>
          <a:prstGeom prst="rect">
            <a:avLst/>
          </a:prstGeom>
        </p:spPr>
      </p:pic>
      <p:sp>
        <p:nvSpPr>
          <p:cNvPr id="12" name="Title 5">
            <a:extLst>
              <a:ext uri="{FF2B5EF4-FFF2-40B4-BE49-F238E27FC236}">
                <a16:creationId xmlns:a16="http://schemas.microsoft.com/office/drawing/2014/main" id="{FA7BD86D-DDC6-2643-8995-1CB6C20DD8E0}"/>
              </a:ext>
            </a:extLst>
          </p:cNvPr>
          <p:cNvSpPr>
            <a:spLocks noGrp="1"/>
          </p:cNvSpPr>
          <p:nvPr/>
        </p:nvSpPr>
        <p:spPr>
          <a:xfrm>
            <a:off x="4992414" y="2550613"/>
            <a:ext cx="7772400" cy="628650"/>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chor="ctr">
            <a:normAutofit/>
          </a:bodyPr>
          <a:lstStyle>
            <a:lvl1pPr algn="ctr" defTabSz="914400" rtl="0" eaLnBrk="1" latinLnBrk="0" hangingPunct="1">
              <a:spcBef>
                <a:spcPct val="0"/>
              </a:spcBef>
              <a:buNone/>
              <a:defRPr sz="3200" b="1" kern="1200">
                <a:solidFill>
                  <a:srgbClr val="115284"/>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en-US"/>
          </a:p>
        </p:txBody>
      </p:sp>
      <p:sp>
        <p:nvSpPr>
          <p:cNvPr id="14" name="Text Placeholder 7">
            <a:extLst>
              <a:ext uri="{FF2B5EF4-FFF2-40B4-BE49-F238E27FC236}">
                <a16:creationId xmlns:a16="http://schemas.microsoft.com/office/drawing/2014/main" id="{51CA3369-9F58-1341-B98E-24ED60944E3B}"/>
              </a:ext>
            </a:extLst>
          </p:cNvPr>
          <p:cNvSpPr>
            <a:spLocks noGrp="1"/>
          </p:cNvSpPr>
          <p:nvPr/>
        </p:nvSpPr>
        <p:spPr>
          <a:xfrm>
            <a:off x="-1943515" y="2674438"/>
            <a:ext cx="7772400" cy="381000"/>
          </a:xfrm>
          <a:prstGeom prst="rect">
            <a:avLst/>
          </a:prstGeom>
        </p:spPr>
        <p:style>
          <a:lnRef idx="0">
            <a:scrgbClr r="0" g="0" b="0"/>
          </a:lnRef>
          <a:fillRef idx="0">
            <a:scrgbClr r="0" g="0" b="0"/>
          </a:fillRef>
          <a:effectRef idx="0">
            <a:scrgbClr r="0" g="0" b="0"/>
          </a:effectRef>
          <a:fontRef idx="major"/>
        </p:style>
        <p:txBody>
          <a:bodyPr vert="horz" lIns="0" tIns="0" rIns="0" bIns="0" rtlCol="0">
            <a:normAutofit/>
          </a:bodyPr>
          <a:lstStyle>
            <a:lvl1pPr marL="0" indent="-342900" algn="ctr" defTabSz="914400" rtl="0" eaLnBrk="1" latinLnBrk="0" hangingPunct="1">
              <a:spcBef>
                <a:spcPct val="0"/>
              </a:spcBef>
              <a:buFontTx/>
              <a:buNone/>
              <a:defRPr sz="1800" kern="1200">
                <a:solidFill>
                  <a:schemeClr val="tx2"/>
                </a:solidFill>
                <a:latin typeface="Arial"/>
                <a:ea typeface="+mj-ea"/>
                <a:cs typeface="Arial"/>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j-lt"/>
                <a:ea typeface="+mj-ea"/>
                <a:cs typeface="+mj-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j-lt"/>
                <a:ea typeface="+mj-ea"/>
                <a:cs typeface="+mj-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9pPr>
          </a:lstStyle>
          <a:p>
            <a:endParaRPr lang="en-US"/>
          </a:p>
        </p:txBody>
      </p:sp>
      <p:sp>
        <p:nvSpPr>
          <p:cNvPr id="20" name="TextBox 19">
            <a:extLst>
              <a:ext uri="{FF2B5EF4-FFF2-40B4-BE49-F238E27FC236}">
                <a16:creationId xmlns:a16="http://schemas.microsoft.com/office/drawing/2014/main" id="{9284E2A3-0D45-084C-A6A2-36D440BD88E5}"/>
              </a:ext>
            </a:extLst>
          </p:cNvPr>
          <p:cNvSpPr txBox="1"/>
          <p:nvPr/>
        </p:nvSpPr>
        <p:spPr>
          <a:xfrm>
            <a:off x="854804" y="599768"/>
            <a:ext cx="9721871" cy="951030"/>
          </a:xfrm>
          <a:prstGeom prst="rect">
            <a:avLst/>
          </a:prstGeom>
          <a:noFill/>
        </p:spPr>
        <p:txBody>
          <a:bodyPr wrap="square" rtlCol="0">
            <a:spAutoFit/>
          </a:bodyPr>
          <a:lstStyle/>
          <a:p>
            <a:pPr algn="ctr">
              <a:lnSpc>
                <a:spcPct val="90000"/>
              </a:lnSpc>
              <a:buFontTx/>
              <a:buNone/>
            </a:pPr>
            <a:r>
              <a:rPr lang="en-US" sz="5400" b="1">
                <a:effectLst>
                  <a:outerShdw blurRad="38100" dist="38100" dir="2700000" algn="tl">
                    <a:srgbClr val="000000">
                      <a:alpha val="43137"/>
                    </a:srgbClr>
                  </a:outerShdw>
                </a:effectLst>
                <a:latin typeface="Times New Roman" panose="02020603050405020304" pitchFamily="18" charset="0"/>
              </a:rPr>
              <a:t>Gender Dysphoria</a:t>
            </a:r>
          </a:p>
          <a:p>
            <a:pPr>
              <a:lnSpc>
                <a:spcPct val="90000"/>
              </a:lnSpc>
              <a:buFontTx/>
              <a:buNone/>
            </a:pPr>
            <a:endParaRPr lang="en-US" sz="800" b="1">
              <a:effectLst>
                <a:outerShdw blurRad="38100" dist="38100" dir="2700000" algn="tl">
                  <a:srgbClr val="000000">
                    <a:alpha val="43137"/>
                  </a:srgbClr>
                </a:outerShdw>
              </a:effectLst>
              <a:latin typeface="Times New Roman" panose="02020603050405020304" pitchFamily="18" charset="0"/>
            </a:endParaRPr>
          </a:p>
        </p:txBody>
      </p:sp>
      <p:pic>
        <p:nvPicPr>
          <p:cNvPr id="24" name="Picture 23">
            <a:extLst>
              <a:ext uri="{FF2B5EF4-FFF2-40B4-BE49-F238E27FC236}">
                <a16:creationId xmlns:a16="http://schemas.microsoft.com/office/drawing/2014/main" id="{FF3521AF-4456-AC45-9244-822BBE2A7BAC}"/>
              </a:ext>
            </a:extLst>
          </p:cNvPr>
          <p:cNvPicPr>
            <a:picLocks noChangeAspect="1"/>
          </p:cNvPicPr>
          <p:nvPr/>
        </p:nvPicPr>
        <p:blipFill>
          <a:blip r:embed="rId3"/>
          <a:srcRect t="37185" r="12486" b="40426"/>
          <a:stretch>
            <a:fillRect/>
          </a:stretch>
        </p:blipFill>
        <p:spPr>
          <a:xfrm>
            <a:off x="9470181" y="5896925"/>
            <a:ext cx="2103867" cy="696562"/>
          </a:xfrm>
          <a:prstGeom prst="rect">
            <a:avLst/>
          </a:prstGeom>
        </p:spPr>
      </p:pic>
      <p:sp>
        <p:nvSpPr>
          <p:cNvPr id="3" name="AutoShape 2" descr="Smiling can trick your brain into happiness — and boost your health">
            <a:extLst>
              <a:ext uri="{FF2B5EF4-FFF2-40B4-BE49-F238E27FC236}">
                <a16:creationId xmlns:a16="http://schemas.microsoft.com/office/drawing/2014/main" id="{4CAE2962-E59D-4EC7-B918-654EDA0988F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Content Placeholder 2">
            <a:extLst>
              <a:ext uri="{FF2B5EF4-FFF2-40B4-BE49-F238E27FC236}">
                <a16:creationId xmlns:a16="http://schemas.microsoft.com/office/drawing/2014/main" id="{057D8291-D0A5-46B7-A788-95942935E413}"/>
              </a:ext>
            </a:extLst>
          </p:cNvPr>
          <p:cNvSpPr txBox="1"/>
          <p:nvPr/>
        </p:nvSpPr>
        <p:spPr>
          <a:xfrm>
            <a:off x="457200" y="1417638"/>
            <a:ext cx="11116848" cy="4091391"/>
          </a:xfrm>
          <a:prstGeom prst="rect">
            <a:avLst/>
          </a:prstGeom>
          <a:ln>
            <a:solidFill>
              <a:schemeClr val="tx1"/>
            </a:solidFill>
          </a:ln>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685800" lvl="1" indent="-342900" algn="l">
              <a:spcBef>
                <a:spcPct val="0"/>
              </a:spcBef>
              <a:buFont typeface="Arial" panose="020b0604020202020204" pitchFamily="34" charset="0"/>
              <a:buChar char="•"/>
            </a:pPr>
            <a:r>
              <a:rPr lang="en-US" sz="3200" b="1">
                <a:latin typeface="Times New Roman" panose="02020603050405020304" pitchFamily="18" charset="0"/>
                <a:cs typeface="Times New Roman" panose="02020603050405020304" pitchFamily="18" charset="0"/>
              </a:rPr>
              <a:t>The Fourth Circuit held that gender dysphoria is a disability under the ADA’s familiar definition of a “physical or mental impairment that substantially limits one or more major life activities.”</a:t>
            </a:r>
          </a:p>
          <a:p>
            <a:pPr marL="685800" lvl="1" indent="-342900" algn="l">
              <a:spcBef>
                <a:spcPct val="0"/>
              </a:spcBef>
              <a:buFont typeface="Arial" panose="020b0604020202020204" pitchFamily="34" charset="0"/>
              <a:buChar char="•"/>
            </a:pPr>
            <a:r>
              <a:rPr lang="en-US" sz="3200" b="1">
                <a:latin typeface="Times New Roman" panose="02020603050405020304" pitchFamily="18" charset="0"/>
                <a:cs typeface="Times New Roman" panose="02020603050405020304" pitchFamily="18" charset="0"/>
              </a:rPr>
              <a:t> The substantial advancement in medical and psychiatric knowledge, the ADA’s 1990 amendment excluding “gender identity disorder” as a disability could not be construed to also include the modern diagnosis of “gender dysphoria.”</a:t>
            </a:r>
          </a:p>
          <a:p>
            <a:pPr marL="1143000" lvl="2" indent="-342900" algn="l">
              <a:spcBef>
                <a:spcPct val="0"/>
              </a:spcBef>
              <a:buFont typeface="Arial" panose="020b0604020202020204" pitchFamily="34" charset="0"/>
              <a:buChar char="•"/>
            </a:pPr>
            <a:r>
              <a:rPr lang="en-US" sz="3200" b="1">
                <a:latin typeface="Times New Roman" panose="02020603050405020304" pitchFamily="18" charset="0"/>
                <a:cs typeface="Times New Roman" panose="02020603050405020304" pitchFamily="18" charset="0"/>
              </a:rPr>
              <a:t>Congressional mandate to broadly define disabilit</a:t>
            </a:r>
            <a:r>
              <a:rPr lang="en-US" sz="3800" b="1">
                <a:latin typeface="Times New Roman" panose="02020603050405020304" pitchFamily="18" charset="0"/>
                <a:cs typeface="Times New Roman" panose="02020603050405020304" pitchFamily="18" charset="0"/>
              </a:rPr>
              <a:t>y.</a:t>
            </a:r>
          </a:p>
        </p:txBody>
      </p:sp>
    </p:spTree>
    <p:extLst>
      <p:ext uri="{BB962C8B-B14F-4D97-AF65-F5344CB8AC3E}">
        <p14:creationId xmlns:p14="http://schemas.microsoft.com/office/powerpoint/2010/main" val="327615905"/>
      </p:ext>
    </p:extLst>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Rectangle 3">
            <a:extLst>
              <a:ext uri="{FF2B5EF4-FFF2-40B4-BE49-F238E27FC236}">
                <a16:creationId xmlns:a16="http://schemas.microsoft.com/office/drawing/2014/main" id="{64E7D776-6FBA-E64E-9624-98026032CA5A}"/>
              </a:ext>
            </a:extLst>
          </p:cNvPr>
          <p:cNvSpPr/>
          <p:nvPr/>
        </p:nvSpPr>
        <p:spPr>
          <a:xfrm>
            <a:off x="-19800" y="5689476"/>
            <a:ext cx="12211800" cy="11685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E474C22-9B5D-904D-BD0F-7CD15B2817D8}"/>
              </a:ext>
            </a:extLst>
          </p:cNvPr>
          <p:cNvPicPr>
            <a:picLocks noChangeAspect="1"/>
          </p:cNvPicPr>
          <p:nvPr/>
        </p:nvPicPr>
        <p:blipFill>
          <a:blip r:embed="rId2"/>
          <a:stretch>
            <a:fillRect/>
          </a:stretch>
        </p:blipFill>
        <p:spPr>
          <a:xfrm>
            <a:off x="503342" y="6020309"/>
            <a:ext cx="2878686" cy="449795"/>
          </a:xfrm>
          <a:prstGeom prst="rect">
            <a:avLst/>
          </a:prstGeom>
        </p:spPr>
      </p:pic>
      <p:sp>
        <p:nvSpPr>
          <p:cNvPr id="12" name="Title 5">
            <a:extLst>
              <a:ext uri="{FF2B5EF4-FFF2-40B4-BE49-F238E27FC236}">
                <a16:creationId xmlns:a16="http://schemas.microsoft.com/office/drawing/2014/main" id="{FA7BD86D-DDC6-2643-8995-1CB6C20DD8E0}"/>
              </a:ext>
            </a:extLst>
          </p:cNvPr>
          <p:cNvSpPr>
            <a:spLocks noGrp="1"/>
          </p:cNvSpPr>
          <p:nvPr/>
        </p:nvSpPr>
        <p:spPr>
          <a:xfrm>
            <a:off x="4992414" y="2550613"/>
            <a:ext cx="7772400" cy="628650"/>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chor="ctr">
            <a:normAutofit/>
          </a:bodyPr>
          <a:lstStyle>
            <a:lvl1pPr algn="ctr" defTabSz="914400" rtl="0" eaLnBrk="1" latinLnBrk="0" hangingPunct="1">
              <a:spcBef>
                <a:spcPct val="0"/>
              </a:spcBef>
              <a:buNone/>
              <a:defRPr sz="3200" b="1" kern="1200">
                <a:solidFill>
                  <a:srgbClr val="115284"/>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en-US"/>
          </a:p>
        </p:txBody>
      </p:sp>
      <p:sp>
        <p:nvSpPr>
          <p:cNvPr id="14" name="Text Placeholder 7">
            <a:extLst>
              <a:ext uri="{FF2B5EF4-FFF2-40B4-BE49-F238E27FC236}">
                <a16:creationId xmlns:a16="http://schemas.microsoft.com/office/drawing/2014/main" id="{51CA3369-9F58-1341-B98E-24ED60944E3B}"/>
              </a:ext>
            </a:extLst>
          </p:cNvPr>
          <p:cNvSpPr>
            <a:spLocks noGrp="1"/>
          </p:cNvSpPr>
          <p:nvPr/>
        </p:nvSpPr>
        <p:spPr>
          <a:xfrm>
            <a:off x="4992414" y="4303213"/>
            <a:ext cx="7772400" cy="381000"/>
          </a:xfrm>
          <a:prstGeom prst="rect">
            <a:avLst/>
          </a:prstGeom>
        </p:spPr>
        <p:style>
          <a:lnRef idx="0">
            <a:scrgbClr r="0" g="0" b="0"/>
          </a:lnRef>
          <a:fillRef idx="0">
            <a:scrgbClr r="0" g="0" b="0"/>
          </a:fillRef>
          <a:effectRef idx="0">
            <a:scrgbClr r="0" g="0" b="0"/>
          </a:effectRef>
          <a:fontRef idx="major"/>
        </p:style>
        <p:txBody>
          <a:bodyPr vert="horz" lIns="0" tIns="0" rIns="0" bIns="0" rtlCol="0">
            <a:normAutofit/>
          </a:bodyPr>
          <a:lstStyle>
            <a:lvl1pPr marL="0" indent="-342900" algn="ctr" defTabSz="914400" rtl="0" eaLnBrk="1" latinLnBrk="0" hangingPunct="1">
              <a:spcBef>
                <a:spcPct val="0"/>
              </a:spcBef>
              <a:buFontTx/>
              <a:buNone/>
              <a:defRPr sz="1800" kern="1200">
                <a:solidFill>
                  <a:schemeClr val="tx2"/>
                </a:solidFill>
                <a:latin typeface="Arial"/>
                <a:ea typeface="+mj-ea"/>
                <a:cs typeface="Arial"/>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j-lt"/>
                <a:ea typeface="+mj-ea"/>
                <a:cs typeface="+mj-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j-lt"/>
                <a:ea typeface="+mj-ea"/>
                <a:cs typeface="+mj-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9pPr>
          </a:lstStyle>
          <a:p>
            <a:endParaRPr lang="en-US"/>
          </a:p>
        </p:txBody>
      </p:sp>
      <p:sp>
        <p:nvSpPr>
          <p:cNvPr id="20" name="TextBox 19">
            <a:extLst>
              <a:ext uri="{FF2B5EF4-FFF2-40B4-BE49-F238E27FC236}">
                <a16:creationId xmlns:a16="http://schemas.microsoft.com/office/drawing/2014/main" id="{9284E2A3-0D45-084C-A6A2-36D440BD88E5}"/>
              </a:ext>
            </a:extLst>
          </p:cNvPr>
          <p:cNvSpPr txBox="1"/>
          <p:nvPr/>
        </p:nvSpPr>
        <p:spPr>
          <a:xfrm>
            <a:off x="1453243" y="1041258"/>
            <a:ext cx="9666514" cy="895630"/>
          </a:xfrm>
          <a:prstGeom prst="rect">
            <a:avLst/>
          </a:prstGeom>
          <a:noFill/>
        </p:spPr>
        <p:txBody>
          <a:bodyPr wrap="square" rtlCol="0">
            <a:spAutoFit/>
          </a:bodyPr>
          <a:lstStyle/>
          <a:p>
            <a:pPr algn="ctr">
              <a:lnSpc>
                <a:spcPct val="90000"/>
              </a:lnSpc>
              <a:buFontTx/>
              <a:buNone/>
            </a:pPr>
            <a:r>
              <a:rPr lang="en-US" sz="5400" b="1">
                <a:effectLst>
                  <a:outerShdw blurRad="38100" dist="38100" dir="2700000" algn="tl">
                    <a:srgbClr val="000000">
                      <a:alpha val="43137"/>
                    </a:srgbClr>
                  </a:outerShdw>
                </a:effectLst>
                <a:latin typeface="Times New Roman" panose="02020603050405020304" pitchFamily="18" charset="0"/>
              </a:rPr>
              <a:t>Service Animals</a:t>
            </a:r>
          </a:p>
          <a:p>
            <a:pPr>
              <a:lnSpc>
                <a:spcPct val="90000"/>
              </a:lnSpc>
              <a:buFontTx/>
              <a:buNone/>
            </a:pPr>
            <a:endParaRPr lang="en-US" sz="400" b="1">
              <a:effectLst>
                <a:outerShdw blurRad="38100" dist="38100" dir="2700000" algn="tl">
                  <a:srgbClr val="000000">
                    <a:alpha val="43137"/>
                  </a:srgbClr>
                </a:outerShdw>
              </a:effectLst>
              <a:latin typeface="Times New Roman" panose="02020603050405020304" pitchFamily="18" charset="0"/>
            </a:endParaRPr>
          </a:p>
        </p:txBody>
      </p:sp>
      <p:pic>
        <p:nvPicPr>
          <p:cNvPr id="24" name="Picture 23">
            <a:extLst>
              <a:ext uri="{FF2B5EF4-FFF2-40B4-BE49-F238E27FC236}">
                <a16:creationId xmlns:a16="http://schemas.microsoft.com/office/drawing/2014/main" id="{FF3521AF-4456-AC45-9244-822BBE2A7BAC}"/>
              </a:ext>
            </a:extLst>
          </p:cNvPr>
          <p:cNvPicPr>
            <a:picLocks noChangeAspect="1"/>
          </p:cNvPicPr>
          <p:nvPr/>
        </p:nvPicPr>
        <p:blipFill>
          <a:blip r:embed="rId3"/>
          <a:srcRect t="37185" r="12486" b="40426"/>
          <a:stretch>
            <a:fillRect/>
          </a:stretch>
        </p:blipFill>
        <p:spPr>
          <a:xfrm>
            <a:off x="9470181" y="5896925"/>
            <a:ext cx="2103867" cy="696562"/>
          </a:xfrm>
          <a:prstGeom prst="rect">
            <a:avLst/>
          </a:prstGeom>
        </p:spPr>
      </p:pic>
      <p:sp>
        <p:nvSpPr>
          <p:cNvPr id="3" name="AutoShape 2" descr="Smiling can trick your brain into happiness — and boost your health">
            <a:extLst>
              <a:ext uri="{FF2B5EF4-FFF2-40B4-BE49-F238E27FC236}">
                <a16:creationId xmlns:a16="http://schemas.microsoft.com/office/drawing/2014/main" id="{4CAE2962-E59D-4EC7-B918-654EDA0988F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2" descr="guide dog golden retriever leads owner">
            <a:extLst>
              <a:ext uri="{FF2B5EF4-FFF2-40B4-BE49-F238E27FC236}">
                <a16:creationId xmlns:a16="http://schemas.microsoft.com/office/drawing/2014/main" id="{64B98266-040D-45F8-BF9C-5F6F24B5104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524375" y="2522870"/>
            <a:ext cx="3448050" cy="2300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659491"/>
      </p:ext>
    </p:extLst>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Rectangle 3">
            <a:extLst>
              <a:ext uri="{FF2B5EF4-FFF2-40B4-BE49-F238E27FC236}">
                <a16:creationId xmlns:a16="http://schemas.microsoft.com/office/drawing/2014/main" id="{64E7D776-6FBA-E64E-9624-98026032CA5A}"/>
              </a:ext>
            </a:extLst>
          </p:cNvPr>
          <p:cNvSpPr/>
          <p:nvPr/>
        </p:nvSpPr>
        <p:spPr>
          <a:xfrm>
            <a:off x="-19800" y="5689476"/>
            <a:ext cx="12211800" cy="11685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E474C22-9B5D-904D-BD0F-7CD15B2817D8}"/>
              </a:ext>
            </a:extLst>
          </p:cNvPr>
          <p:cNvPicPr>
            <a:picLocks noChangeAspect="1"/>
          </p:cNvPicPr>
          <p:nvPr/>
        </p:nvPicPr>
        <p:blipFill>
          <a:blip r:embed="rId2"/>
          <a:stretch>
            <a:fillRect/>
          </a:stretch>
        </p:blipFill>
        <p:spPr>
          <a:xfrm>
            <a:off x="503342" y="6020309"/>
            <a:ext cx="2878686" cy="449795"/>
          </a:xfrm>
          <a:prstGeom prst="rect">
            <a:avLst/>
          </a:prstGeom>
        </p:spPr>
      </p:pic>
      <p:sp>
        <p:nvSpPr>
          <p:cNvPr id="12" name="Title 5">
            <a:extLst>
              <a:ext uri="{FF2B5EF4-FFF2-40B4-BE49-F238E27FC236}">
                <a16:creationId xmlns:a16="http://schemas.microsoft.com/office/drawing/2014/main" id="{FA7BD86D-DDC6-2643-8995-1CB6C20DD8E0}"/>
              </a:ext>
            </a:extLst>
          </p:cNvPr>
          <p:cNvSpPr>
            <a:spLocks noGrp="1"/>
          </p:cNvSpPr>
          <p:nvPr/>
        </p:nvSpPr>
        <p:spPr>
          <a:xfrm>
            <a:off x="4992414" y="2550613"/>
            <a:ext cx="7772400" cy="628650"/>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chor="ctr">
            <a:normAutofit/>
          </a:bodyPr>
          <a:lstStyle>
            <a:lvl1pPr algn="ctr" defTabSz="914400" rtl="0" eaLnBrk="1" latinLnBrk="0" hangingPunct="1">
              <a:spcBef>
                <a:spcPct val="0"/>
              </a:spcBef>
              <a:buNone/>
              <a:defRPr sz="3200" b="1" kern="1200">
                <a:solidFill>
                  <a:srgbClr val="115284"/>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en-US"/>
          </a:p>
        </p:txBody>
      </p:sp>
      <p:sp>
        <p:nvSpPr>
          <p:cNvPr id="14" name="Text Placeholder 7">
            <a:extLst>
              <a:ext uri="{FF2B5EF4-FFF2-40B4-BE49-F238E27FC236}">
                <a16:creationId xmlns:a16="http://schemas.microsoft.com/office/drawing/2014/main" id="{51CA3369-9F58-1341-B98E-24ED60944E3B}"/>
              </a:ext>
            </a:extLst>
          </p:cNvPr>
          <p:cNvSpPr>
            <a:spLocks noGrp="1"/>
          </p:cNvSpPr>
          <p:nvPr/>
        </p:nvSpPr>
        <p:spPr>
          <a:xfrm>
            <a:off x="4992414" y="4303213"/>
            <a:ext cx="7772400" cy="381000"/>
          </a:xfrm>
          <a:prstGeom prst="rect">
            <a:avLst/>
          </a:prstGeom>
        </p:spPr>
        <p:style>
          <a:lnRef idx="0">
            <a:scrgbClr r="0" g="0" b="0"/>
          </a:lnRef>
          <a:fillRef idx="0">
            <a:scrgbClr r="0" g="0" b="0"/>
          </a:fillRef>
          <a:effectRef idx="0">
            <a:scrgbClr r="0" g="0" b="0"/>
          </a:effectRef>
          <a:fontRef idx="major"/>
        </p:style>
        <p:txBody>
          <a:bodyPr vert="horz" lIns="0" tIns="0" rIns="0" bIns="0" rtlCol="0">
            <a:normAutofit/>
          </a:bodyPr>
          <a:lstStyle>
            <a:lvl1pPr marL="0" indent="-342900" algn="ctr" defTabSz="914400" rtl="0" eaLnBrk="1" latinLnBrk="0" hangingPunct="1">
              <a:spcBef>
                <a:spcPct val="0"/>
              </a:spcBef>
              <a:buFontTx/>
              <a:buNone/>
              <a:defRPr sz="1800" kern="1200">
                <a:solidFill>
                  <a:schemeClr val="tx2"/>
                </a:solidFill>
                <a:latin typeface="Arial"/>
                <a:ea typeface="+mj-ea"/>
                <a:cs typeface="Arial"/>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j-lt"/>
                <a:ea typeface="+mj-ea"/>
                <a:cs typeface="+mj-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j-lt"/>
                <a:ea typeface="+mj-ea"/>
                <a:cs typeface="+mj-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9pPr>
          </a:lstStyle>
          <a:p>
            <a:endParaRPr lang="en-US"/>
          </a:p>
        </p:txBody>
      </p:sp>
      <p:sp>
        <p:nvSpPr>
          <p:cNvPr id="20" name="TextBox 19">
            <a:extLst>
              <a:ext uri="{FF2B5EF4-FFF2-40B4-BE49-F238E27FC236}">
                <a16:creationId xmlns:a16="http://schemas.microsoft.com/office/drawing/2014/main" id="{9284E2A3-0D45-084C-A6A2-36D440BD88E5}"/>
              </a:ext>
            </a:extLst>
          </p:cNvPr>
          <p:cNvSpPr txBox="1"/>
          <p:nvPr/>
        </p:nvSpPr>
        <p:spPr>
          <a:xfrm>
            <a:off x="1387464" y="556728"/>
            <a:ext cx="9721871" cy="951030"/>
          </a:xfrm>
          <a:prstGeom prst="rect">
            <a:avLst/>
          </a:prstGeom>
          <a:noFill/>
        </p:spPr>
        <p:txBody>
          <a:bodyPr wrap="square" rtlCol="0">
            <a:spAutoFit/>
          </a:bodyPr>
          <a:lstStyle/>
          <a:p>
            <a:pPr algn="ctr">
              <a:lnSpc>
                <a:spcPct val="90000"/>
              </a:lnSpc>
              <a:buFontTx/>
              <a:buNone/>
            </a:pPr>
            <a:r>
              <a:rPr lang="en-US" sz="5400" b="1">
                <a:effectLst>
                  <a:outerShdw blurRad="38100" dist="38100" dir="2700000" algn="tl">
                    <a:srgbClr val="000000">
                      <a:alpha val="43137"/>
                    </a:srgbClr>
                  </a:outerShdw>
                </a:effectLst>
                <a:latin typeface="Times New Roman" panose="02020603050405020304" pitchFamily="18" charset="0"/>
              </a:rPr>
              <a:t>Americans with Disabilities Act</a:t>
            </a:r>
          </a:p>
          <a:p>
            <a:pPr>
              <a:lnSpc>
                <a:spcPct val="90000"/>
              </a:lnSpc>
              <a:buFontTx/>
              <a:buNone/>
            </a:pPr>
            <a:endParaRPr lang="en-US" sz="800" b="1">
              <a:effectLst>
                <a:outerShdw blurRad="38100" dist="38100" dir="2700000" algn="tl">
                  <a:srgbClr val="000000">
                    <a:alpha val="43137"/>
                  </a:srgbClr>
                </a:outerShdw>
              </a:effectLst>
              <a:latin typeface="Times New Roman" panose="02020603050405020304" pitchFamily="18" charset="0"/>
            </a:endParaRPr>
          </a:p>
        </p:txBody>
      </p:sp>
      <p:pic>
        <p:nvPicPr>
          <p:cNvPr id="24" name="Picture 23">
            <a:extLst>
              <a:ext uri="{FF2B5EF4-FFF2-40B4-BE49-F238E27FC236}">
                <a16:creationId xmlns:a16="http://schemas.microsoft.com/office/drawing/2014/main" id="{FF3521AF-4456-AC45-9244-822BBE2A7BAC}"/>
              </a:ext>
            </a:extLst>
          </p:cNvPr>
          <p:cNvPicPr>
            <a:picLocks noChangeAspect="1"/>
          </p:cNvPicPr>
          <p:nvPr/>
        </p:nvPicPr>
        <p:blipFill>
          <a:blip r:embed="rId3"/>
          <a:srcRect t="37185" r="12486" b="40426"/>
          <a:stretch>
            <a:fillRect/>
          </a:stretch>
        </p:blipFill>
        <p:spPr>
          <a:xfrm>
            <a:off x="9470181" y="5896925"/>
            <a:ext cx="2103867" cy="696562"/>
          </a:xfrm>
          <a:prstGeom prst="rect">
            <a:avLst/>
          </a:prstGeom>
        </p:spPr>
      </p:pic>
      <p:sp>
        <p:nvSpPr>
          <p:cNvPr id="3" name="AutoShape 2" descr="Smiling can trick your brain into happiness — and boost your health">
            <a:extLst>
              <a:ext uri="{FF2B5EF4-FFF2-40B4-BE49-F238E27FC236}">
                <a16:creationId xmlns:a16="http://schemas.microsoft.com/office/drawing/2014/main" id="{4CAE2962-E59D-4EC7-B918-654EDA0988F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Content Placeholder 3">
            <a:extLst>
              <a:ext uri="{FF2B5EF4-FFF2-40B4-BE49-F238E27FC236}">
                <a16:creationId xmlns:a16="http://schemas.microsoft.com/office/drawing/2014/main" id="{5AA55ED6-7A0C-4B9A-8C05-5B31EE2CE33C}"/>
              </a:ext>
            </a:extLst>
          </p:cNvPr>
          <p:cNvSpPr txBox="1"/>
          <p:nvPr/>
        </p:nvSpPr>
        <p:spPr>
          <a:xfrm>
            <a:off x="1828800" y="1775229"/>
            <a:ext cx="8229600" cy="3733800"/>
          </a:xfrm>
          <a:prstGeom prst="rect">
            <a:avLst/>
          </a:prstGeom>
          <a:ln>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 typeface="Wingdings" panose="05000000000000000000" pitchFamily="2" charset="2"/>
              <a:buChar char="§"/>
            </a:pPr>
            <a:r>
              <a:rPr lang="en-US" altLang="en-US" b="1" u="sng">
                <a:latin typeface="Times New Roman" panose="02020603050405020304" pitchFamily="18" charset="0"/>
                <a:cs typeface="Times New Roman" panose="02020603050405020304" pitchFamily="18" charset="0"/>
              </a:rPr>
              <a:t>Title I</a:t>
            </a:r>
            <a:r>
              <a:rPr lang="en-US" altLang="en-US" b="1">
                <a:latin typeface="Times New Roman" panose="02020603050405020304" pitchFamily="18" charset="0"/>
                <a:cs typeface="Times New Roman" panose="02020603050405020304" pitchFamily="18" charset="0"/>
              </a:rPr>
              <a:t> -- Employment</a:t>
            </a:r>
          </a:p>
          <a:p>
            <a:pPr algn="l">
              <a:buFont typeface="Wingdings" panose="05000000000000000000" pitchFamily="2" charset="2"/>
              <a:buChar char="§"/>
            </a:pPr>
            <a:endParaRPr lang="en-US" altLang="en-US" b="1">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b="1" u="sng">
                <a:latin typeface="Times New Roman" panose="02020603050405020304" pitchFamily="18" charset="0"/>
                <a:cs typeface="Times New Roman" panose="02020603050405020304" pitchFamily="18" charset="0"/>
              </a:rPr>
              <a:t>Title II</a:t>
            </a:r>
            <a:r>
              <a:rPr lang="en-US" altLang="en-US" b="1">
                <a:latin typeface="Times New Roman" panose="02020603050405020304" pitchFamily="18" charset="0"/>
                <a:cs typeface="Times New Roman" panose="02020603050405020304" pitchFamily="18" charset="0"/>
              </a:rPr>
              <a:t> – Services / Programs / State and Local Government</a:t>
            </a:r>
          </a:p>
          <a:p>
            <a:pPr algn="l">
              <a:buFont typeface="Wingdings" panose="05000000000000000000" pitchFamily="2" charset="2"/>
              <a:buChar char="§"/>
            </a:pPr>
            <a:endParaRPr lang="en-US" altLang="en-US" b="1">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b="1" u="sng">
                <a:latin typeface="Times New Roman" panose="02020603050405020304" pitchFamily="18" charset="0"/>
                <a:cs typeface="Times New Roman" panose="02020603050405020304" pitchFamily="18" charset="0"/>
              </a:rPr>
              <a:t>Title III</a:t>
            </a:r>
            <a:r>
              <a:rPr lang="en-US" altLang="en-US" b="1">
                <a:latin typeface="Times New Roman" panose="02020603050405020304" pitchFamily="18" charset="0"/>
                <a:cs typeface="Times New Roman" panose="02020603050405020304" pitchFamily="18" charset="0"/>
              </a:rPr>
              <a:t> – Public Accommodation</a:t>
            </a:r>
          </a:p>
        </p:txBody>
      </p:sp>
    </p:spTree>
    <p:extLst>
      <p:ext uri="{BB962C8B-B14F-4D97-AF65-F5344CB8AC3E}">
        <p14:creationId xmlns:p14="http://schemas.microsoft.com/office/powerpoint/2010/main" val="2633740716"/>
      </p:ext>
    </p:extLst>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Rectangle 3">
            <a:extLst>
              <a:ext uri="{FF2B5EF4-FFF2-40B4-BE49-F238E27FC236}">
                <a16:creationId xmlns:a16="http://schemas.microsoft.com/office/drawing/2014/main" id="{64E7D776-6FBA-E64E-9624-98026032CA5A}"/>
              </a:ext>
            </a:extLst>
          </p:cNvPr>
          <p:cNvSpPr/>
          <p:nvPr/>
        </p:nvSpPr>
        <p:spPr>
          <a:xfrm>
            <a:off x="-19800" y="5689476"/>
            <a:ext cx="12211800" cy="11685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E474C22-9B5D-904D-BD0F-7CD15B2817D8}"/>
              </a:ext>
            </a:extLst>
          </p:cNvPr>
          <p:cNvPicPr>
            <a:picLocks noChangeAspect="1"/>
          </p:cNvPicPr>
          <p:nvPr/>
        </p:nvPicPr>
        <p:blipFill>
          <a:blip r:embed="rId2"/>
          <a:stretch>
            <a:fillRect/>
          </a:stretch>
        </p:blipFill>
        <p:spPr>
          <a:xfrm>
            <a:off x="503342" y="6020309"/>
            <a:ext cx="2878686" cy="449795"/>
          </a:xfrm>
          <a:prstGeom prst="rect">
            <a:avLst/>
          </a:prstGeom>
        </p:spPr>
      </p:pic>
      <p:sp>
        <p:nvSpPr>
          <p:cNvPr id="12" name="Title 5">
            <a:extLst>
              <a:ext uri="{FF2B5EF4-FFF2-40B4-BE49-F238E27FC236}">
                <a16:creationId xmlns:a16="http://schemas.microsoft.com/office/drawing/2014/main" id="{FA7BD86D-DDC6-2643-8995-1CB6C20DD8E0}"/>
              </a:ext>
            </a:extLst>
          </p:cNvPr>
          <p:cNvSpPr>
            <a:spLocks noGrp="1"/>
          </p:cNvSpPr>
          <p:nvPr/>
        </p:nvSpPr>
        <p:spPr>
          <a:xfrm>
            <a:off x="4992414" y="2550613"/>
            <a:ext cx="7772400" cy="628650"/>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chor="ctr">
            <a:normAutofit/>
          </a:bodyPr>
          <a:lstStyle>
            <a:lvl1pPr algn="ctr" defTabSz="914400" rtl="0" eaLnBrk="1" latinLnBrk="0" hangingPunct="1">
              <a:spcBef>
                <a:spcPct val="0"/>
              </a:spcBef>
              <a:buNone/>
              <a:defRPr sz="3200" b="1" kern="1200">
                <a:solidFill>
                  <a:srgbClr val="115284"/>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en-US"/>
          </a:p>
        </p:txBody>
      </p:sp>
      <p:sp>
        <p:nvSpPr>
          <p:cNvPr id="14" name="Text Placeholder 7">
            <a:extLst>
              <a:ext uri="{FF2B5EF4-FFF2-40B4-BE49-F238E27FC236}">
                <a16:creationId xmlns:a16="http://schemas.microsoft.com/office/drawing/2014/main" id="{51CA3369-9F58-1341-B98E-24ED60944E3B}"/>
              </a:ext>
            </a:extLst>
          </p:cNvPr>
          <p:cNvSpPr>
            <a:spLocks noGrp="1"/>
          </p:cNvSpPr>
          <p:nvPr/>
        </p:nvSpPr>
        <p:spPr>
          <a:xfrm>
            <a:off x="4992414" y="4303213"/>
            <a:ext cx="7772400" cy="381000"/>
          </a:xfrm>
          <a:prstGeom prst="rect">
            <a:avLst/>
          </a:prstGeom>
        </p:spPr>
        <p:style>
          <a:lnRef idx="0">
            <a:scrgbClr r="0" g="0" b="0"/>
          </a:lnRef>
          <a:fillRef idx="0">
            <a:scrgbClr r="0" g="0" b="0"/>
          </a:fillRef>
          <a:effectRef idx="0">
            <a:scrgbClr r="0" g="0" b="0"/>
          </a:effectRef>
          <a:fontRef idx="major"/>
        </p:style>
        <p:txBody>
          <a:bodyPr vert="horz" lIns="0" tIns="0" rIns="0" bIns="0" rtlCol="0">
            <a:normAutofit/>
          </a:bodyPr>
          <a:lstStyle>
            <a:lvl1pPr marL="0" indent="-342900" algn="ctr" defTabSz="914400" rtl="0" eaLnBrk="1" latinLnBrk="0" hangingPunct="1">
              <a:spcBef>
                <a:spcPct val="0"/>
              </a:spcBef>
              <a:buFontTx/>
              <a:buNone/>
              <a:defRPr sz="1800" kern="1200">
                <a:solidFill>
                  <a:schemeClr val="tx2"/>
                </a:solidFill>
                <a:latin typeface="Arial"/>
                <a:ea typeface="+mj-ea"/>
                <a:cs typeface="Arial"/>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j-lt"/>
                <a:ea typeface="+mj-ea"/>
                <a:cs typeface="+mj-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j-lt"/>
                <a:ea typeface="+mj-ea"/>
                <a:cs typeface="+mj-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9pPr>
          </a:lstStyle>
          <a:p>
            <a:endParaRPr lang="en-US"/>
          </a:p>
        </p:txBody>
      </p:sp>
      <p:sp>
        <p:nvSpPr>
          <p:cNvPr id="20" name="TextBox 19">
            <a:extLst>
              <a:ext uri="{FF2B5EF4-FFF2-40B4-BE49-F238E27FC236}">
                <a16:creationId xmlns:a16="http://schemas.microsoft.com/office/drawing/2014/main" id="{9284E2A3-0D45-084C-A6A2-36D440BD88E5}"/>
              </a:ext>
            </a:extLst>
          </p:cNvPr>
          <p:cNvSpPr txBox="1"/>
          <p:nvPr/>
        </p:nvSpPr>
        <p:spPr>
          <a:xfrm>
            <a:off x="854804" y="599768"/>
            <a:ext cx="9721871" cy="951030"/>
          </a:xfrm>
          <a:prstGeom prst="rect">
            <a:avLst/>
          </a:prstGeom>
          <a:noFill/>
        </p:spPr>
        <p:txBody>
          <a:bodyPr wrap="square" rtlCol="0">
            <a:spAutoFit/>
          </a:bodyPr>
          <a:lstStyle/>
          <a:p>
            <a:pPr algn="ctr">
              <a:lnSpc>
                <a:spcPct val="90000"/>
              </a:lnSpc>
              <a:buFontTx/>
              <a:buNone/>
            </a:pPr>
            <a:r>
              <a:rPr lang="en-US" sz="5400" b="1">
                <a:effectLst>
                  <a:outerShdw blurRad="38100" dist="38100" dir="2700000" algn="tl">
                    <a:srgbClr val="000000">
                      <a:alpha val="43137"/>
                    </a:srgbClr>
                  </a:outerShdw>
                </a:effectLst>
                <a:latin typeface="Times New Roman" panose="02020603050405020304" pitchFamily="18" charset="0"/>
              </a:rPr>
              <a:t>ADA – Title I</a:t>
            </a:r>
          </a:p>
          <a:p>
            <a:pPr>
              <a:lnSpc>
                <a:spcPct val="90000"/>
              </a:lnSpc>
              <a:buFontTx/>
              <a:buNone/>
            </a:pPr>
            <a:endParaRPr lang="en-US" sz="800" b="1">
              <a:effectLst>
                <a:outerShdw blurRad="38100" dist="38100" dir="2700000" algn="tl">
                  <a:srgbClr val="000000">
                    <a:alpha val="43137"/>
                  </a:srgbClr>
                </a:outerShdw>
              </a:effectLst>
              <a:latin typeface="Times New Roman" panose="02020603050405020304" pitchFamily="18" charset="0"/>
            </a:endParaRPr>
          </a:p>
        </p:txBody>
      </p:sp>
      <p:pic>
        <p:nvPicPr>
          <p:cNvPr id="24" name="Picture 23">
            <a:extLst>
              <a:ext uri="{FF2B5EF4-FFF2-40B4-BE49-F238E27FC236}">
                <a16:creationId xmlns:a16="http://schemas.microsoft.com/office/drawing/2014/main" id="{FF3521AF-4456-AC45-9244-822BBE2A7BAC}"/>
              </a:ext>
            </a:extLst>
          </p:cNvPr>
          <p:cNvPicPr>
            <a:picLocks noChangeAspect="1"/>
          </p:cNvPicPr>
          <p:nvPr/>
        </p:nvPicPr>
        <p:blipFill>
          <a:blip r:embed="rId3"/>
          <a:srcRect t="37185" r="12486" b="40426"/>
          <a:stretch>
            <a:fillRect/>
          </a:stretch>
        </p:blipFill>
        <p:spPr>
          <a:xfrm>
            <a:off x="9470181" y="5896925"/>
            <a:ext cx="2103867" cy="696562"/>
          </a:xfrm>
          <a:prstGeom prst="rect">
            <a:avLst/>
          </a:prstGeom>
        </p:spPr>
      </p:pic>
      <p:sp>
        <p:nvSpPr>
          <p:cNvPr id="3" name="AutoShape 2" descr="Smiling can trick your brain into happiness — and boost your health">
            <a:extLst>
              <a:ext uri="{FF2B5EF4-FFF2-40B4-BE49-F238E27FC236}">
                <a16:creationId xmlns:a16="http://schemas.microsoft.com/office/drawing/2014/main" id="{4CAE2962-E59D-4EC7-B918-654EDA0988F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Content Placeholder 3">
            <a:extLst>
              <a:ext uri="{FF2B5EF4-FFF2-40B4-BE49-F238E27FC236}">
                <a16:creationId xmlns:a16="http://schemas.microsoft.com/office/drawing/2014/main" id="{5AA55ED6-7A0C-4B9A-8C05-5B31EE2CE33C}"/>
              </a:ext>
            </a:extLst>
          </p:cNvPr>
          <p:cNvSpPr txBox="1"/>
          <p:nvPr/>
        </p:nvSpPr>
        <p:spPr>
          <a:xfrm>
            <a:off x="1055703" y="1895654"/>
            <a:ext cx="8229600" cy="37338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 typeface="Wingdings" panose="05000000000000000000" pitchFamily="2" charset="2"/>
              <a:buChar char="§"/>
            </a:pPr>
            <a:endParaRPr lang="en-US" altLang="en-US" b="1">
              <a:latin typeface="Times New Roman" panose="02020603050405020304" pitchFamily="18" charset="0"/>
              <a:cs typeface="Times New Roman" panose="02020603050405020304" pitchFamily="18" charset="0"/>
            </a:endParaRPr>
          </a:p>
        </p:txBody>
      </p:sp>
      <p:sp>
        <p:nvSpPr>
          <p:cNvPr id="13" name="Content Placeholder 3">
            <a:extLst>
              <a:ext uri="{FF2B5EF4-FFF2-40B4-BE49-F238E27FC236}">
                <a16:creationId xmlns:a16="http://schemas.microsoft.com/office/drawing/2014/main" id="{5A1E8C1C-63E7-42E9-B5DE-20464F89D520}"/>
              </a:ext>
            </a:extLst>
          </p:cNvPr>
          <p:cNvSpPr txBox="1"/>
          <p:nvPr/>
        </p:nvSpPr>
        <p:spPr>
          <a:xfrm>
            <a:off x="1327006" y="1657123"/>
            <a:ext cx="9842787" cy="3537640"/>
          </a:xfrm>
          <a:prstGeom prst="rect">
            <a:avLst/>
          </a:prstGeom>
          <a:ln>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 typeface="Wingdings" panose="05000000000000000000" pitchFamily="2" charset="2"/>
              <a:buChar char="§"/>
            </a:pPr>
            <a:r>
              <a:rPr lang="en-US" altLang="en-US" sz="2800" b="1">
                <a:latin typeface="Times New Roman" panose="02020603050405020304" pitchFamily="18" charset="0"/>
                <a:cs typeface="Times New Roman" panose="02020603050405020304" pitchFamily="18" charset="0"/>
              </a:rPr>
              <a:t>Qualified individual with a disability</a:t>
            </a:r>
          </a:p>
          <a:p>
            <a:pPr algn="l">
              <a:buFont typeface="Wingdings" panose="05000000000000000000" pitchFamily="2" charset="2"/>
              <a:buChar char="§"/>
            </a:pPr>
            <a:r>
              <a:rPr lang="en-US" altLang="en-US" sz="2800" b="1">
                <a:latin typeface="Times New Roman" panose="02020603050405020304" pitchFamily="18" charset="0"/>
                <a:cs typeface="Times New Roman" panose="02020603050405020304" pitchFamily="18" charset="0"/>
              </a:rPr>
              <a:t>Reasonable accommodation</a:t>
            </a:r>
          </a:p>
          <a:p>
            <a:pPr lvl="1" algn="l">
              <a:buFont typeface="Wingdings" panose="05000000000000000000" pitchFamily="2" charset="2"/>
              <a:buChar char="§"/>
            </a:pPr>
            <a:r>
              <a:rPr lang="en-US" sz="2400">
                <a:latin typeface="Times New Roman" panose="02020603050405020304" pitchFamily="18" charset="0"/>
                <a:cs typeface="Times New Roman" panose="02020603050405020304" pitchFamily="18" charset="0"/>
              </a:rPr>
              <a:t>A </a:t>
            </a:r>
            <a:r>
              <a:rPr lang="en-US" sz="2400" b="1">
                <a:latin typeface="Times New Roman" panose="02020603050405020304" pitchFamily="18" charset="0"/>
                <a:cs typeface="Times New Roman" panose="02020603050405020304" pitchFamily="18" charset="0"/>
              </a:rPr>
              <a:t>reasonable accommodation </a:t>
            </a:r>
            <a:r>
              <a:rPr lang="en-US" sz="2400">
                <a:latin typeface="Times New Roman" panose="02020603050405020304" pitchFamily="18" charset="0"/>
                <a:cs typeface="Times New Roman" panose="02020603050405020304" pitchFamily="18" charset="0"/>
              </a:rPr>
              <a:t>is a change, exception, or adjustment to a rule, policy, practice, or service that may be necessary for a person with a disability to have equal opportunity to use and enjoy a dwelling, including public and common use spaces.</a:t>
            </a:r>
            <a:endParaRPr lang="en-US" altLang="en-US" sz="2400" b="1">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sz="2800" b="1">
                <a:latin typeface="Times New Roman" panose="02020603050405020304" pitchFamily="18" charset="0"/>
                <a:cs typeface="Times New Roman" panose="02020603050405020304" pitchFamily="18" charset="0"/>
              </a:rPr>
              <a:t>Interactive process</a:t>
            </a:r>
          </a:p>
          <a:p>
            <a:pPr algn="l">
              <a:buFont typeface="Wingdings" panose="05000000000000000000" pitchFamily="2" charset="2"/>
              <a:buChar char="§"/>
            </a:pPr>
            <a:r>
              <a:rPr lang="en-US" altLang="en-US" sz="2800" b="1">
                <a:latin typeface="Times New Roman" panose="02020603050405020304" pitchFamily="18" charset="0"/>
                <a:cs typeface="Times New Roman" panose="02020603050405020304" pitchFamily="18" charset="0"/>
              </a:rPr>
              <a:t>Employer may ultimately choose the accommodation</a:t>
            </a:r>
          </a:p>
          <a:p>
            <a:pPr algn="l"/>
            <a:endParaRPr lang="en-US" altLang="en-US"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7918592"/>
      </p:ext>
    </p:extLst>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Rectangle 3">
            <a:extLst>
              <a:ext uri="{FF2B5EF4-FFF2-40B4-BE49-F238E27FC236}">
                <a16:creationId xmlns:a16="http://schemas.microsoft.com/office/drawing/2014/main" id="{64E7D776-6FBA-E64E-9624-98026032CA5A}"/>
              </a:ext>
            </a:extLst>
          </p:cNvPr>
          <p:cNvSpPr/>
          <p:nvPr/>
        </p:nvSpPr>
        <p:spPr>
          <a:xfrm>
            <a:off x="-19800" y="5689476"/>
            <a:ext cx="12211800" cy="11685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E474C22-9B5D-904D-BD0F-7CD15B2817D8}"/>
              </a:ext>
            </a:extLst>
          </p:cNvPr>
          <p:cNvPicPr>
            <a:picLocks noChangeAspect="1"/>
          </p:cNvPicPr>
          <p:nvPr/>
        </p:nvPicPr>
        <p:blipFill>
          <a:blip r:embed="rId2"/>
          <a:stretch>
            <a:fillRect/>
          </a:stretch>
        </p:blipFill>
        <p:spPr>
          <a:xfrm>
            <a:off x="503342" y="6020309"/>
            <a:ext cx="2878686" cy="449795"/>
          </a:xfrm>
          <a:prstGeom prst="rect">
            <a:avLst/>
          </a:prstGeom>
        </p:spPr>
      </p:pic>
      <p:sp>
        <p:nvSpPr>
          <p:cNvPr id="12" name="Title 5">
            <a:extLst>
              <a:ext uri="{FF2B5EF4-FFF2-40B4-BE49-F238E27FC236}">
                <a16:creationId xmlns:a16="http://schemas.microsoft.com/office/drawing/2014/main" id="{FA7BD86D-DDC6-2643-8995-1CB6C20DD8E0}"/>
              </a:ext>
            </a:extLst>
          </p:cNvPr>
          <p:cNvSpPr>
            <a:spLocks noGrp="1"/>
          </p:cNvSpPr>
          <p:nvPr/>
        </p:nvSpPr>
        <p:spPr>
          <a:xfrm>
            <a:off x="4992414" y="2550613"/>
            <a:ext cx="7772400" cy="628650"/>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chor="ctr">
            <a:normAutofit/>
          </a:bodyPr>
          <a:lstStyle>
            <a:lvl1pPr algn="ctr" defTabSz="914400" rtl="0" eaLnBrk="1" latinLnBrk="0" hangingPunct="1">
              <a:spcBef>
                <a:spcPct val="0"/>
              </a:spcBef>
              <a:buNone/>
              <a:defRPr sz="3200" b="1" kern="1200">
                <a:solidFill>
                  <a:srgbClr val="115284"/>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en-US"/>
          </a:p>
        </p:txBody>
      </p:sp>
      <p:sp>
        <p:nvSpPr>
          <p:cNvPr id="14" name="Text Placeholder 7">
            <a:extLst>
              <a:ext uri="{FF2B5EF4-FFF2-40B4-BE49-F238E27FC236}">
                <a16:creationId xmlns:a16="http://schemas.microsoft.com/office/drawing/2014/main" id="{51CA3369-9F58-1341-B98E-24ED60944E3B}"/>
              </a:ext>
            </a:extLst>
          </p:cNvPr>
          <p:cNvSpPr>
            <a:spLocks noGrp="1"/>
          </p:cNvSpPr>
          <p:nvPr/>
        </p:nvSpPr>
        <p:spPr>
          <a:xfrm>
            <a:off x="4992414" y="4303213"/>
            <a:ext cx="7772400" cy="381000"/>
          </a:xfrm>
          <a:prstGeom prst="rect">
            <a:avLst/>
          </a:prstGeom>
        </p:spPr>
        <p:style>
          <a:lnRef idx="0">
            <a:scrgbClr r="0" g="0" b="0"/>
          </a:lnRef>
          <a:fillRef idx="0">
            <a:scrgbClr r="0" g="0" b="0"/>
          </a:fillRef>
          <a:effectRef idx="0">
            <a:scrgbClr r="0" g="0" b="0"/>
          </a:effectRef>
          <a:fontRef idx="major"/>
        </p:style>
        <p:txBody>
          <a:bodyPr vert="horz" lIns="0" tIns="0" rIns="0" bIns="0" rtlCol="0">
            <a:normAutofit/>
          </a:bodyPr>
          <a:lstStyle>
            <a:lvl1pPr marL="0" indent="-342900" algn="ctr" defTabSz="914400" rtl="0" eaLnBrk="1" latinLnBrk="0" hangingPunct="1">
              <a:spcBef>
                <a:spcPct val="0"/>
              </a:spcBef>
              <a:buFontTx/>
              <a:buNone/>
              <a:defRPr sz="1800" kern="1200">
                <a:solidFill>
                  <a:schemeClr val="tx2"/>
                </a:solidFill>
                <a:latin typeface="Arial"/>
                <a:ea typeface="+mj-ea"/>
                <a:cs typeface="Arial"/>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j-lt"/>
                <a:ea typeface="+mj-ea"/>
                <a:cs typeface="+mj-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j-lt"/>
                <a:ea typeface="+mj-ea"/>
                <a:cs typeface="+mj-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9pPr>
          </a:lstStyle>
          <a:p>
            <a:endParaRPr lang="en-US"/>
          </a:p>
        </p:txBody>
      </p:sp>
      <p:sp>
        <p:nvSpPr>
          <p:cNvPr id="20" name="TextBox 19">
            <a:extLst>
              <a:ext uri="{FF2B5EF4-FFF2-40B4-BE49-F238E27FC236}">
                <a16:creationId xmlns:a16="http://schemas.microsoft.com/office/drawing/2014/main" id="{9284E2A3-0D45-084C-A6A2-36D440BD88E5}"/>
              </a:ext>
            </a:extLst>
          </p:cNvPr>
          <p:cNvSpPr txBox="1"/>
          <p:nvPr/>
        </p:nvSpPr>
        <p:spPr>
          <a:xfrm>
            <a:off x="1055703" y="387896"/>
            <a:ext cx="9721871" cy="951030"/>
          </a:xfrm>
          <a:prstGeom prst="rect">
            <a:avLst/>
          </a:prstGeom>
          <a:noFill/>
        </p:spPr>
        <p:txBody>
          <a:bodyPr wrap="square" rtlCol="0">
            <a:spAutoFit/>
          </a:bodyPr>
          <a:lstStyle/>
          <a:p>
            <a:pPr algn="ctr">
              <a:lnSpc>
                <a:spcPct val="90000"/>
              </a:lnSpc>
              <a:buFontTx/>
              <a:buNone/>
            </a:pPr>
            <a:r>
              <a:rPr lang="en-US" sz="5400" b="1">
                <a:effectLst>
                  <a:outerShdw blurRad="38100" dist="38100" dir="2700000" algn="tl">
                    <a:srgbClr val="000000">
                      <a:alpha val="43137"/>
                    </a:srgbClr>
                  </a:outerShdw>
                </a:effectLst>
                <a:latin typeface="Times New Roman" panose="02020603050405020304" pitchFamily="18" charset="0"/>
              </a:rPr>
              <a:t>ADA – Title I</a:t>
            </a:r>
          </a:p>
          <a:p>
            <a:pPr>
              <a:lnSpc>
                <a:spcPct val="90000"/>
              </a:lnSpc>
              <a:buFontTx/>
              <a:buNone/>
            </a:pPr>
            <a:endParaRPr lang="en-US" sz="800" b="1">
              <a:effectLst>
                <a:outerShdw blurRad="38100" dist="38100" dir="2700000" algn="tl">
                  <a:srgbClr val="000000">
                    <a:alpha val="43137"/>
                  </a:srgbClr>
                </a:outerShdw>
              </a:effectLst>
              <a:latin typeface="Times New Roman" panose="02020603050405020304" pitchFamily="18" charset="0"/>
            </a:endParaRPr>
          </a:p>
        </p:txBody>
      </p:sp>
      <p:pic>
        <p:nvPicPr>
          <p:cNvPr id="24" name="Picture 23">
            <a:extLst>
              <a:ext uri="{FF2B5EF4-FFF2-40B4-BE49-F238E27FC236}">
                <a16:creationId xmlns:a16="http://schemas.microsoft.com/office/drawing/2014/main" id="{FF3521AF-4456-AC45-9244-822BBE2A7BAC}"/>
              </a:ext>
            </a:extLst>
          </p:cNvPr>
          <p:cNvPicPr>
            <a:picLocks noChangeAspect="1"/>
          </p:cNvPicPr>
          <p:nvPr/>
        </p:nvPicPr>
        <p:blipFill>
          <a:blip r:embed="rId3"/>
          <a:srcRect t="37185" r="12486" b="40426"/>
          <a:stretch>
            <a:fillRect/>
          </a:stretch>
        </p:blipFill>
        <p:spPr>
          <a:xfrm>
            <a:off x="9470181" y="5896925"/>
            <a:ext cx="2103867" cy="696562"/>
          </a:xfrm>
          <a:prstGeom prst="rect">
            <a:avLst/>
          </a:prstGeom>
        </p:spPr>
      </p:pic>
      <p:sp>
        <p:nvSpPr>
          <p:cNvPr id="3" name="AutoShape 2" descr="Smiling can trick your brain into happiness — and boost your health">
            <a:extLst>
              <a:ext uri="{FF2B5EF4-FFF2-40B4-BE49-F238E27FC236}">
                <a16:creationId xmlns:a16="http://schemas.microsoft.com/office/drawing/2014/main" id="{4CAE2962-E59D-4EC7-B918-654EDA0988F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Content Placeholder 3">
            <a:extLst>
              <a:ext uri="{FF2B5EF4-FFF2-40B4-BE49-F238E27FC236}">
                <a16:creationId xmlns:a16="http://schemas.microsoft.com/office/drawing/2014/main" id="{5AA55ED6-7A0C-4B9A-8C05-5B31EE2CE33C}"/>
              </a:ext>
            </a:extLst>
          </p:cNvPr>
          <p:cNvSpPr txBox="1"/>
          <p:nvPr/>
        </p:nvSpPr>
        <p:spPr>
          <a:xfrm>
            <a:off x="1055703" y="1895654"/>
            <a:ext cx="8229600" cy="37338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 typeface="Wingdings" panose="05000000000000000000" pitchFamily="2" charset="2"/>
              <a:buChar char="§"/>
            </a:pPr>
            <a:endParaRPr lang="en-US" altLang="en-US" b="1">
              <a:latin typeface="Times New Roman" panose="02020603050405020304" pitchFamily="18" charset="0"/>
              <a:cs typeface="Times New Roman" panose="02020603050405020304" pitchFamily="18" charset="0"/>
            </a:endParaRPr>
          </a:p>
        </p:txBody>
      </p:sp>
      <p:sp>
        <p:nvSpPr>
          <p:cNvPr id="13" name="Content Placeholder 3">
            <a:extLst>
              <a:ext uri="{FF2B5EF4-FFF2-40B4-BE49-F238E27FC236}">
                <a16:creationId xmlns:a16="http://schemas.microsoft.com/office/drawing/2014/main" id="{5A1E8C1C-63E7-42E9-B5DE-20464F89D520}"/>
              </a:ext>
            </a:extLst>
          </p:cNvPr>
          <p:cNvSpPr txBox="1"/>
          <p:nvPr/>
        </p:nvSpPr>
        <p:spPr>
          <a:xfrm>
            <a:off x="310243" y="1398948"/>
            <a:ext cx="11263805" cy="4026015"/>
          </a:xfrm>
          <a:prstGeom prst="rect">
            <a:avLst/>
          </a:prstGeom>
          <a:ln>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 typeface="Wingdings" panose="05000000000000000000" pitchFamily="2" charset="2"/>
              <a:buChar char="§"/>
            </a:pPr>
            <a:r>
              <a:rPr lang="en-US" altLang="en-US" sz="3200" b="1">
                <a:latin typeface="Times New Roman" panose="02020603050405020304" pitchFamily="18" charset="0"/>
                <a:cs typeface="Times New Roman" panose="02020603050405020304" pitchFamily="18" charset="0"/>
              </a:rPr>
              <a:t>What is a service animal?</a:t>
            </a:r>
          </a:p>
          <a:p>
            <a:pPr lvl="1" algn="l">
              <a:buFont typeface="Wingdings" panose="05000000000000000000" pitchFamily="2" charset="2"/>
              <a:buChar char="§"/>
            </a:pPr>
            <a:r>
              <a:rPr lang="en-US" sz="2800">
                <a:latin typeface="Times New Roman" panose="02020603050405020304" pitchFamily="18" charset="0"/>
                <a:cs typeface="Times New Roman" panose="02020603050405020304" pitchFamily="18" charset="0"/>
              </a:rPr>
              <a:t>Under the ADA, a service animal is defined as a </a:t>
            </a:r>
            <a:r>
              <a:rPr lang="en-US" sz="2800" b="1">
                <a:latin typeface="Times New Roman" panose="02020603050405020304" pitchFamily="18" charset="0"/>
                <a:cs typeface="Times New Roman" panose="02020603050405020304" pitchFamily="18" charset="0"/>
              </a:rPr>
              <a:t>dog</a:t>
            </a:r>
            <a:r>
              <a:rPr lang="en-US" sz="2800">
                <a:latin typeface="Times New Roman" panose="02020603050405020304" pitchFamily="18" charset="0"/>
                <a:cs typeface="Times New Roman" panose="02020603050405020304" pitchFamily="18" charset="0"/>
              </a:rPr>
              <a:t> that has been individually trained </a:t>
            </a:r>
            <a:r>
              <a:rPr lang="en-US" sz="2800" b="1">
                <a:latin typeface="Times New Roman" panose="02020603050405020304" pitchFamily="18" charset="0"/>
                <a:cs typeface="Times New Roman" panose="02020603050405020304" pitchFamily="18" charset="0"/>
              </a:rPr>
              <a:t>to do work or perform tasks </a:t>
            </a:r>
            <a:r>
              <a:rPr lang="en-US" sz="2800">
                <a:latin typeface="Times New Roman" panose="02020603050405020304" pitchFamily="18" charset="0"/>
                <a:cs typeface="Times New Roman" panose="02020603050405020304" pitchFamily="18" charset="0"/>
              </a:rPr>
              <a:t>for an individual with a disability.  </a:t>
            </a:r>
          </a:p>
          <a:p>
            <a:pPr lvl="1" algn="l">
              <a:buFont typeface="Wingdings" panose="05000000000000000000" pitchFamily="2" charset="2"/>
              <a:buChar char="§"/>
            </a:pPr>
            <a:r>
              <a:rPr lang="en-US" sz="2800">
                <a:latin typeface="Times New Roman" panose="02020603050405020304" pitchFamily="18" charset="0"/>
                <a:cs typeface="Times New Roman" panose="02020603050405020304" pitchFamily="18" charset="0"/>
              </a:rPr>
              <a:t>The task(s) performed by the dog must be directly related to the person's disability.</a:t>
            </a:r>
          </a:p>
          <a:p>
            <a:pPr algn="l">
              <a:buFont typeface="Wingdings" panose="05000000000000000000" pitchFamily="2" charset="2"/>
              <a:buChar char="§"/>
            </a:pPr>
            <a:r>
              <a:rPr lang="en-US" sz="3200" b="1">
                <a:latin typeface="Times New Roman" panose="02020603050405020304" pitchFamily="18" charset="0"/>
                <a:cs typeface="Times New Roman" panose="02020603050405020304" pitchFamily="18" charset="0"/>
              </a:rPr>
              <a:t>What does "do work or perform tasks" mean?</a:t>
            </a:r>
          </a:p>
          <a:p>
            <a:pPr lvl="1" algn="l">
              <a:buFont typeface="Wingdings" panose="05000000000000000000" pitchFamily="2" charset="2"/>
              <a:buChar char="§"/>
            </a:pPr>
            <a:r>
              <a:rPr lang="en-US" sz="2800">
                <a:latin typeface="Times New Roman" panose="02020603050405020304" pitchFamily="18" charset="0"/>
                <a:cs typeface="Times New Roman" panose="02020603050405020304" pitchFamily="18" charset="0"/>
              </a:rPr>
              <a:t>The dog must be trained to take a specific action when needed to assist the person with a disability. </a:t>
            </a:r>
            <a:endParaRPr lang="en-US" altLang="en-US"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147514"/>
      </p:ext>
    </p:extLst>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Rectangle 3">
            <a:extLst>
              <a:ext uri="{FF2B5EF4-FFF2-40B4-BE49-F238E27FC236}">
                <a16:creationId xmlns:a16="http://schemas.microsoft.com/office/drawing/2014/main" id="{64E7D776-6FBA-E64E-9624-98026032CA5A}"/>
              </a:ext>
            </a:extLst>
          </p:cNvPr>
          <p:cNvSpPr/>
          <p:nvPr/>
        </p:nvSpPr>
        <p:spPr>
          <a:xfrm>
            <a:off x="-19800" y="5689476"/>
            <a:ext cx="12211800" cy="11685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E474C22-9B5D-904D-BD0F-7CD15B2817D8}"/>
              </a:ext>
            </a:extLst>
          </p:cNvPr>
          <p:cNvPicPr>
            <a:picLocks noChangeAspect="1"/>
          </p:cNvPicPr>
          <p:nvPr/>
        </p:nvPicPr>
        <p:blipFill>
          <a:blip r:embed="rId2"/>
          <a:stretch>
            <a:fillRect/>
          </a:stretch>
        </p:blipFill>
        <p:spPr>
          <a:xfrm>
            <a:off x="503342" y="6020309"/>
            <a:ext cx="2878686" cy="449795"/>
          </a:xfrm>
          <a:prstGeom prst="rect">
            <a:avLst/>
          </a:prstGeom>
        </p:spPr>
      </p:pic>
      <p:sp>
        <p:nvSpPr>
          <p:cNvPr id="12" name="Title 5">
            <a:extLst>
              <a:ext uri="{FF2B5EF4-FFF2-40B4-BE49-F238E27FC236}">
                <a16:creationId xmlns:a16="http://schemas.microsoft.com/office/drawing/2014/main" id="{FA7BD86D-DDC6-2643-8995-1CB6C20DD8E0}"/>
              </a:ext>
            </a:extLst>
          </p:cNvPr>
          <p:cNvSpPr>
            <a:spLocks noGrp="1"/>
          </p:cNvSpPr>
          <p:nvPr/>
        </p:nvSpPr>
        <p:spPr>
          <a:xfrm>
            <a:off x="4992414" y="2550613"/>
            <a:ext cx="7772400" cy="628650"/>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chor="ctr">
            <a:normAutofit/>
          </a:bodyPr>
          <a:lstStyle>
            <a:lvl1pPr algn="ctr" defTabSz="914400" rtl="0" eaLnBrk="1" latinLnBrk="0" hangingPunct="1">
              <a:spcBef>
                <a:spcPct val="0"/>
              </a:spcBef>
              <a:buNone/>
              <a:defRPr sz="3200" b="1" kern="1200">
                <a:solidFill>
                  <a:srgbClr val="115284"/>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en-US"/>
          </a:p>
        </p:txBody>
      </p:sp>
      <p:sp>
        <p:nvSpPr>
          <p:cNvPr id="14" name="Text Placeholder 7">
            <a:extLst>
              <a:ext uri="{FF2B5EF4-FFF2-40B4-BE49-F238E27FC236}">
                <a16:creationId xmlns:a16="http://schemas.microsoft.com/office/drawing/2014/main" id="{51CA3369-9F58-1341-B98E-24ED60944E3B}"/>
              </a:ext>
            </a:extLst>
          </p:cNvPr>
          <p:cNvSpPr>
            <a:spLocks noGrp="1"/>
          </p:cNvSpPr>
          <p:nvPr/>
        </p:nvSpPr>
        <p:spPr>
          <a:xfrm>
            <a:off x="4992414" y="4303213"/>
            <a:ext cx="7772400" cy="381000"/>
          </a:xfrm>
          <a:prstGeom prst="rect">
            <a:avLst/>
          </a:prstGeom>
        </p:spPr>
        <p:style>
          <a:lnRef idx="0">
            <a:scrgbClr r="0" g="0" b="0"/>
          </a:lnRef>
          <a:fillRef idx="0">
            <a:scrgbClr r="0" g="0" b="0"/>
          </a:fillRef>
          <a:effectRef idx="0">
            <a:scrgbClr r="0" g="0" b="0"/>
          </a:effectRef>
          <a:fontRef idx="major"/>
        </p:style>
        <p:txBody>
          <a:bodyPr vert="horz" lIns="0" tIns="0" rIns="0" bIns="0" rtlCol="0">
            <a:normAutofit/>
          </a:bodyPr>
          <a:lstStyle>
            <a:lvl1pPr marL="0" indent="-342900" algn="ctr" defTabSz="914400" rtl="0" eaLnBrk="1" latinLnBrk="0" hangingPunct="1">
              <a:spcBef>
                <a:spcPct val="0"/>
              </a:spcBef>
              <a:buFontTx/>
              <a:buNone/>
              <a:defRPr sz="1800" kern="1200">
                <a:solidFill>
                  <a:schemeClr val="tx2"/>
                </a:solidFill>
                <a:latin typeface="Arial"/>
                <a:ea typeface="+mj-ea"/>
                <a:cs typeface="Arial"/>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j-lt"/>
                <a:ea typeface="+mj-ea"/>
                <a:cs typeface="+mj-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j-lt"/>
                <a:ea typeface="+mj-ea"/>
                <a:cs typeface="+mj-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9pPr>
          </a:lstStyle>
          <a:p>
            <a:endParaRPr lang="en-US"/>
          </a:p>
        </p:txBody>
      </p:sp>
      <p:sp>
        <p:nvSpPr>
          <p:cNvPr id="20" name="TextBox 19">
            <a:extLst>
              <a:ext uri="{FF2B5EF4-FFF2-40B4-BE49-F238E27FC236}">
                <a16:creationId xmlns:a16="http://schemas.microsoft.com/office/drawing/2014/main" id="{9284E2A3-0D45-084C-A6A2-36D440BD88E5}"/>
              </a:ext>
            </a:extLst>
          </p:cNvPr>
          <p:cNvSpPr txBox="1"/>
          <p:nvPr/>
        </p:nvSpPr>
        <p:spPr>
          <a:xfrm>
            <a:off x="1055703" y="387896"/>
            <a:ext cx="9721871" cy="951030"/>
          </a:xfrm>
          <a:prstGeom prst="rect">
            <a:avLst/>
          </a:prstGeom>
          <a:noFill/>
        </p:spPr>
        <p:txBody>
          <a:bodyPr wrap="square" rtlCol="0">
            <a:spAutoFit/>
          </a:bodyPr>
          <a:lstStyle/>
          <a:p>
            <a:pPr algn="ctr">
              <a:lnSpc>
                <a:spcPct val="90000"/>
              </a:lnSpc>
              <a:buFontTx/>
              <a:buNone/>
            </a:pPr>
            <a:r>
              <a:rPr lang="en-US" sz="5400" b="1">
                <a:effectLst>
                  <a:outerShdw blurRad="38100" dist="38100" dir="2700000" algn="tl">
                    <a:srgbClr val="000000">
                      <a:alpha val="43137"/>
                    </a:srgbClr>
                  </a:outerShdw>
                </a:effectLst>
                <a:latin typeface="Times New Roman" panose="02020603050405020304" pitchFamily="18" charset="0"/>
              </a:rPr>
              <a:t>ADA – Title I</a:t>
            </a:r>
          </a:p>
          <a:p>
            <a:pPr>
              <a:lnSpc>
                <a:spcPct val="90000"/>
              </a:lnSpc>
              <a:buFontTx/>
              <a:buNone/>
            </a:pPr>
            <a:endParaRPr lang="en-US" sz="800" b="1">
              <a:effectLst>
                <a:outerShdw blurRad="38100" dist="38100" dir="2700000" algn="tl">
                  <a:srgbClr val="000000">
                    <a:alpha val="43137"/>
                  </a:srgbClr>
                </a:outerShdw>
              </a:effectLst>
              <a:latin typeface="Times New Roman" panose="02020603050405020304" pitchFamily="18" charset="0"/>
            </a:endParaRPr>
          </a:p>
        </p:txBody>
      </p:sp>
      <p:pic>
        <p:nvPicPr>
          <p:cNvPr id="24" name="Picture 23">
            <a:extLst>
              <a:ext uri="{FF2B5EF4-FFF2-40B4-BE49-F238E27FC236}">
                <a16:creationId xmlns:a16="http://schemas.microsoft.com/office/drawing/2014/main" id="{FF3521AF-4456-AC45-9244-822BBE2A7BAC}"/>
              </a:ext>
            </a:extLst>
          </p:cNvPr>
          <p:cNvPicPr>
            <a:picLocks noChangeAspect="1"/>
          </p:cNvPicPr>
          <p:nvPr/>
        </p:nvPicPr>
        <p:blipFill>
          <a:blip r:embed="rId3"/>
          <a:srcRect t="37185" r="12486" b="40426"/>
          <a:stretch>
            <a:fillRect/>
          </a:stretch>
        </p:blipFill>
        <p:spPr>
          <a:xfrm>
            <a:off x="9470181" y="5896925"/>
            <a:ext cx="2103867" cy="696562"/>
          </a:xfrm>
          <a:prstGeom prst="rect">
            <a:avLst/>
          </a:prstGeom>
        </p:spPr>
      </p:pic>
      <p:sp>
        <p:nvSpPr>
          <p:cNvPr id="3" name="AutoShape 2" descr="Smiling can trick your brain into happiness — and boost your health">
            <a:extLst>
              <a:ext uri="{FF2B5EF4-FFF2-40B4-BE49-F238E27FC236}">
                <a16:creationId xmlns:a16="http://schemas.microsoft.com/office/drawing/2014/main" id="{4CAE2962-E59D-4EC7-B918-654EDA0988F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Content Placeholder 3">
            <a:extLst>
              <a:ext uri="{FF2B5EF4-FFF2-40B4-BE49-F238E27FC236}">
                <a16:creationId xmlns:a16="http://schemas.microsoft.com/office/drawing/2014/main" id="{5AA55ED6-7A0C-4B9A-8C05-5B31EE2CE33C}"/>
              </a:ext>
            </a:extLst>
          </p:cNvPr>
          <p:cNvSpPr txBox="1"/>
          <p:nvPr/>
        </p:nvSpPr>
        <p:spPr>
          <a:xfrm>
            <a:off x="1055703" y="1895654"/>
            <a:ext cx="8229600" cy="37338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 typeface="Wingdings" panose="05000000000000000000" pitchFamily="2" charset="2"/>
              <a:buChar char="§"/>
            </a:pPr>
            <a:endParaRPr lang="en-US" altLang="en-US" b="1">
              <a:latin typeface="Times New Roman" panose="02020603050405020304" pitchFamily="18" charset="0"/>
              <a:cs typeface="Times New Roman" panose="02020603050405020304" pitchFamily="18" charset="0"/>
            </a:endParaRPr>
          </a:p>
        </p:txBody>
      </p:sp>
      <p:sp>
        <p:nvSpPr>
          <p:cNvPr id="13" name="Content Placeholder 3">
            <a:extLst>
              <a:ext uri="{FF2B5EF4-FFF2-40B4-BE49-F238E27FC236}">
                <a16:creationId xmlns:a16="http://schemas.microsoft.com/office/drawing/2014/main" id="{5A1E8C1C-63E7-42E9-B5DE-20464F89D520}"/>
              </a:ext>
            </a:extLst>
          </p:cNvPr>
          <p:cNvSpPr txBox="1"/>
          <p:nvPr/>
        </p:nvSpPr>
        <p:spPr>
          <a:xfrm>
            <a:off x="284735" y="1415992"/>
            <a:ext cx="11263805" cy="4026015"/>
          </a:xfrm>
          <a:prstGeom prst="rect">
            <a:avLst/>
          </a:prstGeom>
          <a:ln>
            <a:solidFill>
              <a:schemeClr val="tx1"/>
            </a:solidFill>
          </a:ln>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800100" lvl="1" indent="-342900" algn="l">
              <a:buFont typeface="Arial" panose="020b0604020202020204" pitchFamily="34" charset="0"/>
              <a:buChar char="•"/>
            </a:pPr>
            <a:r>
              <a:rPr lang="en-US" sz="3600">
                <a:latin typeface="Times New Roman" panose="02020603050405020304" pitchFamily="18" charset="0"/>
                <a:cs typeface="Times New Roman" panose="02020603050405020304" pitchFamily="18" charset="0"/>
              </a:rPr>
              <a:t>A person with diabetes may have a dog that is trained to alert him when his blood sugar reaches high or low levels.</a:t>
            </a:r>
          </a:p>
          <a:p>
            <a:pPr marL="800100" lvl="1" indent="-342900" algn="l">
              <a:buFont typeface="Arial" panose="020b0604020202020204" pitchFamily="34" charset="0"/>
              <a:buChar char="•"/>
            </a:pPr>
            <a:r>
              <a:rPr lang="en-US" sz="3600">
                <a:latin typeface="Times New Roman" panose="02020603050405020304" pitchFamily="18" charset="0"/>
                <a:cs typeface="Times New Roman" panose="02020603050405020304" pitchFamily="18" charset="0"/>
              </a:rPr>
              <a:t>A person with depression may have a dog that is trained to remind her to take her medication.</a:t>
            </a:r>
          </a:p>
          <a:p>
            <a:pPr marL="800100" lvl="1" indent="-342900" algn="l">
              <a:buFont typeface="Arial" panose="020b0604020202020204" pitchFamily="34" charset="0"/>
              <a:buChar char="•"/>
            </a:pPr>
            <a:r>
              <a:rPr lang="en-US" sz="3600">
                <a:latin typeface="Times New Roman" panose="02020603050405020304" pitchFamily="18" charset="0"/>
                <a:cs typeface="Times New Roman" panose="02020603050405020304" pitchFamily="18" charset="0"/>
              </a:rPr>
              <a:t>A person who has epilepsy may have a dog that is trained to detect the onset of a seizure and then help the person remain safe during the seizure.</a:t>
            </a:r>
            <a:endParaRPr lang="en-US" altLang="en-US" sz="32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2888238"/>
      </p:ext>
    </p:extLst>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Rectangle 3">
            <a:extLst>
              <a:ext uri="{FF2B5EF4-FFF2-40B4-BE49-F238E27FC236}">
                <a16:creationId xmlns:a16="http://schemas.microsoft.com/office/drawing/2014/main" id="{64E7D776-6FBA-E64E-9624-98026032CA5A}"/>
              </a:ext>
            </a:extLst>
          </p:cNvPr>
          <p:cNvSpPr/>
          <p:nvPr/>
        </p:nvSpPr>
        <p:spPr>
          <a:xfrm>
            <a:off x="-19800" y="5689476"/>
            <a:ext cx="12211800" cy="11685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E474C22-9B5D-904D-BD0F-7CD15B2817D8}"/>
              </a:ext>
            </a:extLst>
          </p:cNvPr>
          <p:cNvPicPr>
            <a:picLocks noChangeAspect="1"/>
          </p:cNvPicPr>
          <p:nvPr/>
        </p:nvPicPr>
        <p:blipFill>
          <a:blip r:embed="rId2"/>
          <a:stretch>
            <a:fillRect/>
          </a:stretch>
        </p:blipFill>
        <p:spPr>
          <a:xfrm>
            <a:off x="503342" y="6020309"/>
            <a:ext cx="2878686" cy="449795"/>
          </a:xfrm>
          <a:prstGeom prst="rect">
            <a:avLst/>
          </a:prstGeom>
        </p:spPr>
      </p:pic>
      <p:sp>
        <p:nvSpPr>
          <p:cNvPr id="12" name="Title 5">
            <a:extLst>
              <a:ext uri="{FF2B5EF4-FFF2-40B4-BE49-F238E27FC236}">
                <a16:creationId xmlns:a16="http://schemas.microsoft.com/office/drawing/2014/main" id="{FA7BD86D-DDC6-2643-8995-1CB6C20DD8E0}"/>
              </a:ext>
            </a:extLst>
          </p:cNvPr>
          <p:cNvSpPr>
            <a:spLocks noGrp="1"/>
          </p:cNvSpPr>
          <p:nvPr/>
        </p:nvSpPr>
        <p:spPr>
          <a:xfrm>
            <a:off x="4992414" y="2550613"/>
            <a:ext cx="7772400" cy="628650"/>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chor="ctr">
            <a:normAutofit/>
          </a:bodyPr>
          <a:lstStyle>
            <a:lvl1pPr algn="ctr" defTabSz="914400" rtl="0" eaLnBrk="1" latinLnBrk="0" hangingPunct="1">
              <a:spcBef>
                <a:spcPct val="0"/>
              </a:spcBef>
              <a:buNone/>
              <a:defRPr sz="3200" b="1" kern="1200">
                <a:solidFill>
                  <a:srgbClr val="115284"/>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en-US"/>
          </a:p>
        </p:txBody>
      </p:sp>
      <p:sp>
        <p:nvSpPr>
          <p:cNvPr id="14" name="Text Placeholder 7">
            <a:extLst>
              <a:ext uri="{FF2B5EF4-FFF2-40B4-BE49-F238E27FC236}">
                <a16:creationId xmlns:a16="http://schemas.microsoft.com/office/drawing/2014/main" id="{51CA3369-9F58-1341-B98E-24ED60944E3B}"/>
              </a:ext>
            </a:extLst>
          </p:cNvPr>
          <p:cNvSpPr>
            <a:spLocks noGrp="1"/>
          </p:cNvSpPr>
          <p:nvPr/>
        </p:nvSpPr>
        <p:spPr>
          <a:xfrm>
            <a:off x="4992414" y="4303213"/>
            <a:ext cx="7772400" cy="381000"/>
          </a:xfrm>
          <a:prstGeom prst="rect">
            <a:avLst/>
          </a:prstGeom>
        </p:spPr>
        <p:style>
          <a:lnRef idx="0">
            <a:scrgbClr r="0" g="0" b="0"/>
          </a:lnRef>
          <a:fillRef idx="0">
            <a:scrgbClr r="0" g="0" b="0"/>
          </a:fillRef>
          <a:effectRef idx="0">
            <a:scrgbClr r="0" g="0" b="0"/>
          </a:effectRef>
          <a:fontRef idx="major"/>
        </p:style>
        <p:txBody>
          <a:bodyPr vert="horz" lIns="0" tIns="0" rIns="0" bIns="0" rtlCol="0">
            <a:normAutofit/>
          </a:bodyPr>
          <a:lstStyle>
            <a:lvl1pPr marL="0" indent="-342900" algn="ctr" defTabSz="914400" rtl="0" eaLnBrk="1" latinLnBrk="0" hangingPunct="1">
              <a:spcBef>
                <a:spcPct val="0"/>
              </a:spcBef>
              <a:buFontTx/>
              <a:buNone/>
              <a:defRPr sz="1800" kern="1200">
                <a:solidFill>
                  <a:schemeClr val="tx2"/>
                </a:solidFill>
                <a:latin typeface="Arial"/>
                <a:ea typeface="+mj-ea"/>
                <a:cs typeface="Arial"/>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j-lt"/>
                <a:ea typeface="+mj-ea"/>
                <a:cs typeface="+mj-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j-lt"/>
                <a:ea typeface="+mj-ea"/>
                <a:cs typeface="+mj-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9pPr>
          </a:lstStyle>
          <a:p>
            <a:endParaRPr lang="en-US"/>
          </a:p>
        </p:txBody>
      </p:sp>
      <p:sp>
        <p:nvSpPr>
          <p:cNvPr id="20" name="TextBox 19">
            <a:extLst>
              <a:ext uri="{FF2B5EF4-FFF2-40B4-BE49-F238E27FC236}">
                <a16:creationId xmlns:a16="http://schemas.microsoft.com/office/drawing/2014/main" id="{9284E2A3-0D45-084C-A6A2-36D440BD88E5}"/>
              </a:ext>
            </a:extLst>
          </p:cNvPr>
          <p:cNvSpPr txBox="1"/>
          <p:nvPr/>
        </p:nvSpPr>
        <p:spPr>
          <a:xfrm>
            <a:off x="1055703" y="387896"/>
            <a:ext cx="9721871" cy="951030"/>
          </a:xfrm>
          <a:prstGeom prst="rect">
            <a:avLst/>
          </a:prstGeom>
          <a:noFill/>
        </p:spPr>
        <p:txBody>
          <a:bodyPr wrap="square" rtlCol="0">
            <a:spAutoFit/>
          </a:bodyPr>
          <a:lstStyle/>
          <a:p>
            <a:pPr algn="ctr">
              <a:lnSpc>
                <a:spcPct val="90000"/>
              </a:lnSpc>
              <a:buFontTx/>
              <a:buNone/>
            </a:pPr>
            <a:r>
              <a:rPr lang="en-US" sz="5400" b="1">
                <a:effectLst>
                  <a:outerShdw blurRad="38100" dist="38100" dir="2700000" algn="tl">
                    <a:srgbClr val="000000">
                      <a:alpha val="43137"/>
                    </a:srgbClr>
                  </a:outerShdw>
                </a:effectLst>
                <a:latin typeface="Times New Roman" panose="02020603050405020304" pitchFamily="18" charset="0"/>
              </a:rPr>
              <a:t>ADA – Title I</a:t>
            </a:r>
          </a:p>
          <a:p>
            <a:pPr>
              <a:lnSpc>
                <a:spcPct val="90000"/>
              </a:lnSpc>
              <a:buFontTx/>
              <a:buNone/>
            </a:pPr>
            <a:endParaRPr lang="en-US" sz="800" b="1">
              <a:effectLst>
                <a:outerShdw blurRad="38100" dist="38100" dir="2700000" algn="tl">
                  <a:srgbClr val="000000">
                    <a:alpha val="43137"/>
                  </a:srgbClr>
                </a:outerShdw>
              </a:effectLst>
              <a:latin typeface="Times New Roman" panose="02020603050405020304" pitchFamily="18" charset="0"/>
            </a:endParaRPr>
          </a:p>
        </p:txBody>
      </p:sp>
      <p:pic>
        <p:nvPicPr>
          <p:cNvPr id="24" name="Picture 23">
            <a:extLst>
              <a:ext uri="{FF2B5EF4-FFF2-40B4-BE49-F238E27FC236}">
                <a16:creationId xmlns:a16="http://schemas.microsoft.com/office/drawing/2014/main" id="{FF3521AF-4456-AC45-9244-822BBE2A7BAC}"/>
              </a:ext>
            </a:extLst>
          </p:cNvPr>
          <p:cNvPicPr>
            <a:picLocks noChangeAspect="1"/>
          </p:cNvPicPr>
          <p:nvPr/>
        </p:nvPicPr>
        <p:blipFill>
          <a:blip r:embed="rId3"/>
          <a:srcRect t="37185" r="12486" b="40426"/>
          <a:stretch>
            <a:fillRect/>
          </a:stretch>
        </p:blipFill>
        <p:spPr>
          <a:xfrm>
            <a:off x="9470181" y="5896925"/>
            <a:ext cx="2103867" cy="696562"/>
          </a:xfrm>
          <a:prstGeom prst="rect">
            <a:avLst/>
          </a:prstGeom>
        </p:spPr>
      </p:pic>
      <p:sp>
        <p:nvSpPr>
          <p:cNvPr id="3" name="AutoShape 2" descr="Smiling can trick your brain into happiness — and boost your health">
            <a:extLst>
              <a:ext uri="{FF2B5EF4-FFF2-40B4-BE49-F238E27FC236}">
                <a16:creationId xmlns:a16="http://schemas.microsoft.com/office/drawing/2014/main" id="{4CAE2962-E59D-4EC7-B918-654EDA0988F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Content Placeholder 3">
            <a:extLst>
              <a:ext uri="{FF2B5EF4-FFF2-40B4-BE49-F238E27FC236}">
                <a16:creationId xmlns:a16="http://schemas.microsoft.com/office/drawing/2014/main" id="{5AA55ED6-7A0C-4B9A-8C05-5B31EE2CE33C}"/>
              </a:ext>
            </a:extLst>
          </p:cNvPr>
          <p:cNvSpPr txBox="1"/>
          <p:nvPr/>
        </p:nvSpPr>
        <p:spPr>
          <a:xfrm>
            <a:off x="1055703" y="1895654"/>
            <a:ext cx="8229600" cy="37338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 typeface="Wingdings" panose="05000000000000000000" pitchFamily="2" charset="2"/>
              <a:buChar char="§"/>
            </a:pPr>
            <a:endParaRPr lang="en-US" altLang="en-US" b="1">
              <a:latin typeface="Times New Roman" panose="02020603050405020304" pitchFamily="18" charset="0"/>
              <a:cs typeface="Times New Roman" panose="02020603050405020304" pitchFamily="18" charset="0"/>
            </a:endParaRPr>
          </a:p>
        </p:txBody>
      </p:sp>
      <p:sp>
        <p:nvSpPr>
          <p:cNvPr id="13" name="Content Placeholder 3">
            <a:extLst>
              <a:ext uri="{FF2B5EF4-FFF2-40B4-BE49-F238E27FC236}">
                <a16:creationId xmlns:a16="http://schemas.microsoft.com/office/drawing/2014/main" id="{5A1E8C1C-63E7-42E9-B5DE-20464F89D520}"/>
              </a:ext>
            </a:extLst>
          </p:cNvPr>
          <p:cNvSpPr txBox="1"/>
          <p:nvPr/>
        </p:nvSpPr>
        <p:spPr>
          <a:xfrm>
            <a:off x="310244" y="1398949"/>
            <a:ext cx="6106886" cy="3902632"/>
          </a:xfrm>
          <a:prstGeom prst="rect">
            <a:avLst/>
          </a:prstGeom>
          <a:ln>
            <a:solidFill>
              <a:schemeClr val="tx1"/>
            </a:solidFill>
          </a:ln>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 typeface="Wingdings" panose="05000000000000000000" pitchFamily="2" charset="2"/>
              <a:buChar char="§"/>
              <a:defRPr/>
            </a:pPr>
            <a:r>
              <a:rPr lang="en-US" sz="3200" b="1">
                <a:latin typeface="Times New Roman" panose="02020603050405020304" pitchFamily="18" charset="0"/>
                <a:cs typeface="Times New Roman" panose="02020603050405020304" pitchFamily="18" charset="0"/>
              </a:rPr>
              <a:t>Emotional support, therapy, comfort, or companion animals are </a:t>
            </a:r>
            <a:r>
              <a:rPr lang="en-US" sz="3200" b="1" u="sng">
                <a:solidFill>
                  <a:srgbClr val="FF0000"/>
                </a:solidFill>
                <a:latin typeface="Times New Roman" panose="02020603050405020304" pitchFamily="18" charset="0"/>
                <a:cs typeface="Times New Roman" panose="02020603050405020304" pitchFamily="18" charset="0"/>
              </a:rPr>
              <a:t>NOT</a:t>
            </a:r>
            <a:r>
              <a:rPr lang="en-US" sz="3200" b="1">
                <a:latin typeface="Times New Roman" panose="02020603050405020304" pitchFamily="18" charset="0"/>
                <a:cs typeface="Times New Roman" panose="02020603050405020304" pitchFamily="18" charset="0"/>
              </a:rPr>
              <a:t> considered service animals under the ADA. </a:t>
            </a:r>
          </a:p>
          <a:p>
            <a:pPr algn="l">
              <a:buFont typeface="Wingdings" panose="05000000000000000000" pitchFamily="2" charset="2"/>
              <a:buChar char="§"/>
              <a:defRPr/>
            </a:pPr>
            <a:r>
              <a:rPr lang="en-US" sz="3200" b="1">
                <a:latin typeface="Times New Roman" panose="02020603050405020304" pitchFamily="18" charset="0"/>
                <a:cs typeface="Times New Roman" panose="02020603050405020304" pitchFamily="18" charset="0"/>
              </a:rPr>
              <a:t>These terms are used to describe animals that provide comfort just by being with a person. </a:t>
            </a:r>
          </a:p>
          <a:p>
            <a:pPr algn="l">
              <a:buFont typeface="Wingdings" panose="05000000000000000000" pitchFamily="2" charset="2"/>
              <a:buChar char="§"/>
              <a:defRPr/>
            </a:pPr>
            <a:r>
              <a:rPr lang="en-US" sz="3200" b="1">
                <a:latin typeface="Times New Roman" panose="02020603050405020304" pitchFamily="18" charset="0"/>
                <a:cs typeface="Times New Roman" panose="02020603050405020304" pitchFamily="18" charset="0"/>
              </a:rPr>
              <a:t>Because they have not been trained to perform a specific job or task, they do not qualify as service animals under the ADA.</a:t>
            </a:r>
          </a:p>
          <a:p>
            <a:pPr algn="l">
              <a:buFont typeface="Wingdings" panose="05000000000000000000" pitchFamily="2" charset="2"/>
              <a:buChar char="§"/>
            </a:pPr>
            <a:endParaRPr lang="en-US" altLang="en-US" b="1">
              <a:latin typeface="Times New Roman" panose="02020603050405020304" pitchFamily="18" charset="0"/>
              <a:cs typeface="Times New Roman" panose="02020603050405020304" pitchFamily="18" charset="0"/>
            </a:endParaRPr>
          </a:p>
        </p:txBody>
      </p:sp>
      <p:pic>
        <p:nvPicPr>
          <p:cNvPr id="11" name="Picture 2" descr="Hug-loving emotional support alligator goes viral after visit to  Philadelphia park | WSTM">
            <a:extLst>
              <a:ext uri="{FF2B5EF4-FFF2-40B4-BE49-F238E27FC236}">
                <a16:creationId xmlns:a16="http://schemas.microsoft.com/office/drawing/2014/main" id="{39918966-93DE-4787-A3B1-FD9071CA8F9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824962" y="1879174"/>
            <a:ext cx="5089413" cy="2863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854006"/>
      </p:ext>
    </p:extLst>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Rectangle 3">
            <a:extLst>
              <a:ext uri="{FF2B5EF4-FFF2-40B4-BE49-F238E27FC236}">
                <a16:creationId xmlns:a16="http://schemas.microsoft.com/office/drawing/2014/main" id="{64E7D776-6FBA-E64E-9624-98026032CA5A}"/>
              </a:ext>
            </a:extLst>
          </p:cNvPr>
          <p:cNvSpPr/>
          <p:nvPr/>
        </p:nvSpPr>
        <p:spPr>
          <a:xfrm>
            <a:off x="-19800" y="5689476"/>
            <a:ext cx="12211800" cy="11685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E474C22-9B5D-904D-BD0F-7CD15B2817D8}"/>
              </a:ext>
            </a:extLst>
          </p:cNvPr>
          <p:cNvPicPr>
            <a:picLocks noChangeAspect="1"/>
          </p:cNvPicPr>
          <p:nvPr/>
        </p:nvPicPr>
        <p:blipFill>
          <a:blip r:embed="rId2"/>
          <a:stretch>
            <a:fillRect/>
          </a:stretch>
        </p:blipFill>
        <p:spPr>
          <a:xfrm>
            <a:off x="503342" y="6020309"/>
            <a:ext cx="2878686" cy="449795"/>
          </a:xfrm>
          <a:prstGeom prst="rect">
            <a:avLst/>
          </a:prstGeom>
        </p:spPr>
      </p:pic>
      <p:sp>
        <p:nvSpPr>
          <p:cNvPr id="12" name="Title 5">
            <a:extLst>
              <a:ext uri="{FF2B5EF4-FFF2-40B4-BE49-F238E27FC236}">
                <a16:creationId xmlns:a16="http://schemas.microsoft.com/office/drawing/2014/main" id="{FA7BD86D-DDC6-2643-8995-1CB6C20DD8E0}"/>
              </a:ext>
            </a:extLst>
          </p:cNvPr>
          <p:cNvSpPr>
            <a:spLocks noGrp="1"/>
          </p:cNvSpPr>
          <p:nvPr/>
        </p:nvSpPr>
        <p:spPr>
          <a:xfrm>
            <a:off x="4992414" y="2550613"/>
            <a:ext cx="7772400" cy="628650"/>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chor="ctr">
            <a:normAutofit/>
          </a:bodyPr>
          <a:lstStyle>
            <a:lvl1pPr algn="ctr" defTabSz="914400" rtl="0" eaLnBrk="1" latinLnBrk="0" hangingPunct="1">
              <a:spcBef>
                <a:spcPct val="0"/>
              </a:spcBef>
              <a:buNone/>
              <a:defRPr sz="3200" b="1" kern="1200">
                <a:solidFill>
                  <a:srgbClr val="115284"/>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en-US"/>
          </a:p>
        </p:txBody>
      </p:sp>
      <p:sp>
        <p:nvSpPr>
          <p:cNvPr id="14" name="Text Placeholder 7">
            <a:extLst>
              <a:ext uri="{FF2B5EF4-FFF2-40B4-BE49-F238E27FC236}">
                <a16:creationId xmlns:a16="http://schemas.microsoft.com/office/drawing/2014/main" id="{51CA3369-9F58-1341-B98E-24ED60944E3B}"/>
              </a:ext>
            </a:extLst>
          </p:cNvPr>
          <p:cNvSpPr>
            <a:spLocks noGrp="1"/>
          </p:cNvSpPr>
          <p:nvPr/>
        </p:nvSpPr>
        <p:spPr>
          <a:xfrm>
            <a:off x="4992414" y="4303213"/>
            <a:ext cx="7772400" cy="381000"/>
          </a:xfrm>
          <a:prstGeom prst="rect">
            <a:avLst/>
          </a:prstGeom>
        </p:spPr>
        <p:style>
          <a:lnRef idx="0">
            <a:scrgbClr r="0" g="0" b="0"/>
          </a:lnRef>
          <a:fillRef idx="0">
            <a:scrgbClr r="0" g="0" b="0"/>
          </a:fillRef>
          <a:effectRef idx="0">
            <a:scrgbClr r="0" g="0" b="0"/>
          </a:effectRef>
          <a:fontRef idx="major"/>
        </p:style>
        <p:txBody>
          <a:bodyPr vert="horz" lIns="0" tIns="0" rIns="0" bIns="0" rtlCol="0">
            <a:normAutofit/>
          </a:bodyPr>
          <a:lstStyle>
            <a:lvl1pPr marL="0" indent="-342900" algn="ctr" defTabSz="914400" rtl="0" eaLnBrk="1" latinLnBrk="0" hangingPunct="1">
              <a:spcBef>
                <a:spcPct val="0"/>
              </a:spcBef>
              <a:buFontTx/>
              <a:buNone/>
              <a:defRPr sz="1800" kern="1200">
                <a:solidFill>
                  <a:schemeClr val="tx2"/>
                </a:solidFill>
                <a:latin typeface="Arial"/>
                <a:ea typeface="+mj-ea"/>
                <a:cs typeface="Arial"/>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j-lt"/>
                <a:ea typeface="+mj-ea"/>
                <a:cs typeface="+mj-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j-lt"/>
                <a:ea typeface="+mj-ea"/>
                <a:cs typeface="+mj-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9pPr>
          </a:lstStyle>
          <a:p>
            <a:endParaRPr lang="en-US"/>
          </a:p>
        </p:txBody>
      </p:sp>
      <p:sp>
        <p:nvSpPr>
          <p:cNvPr id="20" name="TextBox 19">
            <a:extLst>
              <a:ext uri="{FF2B5EF4-FFF2-40B4-BE49-F238E27FC236}">
                <a16:creationId xmlns:a16="http://schemas.microsoft.com/office/drawing/2014/main" id="{9284E2A3-0D45-084C-A6A2-36D440BD88E5}"/>
              </a:ext>
            </a:extLst>
          </p:cNvPr>
          <p:cNvSpPr txBox="1"/>
          <p:nvPr/>
        </p:nvSpPr>
        <p:spPr>
          <a:xfrm>
            <a:off x="1055703" y="387896"/>
            <a:ext cx="9721871" cy="951030"/>
          </a:xfrm>
          <a:prstGeom prst="rect">
            <a:avLst/>
          </a:prstGeom>
          <a:noFill/>
        </p:spPr>
        <p:txBody>
          <a:bodyPr wrap="square" rtlCol="0">
            <a:spAutoFit/>
          </a:bodyPr>
          <a:lstStyle/>
          <a:p>
            <a:pPr algn="ctr">
              <a:lnSpc>
                <a:spcPct val="90000"/>
              </a:lnSpc>
              <a:buFontTx/>
              <a:buNone/>
            </a:pPr>
            <a:r>
              <a:rPr lang="en-US" sz="5400" b="1">
                <a:effectLst>
                  <a:outerShdw blurRad="38100" dist="38100" dir="2700000" algn="tl">
                    <a:srgbClr val="000000">
                      <a:alpha val="43137"/>
                    </a:srgbClr>
                  </a:outerShdw>
                </a:effectLst>
                <a:latin typeface="Times New Roman" panose="02020603050405020304" pitchFamily="18" charset="0"/>
              </a:rPr>
              <a:t>ADA – Title I</a:t>
            </a:r>
          </a:p>
          <a:p>
            <a:pPr>
              <a:lnSpc>
                <a:spcPct val="90000"/>
              </a:lnSpc>
              <a:buFontTx/>
              <a:buNone/>
            </a:pPr>
            <a:endParaRPr lang="en-US" sz="800" b="1">
              <a:effectLst>
                <a:outerShdw blurRad="38100" dist="38100" dir="2700000" algn="tl">
                  <a:srgbClr val="000000">
                    <a:alpha val="43137"/>
                  </a:srgbClr>
                </a:outerShdw>
              </a:effectLst>
              <a:latin typeface="Times New Roman" panose="02020603050405020304" pitchFamily="18" charset="0"/>
            </a:endParaRPr>
          </a:p>
        </p:txBody>
      </p:sp>
      <p:pic>
        <p:nvPicPr>
          <p:cNvPr id="24" name="Picture 23">
            <a:extLst>
              <a:ext uri="{FF2B5EF4-FFF2-40B4-BE49-F238E27FC236}">
                <a16:creationId xmlns:a16="http://schemas.microsoft.com/office/drawing/2014/main" id="{FF3521AF-4456-AC45-9244-822BBE2A7BAC}"/>
              </a:ext>
            </a:extLst>
          </p:cNvPr>
          <p:cNvPicPr>
            <a:picLocks noChangeAspect="1"/>
          </p:cNvPicPr>
          <p:nvPr/>
        </p:nvPicPr>
        <p:blipFill>
          <a:blip r:embed="rId3"/>
          <a:srcRect t="37185" r="12486" b="40426"/>
          <a:stretch>
            <a:fillRect/>
          </a:stretch>
        </p:blipFill>
        <p:spPr>
          <a:xfrm>
            <a:off x="9470181" y="5896925"/>
            <a:ext cx="2103867" cy="696562"/>
          </a:xfrm>
          <a:prstGeom prst="rect">
            <a:avLst/>
          </a:prstGeom>
        </p:spPr>
      </p:pic>
      <p:sp>
        <p:nvSpPr>
          <p:cNvPr id="3" name="AutoShape 2" descr="Smiling can trick your brain into happiness — and boost your health">
            <a:extLst>
              <a:ext uri="{FF2B5EF4-FFF2-40B4-BE49-F238E27FC236}">
                <a16:creationId xmlns:a16="http://schemas.microsoft.com/office/drawing/2014/main" id="{4CAE2962-E59D-4EC7-B918-654EDA0988F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Content Placeholder 3">
            <a:extLst>
              <a:ext uri="{FF2B5EF4-FFF2-40B4-BE49-F238E27FC236}">
                <a16:creationId xmlns:a16="http://schemas.microsoft.com/office/drawing/2014/main" id="{5AA55ED6-7A0C-4B9A-8C05-5B31EE2CE33C}"/>
              </a:ext>
            </a:extLst>
          </p:cNvPr>
          <p:cNvSpPr txBox="1"/>
          <p:nvPr/>
        </p:nvSpPr>
        <p:spPr>
          <a:xfrm>
            <a:off x="1055703" y="1895654"/>
            <a:ext cx="8229600" cy="37338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 typeface="Wingdings" panose="05000000000000000000" pitchFamily="2" charset="2"/>
              <a:buChar char="§"/>
            </a:pPr>
            <a:endParaRPr lang="en-US" altLang="en-US" b="1">
              <a:latin typeface="Times New Roman" panose="02020603050405020304" pitchFamily="18" charset="0"/>
              <a:cs typeface="Times New Roman" panose="02020603050405020304" pitchFamily="18" charset="0"/>
            </a:endParaRPr>
          </a:p>
        </p:txBody>
      </p:sp>
      <p:sp>
        <p:nvSpPr>
          <p:cNvPr id="13" name="Content Placeholder 3">
            <a:extLst>
              <a:ext uri="{FF2B5EF4-FFF2-40B4-BE49-F238E27FC236}">
                <a16:creationId xmlns:a16="http://schemas.microsoft.com/office/drawing/2014/main" id="{5A1E8C1C-63E7-42E9-B5DE-20464F89D520}"/>
              </a:ext>
            </a:extLst>
          </p:cNvPr>
          <p:cNvSpPr txBox="1"/>
          <p:nvPr/>
        </p:nvSpPr>
        <p:spPr>
          <a:xfrm>
            <a:off x="310244" y="1398949"/>
            <a:ext cx="6106886" cy="3902632"/>
          </a:xfrm>
          <a:prstGeom prst="rect">
            <a:avLst/>
          </a:prstGeom>
          <a:ln>
            <a:solidFill>
              <a:schemeClr val="tx1"/>
            </a:solidFill>
          </a:ln>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 typeface="Wingdings" panose="05000000000000000000" pitchFamily="2" charset="2"/>
              <a:buChar char="§"/>
            </a:pPr>
            <a:r>
              <a:rPr lang="en-US" sz="3200" b="1">
                <a:latin typeface="Times New Roman" panose="02020603050405020304" pitchFamily="18" charset="0"/>
                <a:cs typeface="Times New Roman" panose="02020603050405020304" pitchFamily="18" charset="0"/>
              </a:rPr>
              <a:t>Focus on Training:</a:t>
            </a:r>
          </a:p>
          <a:p>
            <a:pPr lvl="1" algn="l">
              <a:buFont typeface="Wingdings" panose="05000000000000000000" pitchFamily="2" charset="2"/>
              <a:buChar char="§"/>
            </a:pPr>
            <a:r>
              <a:rPr lang="en-US" sz="2400">
                <a:latin typeface="Times New Roman" panose="02020603050405020304" pitchFamily="18" charset="0"/>
                <a:cs typeface="Times New Roman" panose="02020603050405020304" pitchFamily="18" charset="0"/>
              </a:rPr>
              <a:t>Distinction between psychiatric service animals and emotional support animals.</a:t>
            </a:r>
          </a:p>
          <a:p>
            <a:pPr lvl="1" algn="l">
              <a:buFont typeface="Wingdings" panose="05000000000000000000" pitchFamily="2" charset="2"/>
              <a:buChar char="§"/>
            </a:pPr>
            <a:r>
              <a:rPr lang="en-US" sz="2400">
                <a:latin typeface="Times New Roman" panose="02020603050405020304" pitchFamily="18" charset="0"/>
                <a:cs typeface="Times New Roman" panose="02020603050405020304" pitchFamily="18" charset="0"/>
              </a:rPr>
              <a:t>If the dog has been trained to sense that an anxiety attack is about to happen and take a specific action to help avoid the attack or lessen its impact, that would qualify as a service animal.  </a:t>
            </a:r>
          </a:p>
          <a:p>
            <a:pPr lvl="1" algn="l">
              <a:buFont typeface="Wingdings" panose="05000000000000000000" pitchFamily="2" charset="2"/>
              <a:buChar char="§"/>
            </a:pPr>
            <a:r>
              <a:rPr lang="en-US" sz="2400">
                <a:latin typeface="Times New Roman" panose="02020603050405020304" pitchFamily="18" charset="0"/>
                <a:cs typeface="Times New Roman" panose="02020603050405020304" pitchFamily="18" charset="0"/>
              </a:rPr>
              <a:t>If the dog's mere presence provides comfort, that would not be considered a service animal under the ADA.</a:t>
            </a:r>
            <a:endParaRPr lang="en-US" sz="2800" b="1">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endParaRPr lang="en-US" altLang="en-US" b="1">
              <a:latin typeface="Times New Roman" panose="02020603050405020304" pitchFamily="18" charset="0"/>
              <a:cs typeface="Times New Roman" panose="02020603050405020304" pitchFamily="18" charset="0"/>
            </a:endParaRPr>
          </a:p>
        </p:txBody>
      </p:sp>
      <p:pic>
        <p:nvPicPr>
          <p:cNvPr id="2050" name="Picture 2" descr="The Most Ridiculous 'Emotional Support' Animals People Brought On A Plane -  Travel Noire">
            <a:extLst>
              <a:ext uri="{FF2B5EF4-FFF2-40B4-BE49-F238E27FC236}">
                <a16:creationId xmlns:a16="http://schemas.microsoft.com/office/drawing/2014/main" id="{C9A9F1C1-6ACD-4C53-8A37-94B15DD8622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020354" y="1974655"/>
            <a:ext cx="4529898" cy="2646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3183072"/>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Rectangle 3">
            <a:extLst>
              <a:ext uri="{FF2B5EF4-FFF2-40B4-BE49-F238E27FC236}">
                <a16:creationId xmlns:a16="http://schemas.microsoft.com/office/drawing/2014/main" id="{64E7D776-6FBA-E64E-9624-98026032CA5A}"/>
              </a:ext>
            </a:extLst>
          </p:cNvPr>
          <p:cNvSpPr/>
          <p:nvPr/>
        </p:nvSpPr>
        <p:spPr>
          <a:xfrm>
            <a:off x="-19800" y="5689476"/>
            <a:ext cx="12211800" cy="11685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E474C22-9B5D-904D-BD0F-7CD15B2817D8}"/>
              </a:ext>
            </a:extLst>
          </p:cNvPr>
          <p:cNvPicPr>
            <a:picLocks noChangeAspect="1"/>
          </p:cNvPicPr>
          <p:nvPr/>
        </p:nvPicPr>
        <p:blipFill>
          <a:blip r:embed="rId2"/>
          <a:stretch>
            <a:fillRect/>
          </a:stretch>
        </p:blipFill>
        <p:spPr>
          <a:xfrm>
            <a:off x="503342" y="6020309"/>
            <a:ext cx="2878686" cy="449795"/>
          </a:xfrm>
          <a:prstGeom prst="rect">
            <a:avLst/>
          </a:prstGeom>
        </p:spPr>
      </p:pic>
      <p:sp>
        <p:nvSpPr>
          <p:cNvPr id="12" name="Title 5">
            <a:extLst>
              <a:ext uri="{FF2B5EF4-FFF2-40B4-BE49-F238E27FC236}">
                <a16:creationId xmlns:a16="http://schemas.microsoft.com/office/drawing/2014/main" id="{FA7BD86D-DDC6-2643-8995-1CB6C20DD8E0}"/>
              </a:ext>
            </a:extLst>
          </p:cNvPr>
          <p:cNvSpPr>
            <a:spLocks noGrp="1"/>
          </p:cNvSpPr>
          <p:nvPr/>
        </p:nvSpPr>
        <p:spPr>
          <a:xfrm>
            <a:off x="4992414" y="2550613"/>
            <a:ext cx="7772400" cy="628650"/>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chor="ctr">
            <a:normAutofit/>
          </a:bodyPr>
          <a:lstStyle>
            <a:lvl1pPr algn="ctr" defTabSz="914400" rtl="0" eaLnBrk="1" latinLnBrk="0" hangingPunct="1">
              <a:spcBef>
                <a:spcPct val="0"/>
              </a:spcBef>
              <a:buNone/>
              <a:defRPr sz="3200" b="1" kern="1200">
                <a:solidFill>
                  <a:srgbClr val="115284"/>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en-US"/>
          </a:p>
        </p:txBody>
      </p:sp>
      <p:sp>
        <p:nvSpPr>
          <p:cNvPr id="14" name="Text Placeholder 7">
            <a:extLst>
              <a:ext uri="{FF2B5EF4-FFF2-40B4-BE49-F238E27FC236}">
                <a16:creationId xmlns:a16="http://schemas.microsoft.com/office/drawing/2014/main" id="{51CA3369-9F58-1341-B98E-24ED60944E3B}"/>
              </a:ext>
            </a:extLst>
          </p:cNvPr>
          <p:cNvSpPr>
            <a:spLocks noGrp="1"/>
          </p:cNvSpPr>
          <p:nvPr/>
        </p:nvSpPr>
        <p:spPr>
          <a:xfrm>
            <a:off x="4992414" y="4303213"/>
            <a:ext cx="7772400" cy="381000"/>
          </a:xfrm>
          <a:prstGeom prst="rect">
            <a:avLst/>
          </a:prstGeom>
        </p:spPr>
        <p:style>
          <a:lnRef idx="0">
            <a:scrgbClr r="0" g="0" b="0"/>
          </a:lnRef>
          <a:fillRef idx="0">
            <a:scrgbClr r="0" g="0" b="0"/>
          </a:fillRef>
          <a:effectRef idx="0">
            <a:scrgbClr r="0" g="0" b="0"/>
          </a:effectRef>
          <a:fontRef idx="major"/>
        </p:style>
        <p:txBody>
          <a:bodyPr vert="horz" lIns="0" tIns="0" rIns="0" bIns="0" rtlCol="0">
            <a:normAutofit/>
          </a:bodyPr>
          <a:lstStyle>
            <a:lvl1pPr marL="0" indent="-342900" algn="ctr" defTabSz="914400" rtl="0" eaLnBrk="1" latinLnBrk="0" hangingPunct="1">
              <a:spcBef>
                <a:spcPct val="0"/>
              </a:spcBef>
              <a:buFontTx/>
              <a:buNone/>
              <a:defRPr sz="1800" kern="1200">
                <a:solidFill>
                  <a:schemeClr val="tx2"/>
                </a:solidFill>
                <a:latin typeface="Arial"/>
                <a:ea typeface="+mj-ea"/>
                <a:cs typeface="Arial"/>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j-lt"/>
                <a:ea typeface="+mj-ea"/>
                <a:cs typeface="+mj-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j-lt"/>
                <a:ea typeface="+mj-ea"/>
                <a:cs typeface="+mj-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9pPr>
          </a:lstStyle>
          <a:p>
            <a:endParaRPr lang="en-US"/>
          </a:p>
        </p:txBody>
      </p:sp>
      <p:sp>
        <p:nvSpPr>
          <p:cNvPr id="20" name="TextBox 19">
            <a:extLst>
              <a:ext uri="{FF2B5EF4-FFF2-40B4-BE49-F238E27FC236}">
                <a16:creationId xmlns:a16="http://schemas.microsoft.com/office/drawing/2014/main" id="{9284E2A3-0D45-084C-A6A2-36D440BD88E5}"/>
              </a:ext>
            </a:extLst>
          </p:cNvPr>
          <p:cNvSpPr txBox="1"/>
          <p:nvPr/>
        </p:nvSpPr>
        <p:spPr>
          <a:xfrm>
            <a:off x="2264750" y="222476"/>
            <a:ext cx="7340021" cy="951030"/>
          </a:xfrm>
          <a:prstGeom prst="rect">
            <a:avLst/>
          </a:prstGeom>
          <a:noFill/>
        </p:spPr>
        <p:txBody>
          <a:bodyPr wrap="square" rtlCol="0">
            <a:spAutoFit/>
          </a:bodyPr>
          <a:lstStyle/>
          <a:p>
            <a:pPr algn="ctr">
              <a:lnSpc>
                <a:spcPct val="90000"/>
              </a:lnSpc>
              <a:buFontTx/>
              <a:buNone/>
            </a:pPr>
            <a:r>
              <a:rPr lang="en-US" sz="5400" b="1">
                <a:effectLst>
                  <a:outerShdw blurRad="38100" dist="38100" dir="2700000" algn="tl">
                    <a:srgbClr val="000000">
                      <a:alpha val="43137"/>
                    </a:srgbClr>
                  </a:outerShdw>
                </a:effectLst>
                <a:latin typeface="Times New Roman" panose="02020603050405020304" pitchFamily="18" charset="0"/>
              </a:rPr>
              <a:t>Overview</a:t>
            </a:r>
          </a:p>
          <a:p>
            <a:pPr>
              <a:lnSpc>
                <a:spcPct val="90000"/>
              </a:lnSpc>
              <a:buFontTx/>
              <a:buNone/>
            </a:pPr>
            <a:endParaRPr lang="en-US" sz="800" b="1">
              <a:effectLst>
                <a:outerShdw blurRad="38100" dist="38100" dir="2700000" algn="tl">
                  <a:srgbClr val="000000">
                    <a:alpha val="43137"/>
                  </a:srgbClr>
                </a:outerShdw>
              </a:effectLst>
              <a:latin typeface="Times New Roman" panose="02020603050405020304" pitchFamily="18" charset="0"/>
            </a:endParaRPr>
          </a:p>
        </p:txBody>
      </p:sp>
      <p:pic>
        <p:nvPicPr>
          <p:cNvPr id="24" name="Picture 23">
            <a:extLst>
              <a:ext uri="{FF2B5EF4-FFF2-40B4-BE49-F238E27FC236}">
                <a16:creationId xmlns:a16="http://schemas.microsoft.com/office/drawing/2014/main" id="{FF3521AF-4456-AC45-9244-822BBE2A7BAC}"/>
              </a:ext>
            </a:extLst>
          </p:cNvPr>
          <p:cNvPicPr>
            <a:picLocks noChangeAspect="1"/>
          </p:cNvPicPr>
          <p:nvPr/>
        </p:nvPicPr>
        <p:blipFill>
          <a:blip r:embed="rId3"/>
          <a:srcRect t="37185" r="12486" b="40426"/>
          <a:stretch>
            <a:fillRect/>
          </a:stretch>
        </p:blipFill>
        <p:spPr>
          <a:xfrm>
            <a:off x="9470181" y="5896925"/>
            <a:ext cx="2103867" cy="696562"/>
          </a:xfrm>
          <a:prstGeom prst="rect">
            <a:avLst/>
          </a:prstGeom>
        </p:spPr>
      </p:pic>
      <p:sp>
        <p:nvSpPr>
          <p:cNvPr id="3" name="AutoShape 2" descr="Smiling can trick your brain into happiness — and boost your health">
            <a:extLst>
              <a:ext uri="{FF2B5EF4-FFF2-40B4-BE49-F238E27FC236}">
                <a16:creationId xmlns:a16="http://schemas.microsoft.com/office/drawing/2014/main" id="{4CAE2962-E59D-4EC7-B918-654EDA0988F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TextBox 12">
            <a:extLst>
              <a:ext uri="{FF2B5EF4-FFF2-40B4-BE49-F238E27FC236}">
                <a16:creationId xmlns:a16="http://schemas.microsoft.com/office/drawing/2014/main" id="{2E6675F6-4C7D-4DDA-9F88-99045606C600}"/>
              </a:ext>
            </a:extLst>
          </p:cNvPr>
          <p:cNvSpPr txBox="1"/>
          <p:nvPr/>
        </p:nvSpPr>
        <p:spPr>
          <a:xfrm>
            <a:off x="603682" y="1173507"/>
            <a:ext cx="10970366" cy="2523768"/>
          </a:xfrm>
          <a:prstGeom prst="rect">
            <a:avLst/>
          </a:prstGeom>
          <a:noFill/>
          <a:ln w="57150">
            <a:solidFill>
              <a:schemeClr val="tx1"/>
            </a:solidFill>
            <a:prstDash val="solid"/>
          </a:ln>
        </p:spPr>
        <p:txBody>
          <a:bodyPr wrap="square" rtlCol="0">
            <a:spAutoFit/>
          </a:bodyPr>
          <a:lstStyle/>
          <a:p>
            <a:pPr marL="285750" indent="-285750" algn="just">
              <a:buFont typeface="Arial" panose="020b0604020202020204" pitchFamily="34" charset="0"/>
              <a:buChar char="•"/>
            </a:pPr>
            <a:r>
              <a:rPr lang="en-US" sz="2800" b="1">
                <a:latin typeface="Times New Roman" panose="02020603050405020304" pitchFamily="18" charset="0"/>
                <a:cs typeface="Times New Roman" panose="02020603050405020304" pitchFamily="18" charset="0"/>
              </a:rPr>
              <a:t>Wage and Hour</a:t>
            </a:r>
          </a:p>
          <a:p>
            <a:pPr marL="285750" indent="-285750" algn="just">
              <a:buFont typeface="Arial" panose="020b0604020202020204" pitchFamily="34" charset="0"/>
              <a:buChar char="•"/>
            </a:pPr>
            <a:r>
              <a:rPr lang="en-US" sz="2800" b="1">
                <a:latin typeface="Times New Roman" panose="02020603050405020304" pitchFamily="18" charset="0"/>
                <a:cs typeface="Times New Roman" panose="02020603050405020304" pitchFamily="18" charset="0"/>
              </a:rPr>
              <a:t>LBGTQ+ Issues</a:t>
            </a:r>
          </a:p>
          <a:p>
            <a:pPr marL="285750" indent="-285750" algn="just">
              <a:buFont typeface="Arial" panose="020b0604020202020204" pitchFamily="34" charset="0"/>
              <a:buChar char="•"/>
            </a:pPr>
            <a:r>
              <a:rPr lang="en-US" sz="2800" b="1">
                <a:latin typeface="Times New Roman" panose="02020603050405020304" pitchFamily="18" charset="0"/>
                <a:cs typeface="Times New Roman" panose="02020603050405020304" pitchFamily="18" charset="0"/>
              </a:rPr>
              <a:t>Service Animals</a:t>
            </a:r>
          </a:p>
          <a:p>
            <a:pPr marL="285750" indent="-285750" algn="just">
              <a:buFont typeface="Arial" panose="020b0604020202020204" pitchFamily="34" charset="0"/>
              <a:buChar char="•"/>
            </a:pPr>
            <a:r>
              <a:rPr lang="en-US" sz="2800" b="1">
                <a:latin typeface="Times New Roman" panose="02020603050405020304" pitchFamily="18" charset="0"/>
                <a:cs typeface="Times New Roman" panose="02020603050405020304" pitchFamily="18" charset="0"/>
              </a:rPr>
              <a:t>NLRB/NLRA Issues</a:t>
            </a:r>
          </a:p>
          <a:p>
            <a:pPr marL="285750" indent="-285750" algn="just">
              <a:buFont typeface="Arial" panose="020b0604020202020204" pitchFamily="34" charset="0"/>
              <a:buChar char="•"/>
            </a:pPr>
            <a:endParaRPr lang="en-US" sz="2800" b="1">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3941684"/>
      </p:ext>
    </p:extLst>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Rectangle 3">
            <a:extLst>
              <a:ext uri="{FF2B5EF4-FFF2-40B4-BE49-F238E27FC236}">
                <a16:creationId xmlns:a16="http://schemas.microsoft.com/office/drawing/2014/main" id="{64E7D776-6FBA-E64E-9624-98026032CA5A}"/>
              </a:ext>
            </a:extLst>
          </p:cNvPr>
          <p:cNvSpPr/>
          <p:nvPr/>
        </p:nvSpPr>
        <p:spPr>
          <a:xfrm>
            <a:off x="-19800" y="5689476"/>
            <a:ext cx="12211800" cy="11685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E474C22-9B5D-904D-BD0F-7CD15B2817D8}"/>
              </a:ext>
            </a:extLst>
          </p:cNvPr>
          <p:cNvPicPr>
            <a:picLocks noChangeAspect="1"/>
          </p:cNvPicPr>
          <p:nvPr/>
        </p:nvPicPr>
        <p:blipFill>
          <a:blip r:embed="rId2"/>
          <a:stretch>
            <a:fillRect/>
          </a:stretch>
        </p:blipFill>
        <p:spPr>
          <a:xfrm>
            <a:off x="503342" y="6020309"/>
            <a:ext cx="2878686" cy="449795"/>
          </a:xfrm>
          <a:prstGeom prst="rect">
            <a:avLst/>
          </a:prstGeom>
        </p:spPr>
      </p:pic>
      <p:sp>
        <p:nvSpPr>
          <p:cNvPr id="12" name="Title 5">
            <a:extLst>
              <a:ext uri="{FF2B5EF4-FFF2-40B4-BE49-F238E27FC236}">
                <a16:creationId xmlns:a16="http://schemas.microsoft.com/office/drawing/2014/main" id="{FA7BD86D-DDC6-2643-8995-1CB6C20DD8E0}"/>
              </a:ext>
            </a:extLst>
          </p:cNvPr>
          <p:cNvSpPr>
            <a:spLocks noGrp="1"/>
          </p:cNvSpPr>
          <p:nvPr/>
        </p:nvSpPr>
        <p:spPr>
          <a:xfrm>
            <a:off x="4992414" y="2550613"/>
            <a:ext cx="7772400" cy="628650"/>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chor="ctr">
            <a:normAutofit/>
          </a:bodyPr>
          <a:lstStyle>
            <a:lvl1pPr algn="ctr" defTabSz="914400" rtl="0" eaLnBrk="1" latinLnBrk="0" hangingPunct="1">
              <a:spcBef>
                <a:spcPct val="0"/>
              </a:spcBef>
              <a:buNone/>
              <a:defRPr sz="3200" b="1" kern="1200">
                <a:solidFill>
                  <a:srgbClr val="115284"/>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en-US"/>
          </a:p>
        </p:txBody>
      </p:sp>
      <p:sp>
        <p:nvSpPr>
          <p:cNvPr id="14" name="Text Placeholder 7">
            <a:extLst>
              <a:ext uri="{FF2B5EF4-FFF2-40B4-BE49-F238E27FC236}">
                <a16:creationId xmlns:a16="http://schemas.microsoft.com/office/drawing/2014/main" id="{51CA3369-9F58-1341-B98E-24ED60944E3B}"/>
              </a:ext>
            </a:extLst>
          </p:cNvPr>
          <p:cNvSpPr>
            <a:spLocks noGrp="1"/>
          </p:cNvSpPr>
          <p:nvPr/>
        </p:nvSpPr>
        <p:spPr>
          <a:xfrm>
            <a:off x="4992414" y="4303213"/>
            <a:ext cx="7772400" cy="381000"/>
          </a:xfrm>
          <a:prstGeom prst="rect">
            <a:avLst/>
          </a:prstGeom>
        </p:spPr>
        <p:style>
          <a:lnRef idx="0">
            <a:scrgbClr r="0" g="0" b="0"/>
          </a:lnRef>
          <a:fillRef idx="0">
            <a:scrgbClr r="0" g="0" b="0"/>
          </a:fillRef>
          <a:effectRef idx="0">
            <a:scrgbClr r="0" g="0" b="0"/>
          </a:effectRef>
          <a:fontRef idx="major"/>
        </p:style>
        <p:txBody>
          <a:bodyPr vert="horz" lIns="0" tIns="0" rIns="0" bIns="0" rtlCol="0">
            <a:normAutofit/>
          </a:bodyPr>
          <a:lstStyle>
            <a:lvl1pPr marL="0" indent="-342900" algn="ctr" defTabSz="914400" rtl="0" eaLnBrk="1" latinLnBrk="0" hangingPunct="1">
              <a:spcBef>
                <a:spcPct val="0"/>
              </a:spcBef>
              <a:buFontTx/>
              <a:buNone/>
              <a:defRPr sz="1800" kern="1200">
                <a:solidFill>
                  <a:schemeClr val="tx2"/>
                </a:solidFill>
                <a:latin typeface="Arial"/>
                <a:ea typeface="+mj-ea"/>
                <a:cs typeface="Arial"/>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j-lt"/>
                <a:ea typeface="+mj-ea"/>
                <a:cs typeface="+mj-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j-lt"/>
                <a:ea typeface="+mj-ea"/>
                <a:cs typeface="+mj-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9pPr>
          </a:lstStyle>
          <a:p>
            <a:endParaRPr lang="en-US"/>
          </a:p>
        </p:txBody>
      </p:sp>
      <p:sp>
        <p:nvSpPr>
          <p:cNvPr id="20" name="TextBox 19">
            <a:extLst>
              <a:ext uri="{FF2B5EF4-FFF2-40B4-BE49-F238E27FC236}">
                <a16:creationId xmlns:a16="http://schemas.microsoft.com/office/drawing/2014/main" id="{9284E2A3-0D45-084C-A6A2-36D440BD88E5}"/>
              </a:ext>
            </a:extLst>
          </p:cNvPr>
          <p:cNvSpPr txBox="1"/>
          <p:nvPr/>
        </p:nvSpPr>
        <p:spPr>
          <a:xfrm>
            <a:off x="1387464" y="556728"/>
            <a:ext cx="9721871" cy="951030"/>
          </a:xfrm>
          <a:prstGeom prst="rect">
            <a:avLst/>
          </a:prstGeom>
          <a:noFill/>
        </p:spPr>
        <p:txBody>
          <a:bodyPr wrap="square" rtlCol="0">
            <a:spAutoFit/>
          </a:bodyPr>
          <a:lstStyle/>
          <a:p>
            <a:pPr algn="ctr">
              <a:lnSpc>
                <a:spcPct val="90000"/>
              </a:lnSpc>
              <a:buFontTx/>
              <a:buNone/>
            </a:pPr>
            <a:r>
              <a:rPr lang="en-US" sz="5400" b="1">
                <a:effectLst>
                  <a:outerShdw blurRad="38100" dist="38100" dir="2700000" algn="tl">
                    <a:srgbClr val="000000">
                      <a:alpha val="43137"/>
                    </a:srgbClr>
                  </a:outerShdw>
                </a:effectLst>
                <a:latin typeface="Times New Roman" panose="02020603050405020304" pitchFamily="18" charset="0"/>
              </a:rPr>
              <a:t>ADA – Title I</a:t>
            </a:r>
          </a:p>
          <a:p>
            <a:pPr>
              <a:lnSpc>
                <a:spcPct val="90000"/>
              </a:lnSpc>
              <a:buFontTx/>
              <a:buNone/>
            </a:pPr>
            <a:endParaRPr lang="en-US" sz="800" b="1">
              <a:effectLst>
                <a:outerShdw blurRad="38100" dist="38100" dir="2700000" algn="tl">
                  <a:srgbClr val="000000">
                    <a:alpha val="43137"/>
                  </a:srgbClr>
                </a:outerShdw>
              </a:effectLst>
              <a:latin typeface="Times New Roman" panose="02020603050405020304" pitchFamily="18" charset="0"/>
            </a:endParaRPr>
          </a:p>
        </p:txBody>
      </p:sp>
      <p:pic>
        <p:nvPicPr>
          <p:cNvPr id="24" name="Picture 23">
            <a:extLst>
              <a:ext uri="{FF2B5EF4-FFF2-40B4-BE49-F238E27FC236}">
                <a16:creationId xmlns:a16="http://schemas.microsoft.com/office/drawing/2014/main" id="{FF3521AF-4456-AC45-9244-822BBE2A7BAC}"/>
              </a:ext>
            </a:extLst>
          </p:cNvPr>
          <p:cNvPicPr>
            <a:picLocks noChangeAspect="1"/>
          </p:cNvPicPr>
          <p:nvPr/>
        </p:nvPicPr>
        <p:blipFill>
          <a:blip r:embed="rId3"/>
          <a:srcRect t="37185" r="12486" b="40426"/>
          <a:stretch>
            <a:fillRect/>
          </a:stretch>
        </p:blipFill>
        <p:spPr>
          <a:xfrm>
            <a:off x="9470181" y="5896925"/>
            <a:ext cx="2103867" cy="696562"/>
          </a:xfrm>
          <a:prstGeom prst="rect">
            <a:avLst/>
          </a:prstGeom>
        </p:spPr>
      </p:pic>
      <p:sp>
        <p:nvSpPr>
          <p:cNvPr id="3" name="AutoShape 2" descr="Smiling can trick your brain into happiness — and boost your health">
            <a:extLst>
              <a:ext uri="{FF2B5EF4-FFF2-40B4-BE49-F238E27FC236}">
                <a16:creationId xmlns:a16="http://schemas.microsoft.com/office/drawing/2014/main" id="{4CAE2962-E59D-4EC7-B918-654EDA0988F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Content Placeholder 3">
            <a:extLst>
              <a:ext uri="{FF2B5EF4-FFF2-40B4-BE49-F238E27FC236}">
                <a16:creationId xmlns:a16="http://schemas.microsoft.com/office/drawing/2014/main" id="{5AA55ED6-7A0C-4B9A-8C05-5B31EE2CE33C}"/>
              </a:ext>
            </a:extLst>
          </p:cNvPr>
          <p:cNvSpPr txBox="1"/>
          <p:nvPr/>
        </p:nvSpPr>
        <p:spPr>
          <a:xfrm>
            <a:off x="1055703" y="1895654"/>
            <a:ext cx="8229600" cy="37338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 typeface="Wingdings" panose="05000000000000000000" pitchFamily="2" charset="2"/>
              <a:buChar char="§"/>
            </a:pPr>
            <a:endParaRPr lang="en-US" altLang="en-US" b="1">
              <a:latin typeface="Times New Roman" panose="02020603050405020304" pitchFamily="18" charset="0"/>
              <a:cs typeface="Times New Roman" panose="02020603050405020304" pitchFamily="18" charset="0"/>
            </a:endParaRPr>
          </a:p>
        </p:txBody>
      </p:sp>
      <p:sp>
        <p:nvSpPr>
          <p:cNvPr id="13" name="Content Placeholder 3">
            <a:extLst>
              <a:ext uri="{FF2B5EF4-FFF2-40B4-BE49-F238E27FC236}">
                <a16:creationId xmlns:a16="http://schemas.microsoft.com/office/drawing/2014/main" id="{D7206FAD-F511-4539-8651-2D94E7F5A97C}"/>
              </a:ext>
            </a:extLst>
          </p:cNvPr>
          <p:cNvSpPr txBox="1"/>
          <p:nvPr/>
        </p:nvSpPr>
        <p:spPr>
          <a:xfrm>
            <a:off x="903467" y="1460344"/>
            <a:ext cx="4248150" cy="40260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 typeface="Wingdings" panose="05000000000000000000" pitchFamily="2" charset="2"/>
              <a:buChar char="§"/>
            </a:pPr>
            <a:endParaRPr lang="en-US" altLang="en-US" sz="4000" b="1">
              <a:latin typeface="Times New Roman" panose="02020603050405020304" pitchFamily="18" charset="0"/>
              <a:cs typeface="Times New Roman" panose="02020603050405020304" pitchFamily="18" charset="0"/>
            </a:endParaRPr>
          </a:p>
        </p:txBody>
      </p:sp>
      <p:pic>
        <p:nvPicPr>
          <p:cNvPr id="15" name="Picture 2" descr="Image result for pug service dog">
            <a:extLst>
              <a:ext uri="{FF2B5EF4-FFF2-40B4-BE49-F238E27FC236}">
                <a16:creationId xmlns:a16="http://schemas.microsoft.com/office/drawing/2014/main" id="{686EC155-96ED-48EA-8B52-AB6849C9348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96000" y="1808956"/>
            <a:ext cx="4248150"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5A1DD4CE-AF7C-4CEC-B1F6-EFC7B12DCFEE}"/>
              </a:ext>
            </a:extLst>
          </p:cNvPr>
          <p:cNvSpPr/>
          <p:nvPr/>
        </p:nvSpPr>
        <p:spPr>
          <a:xfrm>
            <a:off x="786213" y="1960160"/>
            <a:ext cx="5042019" cy="3046988"/>
          </a:xfrm>
          <a:prstGeom prst="rect">
            <a:avLst/>
          </a:prstGeom>
          <a:ln>
            <a:solidFill>
              <a:schemeClr val="tx1"/>
            </a:solidFill>
            <a:prstDash val="solid"/>
          </a:ln>
        </p:spPr>
        <p:txBody>
          <a:bodyPr wrap="square">
            <a:spAutoFit/>
          </a:bodyPr>
          <a:lstStyle/>
          <a:p>
            <a:pPr marL="342900" marR="0" lvl="0" indent="-342900">
              <a:spcBef>
                <a:spcPct val="0"/>
              </a:spcBef>
              <a:spcAft>
                <a:spcPct val="0"/>
              </a:spcAft>
              <a:buFont typeface="Wingdings" panose="05000000000000000000" pitchFamily="2" charset="2"/>
              <a:buChar char=""/>
              <a:tabLst>
                <a:tab pos="457200"/>
              </a:tabLst>
            </a:pPr>
            <a:r>
              <a:rPr lang="en-US" sz="3200" b="1">
                <a:latin typeface="Times New Roman" panose="02020603050405020304" pitchFamily="18" charset="0"/>
                <a:ea typeface="Calibri" panose="020f0502020204030204" pitchFamily="34" charset="0"/>
                <a:cs typeface="Arial" panose="020b0604020202020204" pitchFamily="34" charset="0"/>
              </a:rPr>
              <a:t>No absolute right to a service dog </a:t>
            </a:r>
            <a:endParaRPr lang="en-US" sz="3200">
              <a:latin typeface="Times New Roman" panose="02020603050405020304" pitchFamily="18" charset="0"/>
              <a:ea typeface="Calibri" panose="020f0502020204030204" pitchFamily="34" charset="0"/>
              <a:cs typeface="Arial" panose="020b0604020202020204" pitchFamily="34" charset="0"/>
            </a:endParaRPr>
          </a:p>
          <a:p>
            <a:pPr marL="342900" marR="0" lvl="0" indent="-342900">
              <a:spcBef>
                <a:spcPct val="0"/>
              </a:spcBef>
              <a:spcAft>
                <a:spcPct val="0"/>
              </a:spcAft>
              <a:buFont typeface="Wingdings" panose="05000000000000000000" pitchFamily="2" charset="2"/>
              <a:buChar char=""/>
              <a:tabLst>
                <a:tab pos="457200"/>
              </a:tabLst>
            </a:pPr>
            <a:r>
              <a:rPr lang="en-US" sz="3200" b="1">
                <a:latin typeface="Times New Roman" panose="02020603050405020304" pitchFamily="18" charset="0"/>
                <a:ea typeface="Calibri" panose="020f0502020204030204" pitchFamily="34" charset="0"/>
                <a:cs typeface="Arial" panose="020b0604020202020204" pitchFamily="34" charset="0"/>
              </a:rPr>
              <a:t>Standard reasonable accommodation analysis</a:t>
            </a:r>
            <a:endParaRPr lang="en-US" sz="3200">
              <a:latin typeface="Times New Roman" panose="02020603050405020304" pitchFamily="18" charset="0"/>
              <a:ea typeface="Calibri" panose="020f0502020204030204" pitchFamily="34" charset="0"/>
              <a:cs typeface="Arial" panose="020b0604020202020204" pitchFamily="34" charset="0"/>
            </a:endParaRPr>
          </a:p>
          <a:p>
            <a:pPr marL="342900" marR="0" lvl="0" indent="-342900">
              <a:spcBef>
                <a:spcPct val="0"/>
              </a:spcBef>
              <a:spcAft>
                <a:spcPct val="0"/>
              </a:spcAft>
              <a:buFont typeface="Wingdings" panose="05000000000000000000" pitchFamily="2" charset="2"/>
              <a:buChar char=""/>
              <a:tabLst>
                <a:tab pos="457200"/>
              </a:tabLst>
            </a:pPr>
            <a:r>
              <a:rPr lang="en-US" sz="3200" b="1">
                <a:latin typeface="Times New Roman" panose="02020603050405020304" pitchFamily="18" charset="0"/>
                <a:ea typeface="Calibri" panose="020f0502020204030204" pitchFamily="34" charset="0"/>
                <a:cs typeface="Arial" panose="020b0604020202020204" pitchFamily="34" charset="0"/>
              </a:rPr>
              <a:t>Undue hardship/direct threat</a:t>
            </a:r>
            <a:endParaRPr lang="en-US" sz="320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1206017"/>
      </p:ext>
    </p:extLst>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Rectangle 3">
            <a:extLst>
              <a:ext uri="{FF2B5EF4-FFF2-40B4-BE49-F238E27FC236}">
                <a16:creationId xmlns:a16="http://schemas.microsoft.com/office/drawing/2014/main" id="{64E7D776-6FBA-E64E-9624-98026032CA5A}"/>
              </a:ext>
            </a:extLst>
          </p:cNvPr>
          <p:cNvSpPr/>
          <p:nvPr/>
        </p:nvSpPr>
        <p:spPr>
          <a:xfrm>
            <a:off x="-19800" y="5689476"/>
            <a:ext cx="12211800" cy="11685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E474C22-9B5D-904D-BD0F-7CD15B2817D8}"/>
              </a:ext>
            </a:extLst>
          </p:cNvPr>
          <p:cNvPicPr>
            <a:picLocks noChangeAspect="1"/>
          </p:cNvPicPr>
          <p:nvPr/>
        </p:nvPicPr>
        <p:blipFill>
          <a:blip r:embed="rId2"/>
          <a:stretch>
            <a:fillRect/>
          </a:stretch>
        </p:blipFill>
        <p:spPr>
          <a:xfrm>
            <a:off x="503342" y="6020309"/>
            <a:ext cx="2878686" cy="449795"/>
          </a:xfrm>
          <a:prstGeom prst="rect">
            <a:avLst/>
          </a:prstGeom>
        </p:spPr>
      </p:pic>
      <p:sp>
        <p:nvSpPr>
          <p:cNvPr id="12" name="Title 5">
            <a:extLst>
              <a:ext uri="{FF2B5EF4-FFF2-40B4-BE49-F238E27FC236}">
                <a16:creationId xmlns:a16="http://schemas.microsoft.com/office/drawing/2014/main" id="{FA7BD86D-DDC6-2643-8995-1CB6C20DD8E0}"/>
              </a:ext>
            </a:extLst>
          </p:cNvPr>
          <p:cNvSpPr>
            <a:spLocks noGrp="1"/>
          </p:cNvSpPr>
          <p:nvPr/>
        </p:nvSpPr>
        <p:spPr>
          <a:xfrm>
            <a:off x="4992414" y="2550613"/>
            <a:ext cx="7772400" cy="628650"/>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chor="ctr">
            <a:normAutofit/>
          </a:bodyPr>
          <a:lstStyle>
            <a:lvl1pPr algn="ctr" defTabSz="914400" rtl="0" eaLnBrk="1" latinLnBrk="0" hangingPunct="1">
              <a:spcBef>
                <a:spcPct val="0"/>
              </a:spcBef>
              <a:buNone/>
              <a:defRPr sz="3200" b="1" kern="1200">
                <a:solidFill>
                  <a:srgbClr val="115284"/>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en-US"/>
          </a:p>
        </p:txBody>
      </p:sp>
      <p:sp>
        <p:nvSpPr>
          <p:cNvPr id="14" name="Text Placeholder 7">
            <a:extLst>
              <a:ext uri="{FF2B5EF4-FFF2-40B4-BE49-F238E27FC236}">
                <a16:creationId xmlns:a16="http://schemas.microsoft.com/office/drawing/2014/main" id="{51CA3369-9F58-1341-B98E-24ED60944E3B}"/>
              </a:ext>
            </a:extLst>
          </p:cNvPr>
          <p:cNvSpPr>
            <a:spLocks noGrp="1"/>
          </p:cNvSpPr>
          <p:nvPr/>
        </p:nvSpPr>
        <p:spPr>
          <a:xfrm>
            <a:off x="4992414" y="4303213"/>
            <a:ext cx="7772400" cy="381000"/>
          </a:xfrm>
          <a:prstGeom prst="rect">
            <a:avLst/>
          </a:prstGeom>
        </p:spPr>
        <p:style>
          <a:lnRef idx="0">
            <a:scrgbClr r="0" g="0" b="0"/>
          </a:lnRef>
          <a:fillRef idx="0">
            <a:scrgbClr r="0" g="0" b="0"/>
          </a:fillRef>
          <a:effectRef idx="0">
            <a:scrgbClr r="0" g="0" b="0"/>
          </a:effectRef>
          <a:fontRef idx="major"/>
        </p:style>
        <p:txBody>
          <a:bodyPr vert="horz" lIns="0" tIns="0" rIns="0" bIns="0" rtlCol="0">
            <a:normAutofit/>
          </a:bodyPr>
          <a:lstStyle>
            <a:lvl1pPr marL="0" indent="-342900" algn="ctr" defTabSz="914400" rtl="0" eaLnBrk="1" latinLnBrk="0" hangingPunct="1">
              <a:spcBef>
                <a:spcPct val="0"/>
              </a:spcBef>
              <a:buFontTx/>
              <a:buNone/>
              <a:defRPr sz="1800" kern="1200">
                <a:solidFill>
                  <a:schemeClr val="tx2"/>
                </a:solidFill>
                <a:latin typeface="Arial"/>
                <a:ea typeface="+mj-ea"/>
                <a:cs typeface="Arial"/>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j-lt"/>
                <a:ea typeface="+mj-ea"/>
                <a:cs typeface="+mj-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j-lt"/>
                <a:ea typeface="+mj-ea"/>
                <a:cs typeface="+mj-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9pPr>
          </a:lstStyle>
          <a:p>
            <a:endParaRPr lang="en-US"/>
          </a:p>
        </p:txBody>
      </p:sp>
      <p:sp>
        <p:nvSpPr>
          <p:cNvPr id="20" name="TextBox 19">
            <a:extLst>
              <a:ext uri="{FF2B5EF4-FFF2-40B4-BE49-F238E27FC236}">
                <a16:creationId xmlns:a16="http://schemas.microsoft.com/office/drawing/2014/main" id="{9284E2A3-0D45-084C-A6A2-36D440BD88E5}"/>
              </a:ext>
            </a:extLst>
          </p:cNvPr>
          <p:cNvSpPr txBox="1"/>
          <p:nvPr/>
        </p:nvSpPr>
        <p:spPr>
          <a:xfrm>
            <a:off x="1387464" y="556728"/>
            <a:ext cx="9721871" cy="951030"/>
          </a:xfrm>
          <a:prstGeom prst="rect">
            <a:avLst/>
          </a:prstGeom>
          <a:noFill/>
        </p:spPr>
        <p:txBody>
          <a:bodyPr wrap="square" rtlCol="0">
            <a:spAutoFit/>
          </a:bodyPr>
          <a:lstStyle/>
          <a:p>
            <a:pPr algn="ctr">
              <a:lnSpc>
                <a:spcPct val="90000"/>
              </a:lnSpc>
              <a:buFontTx/>
              <a:buNone/>
            </a:pPr>
            <a:r>
              <a:rPr lang="en-US" sz="5400" b="1">
                <a:effectLst>
                  <a:outerShdw blurRad="38100" dist="38100" dir="2700000" algn="tl">
                    <a:srgbClr val="000000">
                      <a:alpha val="43137"/>
                    </a:srgbClr>
                  </a:outerShdw>
                </a:effectLst>
                <a:latin typeface="Times New Roman" panose="02020603050405020304" pitchFamily="18" charset="0"/>
              </a:rPr>
              <a:t>ADA – Titles II and III</a:t>
            </a:r>
          </a:p>
          <a:p>
            <a:pPr>
              <a:lnSpc>
                <a:spcPct val="90000"/>
              </a:lnSpc>
              <a:buFontTx/>
              <a:buNone/>
            </a:pPr>
            <a:endParaRPr lang="en-US" sz="800" b="1">
              <a:effectLst>
                <a:outerShdw blurRad="38100" dist="38100" dir="2700000" algn="tl">
                  <a:srgbClr val="000000">
                    <a:alpha val="43137"/>
                  </a:srgbClr>
                </a:outerShdw>
              </a:effectLst>
              <a:latin typeface="Times New Roman" panose="02020603050405020304" pitchFamily="18" charset="0"/>
            </a:endParaRPr>
          </a:p>
        </p:txBody>
      </p:sp>
      <p:pic>
        <p:nvPicPr>
          <p:cNvPr id="24" name="Picture 23">
            <a:extLst>
              <a:ext uri="{FF2B5EF4-FFF2-40B4-BE49-F238E27FC236}">
                <a16:creationId xmlns:a16="http://schemas.microsoft.com/office/drawing/2014/main" id="{FF3521AF-4456-AC45-9244-822BBE2A7BAC}"/>
              </a:ext>
            </a:extLst>
          </p:cNvPr>
          <p:cNvPicPr>
            <a:picLocks noChangeAspect="1"/>
          </p:cNvPicPr>
          <p:nvPr/>
        </p:nvPicPr>
        <p:blipFill>
          <a:blip r:embed="rId3"/>
          <a:srcRect t="37185" r="12486" b="40426"/>
          <a:stretch>
            <a:fillRect/>
          </a:stretch>
        </p:blipFill>
        <p:spPr>
          <a:xfrm>
            <a:off x="9470181" y="5896925"/>
            <a:ext cx="2103867" cy="696562"/>
          </a:xfrm>
          <a:prstGeom prst="rect">
            <a:avLst/>
          </a:prstGeom>
        </p:spPr>
      </p:pic>
      <p:sp>
        <p:nvSpPr>
          <p:cNvPr id="3" name="AutoShape 2" descr="Smiling can trick your brain into happiness — and boost your health">
            <a:extLst>
              <a:ext uri="{FF2B5EF4-FFF2-40B4-BE49-F238E27FC236}">
                <a16:creationId xmlns:a16="http://schemas.microsoft.com/office/drawing/2014/main" id="{4CAE2962-E59D-4EC7-B918-654EDA0988F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Content Placeholder 3">
            <a:extLst>
              <a:ext uri="{FF2B5EF4-FFF2-40B4-BE49-F238E27FC236}">
                <a16:creationId xmlns:a16="http://schemas.microsoft.com/office/drawing/2014/main" id="{5AA55ED6-7A0C-4B9A-8C05-5B31EE2CE33C}"/>
              </a:ext>
            </a:extLst>
          </p:cNvPr>
          <p:cNvSpPr txBox="1"/>
          <p:nvPr/>
        </p:nvSpPr>
        <p:spPr>
          <a:xfrm>
            <a:off x="877614" y="1538947"/>
            <a:ext cx="8229600" cy="37338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 typeface="Wingdings" panose="05000000000000000000" pitchFamily="2" charset="2"/>
              <a:buChar char="§"/>
            </a:pPr>
            <a:endParaRPr lang="en-US" altLang="en-US" b="1">
              <a:latin typeface="Times New Roman" panose="02020603050405020304" pitchFamily="18" charset="0"/>
              <a:cs typeface="Times New Roman" panose="02020603050405020304" pitchFamily="18" charset="0"/>
            </a:endParaRPr>
          </a:p>
        </p:txBody>
      </p:sp>
      <p:sp>
        <p:nvSpPr>
          <p:cNvPr id="13" name="Content Placeholder 3">
            <a:extLst>
              <a:ext uri="{FF2B5EF4-FFF2-40B4-BE49-F238E27FC236}">
                <a16:creationId xmlns:a16="http://schemas.microsoft.com/office/drawing/2014/main" id="{D7206FAD-F511-4539-8651-2D94E7F5A97C}"/>
              </a:ext>
            </a:extLst>
          </p:cNvPr>
          <p:cNvSpPr txBox="1"/>
          <p:nvPr/>
        </p:nvSpPr>
        <p:spPr>
          <a:xfrm>
            <a:off x="903467" y="1460343"/>
            <a:ext cx="5778687" cy="3858709"/>
          </a:xfrm>
          <a:prstGeom prst="rect">
            <a:avLst/>
          </a:prstGeom>
          <a:ln>
            <a:solidFill>
              <a:schemeClr val="tx1"/>
            </a:solidFill>
            <a:prstDash val="solid"/>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 typeface="Wingdings" panose="05000000000000000000" pitchFamily="2" charset="2"/>
              <a:buChar char="§"/>
            </a:pPr>
            <a:r>
              <a:rPr lang="en-US" altLang="en-US" sz="3600" b="1">
                <a:latin typeface="Times New Roman" panose="02020603050405020304" pitchFamily="18" charset="0"/>
                <a:cs typeface="Times New Roman" panose="02020603050405020304" pitchFamily="18" charset="0"/>
              </a:rPr>
              <a:t>Generally, Title II and Title III entities must permit service animals to accompany disabled individuals in all areas where members of the public are allowed to go.</a:t>
            </a:r>
          </a:p>
        </p:txBody>
      </p:sp>
      <p:pic>
        <p:nvPicPr>
          <p:cNvPr id="16" name="Picture 2" descr="Image result for pug service dog">
            <a:extLst>
              <a:ext uri="{FF2B5EF4-FFF2-40B4-BE49-F238E27FC236}">
                <a16:creationId xmlns:a16="http://schemas.microsoft.com/office/drawing/2014/main" id="{0B74DD6B-48A0-4B98-B1A8-5C73AD99B9D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915858" y="1943100"/>
            <a:ext cx="3276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6796568"/>
      </p:ext>
    </p:extLst>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Rectangle 3">
            <a:extLst>
              <a:ext uri="{FF2B5EF4-FFF2-40B4-BE49-F238E27FC236}">
                <a16:creationId xmlns:a16="http://schemas.microsoft.com/office/drawing/2014/main" id="{64E7D776-6FBA-E64E-9624-98026032CA5A}"/>
              </a:ext>
            </a:extLst>
          </p:cNvPr>
          <p:cNvSpPr/>
          <p:nvPr/>
        </p:nvSpPr>
        <p:spPr>
          <a:xfrm>
            <a:off x="-19800" y="5689476"/>
            <a:ext cx="12211800" cy="11685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E474C22-9B5D-904D-BD0F-7CD15B2817D8}"/>
              </a:ext>
            </a:extLst>
          </p:cNvPr>
          <p:cNvPicPr>
            <a:picLocks noChangeAspect="1"/>
          </p:cNvPicPr>
          <p:nvPr/>
        </p:nvPicPr>
        <p:blipFill>
          <a:blip r:embed="rId2"/>
          <a:stretch>
            <a:fillRect/>
          </a:stretch>
        </p:blipFill>
        <p:spPr>
          <a:xfrm>
            <a:off x="503342" y="6020309"/>
            <a:ext cx="2878686" cy="449795"/>
          </a:xfrm>
          <a:prstGeom prst="rect">
            <a:avLst/>
          </a:prstGeom>
        </p:spPr>
      </p:pic>
      <p:sp>
        <p:nvSpPr>
          <p:cNvPr id="12" name="Title 5">
            <a:extLst>
              <a:ext uri="{FF2B5EF4-FFF2-40B4-BE49-F238E27FC236}">
                <a16:creationId xmlns:a16="http://schemas.microsoft.com/office/drawing/2014/main" id="{FA7BD86D-DDC6-2643-8995-1CB6C20DD8E0}"/>
              </a:ext>
            </a:extLst>
          </p:cNvPr>
          <p:cNvSpPr>
            <a:spLocks noGrp="1"/>
          </p:cNvSpPr>
          <p:nvPr/>
        </p:nvSpPr>
        <p:spPr>
          <a:xfrm>
            <a:off x="4992414" y="2550613"/>
            <a:ext cx="7772400" cy="628650"/>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chor="ctr">
            <a:normAutofit/>
          </a:bodyPr>
          <a:lstStyle>
            <a:lvl1pPr algn="ctr" defTabSz="914400" rtl="0" eaLnBrk="1" latinLnBrk="0" hangingPunct="1">
              <a:spcBef>
                <a:spcPct val="0"/>
              </a:spcBef>
              <a:buNone/>
              <a:defRPr sz="3200" b="1" kern="1200">
                <a:solidFill>
                  <a:srgbClr val="115284"/>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en-US"/>
          </a:p>
        </p:txBody>
      </p:sp>
      <p:sp>
        <p:nvSpPr>
          <p:cNvPr id="14" name="Text Placeholder 7">
            <a:extLst>
              <a:ext uri="{FF2B5EF4-FFF2-40B4-BE49-F238E27FC236}">
                <a16:creationId xmlns:a16="http://schemas.microsoft.com/office/drawing/2014/main" id="{51CA3369-9F58-1341-B98E-24ED60944E3B}"/>
              </a:ext>
            </a:extLst>
          </p:cNvPr>
          <p:cNvSpPr>
            <a:spLocks noGrp="1"/>
          </p:cNvSpPr>
          <p:nvPr/>
        </p:nvSpPr>
        <p:spPr>
          <a:xfrm>
            <a:off x="4992414" y="4303213"/>
            <a:ext cx="7772400" cy="381000"/>
          </a:xfrm>
          <a:prstGeom prst="rect">
            <a:avLst/>
          </a:prstGeom>
        </p:spPr>
        <p:style>
          <a:lnRef idx="0">
            <a:scrgbClr r="0" g="0" b="0"/>
          </a:lnRef>
          <a:fillRef idx="0">
            <a:scrgbClr r="0" g="0" b="0"/>
          </a:fillRef>
          <a:effectRef idx="0">
            <a:scrgbClr r="0" g="0" b="0"/>
          </a:effectRef>
          <a:fontRef idx="major"/>
        </p:style>
        <p:txBody>
          <a:bodyPr vert="horz" lIns="0" tIns="0" rIns="0" bIns="0" rtlCol="0">
            <a:normAutofit/>
          </a:bodyPr>
          <a:lstStyle>
            <a:lvl1pPr marL="0" indent="-342900" algn="ctr" defTabSz="914400" rtl="0" eaLnBrk="1" latinLnBrk="0" hangingPunct="1">
              <a:spcBef>
                <a:spcPct val="0"/>
              </a:spcBef>
              <a:buFontTx/>
              <a:buNone/>
              <a:defRPr sz="1800" kern="1200">
                <a:solidFill>
                  <a:schemeClr val="tx2"/>
                </a:solidFill>
                <a:latin typeface="Arial"/>
                <a:ea typeface="+mj-ea"/>
                <a:cs typeface="Arial"/>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j-lt"/>
                <a:ea typeface="+mj-ea"/>
                <a:cs typeface="+mj-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j-lt"/>
                <a:ea typeface="+mj-ea"/>
                <a:cs typeface="+mj-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9pPr>
          </a:lstStyle>
          <a:p>
            <a:endParaRPr lang="en-US"/>
          </a:p>
        </p:txBody>
      </p:sp>
      <p:sp>
        <p:nvSpPr>
          <p:cNvPr id="20" name="TextBox 19">
            <a:extLst>
              <a:ext uri="{FF2B5EF4-FFF2-40B4-BE49-F238E27FC236}">
                <a16:creationId xmlns:a16="http://schemas.microsoft.com/office/drawing/2014/main" id="{9284E2A3-0D45-084C-A6A2-36D440BD88E5}"/>
              </a:ext>
            </a:extLst>
          </p:cNvPr>
          <p:cNvSpPr txBox="1"/>
          <p:nvPr/>
        </p:nvSpPr>
        <p:spPr>
          <a:xfrm>
            <a:off x="1387464" y="556728"/>
            <a:ext cx="9721871" cy="951030"/>
          </a:xfrm>
          <a:prstGeom prst="rect">
            <a:avLst/>
          </a:prstGeom>
          <a:noFill/>
        </p:spPr>
        <p:txBody>
          <a:bodyPr wrap="square" rtlCol="0">
            <a:spAutoFit/>
          </a:bodyPr>
          <a:lstStyle/>
          <a:p>
            <a:pPr algn="ctr">
              <a:lnSpc>
                <a:spcPct val="90000"/>
              </a:lnSpc>
              <a:buFontTx/>
              <a:buNone/>
            </a:pPr>
            <a:r>
              <a:rPr lang="en-US" sz="5400" b="1">
                <a:effectLst>
                  <a:outerShdw blurRad="38100" dist="38100" dir="2700000" algn="tl">
                    <a:srgbClr val="000000">
                      <a:alpha val="43137"/>
                    </a:srgbClr>
                  </a:outerShdw>
                </a:effectLst>
                <a:latin typeface="Times New Roman" panose="02020603050405020304" pitchFamily="18" charset="0"/>
              </a:rPr>
              <a:t>ADA – Titles II and III</a:t>
            </a:r>
          </a:p>
          <a:p>
            <a:pPr>
              <a:lnSpc>
                <a:spcPct val="90000"/>
              </a:lnSpc>
              <a:buFontTx/>
              <a:buNone/>
            </a:pPr>
            <a:endParaRPr lang="en-US" sz="800" b="1">
              <a:effectLst>
                <a:outerShdw blurRad="38100" dist="38100" dir="2700000" algn="tl">
                  <a:srgbClr val="000000">
                    <a:alpha val="43137"/>
                  </a:srgbClr>
                </a:outerShdw>
              </a:effectLst>
              <a:latin typeface="Times New Roman" panose="02020603050405020304" pitchFamily="18" charset="0"/>
            </a:endParaRPr>
          </a:p>
        </p:txBody>
      </p:sp>
      <p:pic>
        <p:nvPicPr>
          <p:cNvPr id="24" name="Picture 23">
            <a:extLst>
              <a:ext uri="{FF2B5EF4-FFF2-40B4-BE49-F238E27FC236}">
                <a16:creationId xmlns:a16="http://schemas.microsoft.com/office/drawing/2014/main" id="{FF3521AF-4456-AC45-9244-822BBE2A7BAC}"/>
              </a:ext>
            </a:extLst>
          </p:cNvPr>
          <p:cNvPicPr>
            <a:picLocks noChangeAspect="1"/>
          </p:cNvPicPr>
          <p:nvPr/>
        </p:nvPicPr>
        <p:blipFill>
          <a:blip r:embed="rId3"/>
          <a:srcRect t="37185" r="12486" b="40426"/>
          <a:stretch>
            <a:fillRect/>
          </a:stretch>
        </p:blipFill>
        <p:spPr>
          <a:xfrm>
            <a:off x="9470181" y="5896925"/>
            <a:ext cx="2103867" cy="696562"/>
          </a:xfrm>
          <a:prstGeom prst="rect">
            <a:avLst/>
          </a:prstGeom>
        </p:spPr>
      </p:pic>
      <p:sp>
        <p:nvSpPr>
          <p:cNvPr id="3" name="AutoShape 2" descr="Smiling can trick your brain into happiness — and boost your health">
            <a:extLst>
              <a:ext uri="{FF2B5EF4-FFF2-40B4-BE49-F238E27FC236}">
                <a16:creationId xmlns:a16="http://schemas.microsoft.com/office/drawing/2014/main" id="{4CAE2962-E59D-4EC7-B918-654EDA0988F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Content Placeholder 3">
            <a:extLst>
              <a:ext uri="{FF2B5EF4-FFF2-40B4-BE49-F238E27FC236}">
                <a16:creationId xmlns:a16="http://schemas.microsoft.com/office/drawing/2014/main" id="{5AA55ED6-7A0C-4B9A-8C05-5B31EE2CE33C}"/>
              </a:ext>
            </a:extLst>
          </p:cNvPr>
          <p:cNvSpPr txBox="1"/>
          <p:nvPr/>
        </p:nvSpPr>
        <p:spPr>
          <a:xfrm>
            <a:off x="877614" y="1538947"/>
            <a:ext cx="8229600" cy="37338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 typeface="Wingdings" panose="05000000000000000000" pitchFamily="2" charset="2"/>
              <a:buChar char="§"/>
            </a:pPr>
            <a:endParaRPr lang="en-US" altLang="en-US" b="1">
              <a:latin typeface="Times New Roman" panose="02020603050405020304" pitchFamily="18" charset="0"/>
              <a:cs typeface="Times New Roman" panose="02020603050405020304" pitchFamily="18" charset="0"/>
            </a:endParaRPr>
          </a:p>
        </p:txBody>
      </p:sp>
      <p:sp>
        <p:nvSpPr>
          <p:cNvPr id="15" name="Content Placeholder 3">
            <a:extLst>
              <a:ext uri="{FF2B5EF4-FFF2-40B4-BE49-F238E27FC236}">
                <a16:creationId xmlns:a16="http://schemas.microsoft.com/office/drawing/2014/main" id="{5710FF9A-1121-493D-A797-23ED337228B5}"/>
              </a:ext>
            </a:extLst>
          </p:cNvPr>
          <p:cNvSpPr txBox="1"/>
          <p:nvPr/>
        </p:nvSpPr>
        <p:spPr>
          <a:xfrm>
            <a:off x="251671" y="2046041"/>
            <a:ext cx="11688658" cy="358637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defRPr/>
            </a:pPr>
            <a:endParaRPr lang="en-US" sz="3200" b="1">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E7E27EC-440A-41B4-8772-75A8A6E5EDF0}"/>
              </a:ext>
            </a:extLst>
          </p:cNvPr>
          <p:cNvSpPr txBox="1"/>
          <p:nvPr/>
        </p:nvSpPr>
        <p:spPr>
          <a:xfrm>
            <a:off x="877614" y="1615155"/>
            <a:ext cx="10436772" cy="2554545"/>
          </a:xfrm>
          <a:prstGeom prst="rect">
            <a:avLst/>
          </a:prstGeom>
          <a:noFill/>
          <a:ln>
            <a:solidFill>
              <a:schemeClr val="tx1"/>
            </a:solidFill>
            <a:prstDash val="solid"/>
          </a:ln>
        </p:spPr>
        <p:txBody>
          <a:bodyPr wrap="square" rtlCol="0">
            <a:spAutoFit/>
          </a:bodyPr>
          <a:lstStyle/>
          <a:p>
            <a:pPr marL="457200" lvl="0" indent="-457200">
              <a:buFont typeface="Wingdings" panose="05000000000000000000" pitchFamily="2" charset="2"/>
              <a:buChar char="§"/>
            </a:pPr>
            <a:r>
              <a:rPr lang="en-US" sz="3200" b="1">
                <a:latin typeface="Times New Roman" panose="02020603050405020304" pitchFamily="18" charset="0"/>
                <a:cs typeface="Times New Roman" panose="02020603050405020304" pitchFamily="18" charset="0"/>
              </a:rPr>
              <a:t>The ADA does not require that service animals be professionally trained.</a:t>
            </a:r>
            <a:endParaRPr lang="en-US" sz="3200">
              <a:latin typeface="Times New Roman" panose="02020603050405020304" pitchFamily="18" charset="0"/>
              <a:cs typeface="Times New Roman" panose="02020603050405020304" pitchFamily="18" charset="0"/>
            </a:endParaRPr>
          </a:p>
          <a:p>
            <a:pPr marL="457200" lvl="0" indent="-457200">
              <a:buFont typeface="Wingdings" panose="05000000000000000000" pitchFamily="2" charset="2"/>
              <a:buChar char="§"/>
            </a:pPr>
            <a:r>
              <a:rPr lang="en-US" sz="3200" b="1">
                <a:latin typeface="Times New Roman" panose="02020603050405020304" pitchFamily="18" charset="0"/>
                <a:cs typeface="Times New Roman" panose="02020603050405020304" pitchFamily="18" charset="0"/>
              </a:rPr>
              <a:t>A disabled individual may train his/her service animal.</a:t>
            </a:r>
            <a:endParaRPr lang="en-US" sz="3200">
              <a:latin typeface="Times New Roman" panose="02020603050405020304" pitchFamily="18" charset="0"/>
              <a:cs typeface="Times New Roman" panose="02020603050405020304" pitchFamily="18" charset="0"/>
            </a:endParaRPr>
          </a:p>
          <a:p>
            <a:pPr marL="457200" lvl="0" indent="-457200">
              <a:buFont typeface="Wingdings" panose="05000000000000000000" pitchFamily="2" charset="2"/>
              <a:buChar char="§"/>
            </a:pPr>
            <a:r>
              <a:rPr lang="en-US" sz="3200" b="1">
                <a:latin typeface="Times New Roman" panose="02020603050405020304" pitchFamily="18" charset="0"/>
                <a:cs typeface="Times New Roman" panose="02020603050405020304" pitchFamily="18" charset="0"/>
              </a:rPr>
              <a:t>Service animals “in training” are not covered by the ADA.</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6465942"/>
      </p:ext>
    </p:extLst>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Rectangle 3">
            <a:extLst>
              <a:ext uri="{FF2B5EF4-FFF2-40B4-BE49-F238E27FC236}">
                <a16:creationId xmlns:a16="http://schemas.microsoft.com/office/drawing/2014/main" id="{64E7D776-6FBA-E64E-9624-98026032CA5A}"/>
              </a:ext>
            </a:extLst>
          </p:cNvPr>
          <p:cNvSpPr/>
          <p:nvPr/>
        </p:nvSpPr>
        <p:spPr>
          <a:xfrm>
            <a:off x="-19800" y="5689476"/>
            <a:ext cx="12211800" cy="11685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E474C22-9B5D-904D-BD0F-7CD15B2817D8}"/>
              </a:ext>
            </a:extLst>
          </p:cNvPr>
          <p:cNvPicPr>
            <a:picLocks noChangeAspect="1"/>
          </p:cNvPicPr>
          <p:nvPr/>
        </p:nvPicPr>
        <p:blipFill>
          <a:blip r:embed="rId2"/>
          <a:stretch>
            <a:fillRect/>
          </a:stretch>
        </p:blipFill>
        <p:spPr>
          <a:xfrm>
            <a:off x="503342" y="6020309"/>
            <a:ext cx="2878686" cy="449795"/>
          </a:xfrm>
          <a:prstGeom prst="rect">
            <a:avLst/>
          </a:prstGeom>
        </p:spPr>
      </p:pic>
      <p:sp>
        <p:nvSpPr>
          <p:cNvPr id="12" name="Title 5">
            <a:extLst>
              <a:ext uri="{FF2B5EF4-FFF2-40B4-BE49-F238E27FC236}">
                <a16:creationId xmlns:a16="http://schemas.microsoft.com/office/drawing/2014/main" id="{FA7BD86D-DDC6-2643-8995-1CB6C20DD8E0}"/>
              </a:ext>
            </a:extLst>
          </p:cNvPr>
          <p:cNvSpPr>
            <a:spLocks noGrp="1"/>
          </p:cNvSpPr>
          <p:nvPr/>
        </p:nvSpPr>
        <p:spPr>
          <a:xfrm>
            <a:off x="4992414" y="2550613"/>
            <a:ext cx="7772400" cy="628650"/>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chor="ctr">
            <a:normAutofit/>
          </a:bodyPr>
          <a:lstStyle>
            <a:lvl1pPr algn="ctr" defTabSz="914400" rtl="0" eaLnBrk="1" latinLnBrk="0" hangingPunct="1">
              <a:spcBef>
                <a:spcPct val="0"/>
              </a:spcBef>
              <a:buNone/>
              <a:defRPr sz="3200" b="1" kern="1200">
                <a:solidFill>
                  <a:srgbClr val="115284"/>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en-US"/>
          </a:p>
        </p:txBody>
      </p:sp>
      <p:sp>
        <p:nvSpPr>
          <p:cNvPr id="14" name="Text Placeholder 7">
            <a:extLst>
              <a:ext uri="{FF2B5EF4-FFF2-40B4-BE49-F238E27FC236}">
                <a16:creationId xmlns:a16="http://schemas.microsoft.com/office/drawing/2014/main" id="{51CA3369-9F58-1341-B98E-24ED60944E3B}"/>
              </a:ext>
            </a:extLst>
          </p:cNvPr>
          <p:cNvSpPr>
            <a:spLocks noGrp="1"/>
          </p:cNvSpPr>
          <p:nvPr/>
        </p:nvSpPr>
        <p:spPr>
          <a:xfrm>
            <a:off x="4992414" y="4303213"/>
            <a:ext cx="7772400" cy="381000"/>
          </a:xfrm>
          <a:prstGeom prst="rect">
            <a:avLst/>
          </a:prstGeom>
        </p:spPr>
        <p:style>
          <a:lnRef idx="0">
            <a:scrgbClr r="0" g="0" b="0"/>
          </a:lnRef>
          <a:fillRef idx="0">
            <a:scrgbClr r="0" g="0" b="0"/>
          </a:fillRef>
          <a:effectRef idx="0">
            <a:scrgbClr r="0" g="0" b="0"/>
          </a:effectRef>
          <a:fontRef idx="major"/>
        </p:style>
        <p:txBody>
          <a:bodyPr vert="horz" lIns="0" tIns="0" rIns="0" bIns="0" rtlCol="0">
            <a:normAutofit/>
          </a:bodyPr>
          <a:lstStyle>
            <a:lvl1pPr marL="0" indent="-342900" algn="ctr" defTabSz="914400" rtl="0" eaLnBrk="1" latinLnBrk="0" hangingPunct="1">
              <a:spcBef>
                <a:spcPct val="0"/>
              </a:spcBef>
              <a:buFontTx/>
              <a:buNone/>
              <a:defRPr sz="1800" kern="1200">
                <a:solidFill>
                  <a:schemeClr val="tx2"/>
                </a:solidFill>
                <a:latin typeface="Arial"/>
                <a:ea typeface="+mj-ea"/>
                <a:cs typeface="Arial"/>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j-lt"/>
                <a:ea typeface="+mj-ea"/>
                <a:cs typeface="+mj-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j-lt"/>
                <a:ea typeface="+mj-ea"/>
                <a:cs typeface="+mj-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9pPr>
          </a:lstStyle>
          <a:p>
            <a:endParaRPr lang="en-US"/>
          </a:p>
        </p:txBody>
      </p:sp>
      <p:sp>
        <p:nvSpPr>
          <p:cNvPr id="20" name="TextBox 19">
            <a:extLst>
              <a:ext uri="{FF2B5EF4-FFF2-40B4-BE49-F238E27FC236}">
                <a16:creationId xmlns:a16="http://schemas.microsoft.com/office/drawing/2014/main" id="{9284E2A3-0D45-084C-A6A2-36D440BD88E5}"/>
              </a:ext>
            </a:extLst>
          </p:cNvPr>
          <p:cNvSpPr txBox="1"/>
          <p:nvPr/>
        </p:nvSpPr>
        <p:spPr>
          <a:xfrm>
            <a:off x="1387464" y="556728"/>
            <a:ext cx="9721871" cy="951030"/>
          </a:xfrm>
          <a:prstGeom prst="rect">
            <a:avLst/>
          </a:prstGeom>
          <a:noFill/>
        </p:spPr>
        <p:txBody>
          <a:bodyPr wrap="square" rtlCol="0">
            <a:spAutoFit/>
          </a:bodyPr>
          <a:lstStyle/>
          <a:p>
            <a:pPr algn="ctr">
              <a:lnSpc>
                <a:spcPct val="90000"/>
              </a:lnSpc>
              <a:buFontTx/>
              <a:buNone/>
            </a:pPr>
            <a:r>
              <a:rPr lang="en-US" sz="5400" b="1">
                <a:effectLst>
                  <a:outerShdw blurRad="38100" dist="38100" dir="2700000" algn="tl">
                    <a:srgbClr val="000000">
                      <a:alpha val="43137"/>
                    </a:srgbClr>
                  </a:outerShdw>
                </a:effectLst>
                <a:latin typeface="Times New Roman" panose="02020603050405020304" pitchFamily="18" charset="0"/>
              </a:rPr>
              <a:t>ADA – Titles II and III</a:t>
            </a:r>
          </a:p>
          <a:p>
            <a:pPr>
              <a:lnSpc>
                <a:spcPct val="90000"/>
              </a:lnSpc>
              <a:buFontTx/>
              <a:buNone/>
            </a:pPr>
            <a:endParaRPr lang="en-US" sz="800" b="1">
              <a:effectLst>
                <a:outerShdw blurRad="38100" dist="38100" dir="2700000" algn="tl">
                  <a:srgbClr val="000000">
                    <a:alpha val="43137"/>
                  </a:srgbClr>
                </a:outerShdw>
              </a:effectLst>
              <a:latin typeface="Times New Roman" panose="02020603050405020304" pitchFamily="18" charset="0"/>
            </a:endParaRPr>
          </a:p>
        </p:txBody>
      </p:sp>
      <p:pic>
        <p:nvPicPr>
          <p:cNvPr id="24" name="Picture 23">
            <a:extLst>
              <a:ext uri="{FF2B5EF4-FFF2-40B4-BE49-F238E27FC236}">
                <a16:creationId xmlns:a16="http://schemas.microsoft.com/office/drawing/2014/main" id="{FF3521AF-4456-AC45-9244-822BBE2A7BAC}"/>
              </a:ext>
            </a:extLst>
          </p:cNvPr>
          <p:cNvPicPr>
            <a:picLocks noChangeAspect="1"/>
          </p:cNvPicPr>
          <p:nvPr/>
        </p:nvPicPr>
        <p:blipFill>
          <a:blip r:embed="rId3"/>
          <a:srcRect t="37185" r="12486" b="40426"/>
          <a:stretch>
            <a:fillRect/>
          </a:stretch>
        </p:blipFill>
        <p:spPr>
          <a:xfrm>
            <a:off x="9470181" y="5896925"/>
            <a:ext cx="2103867" cy="696562"/>
          </a:xfrm>
          <a:prstGeom prst="rect">
            <a:avLst/>
          </a:prstGeom>
        </p:spPr>
      </p:pic>
      <p:sp>
        <p:nvSpPr>
          <p:cNvPr id="3" name="AutoShape 2" descr="Smiling can trick your brain into happiness — and boost your health">
            <a:extLst>
              <a:ext uri="{FF2B5EF4-FFF2-40B4-BE49-F238E27FC236}">
                <a16:creationId xmlns:a16="http://schemas.microsoft.com/office/drawing/2014/main" id="{4CAE2962-E59D-4EC7-B918-654EDA0988F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Content Placeholder 3">
            <a:extLst>
              <a:ext uri="{FF2B5EF4-FFF2-40B4-BE49-F238E27FC236}">
                <a16:creationId xmlns:a16="http://schemas.microsoft.com/office/drawing/2014/main" id="{5AA55ED6-7A0C-4B9A-8C05-5B31EE2CE33C}"/>
              </a:ext>
            </a:extLst>
          </p:cNvPr>
          <p:cNvSpPr txBox="1"/>
          <p:nvPr/>
        </p:nvSpPr>
        <p:spPr>
          <a:xfrm>
            <a:off x="877614" y="1538947"/>
            <a:ext cx="8229600" cy="37338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 typeface="Wingdings" panose="05000000000000000000" pitchFamily="2" charset="2"/>
              <a:buChar char="§"/>
            </a:pPr>
            <a:endParaRPr lang="en-US" altLang="en-US" b="1">
              <a:latin typeface="Times New Roman" panose="02020603050405020304" pitchFamily="18" charset="0"/>
              <a:cs typeface="Times New Roman" panose="02020603050405020304" pitchFamily="18" charset="0"/>
            </a:endParaRPr>
          </a:p>
        </p:txBody>
      </p:sp>
      <p:sp>
        <p:nvSpPr>
          <p:cNvPr id="15" name="Content Placeholder 3">
            <a:extLst>
              <a:ext uri="{FF2B5EF4-FFF2-40B4-BE49-F238E27FC236}">
                <a16:creationId xmlns:a16="http://schemas.microsoft.com/office/drawing/2014/main" id="{5710FF9A-1121-493D-A797-23ED337228B5}"/>
              </a:ext>
            </a:extLst>
          </p:cNvPr>
          <p:cNvSpPr txBox="1"/>
          <p:nvPr/>
        </p:nvSpPr>
        <p:spPr>
          <a:xfrm>
            <a:off x="251671" y="1507759"/>
            <a:ext cx="11688658" cy="4124654"/>
          </a:xfrm>
          <a:prstGeom prst="rect">
            <a:avLst/>
          </a:prstGeom>
          <a:ln>
            <a:solidFill>
              <a:schemeClr val="tx1"/>
            </a:solidFill>
            <a:prstDash val="solid"/>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 typeface="Wingdings" panose="05000000000000000000" pitchFamily="2" charset="2"/>
              <a:buChar char="§"/>
              <a:defRPr/>
            </a:pPr>
            <a:r>
              <a:rPr lang="en-US" sz="2800" b="1">
                <a:latin typeface="Times New Roman" panose="02020603050405020304" pitchFamily="18" charset="0"/>
                <a:cs typeface="Times New Roman" panose="02020603050405020304" pitchFamily="18" charset="0"/>
              </a:rPr>
              <a:t>When it is not obvious what service an animal provides, the entity may ask:</a:t>
            </a:r>
          </a:p>
          <a:p>
            <a:pPr algn="l">
              <a:defRPr/>
            </a:pPr>
            <a:r>
              <a:rPr lang="en-US" sz="2800" b="1">
                <a:latin typeface="Times New Roman" panose="02020603050405020304" pitchFamily="18" charset="0"/>
                <a:cs typeface="Times New Roman" panose="02020603050405020304" pitchFamily="18" charset="0"/>
              </a:rPr>
              <a:t>	(1) whether the dog is a service animal required 	because of a 	disability, and</a:t>
            </a:r>
          </a:p>
          <a:p>
            <a:pPr algn="l">
              <a:defRPr/>
            </a:pPr>
            <a:r>
              <a:rPr lang="en-US" sz="2800" b="1">
                <a:latin typeface="Times New Roman" panose="02020603050405020304" pitchFamily="18" charset="0"/>
                <a:cs typeface="Times New Roman" panose="02020603050405020304" pitchFamily="18" charset="0"/>
              </a:rPr>
              <a:t>	(2) what work or task has the dog been trained to perform. </a:t>
            </a:r>
          </a:p>
          <a:p>
            <a:pPr algn="l">
              <a:buFont typeface="Wingdings" panose="05000000000000000000" pitchFamily="2" charset="2"/>
              <a:buChar char="§"/>
              <a:defRPr/>
            </a:pPr>
            <a:r>
              <a:rPr lang="en-US" sz="2800" b="1">
                <a:latin typeface="Times New Roman" panose="02020603050405020304" pitchFamily="18" charset="0"/>
                <a:cs typeface="Times New Roman" panose="02020603050405020304" pitchFamily="18" charset="0"/>
              </a:rPr>
              <a:t>Staff may </a:t>
            </a:r>
            <a:r>
              <a:rPr lang="en-US" sz="2800" b="1" u="sng">
                <a:solidFill>
                  <a:srgbClr val="FF0000"/>
                </a:solidFill>
                <a:latin typeface="Times New Roman" panose="02020603050405020304" pitchFamily="18" charset="0"/>
                <a:cs typeface="Times New Roman" panose="02020603050405020304" pitchFamily="18" charset="0"/>
              </a:rPr>
              <a:t>NOT</a:t>
            </a:r>
            <a:r>
              <a:rPr lang="en-US" sz="2800" b="1">
                <a:latin typeface="Times New Roman" panose="02020603050405020304" pitchFamily="18" charset="0"/>
                <a:cs typeface="Times New Roman" panose="02020603050405020304" pitchFamily="18" charset="0"/>
              </a:rPr>
              <a:t> ask about the person’s disability, require medical documentation, require a special identification card or training documentation for the dog, or ask that the dog demonstrate its ability to perform the work or task</a:t>
            </a:r>
            <a:r>
              <a:rPr lang="en-US" altLang="en-US" sz="2800" b="1">
                <a:latin typeface="Times New Roman" panose="02020603050405020304" pitchFamily="18" charset="0"/>
                <a:cs typeface="Times New Roman" panose="02020603050405020304" pitchFamily="18" charset="0"/>
              </a:rPr>
              <a:t>.</a:t>
            </a:r>
          </a:p>
          <a:p>
            <a:pPr algn="l">
              <a:buFont typeface="Wingdings" panose="05000000000000000000" pitchFamily="2" charset="2"/>
              <a:buChar char="§"/>
              <a:defRPr/>
            </a:pP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9194946"/>
      </p:ext>
    </p:extLst>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Rectangle 3">
            <a:extLst>
              <a:ext uri="{FF2B5EF4-FFF2-40B4-BE49-F238E27FC236}">
                <a16:creationId xmlns:a16="http://schemas.microsoft.com/office/drawing/2014/main" id="{64E7D776-6FBA-E64E-9624-98026032CA5A}"/>
              </a:ext>
            </a:extLst>
          </p:cNvPr>
          <p:cNvSpPr/>
          <p:nvPr/>
        </p:nvSpPr>
        <p:spPr>
          <a:xfrm>
            <a:off x="-19800" y="5689476"/>
            <a:ext cx="12211800" cy="11685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E474C22-9B5D-904D-BD0F-7CD15B2817D8}"/>
              </a:ext>
            </a:extLst>
          </p:cNvPr>
          <p:cNvPicPr>
            <a:picLocks noChangeAspect="1"/>
          </p:cNvPicPr>
          <p:nvPr/>
        </p:nvPicPr>
        <p:blipFill>
          <a:blip r:embed="rId2"/>
          <a:stretch>
            <a:fillRect/>
          </a:stretch>
        </p:blipFill>
        <p:spPr>
          <a:xfrm>
            <a:off x="503342" y="6020309"/>
            <a:ext cx="2878686" cy="449795"/>
          </a:xfrm>
          <a:prstGeom prst="rect">
            <a:avLst/>
          </a:prstGeom>
        </p:spPr>
      </p:pic>
      <p:sp>
        <p:nvSpPr>
          <p:cNvPr id="12" name="Title 5">
            <a:extLst>
              <a:ext uri="{FF2B5EF4-FFF2-40B4-BE49-F238E27FC236}">
                <a16:creationId xmlns:a16="http://schemas.microsoft.com/office/drawing/2014/main" id="{FA7BD86D-DDC6-2643-8995-1CB6C20DD8E0}"/>
              </a:ext>
            </a:extLst>
          </p:cNvPr>
          <p:cNvSpPr>
            <a:spLocks noGrp="1"/>
          </p:cNvSpPr>
          <p:nvPr/>
        </p:nvSpPr>
        <p:spPr>
          <a:xfrm>
            <a:off x="4992414" y="2550613"/>
            <a:ext cx="7772400" cy="628650"/>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chor="ctr">
            <a:normAutofit/>
          </a:bodyPr>
          <a:lstStyle>
            <a:lvl1pPr algn="ctr" defTabSz="914400" rtl="0" eaLnBrk="1" latinLnBrk="0" hangingPunct="1">
              <a:spcBef>
                <a:spcPct val="0"/>
              </a:spcBef>
              <a:buNone/>
              <a:defRPr sz="3200" b="1" kern="1200">
                <a:solidFill>
                  <a:srgbClr val="115284"/>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en-US"/>
          </a:p>
        </p:txBody>
      </p:sp>
      <p:sp>
        <p:nvSpPr>
          <p:cNvPr id="14" name="Text Placeholder 7">
            <a:extLst>
              <a:ext uri="{FF2B5EF4-FFF2-40B4-BE49-F238E27FC236}">
                <a16:creationId xmlns:a16="http://schemas.microsoft.com/office/drawing/2014/main" id="{51CA3369-9F58-1341-B98E-24ED60944E3B}"/>
              </a:ext>
            </a:extLst>
          </p:cNvPr>
          <p:cNvSpPr>
            <a:spLocks noGrp="1"/>
          </p:cNvSpPr>
          <p:nvPr/>
        </p:nvSpPr>
        <p:spPr>
          <a:xfrm>
            <a:off x="4992414" y="4303213"/>
            <a:ext cx="7772400" cy="381000"/>
          </a:xfrm>
          <a:prstGeom prst="rect">
            <a:avLst/>
          </a:prstGeom>
        </p:spPr>
        <p:style>
          <a:lnRef idx="0">
            <a:scrgbClr r="0" g="0" b="0"/>
          </a:lnRef>
          <a:fillRef idx="0">
            <a:scrgbClr r="0" g="0" b="0"/>
          </a:fillRef>
          <a:effectRef idx="0">
            <a:scrgbClr r="0" g="0" b="0"/>
          </a:effectRef>
          <a:fontRef idx="major"/>
        </p:style>
        <p:txBody>
          <a:bodyPr vert="horz" lIns="0" tIns="0" rIns="0" bIns="0" rtlCol="0">
            <a:normAutofit/>
          </a:bodyPr>
          <a:lstStyle>
            <a:lvl1pPr marL="0" indent="-342900" algn="ctr" defTabSz="914400" rtl="0" eaLnBrk="1" latinLnBrk="0" hangingPunct="1">
              <a:spcBef>
                <a:spcPct val="0"/>
              </a:spcBef>
              <a:buFontTx/>
              <a:buNone/>
              <a:defRPr sz="1800" kern="1200">
                <a:solidFill>
                  <a:schemeClr val="tx2"/>
                </a:solidFill>
                <a:latin typeface="Arial"/>
                <a:ea typeface="+mj-ea"/>
                <a:cs typeface="Arial"/>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j-lt"/>
                <a:ea typeface="+mj-ea"/>
                <a:cs typeface="+mj-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j-lt"/>
                <a:ea typeface="+mj-ea"/>
                <a:cs typeface="+mj-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9pPr>
          </a:lstStyle>
          <a:p>
            <a:endParaRPr lang="en-US"/>
          </a:p>
        </p:txBody>
      </p:sp>
      <p:sp>
        <p:nvSpPr>
          <p:cNvPr id="20" name="TextBox 19">
            <a:extLst>
              <a:ext uri="{FF2B5EF4-FFF2-40B4-BE49-F238E27FC236}">
                <a16:creationId xmlns:a16="http://schemas.microsoft.com/office/drawing/2014/main" id="{9284E2A3-0D45-084C-A6A2-36D440BD88E5}"/>
              </a:ext>
            </a:extLst>
          </p:cNvPr>
          <p:cNvSpPr txBox="1"/>
          <p:nvPr/>
        </p:nvSpPr>
        <p:spPr>
          <a:xfrm>
            <a:off x="1387464" y="556728"/>
            <a:ext cx="9721871" cy="951030"/>
          </a:xfrm>
          <a:prstGeom prst="rect">
            <a:avLst/>
          </a:prstGeom>
          <a:noFill/>
        </p:spPr>
        <p:txBody>
          <a:bodyPr wrap="square" rtlCol="0">
            <a:spAutoFit/>
          </a:bodyPr>
          <a:lstStyle/>
          <a:p>
            <a:pPr algn="ctr">
              <a:lnSpc>
                <a:spcPct val="90000"/>
              </a:lnSpc>
              <a:buFontTx/>
              <a:buNone/>
            </a:pPr>
            <a:r>
              <a:rPr lang="en-US" sz="5400" b="1">
                <a:effectLst>
                  <a:outerShdw blurRad="38100" dist="38100" dir="2700000" algn="tl">
                    <a:srgbClr val="000000">
                      <a:alpha val="43137"/>
                    </a:srgbClr>
                  </a:outerShdw>
                </a:effectLst>
                <a:latin typeface="Times New Roman" panose="02020603050405020304" pitchFamily="18" charset="0"/>
              </a:rPr>
              <a:t>ADA – Titles II and III</a:t>
            </a:r>
          </a:p>
          <a:p>
            <a:pPr>
              <a:lnSpc>
                <a:spcPct val="90000"/>
              </a:lnSpc>
              <a:buFontTx/>
              <a:buNone/>
            </a:pPr>
            <a:endParaRPr lang="en-US" sz="800" b="1">
              <a:effectLst>
                <a:outerShdw blurRad="38100" dist="38100" dir="2700000" algn="tl">
                  <a:srgbClr val="000000">
                    <a:alpha val="43137"/>
                  </a:srgbClr>
                </a:outerShdw>
              </a:effectLst>
              <a:latin typeface="Times New Roman" panose="02020603050405020304" pitchFamily="18" charset="0"/>
            </a:endParaRPr>
          </a:p>
        </p:txBody>
      </p:sp>
      <p:pic>
        <p:nvPicPr>
          <p:cNvPr id="24" name="Picture 23">
            <a:extLst>
              <a:ext uri="{FF2B5EF4-FFF2-40B4-BE49-F238E27FC236}">
                <a16:creationId xmlns:a16="http://schemas.microsoft.com/office/drawing/2014/main" id="{FF3521AF-4456-AC45-9244-822BBE2A7BAC}"/>
              </a:ext>
            </a:extLst>
          </p:cNvPr>
          <p:cNvPicPr>
            <a:picLocks noChangeAspect="1"/>
          </p:cNvPicPr>
          <p:nvPr/>
        </p:nvPicPr>
        <p:blipFill>
          <a:blip r:embed="rId3"/>
          <a:srcRect t="37185" r="12486" b="40426"/>
          <a:stretch>
            <a:fillRect/>
          </a:stretch>
        </p:blipFill>
        <p:spPr>
          <a:xfrm>
            <a:off x="9470181" y="5896925"/>
            <a:ext cx="2103867" cy="696562"/>
          </a:xfrm>
          <a:prstGeom prst="rect">
            <a:avLst/>
          </a:prstGeom>
        </p:spPr>
      </p:pic>
      <p:sp>
        <p:nvSpPr>
          <p:cNvPr id="3" name="AutoShape 2" descr="Smiling can trick your brain into happiness — and boost your health">
            <a:extLst>
              <a:ext uri="{FF2B5EF4-FFF2-40B4-BE49-F238E27FC236}">
                <a16:creationId xmlns:a16="http://schemas.microsoft.com/office/drawing/2014/main" id="{4CAE2962-E59D-4EC7-B918-654EDA0988F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Content Placeholder 3">
            <a:extLst>
              <a:ext uri="{FF2B5EF4-FFF2-40B4-BE49-F238E27FC236}">
                <a16:creationId xmlns:a16="http://schemas.microsoft.com/office/drawing/2014/main" id="{5AA55ED6-7A0C-4B9A-8C05-5B31EE2CE33C}"/>
              </a:ext>
            </a:extLst>
          </p:cNvPr>
          <p:cNvSpPr txBox="1"/>
          <p:nvPr/>
        </p:nvSpPr>
        <p:spPr>
          <a:xfrm>
            <a:off x="877614" y="1538947"/>
            <a:ext cx="8229600" cy="37338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 typeface="Wingdings" panose="05000000000000000000" pitchFamily="2" charset="2"/>
              <a:buChar char="§"/>
            </a:pPr>
            <a:endParaRPr lang="en-US" altLang="en-US" b="1">
              <a:latin typeface="Times New Roman" panose="02020603050405020304" pitchFamily="18" charset="0"/>
              <a:cs typeface="Times New Roman" panose="02020603050405020304" pitchFamily="18" charset="0"/>
            </a:endParaRPr>
          </a:p>
        </p:txBody>
      </p:sp>
      <p:sp>
        <p:nvSpPr>
          <p:cNvPr id="15" name="Content Placeholder 3">
            <a:extLst>
              <a:ext uri="{FF2B5EF4-FFF2-40B4-BE49-F238E27FC236}">
                <a16:creationId xmlns:a16="http://schemas.microsoft.com/office/drawing/2014/main" id="{5710FF9A-1121-493D-A797-23ED337228B5}"/>
              </a:ext>
            </a:extLst>
          </p:cNvPr>
          <p:cNvSpPr txBox="1"/>
          <p:nvPr/>
        </p:nvSpPr>
        <p:spPr>
          <a:xfrm>
            <a:off x="251671" y="1507759"/>
            <a:ext cx="11688658" cy="4124654"/>
          </a:xfrm>
          <a:prstGeom prst="rect">
            <a:avLst/>
          </a:prstGeom>
          <a:ln>
            <a:solidFill>
              <a:schemeClr val="tx1"/>
            </a:solidFill>
            <a:prstDash val="solid"/>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 typeface="Wingdings" panose="05000000000000000000" pitchFamily="2" charset="2"/>
              <a:buChar char="§"/>
              <a:defRPr/>
            </a:pPr>
            <a:r>
              <a:rPr lang="en-US" sz="3200" b="1">
                <a:latin typeface="Times New Roman" panose="02020603050405020304" pitchFamily="18" charset="0"/>
                <a:cs typeface="Times New Roman" panose="02020603050405020304" pitchFamily="18" charset="0"/>
              </a:rPr>
              <a:t>Entity may </a:t>
            </a:r>
            <a:r>
              <a:rPr lang="en-US" sz="3200" b="1" u="sng">
                <a:solidFill>
                  <a:srgbClr val="FF0000"/>
                </a:solidFill>
                <a:latin typeface="Times New Roman" panose="02020603050405020304" pitchFamily="18" charset="0"/>
                <a:cs typeface="Times New Roman" panose="02020603050405020304" pitchFamily="18" charset="0"/>
              </a:rPr>
              <a:t>not</a:t>
            </a:r>
            <a:r>
              <a:rPr lang="en-US" sz="3200" b="1">
                <a:latin typeface="Times New Roman" panose="02020603050405020304" pitchFamily="18" charset="0"/>
                <a:cs typeface="Times New Roman" panose="02020603050405020304" pitchFamily="18" charset="0"/>
              </a:rPr>
              <a:t> ask a disabled individual  to remove his service animal from the premises unless: </a:t>
            </a:r>
          </a:p>
          <a:p>
            <a:pPr algn="l">
              <a:defRPr/>
            </a:pPr>
            <a:r>
              <a:rPr lang="en-US" sz="3200" b="1">
                <a:latin typeface="Times New Roman" panose="02020603050405020304" pitchFamily="18" charset="0"/>
                <a:cs typeface="Times New Roman" panose="02020603050405020304" pitchFamily="18" charset="0"/>
              </a:rPr>
              <a:t>	(1) the dog is out of control and the handler does not take effective action to control it, or </a:t>
            </a:r>
          </a:p>
          <a:p>
            <a:pPr algn="l">
              <a:defRPr/>
            </a:pPr>
            <a:r>
              <a:rPr lang="en-US" sz="3200" b="1">
                <a:latin typeface="Times New Roman" panose="02020603050405020304" pitchFamily="18" charset="0"/>
                <a:cs typeface="Times New Roman" panose="02020603050405020304" pitchFamily="18" charset="0"/>
              </a:rPr>
              <a:t>	(2) the dog is not housebroken. When there is a legitimate reason to ask that a service animal be removed, staff must offer the person with the disability the opportunity to obtain goods or services without the animal’s presence </a:t>
            </a:r>
          </a:p>
        </p:txBody>
      </p:sp>
    </p:spTree>
    <p:extLst>
      <p:ext uri="{BB962C8B-B14F-4D97-AF65-F5344CB8AC3E}">
        <p14:creationId xmlns:p14="http://schemas.microsoft.com/office/powerpoint/2010/main" val="4291598277"/>
      </p:ext>
    </p:extLst>
  </p:cSld>
  <p:clrMapOvr>
    <a:masterClrMapping/>
  </p:clrMapOvr>
  <p:transition/>
  <p:timing/>
</p:sld>
</file>

<file path=ppt/slides/slide2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Rectangle 3">
            <a:extLst>
              <a:ext uri="{FF2B5EF4-FFF2-40B4-BE49-F238E27FC236}">
                <a16:creationId xmlns:a16="http://schemas.microsoft.com/office/drawing/2014/main" id="{64E7D776-6FBA-E64E-9624-98026032CA5A}"/>
              </a:ext>
            </a:extLst>
          </p:cNvPr>
          <p:cNvSpPr/>
          <p:nvPr/>
        </p:nvSpPr>
        <p:spPr>
          <a:xfrm>
            <a:off x="-19800" y="5689476"/>
            <a:ext cx="12211800" cy="11685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E474C22-9B5D-904D-BD0F-7CD15B2817D8}"/>
              </a:ext>
            </a:extLst>
          </p:cNvPr>
          <p:cNvPicPr>
            <a:picLocks noChangeAspect="1"/>
          </p:cNvPicPr>
          <p:nvPr/>
        </p:nvPicPr>
        <p:blipFill>
          <a:blip r:embed="rId2"/>
          <a:stretch>
            <a:fillRect/>
          </a:stretch>
        </p:blipFill>
        <p:spPr>
          <a:xfrm>
            <a:off x="503342" y="6020309"/>
            <a:ext cx="2878686" cy="449795"/>
          </a:xfrm>
          <a:prstGeom prst="rect">
            <a:avLst/>
          </a:prstGeom>
        </p:spPr>
      </p:pic>
      <p:sp>
        <p:nvSpPr>
          <p:cNvPr id="12" name="Title 5">
            <a:extLst>
              <a:ext uri="{FF2B5EF4-FFF2-40B4-BE49-F238E27FC236}">
                <a16:creationId xmlns:a16="http://schemas.microsoft.com/office/drawing/2014/main" id="{FA7BD86D-DDC6-2643-8995-1CB6C20DD8E0}"/>
              </a:ext>
            </a:extLst>
          </p:cNvPr>
          <p:cNvSpPr>
            <a:spLocks noGrp="1"/>
          </p:cNvSpPr>
          <p:nvPr/>
        </p:nvSpPr>
        <p:spPr>
          <a:xfrm>
            <a:off x="4992414" y="2550613"/>
            <a:ext cx="7772400" cy="628650"/>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chor="ctr">
            <a:normAutofit/>
          </a:bodyPr>
          <a:lstStyle>
            <a:lvl1pPr algn="ctr" defTabSz="914400" rtl="0" eaLnBrk="1" latinLnBrk="0" hangingPunct="1">
              <a:spcBef>
                <a:spcPct val="0"/>
              </a:spcBef>
              <a:buNone/>
              <a:defRPr sz="3200" b="1" kern="1200">
                <a:solidFill>
                  <a:srgbClr val="115284"/>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en-US"/>
          </a:p>
        </p:txBody>
      </p:sp>
      <p:sp>
        <p:nvSpPr>
          <p:cNvPr id="14" name="Text Placeholder 7">
            <a:extLst>
              <a:ext uri="{FF2B5EF4-FFF2-40B4-BE49-F238E27FC236}">
                <a16:creationId xmlns:a16="http://schemas.microsoft.com/office/drawing/2014/main" id="{51CA3369-9F58-1341-B98E-24ED60944E3B}"/>
              </a:ext>
            </a:extLst>
          </p:cNvPr>
          <p:cNvSpPr>
            <a:spLocks noGrp="1"/>
          </p:cNvSpPr>
          <p:nvPr/>
        </p:nvSpPr>
        <p:spPr>
          <a:xfrm>
            <a:off x="4992414" y="4303213"/>
            <a:ext cx="7772400" cy="381000"/>
          </a:xfrm>
          <a:prstGeom prst="rect">
            <a:avLst/>
          </a:prstGeom>
        </p:spPr>
        <p:style>
          <a:lnRef idx="0">
            <a:scrgbClr r="0" g="0" b="0"/>
          </a:lnRef>
          <a:fillRef idx="0">
            <a:scrgbClr r="0" g="0" b="0"/>
          </a:fillRef>
          <a:effectRef idx="0">
            <a:scrgbClr r="0" g="0" b="0"/>
          </a:effectRef>
          <a:fontRef idx="major"/>
        </p:style>
        <p:txBody>
          <a:bodyPr vert="horz" lIns="0" tIns="0" rIns="0" bIns="0" rtlCol="0">
            <a:normAutofit/>
          </a:bodyPr>
          <a:lstStyle>
            <a:lvl1pPr marL="0" indent="-342900" algn="ctr" defTabSz="914400" rtl="0" eaLnBrk="1" latinLnBrk="0" hangingPunct="1">
              <a:spcBef>
                <a:spcPct val="0"/>
              </a:spcBef>
              <a:buFontTx/>
              <a:buNone/>
              <a:defRPr sz="1800" kern="1200">
                <a:solidFill>
                  <a:schemeClr val="tx2"/>
                </a:solidFill>
                <a:latin typeface="Arial"/>
                <a:ea typeface="+mj-ea"/>
                <a:cs typeface="Arial"/>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j-lt"/>
                <a:ea typeface="+mj-ea"/>
                <a:cs typeface="+mj-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j-lt"/>
                <a:ea typeface="+mj-ea"/>
                <a:cs typeface="+mj-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9pPr>
          </a:lstStyle>
          <a:p>
            <a:endParaRPr lang="en-US"/>
          </a:p>
        </p:txBody>
      </p:sp>
      <p:sp>
        <p:nvSpPr>
          <p:cNvPr id="20" name="TextBox 19">
            <a:extLst>
              <a:ext uri="{FF2B5EF4-FFF2-40B4-BE49-F238E27FC236}">
                <a16:creationId xmlns:a16="http://schemas.microsoft.com/office/drawing/2014/main" id="{9284E2A3-0D45-084C-A6A2-36D440BD88E5}"/>
              </a:ext>
            </a:extLst>
          </p:cNvPr>
          <p:cNvSpPr txBox="1"/>
          <p:nvPr/>
        </p:nvSpPr>
        <p:spPr>
          <a:xfrm>
            <a:off x="1387464" y="556728"/>
            <a:ext cx="9721871" cy="951030"/>
          </a:xfrm>
          <a:prstGeom prst="rect">
            <a:avLst/>
          </a:prstGeom>
          <a:noFill/>
        </p:spPr>
        <p:txBody>
          <a:bodyPr wrap="square" rtlCol="0">
            <a:spAutoFit/>
          </a:bodyPr>
          <a:lstStyle/>
          <a:p>
            <a:pPr algn="ctr">
              <a:lnSpc>
                <a:spcPct val="90000"/>
              </a:lnSpc>
              <a:buFontTx/>
              <a:buNone/>
            </a:pPr>
            <a:r>
              <a:rPr lang="en-US" sz="5400" b="1">
                <a:effectLst>
                  <a:outerShdw blurRad="38100" dist="38100" dir="2700000" algn="tl">
                    <a:srgbClr val="000000">
                      <a:alpha val="43137"/>
                    </a:srgbClr>
                  </a:outerShdw>
                </a:effectLst>
                <a:latin typeface="Times New Roman" panose="02020603050405020304" pitchFamily="18" charset="0"/>
              </a:rPr>
              <a:t>ADA – Titles II and III</a:t>
            </a:r>
          </a:p>
          <a:p>
            <a:pPr>
              <a:lnSpc>
                <a:spcPct val="90000"/>
              </a:lnSpc>
              <a:buFontTx/>
              <a:buNone/>
            </a:pPr>
            <a:endParaRPr lang="en-US" sz="800" b="1">
              <a:effectLst>
                <a:outerShdw blurRad="38100" dist="38100" dir="2700000" algn="tl">
                  <a:srgbClr val="000000">
                    <a:alpha val="43137"/>
                  </a:srgbClr>
                </a:outerShdw>
              </a:effectLst>
              <a:latin typeface="Times New Roman" panose="02020603050405020304" pitchFamily="18" charset="0"/>
            </a:endParaRPr>
          </a:p>
        </p:txBody>
      </p:sp>
      <p:pic>
        <p:nvPicPr>
          <p:cNvPr id="24" name="Picture 23">
            <a:extLst>
              <a:ext uri="{FF2B5EF4-FFF2-40B4-BE49-F238E27FC236}">
                <a16:creationId xmlns:a16="http://schemas.microsoft.com/office/drawing/2014/main" id="{FF3521AF-4456-AC45-9244-822BBE2A7BAC}"/>
              </a:ext>
            </a:extLst>
          </p:cNvPr>
          <p:cNvPicPr>
            <a:picLocks noChangeAspect="1"/>
          </p:cNvPicPr>
          <p:nvPr/>
        </p:nvPicPr>
        <p:blipFill>
          <a:blip r:embed="rId3"/>
          <a:srcRect t="37185" r="12486" b="40426"/>
          <a:stretch>
            <a:fillRect/>
          </a:stretch>
        </p:blipFill>
        <p:spPr>
          <a:xfrm>
            <a:off x="9470181" y="5896925"/>
            <a:ext cx="2103867" cy="696562"/>
          </a:xfrm>
          <a:prstGeom prst="rect">
            <a:avLst/>
          </a:prstGeom>
        </p:spPr>
      </p:pic>
      <p:sp>
        <p:nvSpPr>
          <p:cNvPr id="3" name="AutoShape 2" descr="Smiling can trick your brain into happiness — and boost your health">
            <a:extLst>
              <a:ext uri="{FF2B5EF4-FFF2-40B4-BE49-F238E27FC236}">
                <a16:creationId xmlns:a16="http://schemas.microsoft.com/office/drawing/2014/main" id="{4CAE2962-E59D-4EC7-B918-654EDA0988F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Content Placeholder 3">
            <a:extLst>
              <a:ext uri="{FF2B5EF4-FFF2-40B4-BE49-F238E27FC236}">
                <a16:creationId xmlns:a16="http://schemas.microsoft.com/office/drawing/2014/main" id="{5AA55ED6-7A0C-4B9A-8C05-5B31EE2CE33C}"/>
              </a:ext>
            </a:extLst>
          </p:cNvPr>
          <p:cNvSpPr txBox="1"/>
          <p:nvPr/>
        </p:nvSpPr>
        <p:spPr>
          <a:xfrm>
            <a:off x="877614" y="1538947"/>
            <a:ext cx="8229600" cy="37338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 typeface="Wingdings" panose="05000000000000000000" pitchFamily="2" charset="2"/>
              <a:buChar char="§"/>
            </a:pPr>
            <a:endParaRPr lang="en-US" altLang="en-US" b="1">
              <a:latin typeface="Times New Roman" panose="02020603050405020304" pitchFamily="18" charset="0"/>
              <a:cs typeface="Times New Roman" panose="02020603050405020304" pitchFamily="18" charset="0"/>
            </a:endParaRPr>
          </a:p>
        </p:txBody>
      </p:sp>
      <p:sp>
        <p:nvSpPr>
          <p:cNvPr id="16" name="Content Placeholder 3">
            <a:extLst>
              <a:ext uri="{FF2B5EF4-FFF2-40B4-BE49-F238E27FC236}">
                <a16:creationId xmlns:a16="http://schemas.microsoft.com/office/drawing/2014/main" id="{67C4D1C8-A044-4D3F-A0A7-C9A873C60FEE}"/>
              </a:ext>
            </a:extLst>
          </p:cNvPr>
          <p:cNvSpPr txBox="1"/>
          <p:nvPr/>
        </p:nvSpPr>
        <p:spPr>
          <a:xfrm>
            <a:off x="380999" y="1488142"/>
            <a:ext cx="11463471" cy="3936822"/>
          </a:xfrm>
          <a:prstGeom prst="rect">
            <a:avLst/>
          </a:prstGeom>
          <a:ln>
            <a:solidFill>
              <a:schemeClr val="tx1"/>
            </a:solidFill>
            <a:prstDash val="solid"/>
          </a:ln>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 typeface="Wingdings" panose="05000000000000000000" pitchFamily="2" charset="2"/>
              <a:buChar char="§"/>
              <a:defRPr/>
            </a:pPr>
            <a:r>
              <a:rPr lang="en-US" sz="3500" b="1">
                <a:latin typeface="Times New Roman" panose="02020603050405020304" pitchFamily="18" charset="0"/>
                <a:cs typeface="Times New Roman" panose="02020603050405020304" pitchFamily="18" charset="0"/>
              </a:rPr>
              <a:t>Allergies and fear of dogs are </a:t>
            </a:r>
            <a:r>
              <a:rPr lang="en-US" sz="3500" b="1" u="sng">
                <a:solidFill>
                  <a:srgbClr val="FF0000"/>
                </a:solidFill>
                <a:latin typeface="Times New Roman" panose="02020603050405020304" pitchFamily="18" charset="0"/>
                <a:cs typeface="Times New Roman" panose="02020603050405020304" pitchFamily="18" charset="0"/>
              </a:rPr>
              <a:t>not</a:t>
            </a:r>
            <a:r>
              <a:rPr lang="en-US" sz="3500" b="1">
                <a:latin typeface="Times New Roman" panose="02020603050405020304" pitchFamily="18" charset="0"/>
                <a:cs typeface="Times New Roman" panose="02020603050405020304" pitchFamily="18" charset="0"/>
              </a:rPr>
              <a:t> valid reasons for denying access or refusing service to people using service animals. </a:t>
            </a:r>
          </a:p>
          <a:p>
            <a:pPr algn="l">
              <a:buFont typeface="Wingdings" panose="05000000000000000000" pitchFamily="2" charset="2"/>
              <a:buChar char="§"/>
              <a:defRPr/>
            </a:pPr>
            <a:r>
              <a:rPr lang="en-US" sz="3500" b="1">
                <a:latin typeface="Times New Roman" panose="02020603050405020304" pitchFamily="18" charset="0"/>
                <a:cs typeface="Times New Roman" panose="02020603050405020304" pitchFamily="18" charset="0"/>
              </a:rPr>
              <a:t>When a person who is allergic to dog dander and a person who uses a service animal must spend time in the same room or facility, for example, in a school classroom or at a homeless shelter, they both should be accommodated by assigning them, if possible, to different locations within the room or different rooms in the facility</a:t>
            </a:r>
            <a:r>
              <a:rPr lang="en-US" sz="3600" b="1">
                <a:latin typeface="Times New Roman" panose="02020603050405020304" pitchFamily="18" charset="0"/>
                <a:cs typeface="Times New Roman" panose="02020603050405020304" pitchFamily="18" charset="0"/>
              </a:rPr>
              <a:t>.</a:t>
            </a:r>
          </a:p>
          <a:p>
            <a:pPr>
              <a:buFont typeface="Wingdings" panose="05000000000000000000" pitchFamily="2" charset="2"/>
              <a:buChar char="§"/>
              <a:defRPr/>
            </a:pPr>
            <a:endParaRPr lang="en-US"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8977463"/>
      </p:ext>
    </p:extLst>
  </p:cSld>
  <p:clrMapOvr>
    <a:masterClrMapping/>
  </p:clrMapOvr>
  <p:transition/>
  <p:timing/>
</p:sld>
</file>

<file path=ppt/slides/slide2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Rectangle 3">
            <a:extLst>
              <a:ext uri="{FF2B5EF4-FFF2-40B4-BE49-F238E27FC236}">
                <a16:creationId xmlns:a16="http://schemas.microsoft.com/office/drawing/2014/main" id="{64E7D776-6FBA-E64E-9624-98026032CA5A}"/>
              </a:ext>
            </a:extLst>
          </p:cNvPr>
          <p:cNvSpPr/>
          <p:nvPr/>
        </p:nvSpPr>
        <p:spPr>
          <a:xfrm>
            <a:off x="-19800" y="5689476"/>
            <a:ext cx="12211800" cy="11685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E474C22-9B5D-904D-BD0F-7CD15B2817D8}"/>
              </a:ext>
            </a:extLst>
          </p:cNvPr>
          <p:cNvPicPr>
            <a:picLocks noChangeAspect="1"/>
          </p:cNvPicPr>
          <p:nvPr/>
        </p:nvPicPr>
        <p:blipFill>
          <a:blip r:embed="rId2"/>
          <a:stretch>
            <a:fillRect/>
          </a:stretch>
        </p:blipFill>
        <p:spPr>
          <a:xfrm>
            <a:off x="503342" y="6020309"/>
            <a:ext cx="2878686" cy="449795"/>
          </a:xfrm>
          <a:prstGeom prst="rect">
            <a:avLst/>
          </a:prstGeom>
        </p:spPr>
      </p:pic>
      <p:sp>
        <p:nvSpPr>
          <p:cNvPr id="12" name="Title 5">
            <a:extLst>
              <a:ext uri="{FF2B5EF4-FFF2-40B4-BE49-F238E27FC236}">
                <a16:creationId xmlns:a16="http://schemas.microsoft.com/office/drawing/2014/main" id="{FA7BD86D-DDC6-2643-8995-1CB6C20DD8E0}"/>
              </a:ext>
            </a:extLst>
          </p:cNvPr>
          <p:cNvSpPr>
            <a:spLocks noGrp="1"/>
          </p:cNvSpPr>
          <p:nvPr/>
        </p:nvSpPr>
        <p:spPr>
          <a:xfrm>
            <a:off x="4992414" y="2550613"/>
            <a:ext cx="7772400" cy="628650"/>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chor="ctr">
            <a:normAutofit/>
          </a:bodyPr>
          <a:lstStyle>
            <a:lvl1pPr algn="ctr" defTabSz="914400" rtl="0" eaLnBrk="1" latinLnBrk="0" hangingPunct="1">
              <a:spcBef>
                <a:spcPct val="0"/>
              </a:spcBef>
              <a:buNone/>
              <a:defRPr sz="3200" b="1" kern="1200">
                <a:solidFill>
                  <a:srgbClr val="115284"/>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en-US"/>
          </a:p>
        </p:txBody>
      </p:sp>
      <p:sp>
        <p:nvSpPr>
          <p:cNvPr id="14" name="Text Placeholder 7">
            <a:extLst>
              <a:ext uri="{FF2B5EF4-FFF2-40B4-BE49-F238E27FC236}">
                <a16:creationId xmlns:a16="http://schemas.microsoft.com/office/drawing/2014/main" id="{51CA3369-9F58-1341-B98E-24ED60944E3B}"/>
              </a:ext>
            </a:extLst>
          </p:cNvPr>
          <p:cNvSpPr>
            <a:spLocks noGrp="1"/>
          </p:cNvSpPr>
          <p:nvPr/>
        </p:nvSpPr>
        <p:spPr>
          <a:xfrm>
            <a:off x="4992414" y="4303213"/>
            <a:ext cx="7772400" cy="381000"/>
          </a:xfrm>
          <a:prstGeom prst="rect">
            <a:avLst/>
          </a:prstGeom>
        </p:spPr>
        <p:style>
          <a:lnRef idx="0">
            <a:scrgbClr r="0" g="0" b="0"/>
          </a:lnRef>
          <a:fillRef idx="0">
            <a:scrgbClr r="0" g="0" b="0"/>
          </a:fillRef>
          <a:effectRef idx="0">
            <a:scrgbClr r="0" g="0" b="0"/>
          </a:effectRef>
          <a:fontRef idx="major"/>
        </p:style>
        <p:txBody>
          <a:bodyPr vert="horz" lIns="0" tIns="0" rIns="0" bIns="0" rtlCol="0">
            <a:normAutofit/>
          </a:bodyPr>
          <a:lstStyle>
            <a:lvl1pPr marL="0" indent="-342900" algn="ctr" defTabSz="914400" rtl="0" eaLnBrk="1" latinLnBrk="0" hangingPunct="1">
              <a:spcBef>
                <a:spcPct val="0"/>
              </a:spcBef>
              <a:buFontTx/>
              <a:buNone/>
              <a:defRPr sz="1800" kern="1200">
                <a:solidFill>
                  <a:schemeClr val="tx2"/>
                </a:solidFill>
                <a:latin typeface="Arial"/>
                <a:ea typeface="+mj-ea"/>
                <a:cs typeface="Arial"/>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j-lt"/>
                <a:ea typeface="+mj-ea"/>
                <a:cs typeface="+mj-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j-lt"/>
                <a:ea typeface="+mj-ea"/>
                <a:cs typeface="+mj-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9pPr>
          </a:lstStyle>
          <a:p>
            <a:endParaRPr lang="en-US"/>
          </a:p>
        </p:txBody>
      </p:sp>
      <p:sp>
        <p:nvSpPr>
          <p:cNvPr id="20" name="TextBox 19">
            <a:extLst>
              <a:ext uri="{FF2B5EF4-FFF2-40B4-BE49-F238E27FC236}">
                <a16:creationId xmlns:a16="http://schemas.microsoft.com/office/drawing/2014/main" id="{9284E2A3-0D45-084C-A6A2-36D440BD88E5}"/>
              </a:ext>
            </a:extLst>
          </p:cNvPr>
          <p:cNvSpPr txBox="1"/>
          <p:nvPr/>
        </p:nvSpPr>
        <p:spPr>
          <a:xfrm>
            <a:off x="1387464" y="556728"/>
            <a:ext cx="9721871" cy="951030"/>
          </a:xfrm>
          <a:prstGeom prst="rect">
            <a:avLst/>
          </a:prstGeom>
          <a:noFill/>
        </p:spPr>
        <p:txBody>
          <a:bodyPr wrap="square" rtlCol="0">
            <a:spAutoFit/>
          </a:bodyPr>
          <a:lstStyle/>
          <a:p>
            <a:pPr algn="ctr">
              <a:lnSpc>
                <a:spcPct val="90000"/>
              </a:lnSpc>
              <a:buFontTx/>
              <a:buNone/>
            </a:pPr>
            <a:r>
              <a:rPr lang="en-US" sz="5400" b="1">
                <a:effectLst>
                  <a:outerShdw blurRad="38100" dist="38100" dir="2700000" algn="tl">
                    <a:srgbClr val="000000">
                      <a:alpha val="43137"/>
                    </a:srgbClr>
                  </a:outerShdw>
                </a:effectLst>
                <a:latin typeface="Times New Roman" panose="02020603050405020304" pitchFamily="18" charset="0"/>
              </a:rPr>
              <a:t>ADA – Titles II and III</a:t>
            </a:r>
          </a:p>
          <a:p>
            <a:pPr>
              <a:lnSpc>
                <a:spcPct val="90000"/>
              </a:lnSpc>
              <a:buFontTx/>
              <a:buNone/>
            </a:pPr>
            <a:endParaRPr lang="en-US" sz="800" b="1">
              <a:effectLst>
                <a:outerShdw blurRad="38100" dist="38100" dir="2700000" algn="tl">
                  <a:srgbClr val="000000">
                    <a:alpha val="43137"/>
                  </a:srgbClr>
                </a:outerShdw>
              </a:effectLst>
              <a:latin typeface="Times New Roman" panose="02020603050405020304" pitchFamily="18" charset="0"/>
            </a:endParaRPr>
          </a:p>
        </p:txBody>
      </p:sp>
      <p:pic>
        <p:nvPicPr>
          <p:cNvPr id="24" name="Picture 23">
            <a:extLst>
              <a:ext uri="{FF2B5EF4-FFF2-40B4-BE49-F238E27FC236}">
                <a16:creationId xmlns:a16="http://schemas.microsoft.com/office/drawing/2014/main" id="{FF3521AF-4456-AC45-9244-822BBE2A7BAC}"/>
              </a:ext>
            </a:extLst>
          </p:cNvPr>
          <p:cNvPicPr>
            <a:picLocks noChangeAspect="1"/>
          </p:cNvPicPr>
          <p:nvPr/>
        </p:nvPicPr>
        <p:blipFill>
          <a:blip r:embed="rId3"/>
          <a:srcRect t="37185" r="12486" b="40426"/>
          <a:stretch>
            <a:fillRect/>
          </a:stretch>
        </p:blipFill>
        <p:spPr>
          <a:xfrm>
            <a:off x="9470181" y="5896925"/>
            <a:ext cx="2103867" cy="696562"/>
          </a:xfrm>
          <a:prstGeom prst="rect">
            <a:avLst/>
          </a:prstGeom>
        </p:spPr>
      </p:pic>
      <p:sp>
        <p:nvSpPr>
          <p:cNvPr id="3" name="AutoShape 2" descr="Smiling can trick your brain into happiness — and boost your health">
            <a:extLst>
              <a:ext uri="{FF2B5EF4-FFF2-40B4-BE49-F238E27FC236}">
                <a16:creationId xmlns:a16="http://schemas.microsoft.com/office/drawing/2014/main" id="{4CAE2962-E59D-4EC7-B918-654EDA0988F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Content Placeholder 3">
            <a:extLst>
              <a:ext uri="{FF2B5EF4-FFF2-40B4-BE49-F238E27FC236}">
                <a16:creationId xmlns:a16="http://schemas.microsoft.com/office/drawing/2014/main" id="{5AA55ED6-7A0C-4B9A-8C05-5B31EE2CE33C}"/>
              </a:ext>
            </a:extLst>
          </p:cNvPr>
          <p:cNvSpPr txBox="1"/>
          <p:nvPr/>
        </p:nvSpPr>
        <p:spPr>
          <a:xfrm>
            <a:off x="877614" y="1538947"/>
            <a:ext cx="8229600" cy="37338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 typeface="Wingdings" panose="05000000000000000000" pitchFamily="2" charset="2"/>
              <a:buChar char="§"/>
            </a:pPr>
            <a:endParaRPr lang="en-US" altLang="en-US" b="1">
              <a:latin typeface="Times New Roman" panose="02020603050405020304" pitchFamily="18" charset="0"/>
              <a:cs typeface="Times New Roman" panose="02020603050405020304" pitchFamily="18" charset="0"/>
            </a:endParaRPr>
          </a:p>
        </p:txBody>
      </p:sp>
      <p:sp>
        <p:nvSpPr>
          <p:cNvPr id="11" name="Content Placeholder 3">
            <a:extLst>
              <a:ext uri="{FF2B5EF4-FFF2-40B4-BE49-F238E27FC236}">
                <a16:creationId xmlns:a16="http://schemas.microsoft.com/office/drawing/2014/main" id="{E169B55D-0944-4985-B855-74D9B6F27B67}"/>
              </a:ext>
            </a:extLst>
          </p:cNvPr>
          <p:cNvSpPr txBox="1"/>
          <p:nvPr/>
        </p:nvSpPr>
        <p:spPr>
          <a:xfrm>
            <a:off x="694944" y="2013634"/>
            <a:ext cx="5343144" cy="3399143"/>
          </a:xfrm>
          <a:prstGeom prst="rect">
            <a:avLst/>
          </a:prstGeom>
          <a:ln>
            <a:solidFill>
              <a:schemeClr val="tx1"/>
            </a:solidFill>
          </a:ln>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 typeface="Wingdings" panose="05000000000000000000" pitchFamily="2" charset="2"/>
              <a:buChar char="§"/>
            </a:pPr>
            <a:r>
              <a:rPr lang="en-US" altLang="en-US" sz="3600" b="1">
                <a:latin typeface="Times New Roman" panose="02020603050405020304" pitchFamily="18" charset="0"/>
                <a:cs typeface="Times New Roman" panose="02020603050405020304" pitchFamily="18" charset="0"/>
              </a:rPr>
              <a:t>Disabled individuals are entitled to use more than one service animal if their disabilities require such.</a:t>
            </a:r>
          </a:p>
          <a:p>
            <a:pPr algn="l">
              <a:buFont typeface="Wingdings" panose="05000000000000000000" pitchFamily="2" charset="2"/>
              <a:buChar char="§"/>
            </a:pPr>
            <a:r>
              <a:rPr lang="en-US" altLang="en-US" sz="3600" b="1">
                <a:latin typeface="Times New Roman" panose="02020603050405020304" pitchFamily="18" charset="0"/>
                <a:cs typeface="Times New Roman" panose="02020603050405020304" pitchFamily="18" charset="0"/>
              </a:rPr>
              <a:t>No interactive process.</a:t>
            </a:r>
          </a:p>
          <a:p>
            <a:pPr algn="l">
              <a:buFont typeface="Wingdings" panose="05000000000000000000" pitchFamily="2" charset="2"/>
              <a:buChar char="§"/>
            </a:pPr>
            <a:r>
              <a:rPr lang="en-US" altLang="en-US" sz="3600" b="1" u="sng">
                <a:solidFill>
                  <a:srgbClr val="FF0000"/>
                </a:solidFill>
                <a:latin typeface="Times New Roman" panose="02020603050405020304" pitchFamily="18" charset="0"/>
                <a:cs typeface="Times New Roman" panose="02020603050405020304" pitchFamily="18" charset="0"/>
              </a:rPr>
              <a:t>Breed discrimination</a:t>
            </a:r>
            <a:r>
              <a:rPr lang="en-US" altLang="en-US" sz="3600" b="1">
                <a:latin typeface="Times New Roman" panose="02020603050405020304" pitchFamily="18" charset="0"/>
                <a:cs typeface="Times New Roman" panose="02020603050405020304" pitchFamily="18" charset="0"/>
              </a:rPr>
              <a:t> is illegal.</a:t>
            </a:r>
          </a:p>
        </p:txBody>
      </p:sp>
      <p:pic>
        <p:nvPicPr>
          <p:cNvPr id="7170" name="Picture 2" descr="Service Dog Laws | Helping Paws">
            <a:extLst>
              <a:ext uri="{FF2B5EF4-FFF2-40B4-BE49-F238E27FC236}">
                <a16:creationId xmlns:a16="http://schemas.microsoft.com/office/drawing/2014/main" id="{7033611C-511D-4984-9153-0709715B1B0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850346" y="1924487"/>
            <a:ext cx="4258989" cy="3137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020807"/>
      </p:ext>
    </p:extLst>
  </p:cSld>
  <p:clrMapOvr>
    <a:masterClrMapping/>
  </p:clrMapOvr>
  <p:transition/>
  <p:timing/>
</p:sld>
</file>

<file path=ppt/slides/slide2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Rectangle 3">
            <a:extLst>
              <a:ext uri="{FF2B5EF4-FFF2-40B4-BE49-F238E27FC236}">
                <a16:creationId xmlns:a16="http://schemas.microsoft.com/office/drawing/2014/main" id="{64E7D776-6FBA-E64E-9624-98026032CA5A}"/>
              </a:ext>
            </a:extLst>
          </p:cNvPr>
          <p:cNvSpPr/>
          <p:nvPr/>
        </p:nvSpPr>
        <p:spPr>
          <a:xfrm>
            <a:off x="-19800" y="5689476"/>
            <a:ext cx="12211800" cy="11685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E474C22-9B5D-904D-BD0F-7CD15B2817D8}"/>
              </a:ext>
            </a:extLst>
          </p:cNvPr>
          <p:cNvPicPr>
            <a:picLocks noChangeAspect="1"/>
          </p:cNvPicPr>
          <p:nvPr/>
        </p:nvPicPr>
        <p:blipFill>
          <a:blip r:embed="rId2"/>
          <a:stretch>
            <a:fillRect/>
          </a:stretch>
        </p:blipFill>
        <p:spPr>
          <a:xfrm>
            <a:off x="503342" y="6020309"/>
            <a:ext cx="2878686" cy="449795"/>
          </a:xfrm>
          <a:prstGeom prst="rect">
            <a:avLst/>
          </a:prstGeom>
        </p:spPr>
      </p:pic>
      <p:sp>
        <p:nvSpPr>
          <p:cNvPr id="12" name="Title 5">
            <a:extLst>
              <a:ext uri="{FF2B5EF4-FFF2-40B4-BE49-F238E27FC236}">
                <a16:creationId xmlns:a16="http://schemas.microsoft.com/office/drawing/2014/main" id="{FA7BD86D-DDC6-2643-8995-1CB6C20DD8E0}"/>
              </a:ext>
            </a:extLst>
          </p:cNvPr>
          <p:cNvSpPr>
            <a:spLocks noGrp="1"/>
          </p:cNvSpPr>
          <p:nvPr/>
        </p:nvSpPr>
        <p:spPr>
          <a:xfrm>
            <a:off x="4992414" y="2550613"/>
            <a:ext cx="7772400" cy="628650"/>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chor="ctr">
            <a:normAutofit/>
          </a:bodyPr>
          <a:lstStyle>
            <a:lvl1pPr algn="ctr" defTabSz="914400" rtl="0" eaLnBrk="1" latinLnBrk="0" hangingPunct="1">
              <a:spcBef>
                <a:spcPct val="0"/>
              </a:spcBef>
              <a:buNone/>
              <a:defRPr sz="3200" b="1" kern="1200">
                <a:solidFill>
                  <a:srgbClr val="115284"/>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en-US"/>
          </a:p>
        </p:txBody>
      </p:sp>
      <p:sp>
        <p:nvSpPr>
          <p:cNvPr id="14" name="Text Placeholder 7">
            <a:extLst>
              <a:ext uri="{FF2B5EF4-FFF2-40B4-BE49-F238E27FC236}">
                <a16:creationId xmlns:a16="http://schemas.microsoft.com/office/drawing/2014/main" id="{51CA3369-9F58-1341-B98E-24ED60944E3B}"/>
              </a:ext>
            </a:extLst>
          </p:cNvPr>
          <p:cNvSpPr>
            <a:spLocks noGrp="1"/>
          </p:cNvSpPr>
          <p:nvPr/>
        </p:nvSpPr>
        <p:spPr>
          <a:xfrm>
            <a:off x="4992414" y="4303213"/>
            <a:ext cx="7772400" cy="381000"/>
          </a:xfrm>
          <a:prstGeom prst="rect">
            <a:avLst/>
          </a:prstGeom>
        </p:spPr>
        <p:style>
          <a:lnRef idx="0">
            <a:scrgbClr r="0" g="0" b="0"/>
          </a:lnRef>
          <a:fillRef idx="0">
            <a:scrgbClr r="0" g="0" b="0"/>
          </a:fillRef>
          <a:effectRef idx="0">
            <a:scrgbClr r="0" g="0" b="0"/>
          </a:effectRef>
          <a:fontRef idx="major"/>
        </p:style>
        <p:txBody>
          <a:bodyPr vert="horz" lIns="0" tIns="0" rIns="0" bIns="0" rtlCol="0">
            <a:normAutofit/>
          </a:bodyPr>
          <a:lstStyle>
            <a:lvl1pPr marL="0" indent="-342900" algn="ctr" defTabSz="914400" rtl="0" eaLnBrk="1" latinLnBrk="0" hangingPunct="1">
              <a:spcBef>
                <a:spcPct val="0"/>
              </a:spcBef>
              <a:buFontTx/>
              <a:buNone/>
              <a:defRPr sz="1800" kern="1200">
                <a:solidFill>
                  <a:schemeClr val="tx2"/>
                </a:solidFill>
                <a:latin typeface="Arial"/>
                <a:ea typeface="+mj-ea"/>
                <a:cs typeface="Arial"/>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j-lt"/>
                <a:ea typeface="+mj-ea"/>
                <a:cs typeface="+mj-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j-lt"/>
                <a:ea typeface="+mj-ea"/>
                <a:cs typeface="+mj-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9pPr>
          </a:lstStyle>
          <a:p>
            <a:endParaRPr lang="en-US"/>
          </a:p>
        </p:txBody>
      </p:sp>
      <p:sp>
        <p:nvSpPr>
          <p:cNvPr id="20" name="TextBox 19">
            <a:extLst>
              <a:ext uri="{FF2B5EF4-FFF2-40B4-BE49-F238E27FC236}">
                <a16:creationId xmlns:a16="http://schemas.microsoft.com/office/drawing/2014/main" id="{9284E2A3-0D45-084C-A6A2-36D440BD88E5}"/>
              </a:ext>
            </a:extLst>
          </p:cNvPr>
          <p:cNvSpPr txBox="1"/>
          <p:nvPr/>
        </p:nvSpPr>
        <p:spPr>
          <a:xfrm>
            <a:off x="1082664" y="339888"/>
            <a:ext cx="9721871" cy="951030"/>
          </a:xfrm>
          <a:prstGeom prst="rect">
            <a:avLst/>
          </a:prstGeom>
          <a:noFill/>
        </p:spPr>
        <p:txBody>
          <a:bodyPr wrap="square" rtlCol="0">
            <a:spAutoFit/>
          </a:bodyPr>
          <a:lstStyle/>
          <a:p>
            <a:pPr algn="ctr">
              <a:lnSpc>
                <a:spcPct val="90000"/>
              </a:lnSpc>
              <a:buFontTx/>
              <a:buNone/>
            </a:pPr>
            <a:r>
              <a:rPr lang="en-US" sz="5400" b="1">
                <a:effectLst>
                  <a:outerShdw blurRad="38100" dist="38100" dir="2700000" algn="tl">
                    <a:srgbClr val="000000">
                      <a:alpha val="43137"/>
                    </a:srgbClr>
                  </a:outerShdw>
                </a:effectLst>
                <a:latin typeface="Times New Roman" panose="02020603050405020304" pitchFamily="18" charset="0"/>
              </a:rPr>
              <a:t>ADA – Titles II and III</a:t>
            </a:r>
          </a:p>
          <a:p>
            <a:pPr>
              <a:lnSpc>
                <a:spcPct val="90000"/>
              </a:lnSpc>
              <a:buFontTx/>
              <a:buNone/>
            </a:pPr>
            <a:endParaRPr lang="en-US" sz="800" b="1">
              <a:effectLst>
                <a:outerShdw blurRad="38100" dist="38100" dir="2700000" algn="tl">
                  <a:srgbClr val="000000">
                    <a:alpha val="43137"/>
                  </a:srgbClr>
                </a:outerShdw>
              </a:effectLst>
              <a:latin typeface="Times New Roman" panose="02020603050405020304" pitchFamily="18" charset="0"/>
            </a:endParaRPr>
          </a:p>
        </p:txBody>
      </p:sp>
      <p:pic>
        <p:nvPicPr>
          <p:cNvPr id="24" name="Picture 23">
            <a:extLst>
              <a:ext uri="{FF2B5EF4-FFF2-40B4-BE49-F238E27FC236}">
                <a16:creationId xmlns:a16="http://schemas.microsoft.com/office/drawing/2014/main" id="{FF3521AF-4456-AC45-9244-822BBE2A7BAC}"/>
              </a:ext>
            </a:extLst>
          </p:cNvPr>
          <p:cNvPicPr>
            <a:picLocks noChangeAspect="1"/>
          </p:cNvPicPr>
          <p:nvPr/>
        </p:nvPicPr>
        <p:blipFill>
          <a:blip r:embed="rId3"/>
          <a:srcRect t="37185" r="12486" b="40426"/>
          <a:stretch>
            <a:fillRect/>
          </a:stretch>
        </p:blipFill>
        <p:spPr>
          <a:xfrm>
            <a:off x="9470181" y="5896925"/>
            <a:ext cx="2103867" cy="696562"/>
          </a:xfrm>
          <a:prstGeom prst="rect">
            <a:avLst/>
          </a:prstGeom>
        </p:spPr>
      </p:pic>
      <p:sp>
        <p:nvSpPr>
          <p:cNvPr id="3" name="AutoShape 2" descr="Smiling can trick your brain into happiness — and boost your health">
            <a:extLst>
              <a:ext uri="{FF2B5EF4-FFF2-40B4-BE49-F238E27FC236}">
                <a16:creationId xmlns:a16="http://schemas.microsoft.com/office/drawing/2014/main" id="{4CAE2962-E59D-4EC7-B918-654EDA0988F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Content Placeholder 3">
            <a:extLst>
              <a:ext uri="{FF2B5EF4-FFF2-40B4-BE49-F238E27FC236}">
                <a16:creationId xmlns:a16="http://schemas.microsoft.com/office/drawing/2014/main" id="{5AA55ED6-7A0C-4B9A-8C05-5B31EE2CE33C}"/>
              </a:ext>
            </a:extLst>
          </p:cNvPr>
          <p:cNvSpPr txBox="1"/>
          <p:nvPr/>
        </p:nvSpPr>
        <p:spPr>
          <a:xfrm>
            <a:off x="877614" y="1538947"/>
            <a:ext cx="8229600" cy="37338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 typeface="Wingdings" panose="05000000000000000000" pitchFamily="2" charset="2"/>
              <a:buChar char="§"/>
            </a:pPr>
            <a:endParaRPr lang="en-US" altLang="en-US" b="1">
              <a:latin typeface="Times New Roman" panose="02020603050405020304" pitchFamily="18" charset="0"/>
              <a:cs typeface="Times New Roman" panose="02020603050405020304" pitchFamily="18" charset="0"/>
            </a:endParaRPr>
          </a:p>
        </p:txBody>
      </p:sp>
      <p:sp>
        <p:nvSpPr>
          <p:cNvPr id="11" name="Content Placeholder 3">
            <a:extLst>
              <a:ext uri="{FF2B5EF4-FFF2-40B4-BE49-F238E27FC236}">
                <a16:creationId xmlns:a16="http://schemas.microsoft.com/office/drawing/2014/main" id="{1B1A17A7-5B1B-4814-92E3-29C25CEAD67A}"/>
              </a:ext>
            </a:extLst>
          </p:cNvPr>
          <p:cNvSpPr txBox="1"/>
          <p:nvPr/>
        </p:nvSpPr>
        <p:spPr>
          <a:xfrm>
            <a:off x="380999" y="1290918"/>
            <a:ext cx="11284010" cy="3879288"/>
          </a:xfrm>
          <a:prstGeom prst="rect">
            <a:avLst/>
          </a:prstGeom>
          <a:ln>
            <a:solidFill>
              <a:schemeClr val="tx1"/>
            </a:solidFill>
            <a:prstDash val="solid"/>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 typeface="Wingdings" panose="05000000000000000000" pitchFamily="2" charset="2"/>
              <a:buChar char="§"/>
              <a:defRPr/>
            </a:pPr>
            <a:r>
              <a:rPr lang="en-US" sz="3100" b="1">
                <a:latin typeface="Times New Roman" panose="02020603050405020304" pitchFamily="18" charset="0"/>
                <a:cs typeface="Times New Roman" panose="02020603050405020304" pitchFamily="18" charset="0"/>
              </a:rPr>
              <a:t>Municipalities that prohibit specific breeds of dogs must make an exception for a service animal of a prohibited breed, unless the dog poses a </a:t>
            </a:r>
            <a:r>
              <a:rPr lang="en-US" sz="3100" b="1" u="sng">
                <a:solidFill>
                  <a:srgbClr val="FF0000"/>
                </a:solidFill>
                <a:latin typeface="Times New Roman" panose="02020603050405020304" pitchFamily="18" charset="0"/>
                <a:cs typeface="Times New Roman" panose="02020603050405020304" pitchFamily="18" charset="0"/>
              </a:rPr>
              <a:t>direct threat</a:t>
            </a:r>
            <a:r>
              <a:rPr lang="en-US" sz="3100" b="1">
                <a:solidFill>
                  <a:srgbClr val="FF0000"/>
                </a:solidFill>
                <a:latin typeface="Times New Roman" panose="02020603050405020304" pitchFamily="18" charset="0"/>
                <a:cs typeface="Times New Roman" panose="02020603050405020304" pitchFamily="18" charset="0"/>
              </a:rPr>
              <a:t> </a:t>
            </a:r>
            <a:r>
              <a:rPr lang="en-US" sz="3100" b="1">
                <a:latin typeface="Times New Roman" panose="02020603050405020304" pitchFamily="18" charset="0"/>
                <a:cs typeface="Times New Roman" panose="02020603050405020304" pitchFamily="18" charset="0"/>
              </a:rPr>
              <a:t>to the health or safety of others. </a:t>
            </a:r>
          </a:p>
          <a:p>
            <a:pPr algn="l">
              <a:buFont typeface="Wingdings" panose="05000000000000000000" pitchFamily="2" charset="2"/>
              <a:buChar char="§"/>
              <a:defRPr/>
            </a:pPr>
            <a:r>
              <a:rPr lang="en-US" sz="3100" b="1">
                <a:latin typeface="Times New Roman" panose="02020603050405020304" pitchFamily="18" charset="0"/>
                <a:cs typeface="Times New Roman" panose="02020603050405020304" pitchFamily="18" charset="0"/>
              </a:rPr>
              <a:t>Local jurisdictions need to determine, on a case-by-case basis, whether a particular service animal can be excluded based on that particular animal’s actual behavior or history, but they may not exclude a service animal because of fears or generalizations about how an animal or breed might behave. </a:t>
            </a:r>
          </a:p>
        </p:txBody>
      </p:sp>
    </p:spTree>
    <p:extLst>
      <p:ext uri="{BB962C8B-B14F-4D97-AF65-F5344CB8AC3E}">
        <p14:creationId xmlns:p14="http://schemas.microsoft.com/office/powerpoint/2010/main" val="3903958621"/>
      </p:ext>
    </p:extLst>
  </p:cSld>
  <p:clrMapOvr>
    <a:masterClrMapping/>
  </p:clrMapOvr>
  <p:transition/>
  <p:timing/>
</p:sld>
</file>

<file path=ppt/slides/slide2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Rectangle 3">
            <a:extLst>
              <a:ext uri="{FF2B5EF4-FFF2-40B4-BE49-F238E27FC236}">
                <a16:creationId xmlns:a16="http://schemas.microsoft.com/office/drawing/2014/main" id="{64E7D776-6FBA-E64E-9624-98026032CA5A}"/>
              </a:ext>
            </a:extLst>
          </p:cNvPr>
          <p:cNvSpPr/>
          <p:nvPr/>
        </p:nvSpPr>
        <p:spPr>
          <a:xfrm>
            <a:off x="-19800" y="5689476"/>
            <a:ext cx="12211800" cy="11685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E474C22-9B5D-904D-BD0F-7CD15B2817D8}"/>
              </a:ext>
            </a:extLst>
          </p:cNvPr>
          <p:cNvPicPr>
            <a:picLocks noChangeAspect="1"/>
          </p:cNvPicPr>
          <p:nvPr/>
        </p:nvPicPr>
        <p:blipFill>
          <a:blip r:embed="rId2"/>
          <a:stretch>
            <a:fillRect/>
          </a:stretch>
        </p:blipFill>
        <p:spPr>
          <a:xfrm>
            <a:off x="503342" y="6020309"/>
            <a:ext cx="2878686" cy="449795"/>
          </a:xfrm>
          <a:prstGeom prst="rect">
            <a:avLst/>
          </a:prstGeom>
        </p:spPr>
      </p:pic>
      <p:sp>
        <p:nvSpPr>
          <p:cNvPr id="12" name="Title 5">
            <a:extLst>
              <a:ext uri="{FF2B5EF4-FFF2-40B4-BE49-F238E27FC236}">
                <a16:creationId xmlns:a16="http://schemas.microsoft.com/office/drawing/2014/main" id="{FA7BD86D-DDC6-2643-8995-1CB6C20DD8E0}"/>
              </a:ext>
            </a:extLst>
          </p:cNvPr>
          <p:cNvSpPr>
            <a:spLocks noGrp="1"/>
          </p:cNvSpPr>
          <p:nvPr/>
        </p:nvSpPr>
        <p:spPr>
          <a:xfrm>
            <a:off x="5221014" y="1456128"/>
            <a:ext cx="7772400" cy="628650"/>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chor="ctr">
            <a:normAutofit/>
          </a:bodyPr>
          <a:lstStyle>
            <a:lvl1pPr algn="ctr" defTabSz="914400" rtl="0" eaLnBrk="1" latinLnBrk="0" hangingPunct="1">
              <a:spcBef>
                <a:spcPct val="0"/>
              </a:spcBef>
              <a:buNone/>
              <a:defRPr sz="3200" b="1" kern="1200">
                <a:solidFill>
                  <a:srgbClr val="115284"/>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en-US"/>
          </a:p>
        </p:txBody>
      </p:sp>
      <p:sp>
        <p:nvSpPr>
          <p:cNvPr id="14" name="Text Placeholder 7">
            <a:extLst>
              <a:ext uri="{FF2B5EF4-FFF2-40B4-BE49-F238E27FC236}">
                <a16:creationId xmlns:a16="http://schemas.microsoft.com/office/drawing/2014/main" id="{51CA3369-9F58-1341-B98E-24ED60944E3B}"/>
              </a:ext>
            </a:extLst>
          </p:cNvPr>
          <p:cNvSpPr>
            <a:spLocks noGrp="1"/>
          </p:cNvSpPr>
          <p:nvPr/>
        </p:nvSpPr>
        <p:spPr>
          <a:xfrm>
            <a:off x="4992414" y="4303213"/>
            <a:ext cx="7772400" cy="381000"/>
          </a:xfrm>
          <a:prstGeom prst="rect">
            <a:avLst/>
          </a:prstGeom>
        </p:spPr>
        <p:style>
          <a:lnRef idx="0">
            <a:scrgbClr r="0" g="0" b="0"/>
          </a:lnRef>
          <a:fillRef idx="0">
            <a:scrgbClr r="0" g="0" b="0"/>
          </a:fillRef>
          <a:effectRef idx="0">
            <a:scrgbClr r="0" g="0" b="0"/>
          </a:effectRef>
          <a:fontRef idx="major"/>
        </p:style>
        <p:txBody>
          <a:bodyPr vert="horz" lIns="0" tIns="0" rIns="0" bIns="0" rtlCol="0">
            <a:normAutofit/>
          </a:bodyPr>
          <a:lstStyle>
            <a:lvl1pPr marL="0" indent="-342900" algn="ctr" defTabSz="914400" rtl="0" eaLnBrk="1" latinLnBrk="0" hangingPunct="1">
              <a:spcBef>
                <a:spcPct val="0"/>
              </a:spcBef>
              <a:buFontTx/>
              <a:buNone/>
              <a:defRPr sz="1800" kern="1200">
                <a:solidFill>
                  <a:schemeClr val="tx2"/>
                </a:solidFill>
                <a:latin typeface="Arial"/>
                <a:ea typeface="+mj-ea"/>
                <a:cs typeface="Arial"/>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j-lt"/>
                <a:ea typeface="+mj-ea"/>
                <a:cs typeface="+mj-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j-lt"/>
                <a:ea typeface="+mj-ea"/>
                <a:cs typeface="+mj-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9pPr>
          </a:lstStyle>
          <a:p>
            <a:endParaRPr lang="en-US"/>
          </a:p>
        </p:txBody>
      </p:sp>
      <p:sp>
        <p:nvSpPr>
          <p:cNvPr id="20" name="TextBox 19">
            <a:extLst>
              <a:ext uri="{FF2B5EF4-FFF2-40B4-BE49-F238E27FC236}">
                <a16:creationId xmlns:a16="http://schemas.microsoft.com/office/drawing/2014/main" id="{9284E2A3-0D45-084C-A6A2-36D440BD88E5}"/>
              </a:ext>
            </a:extLst>
          </p:cNvPr>
          <p:cNvSpPr txBox="1"/>
          <p:nvPr/>
        </p:nvSpPr>
        <p:spPr>
          <a:xfrm>
            <a:off x="1082664" y="339888"/>
            <a:ext cx="9721871" cy="951030"/>
          </a:xfrm>
          <a:prstGeom prst="rect">
            <a:avLst/>
          </a:prstGeom>
          <a:noFill/>
        </p:spPr>
        <p:txBody>
          <a:bodyPr wrap="square" rtlCol="0">
            <a:spAutoFit/>
          </a:bodyPr>
          <a:lstStyle/>
          <a:p>
            <a:pPr algn="ctr">
              <a:lnSpc>
                <a:spcPct val="90000"/>
              </a:lnSpc>
              <a:buFontTx/>
              <a:buNone/>
            </a:pPr>
            <a:r>
              <a:rPr lang="en-US" sz="5400" b="1">
                <a:effectLst>
                  <a:outerShdw blurRad="38100" dist="38100" dir="2700000" algn="tl">
                    <a:srgbClr val="000000">
                      <a:alpha val="43137"/>
                    </a:srgbClr>
                  </a:outerShdw>
                </a:effectLst>
                <a:latin typeface="Times New Roman" panose="02020603050405020304" pitchFamily="18" charset="0"/>
              </a:rPr>
              <a:t>ADA – Titles II and III</a:t>
            </a:r>
          </a:p>
          <a:p>
            <a:pPr>
              <a:lnSpc>
                <a:spcPct val="90000"/>
              </a:lnSpc>
              <a:buFontTx/>
              <a:buNone/>
            </a:pPr>
            <a:endParaRPr lang="en-US" sz="800" b="1">
              <a:effectLst>
                <a:outerShdw blurRad="38100" dist="38100" dir="2700000" algn="tl">
                  <a:srgbClr val="000000">
                    <a:alpha val="43137"/>
                  </a:srgbClr>
                </a:outerShdw>
              </a:effectLst>
              <a:latin typeface="Times New Roman" panose="02020603050405020304" pitchFamily="18" charset="0"/>
            </a:endParaRPr>
          </a:p>
        </p:txBody>
      </p:sp>
      <p:pic>
        <p:nvPicPr>
          <p:cNvPr id="24" name="Picture 23">
            <a:extLst>
              <a:ext uri="{FF2B5EF4-FFF2-40B4-BE49-F238E27FC236}">
                <a16:creationId xmlns:a16="http://schemas.microsoft.com/office/drawing/2014/main" id="{FF3521AF-4456-AC45-9244-822BBE2A7BAC}"/>
              </a:ext>
            </a:extLst>
          </p:cNvPr>
          <p:cNvPicPr>
            <a:picLocks noChangeAspect="1"/>
          </p:cNvPicPr>
          <p:nvPr/>
        </p:nvPicPr>
        <p:blipFill>
          <a:blip r:embed="rId3"/>
          <a:srcRect t="37185" r="12486" b="40426"/>
          <a:stretch>
            <a:fillRect/>
          </a:stretch>
        </p:blipFill>
        <p:spPr>
          <a:xfrm>
            <a:off x="9470181" y="5896925"/>
            <a:ext cx="2103867" cy="696562"/>
          </a:xfrm>
          <a:prstGeom prst="rect">
            <a:avLst/>
          </a:prstGeom>
        </p:spPr>
      </p:pic>
      <p:sp>
        <p:nvSpPr>
          <p:cNvPr id="3" name="AutoShape 2" descr="Smiling can trick your brain into happiness — and boost your health">
            <a:extLst>
              <a:ext uri="{FF2B5EF4-FFF2-40B4-BE49-F238E27FC236}">
                <a16:creationId xmlns:a16="http://schemas.microsoft.com/office/drawing/2014/main" id="{4CAE2962-E59D-4EC7-B918-654EDA0988F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Content Placeholder 3">
            <a:extLst>
              <a:ext uri="{FF2B5EF4-FFF2-40B4-BE49-F238E27FC236}">
                <a16:creationId xmlns:a16="http://schemas.microsoft.com/office/drawing/2014/main" id="{5AA55ED6-7A0C-4B9A-8C05-5B31EE2CE33C}"/>
              </a:ext>
            </a:extLst>
          </p:cNvPr>
          <p:cNvSpPr txBox="1"/>
          <p:nvPr/>
        </p:nvSpPr>
        <p:spPr>
          <a:xfrm>
            <a:off x="877614" y="1538947"/>
            <a:ext cx="8229600" cy="37338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 typeface="Wingdings" panose="05000000000000000000" pitchFamily="2" charset="2"/>
              <a:buChar char="§"/>
            </a:pPr>
            <a:endParaRPr lang="en-US" altLang="en-US" b="1">
              <a:latin typeface="Times New Roman" panose="02020603050405020304" pitchFamily="18" charset="0"/>
              <a:cs typeface="Times New Roman" panose="02020603050405020304" pitchFamily="18" charset="0"/>
            </a:endParaRPr>
          </a:p>
        </p:txBody>
      </p:sp>
      <p:sp>
        <p:nvSpPr>
          <p:cNvPr id="13" name="Content Placeholder 3">
            <a:extLst>
              <a:ext uri="{FF2B5EF4-FFF2-40B4-BE49-F238E27FC236}">
                <a16:creationId xmlns:a16="http://schemas.microsoft.com/office/drawing/2014/main" id="{A96DC7A7-4DEB-4DF9-824F-8F480A77AE9E}"/>
              </a:ext>
            </a:extLst>
          </p:cNvPr>
          <p:cNvSpPr txBox="1"/>
          <p:nvPr/>
        </p:nvSpPr>
        <p:spPr>
          <a:xfrm>
            <a:off x="513939" y="1142227"/>
            <a:ext cx="6536341" cy="4490186"/>
          </a:xfrm>
          <a:prstGeom prst="rect">
            <a:avLst/>
          </a:prstGeom>
          <a:ln>
            <a:solidFill>
              <a:schemeClr val="tx1"/>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 typeface="Wingdings" panose="05000000000000000000" pitchFamily="2" charset="2"/>
              <a:buChar char="§"/>
              <a:defRPr/>
            </a:pPr>
            <a:r>
              <a:rPr lang="en-US" sz="2600" b="1">
                <a:latin typeface="Times New Roman" panose="02020603050405020304" pitchFamily="18" charset="0"/>
                <a:cs typeface="Times New Roman" panose="02020603050405020304" pitchFamily="18" charset="0"/>
              </a:rPr>
              <a:t>Entities must permit </a:t>
            </a:r>
            <a:r>
              <a:rPr lang="en-US" sz="2600" b="1" u="sng">
                <a:solidFill>
                  <a:srgbClr val="FF0000"/>
                </a:solidFill>
                <a:latin typeface="Times New Roman" panose="02020603050405020304" pitchFamily="18" charset="0"/>
                <a:cs typeface="Times New Roman" panose="02020603050405020304" pitchFamily="18" charset="0"/>
              </a:rPr>
              <a:t>miniature horses</a:t>
            </a:r>
            <a:r>
              <a:rPr lang="en-US" sz="2600" b="1">
                <a:latin typeface="Times New Roman" panose="02020603050405020304" pitchFamily="18" charset="0"/>
                <a:cs typeface="Times New Roman" panose="02020603050405020304" pitchFamily="18" charset="0"/>
              </a:rPr>
              <a:t> where reasonable, based on whether:</a:t>
            </a:r>
          </a:p>
          <a:p>
            <a:pPr marL="514350" indent="-514350" algn="l">
              <a:buFont typeface="Arial" panose="020b0604020202020204" pitchFamily="34" charset="0"/>
              <a:buAutoNum type="arabicParenBoth"/>
              <a:defRPr/>
            </a:pPr>
            <a:r>
              <a:rPr lang="en-US" sz="2600" b="1">
                <a:latin typeface="Times New Roman" panose="02020603050405020304" pitchFamily="18" charset="0"/>
                <a:cs typeface="Times New Roman" panose="02020603050405020304" pitchFamily="18" charset="0"/>
              </a:rPr>
              <a:t>the miniature horse is housebroken; </a:t>
            </a:r>
          </a:p>
          <a:p>
            <a:pPr algn="l">
              <a:defRPr/>
            </a:pPr>
            <a:r>
              <a:rPr lang="en-US" sz="2600" b="1">
                <a:latin typeface="Times New Roman" panose="02020603050405020304" pitchFamily="18" charset="0"/>
                <a:cs typeface="Times New Roman" panose="02020603050405020304" pitchFamily="18" charset="0"/>
              </a:rPr>
              <a:t>(2) the miniature horse is under the owner’s control; </a:t>
            </a:r>
          </a:p>
          <a:p>
            <a:pPr algn="l">
              <a:defRPr/>
            </a:pPr>
            <a:r>
              <a:rPr lang="en-US" sz="2600" b="1">
                <a:latin typeface="Times New Roman" panose="02020603050405020304" pitchFamily="18" charset="0"/>
                <a:cs typeface="Times New Roman" panose="02020603050405020304" pitchFamily="18" charset="0"/>
              </a:rPr>
              <a:t>(3) the facility can accommodate the miniature horse’s type, size, and weight; and </a:t>
            </a:r>
          </a:p>
          <a:p>
            <a:pPr algn="l">
              <a:defRPr/>
            </a:pPr>
            <a:r>
              <a:rPr lang="en-US" sz="2600" b="1">
                <a:latin typeface="Times New Roman" panose="02020603050405020304" pitchFamily="18" charset="0"/>
                <a:cs typeface="Times New Roman" panose="02020603050405020304" pitchFamily="18" charset="0"/>
              </a:rPr>
              <a:t>(4) the miniature horse’s presence will not compromise legitimate safety requirements necessary for safe operation of the facility.</a:t>
            </a:r>
          </a:p>
        </p:txBody>
      </p:sp>
      <p:pic>
        <p:nvPicPr>
          <p:cNvPr id="12290" name="Picture 2" descr="Why Miniature Horses Make Such Great Service Animals">
            <a:extLst>
              <a:ext uri="{FF2B5EF4-FFF2-40B4-BE49-F238E27FC236}">
                <a16:creationId xmlns:a16="http://schemas.microsoft.com/office/drawing/2014/main" id="{387E778E-1068-4737-AD09-166738517B7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251410" y="1876092"/>
            <a:ext cx="4227359" cy="3105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039669"/>
      </p:ext>
    </p:extLst>
  </p:cSld>
  <p:clrMapOvr>
    <a:masterClrMapping/>
  </p:clrMapOvr>
  <p:transition/>
  <p:timing/>
</p:sld>
</file>

<file path=ppt/slides/slide2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Rectangle 3">
            <a:extLst>
              <a:ext uri="{FF2B5EF4-FFF2-40B4-BE49-F238E27FC236}">
                <a16:creationId xmlns:a16="http://schemas.microsoft.com/office/drawing/2014/main" id="{64E7D776-6FBA-E64E-9624-98026032CA5A}"/>
              </a:ext>
            </a:extLst>
          </p:cNvPr>
          <p:cNvSpPr/>
          <p:nvPr/>
        </p:nvSpPr>
        <p:spPr>
          <a:xfrm>
            <a:off x="-19800" y="5689476"/>
            <a:ext cx="12211800" cy="11685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E474C22-9B5D-904D-BD0F-7CD15B2817D8}"/>
              </a:ext>
            </a:extLst>
          </p:cNvPr>
          <p:cNvPicPr>
            <a:picLocks noChangeAspect="1"/>
          </p:cNvPicPr>
          <p:nvPr/>
        </p:nvPicPr>
        <p:blipFill>
          <a:blip r:embed="rId2"/>
          <a:stretch>
            <a:fillRect/>
          </a:stretch>
        </p:blipFill>
        <p:spPr>
          <a:xfrm>
            <a:off x="503342" y="6020309"/>
            <a:ext cx="2878686" cy="449795"/>
          </a:xfrm>
          <a:prstGeom prst="rect">
            <a:avLst/>
          </a:prstGeom>
        </p:spPr>
      </p:pic>
      <p:sp>
        <p:nvSpPr>
          <p:cNvPr id="12" name="Title 5">
            <a:extLst>
              <a:ext uri="{FF2B5EF4-FFF2-40B4-BE49-F238E27FC236}">
                <a16:creationId xmlns:a16="http://schemas.microsoft.com/office/drawing/2014/main" id="{FA7BD86D-DDC6-2643-8995-1CB6C20DD8E0}"/>
              </a:ext>
            </a:extLst>
          </p:cNvPr>
          <p:cNvSpPr>
            <a:spLocks noGrp="1"/>
          </p:cNvSpPr>
          <p:nvPr/>
        </p:nvSpPr>
        <p:spPr>
          <a:xfrm>
            <a:off x="5221014" y="1456128"/>
            <a:ext cx="7772400" cy="628650"/>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chor="ctr">
            <a:normAutofit/>
          </a:bodyPr>
          <a:lstStyle>
            <a:lvl1pPr algn="ctr" defTabSz="914400" rtl="0" eaLnBrk="1" latinLnBrk="0" hangingPunct="1">
              <a:spcBef>
                <a:spcPct val="0"/>
              </a:spcBef>
              <a:buNone/>
              <a:defRPr sz="3200" b="1" kern="1200">
                <a:solidFill>
                  <a:srgbClr val="115284"/>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en-US"/>
          </a:p>
        </p:txBody>
      </p:sp>
      <p:sp>
        <p:nvSpPr>
          <p:cNvPr id="14" name="Text Placeholder 7">
            <a:extLst>
              <a:ext uri="{FF2B5EF4-FFF2-40B4-BE49-F238E27FC236}">
                <a16:creationId xmlns:a16="http://schemas.microsoft.com/office/drawing/2014/main" id="{51CA3369-9F58-1341-B98E-24ED60944E3B}"/>
              </a:ext>
            </a:extLst>
          </p:cNvPr>
          <p:cNvSpPr>
            <a:spLocks noGrp="1"/>
          </p:cNvSpPr>
          <p:nvPr/>
        </p:nvSpPr>
        <p:spPr>
          <a:xfrm>
            <a:off x="4992414" y="4303213"/>
            <a:ext cx="7772400" cy="381000"/>
          </a:xfrm>
          <a:prstGeom prst="rect">
            <a:avLst/>
          </a:prstGeom>
        </p:spPr>
        <p:style>
          <a:lnRef idx="0">
            <a:scrgbClr r="0" g="0" b="0"/>
          </a:lnRef>
          <a:fillRef idx="0">
            <a:scrgbClr r="0" g="0" b="0"/>
          </a:fillRef>
          <a:effectRef idx="0">
            <a:scrgbClr r="0" g="0" b="0"/>
          </a:effectRef>
          <a:fontRef idx="major"/>
        </p:style>
        <p:txBody>
          <a:bodyPr vert="horz" lIns="0" tIns="0" rIns="0" bIns="0" rtlCol="0">
            <a:normAutofit/>
          </a:bodyPr>
          <a:lstStyle>
            <a:lvl1pPr marL="0" indent="-342900" algn="ctr" defTabSz="914400" rtl="0" eaLnBrk="1" latinLnBrk="0" hangingPunct="1">
              <a:spcBef>
                <a:spcPct val="0"/>
              </a:spcBef>
              <a:buFontTx/>
              <a:buNone/>
              <a:defRPr sz="1800" kern="1200">
                <a:solidFill>
                  <a:schemeClr val="tx2"/>
                </a:solidFill>
                <a:latin typeface="Arial"/>
                <a:ea typeface="+mj-ea"/>
                <a:cs typeface="Arial"/>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j-lt"/>
                <a:ea typeface="+mj-ea"/>
                <a:cs typeface="+mj-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j-lt"/>
                <a:ea typeface="+mj-ea"/>
                <a:cs typeface="+mj-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9pPr>
          </a:lstStyle>
          <a:p>
            <a:endParaRPr lang="en-US"/>
          </a:p>
        </p:txBody>
      </p:sp>
      <p:sp>
        <p:nvSpPr>
          <p:cNvPr id="20" name="TextBox 19">
            <a:extLst>
              <a:ext uri="{FF2B5EF4-FFF2-40B4-BE49-F238E27FC236}">
                <a16:creationId xmlns:a16="http://schemas.microsoft.com/office/drawing/2014/main" id="{9284E2A3-0D45-084C-A6A2-36D440BD88E5}"/>
              </a:ext>
            </a:extLst>
          </p:cNvPr>
          <p:cNvSpPr txBox="1"/>
          <p:nvPr/>
        </p:nvSpPr>
        <p:spPr>
          <a:xfrm>
            <a:off x="1082664" y="339888"/>
            <a:ext cx="9721871" cy="951030"/>
          </a:xfrm>
          <a:prstGeom prst="rect">
            <a:avLst/>
          </a:prstGeom>
          <a:noFill/>
        </p:spPr>
        <p:txBody>
          <a:bodyPr wrap="square" rtlCol="0">
            <a:spAutoFit/>
          </a:bodyPr>
          <a:lstStyle/>
          <a:p>
            <a:pPr algn="ctr">
              <a:lnSpc>
                <a:spcPct val="90000"/>
              </a:lnSpc>
              <a:buFontTx/>
              <a:buNone/>
            </a:pPr>
            <a:r>
              <a:rPr lang="en-US" sz="5400" b="1">
                <a:effectLst>
                  <a:outerShdw blurRad="38100" dist="38100" dir="2700000" algn="tl">
                    <a:srgbClr val="000000">
                      <a:alpha val="43137"/>
                    </a:srgbClr>
                  </a:outerShdw>
                </a:effectLst>
                <a:latin typeface="Times New Roman" panose="02020603050405020304" pitchFamily="18" charset="0"/>
              </a:rPr>
              <a:t>Suggestions</a:t>
            </a:r>
          </a:p>
          <a:p>
            <a:pPr>
              <a:lnSpc>
                <a:spcPct val="90000"/>
              </a:lnSpc>
              <a:buFontTx/>
              <a:buNone/>
            </a:pPr>
            <a:endParaRPr lang="en-US" sz="800" b="1">
              <a:effectLst>
                <a:outerShdw blurRad="38100" dist="38100" dir="2700000" algn="tl">
                  <a:srgbClr val="000000">
                    <a:alpha val="43137"/>
                  </a:srgbClr>
                </a:outerShdw>
              </a:effectLst>
              <a:latin typeface="Times New Roman" panose="02020603050405020304" pitchFamily="18" charset="0"/>
            </a:endParaRPr>
          </a:p>
        </p:txBody>
      </p:sp>
      <p:pic>
        <p:nvPicPr>
          <p:cNvPr id="24" name="Picture 23">
            <a:extLst>
              <a:ext uri="{FF2B5EF4-FFF2-40B4-BE49-F238E27FC236}">
                <a16:creationId xmlns:a16="http://schemas.microsoft.com/office/drawing/2014/main" id="{FF3521AF-4456-AC45-9244-822BBE2A7BAC}"/>
              </a:ext>
            </a:extLst>
          </p:cNvPr>
          <p:cNvPicPr>
            <a:picLocks noChangeAspect="1"/>
          </p:cNvPicPr>
          <p:nvPr/>
        </p:nvPicPr>
        <p:blipFill>
          <a:blip r:embed="rId3"/>
          <a:srcRect t="37185" r="12486" b="40426"/>
          <a:stretch>
            <a:fillRect/>
          </a:stretch>
        </p:blipFill>
        <p:spPr>
          <a:xfrm>
            <a:off x="9470181" y="5896925"/>
            <a:ext cx="2103867" cy="696562"/>
          </a:xfrm>
          <a:prstGeom prst="rect">
            <a:avLst/>
          </a:prstGeom>
        </p:spPr>
      </p:pic>
      <p:sp>
        <p:nvSpPr>
          <p:cNvPr id="3" name="AutoShape 2" descr="Smiling can trick your brain into happiness — and boost your health">
            <a:extLst>
              <a:ext uri="{FF2B5EF4-FFF2-40B4-BE49-F238E27FC236}">
                <a16:creationId xmlns:a16="http://schemas.microsoft.com/office/drawing/2014/main" id="{4CAE2962-E59D-4EC7-B918-654EDA0988F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Content Placeholder 3">
            <a:extLst>
              <a:ext uri="{FF2B5EF4-FFF2-40B4-BE49-F238E27FC236}">
                <a16:creationId xmlns:a16="http://schemas.microsoft.com/office/drawing/2014/main" id="{5AA55ED6-7A0C-4B9A-8C05-5B31EE2CE33C}"/>
              </a:ext>
            </a:extLst>
          </p:cNvPr>
          <p:cNvSpPr txBox="1"/>
          <p:nvPr/>
        </p:nvSpPr>
        <p:spPr>
          <a:xfrm>
            <a:off x="877614" y="1538947"/>
            <a:ext cx="8229600" cy="37338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 typeface="Wingdings" panose="05000000000000000000" pitchFamily="2" charset="2"/>
              <a:buChar char="§"/>
            </a:pPr>
            <a:endParaRPr lang="en-US" altLang="en-US" b="1">
              <a:latin typeface="Times New Roman" panose="02020603050405020304" pitchFamily="18" charset="0"/>
              <a:cs typeface="Times New Roman" panose="02020603050405020304" pitchFamily="18" charset="0"/>
            </a:endParaRPr>
          </a:p>
        </p:txBody>
      </p:sp>
      <p:sp>
        <p:nvSpPr>
          <p:cNvPr id="15" name="Content Placeholder 3">
            <a:extLst>
              <a:ext uri="{FF2B5EF4-FFF2-40B4-BE49-F238E27FC236}">
                <a16:creationId xmlns:a16="http://schemas.microsoft.com/office/drawing/2014/main" id="{00BE1C9C-FE20-4AB2-9E0D-812C298E2A02}"/>
              </a:ext>
            </a:extLst>
          </p:cNvPr>
          <p:cNvSpPr txBox="1"/>
          <p:nvPr/>
        </p:nvSpPr>
        <p:spPr>
          <a:xfrm>
            <a:off x="1387465" y="1274434"/>
            <a:ext cx="8851535" cy="3957733"/>
          </a:xfrm>
          <a:prstGeom prst="rect">
            <a:avLst/>
          </a:prstGeom>
          <a:ln>
            <a:solidFill>
              <a:schemeClr val="tx1"/>
            </a:solidFill>
          </a:ln>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 typeface="Wingdings" panose="05000000000000000000" pitchFamily="2" charset="2"/>
              <a:buChar char="§"/>
              <a:defRPr/>
            </a:pPr>
            <a:r>
              <a:rPr lang="en-US" sz="2800" b="1">
                <a:latin typeface="Times New Roman" panose="02020603050405020304" pitchFamily="18" charset="0"/>
                <a:cs typeface="Times New Roman" panose="02020603050405020304" pitchFamily="18" charset="0"/>
              </a:rPr>
              <a:t>Provide written notice of best practices regarding service animals.</a:t>
            </a:r>
          </a:p>
          <a:p>
            <a:pPr algn="l">
              <a:buFont typeface="Wingdings" panose="05000000000000000000" pitchFamily="2" charset="2"/>
              <a:buChar char="§"/>
              <a:defRPr/>
            </a:pPr>
            <a:r>
              <a:rPr lang="en-US" sz="2800" b="1">
                <a:latin typeface="Times New Roman" panose="02020603050405020304" pitchFamily="18" charset="0"/>
                <a:cs typeface="Times New Roman" panose="02020603050405020304" pitchFamily="18" charset="0"/>
              </a:rPr>
              <a:t>Provide written notice to handlers of their responsibilities.</a:t>
            </a:r>
          </a:p>
          <a:p>
            <a:pPr algn="l">
              <a:buFont typeface="Wingdings" panose="05000000000000000000" pitchFamily="2" charset="2"/>
              <a:buChar char="§"/>
              <a:defRPr/>
            </a:pPr>
            <a:r>
              <a:rPr lang="en-US" sz="2800" b="1">
                <a:latin typeface="Times New Roman" panose="02020603050405020304" pitchFamily="18" charset="0"/>
                <a:cs typeface="Times New Roman" panose="02020603050405020304" pitchFamily="18" charset="0"/>
              </a:rPr>
              <a:t>Train staff.</a:t>
            </a:r>
          </a:p>
          <a:p>
            <a:pPr algn="l">
              <a:buFont typeface="Wingdings" panose="05000000000000000000" pitchFamily="2" charset="2"/>
              <a:buChar char="§"/>
              <a:defRPr/>
            </a:pPr>
            <a:r>
              <a:rPr lang="en-US" sz="2800" b="1">
                <a:latin typeface="Times New Roman" panose="02020603050405020304" pitchFamily="18" charset="0"/>
                <a:cs typeface="Times New Roman" panose="02020603050405020304" pitchFamily="18" charset="0"/>
              </a:rPr>
              <a:t>Do not retaliate.</a:t>
            </a:r>
          </a:p>
          <a:p>
            <a:pPr algn="l">
              <a:buFont typeface="Wingdings" panose="05000000000000000000" pitchFamily="2" charset="2"/>
              <a:buChar char="§"/>
              <a:defRPr/>
            </a:pPr>
            <a:r>
              <a:rPr lang="en-US" sz="2800" b="1">
                <a:latin typeface="Times New Roman" panose="02020603050405020304" pitchFamily="18" charset="0"/>
                <a:cs typeface="Times New Roman" panose="02020603050405020304" pitchFamily="18" charset="0"/>
              </a:rPr>
              <a:t>Remove animals that are out of control, not housebroken, or that pose a direct threat.</a:t>
            </a:r>
          </a:p>
          <a:p>
            <a:pPr algn="l">
              <a:buFont typeface="Wingdings" panose="05000000000000000000" pitchFamily="2" charset="2"/>
              <a:buChar char="§"/>
              <a:defRPr/>
            </a:pPr>
            <a:r>
              <a:rPr lang="en-US" sz="2800" b="1">
                <a:latin typeface="Times New Roman" panose="02020603050405020304" pitchFamily="18" charset="0"/>
                <a:cs typeface="Times New Roman" panose="02020603050405020304" pitchFamily="18" charset="0"/>
              </a:rPr>
              <a:t>Be prepared for emotional reactions.</a:t>
            </a:r>
          </a:p>
          <a:p>
            <a:pPr algn="l">
              <a:buFont typeface="Wingdings" panose="05000000000000000000" pitchFamily="2" charset="2"/>
              <a:buChar char="§"/>
              <a:defRPr/>
            </a:pPr>
            <a:r>
              <a:rPr lang="en-US" sz="2800" b="1">
                <a:latin typeface="Times New Roman" panose="02020603050405020304" pitchFamily="18" charset="0"/>
                <a:cs typeface="Times New Roman" panose="02020603050405020304" pitchFamily="18" charset="0"/>
              </a:rPr>
              <a:t>Stay flexible.</a:t>
            </a:r>
          </a:p>
        </p:txBody>
      </p:sp>
    </p:spTree>
    <p:extLst>
      <p:ext uri="{BB962C8B-B14F-4D97-AF65-F5344CB8AC3E}">
        <p14:creationId xmlns:p14="http://schemas.microsoft.com/office/powerpoint/2010/main" val="1210054294"/>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Rectangle 3">
            <a:extLst>
              <a:ext uri="{FF2B5EF4-FFF2-40B4-BE49-F238E27FC236}">
                <a16:creationId xmlns:a16="http://schemas.microsoft.com/office/drawing/2014/main" id="{64E7D776-6FBA-E64E-9624-98026032CA5A}"/>
              </a:ext>
            </a:extLst>
          </p:cNvPr>
          <p:cNvSpPr/>
          <p:nvPr/>
        </p:nvSpPr>
        <p:spPr>
          <a:xfrm>
            <a:off x="-19800" y="5689476"/>
            <a:ext cx="12211800" cy="11685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E474C22-9B5D-904D-BD0F-7CD15B2817D8}"/>
              </a:ext>
            </a:extLst>
          </p:cNvPr>
          <p:cNvPicPr>
            <a:picLocks noChangeAspect="1"/>
          </p:cNvPicPr>
          <p:nvPr/>
        </p:nvPicPr>
        <p:blipFill>
          <a:blip r:embed="rId2"/>
          <a:stretch>
            <a:fillRect/>
          </a:stretch>
        </p:blipFill>
        <p:spPr>
          <a:xfrm>
            <a:off x="503342" y="6020309"/>
            <a:ext cx="2878686" cy="449795"/>
          </a:xfrm>
          <a:prstGeom prst="rect">
            <a:avLst/>
          </a:prstGeom>
        </p:spPr>
      </p:pic>
      <p:sp>
        <p:nvSpPr>
          <p:cNvPr id="12" name="Title 5">
            <a:extLst>
              <a:ext uri="{FF2B5EF4-FFF2-40B4-BE49-F238E27FC236}">
                <a16:creationId xmlns:a16="http://schemas.microsoft.com/office/drawing/2014/main" id="{FA7BD86D-DDC6-2643-8995-1CB6C20DD8E0}"/>
              </a:ext>
            </a:extLst>
          </p:cNvPr>
          <p:cNvSpPr>
            <a:spLocks noGrp="1"/>
          </p:cNvSpPr>
          <p:nvPr/>
        </p:nvSpPr>
        <p:spPr>
          <a:xfrm>
            <a:off x="4992414" y="2550613"/>
            <a:ext cx="7772400" cy="628650"/>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chor="ctr">
            <a:normAutofit/>
          </a:bodyPr>
          <a:lstStyle>
            <a:lvl1pPr algn="ctr" defTabSz="914400" rtl="0" eaLnBrk="1" latinLnBrk="0" hangingPunct="1">
              <a:spcBef>
                <a:spcPct val="0"/>
              </a:spcBef>
              <a:buNone/>
              <a:defRPr sz="3200" b="1" kern="1200">
                <a:solidFill>
                  <a:srgbClr val="115284"/>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en-US"/>
          </a:p>
        </p:txBody>
      </p:sp>
      <p:sp>
        <p:nvSpPr>
          <p:cNvPr id="14" name="Text Placeholder 7">
            <a:extLst>
              <a:ext uri="{FF2B5EF4-FFF2-40B4-BE49-F238E27FC236}">
                <a16:creationId xmlns:a16="http://schemas.microsoft.com/office/drawing/2014/main" id="{51CA3369-9F58-1341-B98E-24ED60944E3B}"/>
              </a:ext>
            </a:extLst>
          </p:cNvPr>
          <p:cNvSpPr>
            <a:spLocks noGrp="1"/>
          </p:cNvSpPr>
          <p:nvPr/>
        </p:nvSpPr>
        <p:spPr>
          <a:xfrm>
            <a:off x="4992414" y="4303213"/>
            <a:ext cx="7772400" cy="381000"/>
          </a:xfrm>
          <a:prstGeom prst="rect">
            <a:avLst/>
          </a:prstGeom>
        </p:spPr>
        <p:style>
          <a:lnRef idx="0">
            <a:scrgbClr r="0" g="0" b="0"/>
          </a:lnRef>
          <a:fillRef idx="0">
            <a:scrgbClr r="0" g="0" b="0"/>
          </a:fillRef>
          <a:effectRef idx="0">
            <a:scrgbClr r="0" g="0" b="0"/>
          </a:effectRef>
          <a:fontRef idx="major"/>
        </p:style>
        <p:txBody>
          <a:bodyPr vert="horz" lIns="0" tIns="0" rIns="0" bIns="0" rtlCol="0">
            <a:normAutofit/>
          </a:bodyPr>
          <a:lstStyle>
            <a:lvl1pPr marL="0" indent="-342900" algn="ctr" defTabSz="914400" rtl="0" eaLnBrk="1" latinLnBrk="0" hangingPunct="1">
              <a:spcBef>
                <a:spcPct val="0"/>
              </a:spcBef>
              <a:buFontTx/>
              <a:buNone/>
              <a:defRPr sz="1800" kern="1200">
                <a:solidFill>
                  <a:schemeClr val="tx2"/>
                </a:solidFill>
                <a:latin typeface="Arial"/>
                <a:ea typeface="+mj-ea"/>
                <a:cs typeface="Arial"/>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j-lt"/>
                <a:ea typeface="+mj-ea"/>
                <a:cs typeface="+mj-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j-lt"/>
                <a:ea typeface="+mj-ea"/>
                <a:cs typeface="+mj-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9pPr>
          </a:lstStyle>
          <a:p>
            <a:endParaRPr lang="en-US"/>
          </a:p>
        </p:txBody>
      </p:sp>
      <p:sp>
        <p:nvSpPr>
          <p:cNvPr id="20" name="TextBox 19">
            <a:extLst>
              <a:ext uri="{FF2B5EF4-FFF2-40B4-BE49-F238E27FC236}">
                <a16:creationId xmlns:a16="http://schemas.microsoft.com/office/drawing/2014/main" id="{9284E2A3-0D45-084C-A6A2-36D440BD88E5}"/>
              </a:ext>
            </a:extLst>
          </p:cNvPr>
          <p:cNvSpPr txBox="1"/>
          <p:nvPr/>
        </p:nvSpPr>
        <p:spPr>
          <a:xfrm>
            <a:off x="1252843" y="553400"/>
            <a:ext cx="9666514" cy="895630"/>
          </a:xfrm>
          <a:prstGeom prst="rect">
            <a:avLst/>
          </a:prstGeom>
          <a:noFill/>
        </p:spPr>
        <p:txBody>
          <a:bodyPr wrap="square" rtlCol="0">
            <a:spAutoFit/>
          </a:bodyPr>
          <a:lstStyle/>
          <a:p>
            <a:pPr algn="ctr">
              <a:lnSpc>
                <a:spcPct val="90000"/>
              </a:lnSpc>
              <a:buFontTx/>
              <a:buNone/>
            </a:pPr>
            <a:r>
              <a:rPr lang="en-US" sz="5400" b="1">
                <a:effectLst>
                  <a:outerShdw blurRad="38100" dist="38100" dir="2700000" algn="tl">
                    <a:srgbClr val="000000">
                      <a:alpha val="43137"/>
                    </a:srgbClr>
                  </a:outerShdw>
                </a:effectLst>
                <a:latin typeface="Times New Roman" panose="02020603050405020304" pitchFamily="18" charset="0"/>
              </a:rPr>
              <a:t>Wage and Hour</a:t>
            </a:r>
          </a:p>
          <a:p>
            <a:pPr>
              <a:lnSpc>
                <a:spcPct val="90000"/>
              </a:lnSpc>
              <a:buFontTx/>
              <a:buNone/>
            </a:pPr>
            <a:endParaRPr lang="en-US" sz="400" b="1">
              <a:effectLst>
                <a:outerShdw blurRad="38100" dist="38100" dir="2700000" algn="tl">
                  <a:srgbClr val="000000">
                    <a:alpha val="43137"/>
                  </a:srgbClr>
                </a:outerShdw>
              </a:effectLst>
              <a:latin typeface="Times New Roman" panose="02020603050405020304" pitchFamily="18" charset="0"/>
            </a:endParaRPr>
          </a:p>
        </p:txBody>
      </p:sp>
      <p:pic>
        <p:nvPicPr>
          <p:cNvPr id="24" name="Picture 23">
            <a:extLst>
              <a:ext uri="{FF2B5EF4-FFF2-40B4-BE49-F238E27FC236}">
                <a16:creationId xmlns:a16="http://schemas.microsoft.com/office/drawing/2014/main" id="{FF3521AF-4456-AC45-9244-822BBE2A7BAC}"/>
              </a:ext>
            </a:extLst>
          </p:cNvPr>
          <p:cNvPicPr>
            <a:picLocks noChangeAspect="1"/>
          </p:cNvPicPr>
          <p:nvPr/>
        </p:nvPicPr>
        <p:blipFill>
          <a:blip r:embed="rId3"/>
          <a:srcRect t="37185" r="12486" b="40426"/>
          <a:stretch>
            <a:fillRect/>
          </a:stretch>
        </p:blipFill>
        <p:spPr>
          <a:xfrm>
            <a:off x="9470181" y="5896925"/>
            <a:ext cx="2103867" cy="696562"/>
          </a:xfrm>
          <a:prstGeom prst="rect">
            <a:avLst/>
          </a:prstGeom>
        </p:spPr>
      </p:pic>
      <p:sp>
        <p:nvSpPr>
          <p:cNvPr id="3" name="AutoShape 2" descr="Smiling can trick your brain into happiness — and boost your health">
            <a:extLst>
              <a:ext uri="{FF2B5EF4-FFF2-40B4-BE49-F238E27FC236}">
                <a16:creationId xmlns:a16="http://schemas.microsoft.com/office/drawing/2014/main" id="{4CAE2962-E59D-4EC7-B918-654EDA0988F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Client Alert - Wage Act Updates: Massachusetts' Highest Court Finds Limited  FLSA Preemption of Wage Act Remedies and Employers Should Prepare for  Potential Wage-Related Changes to Come - Bowditch &amp; Dewey">
            <a:extLst>
              <a:ext uri="{FF2B5EF4-FFF2-40B4-BE49-F238E27FC236}">
                <a16:creationId xmlns:a16="http://schemas.microsoft.com/office/drawing/2014/main" id="{BC2E70E2-491B-40E7-9214-564F52A41C6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351276" y="1891315"/>
            <a:ext cx="5184648" cy="2814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755991"/>
      </p:ext>
    </p:extLst>
  </p:cSld>
  <p:clrMapOvr>
    <a:masterClrMapping/>
  </p:clrMapOvr>
  <p:transition/>
  <p:timing/>
</p:sld>
</file>

<file path=ppt/slides/slide3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Rectangle 3">
            <a:extLst>
              <a:ext uri="{FF2B5EF4-FFF2-40B4-BE49-F238E27FC236}">
                <a16:creationId xmlns:a16="http://schemas.microsoft.com/office/drawing/2014/main" id="{64E7D776-6FBA-E64E-9624-98026032CA5A}"/>
              </a:ext>
            </a:extLst>
          </p:cNvPr>
          <p:cNvSpPr/>
          <p:nvPr/>
        </p:nvSpPr>
        <p:spPr>
          <a:xfrm>
            <a:off x="-19800" y="5689476"/>
            <a:ext cx="12211800" cy="11685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E474C22-9B5D-904D-BD0F-7CD15B2817D8}"/>
              </a:ext>
            </a:extLst>
          </p:cNvPr>
          <p:cNvPicPr>
            <a:picLocks noChangeAspect="1"/>
          </p:cNvPicPr>
          <p:nvPr/>
        </p:nvPicPr>
        <p:blipFill>
          <a:blip r:embed="rId2"/>
          <a:stretch>
            <a:fillRect/>
          </a:stretch>
        </p:blipFill>
        <p:spPr>
          <a:xfrm>
            <a:off x="503342" y="6020309"/>
            <a:ext cx="2878686" cy="449795"/>
          </a:xfrm>
          <a:prstGeom prst="rect">
            <a:avLst/>
          </a:prstGeom>
        </p:spPr>
      </p:pic>
      <p:sp>
        <p:nvSpPr>
          <p:cNvPr id="12" name="Title 5">
            <a:extLst>
              <a:ext uri="{FF2B5EF4-FFF2-40B4-BE49-F238E27FC236}">
                <a16:creationId xmlns:a16="http://schemas.microsoft.com/office/drawing/2014/main" id="{FA7BD86D-DDC6-2643-8995-1CB6C20DD8E0}"/>
              </a:ext>
            </a:extLst>
          </p:cNvPr>
          <p:cNvSpPr>
            <a:spLocks noGrp="1"/>
          </p:cNvSpPr>
          <p:nvPr/>
        </p:nvSpPr>
        <p:spPr>
          <a:xfrm>
            <a:off x="4992414" y="2550613"/>
            <a:ext cx="7772400" cy="628650"/>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chor="ctr">
            <a:normAutofit/>
          </a:bodyPr>
          <a:lstStyle>
            <a:lvl1pPr algn="ctr" defTabSz="914400" rtl="0" eaLnBrk="1" latinLnBrk="0" hangingPunct="1">
              <a:spcBef>
                <a:spcPct val="0"/>
              </a:spcBef>
              <a:buNone/>
              <a:defRPr sz="3200" b="1" kern="1200">
                <a:solidFill>
                  <a:srgbClr val="115284"/>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en-US"/>
          </a:p>
        </p:txBody>
      </p:sp>
      <p:sp>
        <p:nvSpPr>
          <p:cNvPr id="14" name="Text Placeholder 7">
            <a:extLst>
              <a:ext uri="{FF2B5EF4-FFF2-40B4-BE49-F238E27FC236}">
                <a16:creationId xmlns:a16="http://schemas.microsoft.com/office/drawing/2014/main" id="{51CA3369-9F58-1341-B98E-24ED60944E3B}"/>
              </a:ext>
            </a:extLst>
          </p:cNvPr>
          <p:cNvSpPr>
            <a:spLocks noGrp="1"/>
          </p:cNvSpPr>
          <p:nvPr/>
        </p:nvSpPr>
        <p:spPr>
          <a:xfrm>
            <a:off x="4992414" y="4303213"/>
            <a:ext cx="7772400" cy="381000"/>
          </a:xfrm>
          <a:prstGeom prst="rect">
            <a:avLst/>
          </a:prstGeom>
        </p:spPr>
        <p:style>
          <a:lnRef idx="0">
            <a:scrgbClr r="0" g="0" b="0"/>
          </a:lnRef>
          <a:fillRef idx="0">
            <a:scrgbClr r="0" g="0" b="0"/>
          </a:fillRef>
          <a:effectRef idx="0">
            <a:scrgbClr r="0" g="0" b="0"/>
          </a:effectRef>
          <a:fontRef idx="major"/>
        </p:style>
        <p:txBody>
          <a:bodyPr vert="horz" lIns="0" tIns="0" rIns="0" bIns="0" rtlCol="0">
            <a:normAutofit/>
          </a:bodyPr>
          <a:lstStyle>
            <a:lvl1pPr marL="0" indent="-342900" algn="ctr" defTabSz="914400" rtl="0" eaLnBrk="1" latinLnBrk="0" hangingPunct="1">
              <a:spcBef>
                <a:spcPct val="0"/>
              </a:spcBef>
              <a:buFontTx/>
              <a:buNone/>
              <a:defRPr sz="1800" kern="1200">
                <a:solidFill>
                  <a:schemeClr val="tx2"/>
                </a:solidFill>
                <a:latin typeface="Arial"/>
                <a:ea typeface="+mj-ea"/>
                <a:cs typeface="Arial"/>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j-lt"/>
                <a:ea typeface="+mj-ea"/>
                <a:cs typeface="+mj-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j-lt"/>
                <a:ea typeface="+mj-ea"/>
                <a:cs typeface="+mj-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9pPr>
          </a:lstStyle>
          <a:p>
            <a:endParaRPr lang="en-US"/>
          </a:p>
        </p:txBody>
      </p:sp>
      <p:sp>
        <p:nvSpPr>
          <p:cNvPr id="20" name="TextBox 19">
            <a:extLst>
              <a:ext uri="{FF2B5EF4-FFF2-40B4-BE49-F238E27FC236}">
                <a16:creationId xmlns:a16="http://schemas.microsoft.com/office/drawing/2014/main" id="{9284E2A3-0D45-084C-A6A2-36D440BD88E5}"/>
              </a:ext>
            </a:extLst>
          </p:cNvPr>
          <p:cNvSpPr txBox="1"/>
          <p:nvPr/>
        </p:nvSpPr>
        <p:spPr>
          <a:xfrm>
            <a:off x="2264750" y="222476"/>
            <a:ext cx="7340021" cy="951030"/>
          </a:xfrm>
          <a:prstGeom prst="rect">
            <a:avLst/>
          </a:prstGeom>
          <a:noFill/>
        </p:spPr>
        <p:txBody>
          <a:bodyPr wrap="square" rtlCol="0">
            <a:spAutoFit/>
          </a:bodyPr>
          <a:lstStyle/>
          <a:p>
            <a:pPr algn="ctr">
              <a:lnSpc>
                <a:spcPct val="90000"/>
              </a:lnSpc>
              <a:buFontTx/>
              <a:buNone/>
            </a:pPr>
            <a:r>
              <a:rPr lang="en-US" sz="5400" b="1">
                <a:effectLst>
                  <a:outerShdw blurRad="38100" dist="38100" dir="2700000" algn="tl">
                    <a:srgbClr val="000000">
                      <a:alpha val="43137"/>
                    </a:srgbClr>
                  </a:outerShdw>
                </a:effectLst>
                <a:latin typeface="Times New Roman" panose="02020603050405020304" pitchFamily="18" charset="0"/>
              </a:rPr>
              <a:t>NLRA/NLRB ISSUES</a:t>
            </a:r>
          </a:p>
          <a:p>
            <a:pPr>
              <a:lnSpc>
                <a:spcPct val="90000"/>
              </a:lnSpc>
              <a:buFontTx/>
              <a:buNone/>
            </a:pPr>
            <a:endParaRPr lang="en-US" sz="800" b="1">
              <a:effectLst>
                <a:outerShdw blurRad="38100" dist="38100" dir="2700000" algn="tl">
                  <a:srgbClr val="000000">
                    <a:alpha val="43137"/>
                  </a:srgbClr>
                </a:outerShdw>
              </a:effectLst>
              <a:latin typeface="Times New Roman" panose="02020603050405020304" pitchFamily="18" charset="0"/>
            </a:endParaRPr>
          </a:p>
        </p:txBody>
      </p:sp>
      <p:pic>
        <p:nvPicPr>
          <p:cNvPr id="24" name="Picture 23">
            <a:extLst>
              <a:ext uri="{FF2B5EF4-FFF2-40B4-BE49-F238E27FC236}">
                <a16:creationId xmlns:a16="http://schemas.microsoft.com/office/drawing/2014/main" id="{FF3521AF-4456-AC45-9244-822BBE2A7BAC}"/>
              </a:ext>
            </a:extLst>
          </p:cNvPr>
          <p:cNvPicPr>
            <a:picLocks noChangeAspect="1"/>
          </p:cNvPicPr>
          <p:nvPr/>
        </p:nvPicPr>
        <p:blipFill>
          <a:blip r:embed="rId3"/>
          <a:srcRect t="37185" r="12486" b="40426"/>
          <a:stretch>
            <a:fillRect/>
          </a:stretch>
        </p:blipFill>
        <p:spPr>
          <a:xfrm>
            <a:off x="9470181" y="5896925"/>
            <a:ext cx="2103867" cy="696562"/>
          </a:xfrm>
          <a:prstGeom prst="rect">
            <a:avLst/>
          </a:prstGeom>
        </p:spPr>
      </p:pic>
      <p:sp>
        <p:nvSpPr>
          <p:cNvPr id="3" name="AutoShape 2" descr="Smiling can trick your brain into happiness — and boost your health">
            <a:extLst>
              <a:ext uri="{FF2B5EF4-FFF2-40B4-BE49-F238E27FC236}">
                <a16:creationId xmlns:a16="http://schemas.microsoft.com/office/drawing/2014/main" id="{4CAE2962-E59D-4EC7-B918-654EDA0988F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Starbucks strike (copy)">
            <a:extLst>
              <a:ext uri="{FF2B5EF4-FFF2-40B4-BE49-F238E27FC236}">
                <a16:creationId xmlns:a16="http://schemas.microsoft.com/office/drawing/2014/main" id="{961E1348-220D-489A-A634-3100C6E55CB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893497" y="1180806"/>
            <a:ext cx="6082526" cy="4212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303852"/>
      </p:ext>
    </p:extLst>
  </p:cSld>
  <p:clrMapOvr>
    <a:masterClrMapping/>
  </p:clrMapOvr>
  <p:transition/>
  <p:timing/>
</p:sld>
</file>

<file path=ppt/slides/slide3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Rectangle 3">
            <a:extLst>
              <a:ext uri="{FF2B5EF4-FFF2-40B4-BE49-F238E27FC236}">
                <a16:creationId xmlns:a16="http://schemas.microsoft.com/office/drawing/2014/main" id="{64E7D776-6FBA-E64E-9624-98026032CA5A}"/>
              </a:ext>
            </a:extLst>
          </p:cNvPr>
          <p:cNvSpPr/>
          <p:nvPr/>
        </p:nvSpPr>
        <p:spPr>
          <a:xfrm>
            <a:off x="-19800" y="5689476"/>
            <a:ext cx="12211800" cy="11685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E474C22-9B5D-904D-BD0F-7CD15B2817D8}"/>
              </a:ext>
            </a:extLst>
          </p:cNvPr>
          <p:cNvPicPr>
            <a:picLocks noChangeAspect="1"/>
          </p:cNvPicPr>
          <p:nvPr/>
        </p:nvPicPr>
        <p:blipFill>
          <a:blip r:embed="rId2"/>
          <a:stretch>
            <a:fillRect/>
          </a:stretch>
        </p:blipFill>
        <p:spPr>
          <a:xfrm>
            <a:off x="503342" y="6020309"/>
            <a:ext cx="2878686" cy="449795"/>
          </a:xfrm>
          <a:prstGeom prst="rect">
            <a:avLst/>
          </a:prstGeom>
        </p:spPr>
      </p:pic>
      <p:sp>
        <p:nvSpPr>
          <p:cNvPr id="12" name="Title 5">
            <a:extLst>
              <a:ext uri="{FF2B5EF4-FFF2-40B4-BE49-F238E27FC236}">
                <a16:creationId xmlns:a16="http://schemas.microsoft.com/office/drawing/2014/main" id="{FA7BD86D-DDC6-2643-8995-1CB6C20DD8E0}"/>
              </a:ext>
            </a:extLst>
          </p:cNvPr>
          <p:cNvSpPr>
            <a:spLocks noGrp="1"/>
          </p:cNvSpPr>
          <p:nvPr/>
        </p:nvSpPr>
        <p:spPr>
          <a:xfrm>
            <a:off x="5221014" y="1456128"/>
            <a:ext cx="7772400" cy="628650"/>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chor="ctr">
            <a:normAutofit/>
          </a:bodyPr>
          <a:lstStyle>
            <a:lvl1pPr algn="ctr" defTabSz="914400" rtl="0" eaLnBrk="1" latinLnBrk="0" hangingPunct="1">
              <a:spcBef>
                <a:spcPct val="0"/>
              </a:spcBef>
              <a:buNone/>
              <a:defRPr sz="3200" b="1" kern="1200">
                <a:solidFill>
                  <a:srgbClr val="115284"/>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en-US"/>
          </a:p>
        </p:txBody>
      </p:sp>
      <p:sp>
        <p:nvSpPr>
          <p:cNvPr id="14" name="Text Placeholder 7">
            <a:extLst>
              <a:ext uri="{FF2B5EF4-FFF2-40B4-BE49-F238E27FC236}">
                <a16:creationId xmlns:a16="http://schemas.microsoft.com/office/drawing/2014/main" id="{51CA3369-9F58-1341-B98E-24ED60944E3B}"/>
              </a:ext>
            </a:extLst>
          </p:cNvPr>
          <p:cNvSpPr>
            <a:spLocks noGrp="1"/>
          </p:cNvSpPr>
          <p:nvPr/>
        </p:nvSpPr>
        <p:spPr>
          <a:xfrm>
            <a:off x="4992414" y="4303213"/>
            <a:ext cx="7772400" cy="381000"/>
          </a:xfrm>
          <a:prstGeom prst="rect">
            <a:avLst/>
          </a:prstGeom>
        </p:spPr>
        <p:style>
          <a:lnRef idx="0">
            <a:scrgbClr r="0" g="0" b="0"/>
          </a:lnRef>
          <a:fillRef idx="0">
            <a:scrgbClr r="0" g="0" b="0"/>
          </a:fillRef>
          <a:effectRef idx="0">
            <a:scrgbClr r="0" g="0" b="0"/>
          </a:effectRef>
          <a:fontRef idx="major"/>
        </p:style>
        <p:txBody>
          <a:bodyPr vert="horz" lIns="0" tIns="0" rIns="0" bIns="0" rtlCol="0">
            <a:normAutofit/>
          </a:bodyPr>
          <a:lstStyle>
            <a:lvl1pPr marL="0" indent="-342900" algn="ctr" defTabSz="914400" rtl="0" eaLnBrk="1" latinLnBrk="0" hangingPunct="1">
              <a:spcBef>
                <a:spcPct val="0"/>
              </a:spcBef>
              <a:buFontTx/>
              <a:buNone/>
              <a:defRPr sz="1800" kern="1200">
                <a:solidFill>
                  <a:schemeClr val="tx2"/>
                </a:solidFill>
                <a:latin typeface="Arial"/>
                <a:ea typeface="+mj-ea"/>
                <a:cs typeface="Arial"/>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j-lt"/>
                <a:ea typeface="+mj-ea"/>
                <a:cs typeface="+mj-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j-lt"/>
                <a:ea typeface="+mj-ea"/>
                <a:cs typeface="+mj-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9pPr>
          </a:lstStyle>
          <a:p>
            <a:endParaRPr lang="en-US"/>
          </a:p>
        </p:txBody>
      </p:sp>
      <p:sp>
        <p:nvSpPr>
          <p:cNvPr id="20" name="TextBox 19">
            <a:extLst>
              <a:ext uri="{FF2B5EF4-FFF2-40B4-BE49-F238E27FC236}">
                <a16:creationId xmlns:a16="http://schemas.microsoft.com/office/drawing/2014/main" id="{9284E2A3-0D45-084C-A6A2-36D440BD88E5}"/>
              </a:ext>
            </a:extLst>
          </p:cNvPr>
          <p:cNvSpPr txBox="1"/>
          <p:nvPr/>
        </p:nvSpPr>
        <p:spPr>
          <a:xfrm>
            <a:off x="1082664" y="467521"/>
            <a:ext cx="9721871" cy="951030"/>
          </a:xfrm>
          <a:prstGeom prst="rect">
            <a:avLst/>
          </a:prstGeom>
          <a:noFill/>
        </p:spPr>
        <p:txBody>
          <a:bodyPr wrap="square" rtlCol="0">
            <a:spAutoFit/>
          </a:bodyPr>
          <a:lstStyle/>
          <a:p>
            <a:pPr algn="ctr">
              <a:lnSpc>
                <a:spcPct val="90000"/>
              </a:lnSpc>
              <a:buFontTx/>
              <a:buNone/>
            </a:pPr>
            <a:r>
              <a:rPr lang="en-US" sz="5400" b="1">
                <a:effectLst>
                  <a:outerShdw blurRad="38100" dist="38100" dir="2700000" algn="tl">
                    <a:srgbClr val="000000">
                      <a:alpha val="43137"/>
                    </a:srgbClr>
                  </a:outerShdw>
                </a:effectLst>
                <a:latin typeface="Times New Roman" panose="02020603050405020304" pitchFamily="18" charset="0"/>
              </a:rPr>
              <a:t>National Labor Relations Act</a:t>
            </a:r>
          </a:p>
          <a:p>
            <a:pPr>
              <a:lnSpc>
                <a:spcPct val="90000"/>
              </a:lnSpc>
              <a:buFontTx/>
              <a:buNone/>
            </a:pPr>
            <a:endParaRPr lang="en-US" sz="800" b="1">
              <a:effectLst>
                <a:outerShdw blurRad="38100" dist="38100" dir="2700000" algn="tl">
                  <a:srgbClr val="000000">
                    <a:alpha val="43137"/>
                  </a:srgbClr>
                </a:outerShdw>
              </a:effectLst>
              <a:latin typeface="Times New Roman" panose="02020603050405020304" pitchFamily="18" charset="0"/>
            </a:endParaRPr>
          </a:p>
        </p:txBody>
      </p:sp>
      <p:pic>
        <p:nvPicPr>
          <p:cNvPr id="24" name="Picture 23">
            <a:extLst>
              <a:ext uri="{FF2B5EF4-FFF2-40B4-BE49-F238E27FC236}">
                <a16:creationId xmlns:a16="http://schemas.microsoft.com/office/drawing/2014/main" id="{FF3521AF-4456-AC45-9244-822BBE2A7BAC}"/>
              </a:ext>
            </a:extLst>
          </p:cNvPr>
          <p:cNvPicPr>
            <a:picLocks noChangeAspect="1"/>
          </p:cNvPicPr>
          <p:nvPr/>
        </p:nvPicPr>
        <p:blipFill>
          <a:blip r:embed="rId3"/>
          <a:srcRect t="37185" r="12486" b="40426"/>
          <a:stretch>
            <a:fillRect/>
          </a:stretch>
        </p:blipFill>
        <p:spPr>
          <a:xfrm>
            <a:off x="9470181" y="5896925"/>
            <a:ext cx="2103867" cy="696562"/>
          </a:xfrm>
          <a:prstGeom prst="rect">
            <a:avLst/>
          </a:prstGeom>
        </p:spPr>
      </p:pic>
      <p:sp>
        <p:nvSpPr>
          <p:cNvPr id="3" name="AutoShape 2" descr="Smiling can trick your brain into happiness — and boost your health">
            <a:extLst>
              <a:ext uri="{FF2B5EF4-FFF2-40B4-BE49-F238E27FC236}">
                <a16:creationId xmlns:a16="http://schemas.microsoft.com/office/drawing/2014/main" id="{4CAE2962-E59D-4EC7-B918-654EDA0988F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Content Placeholder 3">
            <a:extLst>
              <a:ext uri="{FF2B5EF4-FFF2-40B4-BE49-F238E27FC236}">
                <a16:creationId xmlns:a16="http://schemas.microsoft.com/office/drawing/2014/main" id="{5AA55ED6-7A0C-4B9A-8C05-5B31EE2CE33C}"/>
              </a:ext>
            </a:extLst>
          </p:cNvPr>
          <p:cNvSpPr txBox="1"/>
          <p:nvPr/>
        </p:nvSpPr>
        <p:spPr>
          <a:xfrm>
            <a:off x="877614" y="1538947"/>
            <a:ext cx="8229600" cy="37338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 typeface="Wingdings" panose="05000000000000000000" pitchFamily="2" charset="2"/>
              <a:buChar char="§"/>
            </a:pPr>
            <a:endParaRPr lang="en-US" altLang="en-US" b="1">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86749696-199A-4751-BECB-34FF61377FE0}"/>
              </a:ext>
            </a:extLst>
          </p:cNvPr>
          <p:cNvSpPr/>
          <p:nvPr/>
        </p:nvSpPr>
        <p:spPr>
          <a:xfrm>
            <a:off x="402454" y="1637976"/>
            <a:ext cx="11171594" cy="3637919"/>
          </a:xfrm>
          <a:prstGeom prst="rect">
            <a:avLst/>
          </a:prstGeom>
          <a:ln w="57150">
            <a:solidFill>
              <a:schemeClr val="bg2">
                <a:lumMod val="50000"/>
              </a:schemeClr>
            </a:solidFill>
          </a:ln>
        </p:spPr>
        <p:txBody>
          <a:bodyPr wrap="square">
            <a:spAutoFit/>
          </a:bodyPr>
          <a:lstStyle/>
          <a:p>
            <a:pPr>
              <a:lnSpc>
                <a:spcPct val="80000"/>
              </a:lnSpc>
              <a:defRPr/>
            </a:pPr>
            <a:r>
              <a:rPr lang="en-US" altLang="en-US" sz="3600" b="1">
                <a:solidFill>
                  <a:schemeClr val="bg2">
                    <a:lumMod val="75000"/>
                  </a:schemeClr>
                </a:solidFill>
                <a:effectLst>
                  <a:outerShdw blurRad="38100" dist="38100" dir="2700000" algn="tl">
                    <a:srgbClr val="C0C0C0"/>
                  </a:outerShdw>
                </a:effectLst>
                <a:latin typeface="Century Gothic" panose="020b0502020202020204" pitchFamily="34" charset="0"/>
                <a:cs typeface="Times New Roman" panose="02020603050405020304" pitchFamily="18" charset="0"/>
              </a:rPr>
              <a:t>“</a:t>
            </a:r>
            <a:r>
              <a:rPr lang="en-US" altLang="en-US" sz="3600" b="1">
                <a:effectLst>
                  <a:outerShdw blurRad="38100" dist="38100" dir="2700000" algn="tl">
                    <a:srgbClr val="C0C0C0"/>
                  </a:outerShdw>
                </a:effectLst>
                <a:latin typeface="Times New Roman" panose="02020603050405020304" pitchFamily="18" charset="0"/>
                <a:cs typeface="Times New Roman" panose="02020603050405020304" pitchFamily="18" charset="0"/>
              </a:rPr>
              <a:t>Employees shall have the RIGHT to self-organization, to form, or assist labor organizations, to bargain collectively through representatives of their choosing and to engage in other concerted activities for the purpose of collective bargaining or other mutual aid or protection, and shall also have the RIGHT TO REFRAIN from any or all activities…”—section 7 of the NLRA</a:t>
            </a:r>
          </a:p>
        </p:txBody>
      </p:sp>
    </p:spTree>
    <p:extLst>
      <p:ext uri="{BB962C8B-B14F-4D97-AF65-F5344CB8AC3E}">
        <p14:creationId xmlns:p14="http://schemas.microsoft.com/office/powerpoint/2010/main" val="4180361060"/>
      </p:ext>
    </p:extLst>
  </p:cSld>
  <p:clrMapOvr>
    <a:masterClrMapping/>
  </p:clrMapOvr>
  <p:transition/>
  <p:timing/>
</p:sld>
</file>

<file path=ppt/slides/slide3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Rectangle 3">
            <a:extLst>
              <a:ext uri="{FF2B5EF4-FFF2-40B4-BE49-F238E27FC236}">
                <a16:creationId xmlns:a16="http://schemas.microsoft.com/office/drawing/2014/main" id="{64E7D776-6FBA-E64E-9624-98026032CA5A}"/>
              </a:ext>
            </a:extLst>
          </p:cNvPr>
          <p:cNvSpPr/>
          <p:nvPr/>
        </p:nvSpPr>
        <p:spPr>
          <a:xfrm>
            <a:off x="-19800" y="5689476"/>
            <a:ext cx="12211800" cy="11685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E474C22-9B5D-904D-BD0F-7CD15B2817D8}"/>
              </a:ext>
            </a:extLst>
          </p:cNvPr>
          <p:cNvPicPr>
            <a:picLocks noChangeAspect="1"/>
          </p:cNvPicPr>
          <p:nvPr/>
        </p:nvPicPr>
        <p:blipFill>
          <a:blip r:embed="rId2"/>
          <a:stretch>
            <a:fillRect/>
          </a:stretch>
        </p:blipFill>
        <p:spPr>
          <a:xfrm>
            <a:off x="503342" y="6020309"/>
            <a:ext cx="2878686" cy="449795"/>
          </a:xfrm>
          <a:prstGeom prst="rect">
            <a:avLst/>
          </a:prstGeom>
        </p:spPr>
      </p:pic>
      <p:sp>
        <p:nvSpPr>
          <p:cNvPr id="12" name="Title 5">
            <a:extLst>
              <a:ext uri="{FF2B5EF4-FFF2-40B4-BE49-F238E27FC236}">
                <a16:creationId xmlns:a16="http://schemas.microsoft.com/office/drawing/2014/main" id="{FA7BD86D-DDC6-2643-8995-1CB6C20DD8E0}"/>
              </a:ext>
            </a:extLst>
          </p:cNvPr>
          <p:cNvSpPr>
            <a:spLocks noGrp="1"/>
          </p:cNvSpPr>
          <p:nvPr/>
        </p:nvSpPr>
        <p:spPr>
          <a:xfrm>
            <a:off x="5221014" y="1456128"/>
            <a:ext cx="7772400" cy="628650"/>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chor="ctr">
            <a:normAutofit/>
          </a:bodyPr>
          <a:lstStyle>
            <a:lvl1pPr algn="ctr" defTabSz="914400" rtl="0" eaLnBrk="1" latinLnBrk="0" hangingPunct="1">
              <a:spcBef>
                <a:spcPct val="0"/>
              </a:spcBef>
              <a:buNone/>
              <a:defRPr sz="3200" b="1" kern="1200">
                <a:solidFill>
                  <a:srgbClr val="115284"/>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en-US"/>
          </a:p>
        </p:txBody>
      </p:sp>
      <p:sp>
        <p:nvSpPr>
          <p:cNvPr id="14" name="Text Placeholder 7">
            <a:extLst>
              <a:ext uri="{FF2B5EF4-FFF2-40B4-BE49-F238E27FC236}">
                <a16:creationId xmlns:a16="http://schemas.microsoft.com/office/drawing/2014/main" id="{51CA3369-9F58-1341-B98E-24ED60944E3B}"/>
              </a:ext>
            </a:extLst>
          </p:cNvPr>
          <p:cNvSpPr>
            <a:spLocks noGrp="1"/>
          </p:cNvSpPr>
          <p:nvPr/>
        </p:nvSpPr>
        <p:spPr>
          <a:xfrm>
            <a:off x="4992414" y="4303213"/>
            <a:ext cx="7772400" cy="381000"/>
          </a:xfrm>
          <a:prstGeom prst="rect">
            <a:avLst/>
          </a:prstGeom>
        </p:spPr>
        <p:style>
          <a:lnRef idx="0">
            <a:scrgbClr r="0" g="0" b="0"/>
          </a:lnRef>
          <a:fillRef idx="0">
            <a:scrgbClr r="0" g="0" b="0"/>
          </a:fillRef>
          <a:effectRef idx="0">
            <a:scrgbClr r="0" g="0" b="0"/>
          </a:effectRef>
          <a:fontRef idx="major"/>
        </p:style>
        <p:txBody>
          <a:bodyPr vert="horz" lIns="0" tIns="0" rIns="0" bIns="0" rtlCol="0">
            <a:normAutofit/>
          </a:bodyPr>
          <a:lstStyle>
            <a:lvl1pPr marL="0" indent="-342900" algn="ctr" defTabSz="914400" rtl="0" eaLnBrk="1" latinLnBrk="0" hangingPunct="1">
              <a:spcBef>
                <a:spcPct val="0"/>
              </a:spcBef>
              <a:buFontTx/>
              <a:buNone/>
              <a:defRPr sz="1800" kern="1200">
                <a:solidFill>
                  <a:schemeClr val="tx2"/>
                </a:solidFill>
                <a:latin typeface="Arial"/>
                <a:ea typeface="+mj-ea"/>
                <a:cs typeface="Arial"/>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j-lt"/>
                <a:ea typeface="+mj-ea"/>
                <a:cs typeface="+mj-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j-lt"/>
                <a:ea typeface="+mj-ea"/>
                <a:cs typeface="+mj-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9pPr>
          </a:lstStyle>
          <a:p>
            <a:endParaRPr lang="en-US"/>
          </a:p>
        </p:txBody>
      </p:sp>
      <p:sp>
        <p:nvSpPr>
          <p:cNvPr id="20" name="TextBox 19">
            <a:extLst>
              <a:ext uri="{FF2B5EF4-FFF2-40B4-BE49-F238E27FC236}">
                <a16:creationId xmlns:a16="http://schemas.microsoft.com/office/drawing/2014/main" id="{9284E2A3-0D45-084C-A6A2-36D440BD88E5}"/>
              </a:ext>
            </a:extLst>
          </p:cNvPr>
          <p:cNvSpPr txBox="1"/>
          <p:nvPr/>
        </p:nvSpPr>
        <p:spPr>
          <a:xfrm>
            <a:off x="256032" y="463689"/>
            <a:ext cx="11682150" cy="951030"/>
          </a:xfrm>
          <a:prstGeom prst="rect">
            <a:avLst/>
          </a:prstGeom>
          <a:noFill/>
        </p:spPr>
        <p:txBody>
          <a:bodyPr wrap="square" rtlCol="0">
            <a:spAutoFit/>
          </a:bodyPr>
          <a:lstStyle/>
          <a:p>
            <a:pPr algn="ctr">
              <a:lnSpc>
                <a:spcPct val="90000"/>
              </a:lnSpc>
              <a:buFontTx/>
              <a:buNone/>
            </a:pPr>
            <a:r>
              <a:rPr lang="en-US" sz="5400" b="1">
                <a:effectLst>
                  <a:outerShdw blurRad="38100" dist="38100" dir="2700000" algn="tl">
                    <a:srgbClr val="000000">
                      <a:alpha val="43137"/>
                    </a:srgbClr>
                  </a:outerShdw>
                </a:effectLst>
                <a:latin typeface="Times New Roman" panose="02020603050405020304" pitchFamily="18" charset="0"/>
              </a:rPr>
              <a:t>Employee Rights (Section 7)</a:t>
            </a:r>
          </a:p>
          <a:p>
            <a:pPr>
              <a:lnSpc>
                <a:spcPct val="90000"/>
              </a:lnSpc>
              <a:buFontTx/>
              <a:buNone/>
            </a:pPr>
            <a:endParaRPr lang="en-US" sz="800" b="1">
              <a:effectLst>
                <a:outerShdw blurRad="38100" dist="38100" dir="2700000" algn="tl">
                  <a:srgbClr val="000000">
                    <a:alpha val="43137"/>
                  </a:srgbClr>
                </a:outerShdw>
              </a:effectLst>
              <a:latin typeface="Times New Roman" panose="02020603050405020304" pitchFamily="18" charset="0"/>
            </a:endParaRPr>
          </a:p>
        </p:txBody>
      </p:sp>
      <p:pic>
        <p:nvPicPr>
          <p:cNvPr id="24" name="Picture 23">
            <a:extLst>
              <a:ext uri="{FF2B5EF4-FFF2-40B4-BE49-F238E27FC236}">
                <a16:creationId xmlns:a16="http://schemas.microsoft.com/office/drawing/2014/main" id="{FF3521AF-4456-AC45-9244-822BBE2A7BAC}"/>
              </a:ext>
            </a:extLst>
          </p:cNvPr>
          <p:cNvPicPr>
            <a:picLocks noChangeAspect="1"/>
          </p:cNvPicPr>
          <p:nvPr/>
        </p:nvPicPr>
        <p:blipFill>
          <a:blip r:embed="rId3"/>
          <a:srcRect t="37185" r="12486" b="40426"/>
          <a:stretch>
            <a:fillRect/>
          </a:stretch>
        </p:blipFill>
        <p:spPr>
          <a:xfrm>
            <a:off x="9470181" y="5896925"/>
            <a:ext cx="2103867" cy="696562"/>
          </a:xfrm>
          <a:prstGeom prst="rect">
            <a:avLst/>
          </a:prstGeom>
        </p:spPr>
      </p:pic>
      <p:sp>
        <p:nvSpPr>
          <p:cNvPr id="3" name="AutoShape 2" descr="Smiling can trick your brain into happiness — and boost your health">
            <a:extLst>
              <a:ext uri="{FF2B5EF4-FFF2-40B4-BE49-F238E27FC236}">
                <a16:creationId xmlns:a16="http://schemas.microsoft.com/office/drawing/2014/main" id="{4CAE2962-E59D-4EC7-B918-654EDA0988F5}"/>
              </a:ext>
            </a:extLst>
          </p:cNvPr>
          <p:cNvSpPr>
            <a:spLocks noChangeAspect="1" noChangeArrowheads="1"/>
          </p:cNvSpPr>
          <p:nvPr/>
        </p:nvSpPr>
        <p:spPr bwMode="auto">
          <a:xfrm>
            <a:off x="7165649" y="328157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Content Placeholder 3">
            <a:extLst>
              <a:ext uri="{FF2B5EF4-FFF2-40B4-BE49-F238E27FC236}">
                <a16:creationId xmlns:a16="http://schemas.microsoft.com/office/drawing/2014/main" id="{5AA55ED6-7A0C-4B9A-8C05-5B31EE2CE33C}"/>
              </a:ext>
            </a:extLst>
          </p:cNvPr>
          <p:cNvSpPr txBox="1"/>
          <p:nvPr/>
        </p:nvSpPr>
        <p:spPr>
          <a:xfrm>
            <a:off x="877614" y="1538947"/>
            <a:ext cx="8229600" cy="37338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 typeface="Wingdings" panose="05000000000000000000" pitchFamily="2" charset="2"/>
              <a:buChar char="§"/>
            </a:pPr>
            <a:endParaRPr lang="en-US" altLang="en-US" b="1">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95645EAF-33F9-409F-BC98-6F82335BA5CD}"/>
              </a:ext>
            </a:extLst>
          </p:cNvPr>
          <p:cNvSpPr/>
          <p:nvPr/>
        </p:nvSpPr>
        <p:spPr>
          <a:xfrm>
            <a:off x="837460" y="1790511"/>
            <a:ext cx="10476926" cy="2862322"/>
          </a:xfrm>
          <a:prstGeom prst="rect">
            <a:avLst/>
          </a:prstGeom>
          <a:ln w="57150">
            <a:solidFill>
              <a:schemeClr val="bg2">
                <a:lumMod val="50000"/>
              </a:schemeClr>
            </a:solidFill>
          </a:ln>
        </p:spPr>
        <p:txBody>
          <a:bodyPr wrap="square">
            <a:spAutoFit/>
          </a:bodyPr>
          <a:lstStyle/>
          <a:p>
            <a:pPr marL="285750" indent="-285750" fontAlgn="auto">
              <a:spcAft>
                <a:spcPct val="0"/>
              </a:spcAft>
              <a:buFont typeface="Wingdings" panose="05000000000000000000" pitchFamily="2" charset="2"/>
              <a:buChar char="§"/>
              <a:defRPr/>
            </a:pPr>
            <a:r>
              <a:rPr lang="en-US" sz="3000" b="1">
                <a:latin typeface="Times New Roman" panose="02020603050405020304" pitchFamily="18" charset="0"/>
                <a:cs typeface="Times New Roman" panose="02020603050405020304" pitchFamily="18" charset="0"/>
              </a:rPr>
              <a:t>To unionize or not to unionize</a:t>
            </a:r>
          </a:p>
          <a:p>
            <a:pPr marL="285750" indent="-285750" fontAlgn="auto">
              <a:spcAft>
                <a:spcPct val="0"/>
              </a:spcAft>
              <a:buFont typeface="Wingdings" panose="05000000000000000000" pitchFamily="2" charset="2"/>
              <a:buChar char="§"/>
              <a:defRPr/>
            </a:pPr>
            <a:endParaRPr lang="en-US" sz="3000" b="1">
              <a:latin typeface="Times New Roman" panose="02020603050405020304" pitchFamily="18" charset="0"/>
              <a:cs typeface="Times New Roman" panose="02020603050405020304" pitchFamily="18" charset="0"/>
            </a:endParaRPr>
          </a:p>
          <a:p>
            <a:pPr marL="285750" indent="-285750" fontAlgn="auto">
              <a:spcAft>
                <a:spcPct val="0"/>
              </a:spcAft>
              <a:buFont typeface="Wingdings" panose="05000000000000000000" pitchFamily="2" charset="2"/>
              <a:buChar char="§"/>
              <a:defRPr/>
            </a:pPr>
            <a:r>
              <a:rPr lang="en-US" sz="3000" b="1">
                <a:latin typeface="Times New Roman" panose="02020603050405020304" pitchFamily="18" charset="0"/>
                <a:cs typeface="Times New Roman" panose="02020603050405020304" pitchFamily="18" charset="0"/>
              </a:rPr>
              <a:t>To bargain collectively </a:t>
            </a:r>
          </a:p>
          <a:p>
            <a:pPr marL="285750" indent="-285750" fontAlgn="auto">
              <a:spcAft>
                <a:spcPct val="0"/>
              </a:spcAft>
              <a:buFont typeface="Wingdings" panose="05000000000000000000" pitchFamily="2" charset="2"/>
              <a:buChar char="§"/>
              <a:defRPr/>
            </a:pPr>
            <a:endParaRPr lang="en-US" sz="3000" b="1">
              <a:latin typeface="Times New Roman" panose="02020603050405020304" pitchFamily="18" charset="0"/>
              <a:cs typeface="Times New Roman" panose="02020603050405020304" pitchFamily="18" charset="0"/>
            </a:endParaRPr>
          </a:p>
          <a:p>
            <a:pPr marL="285750" indent="-285750" fontAlgn="auto">
              <a:spcAft>
                <a:spcPct val="0"/>
              </a:spcAft>
              <a:buFont typeface="Wingdings" panose="05000000000000000000" pitchFamily="2" charset="2"/>
              <a:buChar char="§"/>
              <a:defRPr/>
            </a:pPr>
            <a:r>
              <a:rPr lang="en-US" sz="3000" b="1">
                <a:latin typeface="Times New Roman" panose="02020603050405020304" pitchFamily="18" charset="0"/>
                <a:cs typeface="Times New Roman" panose="02020603050405020304" pitchFamily="18" charset="0"/>
              </a:rPr>
              <a:t>To engage in other concerted activities (strikes, complaints, criticisms, etc.)</a:t>
            </a:r>
          </a:p>
        </p:txBody>
      </p:sp>
    </p:spTree>
    <p:extLst>
      <p:ext uri="{BB962C8B-B14F-4D97-AF65-F5344CB8AC3E}">
        <p14:creationId xmlns:p14="http://schemas.microsoft.com/office/powerpoint/2010/main" val="97751690"/>
      </p:ext>
    </p:extLst>
  </p:cSld>
  <p:clrMapOvr>
    <a:masterClrMapping/>
  </p:clrMapOvr>
  <p:transition/>
  <p:timing/>
</p:sld>
</file>

<file path=ppt/slides/slide3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Rectangle 3">
            <a:extLst>
              <a:ext uri="{FF2B5EF4-FFF2-40B4-BE49-F238E27FC236}">
                <a16:creationId xmlns:a16="http://schemas.microsoft.com/office/drawing/2014/main" id="{64E7D776-6FBA-E64E-9624-98026032CA5A}"/>
              </a:ext>
            </a:extLst>
          </p:cNvPr>
          <p:cNvSpPr/>
          <p:nvPr/>
        </p:nvSpPr>
        <p:spPr>
          <a:xfrm>
            <a:off x="-19800" y="5689476"/>
            <a:ext cx="12211800" cy="11685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E474C22-9B5D-904D-BD0F-7CD15B2817D8}"/>
              </a:ext>
            </a:extLst>
          </p:cNvPr>
          <p:cNvPicPr>
            <a:picLocks noChangeAspect="1"/>
          </p:cNvPicPr>
          <p:nvPr/>
        </p:nvPicPr>
        <p:blipFill>
          <a:blip r:embed="rId2"/>
          <a:stretch>
            <a:fillRect/>
          </a:stretch>
        </p:blipFill>
        <p:spPr>
          <a:xfrm>
            <a:off x="503342" y="6020309"/>
            <a:ext cx="2878686" cy="449795"/>
          </a:xfrm>
          <a:prstGeom prst="rect">
            <a:avLst/>
          </a:prstGeom>
        </p:spPr>
      </p:pic>
      <p:sp>
        <p:nvSpPr>
          <p:cNvPr id="12" name="Title 5">
            <a:extLst>
              <a:ext uri="{FF2B5EF4-FFF2-40B4-BE49-F238E27FC236}">
                <a16:creationId xmlns:a16="http://schemas.microsoft.com/office/drawing/2014/main" id="{FA7BD86D-DDC6-2643-8995-1CB6C20DD8E0}"/>
              </a:ext>
            </a:extLst>
          </p:cNvPr>
          <p:cNvSpPr>
            <a:spLocks noGrp="1"/>
          </p:cNvSpPr>
          <p:nvPr/>
        </p:nvSpPr>
        <p:spPr>
          <a:xfrm>
            <a:off x="5221014" y="1456128"/>
            <a:ext cx="7772400" cy="628650"/>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chor="ctr">
            <a:normAutofit/>
          </a:bodyPr>
          <a:lstStyle>
            <a:lvl1pPr algn="ctr" defTabSz="914400" rtl="0" eaLnBrk="1" latinLnBrk="0" hangingPunct="1">
              <a:spcBef>
                <a:spcPct val="0"/>
              </a:spcBef>
              <a:buNone/>
              <a:defRPr sz="3200" b="1" kern="1200">
                <a:solidFill>
                  <a:srgbClr val="115284"/>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en-US"/>
          </a:p>
        </p:txBody>
      </p:sp>
      <p:sp>
        <p:nvSpPr>
          <p:cNvPr id="14" name="Text Placeholder 7">
            <a:extLst>
              <a:ext uri="{FF2B5EF4-FFF2-40B4-BE49-F238E27FC236}">
                <a16:creationId xmlns:a16="http://schemas.microsoft.com/office/drawing/2014/main" id="{51CA3369-9F58-1341-B98E-24ED60944E3B}"/>
              </a:ext>
            </a:extLst>
          </p:cNvPr>
          <p:cNvSpPr>
            <a:spLocks noGrp="1"/>
          </p:cNvSpPr>
          <p:nvPr/>
        </p:nvSpPr>
        <p:spPr>
          <a:xfrm>
            <a:off x="4992414" y="4303213"/>
            <a:ext cx="7772400" cy="381000"/>
          </a:xfrm>
          <a:prstGeom prst="rect">
            <a:avLst/>
          </a:prstGeom>
        </p:spPr>
        <p:style>
          <a:lnRef idx="0">
            <a:scrgbClr r="0" g="0" b="0"/>
          </a:lnRef>
          <a:fillRef idx="0">
            <a:scrgbClr r="0" g="0" b="0"/>
          </a:fillRef>
          <a:effectRef idx="0">
            <a:scrgbClr r="0" g="0" b="0"/>
          </a:effectRef>
          <a:fontRef idx="major"/>
        </p:style>
        <p:txBody>
          <a:bodyPr vert="horz" lIns="0" tIns="0" rIns="0" bIns="0" rtlCol="0">
            <a:normAutofit/>
          </a:bodyPr>
          <a:lstStyle>
            <a:lvl1pPr marL="0" indent="-342900" algn="ctr" defTabSz="914400" rtl="0" eaLnBrk="1" latinLnBrk="0" hangingPunct="1">
              <a:spcBef>
                <a:spcPct val="0"/>
              </a:spcBef>
              <a:buFontTx/>
              <a:buNone/>
              <a:defRPr sz="1800" kern="1200">
                <a:solidFill>
                  <a:schemeClr val="tx2"/>
                </a:solidFill>
                <a:latin typeface="Arial"/>
                <a:ea typeface="+mj-ea"/>
                <a:cs typeface="Arial"/>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j-lt"/>
                <a:ea typeface="+mj-ea"/>
                <a:cs typeface="+mj-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j-lt"/>
                <a:ea typeface="+mj-ea"/>
                <a:cs typeface="+mj-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9pPr>
          </a:lstStyle>
          <a:p>
            <a:endParaRPr lang="en-US"/>
          </a:p>
        </p:txBody>
      </p:sp>
      <p:sp>
        <p:nvSpPr>
          <p:cNvPr id="20" name="TextBox 19">
            <a:extLst>
              <a:ext uri="{FF2B5EF4-FFF2-40B4-BE49-F238E27FC236}">
                <a16:creationId xmlns:a16="http://schemas.microsoft.com/office/drawing/2014/main" id="{9284E2A3-0D45-084C-A6A2-36D440BD88E5}"/>
              </a:ext>
            </a:extLst>
          </p:cNvPr>
          <p:cNvSpPr txBox="1"/>
          <p:nvPr/>
        </p:nvSpPr>
        <p:spPr>
          <a:xfrm>
            <a:off x="245025" y="240585"/>
            <a:ext cx="11682150" cy="840230"/>
          </a:xfrm>
          <a:prstGeom prst="rect">
            <a:avLst/>
          </a:prstGeom>
          <a:noFill/>
        </p:spPr>
        <p:txBody>
          <a:bodyPr wrap="square" rtlCol="0">
            <a:spAutoFit/>
          </a:bodyPr>
          <a:lstStyle/>
          <a:p>
            <a:pPr algn="ctr">
              <a:lnSpc>
                <a:spcPct val="90000"/>
              </a:lnSpc>
              <a:buFontTx/>
              <a:buNone/>
            </a:pPr>
            <a:r>
              <a:rPr lang="en-US" sz="5400" b="1">
                <a:latin typeface="Times New Roman" panose="02020603050405020304" pitchFamily="18" charset="0"/>
                <a:cs typeface="Times New Roman" panose="02020603050405020304" pitchFamily="18" charset="0"/>
              </a:rPr>
              <a:t>Protected / Concerted Activities</a:t>
            </a:r>
            <a:endParaRPr lang="en-US" sz="800" b="1">
              <a:latin typeface="Times New Roman" panose="02020603050405020304" pitchFamily="18" charset="0"/>
            </a:endParaRPr>
          </a:p>
        </p:txBody>
      </p:sp>
      <p:pic>
        <p:nvPicPr>
          <p:cNvPr id="24" name="Picture 23">
            <a:extLst>
              <a:ext uri="{FF2B5EF4-FFF2-40B4-BE49-F238E27FC236}">
                <a16:creationId xmlns:a16="http://schemas.microsoft.com/office/drawing/2014/main" id="{FF3521AF-4456-AC45-9244-822BBE2A7BAC}"/>
              </a:ext>
            </a:extLst>
          </p:cNvPr>
          <p:cNvPicPr>
            <a:picLocks noChangeAspect="1"/>
          </p:cNvPicPr>
          <p:nvPr/>
        </p:nvPicPr>
        <p:blipFill>
          <a:blip r:embed="rId3"/>
          <a:srcRect t="37185" r="12486" b="40426"/>
          <a:stretch>
            <a:fillRect/>
          </a:stretch>
        </p:blipFill>
        <p:spPr>
          <a:xfrm>
            <a:off x="9470181" y="5896925"/>
            <a:ext cx="2103867" cy="696562"/>
          </a:xfrm>
          <a:prstGeom prst="rect">
            <a:avLst/>
          </a:prstGeom>
        </p:spPr>
      </p:pic>
      <p:sp>
        <p:nvSpPr>
          <p:cNvPr id="3" name="AutoShape 2" descr="Smiling can trick your brain into happiness — and boost your health">
            <a:extLst>
              <a:ext uri="{FF2B5EF4-FFF2-40B4-BE49-F238E27FC236}">
                <a16:creationId xmlns:a16="http://schemas.microsoft.com/office/drawing/2014/main" id="{4CAE2962-E59D-4EC7-B918-654EDA0988F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Content Placeholder 3">
            <a:extLst>
              <a:ext uri="{FF2B5EF4-FFF2-40B4-BE49-F238E27FC236}">
                <a16:creationId xmlns:a16="http://schemas.microsoft.com/office/drawing/2014/main" id="{5AA55ED6-7A0C-4B9A-8C05-5B31EE2CE33C}"/>
              </a:ext>
            </a:extLst>
          </p:cNvPr>
          <p:cNvSpPr txBox="1"/>
          <p:nvPr/>
        </p:nvSpPr>
        <p:spPr>
          <a:xfrm>
            <a:off x="877614" y="1538947"/>
            <a:ext cx="8229600" cy="37338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 typeface="Wingdings" panose="05000000000000000000" pitchFamily="2" charset="2"/>
              <a:buChar char="§"/>
            </a:pPr>
            <a:endParaRPr lang="en-US" altLang="en-US" b="1">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95645EAF-33F9-409F-BC98-6F82335BA5CD}"/>
              </a:ext>
            </a:extLst>
          </p:cNvPr>
          <p:cNvSpPr/>
          <p:nvPr/>
        </p:nvSpPr>
        <p:spPr>
          <a:xfrm>
            <a:off x="877614" y="1261461"/>
            <a:ext cx="9982891" cy="4316566"/>
          </a:xfrm>
          <a:prstGeom prst="rect">
            <a:avLst/>
          </a:prstGeom>
          <a:ln w="57150">
            <a:solidFill>
              <a:schemeClr val="bg2">
                <a:lumMod val="50000"/>
              </a:schemeClr>
            </a:solidFill>
          </a:ln>
        </p:spPr>
        <p:txBody>
          <a:bodyPr wrap="square">
            <a:spAutoFit/>
          </a:bodyPr>
          <a:lstStyle/>
          <a:p>
            <a:pPr marL="457200" lvl="0" indent="-457200">
              <a:buFont typeface="Arial" panose="020b0604020202020204" pitchFamily="34" charset="0"/>
              <a:buChar char="•"/>
            </a:pPr>
            <a:r>
              <a:rPr lang="en-US" sz="2800" b="1">
                <a:latin typeface="Times New Roman" panose="02020603050405020304" pitchFamily="18" charset="0"/>
                <a:cs typeface="Times New Roman" panose="02020603050405020304" pitchFamily="18" charset="0"/>
              </a:rPr>
              <a:t>Discussing or complaining about working conditions, wages, hours, safety, discrimination, harassment, or a supervisor’s conduct;</a:t>
            </a:r>
          </a:p>
          <a:p>
            <a:pPr marL="285750" indent="-285750">
              <a:buFont typeface="Arial" panose="020b0604020202020204" pitchFamily="34" charset="0"/>
              <a:buChar char="•"/>
            </a:pPr>
            <a:endParaRPr lang="en-US" sz="1400" b="1">
              <a:latin typeface="Times New Roman" panose="02020603050405020304" pitchFamily="18" charset="0"/>
              <a:cs typeface="Times New Roman" panose="02020603050405020304" pitchFamily="18" charset="0"/>
            </a:endParaRPr>
          </a:p>
          <a:p>
            <a:pPr marL="457200" lvl="0" indent="-457200">
              <a:buFont typeface="Arial" panose="020b0604020202020204" pitchFamily="34" charset="0"/>
              <a:buChar char="•"/>
            </a:pPr>
            <a:r>
              <a:rPr lang="en-US" sz="2800" b="1">
                <a:latin typeface="Times New Roman" panose="02020603050405020304" pitchFamily="18" charset="0"/>
                <a:cs typeface="Times New Roman" panose="02020603050405020304" pitchFamily="18" charset="0"/>
              </a:rPr>
              <a:t>Supporting a co-worker’s complaints;</a:t>
            </a:r>
          </a:p>
          <a:p>
            <a:pPr marL="285750" indent="-285750">
              <a:buFont typeface="Arial" panose="020b0604020202020204" pitchFamily="34" charset="0"/>
              <a:buChar char="•"/>
            </a:pPr>
            <a:endParaRPr lang="en-US" sz="1400" b="1">
              <a:latin typeface="Times New Roman" panose="02020603050405020304" pitchFamily="18" charset="0"/>
              <a:cs typeface="Times New Roman" panose="02020603050405020304" pitchFamily="18" charset="0"/>
            </a:endParaRPr>
          </a:p>
          <a:p>
            <a:pPr marL="457200" lvl="0" indent="-457200">
              <a:buFont typeface="Arial" panose="020b0604020202020204" pitchFamily="34" charset="0"/>
              <a:buChar char="•"/>
            </a:pPr>
            <a:r>
              <a:rPr lang="en-US" sz="2800" b="1">
                <a:latin typeface="Times New Roman" panose="02020603050405020304" pitchFamily="18" charset="0"/>
                <a:cs typeface="Times New Roman" panose="02020603050405020304" pitchFamily="18" charset="0"/>
              </a:rPr>
              <a:t>Seeking to replace company management;</a:t>
            </a:r>
          </a:p>
          <a:p>
            <a:pPr marL="171450" lvl="0" indent="-171450">
              <a:buFont typeface="Arial" panose="020b0604020202020204" pitchFamily="34" charset="0"/>
              <a:buChar char="•"/>
            </a:pPr>
            <a:endParaRPr lang="en-US" sz="1200" b="1">
              <a:latin typeface="Times New Roman" panose="02020603050405020304" pitchFamily="18" charset="0"/>
              <a:cs typeface="Times New Roman" panose="02020603050405020304" pitchFamily="18" charset="0"/>
            </a:endParaRPr>
          </a:p>
          <a:p>
            <a:pPr marL="457200" lvl="0" indent="-457200">
              <a:buFont typeface="Arial" panose="020b0604020202020204" pitchFamily="34" charset="0"/>
              <a:buChar char="•"/>
            </a:pPr>
            <a:r>
              <a:rPr lang="en-US" sz="2800" b="1">
                <a:latin typeface="Times New Roman" panose="02020603050405020304" pitchFamily="18" charset="0"/>
                <a:cs typeface="Times New Roman" panose="02020603050405020304" pitchFamily="18" charset="0"/>
              </a:rPr>
              <a:t>Criticizing management; and</a:t>
            </a:r>
          </a:p>
          <a:p>
            <a:pPr marL="171450" lvl="0" indent="-171450">
              <a:buFont typeface="Arial" panose="020b0604020202020204" pitchFamily="34" charset="0"/>
              <a:buChar char="•"/>
            </a:pPr>
            <a:endParaRPr lang="en-US" sz="1050" b="1">
              <a:latin typeface="Times New Roman" panose="02020603050405020304" pitchFamily="18" charset="0"/>
              <a:cs typeface="Times New Roman" panose="02020603050405020304" pitchFamily="18" charset="0"/>
            </a:endParaRPr>
          </a:p>
          <a:p>
            <a:pPr marL="457200" lvl="0" indent="-457200">
              <a:buFont typeface="Arial" panose="020b0604020202020204" pitchFamily="34" charset="0"/>
              <a:buChar char="•"/>
            </a:pPr>
            <a:r>
              <a:rPr lang="en-US" sz="2800" b="1">
                <a:latin typeface="Times New Roman" panose="02020603050405020304" pitchFamily="18" charset="0"/>
                <a:cs typeface="Times New Roman" panose="02020603050405020304" pitchFamily="18" charset="0"/>
              </a:rPr>
              <a:t>Forming or attempting to form a union, discussing a union, or engaging in union-related activities.</a:t>
            </a:r>
          </a:p>
        </p:txBody>
      </p:sp>
    </p:spTree>
    <p:extLst>
      <p:ext uri="{BB962C8B-B14F-4D97-AF65-F5344CB8AC3E}">
        <p14:creationId xmlns:p14="http://schemas.microsoft.com/office/powerpoint/2010/main" val="4035598000"/>
      </p:ext>
    </p:extLst>
  </p:cSld>
  <p:clrMapOvr>
    <a:masterClrMapping/>
  </p:clrMapOvr>
  <p:transition/>
  <p:timing/>
</p:sld>
</file>

<file path=ppt/slides/slide3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Rectangle 3">
            <a:extLst>
              <a:ext uri="{FF2B5EF4-FFF2-40B4-BE49-F238E27FC236}">
                <a16:creationId xmlns:a16="http://schemas.microsoft.com/office/drawing/2014/main" id="{64E7D776-6FBA-E64E-9624-98026032CA5A}"/>
              </a:ext>
            </a:extLst>
          </p:cNvPr>
          <p:cNvSpPr/>
          <p:nvPr/>
        </p:nvSpPr>
        <p:spPr>
          <a:xfrm>
            <a:off x="-19800" y="5689476"/>
            <a:ext cx="12211800" cy="11685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E474C22-9B5D-904D-BD0F-7CD15B2817D8}"/>
              </a:ext>
            </a:extLst>
          </p:cNvPr>
          <p:cNvPicPr>
            <a:picLocks noChangeAspect="1"/>
          </p:cNvPicPr>
          <p:nvPr/>
        </p:nvPicPr>
        <p:blipFill>
          <a:blip r:embed="rId2"/>
          <a:stretch>
            <a:fillRect/>
          </a:stretch>
        </p:blipFill>
        <p:spPr>
          <a:xfrm>
            <a:off x="503342" y="6020309"/>
            <a:ext cx="2878686" cy="449795"/>
          </a:xfrm>
          <a:prstGeom prst="rect">
            <a:avLst/>
          </a:prstGeom>
        </p:spPr>
      </p:pic>
      <p:sp>
        <p:nvSpPr>
          <p:cNvPr id="12" name="Title 5">
            <a:extLst>
              <a:ext uri="{FF2B5EF4-FFF2-40B4-BE49-F238E27FC236}">
                <a16:creationId xmlns:a16="http://schemas.microsoft.com/office/drawing/2014/main" id="{FA7BD86D-DDC6-2643-8995-1CB6C20DD8E0}"/>
              </a:ext>
            </a:extLst>
          </p:cNvPr>
          <p:cNvSpPr>
            <a:spLocks noGrp="1"/>
          </p:cNvSpPr>
          <p:nvPr/>
        </p:nvSpPr>
        <p:spPr>
          <a:xfrm>
            <a:off x="5221014" y="1456128"/>
            <a:ext cx="7772400" cy="628650"/>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chor="ctr">
            <a:normAutofit/>
          </a:bodyPr>
          <a:lstStyle>
            <a:lvl1pPr algn="ctr" defTabSz="914400" rtl="0" eaLnBrk="1" latinLnBrk="0" hangingPunct="1">
              <a:spcBef>
                <a:spcPct val="0"/>
              </a:spcBef>
              <a:buNone/>
              <a:defRPr sz="3200" b="1" kern="1200">
                <a:solidFill>
                  <a:srgbClr val="115284"/>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en-US"/>
          </a:p>
        </p:txBody>
      </p:sp>
      <p:sp>
        <p:nvSpPr>
          <p:cNvPr id="14" name="Text Placeholder 7">
            <a:extLst>
              <a:ext uri="{FF2B5EF4-FFF2-40B4-BE49-F238E27FC236}">
                <a16:creationId xmlns:a16="http://schemas.microsoft.com/office/drawing/2014/main" id="{51CA3369-9F58-1341-B98E-24ED60944E3B}"/>
              </a:ext>
            </a:extLst>
          </p:cNvPr>
          <p:cNvSpPr>
            <a:spLocks noGrp="1"/>
          </p:cNvSpPr>
          <p:nvPr/>
        </p:nvSpPr>
        <p:spPr>
          <a:xfrm>
            <a:off x="4992414" y="4303213"/>
            <a:ext cx="7772400" cy="381000"/>
          </a:xfrm>
          <a:prstGeom prst="rect">
            <a:avLst/>
          </a:prstGeom>
        </p:spPr>
        <p:style>
          <a:lnRef idx="0">
            <a:scrgbClr r="0" g="0" b="0"/>
          </a:lnRef>
          <a:fillRef idx="0">
            <a:scrgbClr r="0" g="0" b="0"/>
          </a:fillRef>
          <a:effectRef idx="0">
            <a:scrgbClr r="0" g="0" b="0"/>
          </a:effectRef>
          <a:fontRef idx="major"/>
        </p:style>
        <p:txBody>
          <a:bodyPr vert="horz" lIns="0" tIns="0" rIns="0" bIns="0" rtlCol="0">
            <a:normAutofit/>
          </a:bodyPr>
          <a:lstStyle>
            <a:lvl1pPr marL="0" indent="-342900" algn="ctr" defTabSz="914400" rtl="0" eaLnBrk="1" latinLnBrk="0" hangingPunct="1">
              <a:spcBef>
                <a:spcPct val="0"/>
              </a:spcBef>
              <a:buFontTx/>
              <a:buNone/>
              <a:defRPr sz="1800" kern="1200">
                <a:solidFill>
                  <a:schemeClr val="tx2"/>
                </a:solidFill>
                <a:latin typeface="Arial"/>
                <a:ea typeface="+mj-ea"/>
                <a:cs typeface="Arial"/>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j-lt"/>
                <a:ea typeface="+mj-ea"/>
                <a:cs typeface="+mj-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j-lt"/>
                <a:ea typeface="+mj-ea"/>
                <a:cs typeface="+mj-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9pPr>
          </a:lstStyle>
          <a:p>
            <a:endParaRPr lang="en-US"/>
          </a:p>
        </p:txBody>
      </p:sp>
      <p:sp>
        <p:nvSpPr>
          <p:cNvPr id="20" name="TextBox 19">
            <a:extLst>
              <a:ext uri="{FF2B5EF4-FFF2-40B4-BE49-F238E27FC236}">
                <a16:creationId xmlns:a16="http://schemas.microsoft.com/office/drawing/2014/main" id="{9284E2A3-0D45-084C-A6A2-36D440BD88E5}"/>
              </a:ext>
            </a:extLst>
          </p:cNvPr>
          <p:cNvSpPr txBox="1"/>
          <p:nvPr/>
        </p:nvSpPr>
        <p:spPr>
          <a:xfrm>
            <a:off x="245025" y="240585"/>
            <a:ext cx="11682150" cy="951030"/>
          </a:xfrm>
          <a:prstGeom prst="rect">
            <a:avLst/>
          </a:prstGeom>
          <a:noFill/>
        </p:spPr>
        <p:txBody>
          <a:bodyPr wrap="square" rtlCol="0">
            <a:spAutoFit/>
          </a:bodyPr>
          <a:lstStyle/>
          <a:p>
            <a:pPr algn="ctr">
              <a:lnSpc>
                <a:spcPct val="90000"/>
              </a:lnSpc>
              <a:buFontTx/>
              <a:buNone/>
            </a:pPr>
            <a:r>
              <a:rPr lang="en-US" sz="5400" b="1">
                <a:effectLst>
                  <a:outerShdw blurRad="38100" dist="38100" dir="2700000" algn="tl">
                    <a:srgbClr val="000000">
                      <a:alpha val="43137"/>
                    </a:srgbClr>
                  </a:outerShdw>
                </a:effectLst>
                <a:latin typeface="Times New Roman" panose="02020603050405020304" pitchFamily="18" charset="0"/>
              </a:rPr>
              <a:t>Violate the NLRA</a:t>
            </a:r>
          </a:p>
          <a:p>
            <a:pPr>
              <a:lnSpc>
                <a:spcPct val="90000"/>
              </a:lnSpc>
              <a:buFontTx/>
              <a:buNone/>
            </a:pPr>
            <a:endParaRPr lang="en-US" sz="800" b="1">
              <a:effectLst>
                <a:outerShdw blurRad="38100" dist="38100" dir="2700000" algn="tl">
                  <a:srgbClr val="000000">
                    <a:alpha val="43137"/>
                  </a:srgbClr>
                </a:outerShdw>
              </a:effectLst>
              <a:latin typeface="Times New Roman" panose="02020603050405020304" pitchFamily="18" charset="0"/>
            </a:endParaRPr>
          </a:p>
        </p:txBody>
      </p:sp>
      <p:pic>
        <p:nvPicPr>
          <p:cNvPr id="24" name="Picture 23">
            <a:extLst>
              <a:ext uri="{FF2B5EF4-FFF2-40B4-BE49-F238E27FC236}">
                <a16:creationId xmlns:a16="http://schemas.microsoft.com/office/drawing/2014/main" id="{FF3521AF-4456-AC45-9244-822BBE2A7BAC}"/>
              </a:ext>
            </a:extLst>
          </p:cNvPr>
          <p:cNvPicPr>
            <a:picLocks noChangeAspect="1"/>
          </p:cNvPicPr>
          <p:nvPr/>
        </p:nvPicPr>
        <p:blipFill>
          <a:blip r:embed="rId3"/>
          <a:srcRect t="37185" r="12486" b="40426"/>
          <a:stretch>
            <a:fillRect/>
          </a:stretch>
        </p:blipFill>
        <p:spPr>
          <a:xfrm>
            <a:off x="9470181" y="5896925"/>
            <a:ext cx="2103867" cy="696562"/>
          </a:xfrm>
          <a:prstGeom prst="rect">
            <a:avLst/>
          </a:prstGeom>
        </p:spPr>
      </p:pic>
      <p:sp>
        <p:nvSpPr>
          <p:cNvPr id="3" name="AutoShape 2" descr="Smiling can trick your brain into happiness — and boost your health">
            <a:extLst>
              <a:ext uri="{FF2B5EF4-FFF2-40B4-BE49-F238E27FC236}">
                <a16:creationId xmlns:a16="http://schemas.microsoft.com/office/drawing/2014/main" id="{4CAE2962-E59D-4EC7-B918-654EDA0988F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Content Placeholder 3">
            <a:extLst>
              <a:ext uri="{FF2B5EF4-FFF2-40B4-BE49-F238E27FC236}">
                <a16:creationId xmlns:a16="http://schemas.microsoft.com/office/drawing/2014/main" id="{5AA55ED6-7A0C-4B9A-8C05-5B31EE2CE33C}"/>
              </a:ext>
            </a:extLst>
          </p:cNvPr>
          <p:cNvSpPr txBox="1"/>
          <p:nvPr/>
        </p:nvSpPr>
        <p:spPr>
          <a:xfrm>
            <a:off x="877614" y="1538947"/>
            <a:ext cx="8229600" cy="37338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 typeface="Wingdings" panose="05000000000000000000" pitchFamily="2" charset="2"/>
              <a:buChar char="§"/>
            </a:pPr>
            <a:endParaRPr lang="en-US" altLang="en-US" b="1">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95645EAF-33F9-409F-BC98-6F82335BA5CD}"/>
              </a:ext>
            </a:extLst>
          </p:cNvPr>
          <p:cNvSpPr/>
          <p:nvPr/>
        </p:nvSpPr>
        <p:spPr>
          <a:xfrm>
            <a:off x="705137" y="1338434"/>
            <a:ext cx="10476926" cy="4247317"/>
          </a:xfrm>
          <a:prstGeom prst="rect">
            <a:avLst/>
          </a:prstGeom>
          <a:ln w="57150">
            <a:solidFill>
              <a:schemeClr val="bg2">
                <a:lumMod val="50000"/>
              </a:schemeClr>
            </a:solidFill>
          </a:ln>
        </p:spPr>
        <p:txBody>
          <a:bodyPr wrap="square">
            <a:spAutoFit/>
          </a:bodyPr>
          <a:lstStyle/>
          <a:p>
            <a:pPr marL="457200" indent="-457200">
              <a:buFont typeface="Arial" panose="020b0604020202020204" pitchFamily="34" charset="0"/>
              <a:buChar char="•"/>
            </a:pPr>
            <a:r>
              <a:rPr lang="en-US" sz="3000" b="1">
                <a:latin typeface="Times New Roman" panose="02020603050405020304" pitchFamily="18" charset="0"/>
                <a:cs typeface="Times New Roman" panose="02020603050405020304" pitchFamily="18" charset="0"/>
              </a:rPr>
              <a:t>Interfere with, restrain, or “chill” employees’ rights to engage in protected concerted activity.</a:t>
            </a:r>
          </a:p>
          <a:p>
            <a:pPr marL="457200" indent="-457200">
              <a:buFont typeface="Arial" panose="020b0604020202020204" pitchFamily="34" charset="0"/>
              <a:buChar char="•"/>
            </a:pPr>
            <a:endParaRPr lang="en-US" sz="3000" b="1">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000" b="1">
                <a:latin typeface="Times New Roman" panose="02020603050405020304" pitchFamily="18" charset="0"/>
                <a:cs typeface="Times New Roman" panose="02020603050405020304" pitchFamily="18" charset="0"/>
              </a:rPr>
              <a:t>A workplace rule will violate the NLRA if:  (1) employees would reasonably construe the rule's language to prohibit their protected concerted activity; (2) the employer promulgated the rule in response to union-related activity; or (3) the employer applied the rule to restrict employees’ exercise of protected concerted activities.</a:t>
            </a:r>
          </a:p>
        </p:txBody>
      </p:sp>
    </p:spTree>
    <p:extLst>
      <p:ext uri="{BB962C8B-B14F-4D97-AF65-F5344CB8AC3E}">
        <p14:creationId xmlns:p14="http://schemas.microsoft.com/office/powerpoint/2010/main" val="2114462305"/>
      </p:ext>
    </p:extLst>
  </p:cSld>
  <p:clrMapOvr>
    <a:masterClrMapping/>
  </p:clrMapOvr>
  <p:transition/>
  <p:timing/>
</p:sld>
</file>

<file path=ppt/slides/slide3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Rectangle 3">
            <a:extLst>
              <a:ext uri="{FF2B5EF4-FFF2-40B4-BE49-F238E27FC236}">
                <a16:creationId xmlns:a16="http://schemas.microsoft.com/office/drawing/2014/main" id="{64E7D776-6FBA-E64E-9624-98026032CA5A}"/>
              </a:ext>
            </a:extLst>
          </p:cNvPr>
          <p:cNvSpPr/>
          <p:nvPr/>
        </p:nvSpPr>
        <p:spPr>
          <a:xfrm>
            <a:off x="-19800" y="5689476"/>
            <a:ext cx="12211800" cy="11685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E474C22-9B5D-904D-BD0F-7CD15B2817D8}"/>
              </a:ext>
            </a:extLst>
          </p:cNvPr>
          <p:cNvPicPr>
            <a:picLocks noChangeAspect="1"/>
          </p:cNvPicPr>
          <p:nvPr/>
        </p:nvPicPr>
        <p:blipFill>
          <a:blip r:embed="rId2"/>
          <a:stretch>
            <a:fillRect/>
          </a:stretch>
        </p:blipFill>
        <p:spPr>
          <a:xfrm>
            <a:off x="503342" y="6020309"/>
            <a:ext cx="2878686" cy="449795"/>
          </a:xfrm>
          <a:prstGeom prst="rect">
            <a:avLst/>
          </a:prstGeom>
        </p:spPr>
      </p:pic>
      <p:sp>
        <p:nvSpPr>
          <p:cNvPr id="12" name="Title 5">
            <a:extLst>
              <a:ext uri="{FF2B5EF4-FFF2-40B4-BE49-F238E27FC236}">
                <a16:creationId xmlns:a16="http://schemas.microsoft.com/office/drawing/2014/main" id="{FA7BD86D-DDC6-2643-8995-1CB6C20DD8E0}"/>
              </a:ext>
            </a:extLst>
          </p:cNvPr>
          <p:cNvSpPr>
            <a:spLocks noGrp="1"/>
          </p:cNvSpPr>
          <p:nvPr/>
        </p:nvSpPr>
        <p:spPr>
          <a:xfrm>
            <a:off x="5221014" y="1456128"/>
            <a:ext cx="7772400" cy="628650"/>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chor="ctr">
            <a:normAutofit/>
          </a:bodyPr>
          <a:lstStyle>
            <a:lvl1pPr algn="ctr" defTabSz="914400" rtl="0" eaLnBrk="1" latinLnBrk="0" hangingPunct="1">
              <a:spcBef>
                <a:spcPct val="0"/>
              </a:spcBef>
              <a:buNone/>
              <a:defRPr sz="3200" b="1" kern="1200">
                <a:solidFill>
                  <a:srgbClr val="115284"/>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en-US"/>
          </a:p>
        </p:txBody>
      </p:sp>
      <p:sp>
        <p:nvSpPr>
          <p:cNvPr id="14" name="Text Placeholder 7">
            <a:extLst>
              <a:ext uri="{FF2B5EF4-FFF2-40B4-BE49-F238E27FC236}">
                <a16:creationId xmlns:a16="http://schemas.microsoft.com/office/drawing/2014/main" id="{51CA3369-9F58-1341-B98E-24ED60944E3B}"/>
              </a:ext>
            </a:extLst>
          </p:cNvPr>
          <p:cNvSpPr>
            <a:spLocks noGrp="1"/>
          </p:cNvSpPr>
          <p:nvPr/>
        </p:nvSpPr>
        <p:spPr>
          <a:xfrm>
            <a:off x="4992414" y="4303213"/>
            <a:ext cx="7772400" cy="381000"/>
          </a:xfrm>
          <a:prstGeom prst="rect">
            <a:avLst/>
          </a:prstGeom>
        </p:spPr>
        <p:style>
          <a:lnRef idx="0">
            <a:scrgbClr r="0" g="0" b="0"/>
          </a:lnRef>
          <a:fillRef idx="0">
            <a:scrgbClr r="0" g="0" b="0"/>
          </a:fillRef>
          <a:effectRef idx="0">
            <a:scrgbClr r="0" g="0" b="0"/>
          </a:effectRef>
          <a:fontRef idx="major"/>
        </p:style>
        <p:txBody>
          <a:bodyPr vert="horz" lIns="0" tIns="0" rIns="0" bIns="0" rtlCol="0">
            <a:normAutofit/>
          </a:bodyPr>
          <a:lstStyle>
            <a:lvl1pPr marL="0" indent="-342900" algn="ctr" defTabSz="914400" rtl="0" eaLnBrk="1" latinLnBrk="0" hangingPunct="1">
              <a:spcBef>
                <a:spcPct val="0"/>
              </a:spcBef>
              <a:buFontTx/>
              <a:buNone/>
              <a:defRPr sz="1800" kern="1200">
                <a:solidFill>
                  <a:schemeClr val="tx2"/>
                </a:solidFill>
                <a:latin typeface="Arial"/>
                <a:ea typeface="+mj-ea"/>
                <a:cs typeface="Arial"/>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j-lt"/>
                <a:ea typeface="+mj-ea"/>
                <a:cs typeface="+mj-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j-lt"/>
                <a:ea typeface="+mj-ea"/>
                <a:cs typeface="+mj-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9pPr>
          </a:lstStyle>
          <a:p>
            <a:endParaRPr lang="en-US"/>
          </a:p>
        </p:txBody>
      </p:sp>
      <p:sp>
        <p:nvSpPr>
          <p:cNvPr id="20" name="TextBox 19">
            <a:extLst>
              <a:ext uri="{FF2B5EF4-FFF2-40B4-BE49-F238E27FC236}">
                <a16:creationId xmlns:a16="http://schemas.microsoft.com/office/drawing/2014/main" id="{9284E2A3-0D45-084C-A6A2-36D440BD88E5}"/>
              </a:ext>
            </a:extLst>
          </p:cNvPr>
          <p:cNvSpPr txBox="1"/>
          <p:nvPr/>
        </p:nvSpPr>
        <p:spPr>
          <a:xfrm>
            <a:off x="245025" y="240585"/>
            <a:ext cx="11682150" cy="951030"/>
          </a:xfrm>
          <a:prstGeom prst="rect">
            <a:avLst/>
          </a:prstGeom>
          <a:noFill/>
        </p:spPr>
        <p:txBody>
          <a:bodyPr wrap="square" rtlCol="0">
            <a:spAutoFit/>
          </a:bodyPr>
          <a:lstStyle/>
          <a:p>
            <a:pPr algn="ctr">
              <a:lnSpc>
                <a:spcPct val="90000"/>
              </a:lnSpc>
              <a:buFontTx/>
              <a:buNone/>
            </a:pPr>
            <a:r>
              <a:rPr lang="en-US" sz="5400" b="1">
                <a:effectLst>
                  <a:outerShdw blurRad="38100" dist="38100" dir="2700000" algn="tl">
                    <a:srgbClr val="000000">
                      <a:alpha val="43137"/>
                    </a:srgbClr>
                  </a:outerShdw>
                </a:effectLst>
                <a:latin typeface="Times New Roman" panose="02020603050405020304" pitchFamily="18" charset="0"/>
              </a:rPr>
              <a:t>Unlawful Conduct Policies</a:t>
            </a:r>
          </a:p>
          <a:p>
            <a:pPr>
              <a:lnSpc>
                <a:spcPct val="90000"/>
              </a:lnSpc>
              <a:buFontTx/>
              <a:buNone/>
            </a:pPr>
            <a:endParaRPr lang="en-US" sz="800" b="1">
              <a:effectLst>
                <a:outerShdw blurRad="38100" dist="38100" dir="2700000" algn="tl">
                  <a:srgbClr val="000000">
                    <a:alpha val="43137"/>
                  </a:srgbClr>
                </a:outerShdw>
              </a:effectLst>
              <a:latin typeface="Times New Roman" panose="02020603050405020304" pitchFamily="18" charset="0"/>
            </a:endParaRPr>
          </a:p>
        </p:txBody>
      </p:sp>
      <p:pic>
        <p:nvPicPr>
          <p:cNvPr id="24" name="Picture 23">
            <a:extLst>
              <a:ext uri="{FF2B5EF4-FFF2-40B4-BE49-F238E27FC236}">
                <a16:creationId xmlns:a16="http://schemas.microsoft.com/office/drawing/2014/main" id="{FF3521AF-4456-AC45-9244-822BBE2A7BAC}"/>
              </a:ext>
            </a:extLst>
          </p:cNvPr>
          <p:cNvPicPr>
            <a:picLocks noChangeAspect="1"/>
          </p:cNvPicPr>
          <p:nvPr/>
        </p:nvPicPr>
        <p:blipFill>
          <a:blip r:embed="rId3"/>
          <a:srcRect t="37185" r="12486" b="40426"/>
          <a:stretch>
            <a:fillRect/>
          </a:stretch>
        </p:blipFill>
        <p:spPr>
          <a:xfrm>
            <a:off x="9470181" y="5896925"/>
            <a:ext cx="2103867" cy="696562"/>
          </a:xfrm>
          <a:prstGeom prst="rect">
            <a:avLst/>
          </a:prstGeom>
        </p:spPr>
      </p:pic>
      <p:sp>
        <p:nvSpPr>
          <p:cNvPr id="3" name="AutoShape 2" descr="Smiling can trick your brain into happiness — and boost your health">
            <a:extLst>
              <a:ext uri="{FF2B5EF4-FFF2-40B4-BE49-F238E27FC236}">
                <a16:creationId xmlns:a16="http://schemas.microsoft.com/office/drawing/2014/main" id="{4CAE2962-E59D-4EC7-B918-654EDA0988F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Content Placeholder 3">
            <a:extLst>
              <a:ext uri="{FF2B5EF4-FFF2-40B4-BE49-F238E27FC236}">
                <a16:creationId xmlns:a16="http://schemas.microsoft.com/office/drawing/2014/main" id="{5AA55ED6-7A0C-4B9A-8C05-5B31EE2CE33C}"/>
              </a:ext>
            </a:extLst>
          </p:cNvPr>
          <p:cNvSpPr txBox="1"/>
          <p:nvPr/>
        </p:nvSpPr>
        <p:spPr>
          <a:xfrm>
            <a:off x="877614" y="1538947"/>
            <a:ext cx="8229600" cy="37338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 typeface="Wingdings" panose="05000000000000000000" pitchFamily="2" charset="2"/>
              <a:buChar char="§"/>
            </a:pPr>
            <a:endParaRPr lang="en-US" altLang="en-US" b="1">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95645EAF-33F9-409F-BC98-6F82335BA5CD}"/>
              </a:ext>
            </a:extLst>
          </p:cNvPr>
          <p:cNvSpPr/>
          <p:nvPr/>
        </p:nvSpPr>
        <p:spPr>
          <a:xfrm>
            <a:off x="705137" y="1338434"/>
            <a:ext cx="10476926" cy="4154984"/>
          </a:xfrm>
          <a:prstGeom prst="rect">
            <a:avLst/>
          </a:prstGeom>
          <a:ln w="57150">
            <a:solidFill>
              <a:schemeClr val="bg2">
                <a:lumMod val="50000"/>
              </a:schemeClr>
            </a:solidFill>
          </a:ln>
        </p:spPr>
        <p:txBody>
          <a:bodyPr wrap="square">
            <a:spAutoFit/>
          </a:bodyPr>
          <a:lstStyle/>
          <a:p>
            <a:pPr marL="342900" lvl="0" indent="-342900">
              <a:buFont typeface="Arial" panose="020b0604020202020204" pitchFamily="34" charset="0"/>
              <a:buChar char="•"/>
            </a:pPr>
            <a:r>
              <a:rPr lang="en-US" sz="2400" b="1">
                <a:latin typeface="Times New Roman" panose="02020603050405020304" pitchFamily="18" charset="0"/>
                <a:cs typeface="Times New Roman" panose="02020603050405020304" pitchFamily="18" charset="0"/>
              </a:rPr>
              <a:t>Board protects any form of protected, concerted activity, except physical violence and threats of physical violence.</a:t>
            </a:r>
          </a:p>
          <a:p>
            <a:pPr lvl="0"/>
            <a:endParaRPr lang="en-US" sz="2400" b="1">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400" b="1">
                <a:latin typeface="Times New Roman" panose="02020603050405020304" pitchFamily="18" charset="0"/>
                <a:cs typeface="Times New Roman" panose="02020603050405020304" pitchFamily="18" charset="0"/>
              </a:rPr>
              <a:t>NLRB and 2</a:t>
            </a:r>
            <a:r>
              <a:rPr lang="en-US" sz="2400" b="1" baseline="30000">
                <a:latin typeface="Times New Roman" panose="02020603050405020304" pitchFamily="18" charset="0"/>
                <a:cs typeface="Times New Roman" panose="02020603050405020304" pitchFamily="18" charset="0"/>
              </a:rPr>
              <a:t>nd</a:t>
            </a:r>
            <a:r>
              <a:rPr lang="en-US" sz="2400" b="1">
                <a:latin typeface="Times New Roman" panose="02020603050405020304" pitchFamily="18" charset="0"/>
                <a:cs typeface="Times New Roman" panose="02020603050405020304" pitchFamily="18" charset="0"/>
              </a:rPr>
              <a:t> Circuit Court of Appeals ruled the following Facebook posting </a:t>
            </a:r>
            <a:r>
              <a:rPr lang="en-US" sz="2400" b="1" u="sng">
                <a:latin typeface="Times New Roman" panose="02020603050405020304" pitchFamily="18" charset="0"/>
                <a:cs typeface="Times New Roman" panose="02020603050405020304" pitchFamily="18" charset="0"/>
              </a:rPr>
              <a:t>lawful</a:t>
            </a:r>
            <a:r>
              <a:rPr lang="en-US" sz="2400" b="1">
                <a:latin typeface="Times New Roman" panose="02020603050405020304" pitchFamily="18" charset="0"/>
                <a:cs typeface="Times New Roman" panose="02020603050405020304" pitchFamily="18" charset="0"/>
              </a:rPr>
              <a:t>:  </a:t>
            </a:r>
          </a:p>
          <a:p>
            <a:pPr marL="342900" lvl="0" indent="-342900">
              <a:buFont typeface="Arial" panose="020b0604020202020204" pitchFamily="34" charset="0"/>
              <a:buChar char="•"/>
            </a:pPr>
            <a:endParaRPr lang="en-US" sz="2400" b="1">
              <a:latin typeface="Times New Roman" panose="02020603050405020304" pitchFamily="18" charset="0"/>
              <a:cs typeface="Times New Roman" panose="02020603050405020304" pitchFamily="18" charset="0"/>
            </a:endParaRPr>
          </a:p>
          <a:p>
            <a:pPr lvl="0" algn="ctr"/>
            <a:r>
              <a:rPr lang="en-US" sz="2400" b="1">
                <a:solidFill>
                  <a:srgbClr val="C00000"/>
                </a:solidFill>
                <a:latin typeface="Times New Roman" panose="02020603050405020304" pitchFamily="18" charset="0"/>
                <a:cs typeface="Times New Roman" panose="02020603050405020304" pitchFamily="18" charset="0"/>
              </a:rPr>
              <a:t>“Bob is such a NASTY MOTHER F**KER don't know how to talk to people!!!!!! F**k his mother and his entire f**king family!!!! What a LOSER!!!! Vote YES for the UNION!!!!!!!”</a:t>
            </a:r>
          </a:p>
          <a:p>
            <a:pPr marL="342900" indent="-342900">
              <a:buFont typeface="Arial" panose="020b0604020202020204" pitchFamily="34" charset="0"/>
              <a:buChar char="•"/>
            </a:pPr>
            <a:endParaRPr lang="en-US" sz="2400" b="1" i="1">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i="1">
                <a:latin typeface="Times New Roman" panose="02020603050405020304" pitchFamily="18" charset="0"/>
                <a:cs typeface="Times New Roman" panose="02020603050405020304" pitchFamily="18" charset="0"/>
              </a:rPr>
              <a:t>NLRB v. Pier Sixty, LLC</a:t>
            </a:r>
            <a:r>
              <a:rPr lang="en-US" sz="2400" b="1">
                <a:latin typeface="Times New Roman" panose="02020603050405020304" pitchFamily="18" charset="0"/>
                <a:cs typeface="Times New Roman" panose="02020603050405020304" pitchFamily="18" charset="0"/>
              </a:rPr>
              <a:t>, 2017 U.S. App. LEXIS 6974 (2d Cir. Apr. 21, 2017).</a:t>
            </a:r>
          </a:p>
        </p:txBody>
      </p:sp>
    </p:spTree>
    <p:extLst>
      <p:ext uri="{BB962C8B-B14F-4D97-AF65-F5344CB8AC3E}">
        <p14:creationId xmlns:p14="http://schemas.microsoft.com/office/powerpoint/2010/main" val="1831834545"/>
      </p:ext>
    </p:extLst>
  </p:cSld>
  <p:clrMapOvr>
    <a:masterClrMapping/>
  </p:clrMapOvr>
  <p:transition/>
  <p:timing/>
</p:sld>
</file>

<file path=ppt/slides/slide3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Rectangle 3">
            <a:extLst>
              <a:ext uri="{FF2B5EF4-FFF2-40B4-BE49-F238E27FC236}">
                <a16:creationId xmlns:a16="http://schemas.microsoft.com/office/drawing/2014/main" id="{64E7D776-6FBA-E64E-9624-98026032CA5A}"/>
              </a:ext>
            </a:extLst>
          </p:cNvPr>
          <p:cNvSpPr/>
          <p:nvPr/>
        </p:nvSpPr>
        <p:spPr>
          <a:xfrm>
            <a:off x="-19800" y="5689476"/>
            <a:ext cx="12211800" cy="11685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E474C22-9B5D-904D-BD0F-7CD15B2817D8}"/>
              </a:ext>
            </a:extLst>
          </p:cNvPr>
          <p:cNvPicPr>
            <a:picLocks noChangeAspect="1"/>
          </p:cNvPicPr>
          <p:nvPr/>
        </p:nvPicPr>
        <p:blipFill>
          <a:blip r:embed="rId2"/>
          <a:stretch>
            <a:fillRect/>
          </a:stretch>
        </p:blipFill>
        <p:spPr>
          <a:xfrm>
            <a:off x="503342" y="6020309"/>
            <a:ext cx="2878686" cy="449795"/>
          </a:xfrm>
          <a:prstGeom prst="rect">
            <a:avLst/>
          </a:prstGeom>
        </p:spPr>
      </p:pic>
      <p:sp>
        <p:nvSpPr>
          <p:cNvPr id="12" name="Title 5">
            <a:extLst>
              <a:ext uri="{FF2B5EF4-FFF2-40B4-BE49-F238E27FC236}">
                <a16:creationId xmlns:a16="http://schemas.microsoft.com/office/drawing/2014/main" id="{FA7BD86D-DDC6-2643-8995-1CB6C20DD8E0}"/>
              </a:ext>
            </a:extLst>
          </p:cNvPr>
          <p:cNvSpPr>
            <a:spLocks noGrp="1"/>
          </p:cNvSpPr>
          <p:nvPr/>
        </p:nvSpPr>
        <p:spPr>
          <a:xfrm>
            <a:off x="5221014" y="1456128"/>
            <a:ext cx="7772400" cy="628650"/>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chor="ctr">
            <a:normAutofit/>
          </a:bodyPr>
          <a:lstStyle>
            <a:lvl1pPr algn="ctr" defTabSz="914400" rtl="0" eaLnBrk="1" latinLnBrk="0" hangingPunct="1">
              <a:spcBef>
                <a:spcPct val="0"/>
              </a:spcBef>
              <a:buNone/>
              <a:defRPr sz="3200" b="1" kern="1200">
                <a:solidFill>
                  <a:srgbClr val="115284"/>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en-US"/>
          </a:p>
        </p:txBody>
      </p:sp>
      <p:sp>
        <p:nvSpPr>
          <p:cNvPr id="14" name="Text Placeholder 7">
            <a:extLst>
              <a:ext uri="{FF2B5EF4-FFF2-40B4-BE49-F238E27FC236}">
                <a16:creationId xmlns:a16="http://schemas.microsoft.com/office/drawing/2014/main" id="{51CA3369-9F58-1341-B98E-24ED60944E3B}"/>
              </a:ext>
            </a:extLst>
          </p:cNvPr>
          <p:cNvSpPr>
            <a:spLocks noGrp="1"/>
          </p:cNvSpPr>
          <p:nvPr/>
        </p:nvSpPr>
        <p:spPr>
          <a:xfrm>
            <a:off x="4992414" y="4303213"/>
            <a:ext cx="7772400" cy="381000"/>
          </a:xfrm>
          <a:prstGeom prst="rect">
            <a:avLst/>
          </a:prstGeom>
        </p:spPr>
        <p:style>
          <a:lnRef idx="0">
            <a:scrgbClr r="0" g="0" b="0"/>
          </a:lnRef>
          <a:fillRef idx="0">
            <a:scrgbClr r="0" g="0" b="0"/>
          </a:fillRef>
          <a:effectRef idx="0">
            <a:scrgbClr r="0" g="0" b="0"/>
          </a:effectRef>
          <a:fontRef idx="major"/>
        </p:style>
        <p:txBody>
          <a:bodyPr vert="horz" lIns="0" tIns="0" rIns="0" bIns="0" rtlCol="0">
            <a:normAutofit/>
          </a:bodyPr>
          <a:lstStyle>
            <a:lvl1pPr marL="0" indent="-342900" algn="ctr" defTabSz="914400" rtl="0" eaLnBrk="1" latinLnBrk="0" hangingPunct="1">
              <a:spcBef>
                <a:spcPct val="0"/>
              </a:spcBef>
              <a:buFontTx/>
              <a:buNone/>
              <a:defRPr sz="1800" kern="1200">
                <a:solidFill>
                  <a:schemeClr val="tx2"/>
                </a:solidFill>
                <a:latin typeface="Arial"/>
                <a:ea typeface="+mj-ea"/>
                <a:cs typeface="Arial"/>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j-lt"/>
                <a:ea typeface="+mj-ea"/>
                <a:cs typeface="+mj-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j-lt"/>
                <a:ea typeface="+mj-ea"/>
                <a:cs typeface="+mj-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9pPr>
          </a:lstStyle>
          <a:p>
            <a:endParaRPr lang="en-US"/>
          </a:p>
        </p:txBody>
      </p:sp>
      <p:sp>
        <p:nvSpPr>
          <p:cNvPr id="20" name="TextBox 19">
            <a:extLst>
              <a:ext uri="{FF2B5EF4-FFF2-40B4-BE49-F238E27FC236}">
                <a16:creationId xmlns:a16="http://schemas.microsoft.com/office/drawing/2014/main" id="{9284E2A3-0D45-084C-A6A2-36D440BD88E5}"/>
              </a:ext>
            </a:extLst>
          </p:cNvPr>
          <p:cNvSpPr txBox="1"/>
          <p:nvPr/>
        </p:nvSpPr>
        <p:spPr>
          <a:xfrm>
            <a:off x="245025" y="240585"/>
            <a:ext cx="11682150" cy="951030"/>
          </a:xfrm>
          <a:prstGeom prst="rect">
            <a:avLst/>
          </a:prstGeom>
          <a:noFill/>
        </p:spPr>
        <p:txBody>
          <a:bodyPr wrap="square" rtlCol="0">
            <a:spAutoFit/>
          </a:bodyPr>
          <a:lstStyle/>
          <a:p>
            <a:pPr algn="ctr">
              <a:lnSpc>
                <a:spcPct val="90000"/>
              </a:lnSpc>
              <a:buFontTx/>
              <a:buNone/>
            </a:pPr>
            <a:r>
              <a:rPr lang="en-US" sz="5400" b="1">
                <a:effectLst>
                  <a:outerShdw blurRad="38100" dist="38100" dir="2700000" algn="tl">
                    <a:srgbClr val="000000">
                      <a:alpha val="43137"/>
                    </a:srgbClr>
                  </a:outerShdw>
                </a:effectLst>
                <a:latin typeface="Times New Roman" panose="02020603050405020304" pitchFamily="18" charset="0"/>
              </a:rPr>
              <a:t>Lawful Conduct Policies</a:t>
            </a:r>
          </a:p>
          <a:p>
            <a:pPr>
              <a:lnSpc>
                <a:spcPct val="90000"/>
              </a:lnSpc>
              <a:buFontTx/>
              <a:buNone/>
            </a:pPr>
            <a:endParaRPr lang="en-US" sz="800" b="1">
              <a:effectLst>
                <a:outerShdw blurRad="38100" dist="38100" dir="2700000" algn="tl">
                  <a:srgbClr val="000000">
                    <a:alpha val="43137"/>
                  </a:srgbClr>
                </a:outerShdw>
              </a:effectLst>
              <a:latin typeface="Times New Roman" panose="02020603050405020304" pitchFamily="18" charset="0"/>
            </a:endParaRPr>
          </a:p>
        </p:txBody>
      </p:sp>
      <p:pic>
        <p:nvPicPr>
          <p:cNvPr id="24" name="Picture 23">
            <a:extLst>
              <a:ext uri="{FF2B5EF4-FFF2-40B4-BE49-F238E27FC236}">
                <a16:creationId xmlns:a16="http://schemas.microsoft.com/office/drawing/2014/main" id="{FF3521AF-4456-AC45-9244-822BBE2A7BAC}"/>
              </a:ext>
            </a:extLst>
          </p:cNvPr>
          <p:cNvPicPr>
            <a:picLocks noChangeAspect="1"/>
          </p:cNvPicPr>
          <p:nvPr/>
        </p:nvPicPr>
        <p:blipFill>
          <a:blip r:embed="rId3"/>
          <a:srcRect t="37185" r="12486" b="40426"/>
          <a:stretch>
            <a:fillRect/>
          </a:stretch>
        </p:blipFill>
        <p:spPr>
          <a:xfrm>
            <a:off x="9470181" y="5896925"/>
            <a:ext cx="2103867" cy="696562"/>
          </a:xfrm>
          <a:prstGeom prst="rect">
            <a:avLst/>
          </a:prstGeom>
        </p:spPr>
      </p:pic>
      <p:sp>
        <p:nvSpPr>
          <p:cNvPr id="3" name="AutoShape 2" descr="Smiling can trick your brain into happiness — and boost your health">
            <a:extLst>
              <a:ext uri="{FF2B5EF4-FFF2-40B4-BE49-F238E27FC236}">
                <a16:creationId xmlns:a16="http://schemas.microsoft.com/office/drawing/2014/main" id="{4CAE2962-E59D-4EC7-B918-654EDA0988F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Content Placeholder 3">
            <a:extLst>
              <a:ext uri="{FF2B5EF4-FFF2-40B4-BE49-F238E27FC236}">
                <a16:creationId xmlns:a16="http://schemas.microsoft.com/office/drawing/2014/main" id="{5AA55ED6-7A0C-4B9A-8C05-5B31EE2CE33C}"/>
              </a:ext>
            </a:extLst>
          </p:cNvPr>
          <p:cNvSpPr txBox="1"/>
          <p:nvPr/>
        </p:nvSpPr>
        <p:spPr>
          <a:xfrm>
            <a:off x="877614" y="1538947"/>
            <a:ext cx="8229600" cy="37338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 typeface="Wingdings" panose="05000000000000000000" pitchFamily="2" charset="2"/>
              <a:buChar char="§"/>
            </a:pPr>
            <a:endParaRPr lang="en-US" altLang="en-US" b="1">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95645EAF-33F9-409F-BC98-6F82335BA5CD}"/>
              </a:ext>
            </a:extLst>
          </p:cNvPr>
          <p:cNvSpPr/>
          <p:nvPr/>
        </p:nvSpPr>
        <p:spPr>
          <a:xfrm>
            <a:off x="705137" y="1338434"/>
            <a:ext cx="10476926" cy="4154984"/>
          </a:xfrm>
          <a:prstGeom prst="rect">
            <a:avLst/>
          </a:prstGeom>
          <a:ln w="57150">
            <a:solidFill>
              <a:schemeClr val="bg2">
                <a:lumMod val="50000"/>
              </a:schemeClr>
            </a:solidFill>
          </a:ln>
        </p:spPr>
        <p:txBody>
          <a:bodyPr wrap="square">
            <a:spAutoFit/>
          </a:bodyPr>
          <a:lstStyle/>
          <a:p>
            <a:pPr lvl="0"/>
            <a:r>
              <a:rPr lang="en-US" sz="2400" b="1">
                <a:latin typeface="Times New Roman" panose="02020603050405020304" pitchFamily="18" charset="0"/>
                <a:cs typeface="Times New Roman" panose="02020603050405020304" pitchFamily="18" charset="0"/>
              </a:rPr>
              <a:t>Employers have legitimate business interests in having and may require employees to act respectfully or professionally to, co-workers, clients, business partners and other third parties, but not to the employer or management.</a:t>
            </a:r>
          </a:p>
          <a:p>
            <a:r>
              <a:rPr lang="en-US" sz="2400" b="1">
                <a:latin typeface="Times New Roman" panose="02020603050405020304" pitchFamily="18" charset="0"/>
                <a:cs typeface="Times New Roman" panose="02020603050405020304" pitchFamily="18" charset="0"/>
              </a:rPr>
              <a:t>"No rudeness or unprofessional behavior toward a customer, or anyone in contact with the company."</a:t>
            </a:r>
          </a:p>
          <a:p>
            <a:r>
              <a:rPr lang="en-US" sz="2400" b="1">
                <a:latin typeface="Times New Roman" panose="02020603050405020304" pitchFamily="18" charset="0"/>
                <a:cs typeface="Times New Roman" panose="02020603050405020304" pitchFamily="18" charset="0"/>
              </a:rPr>
              <a:t>"Employees will not be discourteous or disrespectful to a customer or any member of the public while in the course and scope of company business.“</a:t>
            </a:r>
          </a:p>
          <a:p>
            <a:r>
              <a:rPr lang="en-US" sz="2400" b="1">
                <a:latin typeface="Times New Roman" panose="02020603050405020304" pitchFamily="18" charset="0"/>
                <a:cs typeface="Times New Roman" panose="02020603050405020304" pitchFamily="18" charset="0"/>
              </a:rPr>
              <a:t>"Each employee is expected to abide by Company policies and to cooperate fully in any investigation that the Company may undertake."</a:t>
            </a:r>
          </a:p>
          <a:p>
            <a:r>
              <a:rPr lang="en-US" sz="2400" b="1">
                <a:latin typeface="Times New Roman" panose="02020603050405020304" pitchFamily="18" charset="0"/>
                <a:cs typeface="Times New Roman" panose="02020603050405020304" pitchFamily="18" charset="0"/>
              </a:rPr>
              <a:t>"Being insubordinate, threatening, intimidating, disrespectful or assaulting a manager/supervisor, coworker, customer or vendor will result in discipline."</a:t>
            </a:r>
          </a:p>
        </p:txBody>
      </p:sp>
    </p:spTree>
    <p:extLst>
      <p:ext uri="{BB962C8B-B14F-4D97-AF65-F5344CB8AC3E}">
        <p14:creationId xmlns:p14="http://schemas.microsoft.com/office/powerpoint/2010/main" val="2090416674"/>
      </p:ext>
    </p:extLst>
  </p:cSld>
  <p:clrMapOvr>
    <a:masterClrMapping/>
  </p:clrMapOvr>
  <p:transition/>
  <p:timing/>
</p:sld>
</file>

<file path=ppt/slides/slide3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Rectangle 3">
            <a:extLst>
              <a:ext uri="{FF2B5EF4-FFF2-40B4-BE49-F238E27FC236}">
                <a16:creationId xmlns:a16="http://schemas.microsoft.com/office/drawing/2014/main" id="{64E7D776-6FBA-E64E-9624-98026032CA5A}"/>
              </a:ext>
            </a:extLst>
          </p:cNvPr>
          <p:cNvSpPr/>
          <p:nvPr/>
        </p:nvSpPr>
        <p:spPr>
          <a:xfrm>
            <a:off x="-19800" y="5689476"/>
            <a:ext cx="12211800" cy="11685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E474C22-9B5D-904D-BD0F-7CD15B2817D8}"/>
              </a:ext>
            </a:extLst>
          </p:cNvPr>
          <p:cNvPicPr>
            <a:picLocks noChangeAspect="1"/>
          </p:cNvPicPr>
          <p:nvPr/>
        </p:nvPicPr>
        <p:blipFill>
          <a:blip r:embed="rId2"/>
          <a:stretch>
            <a:fillRect/>
          </a:stretch>
        </p:blipFill>
        <p:spPr>
          <a:xfrm>
            <a:off x="503342" y="6020309"/>
            <a:ext cx="2878686" cy="449795"/>
          </a:xfrm>
          <a:prstGeom prst="rect">
            <a:avLst/>
          </a:prstGeom>
        </p:spPr>
      </p:pic>
      <p:sp>
        <p:nvSpPr>
          <p:cNvPr id="12" name="Title 5">
            <a:extLst>
              <a:ext uri="{FF2B5EF4-FFF2-40B4-BE49-F238E27FC236}">
                <a16:creationId xmlns:a16="http://schemas.microsoft.com/office/drawing/2014/main" id="{FA7BD86D-DDC6-2643-8995-1CB6C20DD8E0}"/>
              </a:ext>
            </a:extLst>
          </p:cNvPr>
          <p:cNvSpPr>
            <a:spLocks noGrp="1"/>
          </p:cNvSpPr>
          <p:nvPr/>
        </p:nvSpPr>
        <p:spPr>
          <a:xfrm>
            <a:off x="5221014" y="1456128"/>
            <a:ext cx="7772400" cy="628650"/>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chor="ctr">
            <a:normAutofit/>
          </a:bodyPr>
          <a:lstStyle>
            <a:lvl1pPr algn="ctr" defTabSz="914400" rtl="0" eaLnBrk="1" latinLnBrk="0" hangingPunct="1">
              <a:spcBef>
                <a:spcPct val="0"/>
              </a:spcBef>
              <a:buNone/>
              <a:defRPr sz="3200" b="1" kern="1200">
                <a:solidFill>
                  <a:srgbClr val="115284"/>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en-US"/>
          </a:p>
        </p:txBody>
      </p:sp>
      <p:sp>
        <p:nvSpPr>
          <p:cNvPr id="14" name="Text Placeholder 7">
            <a:extLst>
              <a:ext uri="{FF2B5EF4-FFF2-40B4-BE49-F238E27FC236}">
                <a16:creationId xmlns:a16="http://schemas.microsoft.com/office/drawing/2014/main" id="{51CA3369-9F58-1341-B98E-24ED60944E3B}"/>
              </a:ext>
            </a:extLst>
          </p:cNvPr>
          <p:cNvSpPr>
            <a:spLocks noGrp="1"/>
          </p:cNvSpPr>
          <p:nvPr/>
        </p:nvSpPr>
        <p:spPr>
          <a:xfrm>
            <a:off x="4992414" y="4303213"/>
            <a:ext cx="7772400" cy="381000"/>
          </a:xfrm>
          <a:prstGeom prst="rect">
            <a:avLst/>
          </a:prstGeom>
        </p:spPr>
        <p:style>
          <a:lnRef idx="0">
            <a:scrgbClr r="0" g="0" b="0"/>
          </a:lnRef>
          <a:fillRef idx="0">
            <a:scrgbClr r="0" g="0" b="0"/>
          </a:fillRef>
          <a:effectRef idx="0">
            <a:scrgbClr r="0" g="0" b="0"/>
          </a:effectRef>
          <a:fontRef idx="major"/>
        </p:style>
        <p:txBody>
          <a:bodyPr vert="horz" lIns="0" tIns="0" rIns="0" bIns="0" rtlCol="0">
            <a:normAutofit/>
          </a:bodyPr>
          <a:lstStyle>
            <a:lvl1pPr marL="0" indent="-342900" algn="ctr" defTabSz="914400" rtl="0" eaLnBrk="1" latinLnBrk="0" hangingPunct="1">
              <a:spcBef>
                <a:spcPct val="0"/>
              </a:spcBef>
              <a:buFontTx/>
              <a:buNone/>
              <a:defRPr sz="1800" kern="1200">
                <a:solidFill>
                  <a:schemeClr val="tx2"/>
                </a:solidFill>
                <a:latin typeface="Arial"/>
                <a:ea typeface="+mj-ea"/>
                <a:cs typeface="Arial"/>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j-lt"/>
                <a:ea typeface="+mj-ea"/>
                <a:cs typeface="+mj-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j-lt"/>
                <a:ea typeface="+mj-ea"/>
                <a:cs typeface="+mj-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9pPr>
          </a:lstStyle>
          <a:p>
            <a:endParaRPr lang="en-US"/>
          </a:p>
        </p:txBody>
      </p:sp>
      <p:sp>
        <p:nvSpPr>
          <p:cNvPr id="20" name="TextBox 19">
            <a:extLst>
              <a:ext uri="{FF2B5EF4-FFF2-40B4-BE49-F238E27FC236}">
                <a16:creationId xmlns:a16="http://schemas.microsoft.com/office/drawing/2014/main" id="{9284E2A3-0D45-084C-A6A2-36D440BD88E5}"/>
              </a:ext>
            </a:extLst>
          </p:cNvPr>
          <p:cNvSpPr txBox="1"/>
          <p:nvPr/>
        </p:nvSpPr>
        <p:spPr>
          <a:xfrm>
            <a:off x="256032" y="463689"/>
            <a:ext cx="11682150" cy="951030"/>
          </a:xfrm>
          <a:prstGeom prst="rect">
            <a:avLst/>
          </a:prstGeom>
          <a:noFill/>
        </p:spPr>
        <p:txBody>
          <a:bodyPr wrap="square" rtlCol="0">
            <a:spAutoFit/>
          </a:bodyPr>
          <a:lstStyle/>
          <a:p>
            <a:pPr algn="ctr">
              <a:lnSpc>
                <a:spcPct val="90000"/>
              </a:lnSpc>
              <a:buFontTx/>
              <a:buNone/>
            </a:pPr>
            <a:r>
              <a:rPr lang="en-US" sz="5400" b="1">
                <a:effectLst>
                  <a:outerShdw blurRad="38100" dist="38100" dir="2700000" algn="tl">
                    <a:srgbClr val="000000">
                      <a:alpha val="43137"/>
                    </a:srgbClr>
                  </a:outerShdw>
                </a:effectLst>
                <a:latin typeface="Times New Roman" panose="02020603050405020304" pitchFamily="18" charset="0"/>
              </a:rPr>
              <a:t>NLRA Does Not Cover Supervisors</a:t>
            </a:r>
          </a:p>
          <a:p>
            <a:pPr>
              <a:lnSpc>
                <a:spcPct val="90000"/>
              </a:lnSpc>
              <a:buFontTx/>
              <a:buNone/>
            </a:pPr>
            <a:endParaRPr lang="en-US" sz="800" b="1">
              <a:effectLst>
                <a:outerShdw blurRad="38100" dist="38100" dir="2700000" algn="tl">
                  <a:srgbClr val="000000">
                    <a:alpha val="43137"/>
                  </a:srgbClr>
                </a:outerShdw>
              </a:effectLst>
              <a:latin typeface="Times New Roman" panose="02020603050405020304" pitchFamily="18" charset="0"/>
            </a:endParaRPr>
          </a:p>
        </p:txBody>
      </p:sp>
      <p:pic>
        <p:nvPicPr>
          <p:cNvPr id="24" name="Picture 23">
            <a:extLst>
              <a:ext uri="{FF2B5EF4-FFF2-40B4-BE49-F238E27FC236}">
                <a16:creationId xmlns:a16="http://schemas.microsoft.com/office/drawing/2014/main" id="{FF3521AF-4456-AC45-9244-822BBE2A7BAC}"/>
              </a:ext>
            </a:extLst>
          </p:cNvPr>
          <p:cNvPicPr>
            <a:picLocks noChangeAspect="1"/>
          </p:cNvPicPr>
          <p:nvPr/>
        </p:nvPicPr>
        <p:blipFill>
          <a:blip r:embed="rId3"/>
          <a:srcRect t="37185" r="12486" b="40426"/>
          <a:stretch>
            <a:fillRect/>
          </a:stretch>
        </p:blipFill>
        <p:spPr>
          <a:xfrm>
            <a:off x="9470181" y="5896925"/>
            <a:ext cx="2103867" cy="696562"/>
          </a:xfrm>
          <a:prstGeom prst="rect">
            <a:avLst/>
          </a:prstGeom>
        </p:spPr>
      </p:pic>
      <p:sp>
        <p:nvSpPr>
          <p:cNvPr id="3" name="AutoShape 2" descr="Smiling can trick your brain into happiness — and boost your health">
            <a:extLst>
              <a:ext uri="{FF2B5EF4-FFF2-40B4-BE49-F238E27FC236}">
                <a16:creationId xmlns:a16="http://schemas.microsoft.com/office/drawing/2014/main" id="{4CAE2962-E59D-4EC7-B918-654EDA0988F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Content Placeholder 3">
            <a:extLst>
              <a:ext uri="{FF2B5EF4-FFF2-40B4-BE49-F238E27FC236}">
                <a16:creationId xmlns:a16="http://schemas.microsoft.com/office/drawing/2014/main" id="{5AA55ED6-7A0C-4B9A-8C05-5B31EE2CE33C}"/>
              </a:ext>
            </a:extLst>
          </p:cNvPr>
          <p:cNvSpPr txBox="1"/>
          <p:nvPr/>
        </p:nvSpPr>
        <p:spPr>
          <a:xfrm>
            <a:off x="877614" y="1538947"/>
            <a:ext cx="8229600" cy="37338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 typeface="Wingdings" panose="05000000000000000000" pitchFamily="2" charset="2"/>
              <a:buChar char="§"/>
            </a:pPr>
            <a:endParaRPr lang="en-US" altLang="en-US" b="1">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9E9E08B1-D772-4B33-B3AD-55DC12E819A8}"/>
              </a:ext>
            </a:extLst>
          </p:cNvPr>
          <p:cNvSpPr/>
          <p:nvPr/>
        </p:nvSpPr>
        <p:spPr>
          <a:xfrm>
            <a:off x="256032" y="1538947"/>
            <a:ext cx="11318016" cy="3108543"/>
          </a:xfrm>
          <a:prstGeom prst="rect">
            <a:avLst/>
          </a:prstGeom>
          <a:ln w="57150">
            <a:solidFill>
              <a:schemeClr val="bg2">
                <a:lumMod val="50000"/>
              </a:schemeClr>
            </a:solidFill>
          </a:ln>
        </p:spPr>
        <p:txBody>
          <a:bodyPr wrap="square">
            <a:spAutoFit/>
          </a:bodyPr>
          <a:lstStyle/>
          <a:p>
            <a:pPr>
              <a:defRPr/>
            </a:pPr>
            <a:r>
              <a:rPr lang="en-US" sz="2800" b="1">
                <a:latin typeface="Times New Roman" panose="02020603050405020304" pitchFamily="18" charset="0"/>
                <a:cs typeface="Times New Roman" panose="02020603050405020304" pitchFamily="18" charset="0"/>
              </a:rPr>
              <a:t>Supervisors are any individual with authority to:</a:t>
            </a:r>
          </a:p>
          <a:p>
            <a:pPr marL="342900" indent="-342900" fontAlgn="auto">
              <a:spcAft>
                <a:spcPct val="0"/>
              </a:spcAft>
              <a:buFont typeface="Wingdings" panose="05000000000000000000" pitchFamily="2" charset="2"/>
              <a:buChar char="§"/>
              <a:defRPr/>
            </a:pPr>
            <a:r>
              <a:rPr lang="en-US" sz="2800" b="1">
                <a:latin typeface="Times New Roman" panose="02020603050405020304" pitchFamily="18" charset="0"/>
                <a:cs typeface="Times New Roman" panose="02020603050405020304" pitchFamily="18" charset="0"/>
              </a:rPr>
              <a:t>hire, transfer, suspend, lay-off, recall promote, discharge, assign, reward, or discipline other employees;</a:t>
            </a:r>
          </a:p>
          <a:p>
            <a:pPr marL="342900" indent="-342900" fontAlgn="auto">
              <a:spcAft>
                <a:spcPct val="0"/>
              </a:spcAft>
              <a:buFont typeface="Wingdings" panose="05000000000000000000" pitchFamily="2" charset="2"/>
              <a:buChar char="§"/>
              <a:defRPr/>
            </a:pPr>
            <a:r>
              <a:rPr lang="en-US" sz="2800" b="1">
                <a:latin typeface="Times New Roman" panose="02020603050405020304" pitchFamily="18" charset="0"/>
                <a:cs typeface="Times New Roman" panose="02020603050405020304" pitchFamily="18" charset="0"/>
              </a:rPr>
              <a:t>direct employees;</a:t>
            </a:r>
          </a:p>
          <a:p>
            <a:pPr marL="342900" indent="-342900" fontAlgn="auto">
              <a:spcAft>
                <a:spcPct val="0"/>
              </a:spcAft>
              <a:buFont typeface="Wingdings" panose="05000000000000000000" pitchFamily="2" charset="2"/>
              <a:buChar char="§"/>
              <a:defRPr/>
            </a:pPr>
            <a:r>
              <a:rPr lang="en-US" sz="2800" b="1">
                <a:latin typeface="Times New Roman" panose="02020603050405020304" pitchFamily="18" charset="0"/>
                <a:cs typeface="Times New Roman" panose="02020603050405020304" pitchFamily="18" charset="0"/>
              </a:rPr>
              <a:t>adjust grievances;</a:t>
            </a:r>
          </a:p>
          <a:p>
            <a:pPr marL="342900" indent="-342900" fontAlgn="auto">
              <a:spcAft>
                <a:spcPct val="0"/>
              </a:spcAft>
              <a:buFont typeface="Wingdings" panose="05000000000000000000" pitchFamily="2" charset="2"/>
              <a:buChar char="§"/>
              <a:defRPr/>
            </a:pPr>
            <a:r>
              <a:rPr lang="en-US" sz="2800" b="1">
                <a:latin typeface="Times New Roman" panose="02020603050405020304" pitchFamily="18" charset="0"/>
                <a:cs typeface="Times New Roman" panose="02020603050405020304" pitchFamily="18" charset="0"/>
              </a:rPr>
              <a:t>recommend such action; or</a:t>
            </a:r>
          </a:p>
          <a:p>
            <a:pPr marL="342900" indent="-342900" fontAlgn="auto">
              <a:spcAft>
                <a:spcPct val="0"/>
              </a:spcAft>
              <a:buFont typeface="Wingdings" panose="05000000000000000000" pitchFamily="2" charset="2"/>
              <a:buChar char="§"/>
              <a:defRPr/>
            </a:pPr>
            <a:r>
              <a:rPr lang="en-US" sz="2800" b="1">
                <a:latin typeface="Times New Roman" panose="02020603050405020304" pitchFamily="18" charset="0"/>
                <a:cs typeface="Times New Roman" panose="02020603050405020304" pitchFamily="18" charset="0"/>
              </a:rPr>
              <a:t>exercise independent judgment. </a:t>
            </a:r>
          </a:p>
        </p:txBody>
      </p:sp>
    </p:spTree>
    <p:extLst>
      <p:ext uri="{BB962C8B-B14F-4D97-AF65-F5344CB8AC3E}">
        <p14:creationId xmlns:p14="http://schemas.microsoft.com/office/powerpoint/2010/main" val="1509353445"/>
      </p:ext>
    </p:extLst>
  </p:cSld>
  <p:clrMapOvr>
    <a:masterClrMapping/>
  </p:clrMapOvr>
  <p:transition/>
  <p:timing/>
</p:sld>
</file>

<file path=ppt/slides/slide3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Rectangle 3">
            <a:extLst>
              <a:ext uri="{FF2B5EF4-FFF2-40B4-BE49-F238E27FC236}">
                <a16:creationId xmlns:a16="http://schemas.microsoft.com/office/drawing/2014/main" id="{64E7D776-6FBA-E64E-9624-98026032CA5A}"/>
              </a:ext>
            </a:extLst>
          </p:cNvPr>
          <p:cNvSpPr/>
          <p:nvPr/>
        </p:nvSpPr>
        <p:spPr>
          <a:xfrm>
            <a:off x="-19800" y="5689476"/>
            <a:ext cx="12211800" cy="11685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E474C22-9B5D-904D-BD0F-7CD15B2817D8}"/>
              </a:ext>
            </a:extLst>
          </p:cNvPr>
          <p:cNvPicPr>
            <a:picLocks noChangeAspect="1"/>
          </p:cNvPicPr>
          <p:nvPr/>
        </p:nvPicPr>
        <p:blipFill>
          <a:blip r:embed="rId2"/>
          <a:stretch>
            <a:fillRect/>
          </a:stretch>
        </p:blipFill>
        <p:spPr>
          <a:xfrm>
            <a:off x="503342" y="6020309"/>
            <a:ext cx="2878686" cy="449795"/>
          </a:xfrm>
          <a:prstGeom prst="rect">
            <a:avLst/>
          </a:prstGeom>
        </p:spPr>
      </p:pic>
      <p:sp>
        <p:nvSpPr>
          <p:cNvPr id="12" name="Title 5">
            <a:extLst>
              <a:ext uri="{FF2B5EF4-FFF2-40B4-BE49-F238E27FC236}">
                <a16:creationId xmlns:a16="http://schemas.microsoft.com/office/drawing/2014/main" id="{FA7BD86D-DDC6-2643-8995-1CB6C20DD8E0}"/>
              </a:ext>
            </a:extLst>
          </p:cNvPr>
          <p:cNvSpPr>
            <a:spLocks noGrp="1"/>
          </p:cNvSpPr>
          <p:nvPr/>
        </p:nvSpPr>
        <p:spPr>
          <a:xfrm>
            <a:off x="5221014" y="1456128"/>
            <a:ext cx="7772400" cy="628650"/>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chor="ctr">
            <a:normAutofit/>
          </a:bodyPr>
          <a:lstStyle>
            <a:lvl1pPr algn="ctr" defTabSz="914400" rtl="0" eaLnBrk="1" latinLnBrk="0" hangingPunct="1">
              <a:spcBef>
                <a:spcPct val="0"/>
              </a:spcBef>
              <a:buNone/>
              <a:defRPr sz="3200" b="1" kern="1200">
                <a:solidFill>
                  <a:srgbClr val="115284"/>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en-US"/>
          </a:p>
        </p:txBody>
      </p:sp>
      <p:sp>
        <p:nvSpPr>
          <p:cNvPr id="14" name="Text Placeholder 7">
            <a:extLst>
              <a:ext uri="{FF2B5EF4-FFF2-40B4-BE49-F238E27FC236}">
                <a16:creationId xmlns:a16="http://schemas.microsoft.com/office/drawing/2014/main" id="{51CA3369-9F58-1341-B98E-24ED60944E3B}"/>
              </a:ext>
            </a:extLst>
          </p:cNvPr>
          <p:cNvSpPr>
            <a:spLocks noGrp="1"/>
          </p:cNvSpPr>
          <p:nvPr/>
        </p:nvSpPr>
        <p:spPr>
          <a:xfrm>
            <a:off x="4992414" y="4303213"/>
            <a:ext cx="7772400" cy="381000"/>
          </a:xfrm>
          <a:prstGeom prst="rect">
            <a:avLst/>
          </a:prstGeom>
        </p:spPr>
        <p:style>
          <a:lnRef idx="0">
            <a:scrgbClr r="0" g="0" b="0"/>
          </a:lnRef>
          <a:fillRef idx="0">
            <a:scrgbClr r="0" g="0" b="0"/>
          </a:fillRef>
          <a:effectRef idx="0">
            <a:scrgbClr r="0" g="0" b="0"/>
          </a:effectRef>
          <a:fontRef idx="major"/>
        </p:style>
        <p:txBody>
          <a:bodyPr vert="horz" lIns="0" tIns="0" rIns="0" bIns="0" rtlCol="0">
            <a:normAutofit/>
          </a:bodyPr>
          <a:lstStyle>
            <a:lvl1pPr marL="0" indent="-342900" algn="ctr" defTabSz="914400" rtl="0" eaLnBrk="1" latinLnBrk="0" hangingPunct="1">
              <a:spcBef>
                <a:spcPct val="0"/>
              </a:spcBef>
              <a:buFontTx/>
              <a:buNone/>
              <a:defRPr sz="1800" kern="1200">
                <a:solidFill>
                  <a:schemeClr val="tx2"/>
                </a:solidFill>
                <a:latin typeface="Arial"/>
                <a:ea typeface="+mj-ea"/>
                <a:cs typeface="Arial"/>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j-lt"/>
                <a:ea typeface="+mj-ea"/>
                <a:cs typeface="+mj-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j-lt"/>
                <a:ea typeface="+mj-ea"/>
                <a:cs typeface="+mj-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9pPr>
          </a:lstStyle>
          <a:p>
            <a:endParaRPr lang="en-US"/>
          </a:p>
        </p:txBody>
      </p:sp>
      <p:sp>
        <p:nvSpPr>
          <p:cNvPr id="20" name="TextBox 19">
            <a:extLst>
              <a:ext uri="{FF2B5EF4-FFF2-40B4-BE49-F238E27FC236}">
                <a16:creationId xmlns:a16="http://schemas.microsoft.com/office/drawing/2014/main" id="{9284E2A3-0D45-084C-A6A2-36D440BD88E5}"/>
              </a:ext>
            </a:extLst>
          </p:cNvPr>
          <p:cNvSpPr txBox="1"/>
          <p:nvPr/>
        </p:nvSpPr>
        <p:spPr>
          <a:xfrm>
            <a:off x="256032" y="463689"/>
            <a:ext cx="11682150" cy="951030"/>
          </a:xfrm>
          <a:prstGeom prst="rect">
            <a:avLst/>
          </a:prstGeom>
          <a:noFill/>
        </p:spPr>
        <p:txBody>
          <a:bodyPr wrap="square" rtlCol="0">
            <a:spAutoFit/>
          </a:bodyPr>
          <a:lstStyle/>
          <a:p>
            <a:pPr algn="ctr">
              <a:lnSpc>
                <a:spcPct val="90000"/>
              </a:lnSpc>
              <a:buFontTx/>
              <a:buNone/>
            </a:pPr>
            <a:r>
              <a:rPr lang="en-US" sz="5400" b="1">
                <a:effectLst>
                  <a:outerShdw blurRad="38100" dist="38100" dir="2700000" algn="tl">
                    <a:srgbClr val="000000">
                      <a:alpha val="43137"/>
                    </a:srgbClr>
                  </a:outerShdw>
                </a:effectLst>
                <a:latin typeface="Times New Roman" panose="02020603050405020304" pitchFamily="18" charset="0"/>
              </a:rPr>
              <a:t>Good Supervisors Prevent Unions</a:t>
            </a:r>
          </a:p>
          <a:p>
            <a:pPr>
              <a:lnSpc>
                <a:spcPct val="90000"/>
              </a:lnSpc>
              <a:buFontTx/>
              <a:buNone/>
            </a:pPr>
            <a:endParaRPr lang="en-US" sz="800" b="1">
              <a:effectLst>
                <a:outerShdw blurRad="38100" dist="38100" dir="2700000" algn="tl">
                  <a:srgbClr val="000000">
                    <a:alpha val="43137"/>
                  </a:srgbClr>
                </a:outerShdw>
              </a:effectLst>
              <a:latin typeface="Times New Roman" panose="02020603050405020304" pitchFamily="18" charset="0"/>
            </a:endParaRPr>
          </a:p>
        </p:txBody>
      </p:sp>
      <p:pic>
        <p:nvPicPr>
          <p:cNvPr id="24" name="Picture 23">
            <a:extLst>
              <a:ext uri="{FF2B5EF4-FFF2-40B4-BE49-F238E27FC236}">
                <a16:creationId xmlns:a16="http://schemas.microsoft.com/office/drawing/2014/main" id="{FF3521AF-4456-AC45-9244-822BBE2A7BAC}"/>
              </a:ext>
            </a:extLst>
          </p:cNvPr>
          <p:cNvPicPr>
            <a:picLocks noChangeAspect="1"/>
          </p:cNvPicPr>
          <p:nvPr/>
        </p:nvPicPr>
        <p:blipFill>
          <a:blip r:embed="rId3"/>
          <a:srcRect t="37185" r="12486" b="40426"/>
          <a:stretch>
            <a:fillRect/>
          </a:stretch>
        </p:blipFill>
        <p:spPr>
          <a:xfrm>
            <a:off x="9470181" y="5896925"/>
            <a:ext cx="2103867" cy="696562"/>
          </a:xfrm>
          <a:prstGeom prst="rect">
            <a:avLst/>
          </a:prstGeom>
        </p:spPr>
      </p:pic>
      <p:sp>
        <p:nvSpPr>
          <p:cNvPr id="3" name="AutoShape 2" descr="Smiling can trick your brain into happiness — and boost your health">
            <a:extLst>
              <a:ext uri="{FF2B5EF4-FFF2-40B4-BE49-F238E27FC236}">
                <a16:creationId xmlns:a16="http://schemas.microsoft.com/office/drawing/2014/main" id="{4CAE2962-E59D-4EC7-B918-654EDA0988F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Content Placeholder 3">
            <a:extLst>
              <a:ext uri="{FF2B5EF4-FFF2-40B4-BE49-F238E27FC236}">
                <a16:creationId xmlns:a16="http://schemas.microsoft.com/office/drawing/2014/main" id="{5AA55ED6-7A0C-4B9A-8C05-5B31EE2CE33C}"/>
              </a:ext>
            </a:extLst>
          </p:cNvPr>
          <p:cNvSpPr txBox="1"/>
          <p:nvPr/>
        </p:nvSpPr>
        <p:spPr>
          <a:xfrm>
            <a:off x="877614" y="1538947"/>
            <a:ext cx="8229600" cy="37338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 typeface="Wingdings" panose="05000000000000000000" pitchFamily="2" charset="2"/>
              <a:buChar char="§"/>
            </a:pPr>
            <a:endParaRPr lang="en-US" altLang="en-US" b="1">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8F2F0DDD-BCA7-4274-AC44-5A2EF849D6BE}"/>
              </a:ext>
            </a:extLst>
          </p:cNvPr>
          <p:cNvSpPr/>
          <p:nvPr/>
        </p:nvSpPr>
        <p:spPr>
          <a:xfrm>
            <a:off x="676972" y="1768990"/>
            <a:ext cx="10818256" cy="2850011"/>
          </a:xfrm>
          <a:prstGeom prst="rect">
            <a:avLst/>
          </a:prstGeom>
          <a:ln w="57150">
            <a:solidFill>
              <a:schemeClr val="tx1"/>
            </a:solidFill>
          </a:ln>
        </p:spPr>
        <p:txBody>
          <a:bodyPr wrap="square">
            <a:spAutoFit/>
          </a:bodyPr>
          <a:lstStyle/>
          <a:p>
            <a:pPr marL="571500" indent="-571500">
              <a:lnSpc>
                <a:spcPct val="80000"/>
              </a:lnSpc>
              <a:buClr>
                <a:srgbClr val="000000"/>
              </a:buClr>
              <a:buFont typeface="Wingdings" panose="05000000000000000000" pitchFamily="2" charset="2"/>
              <a:buChar char="§"/>
            </a:pPr>
            <a:r>
              <a:rPr lang="en-US" altLang="en-US" sz="2800" b="1">
                <a:latin typeface="Times New Roman" panose="02020603050405020304" pitchFamily="18" charset="0"/>
                <a:cs typeface="Times New Roman" panose="02020603050405020304" pitchFamily="18" charset="0"/>
              </a:rPr>
              <a:t>Listen</a:t>
            </a:r>
          </a:p>
          <a:p>
            <a:pPr marL="571500" indent="-571500">
              <a:lnSpc>
                <a:spcPct val="80000"/>
              </a:lnSpc>
              <a:buClr>
                <a:srgbClr val="000000"/>
              </a:buClr>
              <a:buFont typeface="Wingdings" panose="05000000000000000000" pitchFamily="2" charset="2"/>
              <a:buChar char="§"/>
            </a:pPr>
            <a:r>
              <a:rPr lang="en-US" altLang="en-US" sz="2800" b="1">
                <a:latin typeface="Times New Roman" panose="02020603050405020304" pitchFamily="18" charset="0"/>
                <a:cs typeface="Times New Roman" panose="02020603050405020304" pitchFamily="18" charset="0"/>
              </a:rPr>
              <a:t>Loyal</a:t>
            </a:r>
          </a:p>
          <a:p>
            <a:pPr marL="571500" indent="-571500">
              <a:lnSpc>
                <a:spcPct val="80000"/>
              </a:lnSpc>
              <a:buClr>
                <a:srgbClr val="000000"/>
              </a:buClr>
              <a:buFont typeface="Wingdings" panose="05000000000000000000" pitchFamily="2" charset="2"/>
              <a:buChar char="§"/>
            </a:pPr>
            <a:r>
              <a:rPr lang="en-US" altLang="en-US" sz="2800" b="1">
                <a:latin typeface="Times New Roman" panose="02020603050405020304" pitchFamily="18" charset="0"/>
                <a:cs typeface="Times New Roman" panose="02020603050405020304" pitchFamily="18" charset="0"/>
              </a:rPr>
              <a:t>Competent</a:t>
            </a:r>
          </a:p>
          <a:p>
            <a:pPr marL="571500" indent="-571500">
              <a:lnSpc>
                <a:spcPct val="80000"/>
              </a:lnSpc>
              <a:buClr>
                <a:srgbClr val="000000"/>
              </a:buClr>
              <a:buFont typeface="Wingdings" panose="05000000000000000000" pitchFamily="2" charset="2"/>
              <a:buChar char="§"/>
            </a:pPr>
            <a:r>
              <a:rPr lang="en-US" altLang="en-US" sz="2800" b="1">
                <a:latin typeface="Times New Roman" panose="02020603050405020304" pitchFamily="18" charset="0"/>
                <a:cs typeface="Times New Roman" panose="02020603050405020304" pitchFamily="18" charset="0"/>
              </a:rPr>
              <a:t>Consistent</a:t>
            </a:r>
          </a:p>
          <a:p>
            <a:pPr marL="571500" indent="-571500">
              <a:lnSpc>
                <a:spcPct val="80000"/>
              </a:lnSpc>
              <a:buClr>
                <a:srgbClr val="000000"/>
              </a:buClr>
              <a:buFont typeface="Wingdings" panose="05000000000000000000" pitchFamily="2" charset="2"/>
              <a:buChar char="§"/>
            </a:pPr>
            <a:r>
              <a:rPr lang="en-US" altLang="en-US" sz="2800" b="1">
                <a:latin typeface="Times New Roman" panose="02020603050405020304" pitchFamily="18" charset="0"/>
                <a:cs typeface="Times New Roman" panose="02020603050405020304" pitchFamily="18" charset="0"/>
              </a:rPr>
              <a:t>Follow policies and procedures</a:t>
            </a:r>
          </a:p>
          <a:p>
            <a:pPr marL="571500" indent="-571500">
              <a:lnSpc>
                <a:spcPct val="80000"/>
              </a:lnSpc>
              <a:buClr>
                <a:srgbClr val="000000"/>
              </a:buClr>
              <a:buFont typeface="Wingdings" panose="05000000000000000000" pitchFamily="2" charset="2"/>
              <a:buChar char="§"/>
            </a:pPr>
            <a:r>
              <a:rPr lang="en-US" altLang="en-US" sz="2800" b="1">
                <a:latin typeface="Times New Roman" panose="02020603050405020304" pitchFamily="18" charset="0"/>
                <a:cs typeface="Times New Roman" panose="02020603050405020304" pitchFamily="18" charset="0"/>
              </a:rPr>
              <a:t>Require satisfactory performance / conduct / attendance</a:t>
            </a:r>
          </a:p>
          <a:p>
            <a:pPr marL="571500" indent="-571500">
              <a:lnSpc>
                <a:spcPct val="80000"/>
              </a:lnSpc>
              <a:buClr>
                <a:srgbClr val="000000"/>
              </a:buClr>
              <a:buFont typeface="Wingdings" panose="05000000000000000000" pitchFamily="2" charset="2"/>
              <a:buChar char="§"/>
            </a:pPr>
            <a:r>
              <a:rPr lang="en-US" altLang="en-US" sz="2800" b="1">
                <a:latin typeface="Times New Roman" panose="02020603050405020304" pitchFamily="18" charset="0"/>
                <a:cs typeface="Times New Roman" panose="02020603050405020304" pitchFamily="18" charset="0"/>
              </a:rPr>
              <a:t>Follow the law</a:t>
            </a:r>
          </a:p>
          <a:p>
            <a:pPr marL="571500" indent="-571500">
              <a:lnSpc>
                <a:spcPct val="80000"/>
              </a:lnSpc>
              <a:buClr>
                <a:srgbClr val="000000"/>
              </a:buClr>
              <a:buFont typeface="Wingdings" panose="05000000000000000000" pitchFamily="2" charset="2"/>
              <a:buChar char="§"/>
            </a:pPr>
            <a:r>
              <a:rPr lang="en-US" altLang="en-US" sz="2800" b="1">
                <a:latin typeface="Times New Roman" panose="02020603050405020304" pitchFamily="18" charset="0"/>
                <a:cs typeface="Times New Roman" panose="02020603050405020304" pitchFamily="18" charset="0"/>
              </a:rPr>
              <a:t>Communicate</a:t>
            </a:r>
          </a:p>
        </p:txBody>
      </p:sp>
    </p:spTree>
    <p:extLst>
      <p:ext uri="{BB962C8B-B14F-4D97-AF65-F5344CB8AC3E}">
        <p14:creationId xmlns:p14="http://schemas.microsoft.com/office/powerpoint/2010/main" val="3710376936"/>
      </p:ext>
    </p:extLst>
  </p:cSld>
  <p:clrMapOvr>
    <a:masterClrMapping/>
  </p:clrMapOvr>
  <p:transition/>
  <p:timing/>
</p:sld>
</file>

<file path=ppt/slides/slide3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Rectangle 3">
            <a:extLst>
              <a:ext uri="{FF2B5EF4-FFF2-40B4-BE49-F238E27FC236}">
                <a16:creationId xmlns:a16="http://schemas.microsoft.com/office/drawing/2014/main" id="{64E7D776-6FBA-E64E-9624-98026032CA5A}"/>
              </a:ext>
            </a:extLst>
          </p:cNvPr>
          <p:cNvSpPr/>
          <p:nvPr/>
        </p:nvSpPr>
        <p:spPr>
          <a:xfrm>
            <a:off x="-19800" y="5689476"/>
            <a:ext cx="12211800" cy="11685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E474C22-9B5D-904D-BD0F-7CD15B2817D8}"/>
              </a:ext>
            </a:extLst>
          </p:cNvPr>
          <p:cNvPicPr>
            <a:picLocks noChangeAspect="1"/>
          </p:cNvPicPr>
          <p:nvPr/>
        </p:nvPicPr>
        <p:blipFill>
          <a:blip r:embed="rId2"/>
          <a:stretch>
            <a:fillRect/>
          </a:stretch>
        </p:blipFill>
        <p:spPr>
          <a:xfrm>
            <a:off x="503342" y="6020309"/>
            <a:ext cx="2878686" cy="449795"/>
          </a:xfrm>
          <a:prstGeom prst="rect">
            <a:avLst/>
          </a:prstGeom>
        </p:spPr>
      </p:pic>
      <p:sp>
        <p:nvSpPr>
          <p:cNvPr id="12" name="Title 5">
            <a:extLst>
              <a:ext uri="{FF2B5EF4-FFF2-40B4-BE49-F238E27FC236}">
                <a16:creationId xmlns:a16="http://schemas.microsoft.com/office/drawing/2014/main" id="{FA7BD86D-DDC6-2643-8995-1CB6C20DD8E0}"/>
              </a:ext>
            </a:extLst>
          </p:cNvPr>
          <p:cNvSpPr>
            <a:spLocks noGrp="1"/>
          </p:cNvSpPr>
          <p:nvPr/>
        </p:nvSpPr>
        <p:spPr>
          <a:xfrm>
            <a:off x="5221014" y="1456128"/>
            <a:ext cx="7772400" cy="628650"/>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chor="ctr">
            <a:normAutofit/>
          </a:bodyPr>
          <a:lstStyle>
            <a:lvl1pPr algn="ctr" defTabSz="914400" rtl="0" eaLnBrk="1" latinLnBrk="0" hangingPunct="1">
              <a:spcBef>
                <a:spcPct val="0"/>
              </a:spcBef>
              <a:buNone/>
              <a:defRPr sz="3200" b="1" kern="1200">
                <a:solidFill>
                  <a:srgbClr val="115284"/>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en-US"/>
          </a:p>
        </p:txBody>
      </p:sp>
      <p:sp>
        <p:nvSpPr>
          <p:cNvPr id="14" name="Text Placeholder 7">
            <a:extLst>
              <a:ext uri="{FF2B5EF4-FFF2-40B4-BE49-F238E27FC236}">
                <a16:creationId xmlns:a16="http://schemas.microsoft.com/office/drawing/2014/main" id="{51CA3369-9F58-1341-B98E-24ED60944E3B}"/>
              </a:ext>
            </a:extLst>
          </p:cNvPr>
          <p:cNvSpPr>
            <a:spLocks noGrp="1"/>
          </p:cNvSpPr>
          <p:nvPr/>
        </p:nvSpPr>
        <p:spPr>
          <a:xfrm>
            <a:off x="4992414" y="4303213"/>
            <a:ext cx="7772400" cy="381000"/>
          </a:xfrm>
          <a:prstGeom prst="rect">
            <a:avLst/>
          </a:prstGeom>
        </p:spPr>
        <p:style>
          <a:lnRef idx="0">
            <a:scrgbClr r="0" g="0" b="0"/>
          </a:lnRef>
          <a:fillRef idx="0">
            <a:scrgbClr r="0" g="0" b="0"/>
          </a:fillRef>
          <a:effectRef idx="0">
            <a:scrgbClr r="0" g="0" b="0"/>
          </a:effectRef>
          <a:fontRef idx="major"/>
        </p:style>
        <p:txBody>
          <a:bodyPr vert="horz" lIns="0" tIns="0" rIns="0" bIns="0" rtlCol="0">
            <a:normAutofit/>
          </a:bodyPr>
          <a:lstStyle>
            <a:lvl1pPr marL="0" indent="-342900" algn="ctr" defTabSz="914400" rtl="0" eaLnBrk="1" latinLnBrk="0" hangingPunct="1">
              <a:spcBef>
                <a:spcPct val="0"/>
              </a:spcBef>
              <a:buFontTx/>
              <a:buNone/>
              <a:defRPr sz="1800" kern="1200">
                <a:solidFill>
                  <a:schemeClr val="tx2"/>
                </a:solidFill>
                <a:latin typeface="Arial"/>
                <a:ea typeface="+mj-ea"/>
                <a:cs typeface="Arial"/>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j-lt"/>
                <a:ea typeface="+mj-ea"/>
                <a:cs typeface="+mj-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j-lt"/>
                <a:ea typeface="+mj-ea"/>
                <a:cs typeface="+mj-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9pPr>
          </a:lstStyle>
          <a:p>
            <a:endParaRPr lang="en-US"/>
          </a:p>
        </p:txBody>
      </p:sp>
      <p:sp>
        <p:nvSpPr>
          <p:cNvPr id="20" name="TextBox 19">
            <a:extLst>
              <a:ext uri="{FF2B5EF4-FFF2-40B4-BE49-F238E27FC236}">
                <a16:creationId xmlns:a16="http://schemas.microsoft.com/office/drawing/2014/main" id="{9284E2A3-0D45-084C-A6A2-36D440BD88E5}"/>
              </a:ext>
            </a:extLst>
          </p:cNvPr>
          <p:cNvSpPr txBox="1"/>
          <p:nvPr/>
        </p:nvSpPr>
        <p:spPr>
          <a:xfrm>
            <a:off x="256032" y="463689"/>
            <a:ext cx="11682150" cy="951030"/>
          </a:xfrm>
          <a:prstGeom prst="rect">
            <a:avLst/>
          </a:prstGeom>
          <a:noFill/>
        </p:spPr>
        <p:txBody>
          <a:bodyPr wrap="square" rtlCol="0">
            <a:spAutoFit/>
          </a:bodyPr>
          <a:lstStyle/>
          <a:p>
            <a:pPr algn="ctr">
              <a:lnSpc>
                <a:spcPct val="90000"/>
              </a:lnSpc>
              <a:buFontTx/>
              <a:buNone/>
            </a:pPr>
            <a:r>
              <a:rPr lang="en-US" sz="5400" b="1">
                <a:effectLst>
                  <a:outerShdw blurRad="38100" dist="38100" dir="2700000" algn="tl">
                    <a:srgbClr val="000000">
                      <a:alpha val="43137"/>
                    </a:srgbClr>
                  </a:outerShdw>
                </a:effectLst>
                <a:latin typeface="Times New Roman" panose="02020603050405020304" pitchFamily="18" charset="0"/>
              </a:rPr>
              <a:t>Building Trust and Respect</a:t>
            </a:r>
          </a:p>
          <a:p>
            <a:pPr>
              <a:lnSpc>
                <a:spcPct val="90000"/>
              </a:lnSpc>
              <a:buFontTx/>
              <a:buNone/>
            </a:pPr>
            <a:endParaRPr lang="en-US" sz="800" b="1">
              <a:effectLst>
                <a:outerShdw blurRad="38100" dist="38100" dir="2700000" algn="tl">
                  <a:srgbClr val="000000">
                    <a:alpha val="43137"/>
                  </a:srgbClr>
                </a:outerShdw>
              </a:effectLst>
              <a:latin typeface="Times New Roman" panose="02020603050405020304" pitchFamily="18" charset="0"/>
            </a:endParaRPr>
          </a:p>
        </p:txBody>
      </p:sp>
      <p:pic>
        <p:nvPicPr>
          <p:cNvPr id="24" name="Picture 23">
            <a:extLst>
              <a:ext uri="{FF2B5EF4-FFF2-40B4-BE49-F238E27FC236}">
                <a16:creationId xmlns:a16="http://schemas.microsoft.com/office/drawing/2014/main" id="{FF3521AF-4456-AC45-9244-822BBE2A7BAC}"/>
              </a:ext>
            </a:extLst>
          </p:cNvPr>
          <p:cNvPicPr>
            <a:picLocks noChangeAspect="1"/>
          </p:cNvPicPr>
          <p:nvPr/>
        </p:nvPicPr>
        <p:blipFill>
          <a:blip r:embed="rId3"/>
          <a:srcRect t="37185" r="12486" b="40426"/>
          <a:stretch>
            <a:fillRect/>
          </a:stretch>
        </p:blipFill>
        <p:spPr>
          <a:xfrm>
            <a:off x="9470181" y="5896925"/>
            <a:ext cx="2103867" cy="696562"/>
          </a:xfrm>
          <a:prstGeom prst="rect">
            <a:avLst/>
          </a:prstGeom>
        </p:spPr>
      </p:pic>
      <p:sp>
        <p:nvSpPr>
          <p:cNvPr id="3" name="AutoShape 2" descr="Smiling can trick your brain into happiness — and boost your health">
            <a:extLst>
              <a:ext uri="{FF2B5EF4-FFF2-40B4-BE49-F238E27FC236}">
                <a16:creationId xmlns:a16="http://schemas.microsoft.com/office/drawing/2014/main" id="{4CAE2962-E59D-4EC7-B918-654EDA0988F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Content Placeholder 3">
            <a:extLst>
              <a:ext uri="{FF2B5EF4-FFF2-40B4-BE49-F238E27FC236}">
                <a16:creationId xmlns:a16="http://schemas.microsoft.com/office/drawing/2014/main" id="{5AA55ED6-7A0C-4B9A-8C05-5B31EE2CE33C}"/>
              </a:ext>
            </a:extLst>
          </p:cNvPr>
          <p:cNvSpPr txBox="1"/>
          <p:nvPr/>
        </p:nvSpPr>
        <p:spPr>
          <a:xfrm>
            <a:off x="877614" y="1538947"/>
            <a:ext cx="8229600" cy="37338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 typeface="Wingdings" panose="05000000000000000000" pitchFamily="2" charset="2"/>
              <a:buChar char="§"/>
            </a:pPr>
            <a:endParaRPr lang="en-US" altLang="en-US" b="1">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E29F794E-A029-462D-B8B6-4B9EDF4435FA}"/>
              </a:ext>
            </a:extLst>
          </p:cNvPr>
          <p:cNvSpPr/>
          <p:nvPr/>
        </p:nvSpPr>
        <p:spPr>
          <a:xfrm>
            <a:off x="341376" y="1563137"/>
            <a:ext cx="5157216" cy="3194721"/>
          </a:xfrm>
          <a:prstGeom prst="rect">
            <a:avLst/>
          </a:prstGeom>
          <a:ln w="57150">
            <a:solidFill>
              <a:schemeClr val="tx1"/>
            </a:solidFill>
          </a:ln>
        </p:spPr>
        <p:txBody>
          <a:bodyPr wrap="square">
            <a:spAutoFit/>
          </a:bodyPr>
          <a:lstStyle/>
          <a:p>
            <a:pPr marL="457200" indent="-457200">
              <a:lnSpc>
                <a:spcPct val="80000"/>
              </a:lnSpc>
              <a:buClr>
                <a:srgbClr val="000000"/>
              </a:buClr>
              <a:buFont typeface="Wingdings" panose="05000000000000000000" pitchFamily="2" charset="2"/>
              <a:buChar char="§"/>
            </a:pPr>
            <a:r>
              <a:rPr lang="en-US" sz="2800" b="1">
                <a:latin typeface="Times New Roman" panose="02020603050405020304" pitchFamily="18" charset="0"/>
                <a:cs typeface="Times New Roman" panose="02020603050405020304" pitchFamily="18" charset="0"/>
              </a:rPr>
              <a:t>Show genuine interest</a:t>
            </a:r>
          </a:p>
          <a:p>
            <a:pPr marL="457200" indent="-457200">
              <a:lnSpc>
                <a:spcPct val="80000"/>
              </a:lnSpc>
              <a:buClr>
                <a:srgbClr val="000000"/>
              </a:buClr>
              <a:buFont typeface="Wingdings" panose="05000000000000000000" pitchFamily="2" charset="2"/>
              <a:buChar char="§"/>
            </a:pPr>
            <a:r>
              <a:rPr lang="en-US" sz="2800" b="1">
                <a:latin typeface="Times New Roman" panose="02020603050405020304" pitchFamily="18" charset="0"/>
                <a:cs typeface="Times New Roman" panose="02020603050405020304" pitchFamily="18" charset="0"/>
              </a:rPr>
              <a:t>Honest / transparent</a:t>
            </a:r>
          </a:p>
          <a:p>
            <a:pPr marL="457200" indent="-457200">
              <a:lnSpc>
                <a:spcPct val="80000"/>
              </a:lnSpc>
              <a:buClr>
                <a:srgbClr val="000000"/>
              </a:buClr>
              <a:buFont typeface="Wingdings" panose="05000000000000000000" pitchFamily="2" charset="2"/>
              <a:buChar char="§"/>
            </a:pPr>
            <a:r>
              <a:rPr lang="en-US" sz="2800" b="1">
                <a:highlight>
                  <a:srgbClr val="FFFF00"/>
                </a:highlight>
                <a:latin typeface="Times New Roman" panose="02020603050405020304" pitchFamily="18" charset="0"/>
                <a:cs typeface="Times New Roman" panose="02020603050405020304" pitchFamily="18" charset="0"/>
              </a:rPr>
              <a:t>Listen</a:t>
            </a:r>
            <a:r>
              <a:rPr lang="en-US" sz="2800" b="1">
                <a:latin typeface="Times New Roman" panose="02020603050405020304" pitchFamily="18" charset="0"/>
                <a:cs typeface="Times New Roman" panose="02020603050405020304" pitchFamily="18" charset="0"/>
              </a:rPr>
              <a:t> more than you talk</a:t>
            </a:r>
          </a:p>
          <a:p>
            <a:pPr marL="457200" indent="-457200">
              <a:lnSpc>
                <a:spcPct val="80000"/>
              </a:lnSpc>
              <a:buClr>
                <a:srgbClr val="000000"/>
              </a:buClr>
              <a:buFont typeface="Wingdings" panose="05000000000000000000" pitchFamily="2" charset="2"/>
              <a:buChar char="§"/>
            </a:pPr>
            <a:r>
              <a:rPr lang="en-US" sz="2800" b="1">
                <a:latin typeface="Times New Roman" panose="02020603050405020304" pitchFamily="18" charset="0"/>
                <a:cs typeface="Times New Roman" panose="02020603050405020304" pitchFamily="18" charset="0"/>
              </a:rPr>
              <a:t>Open door </a:t>
            </a:r>
          </a:p>
          <a:p>
            <a:pPr marL="457200" indent="-457200">
              <a:lnSpc>
                <a:spcPct val="80000"/>
              </a:lnSpc>
              <a:buClr>
                <a:srgbClr val="000000"/>
              </a:buClr>
              <a:buFont typeface="Wingdings" panose="05000000000000000000" pitchFamily="2" charset="2"/>
              <a:buChar char="§"/>
            </a:pPr>
            <a:r>
              <a:rPr lang="en-US" sz="2800" b="1">
                <a:latin typeface="Times New Roman" panose="02020603050405020304" pitchFamily="18" charset="0"/>
                <a:cs typeface="Times New Roman" panose="02020603050405020304" pitchFamily="18" charset="0"/>
              </a:rPr>
              <a:t>Solicit / Act on feedback</a:t>
            </a:r>
          </a:p>
          <a:p>
            <a:pPr marL="457200" indent="-457200">
              <a:lnSpc>
                <a:spcPct val="80000"/>
              </a:lnSpc>
              <a:buClr>
                <a:srgbClr val="000000"/>
              </a:buClr>
              <a:buFont typeface="Wingdings" panose="05000000000000000000" pitchFamily="2" charset="2"/>
              <a:buChar char="§"/>
            </a:pPr>
            <a:r>
              <a:rPr lang="en-US" sz="2800" b="1">
                <a:highlight>
                  <a:srgbClr val="FFFF00"/>
                </a:highlight>
                <a:latin typeface="Times New Roman" panose="02020603050405020304" pitchFamily="18" charset="0"/>
                <a:cs typeface="Times New Roman" panose="02020603050405020304" pitchFamily="18" charset="0"/>
              </a:rPr>
              <a:t>Walk the floor</a:t>
            </a:r>
          </a:p>
          <a:p>
            <a:pPr marL="457200" indent="-457200">
              <a:lnSpc>
                <a:spcPct val="80000"/>
              </a:lnSpc>
              <a:buClr>
                <a:srgbClr val="000000"/>
              </a:buClr>
              <a:buFont typeface="Wingdings" panose="05000000000000000000" pitchFamily="2" charset="2"/>
              <a:buChar char="§"/>
            </a:pPr>
            <a:r>
              <a:rPr lang="en-US" sz="2800" b="1">
                <a:latin typeface="Times New Roman" panose="02020603050405020304" pitchFamily="18" charset="0"/>
                <a:cs typeface="Times New Roman" panose="02020603050405020304" pitchFamily="18" charset="0"/>
              </a:rPr>
              <a:t>Give credit / recognition and show appreciation</a:t>
            </a:r>
          </a:p>
          <a:p>
            <a:pPr marL="457200" indent="-457200">
              <a:lnSpc>
                <a:spcPct val="80000"/>
              </a:lnSpc>
              <a:buClr>
                <a:srgbClr val="000000"/>
              </a:buClr>
              <a:buFont typeface="Wingdings" panose="05000000000000000000" pitchFamily="2" charset="2"/>
              <a:buChar char="§"/>
            </a:pPr>
            <a:r>
              <a:rPr lang="en-US" sz="2800" b="1">
                <a:latin typeface="Times New Roman" panose="02020603050405020304" pitchFamily="18" charset="0"/>
                <a:cs typeface="Times New Roman" panose="02020603050405020304" pitchFamily="18" charset="0"/>
              </a:rPr>
              <a:t>Help people grow / develop</a:t>
            </a:r>
          </a:p>
        </p:txBody>
      </p:sp>
      <p:sp>
        <p:nvSpPr>
          <p:cNvPr id="16" name="Rectangle 15">
            <a:extLst>
              <a:ext uri="{FF2B5EF4-FFF2-40B4-BE49-F238E27FC236}">
                <a16:creationId xmlns:a16="http://schemas.microsoft.com/office/drawing/2014/main" id="{640739D8-E952-4565-A4DA-9FC82507D651}"/>
              </a:ext>
            </a:extLst>
          </p:cNvPr>
          <p:cNvSpPr/>
          <p:nvPr/>
        </p:nvSpPr>
        <p:spPr>
          <a:xfrm>
            <a:off x="5793871" y="1735491"/>
            <a:ext cx="5520515" cy="2505301"/>
          </a:xfrm>
          <a:prstGeom prst="rect">
            <a:avLst/>
          </a:prstGeom>
          <a:ln w="57150">
            <a:solidFill>
              <a:schemeClr val="tx1"/>
            </a:solidFill>
          </a:ln>
        </p:spPr>
        <p:txBody>
          <a:bodyPr wrap="square">
            <a:spAutoFit/>
          </a:bodyPr>
          <a:lstStyle/>
          <a:p>
            <a:pPr marL="457200" indent="-457200">
              <a:lnSpc>
                <a:spcPct val="80000"/>
              </a:lnSpc>
              <a:buClr>
                <a:srgbClr val="000000"/>
              </a:buClr>
              <a:buFont typeface="Wingdings" panose="05000000000000000000" pitchFamily="2" charset="2"/>
              <a:buChar char="§"/>
            </a:pPr>
            <a:r>
              <a:rPr lang="en-US" sz="2800" b="1">
                <a:latin typeface="Times New Roman" panose="02020603050405020304" pitchFamily="18" charset="0"/>
                <a:cs typeface="Times New Roman" panose="02020603050405020304" pitchFamily="18" charset="0"/>
              </a:rPr>
              <a:t>Have empathy</a:t>
            </a:r>
          </a:p>
          <a:p>
            <a:pPr marL="457200" indent="-457200">
              <a:lnSpc>
                <a:spcPct val="80000"/>
              </a:lnSpc>
              <a:buClr>
                <a:srgbClr val="000000"/>
              </a:buClr>
              <a:buFont typeface="Wingdings" panose="05000000000000000000" pitchFamily="2" charset="2"/>
              <a:buChar char="§"/>
            </a:pPr>
            <a:r>
              <a:rPr lang="en-US" sz="2800" b="1">
                <a:latin typeface="Times New Roman" panose="02020603050405020304" pitchFamily="18" charset="0"/>
                <a:cs typeface="Times New Roman" panose="02020603050405020304" pitchFamily="18" charset="0"/>
              </a:rPr>
              <a:t>Empower through delegating / autonomy</a:t>
            </a:r>
          </a:p>
          <a:p>
            <a:pPr marL="457200" indent="-457200">
              <a:lnSpc>
                <a:spcPct val="80000"/>
              </a:lnSpc>
              <a:buClr>
                <a:srgbClr val="000000"/>
              </a:buClr>
              <a:buFont typeface="Wingdings" panose="05000000000000000000" pitchFamily="2" charset="2"/>
              <a:buChar char="§"/>
            </a:pPr>
            <a:r>
              <a:rPr lang="en-US" sz="2800" b="1">
                <a:latin typeface="Times New Roman" panose="02020603050405020304" pitchFamily="18" charset="0"/>
                <a:cs typeface="Times New Roman" panose="02020603050405020304" pitchFamily="18" charset="0"/>
              </a:rPr>
              <a:t>Show enthusiasm</a:t>
            </a:r>
          </a:p>
          <a:p>
            <a:pPr marL="457200" indent="-457200">
              <a:lnSpc>
                <a:spcPct val="80000"/>
              </a:lnSpc>
              <a:buClr>
                <a:srgbClr val="000000"/>
              </a:buClr>
              <a:buFont typeface="Wingdings" panose="05000000000000000000" pitchFamily="2" charset="2"/>
              <a:buChar char="§"/>
            </a:pPr>
            <a:r>
              <a:rPr lang="en-US" sz="2800" b="1">
                <a:latin typeface="Times New Roman" panose="02020603050405020304" pitchFamily="18" charset="0"/>
                <a:cs typeface="Times New Roman" panose="02020603050405020304" pitchFamily="18" charset="0"/>
              </a:rPr>
              <a:t>Embrace diversity and inclusivity</a:t>
            </a:r>
          </a:p>
          <a:p>
            <a:pPr marL="457200" indent="-457200">
              <a:lnSpc>
                <a:spcPct val="80000"/>
              </a:lnSpc>
              <a:buClr>
                <a:srgbClr val="000000"/>
              </a:buClr>
              <a:buFont typeface="Wingdings" panose="05000000000000000000" pitchFamily="2" charset="2"/>
              <a:buChar char="§"/>
            </a:pPr>
            <a:r>
              <a:rPr lang="en-US" sz="2800" b="1">
                <a:latin typeface="Times New Roman" panose="02020603050405020304" pitchFamily="18" charset="0"/>
                <a:cs typeface="Times New Roman" panose="02020603050405020304" pitchFamily="18" charset="0"/>
              </a:rPr>
              <a:t>Expect / Accept Criticism</a:t>
            </a:r>
          </a:p>
        </p:txBody>
      </p:sp>
    </p:spTree>
    <p:extLst>
      <p:ext uri="{BB962C8B-B14F-4D97-AF65-F5344CB8AC3E}">
        <p14:creationId xmlns:p14="http://schemas.microsoft.com/office/powerpoint/2010/main" val="1199051893"/>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Rectangle 3">
            <a:extLst>
              <a:ext uri="{FF2B5EF4-FFF2-40B4-BE49-F238E27FC236}">
                <a16:creationId xmlns:a16="http://schemas.microsoft.com/office/drawing/2014/main" id="{64E7D776-6FBA-E64E-9624-98026032CA5A}"/>
              </a:ext>
            </a:extLst>
          </p:cNvPr>
          <p:cNvSpPr/>
          <p:nvPr/>
        </p:nvSpPr>
        <p:spPr>
          <a:xfrm>
            <a:off x="-19800" y="5689476"/>
            <a:ext cx="12211800" cy="11685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E474C22-9B5D-904D-BD0F-7CD15B2817D8}"/>
              </a:ext>
            </a:extLst>
          </p:cNvPr>
          <p:cNvPicPr>
            <a:picLocks noChangeAspect="1"/>
          </p:cNvPicPr>
          <p:nvPr/>
        </p:nvPicPr>
        <p:blipFill>
          <a:blip r:embed="rId2"/>
          <a:stretch>
            <a:fillRect/>
          </a:stretch>
        </p:blipFill>
        <p:spPr>
          <a:xfrm>
            <a:off x="503342" y="6020309"/>
            <a:ext cx="2878686" cy="449795"/>
          </a:xfrm>
          <a:prstGeom prst="rect">
            <a:avLst/>
          </a:prstGeom>
        </p:spPr>
      </p:pic>
      <p:sp>
        <p:nvSpPr>
          <p:cNvPr id="12" name="Title 5">
            <a:extLst>
              <a:ext uri="{FF2B5EF4-FFF2-40B4-BE49-F238E27FC236}">
                <a16:creationId xmlns:a16="http://schemas.microsoft.com/office/drawing/2014/main" id="{FA7BD86D-DDC6-2643-8995-1CB6C20DD8E0}"/>
              </a:ext>
            </a:extLst>
          </p:cNvPr>
          <p:cNvSpPr>
            <a:spLocks noGrp="1"/>
          </p:cNvSpPr>
          <p:nvPr/>
        </p:nvSpPr>
        <p:spPr>
          <a:xfrm>
            <a:off x="4992414" y="2550613"/>
            <a:ext cx="7772400" cy="628650"/>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chor="ctr">
            <a:normAutofit/>
          </a:bodyPr>
          <a:lstStyle>
            <a:lvl1pPr algn="ctr" defTabSz="914400" rtl="0" eaLnBrk="1" latinLnBrk="0" hangingPunct="1">
              <a:spcBef>
                <a:spcPct val="0"/>
              </a:spcBef>
              <a:buNone/>
              <a:defRPr sz="3200" b="1" kern="1200">
                <a:solidFill>
                  <a:srgbClr val="115284"/>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en-US"/>
          </a:p>
        </p:txBody>
      </p:sp>
      <p:sp>
        <p:nvSpPr>
          <p:cNvPr id="14" name="Text Placeholder 7">
            <a:extLst>
              <a:ext uri="{FF2B5EF4-FFF2-40B4-BE49-F238E27FC236}">
                <a16:creationId xmlns:a16="http://schemas.microsoft.com/office/drawing/2014/main" id="{51CA3369-9F58-1341-B98E-24ED60944E3B}"/>
              </a:ext>
            </a:extLst>
          </p:cNvPr>
          <p:cNvSpPr>
            <a:spLocks noGrp="1"/>
          </p:cNvSpPr>
          <p:nvPr/>
        </p:nvSpPr>
        <p:spPr>
          <a:xfrm>
            <a:off x="4992414" y="4303213"/>
            <a:ext cx="7772400" cy="381000"/>
          </a:xfrm>
          <a:prstGeom prst="rect">
            <a:avLst/>
          </a:prstGeom>
        </p:spPr>
        <p:style>
          <a:lnRef idx="0">
            <a:scrgbClr r="0" g="0" b="0"/>
          </a:lnRef>
          <a:fillRef idx="0">
            <a:scrgbClr r="0" g="0" b="0"/>
          </a:fillRef>
          <a:effectRef idx="0">
            <a:scrgbClr r="0" g="0" b="0"/>
          </a:effectRef>
          <a:fontRef idx="major"/>
        </p:style>
        <p:txBody>
          <a:bodyPr vert="horz" lIns="0" tIns="0" rIns="0" bIns="0" rtlCol="0">
            <a:normAutofit/>
          </a:bodyPr>
          <a:lstStyle>
            <a:lvl1pPr marL="0" indent="-342900" algn="ctr" defTabSz="914400" rtl="0" eaLnBrk="1" latinLnBrk="0" hangingPunct="1">
              <a:spcBef>
                <a:spcPct val="0"/>
              </a:spcBef>
              <a:buFontTx/>
              <a:buNone/>
              <a:defRPr sz="1800" kern="1200">
                <a:solidFill>
                  <a:schemeClr val="tx2"/>
                </a:solidFill>
                <a:latin typeface="Arial"/>
                <a:ea typeface="+mj-ea"/>
                <a:cs typeface="Arial"/>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j-lt"/>
                <a:ea typeface="+mj-ea"/>
                <a:cs typeface="+mj-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j-lt"/>
                <a:ea typeface="+mj-ea"/>
                <a:cs typeface="+mj-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9pPr>
          </a:lstStyle>
          <a:p>
            <a:endParaRPr lang="en-US"/>
          </a:p>
        </p:txBody>
      </p:sp>
      <p:sp>
        <p:nvSpPr>
          <p:cNvPr id="20" name="TextBox 19">
            <a:extLst>
              <a:ext uri="{FF2B5EF4-FFF2-40B4-BE49-F238E27FC236}">
                <a16:creationId xmlns:a16="http://schemas.microsoft.com/office/drawing/2014/main" id="{9284E2A3-0D45-084C-A6A2-36D440BD88E5}"/>
              </a:ext>
            </a:extLst>
          </p:cNvPr>
          <p:cNvSpPr txBox="1"/>
          <p:nvPr/>
        </p:nvSpPr>
        <p:spPr>
          <a:xfrm>
            <a:off x="1055703" y="254036"/>
            <a:ext cx="9721871" cy="951030"/>
          </a:xfrm>
          <a:prstGeom prst="rect">
            <a:avLst/>
          </a:prstGeom>
          <a:noFill/>
        </p:spPr>
        <p:txBody>
          <a:bodyPr wrap="square" rtlCol="0">
            <a:spAutoFit/>
          </a:bodyPr>
          <a:lstStyle/>
          <a:p>
            <a:pPr algn="ctr">
              <a:lnSpc>
                <a:spcPct val="90000"/>
              </a:lnSpc>
              <a:buFontTx/>
              <a:buNone/>
            </a:pPr>
            <a:r>
              <a:rPr lang="en-US" sz="5400" b="1">
                <a:effectLst>
                  <a:outerShdw blurRad="38100" dist="38100" dir="2700000" algn="tl">
                    <a:srgbClr val="000000">
                      <a:alpha val="43137"/>
                    </a:srgbClr>
                  </a:outerShdw>
                </a:effectLst>
                <a:latin typeface="Times New Roman" panose="02020603050405020304" pitchFamily="18" charset="0"/>
              </a:rPr>
              <a:t>Independent Contractor</a:t>
            </a:r>
          </a:p>
          <a:p>
            <a:pPr>
              <a:lnSpc>
                <a:spcPct val="90000"/>
              </a:lnSpc>
              <a:buFontTx/>
              <a:buNone/>
            </a:pPr>
            <a:endParaRPr lang="en-US" sz="800" b="1">
              <a:effectLst>
                <a:outerShdw blurRad="38100" dist="38100" dir="2700000" algn="tl">
                  <a:srgbClr val="000000">
                    <a:alpha val="43137"/>
                  </a:srgbClr>
                </a:outerShdw>
              </a:effectLst>
              <a:latin typeface="Times New Roman" panose="02020603050405020304" pitchFamily="18" charset="0"/>
            </a:endParaRPr>
          </a:p>
        </p:txBody>
      </p:sp>
      <p:pic>
        <p:nvPicPr>
          <p:cNvPr id="24" name="Picture 23">
            <a:extLst>
              <a:ext uri="{FF2B5EF4-FFF2-40B4-BE49-F238E27FC236}">
                <a16:creationId xmlns:a16="http://schemas.microsoft.com/office/drawing/2014/main" id="{FF3521AF-4456-AC45-9244-822BBE2A7BAC}"/>
              </a:ext>
            </a:extLst>
          </p:cNvPr>
          <p:cNvPicPr>
            <a:picLocks noChangeAspect="1"/>
          </p:cNvPicPr>
          <p:nvPr/>
        </p:nvPicPr>
        <p:blipFill>
          <a:blip r:embed="rId3"/>
          <a:srcRect t="37185" r="12486" b="40426"/>
          <a:stretch>
            <a:fillRect/>
          </a:stretch>
        </p:blipFill>
        <p:spPr>
          <a:xfrm>
            <a:off x="9470181" y="5896925"/>
            <a:ext cx="2103867" cy="696562"/>
          </a:xfrm>
          <a:prstGeom prst="rect">
            <a:avLst/>
          </a:prstGeom>
        </p:spPr>
      </p:pic>
      <p:sp>
        <p:nvSpPr>
          <p:cNvPr id="3" name="AutoShape 2" descr="Smiling can trick your brain into happiness — and boost your health">
            <a:extLst>
              <a:ext uri="{FF2B5EF4-FFF2-40B4-BE49-F238E27FC236}">
                <a16:creationId xmlns:a16="http://schemas.microsoft.com/office/drawing/2014/main" id="{4CAE2962-E59D-4EC7-B918-654EDA0988F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Content Placeholder 3">
            <a:extLst>
              <a:ext uri="{FF2B5EF4-FFF2-40B4-BE49-F238E27FC236}">
                <a16:creationId xmlns:a16="http://schemas.microsoft.com/office/drawing/2014/main" id="{5AA55ED6-7A0C-4B9A-8C05-5B31EE2CE33C}"/>
              </a:ext>
            </a:extLst>
          </p:cNvPr>
          <p:cNvSpPr txBox="1"/>
          <p:nvPr/>
        </p:nvSpPr>
        <p:spPr>
          <a:xfrm>
            <a:off x="1055703" y="1895654"/>
            <a:ext cx="8229600" cy="37338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 typeface="Wingdings" panose="05000000000000000000" pitchFamily="2" charset="2"/>
              <a:buChar char="§"/>
            </a:pPr>
            <a:endParaRPr lang="en-US" altLang="en-US" b="1">
              <a:latin typeface="Times New Roman" panose="02020603050405020304" pitchFamily="18" charset="0"/>
              <a:cs typeface="Times New Roman" panose="02020603050405020304" pitchFamily="18" charset="0"/>
            </a:endParaRPr>
          </a:p>
        </p:txBody>
      </p:sp>
      <p:sp>
        <p:nvSpPr>
          <p:cNvPr id="11" name="Content Placeholder 2">
            <a:extLst>
              <a:ext uri="{FF2B5EF4-FFF2-40B4-BE49-F238E27FC236}">
                <a16:creationId xmlns:a16="http://schemas.microsoft.com/office/drawing/2014/main" id="{057D8291-D0A5-46B7-A788-95942935E413}"/>
              </a:ext>
            </a:extLst>
          </p:cNvPr>
          <p:cNvSpPr txBox="1"/>
          <p:nvPr/>
        </p:nvSpPr>
        <p:spPr>
          <a:xfrm>
            <a:off x="160421" y="1121966"/>
            <a:ext cx="11413627" cy="4387064"/>
          </a:xfrm>
          <a:prstGeom prst="rect">
            <a:avLst/>
          </a:prstGeom>
          <a:ln>
            <a:solidFill>
              <a:schemeClr val="tx1"/>
            </a:solidFill>
          </a:ln>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ct val="0"/>
              </a:spcBef>
            </a:pPr>
            <a:endParaRPr lang="en-US" sz="2800" b="1">
              <a:solidFill>
                <a:prstClr val="black"/>
              </a:solidFill>
              <a:latin typeface="Times New Roman" panose="02020603050405020304" pitchFamily="18" charset="0"/>
              <a:cs typeface="Times New Roman" panose="02020603050405020304" pitchFamily="18" charset="0"/>
            </a:endParaRPr>
          </a:p>
          <a:p>
            <a:pPr marL="685800" lvl="1" indent="-342900" algn="l">
              <a:spcBef>
                <a:spcPct val="0"/>
              </a:spcBef>
              <a:buFont typeface="Arial" panose="020b0604020202020204" pitchFamily="34" charset="0"/>
              <a:buChar char="•"/>
            </a:pPr>
            <a:r>
              <a:rPr lang="en-US" sz="3300" b="1" u="sng">
                <a:solidFill>
                  <a:prstClr val="black"/>
                </a:solidFill>
                <a:latin typeface="Times New Roman" panose="02020603050405020304" pitchFamily="18" charset="0"/>
                <a:cs typeface="Times New Roman" panose="02020603050405020304" pitchFamily="18" charset="0"/>
              </a:rPr>
              <a:t>January 7, 2021</a:t>
            </a:r>
            <a:r>
              <a:rPr lang="en-US" sz="3300" b="1">
                <a:solidFill>
                  <a:prstClr val="black"/>
                </a:solidFill>
                <a:latin typeface="Times New Roman" panose="02020603050405020304" pitchFamily="18" charset="0"/>
                <a:cs typeface="Times New Roman" panose="02020603050405020304" pitchFamily="18" charset="0"/>
              </a:rPr>
              <a:t>: DOL Final Rule from Trump Administration issued, to take effect March 8, 2021</a:t>
            </a:r>
          </a:p>
          <a:p>
            <a:pPr marL="685800" lvl="1" indent="-342900" algn="l">
              <a:spcBef>
                <a:spcPct val="0"/>
              </a:spcBef>
              <a:buFont typeface="Arial" panose="020b0604020202020204" pitchFamily="34" charset="0"/>
              <a:buChar char="•"/>
            </a:pPr>
            <a:r>
              <a:rPr lang="en-US" sz="3300" b="1" u="sng">
                <a:solidFill>
                  <a:prstClr val="black"/>
                </a:solidFill>
                <a:latin typeface="Times New Roman" panose="02020603050405020304" pitchFamily="18" charset="0"/>
                <a:cs typeface="Times New Roman" panose="02020603050405020304" pitchFamily="18" charset="0"/>
              </a:rPr>
              <a:t>March 12, 2021</a:t>
            </a:r>
            <a:r>
              <a:rPr lang="en-US" sz="3300" b="1">
                <a:solidFill>
                  <a:prstClr val="black"/>
                </a:solidFill>
                <a:latin typeface="Times New Roman" panose="02020603050405020304" pitchFamily="18" charset="0"/>
                <a:cs typeface="Times New Roman" panose="02020603050405020304" pitchFamily="18" charset="0"/>
              </a:rPr>
              <a:t>:  Biden Administration DOL issued a NPRM “withdrawing” the Independent Contractor Final Rule</a:t>
            </a:r>
          </a:p>
          <a:p>
            <a:pPr marL="685800" lvl="1" indent="-342900" algn="l">
              <a:spcBef>
                <a:spcPct val="0"/>
              </a:spcBef>
              <a:buFont typeface="Arial" panose="020b0604020202020204" pitchFamily="34" charset="0"/>
              <a:buChar char="•"/>
            </a:pPr>
            <a:r>
              <a:rPr lang="en-US" sz="3300" b="1" u="sng">
                <a:solidFill>
                  <a:prstClr val="black"/>
                </a:solidFill>
                <a:latin typeface="Times New Roman" panose="02020603050405020304" pitchFamily="18" charset="0"/>
                <a:cs typeface="Times New Roman" panose="02020603050405020304" pitchFamily="18" charset="0"/>
              </a:rPr>
              <a:t>March 14, 2022</a:t>
            </a:r>
            <a:r>
              <a:rPr lang="en-US" sz="3300" b="1">
                <a:solidFill>
                  <a:prstClr val="black"/>
                </a:solidFill>
                <a:latin typeface="Times New Roman" panose="02020603050405020304" pitchFamily="18" charset="0"/>
                <a:cs typeface="Times New Roman" panose="02020603050405020304" pitchFamily="18" charset="0"/>
              </a:rPr>
              <a:t>: US District Court for the Eastern District of Texas vacated the Withdrawal Rule and restored the Trump Administration Rule effective March 8, 2021 (ruling that DOL violated the APA)</a:t>
            </a:r>
          </a:p>
          <a:p>
            <a:pPr marL="685800" lvl="1" indent="-342900" algn="l">
              <a:spcBef>
                <a:spcPct val="0"/>
              </a:spcBef>
              <a:buFont typeface="Arial" panose="020b0604020202020204" pitchFamily="34" charset="0"/>
              <a:buChar char="•"/>
            </a:pPr>
            <a:r>
              <a:rPr lang="en-US" sz="3300" b="1" u="sng">
                <a:solidFill>
                  <a:prstClr val="black"/>
                </a:solidFill>
                <a:latin typeface="Times New Roman" panose="02020603050405020304" pitchFamily="18" charset="0"/>
                <a:cs typeface="Times New Roman" panose="02020603050405020304" pitchFamily="18" charset="0"/>
              </a:rPr>
              <a:t>June 3, 2022</a:t>
            </a:r>
            <a:r>
              <a:rPr lang="en-US" sz="3300" b="1">
                <a:solidFill>
                  <a:prstClr val="black"/>
                </a:solidFill>
                <a:latin typeface="Times New Roman" panose="02020603050405020304" pitchFamily="18" charset="0"/>
                <a:cs typeface="Times New Roman" panose="02020603050405020304" pitchFamily="18" charset="0"/>
              </a:rPr>
              <a:t>: DOL announces developing its own proposed rule</a:t>
            </a:r>
          </a:p>
          <a:p>
            <a:pPr marL="685800" lvl="1" indent="-342900" algn="l">
              <a:spcBef>
                <a:spcPct val="0"/>
              </a:spcBef>
              <a:buFont typeface="Arial" panose="020b0604020202020204" pitchFamily="34" charset="0"/>
              <a:buChar char="•"/>
            </a:pPr>
            <a:endParaRPr lang="en-US" sz="3300" b="1">
              <a:solidFill>
                <a:prstClr val="black"/>
              </a:solidFill>
              <a:latin typeface="Times New Roman" panose="02020603050405020304" pitchFamily="18" charset="0"/>
              <a:cs typeface="Times New Roman" panose="02020603050405020304" pitchFamily="18" charset="0"/>
            </a:endParaRPr>
          </a:p>
          <a:p>
            <a:pPr marL="685800" lvl="1" indent="-342900" algn="l">
              <a:spcBef>
                <a:spcPct val="0"/>
              </a:spcBef>
              <a:buFont typeface="Arial" panose="020b0604020202020204" pitchFamily="34" charset="0"/>
              <a:buChar char="•"/>
            </a:pPr>
            <a:endParaRPr lang="en-US" sz="3300" b="1">
              <a:solidFill>
                <a:prstClr val="black"/>
              </a:solidFill>
              <a:latin typeface="Times New Roman" panose="02020603050405020304" pitchFamily="18" charset="0"/>
              <a:cs typeface="Times New Roman" panose="02020603050405020304" pitchFamily="18" charset="0"/>
            </a:endParaRPr>
          </a:p>
          <a:p>
            <a:pPr marL="685800" lvl="1" indent="-342900" algn="l">
              <a:spcBef>
                <a:spcPct val="0"/>
              </a:spcBef>
              <a:buFont typeface="Arial" panose="020b0604020202020204" pitchFamily="34" charset="0"/>
              <a:buChar char="•"/>
            </a:pPr>
            <a:endParaRPr lang="en-US" sz="3300" b="1">
              <a:solidFill>
                <a:prstClr val="black"/>
              </a:solidFill>
              <a:latin typeface="Times New Roman" panose="02020603050405020304" pitchFamily="18" charset="0"/>
              <a:cs typeface="Times New Roman" panose="02020603050405020304" pitchFamily="18" charset="0"/>
            </a:endParaRPr>
          </a:p>
          <a:p>
            <a:pPr marL="685800" lvl="1" indent="-342900" algn="l">
              <a:spcBef>
                <a:spcPct val="0"/>
              </a:spcBef>
              <a:buFont typeface="Arial" panose="020b0604020202020204" pitchFamily="34" charset="0"/>
              <a:buChar char="•"/>
            </a:pPr>
            <a:endParaRPr lang="en-US" sz="3300" b="1">
              <a:solidFill>
                <a:prstClr val="black"/>
              </a:solidFill>
              <a:latin typeface="Times New Roman" panose="02020603050405020304" pitchFamily="18" charset="0"/>
              <a:cs typeface="Times New Roman" panose="02020603050405020304" pitchFamily="18" charset="0"/>
            </a:endParaRPr>
          </a:p>
          <a:p>
            <a:pPr algn="l"/>
            <a:endParaRPr lang="en-US"/>
          </a:p>
        </p:txBody>
      </p:sp>
    </p:spTree>
    <p:extLst>
      <p:ext uri="{BB962C8B-B14F-4D97-AF65-F5344CB8AC3E}">
        <p14:creationId xmlns:p14="http://schemas.microsoft.com/office/powerpoint/2010/main" val="2216500904"/>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Rectangle 3">
            <a:extLst>
              <a:ext uri="{FF2B5EF4-FFF2-40B4-BE49-F238E27FC236}">
                <a16:creationId xmlns:a16="http://schemas.microsoft.com/office/drawing/2014/main" id="{64E7D776-6FBA-E64E-9624-98026032CA5A}"/>
              </a:ext>
            </a:extLst>
          </p:cNvPr>
          <p:cNvSpPr/>
          <p:nvPr/>
        </p:nvSpPr>
        <p:spPr>
          <a:xfrm>
            <a:off x="-19800" y="5689476"/>
            <a:ext cx="12211800" cy="11685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E474C22-9B5D-904D-BD0F-7CD15B2817D8}"/>
              </a:ext>
            </a:extLst>
          </p:cNvPr>
          <p:cNvPicPr>
            <a:picLocks noChangeAspect="1"/>
          </p:cNvPicPr>
          <p:nvPr/>
        </p:nvPicPr>
        <p:blipFill>
          <a:blip r:embed="rId2"/>
          <a:stretch>
            <a:fillRect/>
          </a:stretch>
        </p:blipFill>
        <p:spPr>
          <a:xfrm>
            <a:off x="503342" y="6020309"/>
            <a:ext cx="2878686" cy="449795"/>
          </a:xfrm>
          <a:prstGeom prst="rect">
            <a:avLst/>
          </a:prstGeom>
        </p:spPr>
      </p:pic>
      <p:sp>
        <p:nvSpPr>
          <p:cNvPr id="12" name="Title 5">
            <a:extLst>
              <a:ext uri="{FF2B5EF4-FFF2-40B4-BE49-F238E27FC236}">
                <a16:creationId xmlns:a16="http://schemas.microsoft.com/office/drawing/2014/main" id="{FA7BD86D-DDC6-2643-8995-1CB6C20DD8E0}"/>
              </a:ext>
            </a:extLst>
          </p:cNvPr>
          <p:cNvSpPr>
            <a:spLocks noGrp="1"/>
          </p:cNvSpPr>
          <p:nvPr/>
        </p:nvSpPr>
        <p:spPr>
          <a:xfrm>
            <a:off x="4992414" y="2550613"/>
            <a:ext cx="7772400" cy="628650"/>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chor="ctr">
            <a:normAutofit/>
          </a:bodyPr>
          <a:lstStyle>
            <a:lvl1pPr algn="ctr" defTabSz="914400" rtl="0" eaLnBrk="1" latinLnBrk="0" hangingPunct="1">
              <a:spcBef>
                <a:spcPct val="0"/>
              </a:spcBef>
              <a:buNone/>
              <a:defRPr sz="3200" b="1" kern="1200">
                <a:solidFill>
                  <a:srgbClr val="115284"/>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en-US"/>
          </a:p>
        </p:txBody>
      </p:sp>
      <p:sp>
        <p:nvSpPr>
          <p:cNvPr id="14" name="Text Placeholder 7">
            <a:extLst>
              <a:ext uri="{FF2B5EF4-FFF2-40B4-BE49-F238E27FC236}">
                <a16:creationId xmlns:a16="http://schemas.microsoft.com/office/drawing/2014/main" id="{51CA3369-9F58-1341-B98E-24ED60944E3B}"/>
              </a:ext>
            </a:extLst>
          </p:cNvPr>
          <p:cNvSpPr>
            <a:spLocks noGrp="1"/>
          </p:cNvSpPr>
          <p:nvPr/>
        </p:nvSpPr>
        <p:spPr>
          <a:xfrm>
            <a:off x="4992414" y="4303213"/>
            <a:ext cx="7772400" cy="381000"/>
          </a:xfrm>
          <a:prstGeom prst="rect">
            <a:avLst/>
          </a:prstGeom>
        </p:spPr>
        <p:style>
          <a:lnRef idx="0">
            <a:scrgbClr r="0" g="0" b="0"/>
          </a:lnRef>
          <a:fillRef idx="0">
            <a:scrgbClr r="0" g="0" b="0"/>
          </a:fillRef>
          <a:effectRef idx="0">
            <a:scrgbClr r="0" g="0" b="0"/>
          </a:effectRef>
          <a:fontRef idx="major"/>
        </p:style>
        <p:txBody>
          <a:bodyPr vert="horz" lIns="0" tIns="0" rIns="0" bIns="0" rtlCol="0">
            <a:normAutofit/>
          </a:bodyPr>
          <a:lstStyle>
            <a:lvl1pPr marL="0" indent="-342900" algn="ctr" defTabSz="914400" rtl="0" eaLnBrk="1" latinLnBrk="0" hangingPunct="1">
              <a:spcBef>
                <a:spcPct val="0"/>
              </a:spcBef>
              <a:buFontTx/>
              <a:buNone/>
              <a:defRPr sz="1800" kern="1200">
                <a:solidFill>
                  <a:schemeClr val="tx2"/>
                </a:solidFill>
                <a:latin typeface="Arial"/>
                <a:ea typeface="+mj-ea"/>
                <a:cs typeface="Arial"/>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j-lt"/>
                <a:ea typeface="+mj-ea"/>
                <a:cs typeface="+mj-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j-lt"/>
                <a:ea typeface="+mj-ea"/>
                <a:cs typeface="+mj-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9pPr>
          </a:lstStyle>
          <a:p>
            <a:endParaRPr lang="en-US"/>
          </a:p>
        </p:txBody>
      </p:sp>
      <p:sp>
        <p:nvSpPr>
          <p:cNvPr id="20" name="TextBox 19">
            <a:extLst>
              <a:ext uri="{FF2B5EF4-FFF2-40B4-BE49-F238E27FC236}">
                <a16:creationId xmlns:a16="http://schemas.microsoft.com/office/drawing/2014/main" id="{9284E2A3-0D45-084C-A6A2-36D440BD88E5}"/>
              </a:ext>
            </a:extLst>
          </p:cNvPr>
          <p:cNvSpPr txBox="1"/>
          <p:nvPr/>
        </p:nvSpPr>
        <p:spPr>
          <a:xfrm>
            <a:off x="1055703" y="254036"/>
            <a:ext cx="9721871" cy="951030"/>
          </a:xfrm>
          <a:prstGeom prst="rect">
            <a:avLst/>
          </a:prstGeom>
          <a:noFill/>
        </p:spPr>
        <p:txBody>
          <a:bodyPr wrap="square" rtlCol="0">
            <a:spAutoFit/>
          </a:bodyPr>
          <a:lstStyle/>
          <a:p>
            <a:pPr algn="ctr">
              <a:lnSpc>
                <a:spcPct val="90000"/>
              </a:lnSpc>
              <a:buFontTx/>
              <a:buNone/>
            </a:pPr>
            <a:r>
              <a:rPr lang="en-US" sz="5400" b="1">
                <a:effectLst>
                  <a:outerShdw blurRad="38100" dist="38100" dir="2700000" algn="tl">
                    <a:srgbClr val="000000">
                      <a:alpha val="43137"/>
                    </a:srgbClr>
                  </a:outerShdw>
                </a:effectLst>
                <a:latin typeface="Times New Roman" panose="02020603050405020304" pitchFamily="18" charset="0"/>
              </a:rPr>
              <a:t>Independent Contractor</a:t>
            </a:r>
          </a:p>
          <a:p>
            <a:pPr>
              <a:lnSpc>
                <a:spcPct val="90000"/>
              </a:lnSpc>
              <a:buFontTx/>
              <a:buNone/>
            </a:pPr>
            <a:endParaRPr lang="en-US" sz="800" b="1">
              <a:effectLst>
                <a:outerShdw blurRad="38100" dist="38100" dir="2700000" algn="tl">
                  <a:srgbClr val="000000">
                    <a:alpha val="43137"/>
                  </a:srgbClr>
                </a:outerShdw>
              </a:effectLst>
              <a:latin typeface="Times New Roman" panose="02020603050405020304" pitchFamily="18" charset="0"/>
            </a:endParaRPr>
          </a:p>
        </p:txBody>
      </p:sp>
      <p:pic>
        <p:nvPicPr>
          <p:cNvPr id="24" name="Picture 23">
            <a:extLst>
              <a:ext uri="{FF2B5EF4-FFF2-40B4-BE49-F238E27FC236}">
                <a16:creationId xmlns:a16="http://schemas.microsoft.com/office/drawing/2014/main" id="{FF3521AF-4456-AC45-9244-822BBE2A7BAC}"/>
              </a:ext>
            </a:extLst>
          </p:cNvPr>
          <p:cNvPicPr>
            <a:picLocks noChangeAspect="1"/>
          </p:cNvPicPr>
          <p:nvPr/>
        </p:nvPicPr>
        <p:blipFill>
          <a:blip r:embed="rId3"/>
          <a:srcRect t="37185" r="12486" b="40426"/>
          <a:stretch>
            <a:fillRect/>
          </a:stretch>
        </p:blipFill>
        <p:spPr>
          <a:xfrm>
            <a:off x="9470181" y="5896925"/>
            <a:ext cx="2103867" cy="696562"/>
          </a:xfrm>
          <a:prstGeom prst="rect">
            <a:avLst/>
          </a:prstGeom>
        </p:spPr>
      </p:pic>
      <p:sp>
        <p:nvSpPr>
          <p:cNvPr id="3" name="AutoShape 2" descr="Smiling can trick your brain into happiness — and boost your health">
            <a:extLst>
              <a:ext uri="{FF2B5EF4-FFF2-40B4-BE49-F238E27FC236}">
                <a16:creationId xmlns:a16="http://schemas.microsoft.com/office/drawing/2014/main" id="{4CAE2962-E59D-4EC7-B918-654EDA0988F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Content Placeholder 3">
            <a:extLst>
              <a:ext uri="{FF2B5EF4-FFF2-40B4-BE49-F238E27FC236}">
                <a16:creationId xmlns:a16="http://schemas.microsoft.com/office/drawing/2014/main" id="{5AA55ED6-7A0C-4B9A-8C05-5B31EE2CE33C}"/>
              </a:ext>
            </a:extLst>
          </p:cNvPr>
          <p:cNvSpPr txBox="1"/>
          <p:nvPr/>
        </p:nvSpPr>
        <p:spPr>
          <a:xfrm>
            <a:off x="1055703" y="1895654"/>
            <a:ext cx="8229600" cy="37338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 typeface="Wingdings" panose="05000000000000000000" pitchFamily="2" charset="2"/>
              <a:buChar char="§"/>
            </a:pPr>
            <a:endParaRPr lang="en-US" altLang="en-US" b="1">
              <a:latin typeface="Times New Roman" panose="02020603050405020304" pitchFamily="18" charset="0"/>
              <a:cs typeface="Times New Roman" panose="02020603050405020304" pitchFamily="18" charset="0"/>
            </a:endParaRPr>
          </a:p>
        </p:txBody>
      </p:sp>
      <p:sp>
        <p:nvSpPr>
          <p:cNvPr id="11" name="Content Placeholder 2">
            <a:extLst>
              <a:ext uri="{FF2B5EF4-FFF2-40B4-BE49-F238E27FC236}">
                <a16:creationId xmlns:a16="http://schemas.microsoft.com/office/drawing/2014/main" id="{057D8291-D0A5-46B7-A788-95942935E413}"/>
              </a:ext>
            </a:extLst>
          </p:cNvPr>
          <p:cNvSpPr txBox="1"/>
          <p:nvPr/>
        </p:nvSpPr>
        <p:spPr>
          <a:xfrm>
            <a:off x="160421" y="1121966"/>
            <a:ext cx="11413627" cy="4387064"/>
          </a:xfrm>
          <a:prstGeom prst="rect">
            <a:avLst/>
          </a:prstGeom>
          <a:ln>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ct val="0"/>
              </a:spcBef>
            </a:pPr>
            <a:endParaRPr lang="en-US" sz="2800" b="1">
              <a:solidFill>
                <a:prstClr val="black"/>
              </a:solidFill>
              <a:latin typeface="Times New Roman" panose="02020603050405020304" pitchFamily="18" charset="0"/>
              <a:cs typeface="Times New Roman" panose="02020603050405020304" pitchFamily="18" charset="0"/>
            </a:endParaRPr>
          </a:p>
          <a:p>
            <a:pPr marL="685800" lvl="1" indent="-342900" algn="l">
              <a:spcBef>
                <a:spcPct val="0"/>
              </a:spcBef>
              <a:buFont typeface="Arial" panose="020b0604020202020204" pitchFamily="34" charset="0"/>
              <a:buChar char="•"/>
            </a:pPr>
            <a:r>
              <a:rPr lang="en-US" sz="3300" b="1">
                <a:solidFill>
                  <a:prstClr val="black"/>
                </a:solidFill>
                <a:latin typeface="Times New Roman" panose="02020603050405020304" pitchFamily="18" charset="0"/>
                <a:cs typeface="Times New Roman" panose="02020603050405020304" pitchFamily="18" charset="0"/>
              </a:rPr>
              <a:t>Core Factors:</a:t>
            </a:r>
          </a:p>
          <a:p>
            <a:pPr marL="1143000" lvl="2" indent="-342900" algn="l">
              <a:spcBef>
                <a:spcPct val="0"/>
              </a:spcBef>
              <a:buFont typeface="Arial" panose="020b0604020202020204" pitchFamily="34" charset="0"/>
              <a:buChar char="•"/>
            </a:pPr>
            <a:r>
              <a:rPr lang="en-US" sz="3100" b="1">
                <a:solidFill>
                  <a:prstClr val="black"/>
                </a:solidFill>
                <a:latin typeface="Times New Roman" panose="02020603050405020304" pitchFamily="18" charset="0"/>
                <a:cs typeface="Times New Roman" panose="02020603050405020304" pitchFamily="18" charset="0"/>
              </a:rPr>
              <a:t>Nature and degree of control over the work</a:t>
            </a:r>
          </a:p>
          <a:p>
            <a:pPr marL="1600200" lvl="3" indent="-342900" algn="l">
              <a:spcBef>
                <a:spcPct val="0"/>
              </a:spcBef>
              <a:buFont typeface="Arial" panose="020b0604020202020204" pitchFamily="34" charset="0"/>
              <a:buChar char="•"/>
            </a:pPr>
            <a:r>
              <a:rPr lang="en-US" sz="2900" b="1">
                <a:solidFill>
                  <a:prstClr val="black"/>
                </a:solidFill>
                <a:latin typeface="Times New Roman" panose="02020603050405020304" pitchFamily="18" charset="0"/>
                <a:cs typeface="Times New Roman" panose="02020603050405020304" pitchFamily="18" charset="0"/>
              </a:rPr>
              <a:t>Extent to which worker exercised substantial control over key aspects of performance of the work </a:t>
            </a:r>
          </a:p>
          <a:p>
            <a:pPr marL="1143000" lvl="2" indent="-342900" algn="l">
              <a:spcBef>
                <a:spcPct val="0"/>
              </a:spcBef>
              <a:buFont typeface="Arial" panose="020b0604020202020204" pitchFamily="34" charset="0"/>
              <a:buChar char="•"/>
            </a:pPr>
            <a:r>
              <a:rPr lang="en-US" sz="3100" b="1">
                <a:solidFill>
                  <a:prstClr val="black"/>
                </a:solidFill>
                <a:latin typeface="Times New Roman" panose="02020603050405020304" pitchFamily="18" charset="0"/>
                <a:cs typeface="Times New Roman" panose="02020603050405020304" pitchFamily="18" charset="0"/>
              </a:rPr>
              <a:t>Worker’s opportunity for profit and loss</a:t>
            </a:r>
          </a:p>
          <a:p>
            <a:pPr marL="1600200" lvl="3" indent="-342900" algn="l">
              <a:spcBef>
                <a:spcPct val="0"/>
              </a:spcBef>
              <a:buFont typeface="Arial" panose="020b0604020202020204" pitchFamily="34" charset="0"/>
              <a:buChar char="•"/>
            </a:pPr>
            <a:r>
              <a:rPr lang="en-US" sz="2900" b="1">
                <a:solidFill>
                  <a:prstClr val="black"/>
                </a:solidFill>
                <a:latin typeface="Times New Roman" panose="02020603050405020304" pitchFamily="18" charset="0"/>
                <a:cs typeface="Times New Roman" panose="02020603050405020304" pitchFamily="18" charset="0"/>
              </a:rPr>
              <a:t>Extent to which worker has opportunity to earn profits or incur losses based on exercise of initiative or management of investments in or capital expenses on, for example, helpers or equipment</a:t>
            </a:r>
          </a:p>
          <a:p>
            <a:pPr marL="685800" lvl="1" indent="-342900" algn="l">
              <a:spcBef>
                <a:spcPct val="0"/>
              </a:spcBef>
              <a:buFont typeface="Arial" panose="020b0604020202020204" pitchFamily="34" charset="0"/>
              <a:buChar char="•"/>
            </a:pPr>
            <a:endParaRPr lang="en-US" sz="3300" b="1">
              <a:solidFill>
                <a:prstClr val="black"/>
              </a:solidFill>
              <a:latin typeface="Times New Roman" panose="02020603050405020304" pitchFamily="18" charset="0"/>
              <a:cs typeface="Times New Roman" panose="02020603050405020304" pitchFamily="18" charset="0"/>
            </a:endParaRPr>
          </a:p>
          <a:p>
            <a:pPr marL="685800" lvl="1" indent="-342900" algn="l">
              <a:spcBef>
                <a:spcPct val="0"/>
              </a:spcBef>
              <a:buFont typeface="Arial" panose="020b0604020202020204" pitchFamily="34" charset="0"/>
              <a:buChar char="•"/>
            </a:pPr>
            <a:endParaRPr lang="en-US" sz="3300" b="1">
              <a:solidFill>
                <a:prstClr val="black"/>
              </a:solidFill>
              <a:latin typeface="Times New Roman" panose="02020603050405020304" pitchFamily="18" charset="0"/>
              <a:cs typeface="Times New Roman" panose="02020603050405020304" pitchFamily="18" charset="0"/>
            </a:endParaRPr>
          </a:p>
          <a:p>
            <a:pPr marL="685800" lvl="1" indent="-342900" algn="l">
              <a:spcBef>
                <a:spcPct val="0"/>
              </a:spcBef>
              <a:buFont typeface="Arial" panose="020b0604020202020204" pitchFamily="34" charset="0"/>
              <a:buChar char="•"/>
            </a:pPr>
            <a:endParaRPr lang="en-US" sz="3300" b="1">
              <a:solidFill>
                <a:prstClr val="black"/>
              </a:solidFill>
              <a:latin typeface="Times New Roman" panose="02020603050405020304" pitchFamily="18" charset="0"/>
              <a:cs typeface="Times New Roman" panose="02020603050405020304" pitchFamily="18" charset="0"/>
            </a:endParaRPr>
          </a:p>
          <a:p>
            <a:pPr marL="685800" lvl="1" indent="-342900" algn="l">
              <a:spcBef>
                <a:spcPct val="0"/>
              </a:spcBef>
              <a:buFont typeface="Arial" panose="020b0604020202020204" pitchFamily="34" charset="0"/>
              <a:buChar char="•"/>
            </a:pPr>
            <a:endParaRPr lang="en-US" sz="3300" b="1">
              <a:solidFill>
                <a:prstClr val="black"/>
              </a:solidFill>
              <a:latin typeface="Times New Roman" panose="02020603050405020304" pitchFamily="18" charset="0"/>
              <a:cs typeface="Times New Roman" panose="02020603050405020304" pitchFamily="18" charset="0"/>
            </a:endParaRPr>
          </a:p>
          <a:p>
            <a:pPr algn="l"/>
            <a:endParaRPr lang="en-US"/>
          </a:p>
        </p:txBody>
      </p:sp>
    </p:spTree>
    <p:extLst>
      <p:ext uri="{BB962C8B-B14F-4D97-AF65-F5344CB8AC3E}">
        <p14:creationId xmlns:p14="http://schemas.microsoft.com/office/powerpoint/2010/main" val="2987734568"/>
      </p:ext>
    </p:extLst>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Rectangle 3">
            <a:extLst>
              <a:ext uri="{FF2B5EF4-FFF2-40B4-BE49-F238E27FC236}">
                <a16:creationId xmlns:a16="http://schemas.microsoft.com/office/drawing/2014/main" id="{64E7D776-6FBA-E64E-9624-98026032CA5A}"/>
              </a:ext>
            </a:extLst>
          </p:cNvPr>
          <p:cNvSpPr/>
          <p:nvPr/>
        </p:nvSpPr>
        <p:spPr>
          <a:xfrm>
            <a:off x="-19800" y="5689476"/>
            <a:ext cx="12211800" cy="11685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E474C22-9B5D-904D-BD0F-7CD15B2817D8}"/>
              </a:ext>
            </a:extLst>
          </p:cNvPr>
          <p:cNvPicPr>
            <a:picLocks noChangeAspect="1"/>
          </p:cNvPicPr>
          <p:nvPr/>
        </p:nvPicPr>
        <p:blipFill>
          <a:blip r:embed="rId2"/>
          <a:stretch>
            <a:fillRect/>
          </a:stretch>
        </p:blipFill>
        <p:spPr>
          <a:xfrm>
            <a:off x="503342" y="6020309"/>
            <a:ext cx="2878686" cy="449795"/>
          </a:xfrm>
          <a:prstGeom prst="rect">
            <a:avLst/>
          </a:prstGeom>
        </p:spPr>
      </p:pic>
      <p:sp>
        <p:nvSpPr>
          <p:cNvPr id="12" name="Title 5">
            <a:extLst>
              <a:ext uri="{FF2B5EF4-FFF2-40B4-BE49-F238E27FC236}">
                <a16:creationId xmlns:a16="http://schemas.microsoft.com/office/drawing/2014/main" id="{FA7BD86D-DDC6-2643-8995-1CB6C20DD8E0}"/>
              </a:ext>
            </a:extLst>
          </p:cNvPr>
          <p:cNvSpPr>
            <a:spLocks noGrp="1"/>
          </p:cNvSpPr>
          <p:nvPr/>
        </p:nvSpPr>
        <p:spPr>
          <a:xfrm>
            <a:off x="4992414" y="2550613"/>
            <a:ext cx="7772400" cy="628650"/>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chor="ctr">
            <a:normAutofit/>
          </a:bodyPr>
          <a:lstStyle>
            <a:lvl1pPr algn="ctr" defTabSz="914400" rtl="0" eaLnBrk="1" latinLnBrk="0" hangingPunct="1">
              <a:spcBef>
                <a:spcPct val="0"/>
              </a:spcBef>
              <a:buNone/>
              <a:defRPr sz="3200" b="1" kern="1200">
                <a:solidFill>
                  <a:srgbClr val="115284"/>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en-US"/>
          </a:p>
        </p:txBody>
      </p:sp>
      <p:sp>
        <p:nvSpPr>
          <p:cNvPr id="14" name="Text Placeholder 7">
            <a:extLst>
              <a:ext uri="{FF2B5EF4-FFF2-40B4-BE49-F238E27FC236}">
                <a16:creationId xmlns:a16="http://schemas.microsoft.com/office/drawing/2014/main" id="{51CA3369-9F58-1341-B98E-24ED60944E3B}"/>
              </a:ext>
            </a:extLst>
          </p:cNvPr>
          <p:cNvSpPr>
            <a:spLocks noGrp="1"/>
          </p:cNvSpPr>
          <p:nvPr/>
        </p:nvSpPr>
        <p:spPr>
          <a:xfrm>
            <a:off x="-1943515" y="2674438"/>
            <a:ext cx="7772400" cy="381000"/>
          </a:xfrm>
          <a:prstGeom prst="rect">
            <a:avLst/>
          </a:prstGeom>
        </p:spPr>
        <p:style>
          <a:lnRef idx="0">
            <a:scrgbClr r="0" g="0" b="0"/>
          </a:lnRef>
          <a:fillRef idx="0">
            <a:scrgbClr r="0" g="0" b="0"/>
          </a:fillRef>
          <a:effectRef idx="0">
            <a:scrgbClr r="0" g="0" b="0"/>
          </a:effectRef>
          <a:fontRef idx="major"/>
        </p:style>
        <p:txBody>
          <a:bodyPr vert="horz" lIns="0" tIns="0" rIns="0" bIns="0" rtlCol="0">
            <a:normAutofit/>
          </a:bodyPr>
          <a:lstStyle>
            <a:lvl1pPr marL="0" indent="-342900" algn="ctr" defTabSz="914400" rtl="0" eaLnBrk="1" latinLnBrk="0" hangingPunct="1">
              <a:spcBef>
                <a:spcPct val="0"/>
              </a:spcBef>
              <a:buFontTx/>
              <a:buNone/>
              <a:defRPr sz="1800" kern="1200">
                <a:solidFill>
                  <a:schemeClr val="tx2"/>
                </a:solidFill>
                <a:latin typeface="Arial"/>
                <a:ea typeface="+mj-ea"/>
                <a:cs typeface="Arial"/>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j-lt"/>
                <a:ea typeface="+mj-ea"/>
                <a:cs typeface="+mj-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j-lt"/>
                <a:ea typeface="+mj-ea"/>
                <a:cs typeface="+mj-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9pPr>
          </a:lstStyle>
          <a:p>
            <a:endParaRPr lang="en-US"/>
          </a:p>
        </p:txBody>
      </p:sp>
      <p:sp>
        <p:nvSpPr>
          <p:cNvPr id="20" name="TextBox 19">
            <a:extLst>
              <a:ext uri="{FF2B5EF4-FFF2-40B4-BE49-F238E27FC236}">
                <a16:creationId xmlns:a16="http://schemas.microsoft.com/office/drawing/2014/main" id="{9284E2A3-0D45-084C-A6A2-36D440BD88E5}"/>
              </a:ext>
            </a:extLst>
          </p:cNvPr>
          <p:cNvSpPr txBox="1"/>
          <p:nvPr/>
        </p:nvSpPr>
        <p:spPr>
          <a:xfrm>
            <a:off x="1055703" y="375636"/>
            <a:ext cx="9721871" cy="951030"/>
          </a:xfrm>
          <a:prstGeom prst="rect">
            <a:avLst/>
          </a:prstGeom>
          <a:noFill/>
        </p:spPr>
        <p:txBody>
          <a:bodyPr wrap="square" rtlCol="0">
            <a:spAutoFit/>
          </a:bodyPr>
          <a:lstStyle/>
          <a:p>
            <a:pPr algn="ctr">
              <a:lnSpc>
                <a:spcPct val="90000"/>
              </a:lnSpc>
              <a:buFontTx/>
              <a:buNone/>
            </a:pPr>
            <a:r>
              <a:rPr lang="en-US" sz="5400" b="1">
                <a:effectLst>
                  <a:outerShdw blurRad="38100" dist="38100" dir="2700000" algn="tl">
                    <a:srgbClr val="000000">
                      <a:alpha val="43137"/>
                    </a:srgbClr>
                  </a:outerShdw>
                </a:effectLst>
                <a:latin typeface="Times New Roman" panose="02020603050405020304" pitchFamily="18" charset="0"/>
              </a:rPr>
              <a:t>Independent Contractor</a:t>
            </a:r>
          </a:p>
          <a:p>
            <a:pPr>
              <a:lnSpc>
                <a:spcPct val="90000"/>
              </a:lnSpc>
              <a:buFontTx/>
              <a:buNone/>
            </a:pPr>
            <a:endParaRPr lang="en-US" sz="800" b="1">
              <a:effectLst>
                <a:outerShdw blurRad="38100" dist="38100" dir="2700000" algn="tl">
                  <a:srgbClr val="000000">
                    <a:alpha val="43137"/>
                  </a:srgbClr>
                </a:outerShdw>
              </a:effectLst>
              <a:latin typeface="Times New Roman" panose="02020603050405020304" pitchFamily="18" charset="0"/>
            </a:endParaRPr>
          </a:p>
        </p:txBody>
      </p:sp>
      <p:pic>
        <p:nvPicPr>
          <p:cNvPr id="24" name="Picture 23">
            <a:extLst>
              <a:ext uri="{FF2B5EF4-FFF2-40B4-BE49-F238E27FC236}">
                <a16:creationId xmlns:a16="http://schemas.microsoft.com/office/drawing/2014/main" id="{FF3521AF-4456-AC45-9244-822BBE2A7BAC}"/>
              </a:ext>
            </a:extLst>
          </p:cNvPr>
          <p:cNvPicPr>
            <a:picLocks noChangeAspect="1"/>
          </p:cNvPicPr>
          <p:nvPr/>
        </p:nvPicPr>
        <p:blipFill>
          <a:blip r:embed="rId3"/>
          <a:srcRect t="37185" r="12486" b="40426"/>
          <a:stretch>
            <a:fillRect/>
          </a:stretch>
        </p:blipFill>
        <p:spPr>
          <a:xfrm>
            <a:off x="9470181" y="5896925"/>
            <a:ext cx="2103867" cy="696562"/>
          </a:xfrm>
          <a:prstGeom prst="rect">
            <a:avLst/>
          </a:prstGeom>
        </p:spPr>
      </p:pic>
      <p:sp>
        <p:nvSpPr>
          <p:cNvPr id="3" name="AutoShape 2" descr="Smiling can trick your brain into happiness — and boost your health">
            <a:extLst>
              <a:ext uri="{FF2B5EF4-FFF2-40B4-BE49-F238E27FC236}">
                <a16:creationId xmlns:a16="http://schemas.microsoft.com/office/drawing/2014/main" id="{4CAE2962-E59D-4EC7-B918-654EDA0988F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Content Placeholder 3">
            <a:extLst>
              <a:ext uri="{FF2B5EF4-FFF2-40B4-BE49-F238E27FC236}">
                <a16:creationId xmlns:a16="http://schemas.microsoft.com/office/drawing/2014/main" id="{5AA55ED6-7A0C-4B9A-8C05-5B31EE2CE33C}"/>
              </a:ext>
            </a:extLst>
          </p:cNvPr>
          <p:cNvSpPr txBox="1"/>
          <p:nvPr/>
        </p:nvSpPr>
        <p:spPr>
          <a:xfrm>
            <a:off x="1055703" y="1895654"/>
            <a:ext cx="8229600" cy="37338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 typeface="Wingdings" panose="05000000000000000000" pitchFamily="2" charset="2"/>
              <a:buChar char="§"/>
            </a:pPr>
            <a:endParaRPr lang="en-US" altLang="en-US" b="1">
              <a:latin typeface="Times New Roman" panose="02020603050405020304" pitchFamily="18" charset="0"/>
              <a:cs typeface="Times New Roman" panose="02020603050405020304" pitchFamily="18" charset="0"/>
            </a:endParaRPr>
          </a:p>
        </p:txBody>
      </p:sp>
      <p:sp>
        <p:nvSpPr>
          <p:cNvPr id="11" name="Content Placeholder 2">
            <a:extLst>
              <a:ext uri="{FF2B5EF4-FFF2-40B4-BE49-F238E27FC236}">
                <a16:creationId xmlns:a16="http://schemas.microsoft.com/office/drawing/2014/main" id="{057D8291-D0A5-46B7-A788-95942935E413}"/>
              </a:ext>
            </a:extLst>
          </p:cNvPr>
          <p:cNvSpPr txBox="1"/>
          <p:nvPr/>
        </p:nvSpPr>
        <p:spPr>
          <a:xfrm>
            <a:off x="457200" y="1417638"/>
            <a:ext cx="11116848" cy="4091391"/>
          </a:xfrm>
          <a:prstGeom prst="rect">
            <a:avLst/>
          </a:prstGeom>
          <a:ln>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685800" lvl="1" indent="-342900" algn="l">
              <a:spcBef>
                <a:spcPct val="0"/>
              </a:spcBef>
              <a:buFont typeface="Arial" panose="020b0604020202020204" pitchFamily="34" charset="0"/>
              <a:buChar char="•"/>
            </a:pPr>
            <a:r>
              <a:rPr lang="en-US" sz="2800" b="1">
                <a:solidFill>
                  <a:prstClr val="black"/>
                </a:solidFill>
                <a:latin typeface="Times New Roman" panose="02020603050405020304" pitchFamily="18" charset="0"/>
                <a:cs typeface="Times New Roman" panose="02020603050405020304" pitchFamily="18" charset="0"/>
              </a:rPr>
              <a:t>Biden Administration</a:t>
            </a:r>
          </a:p>
          <a:p>
            <a:pPr marL="1028700" lvl="2" indent="-342900" algn="l">
              <a:spcBef>
                <a:spcPct val="0"/>
              </a:spcBef>
              <a:buFont typeface="Arial" panose="020b0604020202020204" pitchFamily="34" charset="0"/>
              <a:buChar char="•"/>
            </a:pPr>
            <a:r>
              <a:rPr lang="en-US" sz="2800" b="1">
                <a:solidFill>
                  <a:prstClr val="black"/>
                </a:solidFill>
                <a:latin typeface="Times New Roman" panose="02020603050405020304" pitchFamily="18" charset="0"/>
                <a:cs typeface="Times New Roman" panose="02020603050405020304" pitchFamily="18" charset="0"/>
              </a:rPr>
              <a:t>Supports the “ABC test”</a:t>
            </a:r>
          </a:p>
          <a:p>
            <a:pPr marL="1485900" lvl="3" indent="-342900" algn="l">
              <a:spcBef>
                <a:spcPct val="0"/>
              </a:spcBef>
              <a:buFont typeface="Arial" panose="020b0604020202020204" pitchFamily="34" charset="0"/>
              <a:buChar char="•"/>
            </a:pPr>
            <a:r>
              <a:rPr lang="en-US" sz="2400" b="1">
                <a:solidFill>
                  <a:prstClr val="black"/>
                </a:solidFill>
                <a:latin typeface="Times New Roman" panose="02020603050405020304" pitchFamily="18" charset="0"/>
                <a:cs typeface="Times New Roman" panose="02020603050405020304" pitchFamily="18" charset="0"/>
              </a:rPr>
              <a:t>A worker is not an independent contractor unless: (1) the worker is free from the control and direction of the employer in performing work (both contractually and in reality); (2) the worker performs work outside the usual course of the employer’s business; and (3) the worker is customarily engaged in an independently established business or trade of the same nature as the work being performed</a:t>
            </a:r>
          </a:p>
          <a:p>
            <a:pPr marL="1085850" lvl="2" indent="-342900" algn="l">
              <a:spcBef>
                <a:spcPct val="0"/>
              </a:spcBef>
              <a:buFont typeface="Arial" panose="020b0604020202020204" pitchFamily="34" charset="0"/>
              <a:buChar char="•"/>
            </a:pPr>
            <a:r>
              <a:rPr lang="en-US" sz="2800" b="1">
                <a:solidFill>
                  <a:prstClr val="black"/>
                </a:solidFill>
                <a:latin typeface="Times New Roman" panose="02020603050405020304" pitchFamily="18" charset="0"/>
                <a:cs typeface="Times New Roman" panose="02020603050405020304" pitchFamily="18" charset="0"/>
              </a:rPr>
              <a:t>“Aggressively pursue employers who violate labor laws, participate in wage theft, or cheat on their taxes by intentionally misclassifying employees as independent contractors”</a:t>
            </a:r>
          </a:p>
          <a:p>
            <a:pPr algn="l"/>
            <a:endParaRPr lang="en-US" sz="3600" b="1">
              <a:latin typeface="Times New Roman" panose="02020603050405020304" pitchFamily="18" charset="0"/>
              <a:cs typeface="Times New Roman" panose="02020603050405020304" pitchFamily="18" charset="0"/>
            </a:endParaRPr>
          </a:p>
          <a:p>
            <a:pPr algn="l"/>
            <a:endParaRPr lang="en-US"/>
          </a:p>
        </p:txBody>
      </p:sp>
    </p:spTree>
    <p:extLst>
      <p:ext uri="{BB962C8B-B14F-4D97-AF65-F5344CB8AC3E}">
        <p14:creationId xmlns:p14="http://schemas.microsoft.com/office/powerpoint/2010/main" val="513278557"/>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Rectangle 3">
            <a:extLst>
              <a:ext uri="{FF2B5EF4-FFF2-40B4-BE49-F238E27FC236}">
                <a16:creationId xmlns:a16="http://schemas.microsoft.com/office/drawing/2014/main" id="{64E7D776-6FBA-E64E-9624-98026032CA5A}"/>
              </a:ext>
            </a:extLst>
          </p:cNvPr>
          <p:cNvSpPr/>
          <p:nvPr/>
        </p:nvSpPr>
        <p:spPr>
          <a:xfrm>
            <a:off x="-19800" y="5689476"/>
            <a:ext cx="12211800" cy="11685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E474C22-9B5D-904D-BD0F-7CD15B2817D8}"/>
              </a:ext>
            </a:extLst>
          </p:cNvPr>
          <p:cNvPicPr>
            <a:picLocks noChangeAspect="1"/>
          </p:cNvPicPr>
          <p:nvPr/>
        </p:nvPicPr>
        <p:blipFill>
          <a:blip r:embed="rId2"/>
          <a:stretch>
            <a:fillRect/>
          </a:stretch>
        </p:blipFill>
        <p:spPr>
          <a:xfrm>
            <a:off x="503342" y="6020309"/>
            <a:ext cx="2878686" cy="449795"/>
          </a:xfrm>
          <a:prstGeom prst="rect">
            <a:avLst/>
          </a:prstGeom>
        </p:spPr>
      </p:pic>
      <p:sp>
        <p:nvSpPr>
          <p:cNvPr id="12" name="Title 5">
            <a:extLst>
              <a:ext uri="{FF2B5EF4-FFF2-40B4-BE49-F238E27FC236}">
                <a16:creationId xmlns:a16="http://schemas.microsoft.com/office/drawing/2014/main" id="{FA7BD86D-DDC6-2643-8995-1CB6C20DD8E0}"/>
              </a:ext>
            </a:extLst>
          </p:cNvPr>
          <p:cNvSpPr>
            <a:spLocks noGrp="1"/>
          </p:cNvSpPr>
          <p:nvPr/>
        </p:nvSpPr>
        <p:spPr>
          <a:xfrm>
            <a:off x="4992414" y="2550613"/>
            <a:ext cx="7772400" cy="628650"/>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chor="ctr">
            <a:normAutofit/>
          </a:bodyPr>
          <a:lstStyle>
            <a:lvl1pPr algn="ctr" defTabSz="914400" rtl="0" eaLnBrk="1" latinLnBrk="0" hangingPunct="1">
              <a:spcBef>
                <a:spcPct val="0"/>
              </a:spcBef>
              <a:buNone/>
              <a:defRPr sz="3200" b="1" kern="1200">
                <a:solidFill>
                  <a:srgbClr val="115284"/>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en-US"/>
          </a:p>
        </p:txBody>
      </p:sp>
      <p:sp>
        <p:nvSpPr>
          <p:cNvPr id="14" name="Text Placeholder 7">
            <a:extLst>
              <a:ext uri="{FF2B5EF4-FFF2-40B4-BE49-F238E27FC236}">
                <a16:creationId xmlns:a16="http://schemas.microsoft.com/office/drawing/2014/main" id="{51CA3369-9F58-1341-B98E-24ED60944E3B}"/>
              </a:ext>
            </a:extLst>
          </p:cNvPr>
          <p:cNvSpPr>
            <a:spLocks noGrp="1"/>
          </p:cNvSpPr>
          <p:nvPr/>
        </p:nvSpPr>
        <p:spPr>
          <a:xfrm>
            <a:off x="-1943515" y="2674438"/>
            <a:ext cx="7772400" cy="381000"/>
          </a:xfrm>
          <a:prstGeom prst="rect">
            <a:avLst/>
          </a:prstGeom>
        </p:spPr>
        <p:style>
          <a:lnRef idx="0">
            <a:scrgbClr r="0" g="0" b="0"/>
          </a:lnRef>
          <a:fillRef idx="0">
            <a:scrgbClr r="0" g="0" b="0"/>
          </a:fillRef>
          <a:effectRef idx="0">
            <a:scrgbClr r="0" g="0" b="0"/>
          </a:effectRef>
          <a:fontRef idx="major"/>
        </p:style>
        <p:txBody>
          <a:bodyPr vert="horz" lIns="0" tIns="0" rIns="0" bIns="0" rtlCol="0">
            <a:normAutofit/>
          </a:bodyPr>
          <a:lstStyle>
            <a:lvl1pPr marL="0" indent="-342900" algn="ctr" defTabSz="914400" rtl="0" eaLnBrk="1" latinLnBrk="0" hangingPunct="1">
              <a:spcBef>
                <a:spcPct val="0"/>
              </a:spcBef>
              <a:buFontTx/>
              <a:buNone/>
              <a:defRPr sz="1800" kern="1200">
                <a:solidFill>
                  <a:schemeClr val="tx2"/>
                </a:solidFill>
                <a:latin typeface="Arial"/>
                <a:ea typeface="+mj-ea"/>
                <a:cs typeface="Arial"/>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j-lt"/>
                <a:ea typeface="+mj-ea"/>
                <a:cs typeface="+mj-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j-lt"/>
                <a:ea typeface="+mj-ea"/>
                <a:cs typeface="+mj-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9pPr>
          </a:lstStyle>
          <a:p>
            <a:endParaRPr lang="en-US"/>
          </a:p>
        </p:txBody>
      </p:sp>
      <p:sp>
        <p:nvSpPr>
          <p:cNvPr id="20" name="TextBox 19">
            <a:extLst>
              <a:ext uri="{FF2B5EF4-FFF2-40B4-BE49-F238E27FC236}">
                <a16:creationId xmlns:a16="http://schemas.microsoft.com/office/drawing/2014/main" id="{9284E2A3-0D45-084C-A6A2-36D440BD88E5}"/>
              </a:ext>
            </a:extLst>
          </p:cNvPr>
          <p:cNvSpPr txBox="1"/>
          <p:nvPr/>
        </p:nvSpPr>
        <p:spPr>
          <a:xfrm>
            <a:off x="854804" y="264513"/>
            <a:ext cx="9721871" cy="951030"/>
          </a:xfrm>
          <a:prstGeom prst="rect">
            <a:avLst/>
          </a:prstGeom>
          <a:noFill/>
        </p:spPr>
        <p:txBody>
          <a:bodyPr wrap="square" rtlCol="0">
            <a:spAutoFit/>
          </a:bodyPr>
          <a:lstStyle/>
          <a:p>
            <a:pPr algn="ctr">
              <a:lnSpc>
                <a:spcPct val="90000"/>
              </a:lnSpc>
              <a:buFontTx/>
              <a:buNone/>
            </a:pPr>
            <a:r>
              <a:rPr lang="en-US" sz="54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Lactation</a:t>
            </a:r>
          </a:p>
          <a:p>
            <a:pPr>
              <a:lnSpc>
                <a:spcPct val="90000"/>
              </a:lnSpc>
              <a:buFontTx/>
              <a:buNone/>
            </a:pPr>
            <a:endParaRPr lang="en-US" sz="800" b="1">
              <a:effectLst>
                <a:outerShdw blurRad="38100" dist="38100" dir="2700000" algn="tl">
                  <a:srgbClr val="000000">
                    <a:alpha val="43137"/>
                  </a:srgbClr>
                </a:outerShdw>
              </a:effectLst>
              <a:latin typeface="Times New Roman" panose="02020603050405020304" pitchFamily="18" charset="0"/>
            </a:endParaRPr>
          </a:p>
        </p:txBody>
      </p:sp>
      <p:pic>
        <p:nvPicPr>
          <p:cNvPr id="24" name="Picture 23">
            <a:extLst>
              <a:ext uri="{FF2B5EF4-FFF2-40B4-BE49-F238E27FC236}">
                <a16:creationId xmlns:a16="http://schemas.microsoft.com/office/drawing/2014/main" id="{FF3521AF-4456-AC45-9244-822BBE2A7BAC}"/>
              </a:ext>
            </a:extLst>
          </p:cNvPr>
          <p:cNvPicPr>
            <a:picLocks noChangeAspect="1"/>
          </p:cNvPicPr>
          <p:nvPr/>
        </p:nvPicPr>
        <p:blipFill>
          <a:blip r:embed="rId3"/>
          <a:srcRect t="37185" r="12486" b="40426"/>
          <a:stretch>
            <a:fillRect/>
          </a:stretch>
        </p:blipFill>
        <p:spPr>
          <a:xfrm>
            <a:off x="9470181" y="5896925"/>
            <a:ext cx="2103867" cy="696562"/>
          </a:xfrm>
          <a:prstGeom prst="rect">
            <a:avLst/>
          </a:prstGeom>
        </p:spPr>
      </p:pic>
      <p:sp>
        <p:nvSpPr>
          <p:cNvPr id="3" name="AutoShape 2" descr="Smiling can trick your brain into happiness — and boost your health">
            <a:extLst>
              <a:ext uri="{FF2B5EF4-FFF2-40B4-BE49-F238E27FC236}">
                <a16:creationId xmlns:a16="http://schemas.microsoft.com/office/drawing/2014/main" id="{4CAE2962-E59D-4EC7-B918-654EDA0988F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Content Placeholder 3">
            <a:extLst>
              <a:ext uri="{FF2B5EF4-FFF2-40B4-BE49-F238E27FC236}">
                <a16:creationId xmlns:a16="http://schemas.microsoft.com/office/drawing/2014/main" id="{5AA55ED6-7A0C-4B9A-8C05-5B31EE2CE33C}"/>
              </a:ext>
            </a:extLst>
          </p:cNvPr>
          <p:cNvSpPr txBox="1"/>
          <p:nvPr/>
        </p:nvSpPr>
        <p:spPr>
          <a:xfrm>
            <a:off x="1055703" y="1895654"/>
            <a:ext cx="8229600" cy="37338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 typeface="Wingdings" panose="05000000000000000000" pitchFamily="2" charset="2"/>
              <a:buChar char="§"/>
            </a:pPr>
            <a:endParaRPr lang="en-US" altLang="en-US" b="1">
              <a:latin typeface="Times New Roman" panose="02020603050405020304" pitchFamily="18" charset="0"/>
              <a:cs typeface="Times New Roman" panose="02020603050405020304" pitchFamily="18" charset="0"/>
            </a:endParaRPr>
          </a:p>
        </p:txBody>
      </p:sp>
      <p:sp>
        <p:nvSpPr>
          <p:cNvPr id="11" name="Content Placeholder 2">
            <a:extLst>
              <a:ext uri="{FF2B5EF4-FFF2-40B4-BE49-F238E27FC236}">
                <a16:creationId xmlns:a16="http://schemas.microsoft.com/office/drawing/2014/main" id="{057D8291-D0A5-46B7-A788-95942935E413}"/>
              </a:ext>
            </a:extLst>
          </p:cNvPr>
          <p:cNvSpPr txBox="1"/>
          <p:nvPr/>
        </p:nvSpPr>
        <p:spPr>
          <a:xfrm>
            <a:off x="457200" y="1417638"/>
            <a:ext cx="11116848" cy="4091391"/>
          </a:xfrm>
          <a:prstGeom prst="rect">
            <a:avLst/>
          </a:prstGeom>
          <a:ln>
            <a:solidFill>
              <a:schemeClr val="tx1"/>
            </a:solidFill>
          </a:ln>
        </p:spPr>
        <p:txBody>
          <a:bodyPr vert="horz" lIns="91440" tIns="45720" rIns="91440" bIns="45720" rtlCol="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a:buFont typeface="Arial" panose="020b0604020202020204" pitchFamily="34" charset="0"/>
              <a:buChar char="•"/>
            </a:pPr>
            <a:r>
              <a:rPr lang="en-US" sz="3800">
                <a:latin typeface="Times New Roman" panose="02020603050405020304" pitchFamily="18" charset="0"/>
                <a:cs typeface="Times New Roman" panose="02020603050405020304" pitchFamily="18" charset="0"/>
              </a:rPr>
              <a:t>Must provide “reasonable break time” for employee to express milk</a:t>
            </a:r>
          </a:p>
          <a:p>
            <a:pPr marL="1028700" lvl="1" indent="-571500" algn="l">
              <a:buFont typeface="Arial" panose="020b0604020202020204" pitchFamily="34" charset="0"/>
              <a:buChar char="•"/>
            </a:pPr>
            <a:r>
              <a:rPr lang="en-US" sz="3800">
                <a:latin typeface="Times New Roman" panose="02020603050405020304" pitchFamily="18" charset="0"/>
                <a:cs typeface="Times New Roman" panose="02020603050405020304" pitchFamily="18" charset="0"/>
              </a:rPr>
              <a:t>One (1) year after child’s birth</a:t>
            </a:r>
          </a:p>
          <a:p>
            <a:pPr marL="1028700" lvl="1" indent="-571500" algn="l">
              <a:buFont typeface="Arial" panose="020b0604020202020204" pitchFamily="34" charset="0"/>
              <a:buChar char="•"/>
            </a:pPr>
            <a:r>
              <a:rPr lang="en-US" sz="3800">
                <a:latin typeface="Times New Roman" panose="02020603050405020304" pitchFamily="18" charset="0"/>
                <a:cs typeface="Times New Roman" panose="02020603050405020304" pitchFamily="18" charset="0"/>
              </a:rPr>
              <a:t>Only applicable to </a:t>
            </a:r>
            <a:r>
              <a:rPr lang="en-US" sz="3800" b="1">
                <a:latin typeface="Times New Roman" panose="02020603050405020304" pitchFamily="18" charset="0"/>
                <a:cs typeface="Times New Roman" panose="02020603050405020304" pitchFamily="18" charset="0"/>
              </a:rPr>
              <a:t>non-exempt</a:t>
            </a:r>
            <a:r>
              <a:rPr lang="en-US" sz="3800">
                <a:latin typeface="Times New Roman" panose="02020603050405020304" pitchFamily="18" charset="0"/>
                <a:cs typeface="Times New Roman" panose="02020603050405020304" pitchFamily="18" charset="0"/>
              </a:rPr>
              <a:t> employee</a:t>
            </a:r>
          </a:p>
          <a:p>
            <a:pPr marL="742950" lvl="1" indent="-285750" algn="l">
              <a:buFont typeface="Arial" panose="020b0604020202020204" pitchFamily="34" charset="0"/>
              <a:buChar char="•"/>
            </a:pPr>
            <a:endParaRPr lang="en-US" sz="1500">
              <a:latin typeface="Times New Roman" panose="02020603050405020304" pitchFamily="18" charset="0"/>
              <a:cs typeface="Times New Roman" panose="02020603050405020304" pitchFamily="18" charset="0"/>
            </a:endParaRPr>
          </a:p>
          <a:p>
            <a:pPr marL="571500" indent="-571500" algn="l">
              <a:buFont typeface="Arial" panose="020b0604020202020204" pitchFamily="34" charset="0"/>
              <a:buChar char="•"/>
            </a:pPr>
            <a:r>
              <a:rPr lang="en-US" sz="3800">
                <a:latin typeface="Times New Roman" panose="02020603050405020304" pitchFamily="18" charset="0"/>
                <a:cs typeface="Times New Roman" panose="02020603050405020304" pitchFamily="18" charset="0"/>
              </a:rPr>
              <a:t>Must provide a location shielded from view and free from intrusion</a:t>
            </a:r>
          </a:p>
          <a:p>
            <a:pPr marL="1028700" lvl="1" indent="-571500" algn="l">
              <a:buFont typeface="Arial" panose="020b0604020202020204" pitchFamily="34" charset="0"/>
              <a:buChar char="•"/>
            </a:pPr>
            <a:r>
              <a:rPr lang="en-US" sz="3800">
                <a:latin typeface="Times New Roman" panose="02020603050405020304" pitchFamily="18" charset="0"/>
                <a:cs typeface="Times New Roman" panose="02020603050405020304" pitchFamily="18" charset="0"/>
              </a:rPr>
              <a:t>Bathroom is NOT a permissible location</a:t>
            </a:r>
          </a:p>
          <a:p>
            <a:pPr marL="742950" lvl="1" indent="-285750" algn="l">
              <a:buFont typeface="Arial" panose="020b0604020202020204" pitchFamily="34" charset="0"/>
              <a:buChar char="•"/>
            </a:pPr>
            <a:endParaRPr lang="en-US" sz="1500">
              <a:latin typeface="Times New Roman" panose="02020603050405020304" pitchFamily="18" charset="0"/>
              <a:cs typeface="Times New Roman" panose="02020603050405020304" pitchFamily="18" charset="0"/>
            </a:endParaRPr>
          </a:p>
          <a:p>
            <a:pPr marL="571500" indent="-571500" algn="l">
              <a:buFont typeface="Arial" panose="020b0604020202020204" pitchFamily="34" charset="0"/>
              <a:buChar char="•"/>
            </a:pPr>
            <a:r>
              <a:rPr lang="en-US" sz="3800">
                <a:latin typeface="Times New Roman" panose="02020603050405020304" pitchFamily="18" charset="0"/>
                <a:cs typeface="Times New Roman" panose="02020603050405020304" pitchFamily="18" charset="0"/>
              </a:rPr>
              <a:t>Frequency of breaks needed and duration of breaks will vary</a:t>
            </a:r>
          </a:p>
          <a:p>
            <a:pPr marL="285750" indent="-285750" algn="l">
              <a:buFont typeface="Arial" panose="020b0604020202020204" pitchFamily="34" charset="0"/>
              <a:buChar char="•"/>
            </a:pPr>
            <a:endParaRPr lang="en-US" sz="1500">
              <a:latin typeface="Times New Roman" panose="02020603050405020304" pitchFamily="18" charset="0"/>
              <a:cs typeface="Times New Roman" panose="02020603050405020304" pitchFamily="18" charset="0"/>
            </a:endParaRPr>
          </a:p>
          <a:p>
            <a:pPr marL="571500" indent="-571500" algn="l">
              <a:buFont typeface="Arial" panose="020b0604020202020204" pitchFamily="34" charset="0"/>
              <a:buChar char="•"/>
            </a:pPr>
            <a:r>
              <a:rPr lang="en-US" sz="3800">
                <a:latin typeface="Times New Roman" panose="02020603050405020304" pitchFamily="18" charset="0"/>
                <a:cs typeface="Times New Roman" panose="02020603050405020304" pitchFamily="18" charset="0"/>
              </a:rPr>
              <a:t>Not required to compensate for breaks taken for the purpose of expressing milk (unless employer already provides compensated breaks)</a:t>
            </a:r>
          </a:p>
          <a:p>
            <a:pPr marL="1028700" lvl="1" indent="-571500" algn="l">
              <a:buFont typeface="Arial" panose="020b0604020202020204" pitchFamily="34" charset="0"/>
              <a:buChar char="•"/>
            </a:pPr>
            <a:r>
              <a:rPr lang="en-US" sz="3800">
                <a:latin typeface="Times New Roman" panose="02020603050405020304" pitchFamily="18" charset="0"/>
                <a:cs typeface="Times New Roman" panose="02020603050405020304" pitchFamily="18" charset="0"/>
              </a:rPr>
              <a:t>The employee must be completely relieved from duty or will be compensated as work time</a:t>
            </a:r>
          </a:p>
          <a:p>
            <a:pPr algn="l"/>
            <a:endParaRPr lang="en-US" b="1">
              <a:latin typeface="Times New Roman" panose="02020603050405020304" pitchFamily="18" charset="0"/>
              <a:cs typeface="Times New Roman" panose="02020603050405020304" pitchFamily="18" charset="0"/>
            </a:endParaRPr>
          </a:p>
          <a:p>
            <a:pPr algn="l"/>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3470827"/>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Rectangle 3">
            <a:extLst>
              <a:ext uri="{FF2B5EF4-FFF2-40B4-BE49-F238E27FC236}">
                <a16:creationId xmlns:a16="http://schemas.microsoft.com/office/drawing/2014/main" id="{64E7D776-6FBA-E64E-9624-98026032CA5A}"/>
              </a:ext>
            </a:extLst>
          </p:cNvPr>
          <p:cNvSpPr/>
          <p:nvPr/>
        </p:nvSpPr>
        <p:spPr>
          <a:xfrm>
            <a:off x="-19800" y="5689476"/>
            <a:ext cx="12211800" cy="11685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E474C22-9B5D-904D-BD0F-7CD15B2817D8}"/>
              </a:ext>
            </a:extLst>
          </p:cNvPr>
          <p:cNvPicPr>
            <a:picLocks noChangeAspect="1"/>
          </p:cNvPicPr>
          <p:nvPr/>
        </p:nvPicPr>
        <p:blipFill>
          <a:blip r:embed="rId2"/>
          <a:stretch>
            <a:fillRect/>
          </a:stretch>
        </p:blipFill>
        <p:spPr>
          <a:xfrm>
            <a:off x="503342" y="6020309"/>
            <a:ext cx="2878686" cy="449795"/>
          </a:xfrm>
          <a:prstGeom prst="rect">
            <a:avLst/>
          </a:prstGeom>
        </p:spPr>
      </p:pic>
      <p:sp>
        <p:nvSpPr>
          <p:cNvPr id="12" name="Title 5">
            <a:extLst>
              <a:ext uri="{FF2B5EF4-FFF2-40B4-BE49-F238E27FC236}">
                <a16:creationId xmlns:a16="http://schemas.microsoft.com/office/drawing/2014/main" id="{FA7BD86D-DDC6-2643-8995-1CB6C20DD8E0}"/>
              </a:ext>
            </a:extLst>
          </p:cNvPr>
          <p:cNvSpPr>
            <a:spLocks noGrp="1"/>
          </p:cNvSpPr>
          <p:nvPr/>
        </p:nvSpPr>
        <p:spPr>
          <a:xfrm>
            <a:off x="4992414" y="2550613"/>
            <a:ext cx="7772400" cy="628650"/>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chor="ctr">
            <a:normAutofit/>
          </a:bodyPr>
          <a:lstStyle>
            <a:lvl1pPr algn="ctr" defTabSz="914400" rtl="0" eaLnBrk="1" latinLnBrk="0" hangingPunct="1">
              <a:spcBef>
                <a:spcPct val="0"/>
              </a:spcBef>
              <a:buNone/>
              <a:defRPr sz="3200" b="1" kern="1200">
                <a:solidFill>
                  <a:srgbClr val="115284"/>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en-US"/>
          </a:p>
        </p:txBody>
      </p:sp>
      <p:sp>
        <p:nvSpPr>
          <p:cNvPr id="14" name="Text Placeholder 7">
            <a:extLst>
              <a:ext uri="{FF2B5EF4-FFF2-40B4-BE49-F238E27FC236}">
                <a16:creationId xmlns:a16="http://schemas.microsoft.com/office/drawing/2014/main" id="{51CA3369-9F58-1341-B98E-24ED60944E3B}"/>
              </a:ext>
            </a:extLst>
          </p:cNvPr>
          <p:cNvSpPr>
            <a:spLocks noGrp="1"/>
          </p:cNvSpPr>
          <p:nvPr/>
        </p:nvSpPr>
        <p:spPr>
          <a:xfrm>
            <a:off x="-1943515" y="2674438"/>
            <a:ext cx="7772400" cy="381000"/>
          </a:xfrm>
          <a:prstGeom prst="rect">
            <a:avLst/>
          </a:prstGeom>
        </p:spPr>
        <p:style>
          <a:lnRef idx="0">
            <a:scrgbClr r="0" g="0" b="0"/>
          </a:lnRef>
          <a:fillRef idx="0">
            <a:scrgbClr r="0" g="0" b="0"/>
          </a:fillRef>
          <a:effectRef idx="0">
            <a:scrgbClr r="0" g="0" b="0"/>
          </a:effectRef>
          <a:fontRef idx="major"/>
        </p:style>
        <p:txBody>
          <a:bodyPr vert="horz" lIns="0" tIns="0" rIns="0" bIns="0" rtlCol="0">
            <a:normAutofit/>
          </a:bodyPr>
          <a:lstStyle>
            <a:lvl1pPr marL="0" indent="-342900" algn="ctr" defTabSz="914400" rtl="0" eaLnBrk="1" latinLnBrk="0" hangingPunct="1">
              <a:spcBef>
                <a:spcPct val="0"/>
              </a:spcBef>
              <a:buFontTx/>
              <a:buNone/>
              <a:defRPr sz="1800" kern="1200">
                <a:solidFill>
                  <a:schemeClr val="tx2"/>
                </a:solidFill>
                <a:latin typeface="Arial"/>
                <a:ea typeface="+mj-ea"/>
                <a:cs typeface="Arial"/>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j-lt"/>
                <a:ea typeface="+mj-ea"/>
                <a:cs typeface="+mj-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j-lt"/>
                <a:ea typeface="+mj-ea"/>
                <a:cs typeface="+mj-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9pPr>
          </a:lstStyle>
          <a:p>
            <a:endParaRPr lang="en-US"/>
          </a:p>
        </p:txBody>
      </p:sp>
      <p:sp>
        <p:nvSpPr>
          <p:cNvPr id="20" name="TextBox 19">
            <a:extLst>
              <a:ext uri="{FF2B5EF4-FFF2-40B4-BE49-F238E27FC236}">
                <a16:creationId xmlns:a16="http://schemas.microsoft.com/office/drawing/2014/main" id="{9284E2A3-0D45-084C-A6A2-36D440BD88E5}"/>
              </a:ext>
            </a:extLst>
          </p:cNvPr>
          <p:cNvSpPr txBox="1"/>
          <p:nvPr/>
        </p:nvSpPr>
        <p:spPr>
          <a:xfrm>
            <a:off x="854804" y="599768"/>
            <a:ext cx="9721871" cy="818686"/>
          </a:xfrm>
          <a:prstGeom prst="rect">
            <a:avLst/>
          </a:prstGeom>
          <a:noFill/>
        </p:spPr>
        <p:txBody>
          <a:bodyPr wrap="square" rtlCol="0">
            <a:spAutoFit/>
          </a:bodyPr>
          <a:lstStyle/>
          <a:p>
            <a:pPr algn="ctr"/>
            <a:r>
              <a:rPr lang="en-US" sz="4000" b="1" u="sng" spc="-150">
                <a:latin typeface="Times New Roman" panose="02020603050405020304" pitchFamily="18" charset="0"/>
                <a:cs typeface="Times New Roman" panose="02020603050405020304" pitchFamily="18" charset="0"/>
              </a:rPr>
              <a:t>South Carolina Lactation Support Act</a:t>
            </a:r>
          </a:p>
          <a:p>
            <a:pPr>
              <a:lnSpc>
                <a:spcPct val="90000"/>
              </a:lnSpc>
              <a:buFontTx/>
              <a:buNone/>
            </a:pPr>
            <a:endParaRPr lang="en-US" sz="800" b="1">
              <a:effectLst>
                <a:outerShdw blurRad="38100" dist="38100" dir="2700000" algn="tl">
                  <a:srgbClr val="000000">
                    <a:alpha val="43137"/>
                  </a:srgbClr>
                </a:outerShdw>
              </a:effectLst>
              <a:latin typeface="Times New Roman" panose="02020603050405020304" pitchFamily="18" charset="0"/>
            </a:endParaRPr>
          </a:p>
        </p:txBody>
      </p:sp>
      <p:pic>
        <p:nvPicPr>
          <p:cNvPr id="24" name="Picture 23">
            <a:extLst>
              <a:ext uri="{FF2B5EF4-FFF2-40B4-BE49-F238E27FC236}">
                <a16:creationId xmlns:a16="http://schemas.microsoft.com/office/drawing/2014/main" id="{FF3521AF-4456-AC45-9244-822BBE2A7BAC}"/>
              </a:ext>
            </a:extLst>
          </p:cNvPr>
          <p:cNvPicPr>
            <a:picLocks noChangeAspect="1"/>
          </p:cNvPicPr>
          <p:nvPr/>
        </p:nvPicPr>
        <p:blipFill>
          <a:blip r:embed="rId3"/>
          <a:srcRect t="37185" r="12486" b="40426"/>
          <a:stretch>
            <a:fillRect/>
          </a:stretch>
        </p:blipFill>
        <p:spPr>
          <a:xfrm>
            <a:off x="9470181" y="5896925"/>
            <a:ext cx="2103867" cy="696562"/>
          </a:xfrm>
          <a:prstGeom prst="rect">
            <a:avLst/>
          </a:prstGeom>
        </p:spPr>
      </p:pic>
      <p:sp>
        <p:nvSpPr>
          <p:cNvPr id="3" name="AutoShape 2" descr="Smiling can trick your brain into happiness — and boost your health">
            <a:extLst>
              <a:ext uri="{FF2B5EF4-FFF2-40B4-BE49-F238E27FC236}">
                <a16:creationId xmlns:a16="http://schemas.microsoft.com/office/drawing/2014/main" id="{4CAE2962-E59D-4EC7-B918-654EDA0988F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Content Placeholder 3">
            <a:extLst>
              <a:ext uri="{FF2B5EF4-FFF2-40B4-BE49-F238E27FC236}">
                <a16:creationId xmlns:a16="http://schemas.microsoft.com/office/drawing/2014/main" id="{5AA55ED6-7A0C-4B9A-8C05-5B31EE2CE33C}"/>
              </a:ext>
            </a:extLst>
          </p:cNvPr>
          <p:cNvSpPr txBox="1"/>
          <p:nvPr/>
        </p:nvSpPr>
        <p:spPr>
          <a:xfrm>
            <a:off x="1055703" y="1895654"/>
            <a:ext cx="8229600" cy="37338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 typeface="Wingdings" panose="05000000000000000000" pitchFamily="2" charset="2"/>
              <a:buChar char="§"/>
            </a:pPr>
            <a:endParaRPr lang="en-US" altLang="en-US" b="1">
              <a:latin typeface="Times New Roman" panose="02020603050405020304" pitchFamily="18" charset="0"/>
              <a:cs typeface="Times New Roman" panose="02020603050405020304" pitchFamily="18" charset="0"/>
            </a:endParaRPr>
          </a:p>
        </p:txBody>
      </p:sp>
      <p:sp>
        <p:nvSpPr>
          <p:cNvPr id="11" name="Content Placeholder 2">
            <a:extLst>
              <a:ext uri="{FF2B5EF4-FFF2-40B4-BE49-F238E27FC236}">
                <a16:creationId xmlns:a16="http://schemas.microsoft.com/office/drawing/2014/main" id="{057D8291-D0A5-46B7-A788-95942935E413}"/>
              </a:ext>
            </a:extLst>
          </p:cNvPr>
          <p:cNvSpPr txBox="1"/>
          <p:nvPr/>
        </p:nvSpPr>
        <p:spPr>
          <a:xfrm>
            <a:off x="457200" y="1417638"/>
            <a:ext cx="11116848" cy="4091391"/>
          </a:xfrm>
          <a:prstGeom prst="rect">
            <a:avLst/>
          </a:prstGeom>
          <a:ln>
            <a:solidFill>
              <a:schemeClr val="tx1"/>
            </a:solidFill>
          </a:ln>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just">
              <a:buFont typeface="+mj-lt"/>
              <a:buAutoNum type="arabicParenR"/>
            </a:pPr>
            <a:r>
              <a:rPr lang="en-US" sz="4000" spc="-150">
                <a:latin typeface="Times New Roman" panose="02020603050405020304" pitchFamily="18" charset="0"/>
                <a:cs typeface="Times New Roman" panose="02020603050405020304" pitchFamily="18" charset="0"/>
              </a:rPr>
              <a:t>Effective July 25, 2020</a:t>
            </a:r>
          </a:p>
          <a:p>
            <a:pPr marL="457200" indent="-457200" algn="just">
              <a:buFont typeface="+mj-lt"/>
              <a:buAutoNum type="arabicParenR"/>
            </a:pPr>
            <a:r>
              <a:rPr lang="en-US" sz="4000" spc="-150">
                <a:latin typeface="Times New Roman" panose="02020603050405020304" pitchFamily="18" charset="0"/>
                <a:cs typeface="Times New Roman" panose="02020603050405020304" pitchFamily="18" charset="0"/>
              </a:rPr>
              <a:t>Covers all employers with 1 or more employees</a:t>
            </a:r>
          </a:p>
          <a:p>
            <a:pPr marL="457200" indent="-457200" algn="just">
              <a:buFont typeface="+mj-lt"/>
              <a:buAutoNum type="arabicParenR"/>
            </a:pPr>
            <a:r>
              <a:rPr lang="en-US" sz="4000" spc="-150">
                <a:latin typeface="Times New Roman" panose="02020603050405020304" pitchFamily="18" charset="0"/>
                <a:cs typeface="Times New Roman" panose="02020603050405020304" pitchFamily="18" charset="0"/>
              </a:rPr>
              <a:t>Reasonable unpaid or paid break time to express milk</a:t>
            </a:r>
          </a:p>
          <a:p>
            <a:pPr marL="457200" indent="-457200" algn="just">
              <a:buFont typeface="+mj-lt"/>
              <a:buAutoNum type="arabicParenR"/>
            </a:pPr>
            <a:r>
              <a:rPr lang="en-US" sz="4000" spc="-150">
                <a:latin typeface="Times New Roman" panose="02020603050405020304" pitchFamily="18" charset="0"/>
                <a:cs typeface="Times New Roman" panose="02020603050405020304" pitchFamily="18" charset="0"/>
              </a:rPr>
              <a:t>Exempt and Non-Exempt employees qualify</a:t>
            </a:r>
          </a:p>
          <a:p>
            <a:pPr marL="457200" indent="-457200" algn="just">
              <a:buFont typeface="+mj-lt"/>
              <a:buAutoNum type="arabicParenR"/>
            </a:pPr>
            <a:r>
              <a:rPr lang="en-US" sz="4000" spc="-150">
                <a:latin typeface="Times New Roman" panose="02020603050405020304" pitchFamily="18" charset="0"/>
                <a:cs typeface="Times New Roman" panose="02020603050405020304" pitchFamily="18" charset="0"/>
              </a:rPr>
              <a:t>Break time must, if possible, run concurrently with regular breaks</a:t>
            </a:r>
          </a:p>
          <a:p>
            <a:pPr marL="457200" indent="-457200" algn="just">
              <a:buFont typeface="+mj-lt"/>
              <a:buAutoNum type="arabicParenR"/>
            </a:pPr>
            <a:r>
              <a:rPr lang="en-US" sz="4000" spc="-150">
                <a:latin typeface="Times New Roman" panose="02020603050405020304" pitchFamily="18" charset="0"/>
                <a:cs typeface="Times New Roman" panose="02020603050405020304" pitchFamily="18" charset="0"/>
              </a:rPr>
              <a:t>Reasonable effort to provide room or other location, other than toilet stall, close to the work area</a:t>
            </a:r>
          </a:p>
          <a:p>
            <a:pPr marL="457200" indent="-457200" algn="just">
              <a:buFont typeface="+mj-lt"/>
              <a:buAutoNum type="arabicParenR"/>
            </a:pPr>
            <a:r>
              <a:rPr lang="en-US" sz="4000" spc="-150">
                <a:latin typeface="Times New Roman" panose="02020603050405020304" pitchFamily="18" charset="0"/>
                <a:cs typeface="Times New Roman" panose="02020603050405020304" pitchFamily="18" charset="0"/>
              </a:rPr>
              <a:t>No discrimination or retaliation</a:t>
            </a:r>
          </a:p>
          <a:p>
            <a:pPr marL="457200" indent="-457200" algn="just">
              <a:buFont typeface="+mj-lt"/>
              <a:buAutoNum type="arabicParenR"/>
            </a:pPr>
            <a:r>
              <a:rPr lang="en-US" sz="4000" spc="-150">
                <a:latin typeface="Times New Roman" panose="02020603050405020304" pitchFamily="18" charset="0"/>
                <a:cs typeface="Times New Roman" panose="02020603050405020304" pitchFamily="18" charset="0"/>
              </a:rPr>
              <a:t>Undue hardship exception</a:t>
            </a:r>
          </a:p>
          <a:p>
            <a:pPr marL="457200" indent="-457200" algn="just">
              <a:buFont typeface="+mj-lt"/>
              <a:buAutoNum type="arabicParenR"/>
            </a:pPr>
            <a:r>
              <a:rPr lang="en-US" sz="4000" spc="-150">
                <a:latin typeface="Times New Roman" panose="02020603050405020304" pitchFamily="18" charset="0"/>
                <a:cs typeface="Times New Roman" panose="02020603050405020304" pitchFamily="18" charset="0"/>
              </a:rPr>
              <a:t>Employer not required to build a room</a:t>
            </a:r>
          </a:p>
          <a:p>
            <a:pPr marL="457200" indent="-457200" algn="just">
              <a:buFont typeface="+mj-lt"/>
              <a:buAutoNum type="arabicParenR"/>
            </a:pPr>
            <a:r>
              <a:rPr lang="en-US" sz="4000" spc="-150">
                <a:latin typeface="Times New Roman" panose="02020603050405020304" pitchFamily="18" charset="0"/>
                <a:cs typeface="Times New Roman" panose="02020603050405020304" pitchFamily="18" charset="0"/>
              </a:rPr>
              <a:t>SCHAC administers</a:t>
            </a:r>
          </a:p>
          <a:p>
            <a:pPr marL="457200" indent="-457200" algn="just">
              <a:buFont typeface="+mj-lt"/>
              <a:buAutoNum type="arabicParenR"/>
            </a:pPr>
            <a:r>
              <a:rPr lang="en-US" sz="4000" spc="-150">
                <a:latin typeface="Times New Roman" panose="02020603050405020304" pitchFamily="18" charset="0"/>
                <a:cs typeface="Times New Roman" panose="02020603050405020304" pitchFamily="18" charset="0"/>
              </a:rPr>
              <a:t>Employers must post Notice provided on SCHAC’s website</a:t>
            </a:r>
          </a:p>
          <a:p>
            <a:pPr algn="l"/>
            <a:endParaRPr lang="en-US" b="1">
              <a:latin typeface="Times New Roman" panose="02020603050405020304" pitchFamily="18" charset="0"/>
              <a:cs typeface="Times New Roman" panose="02020603050405020304" pitchFamily="18" charset="0"/>
            </a:endParaRPr>
          </a:p>
          <a:p>
            <a:pPr algn="l"/>
            <a:endParaRPr lang="en-US"/>
          </a:p>
        </p:txBody>
      </p:sp>
    </p:spTree>
    <p:extLst>
      <p:ext uri="{BB962C8B-B14F-4D97-AF65-F5344CB8AC3E}">
        <p14:creationId xmlns:p14="http://schemas.microsoft.com/office/powerpoint/2010/main" val="3969053076"/>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Rectangle 3">
            <a:extLst>
              <a:ext uri="{FF2B5EF4-FFF2-40B4-BE49-F238E27FC236}">
                <a16:creationId xmlns:a16="http://schemas.microsoft.com/office/drawing/2014/main" id="{64E7D776-6FBA-E64E-9624-98026032CA5A}"/>
              </a:ext>
            </a:extLst>
          </p:cNvPr>
          <p:cNvSpPr/>
          <p:nvPr/>
        </p:nvSpPr>
        <p:spPr>
          <a:xfrm>
            <a:off x="-19800" y="5689476"/>
            <a:ext cx="12211800" cy="11685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E474C22-9B5D-904D-BD0F-7CD15B2817D8}"/>
              </a:ext>
            </a:extLst>
          </p:cNvPr>
          <p:cNvPicPr>
            <a:picLocks noChangeAspect="1"/>
          </p:cNvPicPr>
          <p:nvPr/>
        </p:nvPicPr>
        <p:blipFill>
          <a:blip r:embed="rId2"/>
          <a:stretch>
            <a:fillRect/>
          </a:stretch>
        </p:blipFill>
        <p:spPr>
          <a:xfrm>
            <a:off x="503342" y="6020309"/>
            <a:ext cx="2878686" cy="449795"/>
          </a:xfrm>
          <a:prstGeom prst="rect">
            <a:avLst/>
          </a:prstGeom>
        </p:spPr>
      </p:pic>
      <p:sp>
        <p:nvSpPr>
          <p:cNvPr id="12" name="Title 5">
            <a:extLst>
              <a:ext uri="{FF2B5EF4-FFF2-40B4-BE49-F238E27FC236}">
                <a16:creationId xmlns:a16="http://schemas.microsoft.com/office/drawing/2014/main" id="{FA7BD86D-DDC6-2643-8995-1CB6C20DD8E0}"/>
              </a:ext>
            </a:extLst>
          </p:cNvPr>
          <p:cNvSpPr>
            <a:spLocks noGrp="1"/>
          </p:cNvSpPr>
          <p:nvPr/>
        </p:nvSpPr>
        <p:spPr>
          <a:xfrm>
            <a:off x="4992414" y="2550613"/>
            <a:ext cx="7772400" cy="628650"/>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chor="ctr">
            <a:normAutofit/>
          </a:bodyPr>
          <a:lstStyle>
            <a:lvl1pPr algn="ctr" defTabSz="914400" rtl="0" eaLnBrk="1" latinLnBrk="0" hangingPunct="1">
              <a:spcBef>
                <a:spcPct val="0"/>
              </a:spcBef>
              <a:buNone/>
              <a:defRPr sz="3200" b="1" kern="1200">
                <a:solidFill>
                  <a:srgbClr val="115284"/>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en-US"/>
          </a:p>
        </p:txBody>
      </p:sp>
      <p:sp>
        <p:nvSpPr>
          <p:cNvPr id="14" name="Text Placeholder 7">
            <a:extLst>
              <a:ext uri="{FF2B5EF4-FFF2-40B4-BE49-F238E27FC236}">
                <a16:creationId xmlns:a16="http://schemas.microsoft.com/office/drawing/2014/main" id="{51CA3369-9F58-1341-B98E-24ED60944E3B}"/>
              </a:ext>
            </a:extLst>
          </p:cNvPr>
          <p:cNvSpPr>
            <a:spLocks noGrp="1"/>
          </p:cNvSpPr>
          <p:nvPr/>
        </p:nvSpPr>
        <p:spPr>
          <a:xfrm>
            <a:off x="4992414" y="4303213"/>
            <a:ext cx="7772400" cy="381000"/>
          </a:xfrm>
          <a:prstGeom prst="rect">
            <a:avLst/>
          </a:prstGeom>
        </p:spPr>
        <p:style>
          <a:lnRef idx="0">
            <a:scrgbClr r="0" g="0" b="0"/>
          </a:lnRef>
          <a:fillRef idx="0">
            <a:scrgbClr r="0" g="0" b="0"/>
          </a:fillRef>
          <a:effectRef idx="0">
            <a:scrgbClr r="0" g="0" b="0"/>
          </a:effectRef>
          <a:fontRef idx="major"/>
        </p:style>
        <p:txBody>
          <a:bodyPr vert="horz" lIns="0" tIns="0" rIns="0" bIns="0" rtlCol="0">
            <a:normAutofit/>
          </a:bodyPr>
          <a:lstStyle>
            <a:lvl1pPr marL="0" indent="-342900" algn="ctr" defTabSz="914400" rtl="0" eaLnBrk="1" latinLnBrk="0" hangingPunct="1">
              <a:spcBef>
                <a:spcPct val="0"/>
              </a:spcBef>
              <a:buFontTx/>
              <a:buNone/>
              <a:defRPr sz="1800" kern="1200">
                <a:solidFill>
                  <a:schemeClr val="tx2"/>
                </a:solidFill>
                <a:latin typeface="Arial"/>
                <a:ea typeface="+mj-ea"/>
                <a:cs typeface="Arial"/>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j-lt"/>
                <a:ea typeface="+mj-ea"/>
                <a:cs typeface="+mj-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j-lt"/>
                <a:ea typeface="+mj-ea"/>
                <a:cs typeface="+mj-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j-ea"/>
                <a:cs typeface="+mj-cs"/>
              </a:defRPr>
            </a:lvl9pPr>
          </a:lstStyle>
          <a:p>
            <a:endParaRPr lang="en-US"/>
          </a:p>
        </p:txBody>
      </p:sp>
      <p:sp>
        <p:nvSpPr>
          <p:cNvPr id="20" name="TextBox 19">
            <a:extLst>
              <a:ext uri="{FF2B5EF4-FFF2-40B4-BE49-F238E27FC236}">
                <a16:creationId xmlns:a16="http://schemas.microsoft.com/office/drawing/2014/main" id="{9284E2A3-0D45-084C-A6A2-36D440BD88E5}"/>
              </a:ext>
            </a:extLst>
          </p:cNvPr>
          <p:cNvSpPr txBox="1"/>
          <p:nvPr/>
        </p:nvSpPr>
        <p:spPr>
          <a:xfrm>
            <a:off x="1262743" y="707173"/>
            <a:ext cx="9666514" cy="895630"/>
          </a:xfrm>
          <a:prstGeom prst="rect">
            <a:avLst/>
          </a:prstGeom>
          <a:noFill/>
        </p:spPr>
        <p:txBody>
          <a:bodyPr wrap="square" rtlCol="0">
            <a:spAutoFit/>
          </a:bodyPr>
          <a:lstStyle/>
          <a:p>
            <a:pPr algn="ctr">
              <a:lnSpc>
                <a:spcPct val="90000"/>
              </a:lnSpc>
              <a:buFontTx/>
              <a:buNone/>
            </a:pPr>
            <a:r>
              <a:rPr lang="en-US" sz="5400" b="1">
                <a:effectLst>
                  <a:outerShdw blurRad="38100" dist="38100" dir="2700000" algn="tl">
                    <a:srgbClr val="000000">
                      <a:alpha val="43137"/>
                    </a:srgbClr>
                  </a:outerShdw>
                </a:effectLst>
                <a:latin typeface="Times New Roman" panose="02020603050405020304" pitchFamily="18" charset="0"/>
              </a:rPr>
              <a:t>LGBTQ+ Issues</a:t>
            </a:r>
          </a:p>
          <a:p>
            <a:pPr>
              <a:lnSpc>
                <a:spcPct val="90000"/>
              </a:lnSpc>
              <a:buFontTx/>
              <a:buNone/>
            </a:pPr>
            <a:endParaRPr lang="en-US" sz="400" b="1">
              <a:effectLst>
                <a:outerShdw blurRad="38100" dist="38100" dir="2700000" algn="tl">
                  <a:srgbClr val="000000">
                    <a:alpha val="43137"/>
                  </a:srgbClr>
                </a:outerShdw>
              </a:effectLst>
              <a:latin typeface="Times New Roman" panose="02020603050405020304" pitchFamily="18" charset="0"/>
            </a:endParaRPr>
          </a:p>
        </p:txBody>
      </p:sp>
      <p:pic>
        <p:nvPicPr>
          <p:cNvPr id="24" name="Picture 23">
            <a:extLst>
              <a:ext uri="{FF2B5EF4-FFF2-40B4-BE49-F238E27FC236}">
                <a16:creationId xmlns:a16="http://schemas.microsoft.com/office/drawing/2014/main" id="{FF3521AF-4456-AC45-9244-822BBE2A7BAC}"/>
              </a:ext>
            </a:extLst>
          </p:cNvPr>
          <p:cNvPicPr>
            <a:picLocks noChangeAspect="1"/>
          </p:cNvPicPr>
          <p:nvPr/>
        </p:nvPicPr>
        <p:blipFill>
          <a:blip r:embed="rId3"/>
          <a:srcRect t="37185" r="12486" b="40426"/>
          <a:stretch>
            <a:fillRect/>
          </a:stretch>
        </p:blipFill>
        <p:spPr>
          <a:xfrm>
            <a:off x="9470181" y="5896925"/>
            <a:ext cx="2103867" cy="696562"/>
          </a:xfrm>
          <a:prstGeom prst="rect">
            <a:avLst/>
          </a:prstGeom>
        </p:spPr>
      </p:pic>
      <p:sp>
        <p:nvSpPr>
          <p:cNvPr id="3" name="AutoShape 2" descr="Smiling can trick your brain into happiness — and boost your health">
            <a:extLst>
              <a:ext uri="{FF2B5EF4-FFF2-40B4-BE49-F238E27FC236}">
                <a16:creationId xmlns:a16="http://schemas.microsoft.com/office/drawing/2014/main" id="{4CAE2962-E59D-4EC7-B918-654EDA0988F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LGBTQ Workplace Discrimination">
            <a:extLst>
              <a:ext uri="{FF2B5EF4-FFF2-40B4-BE49-F238E27FC236}">
                <a16:creationId xmlns:a16="http://schemas.microsoft.com/office/drawing/2014/main" id="{224439D0-C477-45F7-B341-F0A75932C33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043553" y="1989223"/>
            <a:ext cx="4104894" cy="287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772327"/>
      </p:ext>
    </p:extLst>
  </p:cSld>
  <p:clrMapOvr>
    <a:masterClrMapping/>
  </p:clrMapOvr>
  <p:transition/>
  <p:timing/>
</p:sld>
</file>

<file path=ppt/tags/tag1.xml><?xml version="1.0" encoding="utf-8"?>
<p:tagLst xmlns:p="http://schemas.openxmlformats.org/presentationml/2006/main">
  <p:tag name="AS_NET" val="4.0.30319.42000"/>
  <p:tag name="AS_OS" val="Microsoft Windows NT 10.0.19041.0"/>
  <p:tag name="AS_RELEASE_DATE" val="2018.09.12"/>
  <p:tag name="AS_TITLE" val="Aspose.Slides for .NET 4.0"/>
  <p:tag name="AS_VERSION" val="18.9"/>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customXml/_rels/item1.xml.rels>&#65279;<?xml version="1.0" encoding="utf-8" standalone="yes"?><Relationships xmlns="http://schemas.openxmlformats.org/package/2006/relationships"><Relationship Id="rId1" Type="http://schemas.openxmlformats.org/officeDocument/2006/relationships/customXmlProps" Target="itemProps1.xml" /></Relationships>
</file>

<file path=customXml/_rels/item2.xml.rels>&#65279;<?xml version="1.0" encoding="utf-8" standalone="yes"?><Relationships xmlns="http://schemas.openxmlformats.org/package/2006/relationships"><Relationship Id="rId1" Type="http://schemas.openxmlformats.org/officeDocument/2006/relationships/customXmlProps" Target="itemProps2.xml" /></Relationships>
</file>

<file path=customXml/_rels/item3.xml.rels>&#65279;<?xml version="1.0" encoding="utf-8" standalone="yes"?><Relationships xmlns="http://schemas.openxmlformats.org/package/2006/relationships"><Relationship Id="rId1" Type="http://schemas.openxmlformats.org/officeDocument/2006/relationships/customXmlProps" Target="itemProps3.xml" /></Relationships>
</file>

<file path=customXml/_rels/item4.xml.rels>&#65279;<?xml version="1.0" encoding="utf-8" standalone="yes"?><Relationships xmlns="http://schemas.openxmlformats.org/package/2006/relationships"><Relationship Id="rId1" Type="http://schemas.openxmlformats.org/officeDocument/2006/relationships/customXmlProps" Target="itemProps4.xml"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1 6 " ? > < p r o p e r t i e s   x m l n s = " h t t p : / / w w w . i m a n a g e . c o m / w o r k / x m l s c h e m a " >  
     < d o c u m e n t i d > T P G L ! 1 3 1 0 1 9 2 4 . 1 < / d o c u m e n t i d >  
     < s e n d e r i d > H S T E T S O N < / s e n d e r i d >  
     < s e n d e r e m a i l > H S T E T S O N @ T U R N E R P A D G E T . C O M < / s e n d e r e m a i l >  
     < l a s t m o d i f i e d > 2 0 2 2 - 0 9 - 1 5 T 0 6 : 2 9 : 1 3 . 0 0 0 0 0 0 0 - 0 4 : 0 0 < / l a s t m o d i f i e d >  
     < d a t a b a s e > T P G L < / d a t a b a s e >  
 < / p r o p e r t i e s > 
</file>

<file path=customXml/item4.xml><?xml version="1.0" encoding="utf-8"?>
<ct:contentTypeSchema xmlns:ct="http://schemas.microsoft.com/office/2006/metadata/contentType" xmlns:ma="http://schemas.microsoft.com/office/2006/metadata/properties/metaAttributes" ct:_="" ma:_="" ma:contentTypeName="Document" ma:contentTypeID="0x0101001E8EA5511BE96645BA4A459F31BE2870" ma:contentTypeVersion="0" ma:contentTypeDescription="Create a new document." ma:contentTypeScope="" ma:versionID="982ac91fecdcc3c760fa3af5efb79c23">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348A9E-E099-4F77-99AE-8D892DACF19E}">
  <ds:schemaRefs>
    <ds:schemaRef ds:uri="http://schemas.microsoft.com/sharepoint/v3/contenttype/forms"/>
  </ds:schemaRefs>
</ds:datastoreItem>
</file>

<file path=customXml/itemProps2.xml><?xml version="1.0" encoding="utf-8"?>
<ds:datastoreItem xmlns:ds="http://schemas.openxmlformats.org/officeDocument/2006/customXml" ds:itemID="{9F59C18C-85A9-4A54-AD0B-1932DA1313D9}">
  <ds:schemaRefs>
    <ds:schemaRef ds:uri="http://schemas.openxmlformats.org/package/2006/metadata/core-properties"/>
    <ds:schemaRef ds:uri="http://purl.org/dc/elements/1.1/"/>
    <ds:schemaRef ds:uri="http://schemas.microsoft.com/office/2006/documentManagement/types"/>
    <ds:schemaRef ds:uri="http://schemas.microsoft.com/office/2006/metadata/properties"/>
    <ds:schemaRef ds:uri="http://www.w3.org/XML/1998/namespace"/>
    <ds:schemaRef ds:uri="http://schemas.microsoft.com/office/infopath/2007/PartnerControls"/>
    <ds:schemaRef ds:uri="http://purl.org/dc/dcmitype/"/>
    <ds:schemaRef ds:uri="http://purl.org/dc/terms/"/>
  </ds:schemaRefs>
</ds:datastoreItem>
</file>

<file path=customXml/itemProps3.xml><?xml version="1.0" encoding="utf-8"?>
<ds:datastoreItem xmlns:ds="http://schemas.openxmlformats.org/officeDocument/2006/customXml" ds:itemID="{F8511BB9-C1F1-47AE-9E4F-82472339E397}">
  <ds:schemaRefs>
    <ds:schemaRef ds:uri="http://www.imanage.com/work/xmlschema"/>
  </ds:schemaRefs>
</ds:datastoreItem>
</file>

<file path=customXml/itemProps4.xml><?xml version="1.0" encoding="utf-8"?>
<ds:datastoreItem xmlns:ds="http://schemas.openxmlformats.org/officeDocument/2006/customXml" ds:itemID="{6FDD1CC1-087E-43D3-90EC-F8472566F1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vt="http://schemas.openxmlformats.org/officeDocument/2006/docPropsVTypes" xmlns="http://schemas.openxmlformats.org/officeDocument/2006/extended-properties">
  <Company/>
  <PresentationFormat>Widescreen</PresentationFormat>
  <Paragraphs>192</Paragraphs>
  <Slides>39</Slides>
  <Notes>0</Notes>
  <TotalTime>0</TotalTime>
  <HiddenSlides>0</HiddenSlides>
  <MMClips>0</MMClips>
  <ScaleCrop>0</ScaleCrop>
  <HeadingPairs>
    <vt:vector baseType="variant" size="4">
      <vt:variant>
        <vt:lpstr>Theme</vt:lpstr>
      </vt:variant>
      <vt:variant>
        <vt:i4>1</vt:i4>
      </vt:variant>
      <vt:variant>
        <vt:lpstr>Slide Titles</vt:lpstr>
      </vt:variant>
      <vt:variant>
        <vt:i4>39</vt:i4>
      </vt:variant>
    </vt:vector>
  </HeadingPairs>
  <TitlesOfParts>
    <vt:vector baseType="lpstr" size="40">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vector>
  </TitlesOfParts>
  <LinksUpToDate>0</LinksUpToDate>
  <SharedDoc>0</SharedDoc>
  <HyperlinksChanged>0</HyperlinksChanged>
  <Application>Aspose.Slides for .NET</Application>
  <AppVersion>18.0900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PowerPoint Presentation</dc:title>
  <cp:lastModifiedBy>Smith, Margaret</cp:lastModifiedBy>
  <cp:revision>1</cp:revision>
  <dcterms:created xsi:type="dcterms:W3CDTF">2022-09-15T15:16:48Z</dcterms:created>
  <dcterms:modified xsi:type="dcterms:W3CDTF">2022-09-15T15:16:48Z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ContentTypeId">
    <vt:lpwstr>0x0101001E8EA5511BE96645BA4A459F31BE2870</vt:lpwstr>
  </property>
</Properties>
</file>