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1" r:id="rId4"/>
  </p:sldMasterIdLst>
  <p:sldIdLst>
    <p:sldId id="272" r:id="rId5"/>
    <p:sldId id="256"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x="9144000" cy="5143500" type="screen16x9"/>
  <p:notesSz cx="6794500" cy="9931400"/>
  <p:defaultTextStyle>
    <a:defPPr>
      <a:defRPr lang="de-DE"/>
    </a:defPPr>
    <a:lvl1pPr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5pPr>
    <a:lvl6pPr marL="2286000" algn="l" defTabSz="914400" rtl="0" eaLnBrk="1" latinLnBrk="0" hangingPunct="1">
      <a:defRPr sz="2400" kern="1200">
        <a:solidFill>
          <a:schemeClr val="tx1"/>
        </a:solidFill>
        <a:latin typeface="Arial" charset="0"/>
        <a:ea typeface="ヒラギノ角ゴ Pro W3" pitchFamily="-65" charset="-128"/>
        <a:cs typeface="+mn-cs"/>
      </a:defRPr>
    </a:lvl6pPr>
    <a:lvl7pPr marL="2743200" algn="l" defTabSz="914400" rtl="0" eaLnBrk="1" latinLnBrk="0" hangingPunct="1">
      <a:defRPr sz="2400" kern="1200">
        <a:solidFill>
          <a:schemeClr val="tx1"/>
        </a:solidFill>
        <a:latin typeface="Arial" charset="0"/>
        <a:ea typeface="ヒラギノ角ゴ Pro W3" pitchFamily="-65" charset="-128"/>
        <a:cs typeface="+mn-cs"/>
      </a:defRPr>
    </a:lvl7pPr>
    <a:lvl8pPr marL="3200400" algn="l" defTabSz="914400" rtl="0" eaLnBrk="1" latinLnBrk="0" hangingPunct="1">
      <a:defRPr sz="2400" kern="1200">
        <a:solidFill>
          <a:schemeClr val="tx1"/>
        </a:solidFill>
        <a:latin typeface="Arial" charset="0"/>
        <a:ea typeface="ヒラギノ角ゴ Pro W3" pitchFamily="-65" charset="-128"/>
        <a:cs typeface="+mn-cs"/>
      </a:defRPr>
    </a:lvl8pPr>
    <a:lvl9pPr marL="3657600" algn="l" defTabSz="914400" rtl="0" eaLnBrk="1" latinLnBrk="0" hangingPunct="1">
      <a:defRPr sz="2400" kern="1200">
        <a:solidFill>
          <a:schemeClr val="tx1"/>
        </a:solidFill>
        <a:latin typeface="Arial" charset="0"/>
        <a:ea typeface="ヒラギノ角ゴ Pro W3" pitchFamily="-65"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5193E"/>
    <a:srgbClr val="002F49"/>
    <a:srgbClr val="912183"/>
    <a:srgbClr val="33A83A"/>
    <a:srgbClr val="0C5AA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6" autoAdjust="0"/>
    <p:restoredTop sz="96327"/>
  </p:normalViewPr>
  <p:slideViewPr>
    <p:cSldViewPr snapToGrid="0" snapToObjects="1">
      <p:cViewPr varScale="1">
        <p:scale>
          <a:sx n="134" d="100"/>
          <a:sy n="134" d="100"/>
        </p:scale>
        <p:origin x="72" y="34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lvl1pPr algn="ctr">
              <a:defRPr/>
            </a:lvl1pPr>
          </a:lstStyle>
          <a:p>
            <a:r>
              <a:rPr lang="en-US"/>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906357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75193E"/>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rgbClr val="EB3B43"/>
              </a:buClr>
              <a:defRPr>
                <a:solidFill>
                  <a:srgbClr val="75193E"/>
                </a:solidFill>
              </a:defRPr>
            </a:lvl1pPr>
            <a:lvl2pPr>
              <a:buClr>
                <a:srgbClr val="FCAB12"/>
              </a:buClr>
              <a:defRPr>
                <a:solidFill>
                  <a:srgbClr val="75193E"/>
                </a:solidFill>
              </a:defRPr>
            </a:lvl2pPr>
            <a:lvl3pPr>
              <a:buClr>
                <a:srgbClr val="F67C2B"/>
              </a:buClr>
              <a:defRPr>
                <a:solidFill>
                  <a:srgbClr val="75193E"/>
                </a:solidFill>
              </a:defRPr>
            </a:lvl3pPr>
            <a:lvl4pPr>
              <a:defRPr>
                <a:solidFill>
                  <a:srgbClr val="75193E"/>
                </a:solidFill>
              </a:defRPr>
            </a:lvl4pPr>
            <a:lvl5pPr>
              <a:defRPr>
                <a:solidFill>
                  <a:srgbClr val="75193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28813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46635"/>
            <a:ext cx="4038600" cy="2991889"/>
          </a:xfrm>
        </p:spPr>
        <p:txBody>
          <a:bodyPr/>
          <a:lstStyle>
            <a:lvl1pPr>
              <a:buClr>
                <a:srgbClr val="EB3B43"/>
              </a:buClr>
              <a:defRPr sz="2800"/>
            </a:lvl1pPr>
            <a:lvl2pPr>
              <a:defRPr sz="2400"/>
            </a:lvl2pPr>
            <a:lvl3pPr>
              <a:buClr>
                <a:srgbClr val="F36E2F"/>
              </a:buCl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46635"/>
            <a:ext cx="4038600" cy="2991889"/>
          </a:xfrm>
        </p:spPr>
        <p:txBody>
          <a:bodyPr/>
          <a:lstStyle>
            <a:lvl1pPr>
              <a:buClr>
                <a:srgbClr val="EB3B43"/>
              </a:buClr>
              <a:defRPr sz="2800"/>
            </a:lvl1pPr>
            <a:lvl2pPr>
              <a:defRPr sz="2400"/>
            </a:lvl2pPr>
            <a:lvl3pPr>
              <a:buClr>
                <a:srgbClr val="F36E2F"/>
              </a:buCl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53566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23553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39889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26074"/>
            <a:ext cx="8229600"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856619"/>
            <a:ext cx="8229600" cy="27380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025461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5" r:id="rId3"/>
    <p:sldLayoutId id="2147483687" r:id="rId4"/>
    <p:sldLayoutId id="2147483688" r:id="rId5"/>
  </p:sldLayoutIdLst>
  <p:txStyles>
    <p:titleStyle>
      <a:lvl1pPr algn="l" defTabSz="457200" rtl="0" eaLnBrk="1" latinLnBrk="0" hangingPunct="1">
        <a:spcBef>
          <a:spcPct val="0"/>
        </a:spcBef>
        <a:buNone/>
        <a:defRPr sz="3600" b="1" kern="1200">
          <a:solidFill>
            <a:srgbClr val="75193E"/>
          </a:solidFill>
          <a:latin typeface="+mj-lt"/>
          <a:ea typeface="+mj-ea"/>
          <a:cs typeface="+mj-cs"/>
        </a:defRPr>
      </a:lvl1pPr>
    </p:titleStyle>
    <p:bodyStyle>
      <a:lvl1pPr marL="457200" indent="-457200" algn="l" defTabSz="457200" rtl="0" eaLnBrk="1" latinLnBrk="0" hangingPunct="1">
        <a:spcBef>
          <a:spcPct val="20000"/>
        </a:spcBef>
        <a:buClr>
          <a:srgbClr val="EE3F42"/>
        </a:buClr>
        <a:buFont typeface="Arial"/>
        <a:buChar char="•"/>
        <a:defRPr sz="2800" kern="1200">
          <a:solidFill>
            <a:srgbClr val="75193E"/>
          </a:solidFill>
          <a:latin typeface="+mn-lt"/>
          <a:ea typeface="+mn-ea"/>
          <a:cs typeface="+mn-cs"/>
        </a:defRPr>
      </a:lvl1pPr>
      <a:lvl2pPr marL="742950" indent="-285750" algn="l" defTabSz="457200" rtl="0" eaLnBrk="1" latinLnBrk="0" hangingPunct="1">
        <a:spcBef>
          <a:spcPct val="20000"/>
        </a:spcBef>
        <a:buClr>
          <a:srgbClr val="F68826"/>
        </a:buClr>
        <a:buFont typeface="Arial"/>
        <a:buChar char="–"/>
        <a:defRPr sz="2400" kern="1200">
          <a:solidFill>
            <a:srgbClr val="75193E"/>
          </a:solidFill>
          <a:latin typeface="+mn-lt"/>
          <a:ea typeface="+mn-ea"/>
          <a:cs typeface="+mn-cs"/>
        </a:defRPr>
      </a:lvl2pPr>
      <a:lvl3pPr marL="1143000" indent="-228600" algn="l" defTabSz="457200" rtl="0" eaLnBrk="1" latinLnBrk="0" hangingPunct="1">
        <a:spcBef>
          <a:spcPct val="20000"/>
        </a:spcBef>
        <a:buClr>
          <a:srgbClr val="F67E2E"/>
        </a:buClr>
        <a:buFont typeface="Arial"/>
        <a:buChar char="•"/>
        <a:defRPr sz="2200" kern="1200">
          <a:solidFill>
            <a:srgbClr val="75193E"/>
          </a:solidFill>
          <a:latin typeface="+mn-lt"/>
          <a:ea typeface="+mn-ea"/>
          <a:cs typeface="+mn-cs"/>
        </a:defRPr>
      </a:lvl3pPr>
      <a:lvl4pPr marL="1600200" indent="-228600" algn="l" defTabSz="457200" rtl="0" eaLnBrk="1" latinLnBrk="0" hangingPunct="1">
        <a:spcBef>
          <a:spcPct val="20000"/>
        </a:spcBef>
        <a:buClr>
          <a:srgbClr val="A52641"/>
        </a:buClr>
        <a:buFont typeface="Arial"/>
        <a:buChar char="–"/>
        <a:defRPr sz="2000" kern="1200">
          <a:solidFill>
            <a:srgbClr val="75193E"/>
          </a:solidFill>
          <a:latin typeface="+mn-lt"/>
          <a:ea typeface="+mn-ea"/>
          <a:cs typeface="+mn-cs"/>
        </a:defRPr>
      </a:lvl4pPr>
      <a:lvl5pPr marL="2057400" indent="-228600" algn="l" defTabSz="457200" rtl="0" eaLnBrk="1" latinLnBrk="0" hangingPunct="1">
        <a:spcBef>
          <a:spcPct val="20000"/>
        </a:spcBef>
        <a:buClr>
          <a:srgbClr val="C52F42"/>
        </a:buClr>
        <a:buFont typeface="Arial"/>
        <a:buChar char="»"/>
        <a:defRPr sz="2000" kern="1200">
          <a:solidFill>
            <a:srgbClr val="75193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programs@acc.com" TargetMode="External"/><Relationship Id="rId2" Type="http://schemas.openxmlformats.org/officeDocument/2006/relationships/hyperlink" Target="https://blog.polleverywhere.com/fun-icebreaker-question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acc.com/speaker-tips-and-guidelines-acc-events-and-online-educatio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7A7D9-D230-4192-8959-2C018C479C52}"/>
              </a:ext>
            </a:extLst>
          </p:cNvPr>
          <p:cNvSpPr>
            <a:spLocks noGrp="1"/>
          </p:cNvSpPr>
          <p:nvPr>
            <p:ph type="ctrTitle"/>
          </p:nvPr>
        </p:nvSpPr>
        <p:spPr>
          <a:xfrm>
            <a:off x="685800" y="593855"/>
            <a:ext cx="7772400" cy="1102519"/>
          </a:xfrm>
        </p:spPr>
        <p:txBody>
          <a:bodyPr/>
          <a:lstStyle/>
          <a:p>
            <a:r>
              <a:rPr lang="en-US" dirty="0">
                <a:latin typeface="Arial" panose="020B0604020202020204" pitchFamily="34" charset="0"/>
                <a:cs typeface="Arial" panose="020B0604020202020204" pitchFamily="34" charset="0"/>
              </a:rPr>
              <a:t>Session Title</a:t>
            </a:r>
            <a:endParaRPr lang="en-US" dirty="0"/>
          </a:p>
        </p:txBody>
      </p:sp>
      <p:sp>
        <p:nvSpPr>
          <p:cNvPr id="3" name="Subtitle 2">
            <a:extLst>
              <a:ext uri="{FF2B5EF4-FFF2-40B4-BE49-F238E27FC236}">
                <a16:creationId xmlns:a16="http://schemas.microsoft.com/office/drawing/2014/main" id="{A43C4594-E59F-44FD-91E4-E20CE511CF3F}"/>
              </a:ext>
            </a:extLst>
          </p:cNvPr>
          <p:cNvSpPr>
            <a:spLocks noGrp="1"/>
          </p:cNvSpPr>
          <p:nvPr>
            <p:ph type="subTitle" idx="1"/>
          </p:nvPr>
        </p:nvSpPr>
        <p:spPr>
          <a:xfrm>
            <a:off x="778475" y="1497438"/>
            <a:ext cx="7587048" cy="735016"/>
          </a:xfrm>
        </p:spPr>
        <p:txBody>
          <a:bodyPr>
            <a:normAutofit fontScale="55000" lnSpcReduction="20000"/>
          </a:bodyPr>
          <a:lstStyle/>
          <a:p>
            <a:r>
              <a:rPr lang="en-US" sz="2200" dirty="0">
                <a:solidFill>
                  <a:schemeClr val="tx1"/>
                </a:solidFill>
                <a:latin typeface="Arial" panose="020B0604020202020204" pitchFamily="34" charset="0"/>
                <a:cs typeface="Arial" panose="020B0604020202020204" pitchFamily="34" charset="0"/>
              </a:rPr>
              <a:t>Thank you for combining all speakers’ decks &amp; </a:t>
            </a:r>
            <a:r>
              <a:rPr lang="en-US" sz="2200" dirty="0">
                <a:solidFill>
                  <a:schemeClr val="tx1"/>
                </a:solidFill>
                <a:latin typeface="Arial" panose="020B0604020202020204" pitchFamily="34" charset="0"/>
                <a:cs typeface="Arial" panose="020B0604020202020204" pitchFamily="34" charset="0"/>
                <a:sym typeface="Wingdings" panose="05000000000000000000" pitchFamily="2" charset="2"/>
              </a:rPr>
              <a:t>submitting to ACC by </a:t>
            </a:r>
          </a:p>
          <a:p>
            <a:r>
              <a:rPr lang="en-US" sz="2200" dirty="0">
                <a:solidFill>
                  <a:schemeClr val="tx1"/>
                </a:solidFill>
                <a:latin typeface="Arial" panose="020B0604020202020204" pitchFamily="34" charset="0"/>
                <a:cs typeface="Arial" panose="020B0604020202020204" pitchFamily="34" charset="0"/>
                <a:sym typeface="Wingdings" panose="05000000000000000000" pitchFamily="2" charset="2"/>
              </a:rPr>
              <a:t>August 26, 2022</a:t>
            </a:r>
            <a:br>
              <a:rPr lang="en-US" sz="2200" dirty="0">
                <a:solidFill>
                  <a:schemeClr val="tx1"/>
                </a:solidFill>
                <a:latin typeface="Arial" panose="020B0604020202020204" pitchFamily="34" charset="0"/>
                <a:cs typeface="Arial" panose="020B0604020202020204" pitchFamily="34" charset="0"/>
                <a:sym typeface="Wingdings" panose="05000000000000000000" pitchFamily="2" charset="2"/>
              </a:rPr>
            </a:br>
            <a:br>
              <a:rPr lang="en-US" sz="2200" dirty="0">
                <a:solidFill>
                  <a:schemeClr val="tx1"/>
                </a:solidFill>
                <a:latin typeface="Arial" panose="020B0604020202020204" pitchFamily="34" charset="0"/>
                <a:cs typeface="Arial" panose="020B0604020202020204" pitchFamily="34" charset="0"/>
                <a:sym typeface="Wingdings" panose="05000000000000000000" pitchFamily="2" charset="2"/>
              </a:rPr>
            </a:br>
            <a:r>
              <a:rPr lang="en-US" sz="2200" dirty="0">
                <a:solidFill>
                  <a:schemeClr val="tx1"/>
                </a:solidFill>
                <a:latin typeface="Arial" panose="020B0604020202020204" pitchFamily="34" charset="0"/>
                <a:cs typeface="Arial" panose="020B0604020202020204" pitchFamily="34" charset="0"/>
                <a:sym typeface="Wingdings" panose="05000000000000000000" pitchFamily="2" charset="2"/>
              </a:rPr>
              <a:t>**See end of this file for </a:t>
            </a:r>
            <a:r>
              <a:rPr lang="en-US" sz="2200" b="1" dirty="0">
                <a:solidFill>
                  <a:schemeClr val="tx1"/>
                </a:solidFill>
                <a:latin typeface="Arial" panose="020B0604020202020204" pitchFamily="34" charset="0"/>
                <a:cs typeface="Arial" panose="020B0604020202020204" pitchFamily="34" charset="0"/>
                <a:sym typeface="Wingdings" panose="05000000000000000000" pitchFamily="2" charset="2"/>
              </a:rPr>
              <a:t>Polling Information**</a:t>
            </a:r>
            <a:endParaRPr lang="en-US" sz="2200" b="1" dirty="0">
              <a:solidFill>
                <a:schemeClr val="tx1"/>
              </a:solidFill>
              <a:latin typeface="Arial" panose="020B0604020202020204" pitchFamily="34" charset="0"/>
              <a:cs typeface="Arial" panose="020B0604020202020204" pitchFamily="34" charset="0"/>
            </a:endParaRPr>
          </a:p>
          <a:p>
            <a:endParaRPr lang="en-US" sz="1600" dirty="0">
              <a:solidFill>
                <a:schemeClr val="tx1"/>
              </a:solidFill>
              <a:latin typeface="Arial" panose="020B0604020202020204" pitchFamily="34" charset="0"/>
              <a:cs typeface="Arial" panose="020B0604020202020204" pitchFamily="34" charset="0"/>
            </a:endParaRPr>
          </a:p>
        </p:txBody>
      </p:sp>
      <p:pic>
        <p:nvPicPr>
          <p:cNvPr id="5" name="Picture 4" descr="Businessmen in office">
            <a:extLst>
              <a:ext uri="{FF2B5EF4-FFF2-40B4-BE49-F238E27FC236}">
                <a16:creationId xmlns:a16="http://schemas.microsoft.com/office/drawing/2014/main" id="{68C896D0-44E4-6D04-389C-0376A128A4FB}"/>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24974" t="9215" r="25967" b="17178"/>
          <a:stretch/>
        </p:blipFill>
        <p:spPr>
          <a:xfrm>
            <a:off x="3806389" y="2394054"/>
            <a:ext cx="1531221" cy="1531221"/>
          </a:xfrm>
          <a:prstGeom prst="rect">
            <a:avLst/>
          </a:prstGeom>
          <a:ln w="19050">
            <a:solidFill>
              <a:schemeClr val="tx1"/>
            </a:solidFill>
          </a:ln>
          <a:effectLst>
            <a:outerShdw blurRad="63500" sx="102000" sy="102000" algn="ctr" rotWithShape="0">
              <a:prstClr val="black">
                <a:alpha val="40000"/>
              </a:prstClr>
            </a:outerShdw>
          </a:effectLst>
        </p:spPr>
      </p:pic>
      <p:pic>
        <p:nvPicPr>
          <p:cNvPr id="7" name="Picture 6" descr="Person laughing with eyes closed">
            <a:extLst>
              <a:ext uri="{FF2B5EF4-FFF2-40B4-BE49-F238E27FC236}">
                <a16:creationId xmlns:a16="http://schemas.microsoft.com/office/drawing/2014/main" id="{77A3F10F-5B42-6250-03D2-C03F3A8626B0}"/>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33350"/>
          <a:stretch/>
        </p:blipFill>
        <p:spPr>
          <a:xfrm>
            <a:off x="6312127" y="2394054"/>
            <a:ext cx="1531221" cy="1531221"/>
          </a:xfrm>
          <a:prstGeom prst="rect">
            <a:avLst/>
          </a:prstGeom>
          <a:ln w="19050">
            <a:solidFill>
              <a:schemeClr val="tx1"/>
            </a:solidFill>
          </a:ln>
          <a:effectLst>
            <a:outerShdw blurRad="63500" sx="102000" sy="102000" algn="ctr" rotWithShape="0">
              <a:prstClr val="black">
                <a:alpha val="40000"/>
              </a:prstClr>
            </a:outerShdw>
          </a:effectLst>
        </p:spPr>
      </p:pic>
      <p:pic>
        <p:nvPicPr>
          <p:cNvPr id="9" name="Picture 8" descr="Woman with gray hair wearing red lipstick">
            <a:extLst>
              <a:ext uri="{FF2B5EF4-FFF2-40B4-BE49-F238E27FC236}">
                <a16:creationId xmlns:a16="http://schemas.microsoft.com/office/drawing/2014/main" id="{986DED83-C62F-1E28-3DEB-B3E345305B9B}"/>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t="6131" b="27189"/>
          <a:stretch/>
        </p:blipFill>
        <p:spPr>
          <a:xfrm>
            <a:off x="1300651" y="2394054"/>
            <a:ext cx="1531221" cy="1531221"/>
          </a:xfrm>
          <a:prstGeom prst="rect">
            <a:avLst/>
          </a:prstGeom>
          <a:ln w="19050">
            <a:solidFill>
              <a:schemeClr val="tx1"/>
            </a:solidFill>
          </a:ln>
          <a:effectLst>
            <a:outerShdw blurRad="63500" sx="102000" sy="102000" algn="ctr" rotWithShape="0">
              <a:prstClr val="black">
                <a:alpha val="40000"/>
              </a:prstClr>
            </a:outerShdw>
            <a:softEdge rad="0"/>
          </a:effectLst>
        </p:spPr>
      </p:pic>
      <p:sp>
        <p:nvSpPr>
          <p:cNvPr id="10" name="Subtitle 2">
            <a:extLst>
              <a:ext uri="{FF2B5EF4-FFF2-40B4-BE49-F238E27FC236}">
                <a16:creationId xmlns:a16="http://schemas.microsoft.com/office/drawing/2014/main" id="{8BEA96FD-ED77-6AE8-7A79-A340602A5A79}"/>
              </a:ext>
            </a:extLst>
          </p:cNvPr>
          <p:cNvSpPr txBox="1">
            <a:spLocks/>
          </p:cNvSpPr>
          <p:nvPr/>
        </p:nvSpPr>
        <p:spPr>
          <a:xfrm>
            <a:off x="1136622" y="3975882"/>
            <a:ext cx="1859280" cy="812820"/>
          </a:xfrm>
          <a:prstGeom prst="rect">
            <a:avLst/>
          </a:prstGeom>
        </p:spPr>
        <p:txBody>
          <a:bodyPr vert="horz" lIns="91440" tIns="45720" rIns="91440" bIns="45720" rtlCol="0">
            <a:normAutofit/>
          </a:bodyPr>
          <a:lstStyle>
            <a:lvl1pPr marL="0" indent="0" algn="ctr" defTabSz="457200" rtl="0" eaLnBrk="1" latinLnBrk="0" hangingPunct="1">
              <a:spcBef>
                <a:spcPct val="20000"/>
              </a:spcBef>
              <a:buClr>
                <a:srgbClr val="EE3F42"/>
              </a:buClr>
              <a:buFont typeface="Arial"/>
              <a:buNone/>
              <a:defRPr sz="28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rgbClr val="F68826"/>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rgbClr val="F67E2E"/>
              </a:buClr>
              <a:buFont typeface="Arial"/>
              <a:buNone/>
              <a:defRPr sz="22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rgbClr val="A52641"/>
              </a:buClr>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rgbClr val="C52F42"/>
              </a:buClr>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pPr>
            <a:r>
              <a:rPr lang="en-US" sz="1200" dirty="0">
                <a:solidFill>
                  <a:schemeClr val="tx1"/>
                </a:solidFill>
                <a:latin typeface="Arial" panose="020B0604020202020204" pitchFamily="34" charset="0"/>
                <a:cs typeface="Arial" panose="020B0604020202020204" pitchFamily="34" charset="0"/>
              </a:rPr>
              <a:t>First Last</a:t>
            </a:r>
          </a:p>
          <a:p>
            <a:pPr fontAlgn="auto">
              <a:lnSpc>
                <a:spcPct val="110000"/>
              </a:lnSpc>
              <a:spcAft>
                <a:spcPts val="0"/>
              </a:spcAft>
            </a:pPr>
            <a:r>
              <a:rPr lang="en-US" sz="1200" i="1" dirty="0">
                <a:solidFill>
                  <a:schemeClr val="tx1"/>
                </a:solidFill>
                <a:latin typeface="Arial" panose="020B0604020202020204" pitchFamily="34" charset="0"/>
                <a:cs typeface="Arial" panose="020B0604020202020204" pitchFamily="34" charset="0"/>
              </a:rPr>
              <a:t>Title</a:t>
            </a:r>
          </a:p>
          <a:p>
            <a:pPr fontAlgn="auto">
              <a:spcAft>
                <a:spcPts val="0"/>
              </a:spcAft>
            </a:pPr>
            <a:r>
              <a:rPr lang="en-US" sz="1200" b="1" dirty="0">
                <a:solidFill>
                  <a:schemeClr val="tx1"/>
                </a:solidFill>
                <a:latin typeface="Arial" panose="020B0604020202020204" pitchFamily="34" charset="0"/>
                <a:cs typeface="Arial" panose="020B0604020202020204" pitchFamily="34" charset="0"/>
              </a:rPr>
              <a:t>Organization</a:t>
            </a:r>
          </a:p>
        </p:txBody>
      </p:sp>
      <p:sp>
        <p:nvSpPr>
          <p:cNvPr id="11" name="Subtitle 2">
            <a:extLst>
              <a:ext uri="{FF2B5EF4-FFF2-40B4-BE49-F238E27FC236}">
                <a16:creationId xmlns:a16="http://schemas.microsoft.com/office/drawing/2014/main" id="{7BBAEB5C-8043-DF6A-40D2-A936A5BF4A51}"/>
              </a:ext>
            </a:extLst>
          </p:cNvPr>
          <p:cNvSpPr txBox="1">
            <a:spLocks/>
          </p:cNvSpPr>
          <p:nvPr/>
        </p:nvSpPr>
        <p:spPr>
          <a:xfrm>
            <a:off x="6148098" y="3967835"/>
            <a:ext cx="1859280" cy="812820"/>
          </a:xfrm>
          <a:prstGeom prst="rect">
            <a:avLst/>
          </a:prstGeom>
        </p:spPr>
        <p:txBody>
          <a:bodyPr vert="horz" lIns="91440" tIns="45720" rIns="91440" bIns="45720" rtlCol="0">
            <a:normAutofit/>
          </a:bodyPr>
          <a:lstStyle>
            <a:lvl1pPr marL="0" indent="0" algn="ctr" defTabSz="457200" rtl="0" eaLnBrk="1" latinLnBrk="0" hangingPunct="1">
              <a:spcBef>
                <a:spcPct val="20000"/>
              </a:spcBef>
              <a:buClr>
                <a:srgbClr val="EE3F42"/>
              </a:buClr>
              <a:buFont typeface="Arial"/>
              <a:buNone/>
              <a:defRPr sz="28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rgbClr val="F68826"/>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rgbClr val="F67E2E"/>
              </a:buClr>
              <a:buFont typeface="Arial"/>
              <a:buNone/>
              <a:defRPr sz="22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rgbClr val="A52641"/>
              </a:buClr>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rgbClr val="C52F42"/>
              </a:buClr>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pPr>
            <a:r>
              <a:rPr lang="en-US" sz="1200" dirty="0">
                <a:solidFill>
                  <a:schemeClr val="tx1"/>
                </a:solidFill>
                <a:latin typeface="Arial" panose="020B0604020202020204" pitchFamily="34" charset="0"/>
                <a:cs typeface="Arial" panose="020B0604020202020204" pitchFamily="34" charset="0"/>
              </a:rPr>
              <a:t>First Last</a:t>
            </a:r>
          </a:p>
          <a:p>
            <a:pPr fontAlgn="auto">
              <a:lnSpc>
                <a:spcPct val="110000"/>
              </a:lnSpc>
              <a:spcAft>
                <a:spcPts val="0"/>
              </a:spcAft>
            </a:pPr>
            <a:r>
              <a:rPr lang="en-US" sz="1200" i="1" dirty="0">
                <a:solidFill>
                  <a:schemeClr val="tx1"/>
                </a:solidFill>
                <a:latin typeface="Arial" panose="020B0604020202020204" pitchFamily="34" charset="0"/>
                <a:cs typeface="Arial" panose="020B0604020202020204" pitchFamily="34" charset="0"/>
              </a:rPr>
              <a:t>Title</a:t>
            </a:r>
          </a:p>
          <a:p>
            <a:pPr fontAlgn="auto">
              <a:spcAft>
                <a:spcPts val="0"/>
              </a:spcAft>
            </a:pPr>
            <a:r>
              <a:rPr lang="en-US" sz="1200" b="1" dirty="0">
                <a:solidFill>
                  <a:schemeClr val="tx1"/>
                </a:solidFill>
                <a:latin typeface="Arial" panose="020B0604020202020204" pitchFamily="34" charset="0"/>
                <a:cs typeface="Arial" panose="020B0604020202020204" pitchFamily="34" charset="0"/>
              </a:rPr>
              <a:t>Organization</a:t>
            </a:r>
          </a:p>
        </p:txBody>
      </p:sp>
      <p:sp>
        <p:nvSpPr>
          <p:cNvPr id="12" name="Subtitle 2">
            <a:extLst>
              <a:ext uri="{FF2B5EF4-FFF2-40B4-BE49-F238E27FC236}">
                <a16:creationId xmlns:a16="http://schemas.microsoft.com/office/drawing/2014/main" id="{5F2F70F6-27DB-45EA-EE3A-23A5EF0609BC}"/>
              </a:ext>
            </a:extLst>
          </p:cNvPr>
          <p:cNvSpPr txBox="1">
            <a:spLocks/>
          </p:cNvSpPr>
          <p:nvPr/>
        </p:nvSpPr>
        <p:spPr>
          <a:xfrm>
            <a:off x="3642360" y="3975882"/>
            <a:ext cx="1859280" cy="812820"/>
          </a:xfrm>
          <a:prstGeom prst="rect">
            <a:avLst/>
          </a:prstGeom>
        </p:spPr>
        <p:txBody>
          <a:bodyPr vert="horz" lIns="91440" tIns="45720" rIns="91440" bIns="45720" rtlCol="0">
            <a:normAutofit/>
          </a:bodyPr>
          <a:lstStyle>
            <a:lvl1pPr marL="0" indent="0" algn="ctr" defTabSz="457200" rtl="0" eaLnBrk="1" latinLnBrk="0" hangingPunct="1">
              <a:spcBef>
                <a:spcPct val="20000"/>
              </a:spcBef>
              <a:buClr>
                <a:srgbClr val="EE3F42"/>
              </a:buClr>
              <a:buFont typeface="Arial"/>
              <a:buNone/>
              <a:defRPr sz="28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rgbClr val="F68826"/>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rgbClr val="F67E2E"/>
              </a:buClr>
              <a:buFont typeface="Arial"/>
              <a:buNone/>
              <a:defRPr sz="22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rgbClr val="A52641"/>
              </a:buClr>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rgbClr val="C52F42"/>
              </a:buClr>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pPr>
            <a:r>
              <a:rPr lang="en-US" sz="1200" dirty="0">
                <a:solidFill>
                  <a:schemeClr val="tx1"/>
                </a:solidFill>
                <a:latin typeface="Arial" panose="020B0604020202020204" pitchFamily="34" charset="0"/>
                <a:cs typeface="Arial" panose="020B0604020202020204" pitchFamily="34" charset="0"/>
              </a:rPr>
              <a:t>First Last</a:t>
            </a:r>
          </a:p>
          <a:p>
            <a:pPr fontAlgn="auto">
              <a:lnSpc>
                <a:spcPct val="110000"/>
              </a:lnSpc>
              <a:spcAft>
                <a:spcPts val="0"/>
              </a:spcAft>
            </a:pPr>
            <a:r>
              <a:rPr lang="en-US" sz="1200" i="1" dirty="0">
                <a:solidFill>
                  <a:schemeClr val="tx1"/>
                </a:solidFill>
                <a:latin typeface="Arial" panose="020B0604020202020204" pitchFamily="34" charset="0"/>
                <a:cs typeface="Arial" panose="020B0604020202020204" pitchFamily="34" charset="0"/>
              </a:rPr>
              <a:t>Title</a:t>
            </a:r>
          </a:p>
          <a:p>
            <a:pPr fontAlgn="auto">
              <a:spcAft>
                <a:spcPts val="0"/>
              </a:spcAft>
            </a:pPr>
            <a:r>
              <a:rPr lang="en-US" sz="1200" b="1" dirty="0">
                <a:solidFill>
                  <a:schemeClr val="tx1"/>
                </a:solidFill>
                <a:latin typeface="Arial" panose="020B0604020202020204" pitchFamily="34" charset="0"/>
                <a:cs typeface="Arial" panose="020B0604020202020204" pitchFamily="34" charset="0"/>
              </a:rPr>
              <a:t>Organization</a:t>
            </a:r>
          </a:p>
        </p:txBody>
      </p:sp>
    </p:spTree>
    <p:extLst>
      <p:ext uri="{BB962C8B-B14F-4D97-AF65-F5344CB8AC3E}">
        <p14:creationId xmlns:p14="http://schemas.microsoft.com/office/powerpoint/2010/main" val="3695168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BE587-C9CF-4CD3-82B9-D66740F7F8D6}"/>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Thank You!</a:t>
            </a:r>
            <a:endParaRPr lang="en-US" dirty="0"/>
          </a:p>
        </p:txBody>
      </p:sp>
      <p:sp>
        <p:nvSpPr>
          <p:cNvPr id="3" name="Content Placeholder 2">
            <a:extLst>
              <a:ext uri="{FF2B5EF4-FFF2-40B4-BE49-F238E27FC236}">
                <a16:creationId xmlns:a16="http://schemas.microsoft.com/office/drawing/2014/main" id="{BD1BBAA8-A3E0-4232-9172-FABB45472B20}"/>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Please ask attendees to provide session feedback</a:t>
            </a:r>
          </a:p>
        </p:txBody>
      </p:sp>
    </p:spTree>
    <p:extLst>
      <p:ext uri="{BB962C8B-B14F-4D97-AF65-F5344CB8AC3E}">
        <p14:creationId xmlns:p14="http://schemas.microsoft.com/office/powerpoint/2010/main" val="866467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7A7D9-D230-4192-8959-2C018C479C52}"/>
              </a:ext>
            </a:extLst>
          </p:cNvPr>
          <p:cNvSpPr>
            <a:spLocks noGrp="1"/>
          </p:cNvSpPr>
          <p:nvPr>
            <p:ph type="ctrTitle"/>
          </p:nvPr>
        </p:nvSpPr>
        <p:spPr/>
        <p:txBody>
          <a:bodyPr/>
          <a:lstStyle/>
          <a:p>
            <a:r>
              <a:rPr lang="en-US" b="1" dirty="0">
                <a:solidFill>
                  <a:prstClr val="black"/>
                </a:solidFill>
                <a:latin typeface="Arial" panose="020B0604020202020204" pitchFamily="34" charset="0"/>
                <a:cs typeface="Arial" panose="020B0604020202020204" pitchFamily="34" charset="0"/>
              </a:rPr>
              <a:t>Polling the Audience</a:t>
            </a:r>
            <a:endParaRPr lang="en-US" dirty="0"/>
          </a:p>
        </p:txBody>
      </p:sp>
      <p:sp>
        <p:nvSpPr>
          <p:cNvPr id="3" name="Subtitle 2">
            <a:extLst>
              <a:ext uri="{FF2B5EF4-FFF2-40B4-BE49-F238E27FC236}">
                <a16:creationId xmlns:a16="http://schemas.microsoft.com/office/drawing/2014/main" id="{A43C4594-E59F-44FD-91E4-E20CE511CF3F}"/>
              </a:ext>
            </a:extLst>
          </p:cNvPr>
          <p:cNvSpPr>
            <a:spLocks noGrp="1"/>
          </p:cNvSpPr>
          <p:nvPr>
            <p:ph type="subTitle" idx="1"/>
          </p:nvPr>
        </p:nvSpPr>
        <p:spPr>
          <a:xfrm>
            <a:off x="1371600" y="2914650"/>
            <a:ext cx="6400800" cy="1498914"/>
          </a:xfrm>
        </p:spPr>
        <p:txBody>
          <a:bodyPr>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How to successfully incorporate polling into your presentation</a:t>
            </a:r>
          </a:p>
        </p:txBody>
      </p:sp>
    </p:spTree>
    <p:extLst>
      <p:ext uri="{BB962C8B-B14F-4D97-AF65-F5344CB8AC3E}">
        <p14:creationId xmlns:p14="http://schemas.microsoft.com/office/powerpoint/2010/main" val="1836601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BE587-C9CF-4CD3-82B9-D66740F7F8D6}"/>
              </a:ext>
            </a:extLst>
          </p:cNvPr>
          <p:cNvSpPr>
            <a:spLocks noGrp="1"/>
          </p:cNvSpPr>
          <p:nvPr>
            <p:ph type="title"/>
          </p:nvPr>
        </p:nvSpPr>
        <p:spPr/>
        <p:txBody>
          <a:bodyPr>
            <a:normAutofit/>
          </a:bodyPr>
          <a:lstStyle/>
          <a:p>
            <a:r>
              <a:rPr lang="en-US" dirty="0"/>
              <a:t>How to Request Polling</a:t>
            </a:r>
          </a:p>
        </p:txBody>
      </p:sp>
      <p:sp>
        <p:nvSpPr>
          <p:cNvPr id="3" name="Content Placeholder 2">
            <a:extLst>
              <a:ext uri="{FF2B5EF4-FFF2-40B4-BE49-F238E27FC236}">
                <a16:creationId xmlns:a16="http://schemas.microsoft.com/office/drawing/2014/main" id="{BD1BBAA8-A3E0-4232-9172-FABB45472B20}"/>
              </a:ext>
            </a:extLst>
          </p:cNvPr>
          <p:cNvSpPr>
            <a:spLocks noGrp="1"/>
          </p:cNvSpPr>
          <p:nvPr>
            <p:ph idx="1"/>
          </p:nvPr>
        </p:nvSpPr>
        <p:spPr/>
        <p:txBody>
          <a:bodyPr>
            <a:normAutofit fontScale="77500" lnSpcReduction="20000"/>
          </a:bodyPr>
          <a:lstStyle/>
          <a:p>
            <a:pPr>
              <a:buFont typeface="+mj-lt"/>
              <a:buAutoNum type="arabicPeriod"/>
            </a:pPr>
            <a:r>
              <a:rPr lang="en-US" sz="2800" dirty="0"/>
              <a:t>Indicate this request in your Program Organizer Service Center or Speaker Service Center (under “</a:t>
            </a:r>
            <a:r>
              <a:rPr lang="en-US" dirty="0"/>
              <a:t>A/V and </a:t>
            </a:r>
            <a:r>
              <a:rPr lang="en-US" sz="2800" dirty="0"/>
              <a:t>Engagement Tools Request”).</a:t>
            </a:r>
          </a:p>
          <a:p>
            <a:pPr>
              <a:buFont typeface="+mj-lt"/>
              <a:buAutoNum type="arabicPeriod"/>
            </a:pPr>
            <a:r>
              <a:rPr lang="en-US" sz="2800" dirty="0"/>
              <a:t>Submit the poll questions and answer choices (if applicable) in the presentation slides by one month prior to the presentation delivery, unless confirmed otherwise by your ACC liaison.</a:t>
            </a:r>
          </a:p>
          <a:p>
            <a:pPr>
              <a:buFont typeface="+mj-lt"/>
              <a:buAutoNum type="arabicPeriod"/>
            </a:pPr>
            <a:r>
              <a:rPr lang="en-US" sz="2800" dirty="0"/>
              <a:t>ACC sets up the poll(s) </a:t>
            </a:r>
            <a:r>
              <a:rPr lang="en-US" sz="2800" b="1" dirty="0"/>
              <a:t>(final version; no edits after this point)</a:t>
            </a:r>
            <a:r>
              <a:rPr lang="en-US" sz="2800" dirty="0"/>
              <a:t> for use during presentation.</a:t>
            </a:r>
          </a:p>
        </p:txBody>
      </p:sp>
    </p:spTree>
    <p:extLst>
      <p:ext uri="{BB962C8B-B14F-4D97-AF65-F5344CB8AC3E}">
        <p14:creationId xmlns:p14="http://schemas.microsoft.com/office/powerpoint/2010/main" val="2425857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BE587-C9CF-4CD3-82B9-D66740F7F8D6}"/>
              </a:ext>
            </a:extLst>
          </p:cNvPr>
          <p:cNvSpPr>
            <a:spLocks noGrp="1"/>
          </p:cNvSpPr>
          <p:nvPr>
            <p:ph type="title"/>
          </p:nvPr>
        </p:nvSpPr>
        <p:spPr/>
        <p:txBody>
          <a:bodyPr>
            <a:normAutofit fontScale="90000"/>
          </a:bodyPr>
          <a:lstStyle/>
          <a:p>
            <a:r>
              <a:rPr kumimoji="0" lang="en-US" sz="3600" b="1" i="0" u="none" strike="noStrike" kern="1200" cap="none" spc="0" normalizeH="0" baseline="0" noProof="0" dirty="0">
                <a:ln>
                  <a:noFill/>
                </a:ln>
                <a:effectLst/>
                <a:uLnTx/>
                <a:uFillTx/>
                <a:latin typeface="Arial" panose="020B0604020202020204" pitchFamily="34" charset="0"/>
                <a:cs typeface="Arial" panose="020B0604020202020204" pitchFamily="34" charset="0"/>
              </a:rPr>
              <a:t>Engage the Audience – Polling How-to</a:t>
            </a:r>
            <a:endParaRPr lang="en-US" dirty="0"/>
          </a:p>
        </p:txBody>
      </p:sp>
      <p:sp>
        <p:nvSpPr>
          <p:cNvPr id="3" name="Content Placeholder 2">
            <a:extLst>
              <a:ext uri="{FF2B5EF4-FFF2-40B4-BE49-F238E27FC236}">
                <a16:creationId xmlns:a16="http://schemas.microsoft.com/office/drawing/2014/main" id="{BD1BBAA8-A3E0-4232-9172-FABB45472B20}"/>
              </a:ext>
            </a:extLst>
          </p:cNvPr>
          <p:cNvSpPr>
            <a:spLocks noGrp="1"/>
          </p:cNvSpPr>
          <p:nvPr>
            <p:ph idx="1"/>
          </p:nvPr>
        </p:nvSpPr>
        <p:spPr>
          <a:xfrm>
            <a:off x="457200" y="1661311"/>
            <a:ext cx="8229600" cy="2933312"/>
          </a:xfrm>
        </p:spPr>
        <p:txBody>
          <a:bodyPr>
            <a:normAutofit fontScale="92500" lnSpcReduction="10000"/>
          </a:bodyPr>
          <a:lstStyle/>
          <a:p>
            <a:pPr marL="0" marR="0" lvl="0" indent="0" algn="l" defTabSz="457200" rtl="0" eaLnBrk="1" fontAlgn="base" latinLnBrk="0" hangingPunct="1">
              <a:lnSpc>
                <a:spcPct val="90000"/>
              </a:lnSpc>
              <a:spcBef>
                <a:spcPct val="20000"/>
              </a:spcBef>
              <a:spcAft>
                <a:spcPct val="0"/>
              </a:spcAft>
              <a:buClrTx/>
              <a:buSzTx/>
              <a:buFontTx/>
              <a:buNone/>
              <a:tabLst/>
              <a:defRPr/>
            </a:pPr>
            <a:r>
              <a:rPr kumimoji="0" lang="en-US" altLang="ja-JP" sz="1600" b="1" i="0" u="none" strike="noStrike" kern="1200" cap="none" spc="0" normalizeH="0" baseline="0" noProof="0" dirty="0">
                <a:ln>
                  <a:noFill/>
                </a:ln>
                <a:effectLst/>
                <a:uLnTx/>
                <a:uFillTx/>
                <a:latin typeface="Arial" panose="020B0604020202020204" pitchFamily="34" charset="0"/>
                <a:ea typeface="Source Sans Pro" panose="020B0503030403020204" pitchFamily="34" charset="0"/>
                <a:cs typeface="Arial" panose="020B0604020202020204" pitchFamily="34" charset="0"/>
              </a:rPr>
              <a:t>Getting Started:</a:t>
            </a:r>
          </a:p>
          <a:p>
            <a:pPr marL="0" marR="0" lvl="0" indent="0" algn="l" defTabSz="457200" rtl="0" eaLnBrk="1" fontAlgn="base" latinLnBrk="0" hangingPunct="1">
              <a:lnSpc>
                <a:spcPct val="90000"/>
              </a:lnSpc>
              <a:spcBef>
                <a:spcPct val="20000"/>
              </a:spcBef>
              <a:spcAft>
                <a:spcPct val="0"/>
              </a:spcAft>
              <a:buClrTx/>
              <a:buSzTx/>
              <a:buFontTx/>
              <a:buNone/>
              <a:tabLst/>
              <a:defRPr/>
            </a:pPr>
            <a:endParaRPr kumimoji="0" lang="en-US" altLang="ja-JP" sz="1400" b="1" i="0" u="none" strike="noStrike" kern="1200" cap="none" spc="0" normalizeH="0" baseline="0" noProof="0" dirty="0">
              <a:ln>
                <a:noFill/>
              </a:ln>
              <a:effectLst/>
              <a:uLnTx/>
              <a:uFillTx/>
              <a:latin typeface="Arial" panose="020B0604020202020204" pitchFamily="34" charset="0"/>
              <a:ea typeface="Source Sans Pro" panose="020B0503030403020204" pitchFamily="34" charset="0"/>
              <a:cs typeface="Arial" panose="020B0604020202020204" pitchFamily="34" charset="0"/>
            </a:endParaRPr>
          </a:p>
          <a:p>
            <a:pPr marL="457200" marR="0" lvl="0" indent="-457200" algn="l" defTabSz="457200" rtl="0" eaLnBrk="1" fontAlgn="base" latinLnBrk="0" hangingPunct="1">
              <a:spcBef>
                <a:spcPct val="20000"/>
              </a:spcBef>
              <a:spcAft>
                <a:spcPct val="0"/>
              </a:spcAft>
              <a:buSzTx/>
              <a:buFont typeface="+mj-lt"/>
              <a:buAutoNum type="arabicPeriod"/>
              <a:tabLst/>
              <a:defRPr/>
            </a:pPr>
            <a:r>
              <a:rPr lang="en-US" altLang="ja-JP" sz="1600" b="1" u="sng" dirty="0">
                <a:latin typeface="Arial" panose="020B0604020202020204" pitchFamily="34" charset="0"/>
                <a:ea typeface="Source Sans Pro" panose="020B0503030403020204" pitchFamily="34" charset="0"/>
                <a:cs typeface="Arial" panose="020B0604020202020204" pitchFamily="34" charset="0"/>
              </a:rPr>
              <a:t>Identify</a:t>
            </a:r>
            <a:r>
              <a:rPr lang="en-US" altLang="ja-JP" sz="1600" dirty="0">
                <a:latin typeface="Arial" panose="020B0604020202020204" pitchFamily="34" charset="0"/>
                <a:ea typeface="Source Sans Pro" panose="020B0503030403020204" pitchFamily="34" charset="0"/>
                <a:cs typeface="Arial" panose="020B0604020202020204" pitchFamily="34" charset="0"/>
              </a:rPr>
              <a:t> your desired poll activity(</a:t>
            </a:r>
            <a:r>
              <a:rPr lang="en-US" altLang="ja-JP" sz="1600" dirty="0" err="1">
                <a:latin typeface="Arial" panose="020B0604020202020204" pitchFamily="34" charset="0"/>
                <a:ea typeface="Source Sans Pro" panose="020B0503030403020204" pitchFamily="34" charset="0"/>
                <a:cs typeface="Arial" panose="020B0604020202020204" pitchFamily="34" charset="0"/>
              </a:rPr>
              <a:t>ies</a:t>
            </a:r>
            <a:r>
              <a:rPr lang="en-US" altLang="ja-JP" sz="1600" dirty="0">
                <a:latin typeface="Arial" panose="020B0604020202020204" pitchFamily="34" charset="0"/>
                <a:ea typeface="Source Sans Pro" panose="020B0503030403020204" pitchFamily="34" charset="0"/>
                <a:cs typeface="Arial" panose="020B0604020202020204" pitchFamily="34" charset="0"/>
              </a:rPr>
              <a:t>)</a:t>
            </a:r>
          </a:p>
          <a:p>
            <a:pPr marL="914400" lvl="1" indent="-457200" defTabSz="457200" fontAlgn="base">
              <a:spcBef>
                <a:spcPct val="20000"/>
              </a:spcBef>
              <a:spcAft>
                <a:spcPct val="0"/>
              </a:spcAft>
              <a:buFont typeface="+mj-lt"/>
              <a:buAutoNum type="alphaLcPeriod"/>
            </a:pPr>
            <a:r>
              <a:rPr lang="en-US" altLang="ja-JP" sz="1600" b="1" dirty="0">
                <a:latin typeface="Arial" panose="020B0604020202020204" pitchFamily="34" charset="0"/>
                <a:ea typeface="Source Sans Pro" panose="020B0503030403020204" pitchFamily="34" charset="0"/>
                <a:cs typeface="Arial" panose="020B0604020202020204" pitchFamily="34" charset="0"/>
              </a:rPr>
              <a:t>Multiple-choice polls</a:t>
            </a:r>
            <a:r>
              <a:rPr lang="en-US" altLang="ja-JP" sz="1600" dirty="0">
                <a:latin typeface="Arial" panose="020B0604020202020204" pitchFamily="34" charset="0"/>
                <a:ea typeface="Source Sans Pro" panose="020B0503030403020204" pitchFamily="34" charset="0"/>
                <a:cs typeface="Arial" panose="020B0604020202020204" pitchFamily="34" charset="0"/>
              </a:rPr>
              <a:t>: The audience chooses the answer they think is correct or that they agree with. Responses are displayed in a graph.</a:t>
            </a:r>
          </a:p>
          <a:p>
            <a:pPr marL="914400" lvl="1" indent="-457200" defTabSz="457200" fontAlgn="base">
              <a:spcBef>
                <a:spcPct val="20000"/>
              </a:spcBef>
              <a:spcAft>
                <a:spcPct val="0"/>
              </a:spcAft>
              <a:buFont typeface="+mj-lt"/>
              <a:buAutoNum type="alphaLcPeriod"/>
            </a:pPr>
            <a:r>
              <a:rPr lang="en-US" altLang="ja-JP" sz="1600" b="1" dirty="0">
                <a:latin typeface="Arial" panose="020B0604020202020204" pitchFamily="34" charset="0"/>
                <a:ea typeface="Source Sans Pro" panose="020B0503030403020204" pitchFamily="34" charset="0"/>
                <a:cs typeface="Arial" panose="020B0604020202020204" pitchFamily="34" charset="0"/>
              </a:rPr>
              <a:t>Word cloud: </a:t>
            </a:r>
            <a:r>
              <a:rPr lang="en-US" altLang="ja-JP" sz="1600" dirty="0">
                <a:latin typeface="Arial" panose="020B0604020202020204" pitchFamily="34" charset="0"/>
                <a:ea typeface="Source Sans Pro" panose="020B0503030403020204" pitchFamily="34" charset="0"/>
                <a:cs typeface="Arial" panose="020B0604020202020204" pitchFamily="34" charset="0"/>
              </a:rPr>
              <a:t>The audience answers in one or two words, and the most common responses become larger.</a:t>
            </a:r>
          </a:p>
          <a:p>
            <a:pPr marL="914400" lvl="1" indent="-457200" defTabSz="457200" fontAlgn="base">
              <a:spcBef>
                <a:spcPct val="20000"/>
              </a:spcBef>
              <a:spcAft>
                <a:spcPct val="0"/>
              </a:spcAft>
              <a:buFont typeface="+mj-lt"/>
              <a:buAutoNum type="alphaLcPeriod"/>
            </a:pPr>
            <a:r>
              <a:rPr lang="en-US" altLang="ja-JP" sz="1600" b="1" dirty="0">
                <a:latin typeface="Arial" panose="020B0604020202020204" pitchFamily="34" charset="0"/>
                <a:ea typeface="Source Sans Pro" panose="020B0503030403020204" pitchFamily="34" charset="0"/>
                <a:cs typeface="Arial" panose="020B0604020202020204" pitchFamily="34" charset="0"/>
              </a:rPr>
              <a:t>Q&amp;A: </a:t>
            </a:r>
            <a:r>
              <a:rPr lang="en-US" altLang="ja-JP" sz="1600" dirty="0">
                <a:latin typeface="Arial" panose="020B0604020202020204" pitchFamily="34" charset="0"/>
                <a:ea typeface="Source Sans Pro" panose="020B0503030403020204" pitchFamily="34" charset="0"/>
                <a:cs typeface="Arial" panose="020B0604020202020204" pitchFamily="34" charset="0"/>
              </a:rPr>
              <a:t>The audience submits questions. They can then upvote questions, so the most common questions quickly rise to the top. </a:t>
            </a:r>
          </a:p>
          <a:p>
            <a:pPr marL="457200" marR="0" lvl="0" indent="-457200" algn="l" defTabSz="457200" rtl="0" eaLnBrk="1" fontAlgn="base" latinLnBrk="0" hangingPunct="1">
              <a:spcBef>
                <a:spcPct val="20000"/>
              </a:spcBef>
              <a:spcAft>
                <a:spcPct val="0"/>
              </a:spcAft>
              <a:buSzTx/>
              <a:buFont typeface="+mj-lt"/>
              <a:buAutoNum type="arabicPeriod"/>
              <a:tabLst/>
              <a:defRPr/>
            </a:pPr>
            <a:r>
              <a:rPr lang="en-US" altLang="ja-JP" sz="1600" b="1" u="sng" dirty="0">
                <a:latin typeface="Arial" panose="020B0604020202020204" pitchFamily="34" charset="0"/>
                <a:ea typeface="Source Sans Pro" panose="020B0503030403020204" pitchFamily="34" charset="0"/>
                <a:cs typeface="Arial" panose="020B0604020202020204" pitchFamily="34" charset="0"/>
              </a:rPr>
              <a:t>Insert</a:t>
            </a:r>
            <a:r>
              <a:rPr lang="en-US" altLang="ja-JP" sz="1600" dirty="0">
                <a:latin typeface="Arial" panose="020B0604020202020204" pitchFamily="34" charset="0"/>
                <a:ea typeface="Source Sans Pro" panose="020B0503030403020204" pitchFamily="34" charset="0"/>
                <a:cs typeface="Arial" panose="020B0604020202020204" pitchFamily="34" charset="0"/>
              </a:rPr>
              <a:t> your chosen poll activities and response options (if applicable, as in the case of a multiple-choice poll) wherever appropriate, directly within your PowerPoint presentation. Each poll activity should appear on </a:t>
            </a:r>
            <a:r>
              <a:rPr lang="en-US" altLang="ja-JP" sz="1600" b="1" u="sng" dirty="0">
                <a:latin typeface="Arial" panose="020B0604020202020204" pitchFamily="34" charset="0"/>
                <a:ea typeface="Source Sans Pro" panose="020B0503030403020204" pitchFamily="34" charset="0"/>
                <a:cs typeface="Arial" panose="020B0604020202020204" pitchFamily="34" charset="0"/>
              </a:rPr>
              <a:t>its own slide</a:t>
            </a:r>
            <a:r>
              <a:rPr lang="en-US" altLang="ja-JP" sz="1600" dirty="0">
                <a:latin typeface="Arial" panose="020B0604020202020204" pitchFamily="34" charset="0"/>
                <a:ea typeface="Source Sans Pro" panose="020B0503030403020204" pitchFamily="34" charset="0"/>
                <a:cs typeface="Arial" panose="020B0604020202020204" pitchFamily="34" charset="0"/>
              </a:rPr>
              <a:t>. </a:t>
            </a:r>
          </a:p>
        </p:txBody>
      </p:sp>
    </p:spTree>
    <p:extLst>
      <p:ext uri="{BB962C8B-B14F-4D97-AF65-F5344CB8AC3E}">
        <p14:creationId xmlns:p14="http://schemas.microsoft.com/office/powerpoint/2010/main" val="2414894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BE587-C9CF-4CD3-82B9-D66740F7F8D6}"/>
              </a:ext>
            </a:extLst>
          </p:cNvPr>
          <p:cNvSpPr>
            <a:spLocks noGrp="1"/>
          </p:cNvSpPr>
          <p:nvPr>
            <p:ph type="title"/>
          </p:nvPr>
        </p:nvSpPr>
        <p:spPr/>
        <p:txBody>
          <a:bodyPr>
            <a:normAutofit fontScale="90000"/>
          </a:bodyPr>
          <a:lstStyle/>
          <a:p>
            <a:r>
              <a:rPr kumimoji="0" lang="en-US" sz="3600" b="1" i="0" u="none" strike="noStrike" kern="1200" cap="none" spc="0" normalizeH="0" baseline="0" noProof="0" dirty="0">
                <a:ln>
                  <a:noFill/>
                </a:ln>
                <a:effectLst/>
                <a:uLnTx/>
                <a:uFillTx/>
                <a:latin typeface="Arial" panose="020B0604020202020204" pitchFamily="34" charset="0"/>
                <a:cs typeface="Arial" panose="020B0604020202020204" pitchFamily="34" charset="0"/>
              </a:rPr>
              <a:t>Engage the Audience – Polling How-to (cont’d)</a:t>
            </a:r>
            <a:endParaRPr lang="en-US" dirty="0"/>
          </a:p>
        </p:txBody>
      </p:sp>
      <p:sp>
        <p:nvSpPr>
          <p:cNvPr id="3" name="Content Placeholder 2">
            <a:extLst>
              <a:ext uri="{FF2B5EF4-FFF2-40B4-BE49-F238E27FC236}">
                <a16:creationId xmlns:a16="http://schemas.microsoft.com/office/drawing/2014/main" id="{BD1BBAA8-A3E0-4232-9172-FABB45472B20}"/>
              </a:ext>
            </a:extLst>
          </p:cNvPr>
          <p:cNvSpPr>
            <a:spLocks noGrp="1"/>
          </p:cNvSpPr>
          <p:nvPr>
            <p:ph idx="1"/>
          </p:nvPr>
        </p:nvSpPr>
        <p:spPr>
          <a:xfrm>
            <a:off x="457200" y="1661311"/>
            <a:ext cx="8229600" cy="2933312"/>
          </a:xfrm>
        </p:spPr>
        <p:txBody>
          <a:bodyPr>
            <a:normAutofit/>
          </a:bodyPr>
          <a:lstStyle/>
          <a:p>
            <a:pPr marL="457200" marR="0" lvl="0" indent="-457200" algn="l" defTabSz="457200" rtl="0" eaLnBrk="1" fontAlgn="base" latinLnBrk="0" hangingPunct="1">
              <a:spcBef>
                <a:spcPct val="20000"/>
              </a:spcBef>
              <a:spcAft>
                <a:spcPct val="0"/>
              </a:spcAft>
              <a:buSzTx/>
              <a:buFont typeface="+mj-lt"/>
              <a:buAutoNum type="arabicPeriod" startAt="3"/>
              <a:tabLst/>
              <a:defRPr/>
            </a:pPr>
            <a:r>
              <a:rPr lang="en-US" altLang="ja-JP" sz="1600" b="1" u="sng" dirty="0">
                <a:latin typeface="Arial" panose="020B0604020202020204" pitchFamily="34" charset="0"/>
                <a:ea typeface="Source Sans Pro" panose="020B0503030403020204" pitchFamily="34" charset="0"/>
                <a:cs typeface="Arial" panose="020B0604020202020204" pitchFamily="34" charset="0"/>
              </a:rPr>
              <a:t>After submitting your final slides</a:t>
            </a:r>
            <a:r>
              <a:rPr lang="en-US" altLang="ja-JP" sz="1600" dirty="0">
                <a:latin typeface="Arial" panose="020B0604020202020204" pitchFamily="34" charset="0"/>
                <a:ea typeface="Source Sans Pro" panose="020B0503030403020204" pitchFamily="34" charset="0"/>
                <a:cs typeface="Arial" panose="020B0604020202020204" pitchFamily="34" charset="0"/>
              </a:rPr>
              <a:t> to ACC, we will take care of setting up your poll activities.</a:t>
            </a:r>
          </a:p>
          <a:p>
            <a:pPr marL="457200" indent="-457200" defTabSz="457200" fontAlgn="base">
              <a:spcBef>
                <a:spcPct val="20000"/>
              </a:spcBef>
              <a:spcAft>
                <a:spcPct val="0"/>
              </a:spcAft>
              <a:buFont typeface="+mj-lt"/>
              <a:buAutoNum type="arabicPeriod" startAt="3"/>
              <a:defRPr/>
            </a:pPr>
            <a:r>
              <a:rPr lang="en-US" altLang="ja-JP" sz="1600" dirty="0">
                <a:latin typeface="Arial" panose="020B0604020202020204" pitchFamily="34" charset="0"/>
                <a:ea typeface="Source Sans Pro" panose="020B0503030403020204" pitchFamily="34" charset="0"/>
                <a:cs typeface="Arial" panose="020B0604020202020204" pitchFamily="34" charset="0"/>
              </a:rPr>
              <a:t>On the day of your presentation, </a:t>
            </a:r>
            <a:r>
              <a:rPr lang="en-US" altLang="ja-JP" sz="1600" b="1" u="sng" dirty="0">
                <a:latin typeface="Arial" panose="020B0604020202020204" pitchFamily="34" charset="0"/>
                <a:ea typeface="Source Sans Pro" panose="020B0503030403020204" pitchFamily="34" charset="0"/>
                <a:cs typeface="Arial" panose="020B0604020202020204" pitchFamily="34" charset="0"/>
              </a:rPr>
              <a:t>simply proceed with your presentation as planned</a:t>
            </a:r>
            <a:r>
              <a:rPr lang="en-US" altLang="ja-JP" sz="1600" dirty="0">
                <a:latin typeface="Arial" panose="020B0604020202020204" pitchFamily="34" charset="0"/>
                <a:ea typeface="Source Sans Pro" panose="020B0503030403020204" pitchFamily="34" charset="0"/>
                <a:cs typeface="Arial" panose="020B0604020202020204" pitchFamily="34" charset="0"/>
              </a:rPr>
              <a:t>. ACC will ensure that all necessary polling technology has been activated. </a:t>
            </a:r>
          </a:p>
          <a:p>
            <a:pPr marL="457200" indent="-457200" defTabSz="457200" fontAlgn="base">
              <a:spcBef>
                <a:spcPct val="20000"/>
              </a:spcBef>
              <a:spcAft>
                <a:spcPct val="0"/>
              </a:spcAft>
              <a:buFont typeface="+mj-lt"/>
              <a:buAutoNum type="arabicPeriod" startAt="3"/>
              <a:defRPr/>
            </a:pPr>
            <a:r>
              <a:rPr lang="en-US" altLang="ja-JP" sz="1600" dirty="0">
                <a:latin typeface="Arial" panose="020B0604020202020204" pitchFamily="34" charset="0"/>
                <a:ea typeface="Source Sans Pro" panose="020B0503030403020204" pitchFamily="34" charset="0"/>
                <a:cs typeface="Arial" panose="020B0604020202020204" pitchFamily="34" charset="0"/>
              </a:rPr>
              <a:t>We strongly suggest you </a:t>
            </a:r>
            <a:r>
              <a:rPr lang="en-US" altLang="ja-JP" sz="1600" b="1" u="sng" dirty="0">
                <a:latin typeface="Arial" panose="020B0604020202020204" pitchFamily="34" charset="0"/>
                <a:ea typeface="Source Sans Pro" panose="020B0503030403020204" pitchFamily="34" charset="0"/>
                <a:cs typeface="Arial" panose="020B0604020202020204" pitchFamily="34" charset="0"/>
              </a:rPr>
              <a:t>provide simple instructions</a:t>
            </a:r>
            <a:r>
              <a:rPr lang="en-US" altLang="ja-JP" sz="1600" dirty="0">
                <a:latin typeface="Arial" panose="020B0604020202020204" pitchFamily="34" charset="0"/>
                <a:ea typeface="Source Sans Pro" panose="020B0503030403020204" pitchFamily="34" charset="0"/>
                <a:cs typeface="Arial" panose="020B0604020202020204" pitchFamily="34" charset="0"/>
              </a:rPr>
              <a:t> to the audience before kicking off your session presentation.</a:t>
            </a:r>
          </a:p>
        </p:txBody>
      </p:sp>
    </p:spTree>
    <p:extLst>
      <p:ext uri="{BB962C8B-B14F-4D97-AF65-F5344CB8AC3E}">
        <p14:creationId xmlns:p14="http://schemas.microsoft.com/office/powerpoint/2010/main" val="2073271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BE587-C9CF-4CD3-82B9-D66740F7F8D6}"/>
              </a:ext>
            </a:extLst>
          </p:cNvPr>
          <p:cNvSpPr>
            <a:spLocks noGrp="1"/>
          </p:cNvSpPr>
          <p:nvPr>
            <p:ph type="title"/>
          </p:nvPr>
        </p:nvSpPr>
        <p:spPr/>
        <p:txBody>
          <a:bodyPr>
            <a:normAutofit/>
          </a:bodyPr>
          <a:lstStyle/>
          <a:p>
            <a:r>
              <a:rPr kumimoji="0" lang="en-US" sz="3600" b="1" i="0" u="none" strike="noStrike" kern="1200" cap="none" spc="0" normalizeH="0" baseline="0" noProof="0" dirty="0">
                <a:ln>
                  <a:noFill/>
                </a:ln>
                <a:effectLst/>
                <a:uLnTx/>
                <a:uFillTx/>
                <a:latin typeface="Arial" panose="020B0604020202020204" pitchFamily="34" charset="0"/>
                <a:cs typeface="Arial" panose="020B0604020202020204" pitchFamily="34" charset="0"/>
              </a:rPr>
              <a:t>Introducing the Activity</a:t>
            </a:r>
            <a:endParaRPr lang="en-US" dirty="0"/>
          </a:p>
        </p:txBody>
      </p:sp>
      <p:sp>
        <p:nvSpPr>
          <p:cNvPr id="7" name="Title 1">
            <a:extLst>
              <a:ext uri="{FF2B5EF4-FFF2-40B4-BE49-F238E27FC236}">
                <a16:creationId xmlns:a16="http://schemas.microsoft.com/office/drawing/2014/main" id="{43B6164B-AA81-40A3-B8DD-2E400EA916C7}"/>
              </a:ext>
            </a:extLst>
          </p:cNvPr>
          <p:cNvSpPr txBox="1">
            <a:spLocks/>
          </p:cNvSpPr>
          <p:nvPr/>
        </p:nvSpPr>
        <p:spPr bwMode="auto">
          <a:xfrm>
            <a:off x="3269303" y="1090259"/>
            <a:ext cx="5660673" cy="191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pPr>
            <a:r>
              <a:rPr lang="en-US" altLang="en-US" sz="2000" b="1" dirty="0">
                <a:latin typeface="Arial" panose="020B0604020202020204" pitchFamily="34" charset="0"/>
                <a:ea typeface="Source Sans Pro Semibold" panose="020B0603030403020204" pitchFamily="34" charset="0"/>
                <a:cs typeface="Arial" panose="020B0604020202020204" pitchFamily="34" charset="0"/>
              </a:rPr>
              <a:t>Example script</a:t>
            </a:r>
            <a:br>
              <a:rPr lang="en-US" altLang="en-US" sz="2000" b="1" dirty="0">
                <a:latin typeface="Arial" panose="020B0604020202020204" pitchFamily="34" charset="0"/>
                <a:ea typeface="Source Sans Pro Semibold" panose="020B0603030403020204" pitchFamily="34" charset="0"/>
                <a:cs typeface="Arial" panose="020B0604020202020204" pitchFamily="34" charset="0"/>
              </a:rPr>
            </a:br>
            <a:endParaRPr lang="en-US" altLang="en-US" sz="1200" b="1" dirty="0">
              <a:latin typeface="Arial" panose="020B0604020202020204" pitchFamily="34" charset="0"/>
              <a:ea typeface="Source Sans Pro Semibold" panose="020B0603030403020204" pitchFamily="34" charset="0"/>
              <a:cs typeface="Arial" panose="020B0604020202020204" pitchFamily="34" charset="0"/>
            </a:endParaRPr>
          </a:p>
          <a:p>
            <a:pPr>
              <a:spcBef>
                <a:spcPct val="0"/>
              </a:spcBef>
              <a:buNone/>
            </a:pPr>
            <a:r>
              <a:rPr lang="en-US" altLang="ja-JP" sz="1200" dirty="0">
                <a:latin typeface="Arial"/>
                <a:ea typeface="MS PGothic"/>
                <a:cs typeface="Arial"/>
              </a:rPr>
              <a:t>“Now I’m going to ask for your opinion. You’ll use your computer or mobile device to respond. You don’t need to download anything."</a:t>
            </a:r>
            <a:br>
              <a:rPr lang="en-US" altLang="ja-JP" sz="1200" dirty="0">
                <a:latin typeface="Arial" panose="020B0604020202020204" pitchFamily="34" charset="0"/>
                <a:cs typeface="Arial" panose="020B0604020202020204" pitchFamily="34" charset="0"/>
              </a:rPr>
            </a:br>
            <a:br>
              <a:rPr lang="en-US" altLang="ja-JP" sz="1200" dirty="0">
                <a:latin typeface="Arial" panose="020B0604020202020204" pitchFamily="34" charset="0"/>
                <a:cs typeface="Arial" panose="020B0604020202020204" pitchFamily="34" charset="0"/>
              </a:rPr>
            </a:br>
            <a:endParaRPr lang="en-US" altLang="ja-JP" sz="1200" dirty="0">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E25C1FA4-FAB7-4C66-9D75-F9F1C504D2B1}"/>
              </a:ext>
            </a:extLst>
          </p:cNvPr>
          <p:cNvSpPr txBox="1">
            <a:spLocks/>
          </p:cNvSpPr>
          <p:nvPr/>
        </p:nvSpPr>
        <p:spPr bwMode="auto">
          <a:xfrm>
            <a:off x="3295061" y="2571750"/>
            <a:ext cx="5686431" cy="232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pPr>
            <a:r>
              <a:rPr lang="en-US" altLang="ja-JP" sz="1200" dirty="0">
                <a:latin typeface="Arial" panose="020B0604020202020204" pitchFamily="34" charset="0"/>
                <a:cs typeface="Arial" panose="020B0604020202020204" pitchFamily="34" charset="0"/>
              </a:rPr>
              <a:t>“Let’s do a quick question now to get the hang of it… </a:t>
            </a:r>
            <a:br>
              <a:rPr lang="en-US" altLang="ja-JP" sz="1200" dirty="0">
                <a:latin typeface="Arial" panose="020B0604020202020204" pitchFamily="34" charset="0"/>
                <a:cs typeface="Arial" panose="020B0604020202020204" pitchFamily="34" charset="0"/>
              </a:rPr>
            </a:br>
            <a:br>
              <a:rPr lang="en-US" altLang="ja-JP" sz="1200" dirty="0">
                <a:latin typeface="Arial" panose="020B0604020202020204" pitchFamily="34" charset="0"/>
                <a:cs typeface="Arial" panose="020B0604020202020204" pitchFamily="34" charset="0"/>
              </a:rPr>
            </a:br>
            <a:r>
              <a:rPr lang="en-US" altLang="ja-JP" sz="1200" dirty="0">
                <a:latin typeface="Arial" panose="020B0604020202020204" pitchFamily="34" charset="0"/>
                <a:cs typeface="Arial" panose="020B0604020202020204" pitchFamily="34" charset="0"/>
              </a:rPr>
              <a:t>If </a:t>
            </a:r>
            <a:r>
              <a:rPr lang="en-US" altLang="ja-JP" sz="1200" b="1" dirty="0">
                <a:latin typeface="Arial" panose="020B0604020202020204" pitchFamily="34" charset="0"/>
                <a:cs typeface="Arial" panose="020B0604020202020204" pitchFamily="34" charset="0"/>
              </a:rPr>
              <a:t>multiple choice </a:t>
            </a:r>
            <a:r>
              <a:rPr lang="en-US" altLang="ja-JP" sz="1200" dirty="0">
                <a:latin typeface="Arial" panose="020B0604020202020204" pitchFamily="34" charset="0"/>
                <a:cs typeface="Arial" panose="020B0604020202020204" pitchFamily="34" charset="0"/>
              </a:rPr>
              <a:t>--- “Have you been to this conference before? Visit this URL (show slide with polling URL). Please select your answer.”</a:t>
            </a:r>
          </a:p>
          <a:p>
            <a:pPr>
              <a:spcBef>
                <a:spcPct val="0"/>
              </a:spcBef>
              <a:buNone/>
            </a:pPr>
            <a:endParaRPr lang="en-US" altLang="ja-JP" sz="1200" dirty="0">
              <a:latin typeface="Arial" panose="020B0604020202020204" pitchFamily="34" charset="0"/>
              <a:cs typeface="Arial" panose="020B0604020202020204" pitchFamily="34" charset="0"/>
            </a:endParaRPr>
          </a:p>
          <a:p>
            <a:pPr>
              <a:spcBef>
                <a:spcPct val="0"/>
              </a:spcBef>
              <a:buNone/>
            </a:pPr>
            <a:r>
              <a:rPr lang="en-US" altLang="ja-JP" sz="1200" dirty="0">
                <a:latin typeface="Arial" panose="020B0604020202020204" pitchFamily="34" charset="0"/>
                <a:cs typeface="Arial" panose="020B0604020202020204" pitchFamily="34" charset="0"/>
              </a:rPr>
              <a:t>If </a:t>
            </a:r>
            <a:r>
              <a:rPr lang="en-US" altLang="ja-JP" sz="1200" b="1" dirty="0">
                <a:latin typeface="Arial" panose="020B0604020202020204" pitchFamily="34" charset="0"/>
                <a:cs typeface="Arial" panose="020B0604020202020204" pitchFamily="34" charset="0"/>
              </a:rPr>
              <a:t>word cloud </a:t>
            </a:r>
            <a:r>
              <a:rPr lang="en-US" altLang="ja-JP" sz="1200" dirty="0">
                <a:latin typeface="Arial" panose="020B0604020202020204" pitchFamily="34" charset="0"/>
                <a:cs typeface="Arial" panose="020B0604020202020204" pitchFamily="34" charset="0"/>
              </a:rPr>
              <a:t>--- “What do you like most about the Annual Meeting so far? Visit this URL (show slide with polling URL) and respond to the question in one or two words.”</a:t>
            </a:r>
          </a:p>
          <a:p>
            <a:pPr>
              <a:spcBef>
                <a:spcPct val="0"/>
              </a:spcBef>
              <a:buNone/>
            </a:pPr>
            <a:endParaRPr lang="en-US" altLang="ja-JP" sz="1200" dirty="0">
              <a:latin typeface="Arial" panose="020B0604020202020204" pitchFamily="34" charset="0"/>
              <a:cs typeface="Arial" panose="020B0604020202020204" pitchFamily="34" charset="0"/>
            </a:endParaRPr>
          </a:p>
          <a:p>
            <a:pPr>
              <a:spcBef>
                <a:spcPct val="0"/>
              </a:spcBef>
              <a:buNone/>
            </a:pPr>
            <a:r>
              <a:rPr lang="en-US" altLang="ja-JP" sz="1200" dirty="0">
                <a:latin typeface="Arial" panose="020B0604020202020204" pitchFamily="34" charset="0"/>
                <a:cs typeface="Arial" panose="020B0604020202020204" pitchFamily="34" charset="0"/>
              </a:rPr>
              <a:t>If </a:t>
            </a:r>
            <a:r>
              <a:rPr lang="en-US" altLang="ja-JP" sz="1200" b="1" dirty="0">
                <a:latin typeface="Arial" panose="020B0604020202020204" pitchFamily="34" charset="0"/>
                <a:cs typeface="Arial" panose="020B0604020202020204" pitchFamily="34" charset="0"/>
              </a:rPr>
              <a:t>Q&amp;A </a:t>
            </a:r>
            <a:r>
              <a:rPr lang="en-US" altLang="ja-JP" sz="1200" dirty="0">
                <a:latin typeface="Arial" panose="020B0604020202020204" pitchFamily="34" charset="0"/>
                <a:cs typeface="Arial" panose="020B0604020202020204" pitchFamily="34" charset="0"/>
              </a:rPr>
              <a:t>--- “Visit this URL (show slide with polling URL) and type in a question (can be open/fun/not necessarily related to this topic).”</a:t>
            </a:r>
          </a:p>
          <a:p>
            <a:pPr eaLnBrk="1" hangingPunct="1">
              <a:lnSpc>
                <a:spcPct val="90000"/>
              </a:lnSpc>
              <a:buFontTx/>
              <a:buNone/>
            </a:pPr>
            <a:endParaRPr lang="en-US" altLang="ja-JP" sz="1200" dirty="0">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CB6FB0A6-A5E4-4B8F-8BE6-D4743E6D670B}"/>
              </a:ext>
            </a:extLst>
          </p:cNvPr>
          <p:cNvCxnSpPr>
            <a:cxnSpLocks/>
          </p:cNvCxnSpPr>
          <p:nvPr/>
        </p:nvCxnSpPr>
        <p:spPr>
          <a:xfrm>
            <a:off x="448811" y="1737617"/>
            <a:ext cx="2837861" cy="0"/>
          </a:xfrm>
          <a:prstGeom prst="line">
            <a:avLst/>
          </a:prstGeom>
          <a:ln>
            <a:solidFill>
              <a:schemeClr val="bg1">
                <a:lumMod val="85000"/>
              </a:schemeClr>
            </a:solidFill>
          </a:ln>
        </p:spPr>
        <p:style>
          <a:lnRef idx="2">
            <a:schemeClr val="accent3"/>
          </a:lnRef>
          <a:fillRef idx="0">
            <a:schemeClr val="accent3"/>
          </a:fillRef>
          <a:effectRef idx="1">
            <a:schemeClr val="accent3"/>
          </a:effectRef>
          <a:fontRef idx="minor">
            <a:schemeClr val="tx1"/>
          </a:fontRef>
        </p:style>
      </p:cxnSp>
      <p:sp>
        <p:nvSpPr>
          <p:cNvPr id="10" name="Content Placeholder 2">
            <a:extLst>
              <a:ext uri="{FF2B5EF4-FFF2-40B4-BE49-F238E27FC236}">
                <a16:creationId xmlns:a16="http://schemas.microsoft.com/office/drawing/2014/main" id="{CFEBA4A0-9E4F-4993-BDA4-97FDFA18D156}"/>
              </a:ext>
            </a:extLst>
          </p:cNvPr>
          <p:cNvSpPr txBox="1">
            <a:spLocks/>
          </p:cNvSpPr>
          <p:nvPr/>
        </p:nvSpPr>
        <p:spPr bwMode="auto">
          <a:xfrm>
            <a:off x="372314" y="1822802"/>
            <a:ext cx="26543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90000"/>
              </a:lnSpc>
              <a:buFont typeface="Arial" panose="020B0604020202020204" pitchFamily="34" charset="0"/>
              <a:buAutoNum type="arabicPeriod"/>
            </a:pPr>
            <a:r>
              <a:rPr lang="en-US" altLang="ja-JP" sz="2000" b="1" dirty="0">
                <a:latin typeface="Arial" panose="020B0604020202020204" pitchFamily="34" charset="0"/>
                <a:ea typeface="Source Sans Pro Semibold" panose="020B0603030403020204" pitchFamily="34" charset="0"/>
                <a:cs typeface="Arial" panose="020B0604020202020204" pitchFamily="34" charset="0"/>
              </a:rPr>
              <a:t>Explain what’s going to happen</a:t>
            </a:r>
          </a:p>
        </p:txBody>
      </p:sp>
      <p:cxnSp>
        <p:nvCxnSpPr>
          <p:cNvPr id="11" name="Straight Connector 10">
            <a:extLst>
              <a:ext uri="{FF2B5EF4-FFF2-40B4-BE49-F238E27FC236}">
                <a16:creationId xmlns:a16="http://schemas.microsoft.com/office/drawing/2014/main" id="{EBE2849D-ADD2-41C2-884B-31592B9F6F78}"/>
              </a:ext>
            </a:extLst>
          </p:cNvPr>
          <p:cNvCxnSpPr>
            <a:cxnSpLocks/>
          </p:cNvCxnSpPr>
          <p:nvPr/>
        </p:nvCxnSpPr>
        <p:spPr>
          <a:xfrm>
            <a:off x="457200" y="2571750"/>
            <a:ext cx="2837861" cy="0"/>
          </a:xfrm>
          <a:prstGeom prst="line">
            <a:avLst/>
          </a:prstGeom>
          <a:ln>
            <a:solidFill>
              <a:schemeClr val="bg1">
                <a:lumMod val="85000"/>
              </a:schemeClr>
            </a:solidFill>
          </a:ln>
        </p:spPr>
        <p:style>
          <a:lnRef idx="2">
            <a:schemeClr val="accent3"/>
          </a:lnRef>
          <a:fillRef idx="0">
            <a:schemeClr val="accent3"/>
          </a:fillRef>
          <a:effectRef idx="1">
            <a:schemeClr val="accent3"/>
          </a:effectRef>
          <a:fontRef idx="minor">
            <a:schemeClr val="tx1"/>
          </a:fontRef>
        </p:style>
      </p:cxnSp>
      <p:sp>
        <p:nvSpPr>
          <p:cNvPr id="12" name="Content Placeholder 2">
            <a:extLst>
              <a:ext uri="{FF2B5EF4-FFF2-40B4-BE49-F238E27FC236}">
                <a16:creationId xmlns:a16="http://schemas.microsoft.com/office/drawing/2014/main" id="{7422D4A7-1F14-411E-AAF5-39D3DEE954C0}"/>
              </a:ext>
            </a:extLst>
          </p:cNvPr>
          <p:cNvSpPr txBox="1">
            <a:spLocks/>
          </p:cNvSpPr>
          <p:nvPr/>
        </p:nvSpPr>
        <p:spPr bwMode="auto">
          <a:xfrm>
            <a:off x="372314" y="2703503"/>
            <a:ext cx="2896989"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457200" indent="-457200" eaLnBrk="1" hangingPunct="1">
              <a:lnSpc>
                <a:spcPct val="90000"/>
              </a:lnSpc>
              <a:buFont typeface="+mj-lt"/>
              <a:buAutoNum type="arabicPeriod" startAt="2"/>
            </a:pPr>
            <a:r>
              <a:rPr lang="en-US" altLang="ja-JP" sz="2000" b="1" dirty="0">
                <a:latin typeface="Arial" panose="020B0604020202020204" pitchFamily="34" charset="0"/>
                <a:ea typeface="Source Sans Pro Semibold" panose="020B0603030403020204" pitchFamily="34" charset="0"/>
                <a:cs typeface="Arial" panose="020B0604020202020204" pitchFamily="34" charset="0"/>
              </a:rPr>
              <a:t>Demo an icebreaker activity</a:t>
            </a:r>
          </a:p>
        </p:txBody>
      </p:sp>
    </p:spTree>
    <p:extLst>
      <p:ext uri="{BB962C8B-B14F-4D97-AF65-F5344CB8AC3E}">
        <p14:creationId xmlns:p14="http://schemas.microsoft.com/office/powerpoint/2010/main" val="1883201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BE587-C9CF-4CD3-82B9-D66740F7F8D6}"/>
              </a:ext>
            </a:extLst>
          </p:cNvPr>
          <p:cNvSpPr>
            <a:spLocks noGrp="1"/>
          </p:cNvSpPr>
          <p:nvPr>
            <p:ph type="title"/>
          </p:nvPr>
        </p:nvSpPr>
        <p:spPr/>
        <p:txBody>
          <a:bodyPr>
            <a:normAutofit/>
          </a:bodyPr>
          <a:lstStyle/>
          <a:p>
            <a:r>
              <a:rPr kumimoji="0" lang="en-US" altLang="en-US" sz="3600" b="1" i="0" u="none" strike="noStrike" kern="1200" cap="none" spc="0" normalizeH="0" baseline="0" noProof="0" dirty="0">
                <a:ln>
                  <a:noFill/>
                </a:ln>
                <a:effectLst/>
                <a:uLnTx/>
                <a:uFillTx/>
                <a:latin typeface="Arial" panose="020B0604020202020204" pitchFamily="34" charset="0"/>
                <a:ea typeface="Source Sans Pro" panose="020B0503030403020204" pitchFamily="34" charset="0"/>
                <a:cs typeface="Arial" panose="020B0604020202020204" pitchFamily="34" charset="0"/>
              </a:rPr>
              <a:t>Best Practices Checklist</a:t>
            </a:r>
            <a:endParaRPr lang="en-US" dirty="0"/>
          </a:p>
        </p:txBody>
      </p:sp>
      <p:sp>
        <p:nvSpPr>
          <p:cNvPr id="3" name="Content Placeholder 2">
            <a:extLst>
              <a:ext uri="{FF2B5EF4-FFF2-40B4-BE49-F238E27FC236}">
                <a16:creationId xmlns:a16="http://schemas.microsoft.com/office/drawing/2014/main" id="{BD1BBAA8-A3E0-4232-9172-FABB45472B20}"/>
              </a:ext>
            </a:extLst>
          </p:cNvPr>
          <p:cNvSpPr>
            <a:spLocks noGrp="1"/>
          </p:cNvSpPr>
          <p:nvPr>
            <p:ph idx="1"/>
          </p:nvPr>
        </p:nvSpPr>
        <p:spPr>
          <a:xfrm>
            <a:off x="457200" y="1484114"/>
            <a:ext cx="8229600" cy="2775542"/>
          </a:xfrm>
        </p:spPr>
        <p:txBody>
          <a:bodyPr>
            <a:normAutofit fontScale="92500" lnSpcReduction="20000"/>
          </a:bodyPr>
          <a:lstStyle/>
          <a:p>
            <a:pPr marL="0" indent="0" defTabSz="914400">
              <a:spcBef>
                <a:spcPct val="0"/>
              </a:spcBef>
              <a:buClr>
                <a:srgbClr val="4F4F4F"/>
              </a:buClr>
              <a:buSzPts val="2000"/>
              <a:buNone/>
              <a:defRPr/>
            </a:pPr>
            <a:r>
              <a:rPr kumimoji="0" lang="en-US" altLang="en-US" sz="1600" b="1" i="0" u="none" strike="noStrike" kern="1200" cap="none" spc="0" normalizeH="0" baseline="0" noProof="0" dirty="0">
                <a:ln>
                  <a:noFill/>
                </a:ln>
                <a:solidFill>
                  <a:prstClr val="black"/>
                </a:solidFill>
                <a:effectLst/>
                <a:uLnTx/>
                <a:uFillTx/>
                <a:latin typeface="Arial" panose="020B0604020202020204" pitchFamily="34" charset="0"/>
                <a:ea typeface="Source Sans Pro" panose="020B0503030403020204" pitchFamily="34" charset="0"/>
                <a:cs typeface="Arial" panose="020B0604020202020204" pitchFamily="34" charset="0"/>
              </a:rPr>
              <a:t>Use this checklist to ensure a seamless polling experience, every time.</a:t>
            </a:r>
          </a:p>
          <a:p>
            <a:pPr marL="342900" marR="0" lvl="0" indent="-342900" algn="l" defTabSz="914400" rtl="0" eaLnBrk="1" fontAlgn="auto" latinLnBrk="0" hangingPunct="1">
              <a:lnSpc>
                <a:spcPct val="100000"/>
              </a:lnSpc>
              <a:spcBef>
                <a:spcPct val="0"/>
              </a:spcBef>
              <a:spcAft>
                <a:spcPts val="0"/>
              </a:spcAft>
              <a:buClr>
                <a:srgbClr val="4F4F4F"/>
              </a:buClr>
              <a:buSzPts val="2000"/>
              <a:buFont typeface="Noto Sans Symbols"/>
              <a:buChar char="◻"/>
              <a:tabLst/>
              <a:defRPr/>
            </a:pPr>
            <a:endParaRPr lang="en-US" altLang="en-US" sz="1600" b="1" dirty="0">
              <a:solidFill>
                <a:srgbClr val="4F4F4F"/>
              </a:solidFill>
              <a:latin typeface="Arial" panose="020B0604020202020204" pitchFamily="34" charset="0"/>
              <a:ea typeface="Source Sans Pro" panose="020B0503030403020204" pitchFamily="34" charset="0"/>
              <a:cs typeface="Arial" panose="020B0604020202020204" pitchFamily="34" charset="0"/>
              <a:sym typeface="Source Sans Pro" panose="020B0503030403020204" pitchFamily="34" charset="0"/>
            </a:endParaRPr>
          </a:p>
          <a:p>
            <a:pPr marL="342900" marR="0" lvl="0" indent="-342900" algn="l" defTabSz="914400" rtl="0" eaLnBrk="1" fontAlgn="auto" latinLnBrk="0" hangingPunct="1">
              <a:lnSpc>
                <a:spcPct val="100000"/>
              </a:lnSpc>
              <a:spcBef>
                <a:spcPct val="0"/>
              </a:spcBef>
              <a:spcAft>
                <a:spcPts val="0"/>
              </a:spcAft>
              <a:buClr>
                <a:srgbClr val="4F4F4F"/>
              </a:buClr>
              <a:buSzPts val="2000"/>
              <a:buFont typeface="Noto Sans Symbols"/>
              <a:buChar char="◻"/>
              <a:tabLst/>
              <a:defRPr/>
            </a:pPr>
            <a:r>
              <a:rPr kumimoji="0" lang="en-US" altLang="en-US" sz="1600" b="1" i="0" u="none" strike="noStrike" kern="1200" cap="none" spc="0" normalizeH="0" baseline="0" noProof="0" dirty="0">
                <a:ln>
                  <a:noFill/>
                </a:ln>
                <a:effectLst/>
                <a:uLnTx/>
                <a:uFillTx/>
                <a:latin typeface="Arial" panose="020B0604020202020204" pitchFamily="34" charset="0"/>
                <a:ea typeface="Source Sans Pro" panose="020B0503030403020204" pitchFamily="34" charset="0"/>
                <a:cs typeface="Arial" panose="020B0604020202020204" pitchFamily="34" charset="0"/>
                <a:sym typeface="Source Sans Pro" panose="020B0503030403020204" pitchFamily="34" charset="0"/>
              </a:rPr>
              <a:t>Give instructions upfront. </a:t>
            </a:r>
            <a:r>
              <a:rPr kumimoji="0" lang="en-US" altLang="en-US" sz="1600" b="0" i="0" u="none" strike="noStrike" kern="1200" cap="none" spc="0" normalizeH="0" baseline="0" noProof="0" dirty="0">
                <a:ln>
                  <a:noFill/>
                </a:ln>
                <a:effectLst/>
                <a:uLnTx/>
                <a:uFillTx/>
                <a:latin typeface="Arial" panose="020B0604020202020204" pitchFamily="34" charset="0"/>
                <a:ea typeface="Source Sans Pro" panose="020B0503030403020204" pitchFamily="34" charset="0"/>
                <a:cs typeface="Arial" panose="020B0604020202020204" pitchFamily="34" charset="0"/>
                <a:sym typeface="Source Sans Pro" panose="020B0503030403020204" pitchFamily="34" charset="0"/>
              </a:rPr>
              <a:t>Tell the audience they'll be asked to participate. Clear instructions set expectations and encourage participation. Example text is available slide #15.</a:t>
            </a:r>
          </a:p>
          <a:p>
            <a:pPr marL="342900" marR="0" lvl="0" indent="-342900" algn="l" defTabSz="914400" rtl="0" eaLnBrk="1" fontAlgn="auto" latinLnBrk="0" hangingPunct="1">
              <a:lnSpc>
                <a:spcPct val="100000"/>
              </a:lnSpc>
              <a:spcBef>
                <a:spcPct val="0"/>
              </a:spcBef>
              <a:spcAft>
                <a:spcPts val="0"/>
              </a:spcAft>
              <a:buClr>
                <a:srgbClr val="4F4F4F"/>
              </a:buClr>
              <a:buSzPts val="2000"/>
              <a:buFont typeface="Noto Sans Symbols"/>
              <a:buChar char="◻"/>
              <a:tabLst/>
              <a:defRPr/>
            </a:pPr>
            <a:r>
              <a:rPr kumimoji="0" lang="en-US" altLang="en-US" sz="1600" b="1" i="0" u="none" strike="noStrike" kern="1200" cap="none" spc="0" normalizeH="0" baseline="0" noProof="0" dirty="0">
                <a:ln>
                  <a:noFill/>
                </a:ln>
                <a:effectLst/>
                <a:uLnTx/>
                <a:uFillTx/>
                <a:latin typeface="Arial" panose="020B0604020202020204" pitchFamily="34" charset="0"/>
                <a:ea typeface="Source Sans Pro" panose="020B0503030403020204" pitchFamily="34" charset="0"/>
                <a:cs typeface="Arial" panose="020B0604020202020204" pitchFamily="34" charset="0"/>
                <a:sym typeface="Source Sans Pro" panose="020B0503030403020204" pitchFamily="34" charset="0"/>
              </a:rPr>
              <a:t>Create and test a practice polling activity. </a:t>
            </a:r>
            <a:r>
              <a:rPr kumimoji="0" lang="en-US" altLang="en-US" sz="1600" b="0" i="0" u="none" strike="noStrike" kern="1200" cap="none" spc="0" normalizeH="0" baseline="0" noProof="0" dirty="0">
                <a:ln>
                  <a:noFill/>
                </a:ln>
                <a:effectLst/>
                <a:uLnTx/>
                <a:uFillTx/>
                <a:latin typeface="Arial" panose="020B0604020202020204" pitchFamily="34" charset="0"/>
                <a:ea typeface="Source Sans Pro" panose="020B0503030403020204" pitchFamily="34" charset="0"/>
                <a:cs typeface="Arial" panose="020B0604020202020204" pitchFamily="34" charset="0"/>
                <a:sym typeface="Source Sans Pro" panose="020B0503030403020204" pitchFamily="34" charset="0"/>
              </a:rPr>
              <a:t>Start your session with a practice poll — a simple, fun </a:t>
            </a:r>
            <a:r>
              <a:rPr kumimoji="0" lang="en-US" altLang="en-US" sz="1600" b="0" i="0" u="sng" strike="noStrike" kern="1200" cap="none" spc="0" normalizeH="0" baseline="0" noProof="0" dirty="0">
                <a:ln>
                  <a:noFill/>
                </a:ln>
                <a:solidFill>
                  <a:srgbClr val="0563C1"/>
                </a:solidFill>
                <a:effectLst/>
                <a:uLnTx/>
                <a:uFillTx/>
                <a:latin typeface="Arial" panose="020B0604020202020204" pitchFamily="34" charset="0"/>
                <a:cs typeface="Arial" panose="020B0604020202020204" pitchFamily="34" charset="0"/>
                <a:sym typeface="Arial" panose="020B0604020202020204" pitchFamily="34" charset="0"/>
                <a:hlinkClick r:id="rId2"/>
              </a:rPr>
              <a:t>icebreaker question</a:t>
            </a:r>
            <a:r>
              <a:rPr kumimoji="0" lang="en-US" altLang="en-US" sz="1600" b="0" i="0" u="none" strike="noStrike" kern="1200" cap="none" spc="0" normalizeH="0" baseline="0" noProof="0" dirty="0">
                <a:ln>
                  <a:noFill/>
                </a:ln>
                <a:solidFill>
                  <a:srgbClr val="4F4F4F"/>
                </a:solidFill>
                <a:effectLst/>
                <a:uLnTx/>
                <a:uFillTx/>
                <a:latin typeface="Arial" panose="020B0604020202020204" pitchFamily="34" charset="0"/>
                <a:ea typeface="Source Sans Pro" panose="020B0503030403020204" pitchFamily="34" charset="0"/>
                <a:cs typeface="Arial" panose="020B0604020202020204" pitchFamily="34" charset="0"/>
                <a:sym typeface="Source Sans Pro" panose="020B0503030403020204" pitchFamily="34" charset="0"/>
              </a:rPr>
              <a:t> </a:t>
            </a:r>
            <a:r>
              <a:rPr kumimoji="0" lang="en-US" altLang="en-US" sz="1600" b="0" i="0" u="none" strike="noStrike" kern="1200" cap="none" spc="0" normalizeH="0" baseline="0" noProof="0" dirty="0">
                <a:ln>
                  <a:noFill/>
                </a:ln>
                <a:effectLst/>
                <a:uLnTx/>
                <a:uFillTx/>
                <a:latin typeface="Arial" panose="020B0604020202020204" pitchFamily="34" charset="0"/>
                <a:ea typeface="Source Sans Pro" panose="020B0503030403020204" pitchFamily="34" charset="0"/>
                <a:cs typeface="Arial" panose="020B0604020202020204" pitchFamily="34" charset="0"/>
                <a:sym typeface="Source Sans Pro" panose="020B0503030403020204" pitchFamily="34" charset="0"/>
              </a:rPr>
              <a:t>will do the trick.</a:t>
            </a:r>
            <a:endParaRPr kumimoji="0" lang="en-US" altLang="en-US" sz="16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400"/>
              </a:spcBef>
              <a:spcAft>
                <a:spcPts val="0"/>
              </a:spcAft>
              <a:buClr>
                <a:srgbClr val="4F4F4F"/>
              </a:buClr>
              <a:buSzPts val="2000"/>
              <a:buFont typeface="Noto Sans Symbols"/>
              <a:buChar char="◻"/>
              <a:tabLst/>
              <a:defRPr/>
            </a:pPr>
            <a:r>
              <a:rPr kumimoji="0" lang="en-US" altLang="en-US" sz="1600" b="1" i="0" u="none" strike="noStrike" kern="1200" cap="none" spc="0" normalizeH="0" baseline="0" noProof="0" dirty="0">
                <a:ln>
                  <a:noFill/>
                </a:ln>
                <a:effectLst/>
                <a:uLnTx/>
                <a:uFillTx/>
                <a:latin typeface="Arial" panose="020B0604020202020204" pitchFamily="34" charset="0"/>
                <a:ea typeface="Source Sans Pro" panose="020B0503030403020204" pitchFamily="34" charset="0"/>
                <a:cs typeface="Arial" panose="020B0604020202020204" pitchFamily="34" charset="0"/>
                <a:sym typeface="Source Sans Pro" panose="020B0503030403020204" pitchFamily="34" charset="0"/>
              </a:rPr>
              <a:t>Take it slow. </a:t>
            </a:r>
            <a:r>
              <a:rPr kumimoji="0" lang="en-US" altLang="en-US" sz="1600" b="0" i="0" u="none" strike="noStrike" kern="1200" cap="none" spc="0" normalizeH="0" baseline="0" noProof="0" dirty="0">
                <a:ln>
                  <a:noFill/>
                </a:ln>
                <a:effectLst/>
                <a:uLnTx/>
                <a:uFillTx/>
                <a:latin typeface="Arial" panose="020B0604020202020204" pitchFamily="34" charset="0"/>
                <a:ea typeface="Source Sans Pro" panose="020B0503030403020204" pitchFamily="34" charset="0"/>
                <a:cs typeface="Arial" panose="020B0604020202020204" pitchFamily="34" charset="0"/>
                <a:sym typeface="Source Sans Pro" panose="020B0503030403020204" pitchFamily="34" charset="0"/>
              </a:rPr>
              <a:t>There’s a natural tendency to rush during the silence that ensues when the audience is responding for the first time. Allow about 60-90 seconds for the practice round.</a:t>
            </a:r>
            <a:endParaRPr kumimoji="0" lang="en-US" altLang="en-US" sz="16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400"/>
              </a:spcBef>
              <a:spcAft>
                <a:spcPts val="0"/>
              </a:spcAft>
              <a:buClr>
                <a:srgbClr val="4F4F4F"/>
              </a:buClr>
              <a:buSzPts val="2000"/>
              <a:buFont typeface="Noto Sans Symbols"/>
              <a:buChar char="◻"/>
              <a:tabLst/>
              <a:defRPr/>
            </a:pPr>
            <a:r>
              <a:rPr kumimoji="0" lang="en-US" altLang="en-US" sz="1600" b="1" i="0" u="none" strike="noStrike" kern="1200" cap="none" spc="0" normalizeH="0" baseline="0" noProof="0" dirty="0">
                <a:ln>
                  <a:noFill/>
                </a:ln>
                <a:effectLst/>
                <a:uLnTx/>
                <a:uFillTx/>
                <a:latin typeface="Arial" panose="020B0604020202020204" pitchFamily="34" charset="0"/>
                <a:ea typeface="Source Sans Pro" panose="020B0503030403020204" pitchFamily="34" charset="0"/>
                <a:cs typeface="Arial" panose="020B0604020202020204" pitchFamily="34" charset="0"/>
                <a:sym typeface="Source Sans Pro" panose="020B0503030403020204" pitchFamily="34" charset="0"/>
              </a:rPr>
              <a:t>Mix it up. </a:t>
            </a:r>
            <a:r>
              <a:rPr kumimoji="0" lang="en-US" altLang="en-US" sz="1600" b="0" i="0" u="none" strike="noStrike" kern="1200" cap="none" spc="0" normalizeH="0" baseline="0" noProof="0" dirty="0">
                <a:ln>
                  <a:noFill/>
                </a:ln>
                <a:effectLst/>
                <a:uLnTx/>
                <a:uFillTx/>
                <a:latin typeface="Arial" panose="020B0604020202020204" pitchFamily="34" charset="0"/>
                <a:ea typeface="Source Sans Pro" panose="020B0503030403020204" pitchFamily="34" charset="0"/>
                <a:cs typeface="Arial" panose="020B0604020202020204" pitchFamily="34" charset="0"/>
                <a:sym typeface="Source Sans Pro" panose="020B0503030403020204" pitchFamily="34" charset="0"/>
              </a:rPr>
              <a:t>Deploy a poll every 10 to 15 minutes to bring wandering minds back into the fold. To keep things fresh, mix up the activity type: try clickable image, Q&amp;A, or word cloud. </a:t>
            </a:r>
            <a:endParaRPr kumimoji="0" lang="en-US" altLang="en-US" sz="16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400"/>
              </a:spcBef>
              <a:spcAft>
                <a:spcPts val="0"/>
              </a:spcAft>
              <a:buClr>
                <a:srgbClr val="4F4F4F"/>
              </a:buClr>
              <a:buSzPts val="2000"/>
              <a:buFont typeface="Noto Sans Symbols"/>
              <a:buChar char="◻"/>
              <a:tabLst/>
              <a:defRPr/>
            </a:pPr>
            <a:r>
              <a:rPr kumimoji="0" lang="en-US" altLang="en-US" sz="1600" b="1" i="0" u="none" strike="noStrike" kern="1200" cap="none" spc="0" normalizeH="0" baseline="0" noProof="0" dirty="0">
                <a:ln>
                  <a:noFill/>
                </a:ln>
                <a:effectLst/>
                <a:uLnTx/>
                <a:uFillTx/>
                <a:latin typeface="Arial" panose="020B0604020202020204" pitchFamily="34" charset="0"/>
                <a:ea typeface="Source Sans Pro" panose="020B0503030403020204" pitchFamily="34" charset="0"/>
                <a:cs typeface="Arial" panose="020B0604020202020204" pitchFamily="34" charset="0"/>
                <a:sym typeface="Source Sans Pro" panose="020B0503030403020204" pitchFamily="34" charset="0"/>
              </a:rPr>
              <a:t>Offer incentives. </a:t>
            </a:r>
            <a:r>
              <a:rPr kumimoji="0" lang="en-US" altLang="en-US" sz="1600" b="0" i="0" u="none" strike="noStrike" kern="1200" cap="none" spc="0" normalizeH="0" baseline="0" noProof="0" dirty="0">
                <a:ln>
                  <a:noFill/>
                </a:ln>
                <a:effectLst/>
                <a:uLnTx/>
                <a:uFillTx/>
                <a:latin typeface="Arial" panose="020B0604020202020204" pitchFamily="34" charset="0"/>
                <a:ea typeface="Source Sans Pro" panose="020B0503030403020204" pitchFamily="34" charset="0"/>
                <a:cs typeface="Arial" panose="020B0604020202020204" pitchFamily="34" charset="0"/>
                <a:sym typeface="Source Sans Pro" panose="020B0503030403020204" pitchFamily="34" charset="0"/>
              </a:rPr>
              <a:t>Many presenters turn polling into a game, offering prizes for participation, to keep energy levels high.</a:t>
            </a:r>
            <a:endParaRPr kumimoji="0" lang="en-US" altLang="en-US" sz="16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indent="0" algn="ctr">
              <a:buNone/>
            </a:pPr>
            <a:endParaRPr lang="en-US" sz="16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745D08D-EE9A-4CFE-B9C3-623CEE3CE635}"/>
              </a:ext>
            </a:extLst>
          </p:cNvPr>
          <p:cNvSpPr txBox="1"/>
          <p:nvPr/>
        </p:nvSpPr>
        <p:spPr>
          <a:xfrm>
            <a:off x="820812" y="4266327"/>
            <a:ext cx="7502375" cy="338554"/>
          </a:xfrm>
          <a:prstGeom prst="rect">
            <a:avLst/>
          </a:prstGeom>
          <a:noFill/>
        </p:spPr>
        <p:txBody>
          <a:bodyPr wrap="none" rtlCol="0">
            <a:spAutoFit/>
          </a:bodyPr>
          <a:lstStyle/>
          <a:p>
            <a:r>
              <a:rPr lang="en-US" sz="1600" b="1" i="1" dirty="0">
                <a:solidFill>
                  <a:srgbClr val="75193E"/>
                </a:solidFill>
                <a:highlight>
                  <a:srgbClr val="FFFF00"/>
                </a:highlight>
                <a:latin typeface="Arial" panose="020B0604020202020204" pitchFamily="34" charset="0"/>
                <a:cs typeface="Arial" panose="020B0604020202020204" pitchFamily="34" charset="0"/>
              </a:rPr>
              <a:t>Please email </a:t>
            </a:r>
            <a:r>
              <a:rPr lang="en-US" sz="1600" b="1" i="1" dirty="0">
                <a:solidFill>
                  <a:srgbClr val="75193E"/>
                </a:solidFill>
                <a:highlight>
                  <a:srgbClr val="FFFF00"/>
                </a:highligh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programs@acc.com</a:t>
            </a:r>
            <a:r>
              <a:rPr lang="en-US" sz="1600" b="1" i="1" dirty="0">
                <a:solidFill>
                  <a:srgbClr val="75193E"/>
                </a:solidFill>
                <a:highlight>
                  <a:srgbClr val="FFFF00"/>
                </a:highlight>
                <a:latin typeface="Arial" panose="020B0604020202020204" pitchFamily="34" charset="0"/>
                <a:cs typeface="Arial" panose="020B0604020202020204" pitchFamily="34" charset="0"/>
              </a:rPr>
              <a:t> if you have questions or need assistance</a:t>
            </a:r>
          </a:p>
        </p:txBody>
      </p:sp>
    </p:spTree>
    <p:extLst>
      <p:ext uri="{BB962C8B-B14F-4D97-AF65-F5344CB8AC3E}">
        <p14:creationId xmlns:p14="http://schemas.microsoft.com/office/powerpoint/2010/main" val="3172598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Roadmap</a:t>
            </a:r>
            <a:endParaRPr lang="en-US" dirty="0"/>
          </a:p>
        </p:txBody>
      </p:sp>
      <p:sp>
        <p:nvSpPr>
          <p:cNvPr id="3" name="Content Placeholder 2"/>
          <p:cNvSpPr>
            <a:spLocks noGrp="1"/>
          </p:cNvSpPr>
          <p:nvPr>
            <p:ph idx="1"/>
          </p:nvPr>
        </p:nvSpPr>
        <p:spPr/>
        <p:txBody>
          <a:bodyPr/>
          <a:lstStyle/>
          <a:p>
            <a:pPr marL="514350" indent="-514350">
              <a:buClr>
                <a:srgbClr val="75193E"/>
              </a:buClr>
              <a:buFont typeface="+mj-lt"/>
              <a:buAutoNum type="arabicPeriod"/>
            </a:pPr>
            <a:r>
              <a:rPr lang="en-US">
                <a:latin typeface="Arial" panose="020B0604020202020204" pitchFamily="34" charset="0"/>
                <a:cs typeface="Arial" panose="020B0604020202020204" pitchFamily="34" charset="0"/>
              </a:rPr>
              <a:t>What</a:t>
            </a:r>
          </a:p>
          <a:p>
            <a:pPr marL="514350" indent="-514350">
              <a:buClr>
                <a:srgbClr val="75193E"/>
              </a:buClr>
              <a:buFont typeface="+mj-lt"/>
              <a:buAutoNum type="arabicPeriod"/>
            </a:pPr>
            <a:r>
              <a:rPr lang="en-US">
                <a:latin typeface="Arial" panose="020B0604020202020204" pitchFamily="34" charset="0"/>
                <a:cs typeface="Arial" panose="020B0604020202020204" pitchFamily="34" charset="0"/>
              </a:rPr>
              <a:t>Will</a:t>
            </a:r>
          </a:p>
          <a:p>
            <a:pPr marL="514350" indent="-514350">
              <a:buClr>
                <a:srgbClr val="75193E"/>
              </a:buClr>
              <a:buFont typeface="+mj-lt"/>
              <a:buAutoNum type="arabicPeriod"/>
            </a:pPr>
            <a:r>
              <a:rPr lang="en-US">
                <a:latin typeface="Arial" panose="020B0604020202020204" pitchFamily="34" charset="0"/>
                <a:cs typeface="Arial" panose="020B0604020202020204" pitchFamily="34" charset="0"/>
              </a:rPr>
              <a:t>You</a:t>
            </a:r>
          </a:p>
          <a:p>
            <a:pPr marL="514350" indent="-514350">
              <a:buClr>
                <a:srgbClr val="75193E"/>
              </a:buClr>
              <a:buFont typeface="+mj-lt"/>
              <a:buAutoNum type="arabicPeriod"/>
            </a:pPr>
            <a:r>
              <a:rPr lang="en-US">
                <a:latin typeface="Arial" panose="020B0604020202020204" pitchFamily="34" charset="0"/>
                <a:cs typeface="Arial" panose="020B0604020202020204" pitchFamily="34" charset="0"/>
              </a:rPr>
              <a:t>Discuss?</a:t>
            </a: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9534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C9139-FCA5-4E3F-9163-2C01317125A0}"/>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Content Slides</a:t>
            </a:r>
            <a:endParaRPr lang="en-US" dirty="0"/>
          </a:p>
        </p:txBody>
      </p:sp>
      <p:sp>
        <p:nvSpPr>
          <p:cNvPr id="3" name="Content Placeholder 2">
            <a:extLst>
              <a:ext uri="{FF2B5EF4-FFF2-40B4-BE49-F238E27FC236}">
                <a16:creationId xmlns:a16="http://schemas.microsoft.com/office/drawing/2014/main" id="{893DBB1E-DE20-4852-A28B-99D710F6A6AC}"/>
              </a:ext>
            </a:extLst>
          </p:cNvPr>
          <p:cNvSpPr>
            <a:spLocks noGrp="1"/>
          </p:cNvSpPr>
          <p:nvPr>
            <p:ph idx="1"/>
          </p:nvPr>
        </p:nvSpPr>
        <p:spPr>
          <a:xfrm>
            <a:off x="457200" y="1443037"/>
            <a:ext cx="8229600" cy="3341719"/>
          </a:xfrm>
        </p:spPr>
        <p:txBody>
          <a:bodyPr>
            <a:normAutofit fontScale="70000" lnSpcReduction="20000"/>
          </a:bodyPr>
          <a:lstStyle/>
          <a:p>
            <a:r>
              <a:rPr lang="en-US" sz="2400" dirty="0">
                <a:latin typeface="Arial" panose="020B0604020202020204" pitchFamily="34" charset="0"/>
                <a:cs typeface="Arial" panose="020B0604020202020204" pitchFamily="34" charset="0"/>
              </a:rPr>
              <a:t>30 total slides for 60-minute session, 38 total slides for 75-minute session, 45 total slides for 90-minute session</a:t>
            </a:r>
          </a:p>
          <a:p>
            <a:pPr lvl="1"/>
            <a:r>
              <a:rPr lang="en-US" sz="2000" dirty="0">
                <a:highlight>
                  <a:srgbClr val="FFFF00"/>
                </a:highlight>
                <a:latin typeface="Arial" panose="020B0604020202020204" pitchFamily="34" charset="0"/>
                <a:cs typeface="Arial" panose="020B0604020202020204" pitchFamily="34" charset="0"/>
              </a:rPr>
              <a:t>See </a:t>
            </a:r>
            <a:r>
              <a:rPr lang="en-US" sz="2000" b="1" dirty="0">
                <a:highlight>
                  <a:srgbClr val="FFFF00"/>
                </a:highlight>
                <a:latin typeface="Arial" panose="020B0604020202020204" pitchFamily="34" charset="0"/>
                <a:cs typeface="Arial" panose="020B0604020202020204" pitchFamily="34" charset="0"/>
              </a:rPr>
              <a:t>Course Materials and Slide Decks </a:t>
            </a:r>
            <a:r>
              <a:rPr lang="en-US" sz="2000" dirty="0">
                <a:highlight>
                  <a:srgbClr val="FFFF00"/>
                </a:highlight>
                <a:latin typeface="Arial" panose="020B0604020202020204" pitchFamily="34" charset="0"/>
                <a:cs typeface="Arial" panose="020B0604020202020204" pitchFamily="34" charset="0"/>
              </a:rPr>
              <a:t>on the </a:t>
            </a:r>
            <a:r>
              <a:rPr lang="en-US" sz="2000" dirty="0">
                <a:highlight>
                  <a:srgbClr val="FFFF00"/>
                </a:highlight>
                <a:latin typeface="Arial" panose="020B0604020202020204" pitchFamily="34" charset="0"/>
                <a:cs typeface="Arial" panose="020B0604020202020204" pitchFamily="34" charset="0"/>
                <a:hlinkClick r:id="rId2"/>
              </a:rPr>
              <a:t>Speaker Tips page</a:t>
            </a:r>
            <a:r>
              <a:rPr lang="en-US" sz="2000" b="1" dirty="0">
                <a:highlight>
                  <a:srgbClr val="FFFF00"/>
                </a:highlight>
                <a:latin typeface="Arial" panose="020B0604020202020204" pitchFamily="34" charset="0"/>
                <a:cs typeface="Arial" panose="020B0604020202020204" pitchFamily="34" charset="0"/>
              </a:rPr>
              <a:t> </a:t>
            </a:r>
            <a:r>
              <a:rPr lang="en-US" sz="2000" dirty="0">
                <a:highlight>
                  <a:srgbClr val="FFFF00"/>
                </a:highlight>
                <a:latin typeface="Arial" panose="020B0604020202020204" pitchFamily="34" charset="0"/>
                <a:cs typeface="Arial" panose="020B0604020202020204" pitchFamily="34" charset="0"/>
              </a:rPr>
              <a:t>for more information</a:t>
            </a:r>
          </a:p>
          <a:p>
            <a:r>
              <a:rPr lang="en-US" sz="2400" b="1" dirty="0">
                <a:latin typeface="Arial" panose="020B0604020202020204" pitchFamily="34" charset="0"/>
                <a:cs typeface="Arial" panose="020B0604020202020204" pitchFamily="34" charset="0"/>
              </a:rPr>
              <a:t>“5x5 Rule”: </a:t>
            </a:r>
            <a:r>
              <a:rPr lang="en-US" sz="2400" dirty="0">
                <a:latin typeface="Arial" panose="020B0604020202020204" pitchFamily="34" charset="0"/>
                <a:cs typeface="Arial" panose="020B0604020202020204" pitchFamily="34" charset="0"/>
              </a:rPr>
              <a:t>≤ five lines per slide x ≤ five words per line</a:t>
            </a:r>
          </a:p>
          <a:p>
            <a:pPr lvl="1"/>
            <a:r>
              <a:rPr lang="en-US" dirty="0">
                <a:latin typeface="Arial" panose="020B0604020202020204" pitchFamily="34" charset="0"/>
                <a:cs typeface="Arial" panose="020B0604020202020204" pitchFamily="34" charset="0"/>
              </a:rPr>
              <a:t>It is impossible for an attendee to read long sentences and simultaneously pay attention to what the speaker is actually saying on stage. If what you plan to say can also be typed out just as effectively, are you really adding value as a speaker? (See what we mean about sentences on slide decks?)  </a:t>
            </a:r>
          </a:p>
          <a:p>
            <a:r>
              <a:rPr lang="en-US" sz="2400" dirty="0">
                <a:latin typeface="Arial" panose="020B0604020202020204" pitchFamily="34" charset="0"/>
                <a:cs typeface="Arial" panose="020B0604020202020204" pitchFamily="34" charset="0"/>
              </a:rPr>
              <a:t>2/3 of your total time</a:t>
            </a:r>
          </a:p>
          <a:p>
            <a:r>
              <a:rPr lang="en-US" sz="2400" dirty="0">
                <a:latin typeface="Arial" panose="020B0604020202020204" pitchFamily="34" charset="0"/>
                <a:cs typeface="Arial" panose="020B0604020202020204" pitchFamily="34" charset="0"/>
              </a:rPr>
              <a:t>3-5 minutes per slide</a:t>
            </a:r>
          </a:p>
          <a:p>
            <a:r>
              <a:rPr lang="en-US" sz="2400" i="1" dirty="0">
                <a:latin typeface="Arial" panose="020B0604020202020204" pitchFamily="34" charset="0"/>
                <a:cs typeface="Arial" panose="020B0604020202020204" pitchFamily="34" charset="0"/>
              </a:rPr>
              <a:t>Common pitfall: Poor time allocation</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5147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25D12-92FD-4C54-8197-70269B4775E3}"/>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Content Slides</a:t>
            </a:r>
            <a:endParaRPr lang="en-US" dirty="0"/>
          </a:p>
        </p:txBody>
      </p:sp>
      <p:pic>
        <p:nvPicPr>
          <p:cNvPr id="4" name="Picture 2" descr="Image result for lightbulb clipart">
            <a:extLst>
              <a:ext uri="{FF2B5EF4-FFF2-40B4-BE49-F238E27FC236}">
                <a16:creationId xmlns:a16="http://schemas.microsoft.com/office/drawing/2014/main" id="{99C2D1EB-6EBC-4C40-B4C5-BB87F06FA4F0}"/>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551848" y="1539705"/>
            <a:ext cx="2045418" cy="2418707"/>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46B8602D-B7EA-45F8-BD6A-12D9AAEB8BD4}"/>
              </a:ext>
            </a:extLst>
          </p:cNvPr>
          <p:cNvSpPr txBox="1">
            <a:spLocks/>
          </p:cNvSpPr>
          <p:nvPr/>
        </p:nvSpPr>
        <p:spPr>
          <a:xfrm>
            <a:off x="1495574" y="2131945"/>
            <a:ext cx="3153128" cy="182646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latin typeface="Arial" panose="020B0604020202020204" pitchFamily="34" charset="0"/>
                <a:cs typeface="Arial" panose="020B0604020202020204" pitchFamily="34" charset="0"/>
              </a:rPr>
              <a:t>Images support messaging!</a:t>
            </a:r>
          </a:p>
        </p:txBody>
      </p:sp>
    </p:spTree>
    <p:extLst>
      <p:ext uri="{BB962C8B-B14F-4D97-AF65-F5344CB8AC3E}">
        <p14:creationId xmlns:p14="http://schemas.microsoft.com/office/powerpoint/2010/main" val="3957271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D95C7-5D23-4DFA-A5B7-520C4846FF4E}"/>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Engage the Audience</a:t>
            </a:r>
            <a:endParaRPr lang="en-US" dirty="0"/>
          </a:p>
        </p:txBody>
      </p:sp>
      <p:sp>
        <p:nvSpPr>
          <p:cNvPr id="3" name="Content Placeholder 2">
            <a:extLst>
              <a:ext uri="{FF2B5EF4-FFF2-40B4-BE49-F238E27FC236}">
                <a16:creationId xmlns:a16="http://schemas.microsoft.com/office/drawing/2014/main" id="{C4DAE97D-9A5E-4A3E-8A1D-36B12DA45670}"/>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Live poll the audience</a:t>
            </a:r>
          </a:p>
          <a:p>
            <a:r>
              <a:rPr lang="en-US" dirty="0">
                <a:latin typeface="Arial" panose="020B0604020202020204" pitchFamily="34" charset="0"/>
                <a:cs typeface="Arial" panose="020B0604020202020204" pitchFamily="34" charset="0"/>
              </a:rPr>
              <a:t>Host roundtable discussions</a:t>
            </a:r>
          </a:p>
          <a:p>
            <a:r>
              <a:rPr lang="en-US" dirty="0">
                <a:latin typeface="Arial" panose="020B0604020202020204" pitchFamily="34" charset="0"/>
                <a:cs typeface="Arial" panose="020B0604020202020204" pitchFamily="34" charset="0"/>
              </a:rPr>
              <a:t>Plan tabletop exercise</a:t>
            </a:r>
          </a:p>
        </p:txBody>
      </p:sp>
    </p:spTree>
    <p:extLst>
      <p:ext uri="{BB962C8B-B14F-4D97-AF65-F5344CB8AC3E}">
        <p14:creationId xmlns:p14="http://schemas.microsoft.com/office/powerpoint/2010/main" val="683820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76F18-6986-4077-9A3A-DFF579B03758}"/>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For Ethics Credit</a:t>
            </a:r>
            <a:endParaRPr lang="en-US" dirty="0"/>
          </a:p>
        </p:txBody>
      </p:sp>
      <p:sp>
        <p:nvSpPr>
          <p:cNvPr id="3" name="Content Placeholder 2">
            <a:extLst>
              <a:ext uri="{FF2B5EF4-FFF2-40B4-BE49-F238E27FC236}">
                <a16:creationId xmlns:a16="http://schemas.microsoft.com/office/drawing/2014/main" id="{EFF62E08-FE97-4C1B-A4F0-C3B5B6D7168B}"/>
              </a:ext>
            </a:extLst>
          </p:cNvPr>
          <p:cNvSpPr>
            <a:spLocks noGrp="1"/>
          </p:cNvSpPr>
          <p:nvPr>
            <p:ph idx="1"/>
          </p:nvPr>
        </p:nvSpPr>
        <p:spPr/>
        <p:txBody>
          <a:bodyPr>
            <a:normAutofit fontScale="85000" lnSpcReduction="20000"/>
          </a:bodyPr>
          <a:lstStyle/>
          <a:p>
            <a:r>
              <a:rPr lang="en-US" b="1" u="sng" dirty="0">
                <a:latin typeface="Arial" panose="020B0604020202020204" pitchFamily="34" charset="0"/>
                <a:cs typeface="Arial" panose="020B0604020202020204" pitchFamily="34" charset="0"/>
              </a:rPr>
              <a:t>Clearly state the relevant rule(s) of professional conduct</a:t>
            </a:r>
          </a:p>
          <a:p>
            <a:r>
              <a:rPr lang="en-US" dirty="0">
                <a:latin typeface="Arial" panose="020B0604020202020204" pitchFamily="34" charset="0"/>
                <a:cs typeface="Arial" panose="020B0604020202020204" pitchFamily="34" charset="0"/>
              </a:rPr>
              <a:t>Dedicate a </a:t>
            </a:r>
            <a:r>
              <a:rPr lang="en-US" i="1" dirty="0">
                <a:latin typeface="Arial" panose="020B0604020202020204" pitchFamily="34" charset="0"/>
                <a:cs typeface="Arial" panose="020B0604020202020204" pitchFamily="34" charset="0"/>
              </a:rPr>
              <a:t>reasonable amount of time </a:t>
            </a:r>
            <a:r>
              <a:rPr lang="en-US" dirty="0">
                <a:latin typeface="Arial" panose="020B0604020202020204" pitchFamily="34" charset="0"/>
                <a:cs typeface="Arial" panose="020B0604020202020204" pitchFamily="34" charset="0"/>
              </a:rPr>
              <a:t>to: </a:t>
            </a:r>
          </a:p>
          <a:p>
            <a:pPr lvl="1">
              <a:buFont typeface="Wingdings" pitchFamily="2" charset="2"/>
              <a:buChar char="§"/>
            </a:pPr>
            <a:r>
              <a:rPr lang="en-US" dirty="0">
                <a:latin typeface="Arial" panose="020B0604020202020204" pitchFamily="34" charset="0"/>
                <a:cs typeface="Arial" panose="020B0604020202020204" pitchFamily="34" charset="0"/>
              </a:rPr>
              <a:t>Stating the relevant rule(s)</a:t>
            </a:r>
          </a:p>
          <a:p>
            <a:pPr lvl="1">
              <a:buFont typeface="Wingdings" pitchFamily="2" charset="2"/>
              <a:buChar char="§"/>
            </a:pPr>
            <a:r>
              <a:rPr lang="en-US" dirty="0">
                <a:latin typeface="Arial" panose="020B0604020202020204" pitchFamily="34" charset="0"/>
                <a:cs typeface="Arial" panose="020B0604020202020204" pitchFamily="34" charset="0"/>
              </a:rPr>
              <a:t>Sharing practical considerations for corporate counsel</a:t>
            </a:r>
          </a:p>
          <a:p>
            <a:pPr lvl="1">
              <a:buFont typeface="Wingdings" pitchFamily="2" charset="2"/>
              <a:buChar char="§"/>
            </a:pPr>
            <a:r>
              <a:rPr lang="en-US" dirty="0">
                <a:latin typeface="Arial" panose="020B0604020202020204" pitchFamily="34" charset="0"/>
                <a:cs typeface="Arial" panose="020B0604020202020204" pitchFamily="34" charset="0"/>
              </a:rPr>
              <a:t>Directing to more information</a:t>
            </a:r>
          </a:p>
          <a:p>
            <a:pPr>
              <a:buFont typeface="Arial" panose="020B0604020202020204" pitchFamily="34" charset="0"/>
              <a:buChar char="•"/>
            </a:pPr>
            <a:r>
              <a:rPr lang="en-US" dirty="0">
                <a:latin typeface="Arial" panose="020B0604020202020204" pitchFamily="34" charset="0"/>
                <a:cs typeface="Arial" panose="020B0604020202020204" pitchFamily="34" charset="0"/>
              </a:rPr>
              <a:t>Include the </a:t>
            </a:r>
            <a:r>
              <a:rPr lang="en-US" b="1" u="sng" dirty="0">
                <a:latin typeface="Arial" panose="020B0604020202020204" pitchFamily="34" charset="0"/>
                <a:cs typeface="Arial" panose="020B0604020202020204" pitchFamily="34" charset="0"/>
              </a:rPr>
              <a:t>answer and explanation</a:t>
            </a:r>
            <a:r>
              <a:rPr lang="en-US" dirty="0">
                <a:latin typeface="Arial" panose="020B0604020202020204" pitchFamily="34" charset="0"/>
                <a:cs typeface="Arial" panose="020B0604020202020204" pitchFamily="34" charset="0"/>
              </a:rPr>
              <a:t> to any hypotheticals</a:t>
            </a:r>
          </a:p>
        </p:txBody>
      </p:sp>
    </p:spTree>
    <p:extLst>
      <p:ext uri="{BB962C8B-B14F-4D97-AF65-F5344CB8AC3E}">
        <p14:creationId xmlns:p14="http://schemas.microsoft.com/office/powerpoint/2010/main" val="3232324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67089-02DA-4FE5-96E6-12D1F92C648E}"/>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Key Takeaway(s)</a:t>
            </a:r>
            <a:endParaRPr lang="en-US" dirty="0"/>
          </a:p>
        </p:txBody>
      </p:sp>
      <p:sp>
        <p:nvSpPr>
          <p:cNvPr id="3" name="Content Placeholder 2">
            <a:extLst>
              <a:ext uri="{FF2B5EF4-FFF2-40B4-BE49-F238E27FC236}">
                <a16:creationId xmlns:a16="http://schemas.microsoft.com/office/drawing/2014/main" id="{1B8E6370-CB8C-4AA9-AE78-9B02AFFC370E}"/>
              </a:ext>
            </a:extLst>
          </p:cNvPr>
          <p:cNvSpPr>
            <a:spLocks noGrp="1"/>
          </p:cNvSpPr>
          <p:nvPr>
            <p:ph idx="1"/>
          </p:nvPr>
        </p:nvSpPr>
        <p:spPr/>
        <p:txBody>
          <a:bodyPr/>
          <a:lstStyle/>
          <a:p>
            <a:pPr algn="ctr">
              <a:buClr>
                <a:srgbClr val="FFC000"/>
              </a:buClr>
              <a:buFont typeface="Wingdings" panose="05000000000000000000" pitchFamily="2" charset="2"/>
              <a:buChar char=""/>
            </a:pPr>
            <a:r>
              <a:rPr lang="en-US" dirty="0">
                <a:latin typeface="Arial" panose="020B0604020202020204" pitchFamily="34" charset="0"/>
                <a:cs typeface="Arial" panose="020B0604020202020204" pitchFamily="34" charset="0"/>
              </a:rPr>
              <a:t>What 1-2 things should the audience remember, if nothing else?</a:t>
            </a:r>
          </a:p>
          <a:p>
            <a:pPr marL="0" indent="0" algn="ctr">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3264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D1438-65B0-4C08-AF18-BBFF14534F38}"/>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Deeper Dive</a:t>
            </a:r>
            <a:endParaRPr lang="en-US" dirty="0"/>
          </a:p>
        </p:txBody>
      </p:sp>
      <p:sp>
        <p:nvSpPr>
          <p:cNvPr id="3" name="Content Placeholder 2">
            <a:extLst>
              <a:ext uri="{FF2B5EF4-FFF2-40B4-BE49-F238E27FC236}">
                <a16:creationId xmlns:a16="http://schemas.microsoft.com/office/drawing/2014/main" id="{B45D5DF9-CC40-4442-A2AB-AE5D462D08B5}"/>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Direct attendees to more info</a:t>
            </a:r>
          </a:p>
          <a:p>
            <a:pPr lvl="1">
              <a:buFont typeface="Wingdings" pitchFamily="2" charset="2"/>
              <a:buChar char="§"/>
            </a:pPr>
            <a:r>
              <a:rPr lang="en-US" sz="2800" dirty="0">
                <a:latin typeface="Arial" panose="020B0604020202020204" pitchFamily="34" charset="0"/>
                <a:cs typeface="Arial" panose="020B0604020202020204" pitchFamily="34" charset="0"/>
              </a:rPr>
              <a:t>What program materials did you submit? </a:t>
            </a:r>
          </a:p>
          <a:p>
            <a:pPr lvl="1">
              <a:buFont typeface="Wingdings" pitchFamily="2" charset="2"/>
              <a:buChar char="§"/>
            </a:pPr>
            <a:r>
              <a:rPr lang="en-US" sz="2800" dirty="0">
                <a:latin typeface="Arial" panose="020B0604020202020204" pitchFamily="34" charset="0"/>
                <a:cs typeface="Arial" panose="020B0604020202020204" pitchFamily="34" charset="0"/>
              </a:rPr>
              <a:t>Specific laws/regulations? </a:t>
            </a:r>
          </a:p>
          <a:p>
            <a:pPr lvl="1">
              <a:buFont typeface="Wingdings" pitchFamily="2" charset="2"/>
              <a:buChar char="§"/>
            </a:pPr>
            <a:r>
              <a:rPr lang="en-US" sz="2800" dirty="0">
                <a:latin typeface="Arial" panose="020B0604020202020204" pitchFamily="34" charset="0"/>
                <a:cs typeface="Arial" panose="020B0604020202020204" pitchFamily="34" charset="0"/>
              </a:rPr>
              <a:t>Basics for those who need a refresher? </a:t>
            </a:r>
          </a:p>
          <a:p>
            <a:pPr lvl="1">
              <a:buFont typeface="Wingdings" pitchFamily="2" charset="2"/>
              <a:buChar char="§"/>
            </a:pPr>
            <a:r>
              <a:rPr lang="en-US" sz="2800" dirty="0">
                <a:latin typeface="Arial" panose="020B0604020202020204" pitchFamily="34" charset="0"/>
                <a:cs typeface="Arial" panose="020B0604020202020204" pitchFamily="34" charset="0"/>
              </a:rPr>
              <a:t>Sponsor’s resources?</a:t>
            </a:r>
          </a:p>
        </p:txBody>
      </p:sp>
    </p:spTree>
    <p:extLst>
      <p:ext uri="{BB962C8B-B14F-4D97-AF65-F5344CB8AC3E}">
        <p14:creationId xmlns:p14="http://schemas.microsoft.com/office/powerpoint/2010/main" val="12124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D9506-1469-40D9-A5D4-DA962572C764}"/>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Q&amp;A</a:t>
            </a:r>
            <a:endParaRPr lang="en-US" dirty="0"/>
          </a:p>
        </p:txBody>
      </p:sp>
      <p:sp>
        <p:nvSpPr>
          <p:cNvPr id="3" name="Content Placeholder 2">
            <a:extLst>
              <a:ext uri="{FF2B5EF4-FFF2-40B4-BE49-F238E27FC236}">
                <a16:creationId xmlns:a16="http://schemas.microsoft.com/office/drawing/2014/main" id="{D16ACC21-26CC-4BF0-BE38-EFC5CC06B5CF}"/>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1/3 of your time</a:t>
            </a:r>
          </a:p>
          <a:p>
            <a:pPr lvl="1">
              <a:buFont typeface="Wingdings" pitchFamily="2" charset="2"/>
              <a:buChar char="§"/>
            </a:pPr>
            <a:r>
              <a:rPr lang="en-US" sz="2800" dirty="0">
                <a:latin typeface="Arial" panose="020B0604020202020204" pitchFamily="34" charset="0"/>
                <a:cs typeface="Arial" panose="020B0604020202020204" pitchFamily="34" charset="0"/>
              </a:rPr>
              <a:t>Plan Q&amp;A start time</a:t>
            </a:r>
          </a:p>
          <a:p>
            <a:r>
              <a:rPr lang="en-US" dirty="0">
                <a:latin typeface="Arial" panose="020B0604020202020204" pitchFamily="34" charset="0"/>
                <a:cs typeface="Arial" panose="020B0604020202020204" pitchFamily="34" charset="0"/>
              </a:rPr>
              <a:t>If none, discuss uncovered issues or under-developed points</a:t>
            </a:r>
          </a:p>
        </p:txBody>
      </p:sp>
    </p:spTree>
    <p:extLst>
      <p:ext uri="{BB962C8B-B14F-4D97-AF65-F5344CB8AC3E}">
        <p14:creationId xmlns:p14="http://schemas.microsoft.com/office/powerpoint/2010/main" val="874491462"/>
      </p:ext>
    </p:extLst>
  </p:cSld>
  <p:clrMapOvr>
    <a:masterClrMapping/>
  </p:clrMapOvr>
</p:sld>
</file>

<file path=ppt/theme/theme1.xml><?xml version="1.0" encoding="utf-8"?>
<a:theme xmlns:a="http://schemas.openxmlformats.org/drawingml/2006/main" name="Office Theme">
  <a:themeElements>
    <a:clrScheme name="AM22">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437DA7F2-A4FD-4DE6-A376-B4FFEC53F4C1}" vid="{81F2A671-770A-4F62-9A4C-ABCDE8C4C42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05D1031B29D246A6FCDF7A770FB136" ma:contentTypeVersion="16" ma:contentTypeDescription="Create a new document." ma:contentTypeScope="" ma:versionID="f107e086c3769116b7795334e9b2650e">
  <xsd:schema xmlns:xsd="http://www.w3.org/2001/XMLSchema" xmlns:xs="http://www.w3.org/2001/XMLSchema" xmlns:p="http://schemas.microsoft.com/office/2006/metadata/properties" xmlns:ns2="253218bf-3291-4aa3-adbd-b0c0bd5bbc9d" xmlns:ns3="6fe0f842-53b5-4558-bb54-e6c4b2afb399" targetNamespace="http://schemas.microsoft.com/office/2006/metadata/properties" ma:root="true" ma:fieldsID="dadc5f3602187e1e18e67004de9033bb" ns2:_="" ns3:_="">
    <xsd:import namespace="253218bf-3291-4aa3-adbd-b0c0bd5bbc9d"/>
    <xsd:import namespace="6fe0f842-53b5-4558-bb54-e6c4b2afb39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3218bf-3291-4aa3-adbd-b0c0bd5bbc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3a3947c-d1c3-4fda-977a-e863c858a97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fe0f842-53b5-4558-bb54-e6c4b2afb39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21c4971-5ca8-4bc0-a1ac-b68597eb9db5}" ma:internalName="TaxCatchAll" ma:showField="CatchAllData" ma:web="6fe0f842-53b5-4558-bb54-e6c4b2afb3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53218bf-3291-4aa3-adbd-b0c0bd5bbc9d">
      <Terms xmlns="http://schemas.microsoft.com/office/infopath/2007/PartnerControls"/>
    </lcf76f155ced4ddcb4097134ff3c332f>
    <TaxCatchAll xmlns="6fe0f842-53b5-4558-bb54-e6c4b2afb399" xsi:nil="true"/>
  </documentManagement>
</p:properties>
</file>

<file path=customXml/itemProps1.xml><?xml version="1.0" encoding="utf-8"?>
<ds:datastoreItem xmlns:ds="http://schemas.openxmlformats.org/officeDocument/2006/customXml" ds:itemID="{0D059373-0609-4DF2-BE9A-985D5B791D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3218bf-3291-4aa3-adbd-b0c0bd5bbc9d"/>
    <ds:schemaRef ds:uri="6fe0f842-53b5-4558-bb54-e6c4b2afb3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EFD7179-0C2F-439F-917E-F49FFB634B66}">
  <ds:schemaRefs>
    <ds:schemaRef ds:uri="http://schemas.microsoft.com/sharepoint/v3/contenttype/forms"/>
  </ds:schemaRefs>
</ds:datastoreItem>
</file>

<file path=customXml/itemProps3.xml><?xml version="1.0" encoding="utf-8"?>
<ds:datastoreItem xmlns:ds="http://schemas.openxmlformats.org/officeDocument/2006/customXml" ds:itemID="{BD3798AF-6102-4DFA-A4B7-9B2576E5ED1A}">
  <ds:schemaRefs>
    <ds:schemaRef ds:uri="http://schemas.microsoft.com/office/2006/metadata/properties"/>
    <ds:schemaRef ds:uri="http://schemas.microsoft.com/office/infopath/2007/PartnerControls"/>
    <ds:schemaRef ds:uri="253218bf-3291-4aa3-adbd-b0c0bd5bbc9d"/>
    <ds:schemaRef ds:uri="6fe0f842-53b5-4558-bb54-e6c4b2afb399"/>
  </ds:schemaRefs>
</ds:datastoreItem>
</file>

<file path=docProps/app.xml><?xml version="1.0" encoding="utf-8"?>
<Properties xmlns="http://schemas.openxmlformats.org/officeDocument/2006/extended-properties" xmlns:vt="http://schemas.openxmlformats.org/officeDocument/2006/docPropsVTypes">
  <Template>AM22_PowerPoint template w polling info updated 8-10-22</Template>
  <TotalTime>0</TotalTime>
  <Words>960</Words>
  <Application>Microsoft Office PowerPoint</Application>
  <PresentationFormat>On-screen Show (16:9)</PresentationFormat>
  <Paragraphs>89</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Noto Sans Symbols</vt:lpstr>
      <vt:lpstr>Wingdings</vt:lpstr>
      <vt:lpstr>Office Theme</vt:lpstr>
      <vt:lpstr>Session Title</vt:lpstr>
      <vt:lpstr>Roadmap</vt:lpstr>
      <vt:lpstr>Content Slides</vt:lpstr>
      <vt:lpstr>Content Slides</vt:lpstr>
      <vt:lpstr>Engage the Audience</vt:lpstr>
      <vt:lpstr>For Ethics Credit</vt:lpstr>
      <vt:lpstr>Key Takeaway(s)</vt:lpstr>
      <vt:lpstr>Deeper Dive</vt:lpstr>
      <vt:lpstr>Q&amp;A</vt:lpstr>
      <vt:lpstr>Thank You!</vt:lpstr>
      <vt:lpstr>Polling the Audience</vt:lpstr>
      <vt:lpstr>How to Request Polling</vt:lpstr>
      <vt:lpstr>Engage the Audience – Polling How-to</vt:lpstr>
      <vt:lpstr>Engage the Audience – Polling How-to (cont’d)</vt:lpstr>
      <vt:lpstr>Introducing the Activity</vt:lpstr>
      <vt:lpstr>Best Practices Checklist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dc:title>
  <dc:creator>Lotus Chen</dc:creator>
  <cp:lastModifiedBy>Lotus Chen</cp:lastModifiedBy>
  <cp:revision>1</cp:revision>
  <dcterms:created xsi:type="dcterms:W3CDTF">2022-08-12T13:22:30Z</dcterms:created>
  <dcterms:modified xsi:type="dcterms:W3CDTF">2022-08-12T13:22:59Z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0x010100F405D1031B29D246A6FCDF7A770FB136</vt:lpwstr>
  </property>
</Properties>
</file>