
<file path=[Content_Types].xml><?xml version="1.0" encoding="utf-8"?>
<Types xmlns="http://schemas.openxmlformats.org/package/2006/content-types">
  <Default Extension="rels" ContentType="application/vnd.openxmlformats-package.relationships+xml"/>
  <Default Extension="jpeg" ContentType="image/jpeg"/>
  <Default Extension="png" ContentType="image/png"/>
  <Override PartName="/customXml/item1.xml" ContentType="application/xml"/>
  <Override PartName="/customXml/item2.xml" ContentType="application/xml"/>
  <Override PartName="/customXml/item3.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NET 18.9-->
<p:presentation xmlns:r="http://schemas.openxmlformats.org/officeDocument/2006/relationships" xmlns:a="http://schemas.openxmlformats.org/drawingml/2006/main" xmlns:p="http://schemas.openxmlformats.org/presentationml/2006/main" saveSubsetFonts="1" autoCompressPictures="0">
  <p:sldMasterIdLst>
    <p:sldMasterId id="2147483648" r:id="rId4"/>
  </p:sldMasterIdLst>
  <p:sldIdLst>
    <p:sldId id="257" r:id="rId5"/>
    <p:sldId id="260" r:id="rId6"/>
    <p:sldId id="262" r:id="rId7"/>
    <p:sldId id="263" r:id="rId8"/>
    <p:sldId id="264" r:id="rId9"/>
    <p:sldId id="265" r:id="rId10"/>
    <p:sldId id="266" r:id="rId11"/>
    <p:sldId id="267" r:id="rId12"/>
    <p:sldId id="268" r:id="rId13"/>
    <p:sldId id="269" r:id="rId14"/>
    <p:sldId id="276" r:id="rId15"/>
    <p:sldId id="277" r:id="rId16"/>
    <p:sldId id="278" r:id="rId17"/>
    <p:sldId id="279" r:id="rId18"/>
    <p:sldId id="281" r:id="rId19"/>
    <p:sldId id="280" r:id="rId20"/>
    <p:sldId id="282" r:id="rId21"/>
    <p:sldId id="283" r:id="rId22"/>
    <p:sldId id="284" r:id="rId23"/>
    <p:sldId id="270" r:id="rId24"/>
    <p:sldId id="271" r:id="rId25"/>
    <p:sldId id="272" r:id="rId26"/>
    <p:sldId id="273" r:id="rId27"/>
    <p:sldId id="274" r:id="rId28"/>
    <p:sldId id="275" r:id="rId29"/>
    <p:sldId id="285" r:id="rId30"/>
    <p:sldId id="286" r:id="rId31"/>
    <p:sldId id="294" r:id="rId32"/>
    <p:sldId id="287" r:id="rId33"/>
    <p:sldId id="288" r:id="rId34"/>
    <p:sldId id="289" r:id="rId35"/>
    <p:sldId id="290" r:id="rId36"/>
    <p:sldId id="291" r:id="rId37"/>
    <p:sldId id="292" r:id="rId38"/>
    <p:sldId id="295" r:id="rId39"/>
    <p:sldId id="296" r:id="rId40"/>
    <p:sldId id="293" r:id="rId41"/>
  </p:sldIdLst>
  <p:sldSz cx="12192000" cy="6858000"/>
  <p:notesSz cx="6858000" cy="9144000"/>
  <p:custDataLst>
    <p:tags r:id="rId4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8F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4"/>
    <p:restoredTop sz="94674"/>
  </p:normalViewPr>
  <p:slideViewPr>
    <p:cSldViewPr snapToGrid="0" snapToObjects="1">
      <p:cViewPr varScale="1">
        <p:scale>
          <a:sx n="86" d="100"/>
          <a:sy n="86" d="100"/>
        </p:scale>
        <p:origin x="533" y="72"/>
      </p:cViewPr>
      <p:guideLst>
        <p:guide orient="horz" pos="2160"/>
        <p:guide pos="3840"/>
      </p:guideLst>
    </p:cSldViewPr>
  </p:slideViewPr>
  <p:notesTextViewPr>
    <p:cViewPr>
      <p:scale>
        <a:sx n="1" d="1"/>
        <a:sy n="1" d="1"/>
      </p:scale>
      <p:origin x="0" y="0"/>
    </p:cViewPr>
  </p:notesTextViewPr>
  <p:notesViewPr>
    <p:cSldViewPr>
      <p:cViewPr>
        <p:scale>
          <a:sx n="1" d="100"/>
          <a:sy n="1" d="100"/>
        </p:scale>
        <p:origin x="0" y="0"/>
      </p:cViewPr>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customXml" Target="../customXml/item1.xml" /><Relationship Id="rId10" Type="http://schemas.openxmlformats.org/officeDocument/2006/relationships/slide" Target="slides/slide6.xml" /><Relationship Id="rId11" Type="http://schemas.openxmlformats.org/officeDocument/2006/relationships/slide" Target="slides/slide7.xml" /><Relationship Id="rId12" Type="http://schemas.openxmlformats.org/officeDocument/2006/relationships/slide" Target="slides/slide8.xml" /><Relationship Id="rId13" Type="http://schemas.openxmlformats.org/officeDocument/2006/relationships/slide" Target="slides/slide9.xml" /><Relationship Id="rId14" Type="http://schemas.openxmlformats.org/officeDocument/2006/relationships/slide" Target="slides/slide10.xml" /><Relationship Id="rId15" Type="http://schemas.openxmlformats.org/officeDocument/2006/relationships/slide" Target="slides/slide11.xml" /><Relationship Id="rId16" Type="http://schemas.openxmlformats.org/officeDocument/2006/relationships/slide" Target="slides/slide12.xml" /><Relationship Id="rId17" Type="http://schemas.openxmlformats.org/officeDocument/2006/relationships/slide" Target="slides/slide13.xml" /><Relationship Id="rId18" Type="http://schemas.openxmlformats.org/officeDocument/2006/relationships/slide" Target="slides/slide14.xml" /><Relationship Id="rId19" Type="http://schemas.openxmlformats.org/officeDocument/2006/relationships/slide" Target="slides/slide15.xml" /><Relationship Id="rId2" Type="http://schemas.openxmlformats.org/officeDocument/2006/relationships/customXml" Target="../customXml/item2.xml" /><Relationship Id="rId20" Type="http://schemas.openxmlformats.org/officeDocument/2006/relationships/slide" Target="slides/slide16.xml" /><Relationship Id="rId21" Type="http://schemas.openxmlformats.org/officeDocument/2006/relationships/slide" Target="slides/slide17.xml" /><Relationship Id="rId22" Type="http://schemas.openxmlformats.org/officeDocument/2006/relationships/slide" Target="slides/slide18.xml" /><Relationship Id="rId23" Type="http://schemas.openxmlformats.org/officeDocument/2006/relationships/slide" Target="slides/slide19.xml" /><Relationship Id="rId24" Type="http://schemas.openxmlformats.org/officeDocument/2006/relationships/slide" Target="slides/slide20.xml" /><Relationship Id="rId25" Type="http://schemas.openxmlformats.org/officeDocument/2006/relationships/slide" Target="slides/slide21.xml" /><Relationship Id="rId26" Type="http://schemas.openxmlformats.org/officeDocument/2006/relationships/slide" Target="slides/slide22.xml" /><Relationship Id="rId27" Type="http://schemas.openxmlformats.org/officeDocument/2006/relationships/slide" Target="slides/slide23.xml" /><Relationship Id="rId28" Type="http://schemas.openxmlformats.org/officeDocument/2006/relationships/slide" Target="slides/slide24.xml" /><Relationship Id="rId29" Type="http://schemas.openxmlformats.org/officeDocument/2006/relationships/slide" Target="slides/slide25.xml" /><Relationship Id="rId3" Type="http://schemas.openxmlformats.org/officeDocument/2006/relationships/customXml" Target="../customXml/item3.xml" /><Relationship Id="rId30" Type="http://schemas.openxmlformats.org/officeDocument/2006/relationships/slide" Target="slides/slide26.xml" /><Relationship Id="rId31" Type="http://schemas.openxmlformats.org/officeDocument/2006/relationships/slide" Target="slides/slide27.xml" /><Relationship Id="rId32" Type="http://schemas.openxmlformats.org/officeDocument/2006/relationships/slide" Target="slides/slide28.xml" /><Relationship Id="rId33" Type="http://schemas.openxmlformats.org/officeDocument/2006/relationships/slide" Target="slides/slide29.xml" /><Relationship Id="rId34" Type="http://schemas.openxmlformats.org/officeDocument/2006/relationships/slide" Target="slides/slide30.xml" /><Relationship Id="rId35" Type="http://schemas.openxmlformats.org/officeDocument/2006/relationships/slide" Target="slides/slide31.xml" /><Relationship Id="rId36" Type="http://schemas.openxmlformats.org/officeDocument/2006/relationships/slide" Target="slides/slide32.xml" /><Relationship Id="rId37" Type="http://schemas.openxmlformats.org/officeDocument/2006/relationships/slide" Target="slides/slide33.xml" /><Relationship Id="rId38" Type="http://schemas.openxmlformats.org/officeDocument/2006/relationships/slide" Target="slides/slide34.xml" /><Relationship Id="rId39" Type="http://schemas.openxmlformats.org/officeDocument/2006/relationships/slide" Target="slides/slide35.xml" /><Relationship Id="rId4" Type="http://schemas.openxmlformats.org/officeDocument/2006/relationships/slideMaster" Target="slideMasters/slideMaster1.xml" /><Relationship Id="rId40" Type="http://schemas.openxmlformats.org/officeDocument/2006/relationships/slide" Target="slides/slide36.xml" /><Relationship Id="rId41" Type="http://schemas.openxmlformats.org/officeDocument/2006/relationships/slide" Target="slides/slide37.xml" /><Relationship Id="rId42" Type="http://schemas.openxmlformats.org/officeDocument/2006/relationships/tags" Target="tags/tag1.xml" /><Relationship Id="rId43" Type="http://schemas.openxmlformats.org/officeDocument/2006/relationships/presProps" Target="presProps.xml" /><Relationship Id="rId44" Type="http://schemas.openxmlformats.org/officeDocument/2006/relationships/viewProps" Target="viewProps.xml" /><Relationship Id="rId45" Type="http://schemas.openxmlformats.org/officeDocument/2006/relationships/theme" Target="theme/theme1.xml" /><Relationship Id="rId46" Type="http://schemas.openxmlformats.org/officeDocument/2006/relationships/tableStyles" Target="tableStyles.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itle" preserve="1">
  <p:cSld name="Title Slide">
    <p:spTree>
      <p:nvGrpSpPr>
        <p:cNvPr id="1" name=""/>
        <p:cNvGrpSpPr/>
        <p:nvPr/>
      </p:nvGrpSpPr>
      <p:grpSpPr>
        <a:xfrm>
          <a:off x="0" y="0"/>
          <a:ext cx="0" cy="0"/>
        </a:xfrm>
      </p:grpSpPr>
      <p:sp>
        <p:nvSpPr>
          <p:cNvPr id="2" name="Title 1">
            <a:extLst>
              <a:ext uri="{FF2B5EF4-FFF2-40B4-BE49-F238E27FC236}">
                <a16:creationId xmlns:a16="http://schemas.microsoft.com/office/drawing/2014/main" id="{1FB28A4D-4EC1-724F-94BE-F0B679EDF8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D407AAF-ACC6-BF4E-AAE7-D736CA6F68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0B659C-3E56-6B41-B2DF-E6D6016451E7}"/>
              </a:ext>
            </a:extLst>
          </p:cNvPr>
          <p:cNvSpPr>
            <a:spLocks noGrp="1"/>
          </p:cNvSpPr>
          <p:nvPr>
            <p:ph type="dt" sz="half" idx="10"/>
          </p:nvPr>
        </p:nvSpPr>
        <p:spPr/>
        <p:txBody>
          <a:bodyPr/>
          <a:lstStyle/>
          <a:p>
            <a:fld id="{B4D204DE-5279-824D-A709-31142744C82A}" type="datetimeFigureOut">
              <a:rPr lang="en-US" smtClean="0"/>
              <a:t>5/25/2022</a:t>
            </a:fld>
            <a:endParaRPr lang="en-US"/>
          </a:p>
        </p:txBody>
      </p:sp>
      <p:sp>
        <p:nvSpPr>
          <p:cNvPr id="5" name="Footer Placeholder 4">
            <a:extLst>
              <a:ext uri="{FF2B5EF4-FFF2-40B4-BE49-F238E27FC236}">
                <a16:creationId xmlns:a16="http://schemas.microsoft.com/office/drawing/2014/main" id="{D9B0D4A9-9ABB-2645-8584-CCA0E30CD1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B84476-D21E-5A44-B416-401C76921093}"/>
              </a:ext>
            </a:extLst>
          </p:cNvPr>
          <p:cNvSpPr>
            <a:spLocks noGrp="1"/>
          </p:cNvSpPr>
          <p:nvPr>
            <p:ph type="sldNum" sz="quarter" idx="12"/>
          </p:nvPr>
        </p:nvSpPr>
        <p:spPr/>
        <p:txBody>
          <a:bodyPr/>
          <a:lstStyle/>
          <a:p>
            <a:fld id="{61BFE05B-1F70-B049-B3AE-30E4185A3312}" type="slidenum">
              <a:rPr lang="en-US" smtClean="0"/>
              <a:t>‹#›</a:t>
            </a:fld>
            <a:endParaRPr lang="en-US"/>
          </a:p>
        </p:txBody>
      </p:sp>
    </p:spTree>
    <p:extLst>
      <p:ext uri="{BB962C8B-B14F-4D97-AF65-F5344CB8AC3E}">
        <p14:creationId xmlns:p14="http://schemas.microsoft.com/office/powerpoint/2010/main" val="4129922283"/>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vertTx" preserve="1">
  <p:cSld name="Title and Vertical Text">
    <p:spTree>
      <p:nvGrpSpPr>
        <p:cNvPr id="1" name=""/>
        <p:cNvGrpSpPr/>
        <p:nvPr/>
      </p:nvGrpSpPr>
      <p:grpSpPr>
        <a:xfrm>
          <a:off x="0" y="0"/>
          <a:ext cx="0" cy="0"/>
        </a:xfrm>
      </p:grpSpPr>
      <p:sp>
        <p:nvSpPr>
          <p:cNvPr id="2" name="Title 1">
            <a:extLst>
              <a:ext uri="{FF2B5EF4-FFF2-40B4-BE49-F238E27FC236}">
                <a16:creationId xmlns:a16="http://schemas.microsoft.com/office/drawing/2014/main" id="{F941A33A-7CAE-4144-B8F5-3998B7CBBE6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A6EA62-678A-BA41-AFEB-E5C09CA4715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34BEEF-59ED-024F-9290-12060EC89683}"/>
              </a:ext>
            </a:extLst>
          </p:cNvPr>
          <p:cNvSpPr>
            <a:spLocks noGrp="1"/>
          </p:cNvSpPr>
          <p:nvPr>
            <p:ph type="dt" sz="half" idx="10"/>
          </p:nvPr>
        </p:nvSpPr>
        <p:spPr/>
        <p:txBody>
          <a:bodyPr/>
          <a:lstStyle/>
          <a:p>
            <a:fld id="{B4D204DE-5279-824D-A709-31142744C82A}" type="datetimeFigureOut">
              <a:rPr lang="en-US" smtClean="0"/>
              <a:t>5/25/2022</a:t>
            </a:fld>
            <a:endParaRPr lang="en-US"/>
          </a:p>
        </p:txBody>
      </p:sp>
      <p:sp>
        <p:nvSpPr>
          <p:cNvPr id="5" name="Footer Placeholder 4">
            <a:extLst>
              <a:ext uri="{FF2B5EF4-FFF2-40B4-BE49-F238E27FC236}">
                <a16:creationId xmlns:a16="http://schemas.microsoft.com/office/drawing/2014/main" id="{E19D789E-877C-5E41-8C10-BB77240A96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4AA867-1FEC-5345-A97C-6661918335C2}"/>
              </a:ext>
            </a:extLst>
          </p:cNvPr>
          <p:cNvSpPr>
            <a:spLocks noGrp="1"/>
          </p:cNvSpPr>
          <p:nvPr>
            <p:ph type="sldNum" sz="quarter" idx="12"/>
          </p:nvPr>
        </p:nvSpPr>
        <p:spPr/>
        <p:txBody>
          <a:bodyPr/>
          <a:lstStyle/>
          <a:p>
            <a:fld id="{61BFE05B-1F70-B049-B3AE-30E4185A3312}" type="slidenum">
              <a:rPr lang="en-US" smtClean="0"/>
              <a:t>‹#›</a:t>
            </a:fld>
            <a:endParaRPr lang="en-US"/>
          </a:p>
        </p:txBody>
      </p:sp>
    </p:spTree>
    <p:extLst>
      <p:ext uri="{BB962C8B-B14F-4D97-AF65-F5344CB8AC3E}">
        <p14:creationId xmlns:p14="http://schemas.microsoft.com/office/powerpoint/2010/main" val="1127246386"/>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vertTitleAndTx" preserve="1">
  <p:cSld name="Vertical Title and Text">
    <p:spTree>
      <p:nvGrpSpPr>
        <p:cNvPr id="1" name=""/>
        <p:cNvGrpSpPr/>
        <p:nvPr/>
      </p:nvGrpSpPr>
      <p:grpSpPr>
        <a:xfrm>
          <a:off x="0" y="0"/>
          <a:ext cx="0" cy="0"/>
        </a:xfrm>
      </p:grpSpPr>
      <p:sp>
        <p:nvSpPr>
          <p:cNvPr id="2" name="Vertical Title 1">
            <a:extLst>
              <a:ext uri="{FF2B5EF4-FFF2-40B4-BE49-F238E27FC236}">
                <a16:creationId xmlns:a16="http://schemas.microsoft.com/office/drawing/2014/main" id="{CBAA8BBD-8A84-B842-866C-B06F1CF74B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2BDD4FD-0B01-294C-91E5-4F866342CDC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781ACC-6CF4-CC4B-8A67-781CA27B52C7}"/>
              </a:ext>
            </a:extLst>
          </p:cNvPr>
          <p:cNvSpPr>
            <a:spLocks noGrp="1"/>
          </p:cNvSpPr>
          <p:nvPr>
            <p:ph type="dt" sz="half" idx="10"/>
          </p:nvPr>
        </p:nvSpPr>
        <p:spPr/>
        <p:txBody>
          <a:bodyPr/>
          <a:lstStyle/>
          <a:p>
            <a:fld id="{B4D204DE-5279-824D-A709-31142744C82A}" type="datetimeFigureOut">
              <a:rPr lang="en-US" smtClean="0"/>
              <a:t>5/25/2022</a:t>
            </a:fld>
            <a:endParaRPr lang="en-US"/>
          </a:p>
        </p:txBody>
      </p:sp>
      <p:sp>
        <p:nvSpPr>
          <p:cNvPr id="5" name="Footer Placeholder 4">
            <a:extLst>
              <a:ext uri="{FF2B5EF4-FFF2-40B4-BE49-F238E27FC236}">
                <a16:creationId xmlns:a16="http://schemas.microsoft.com/office/drawing/2014/main" id="{1C6D6A21-2257-D442-9CF4-D009D06297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7F582A-EF69-AE47-AE6F-5226BC4DDC57}"/>
              </a:ext>
            </a:extLst>
          </p:cNvPr>
          <p:cNvSpPr>
            <a:spLocks noGrp="1"/>
          </p:cNvSpPr>
          <p:nvPr>
            <p:ph type="sldNum" sz="quarter" idx="12"/>
          </p:nvPr>
        </p:nvSpPr>
        <p:spPr/>
        <p:txBody>
          <a:bodyPr/>
          <a:lstStyle/>
          <a:p>
            <a:fld id="{61BFE05B-1F70-B049-B3AE-30E4185A3312}" type="slidenum">
              <a:rPr lang="en-US" smtClean="0"/>
              <a:t>‹#›</a:t>
            </a:fld>
            <a:endParaRPr lang="en-US"/>
          </a:p>
        </p:txBody>
      </p:sp>
    </p:spTree>
    <p:extLst>
      <p:ext uri="{BB962C8B-B14F-4D97-AF65-F5344CB8AC3E}">
        <p14:creationId xmlns:p14="http://schemas.microsoft.com/office/powerpoint/2010/main" val="2240218819"/>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Title and Content">
    <p:spTree>
      <p:nvGrpSpPr>
        <p:cNvPr id="1" name=""/>
        <p:cNvGrpSpPr/>
        <p:nvPr/>
      </p:nvGrpSpPr>
      <p:grpSpPr>
        <a:xfrm>
          <a:off x="0" y="0"/>
          <a:ext cx="0" cy="0"/>
        </a:xfrm>
      </p:grpSpPr>
      <p:sp>
        <p:nvSpPr>
          <p:cNvPr id="2" name="Title 1">
            <a:extLst>
              <a:ext uri="{FF2B5EF4-FFF2-40B4-BE49-F238E27FC236}">
                <a16:creationId xmlns:a16="http://schemas.microsoft.com/office/drawing/2014/main" id="{86123B15-B803-254B-A35D-409EFCE9DD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C85125-B2CD-F846-B684-7B161F21C5C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0A5A7B-19F7-AB42-95B6-81DD908981C8}"/>
              </a:ext>
            </a:extLst>
          </p:cNvPr>
          <p:cNvSpPr>
            <a:spLocks noGrp="1"/>
          </p:cNvSpPr>
          <p:nvPr>
            <p:ph type="dt" sz="half" idx="10"/>
          </p:nvPr>
        </p:nvSpPr>
        <p:spPr/>
        <p:txBody>
          <a:bodyPr/>
          <a:lstStyle/>
          <a:p>
            <a:fld id="{B4D204DE-5279-824D-A709-31142744C82A}" type="datetimeFigureOut">
              <a:rPr lang="en-US" smtClean="0"/>
              <a:t>5/25/2022</a:t>
            </a:fld>
            <a:endParaRPr lang="en-US"/>
          </a:p>
        </p:txBody>
      </p:sp>
      <p:sp>
        <p:nvSpPr>
          <p:cNvPr id="5" name="Footer Placeholder 4">
            <a:extLst>
              <a:ext uri="{FF2B5EF4-FFF2-40B4-BE49-F238E27FC236}">
                <a16:creationId xmlns:a16="http://schemas.microsoft.com/office/drawing/2014/main" id="{5A62A9D5-11CE-2942-96D2-203949EEB0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87129C-DFD4-4946-80D8-436649E40DE7}"/>
              </a:ext>
            </a:extLst>
          </p:cNvPr>
          <p:cNvSpPr>
            <a:spLocks noGrp="1"/>
          </p:cNvSpPr>
          <p:nvPr>
            <p:ph type="sldNum" sz="quarter" idx="12"/>
          </p:nvPr>
        </p:nvSpPr>
        <p:spPr/>
        <p:txBody>
          <a:bodyPr/>
          <a:lstStyle/>
          <a:p>
            <a:fld id="{61BFE05B-1F70-B049-B3AE-30E4185A3312}" type="slidenum">
              <a:rPr lang="en-US" smtClean="0"/>
              <a:t>‹#›</a:t>
            </a:fld>
            <a:endParaRPr lang="en-US"/>
          </a:p>
        </p:txBody>
      </p:sp>
    </p:spTree>
    <p:extLst>
      <p:ext uri="{BB962C8B-B14F-4D97-AF65-F5344CB8AC3E}">
        <p14:creationId xmlns:p14="http://schemas.microsoft.com/office/powerpoint/2010/main" val="3576722268"/>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secHead" preserve="1">
  <p:cSld name="Section Header">
    <p:spTree>
      <p:nvGrpSpPr>
        <p:cNvPr id="1" name=""/>
        <p:cNvGrpSpPr/>
        <p:nvPr/>
      </p:nvGrpSpPr>
      <p:grpSpPr>
        <a:xfrm>
          <a:off x="0" y="0"/>
          <a:ext cx="0" cy="0"/>
        </a:xfrm>
      </p:grpSpPr>
      <p:sp>
        <p:nvSpPr>
          <p:cNvPr id="2" name="Title 1">
            <a:extLst>
              <a:ext uri="{FF2B5EF4-FFF2-40B4-BE49-F238E27FC236}">
                <a16:creationId xmlns:a16="http://schemas.microsoft.com/office/drawing/2014/main" id="{7F36D638-7398-004D-9AB0-EDB14442B9D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1789D92-B6BB-E94C-A185-84EB00C85C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70FB9F9-2C07-C345-801D-8EB790DA4D16}"/>
              </a:ext>
            </a:extLst>
          </p:cNvPr>
          <p:cNvSpPr>
            <a:spLocks noGrp="1"/>
          </p:cNvSpPr>
          <p:nvPr>
            <p:ph type="dt" sz="half" idx="10"/>
          </p:nvPr>
        </p:nvSpPr>
        <p:spPr/>
        <p:txBody>
          <a:bodyPr/>
          <a:lstStyle/>
          <a:p>
            <a:fld id="{B4D204DE-5279-824D-A709-31142744C82A}" type="datetimeFigureOut">
              <a:rPr lang="en-US" smtClean="0"/>
              <a:t>5/25/2022</a:t>
            </a:fld>
            <a:endParaRPr lang="en-US"/>
          </a:p>
        </p:txBody>
      </p:sp>
      <p:sp>
        <p:nvSpPr>
          <p:cNvPr id="5" name="Footer Placeholder 4">
            <a:extLst>
              <a:ext uri="{FF2B5EF4-FFF2-40B4-BE49-F238E27FC236}">
                <a16:creationId xmlns:a16="http://schemas.microsoft.com/office/drawing/2014/main" id="{94C72331-0C42-0940-9D21-09279E9EAB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89533B-E27B-A949-BF9C-57AC3A42DEE9}"/>
              </a:ext>
            </a:extLst>
          </p:cNvPr>
          <p:cNvSpPr>
            <a:spLocks noGrp="1"/>
          </p:cNvSpPr>
          <p:nvPr>
            <p:ph type="sldNum" sz="quarter" idx="12"/>
          </p:nvPr>
        </p:nvSpPr>
        <p:spPr/>
        <p:txBody>
          <a:bodyPr/>
          <a:lstStyle/>
          <a:p>
            <a:fld id="{61BFE05B-1F70-B049-B3AE-30E4185A3312}" type="slidenum">
              <a:rPr lang="en-US" smtClean="0"/>
              <a:t>‹#›</a:t>
            </a:fld>
            <a:endParaRPr lang="en-US"/>
          </a:p>
        </p:txBody>
      </p:sp>
    </p:spTree>
    <p:extLst>
      <p:ext uri="{BB962C8B-B14F-4D97-AF65-F5344CB8AC3E}">
        <p14:creationId xmlns:p14="http://schemas.microsoft.com/office/powerpoint/2010/main" val="298599460"/>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woObj" preserve="1">
  <p:cSld name="Two Content">
    <p:spTree>
      <p:nvGrpSpPr>
        <p:cNvPr id="1" name=""/>
        <p:cNvGrpSpPr/>
        <p:nvPr/>
      </p:nvGrpSpPr>
      <p:grpSpPr>
        <a:xfrm>
          <a:off x="0" y="0"/>
          <a:ext cx="0" cy="0"/>
        </a:xfrm>
      </p:grpSpPr>
      <p:sp>
        <p:nvSpPr>
          <p:cNvPr id="2" name="Title 1">
            <a:extLst>
              <a:ext uri="{FF2B5EF4-FFF2-40B4-BE49-F238E27FC236}">
                <a16:creationId xmlns:a16="http://schemas.microsoft.com/office/drawing/2014/main" id="{E561B45C-583B-334C-9671-814C2EF80C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E4327D-8C2B-C34B-ABE4-66DE571C353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5F6BC2-F3ED-204A-B428-74F01A306E3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730C16-0C85-D54C-99F3-120A45760F4D}"/>
              </a:ext>
            </a:extLst>
          </p:cNvPr>
          <p:cNvSpPr>
            <a:spLocks noGrp="1"/>
          </p:cNvSpPr>
          <p:nvPr>
            <p:ph type="dt" sz="half" idx="10"/>
          </p:nvPr>
        </p:nvSpPr>
        <p:spPr/>
        <p:txBody>
          <a:bodyPr/>
          <a:lstStyle/>
          <a:p>
            <a:fld id="{B4D204DE-5279-824D-A709-31142744C82A}" type="datetimeFigureOut">
              <a:rPr lang="en-US" smtClean="0"/>
              <a:t>5/25/2022</a:t>
            </a:fld>
            <a:endParaRPr lang="en-US"/>
          </a:p>
        </p:txBody>
      </p:sp>
      <p:sp>
        <p:nvSpPr>
          <p:cNvPr id="6" name="Footer Placeholder 5">
            <a:extLst>
              <a:ext uri="{FF2B5EF4-FFF2-40B4-BE49-F238E27FC236}">
                <a16:creationId xmlns:a16="http://schemas.microsoft.com/office/drawing/2014/main" id="{ED85CB09-7496-B34F-AABC-128750412B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16B442-84E1-1449-AA11-263437C53A21}"/>
              </a:ext>
            </a:extLst>
          </p:cNvPr>
          <p:cNvSpPr>
            <a:spLocks noGrp="1"/>
          </p:cNvSpPr>
          <p:nvPr>
            <p:ph type="sldNum" sz="quarter" idx="12"/>
          </p:nvPr>
        </p:nvSpPr>
        <p:spPr/>
        <p:txBody>
          <a:bodyPr/>
          <a:lstStyle/>
          <a:p>
            <a:fld id="{61BFE05B-1F70-B049-B3AE-30E4185A3312}" type="slidenum">
              <a:rPr lang="en-US" smtClean="0"/>
              <a:t>‹#›</a:t>
            </a:fld>
            <a:endParaRPr lang="en-US"/>
          </a:p>
        </p:txBody>
      </p:sp>
    </p:spTree>
    <p:extLst>
      <p:ext uri="{BB962C8B-B14F-4D97-AF65-F5344CB8AC3E}">
        <p14:creationId xmlns:p14="http://schemas.microsoft.com/office/powerpoint/2010/main" val="522958401"/>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woTxTwoObj" preserve="1">
  <p:cSld name="Comparison">
    <p:spTree>
      <p:nvGrpSpPr>
        <p:cNvPr id="1" name=""/>
        <p:cNvGrpSpPr/>
        <p:nvPr/>
      </p:nvGrpSpPr>
      <p:grpSpPr>
        <a:xfrm>
          <a:off x="0" y="0"/>
          <a:ext cx="0" cy="0"/>
        </a:xfrm>
      </p:grpSpPr>
      <p:sp>
        <p:nvSpPr>
          <p:cNvPr id="2" name="Title 1">
            <a:extLst>
              <a:ext uri="{FF2B5EF4-FFF2-40B4-BE49-F238E27FC236}">
                <a16:creationId xmlns:a16="http://schemas.microsoft.com/office/drawing/2014/main" id="{40D4D6F0-3D7D-D341-B729-DF887A7520C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372EB19-51B9-6C4C-B37B-004F718044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7DCD58C-F2EB-E347-8991-8CC6A964F4C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D1DC40-96AC-2D4A-9C33-8B15912F25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9B7BAB8-DBA2-5E4F-84FC-C004546E548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DCD73AF-E5B3-514B-941E-09AB3BDE8A72}"/>
              </a:ext>
            </a:extLst>
          </p:cNvPr>
          <p:cNvSpPr>
            <a:spLocks noGrp="1"/>
          </p:cNvSpPr>
          <p:nvPr>
            <p:ph type="dt" sz="half" idx="10"/>
          </p:nvPr>
        </p:nvSpPr>
        <p:spPr/>
        <p:txBody>
          <a:bodyPr/>
          <a:lstStyle/>
          <a:p>
            <a:fld id="{B4D204DE-5279-824D-A709-31142744C82A}" type="datetimeFigureOut">
              <a:rPr lang="en-US" smtClean="0"/>
              <a:t>5/25/2022</a:t>
            </a:fld>
            <a:endParaRPr lang="en-US"/>
          </a:p>
        </p:txBody>
      </p:sp>
      <p:sp>
        <p:nvSpPr>
          <p:cNvPr id="8" name="Footer Placeholder 7">
            <a:extLst>
              <a:ext uri="{FF2B5EF4-FFF2-40B4-BE49-F238E27FC236}">
                <a16:creationId xmlns:a16="http://schemas.microsoft.com/office/drawing/2014/main" id="{C5E6E4AF-8371-F048-AF3E-1A766EB0C8D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51FCD6-D19B-CE42-BEF0-B095A7662233}"/>
              </a:ext>
            </a:extLst>
          </p:cNvPr>
          <p:cNvSpPr>
            <a:spLocks noGrp="1"/>
          </p:cNvSpPr>
          <p:nvPr>
            <p:ph type="sldNum" sz="quarter" idx="12"/>
          </p:nvPr>
        </p:nvSpPr>
        <p:spPr/>
        <p:txBody>
          <a:bodyPr/>
          <a:lstStyle/>
          <a:p>
            <a:fld id="{61BFE05B-1F70-B049-B3AE-30E4185A3312}" type="slidenum">
              <a:rPr lang="en-US" smtClean="0"/>
              <a:t>‹#›</a:t>
            </a:fld>
            <a:endParaRPr lang="en-US"/>
          </a:p>
        </p:txBody>
      </p:sp>
    </p:spTree>
    <p:extLst>
      <p:ext uri="{BB962C8B-B14F-4D97-AF65-F5344CB8AC3E}">
        <p14:creationId xmlns:p14="http://schemas.microsoft.com/office/powerpoint/2010/main" val="1656279234"/>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itleOnly" preserve="1">
  <p:cSld name="Title Only">
    <p:spTree>
      <p:nvGrpSpPr>
        <p:cNvPr id="1" name=""/>
        <p:cNvGrpSpPr/>
        <p:nvPr/>
      </p:nvGrpSpPr>
      <p:grpSpPr>
        <a:xfrm>
          <a:off x="0" y="0"/>
          <a:ext cx="0" cy="0"/>
        </a:xfrm>
      </p:grpSpPr>
      <p:sp>
        <p:nvSpPr>
          <p:cNvPr id="2" name="Title 1">
            <a:extLst>
              <a:ext uri="{FF2B5EF4-FFF2-40B4-BE49-F238E27FC236}">
                <a16:creationId xmlns:a16="http://schemas.microsoft.com/office/drawing/2014/main" id="{425CD6BA-4CDB-E042-AB3D-41F64AE93E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89B681E-DE62-6647-A86B-F990631C4E34}"/>
              </a:ext>
            </a:extLst>
          </p:cNvPr>
          <p:cNvSpPr>
            <a:spLocks noGrp="1"/>
          </p:cNvSpPr>
          <p:nvPr>
            <p:ph type="dt" sz="half" idx="10"/>
          </p:nvPr>
        </p:nvSpPr>
        <p:spPr/>
        <p:txBody>
          <a:bodyPr/>
          <a:lstStyle/>
          <a:p>
            <a:fld id="{B4D204DE-5279-824D-A709-31142744C82A}" type="datetimeFigureOut">
              <a:rPr lang="en-US" smtClean="0"/>
              <a:t>5/25/2022</a:t>
            </a:fld>
            <a:endParaRPr lang="en-US"/>
          </a:p>
        </p:txBody>
      </p:sp>
      <p:sp>
        <p:nvSpPr>
          <p:cNvPr id="4" name="Footer Placeholder 3">
            <a:extLst>
              <a:ext uri="{FF2B5EF4-FFF2-40B4-BE49-F238E27FC236}">
                <a16:creationId xmlns:a16="http://schemas.microsoft.com/office/drawing/2014/main" id="{9D9A0D82-0338-3942-A60C-412A5D050E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027C79-2C6E-5246-9117-03EB1033095E}"/>
              </a:ext>
            </a:extLst>
          </p:cNvPr>
          <p:cNvSpPr>
            <a:spLocks noGrp="1"/>
          </p:cNvSpPr>
          <p:nvPr>
            <p:ph type="sldNum" sz="quarter" idx="12"/>
          </p:nvPr>
        </p:nvSpPr>
        <p:spPr/>
        <p:txBody>
          <a:bodyPr/>
          <a:lstStyle/>
          <a:p>
            <a:fld id="{61BFE05B-1F70-B049-B3AE-30E4185A3312}" type="slidenum">
              <a:rPr lang="en-US" smtClean="0"/>
              <a:t>‹#›</a:t>
            </a:fld>
            <a:endParaRPr lang="en-US"/>
          </a:p>
        </p:txBody>
      </p:sp>
    </p:spTree>
    <p:extLst>
      <p:ext uri="{BB962C8B-B14F-4D97-AF65-F5344CB8AC3E}">
        <p14:creationId xmlns:p14="http://schemas.microsoft.com/office/powerpoint/2010/main" val="2382184828"/>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blank" preserve="1">
  <p:cSld name="Blank">
    <p:spTree>
      <p:nvGrpSpPr>
        <p:cNvPr id="1" name=""/>
        <p:cNvGrpSpPr/>
        <p:nvPr/>
      </p:nvGrpSpPr>
      <p:grpSpPr>
        <a:xfrm>
          <a:off x="0" y="0"/>
          <a:ext cx="0" cy="0"/>
        </a:xfrm>
      </p:grpSpPr>
      <p:sp>
        <p:nvSpPr>
          <p:cNvPr id="2" name="Date Placeholder 1">
            <a:extLst>
              <a:ext uri="{FF2B5EF4-FFF2-40B4-BE49-F238E27FC236}">
                <a16:creationId xmlns:a16="http://schemas.microsoft.com/office/drawing/2014/main" id="{B9058988-56A8-A242-B959-4D367BB9D4FD}"/>
              </a:ext>
            </a:extLst>
          </p:cNvPr>
          <p:cNvSpPr>
            <a:spLocks noGrp="1"/>
          </p:cNvSpPr>
          <p:nvPr>
            <p:ph type="dt" sz="half" idx="10"/>
          </p:nvPr>
        </p:nvSpPr>
        <p:spPr/>
        <p:txBody>
          <a:bodyPr/>
          <a:lstStyle/>
          <a:p>
            <a:fld id="{B4D204DE-5279-824D-A709-31142744C82A}" type="datetimeFigureOut">
              <a:rPr lang="en-US" smtClean="0"/>
              <a:t>5/25/2022</a:t>
            </a:fld>
            <a:endParaRPr lang="en-US"/>
          </a:p>
        </p:txBody>
      </p:sp>
      <p:sp>
        <p:nvSpPr>
          <p:cNvPr id="3" name="Footer Placeholder 2">
            <a:extLst>
              <a:ext uri="{FF2B5EF4-FFF2-40B4-BE49-F238E27FC236}">
                <a16:creationId xmlns:a16="http://schemas.microsoft.com/office/drawing/2014/main" id="{13C2D978-0AEA-CE4A-87BA-89F8A436C24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833F3C0-6B9A-DA4F-8F47-5A30A05D6D93}"/>
              </a:ext>
            </a:extLst>
          </p:cNvPr>
          <p:cNvSpPr>
            <a:spLocks noGrp="1"/>
          </p:cNvSpPr>
          <p:nvPr>
            <p:ph type="sldNum" sz="quarter" idx="12"/>
          </p:nvPr>
        </p:nvSpPr>
        <p:spPr/>
        <p:txBody>
          <a:bodyPr/>
          <a:lstStyle/>
          <a:p>
            <a:fld id="{61BFE05B-1F70-B049-B3AE-30E4185A3312}" type="slidenum">
              <a:rPr lang="en-US" smtClean="0"/>
              <a:t>‹#›</a:t>
            </a:fld>
            <a:endParaRPr lang="en-US"/>
          </a:p>
        </p:txBody>
      </p:sp>
    </p:spTree>
    <p:extLst>
      <p:ext uri="{BB962C8B-B14F-4D97-AF65-F5344CB8AC3E}">
        <p14:creationId xmlns:p14="http://schemas.microsoft.com/office/powerpoint/2010/main" val="2821714655"/>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Tx" preserve="1">
  <p:cSld name="Content with Caption">
    <p:spTree>
      <p:nvGrpSpPr>
        <p:cNvPr id="1" name=""/>
        <p:cNvGrpSpPr/>
        <p:nvPr/>
      </p:nvGrpSpPr>
      <p:grpSpPr>
        <a:xfrm>
          <a:off x="0" y="0"/>
          <a:ext cx="0" cy="0"/>
        </a:xfrm>
      </p:grpSpPr>
      <p:sp>
        <p:nvSpPr>
          <p:cNvPr id="2" name="Title 1">
            <a:extLst>
              <a:ext uri="{FF2B5EF4-FFF2-40B4-BE49-F238E27FC236}">
                <a16:creationId xmlns:a16="http://schemas.microsoft.com/office/drawing/2014/main" id="{04F2EEF3-B46F-B441-8711-0B2282A6DC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BF153DA-2BDD-6E46-AF7C-B934C1128E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CE9F06E-E7A2-E44B-8625-53168F4459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3BF4EA4-EC99-8347-AE0C-31CBDCF5F764}"/>
              </a:ext>
            </a:extLst>
          </p:cNvPr>
          <p:cNvSpPr>
            <a:spLocks noGrp="1"/>
          </p:cNvSpPr>
          <p:nvPr>
            <p:ph type="dt" sz="half" idx="10"/>
          </p:nvPr>
        </p:nvSpPr>
        <p:spPr/>
        <p:txBody>
          <a:bodyPr/>
          <a:lstStyle/>
          <a:p>
            <a:fld id="{B4D204DE-5279-824D-A709-31142744C82A}" type="datetimeFigureOut">
              <a:rPr lang="en-US" smtClean="0"/>
              <a:t>5/25/2022</a:t>
            </a:fld>
            <a:endParaRPr lang="en-US"/>
          </a:p>
        </p:txBody>
      </p:sp>
      <p:sp>
        <p:nvSpPr>
          <p:cNvPr id="6" name="Footer Placeholder 5">
            <a:extLst>
              <a:ext uri="{FF2B5EF4-FFF2-40B4-BE49-F238E27FC236}">
                <a16:creationId xmlns:a16="http://schemas.microsoft.com/office/drawing/2014/main" id="{E39A6FC1-EA1D-074A-9297-C7661DFDD3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EFA164-0D8F-994A-B8F6-773554A31626}"/>
              </a:ext>
            </a:extLst>
          </p:cNvPr>
          <p:cNvSpPr>
            <a:spLocks noGrp="1"/>
          </p:cNvSpPr>
          <p:nvPr>
            <p:ph type="sldNum" sz="quarter" idx="12"/>
          </p:nvPr>
        </p:nvSpPr>
        <p:spPr/>
        <p:txBody>
          <a:bodyPr/>
          <a:lstStyle/>
          <a:p>
            <a:fld id="{61BFE05B-1F70-B049-B3AE-30E4185A3312}" type="slidenum">
              <a:rPr lang="en-US" smtClean="0"/>
              <a:t>‹#›</a:t>
            </a:fld>
            <a:endParaRPr lang="en-US"/>
          </a:p>
        </p:txBody>
      </p:sp>
    </p:spTree>
    <p:extLst>
      <p:ext uri="{BB962C8B-B14F-4D97-AF65-F5344CB8AC3E}">
        <p14:creationId xmlns:p14="http://schemas.microsoft.com/office/powerpoint/2010/main" val="3114261419"/>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picTx" preserve="1">
  <p:cSld name="Picture with Caption">
    <p:spTree>
      <p:nvGrpSpPr>
        <p:cNvPr id="1" name=""/>
        <p:cNvGrpSpPr/>
        <p:nvPr/>
      </p:nvGrpSpPr>
      <p:grpSpPr>
        <a:xfrm>
          <a:off x="0" y="0"/>
          <a:ext cx="0" cy="0"/>
        </a:xfrm>
      </p:grpSpPr>
      <p:sp>
        <p:nvSpPr>
          <p:cNvPr id="2" name="Title 1">
            <a:extLst>
              <a:ext uri="{FF2B5EF4-FFF2-40B4-BE49-F238E27FC236}">
                <a16:creationId xmlns:a16="http://schemas.microsoft.com/office/drawing/2014/main" id="{534831A0-0DD9-064C-9B57-E74FCE793F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9821C93-1F2A-994A-8527-B9BE00E815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BE6E3BC-A248-F443-A2CA-33E05033FF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1DFC74E-0609-5144-9C95-EE7D3EF42D7B}"/>
              </a:ext>
            </a:extLst>
          </p:cNvPr>
          <p:cNvSpPr>
            <a:spLocks noGrp="1"/>
          </p:cNvSpPr>
          <p:nvPr>
            <p:ph type="dt" sz="half" idx="10"/>
          </p:nvPr>
        </p:nvSpPr>
        <p:spPr/>
        <p:txBody>
          <a:bodyPr/>
          <a:lstStyle/>
          <a:p>
            <a:fld id="{B4D204DE-5279-824D-A709-31142744C82A}" type="datetimeFigureOut">
              <a:rPr lang="en-US" smtClean="0"/>
              <a:t>5/25/2022</a:t>
            </a:fld>
            <a:endParaRPr lang="en-US"/>
          </a:p>
        </p:txBody>
      </p:sp>
      <p:sp>
        <p:nvSpPr>
          <p:cNvPr id="6" name="Footer Placeholder 5">
            <a:extLst>
              <a:ext uri="{FF2B5EF4-FFF2-40B4-BE49-F238E27FC236}">
                <a16:creationId xmlns:a16="http://schemas.microsoft.com/office/drawing/2014/main" id="{DCD1962C-6C56-0B44-A859-A679E7197E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6B7F76-D825-1C4C-BFCA-82B2480882D9}"/>
              </a:ext>
            </a:extLst>
          </p:cNvPr>
          <p:cNvSpPr>
            <a:spLocks noGrp="1"/>
          </p:cNvSpPr>
          <p:nvPr>
            <p:ph type="sldNum" sz="quarter" idx="12"/>
          </p:nvPr>
        </p:nvSpPr>
        <p:spPr/>
        <p:txBody>
          <a:bodyPr/>
          <a:lstStyle/>
          <a:p>
            <a:fld id="{61BFE05B-1F70-B049-B3AE-30E4185A3312}" type="slidenum">
              <a:rPr lang="en-US" smtClean="0"/>
              <a:t>‹#›</a:t>
            </a:fld>
            <a:endParaRPr lang="en-US"/>
          </a:p>
        </p:txBody>
      </p:sp>
    </p:spTree>
    <p:extLst>
      <p:ext uri="{BB962C8B-B14F-4D97-AF65-F5344CB8AC3E}">
        <p14:creationId xmlns:p14="http://schemas.microsoft.com/office/powerpoint/2010/main" val="1313668447"/>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a:extLst>
              <a:ext uri="{FF2B5EF4-FFF2-40B4-BE49-F238E27FC236}">
                <a16:creationId xmlns:a16="http://schemas.microsoft.com/office/drawing/2014/main" id="{E996C156-E6BA-9D44-926F-377BDA4784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6AE91DC-CE63-E34B-A541-B12EFA02BC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894EBA-3472-884B-BAFB-7515E27B20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D204DE-5279-824D-A709-31142744C82A}" type="datetimeFigureOut">
              <a:rPr lang="en-US" smtClean="0"/>
              <a:t>5/25/2022</a:t>
            </a:fld>
            <a:endParaRPr lang="en-US"/>
          </a:p>
        </p:txBody>
      </p:sp>
      <p:sp>
        <p:nvSpPr>
          <p:cNvPr id="5" name="Footer Placeholder 4">
            <a:extLst>
              <a:ext uri="{FF2B5EF4-FFF2-40B4-BE49-F238E27FC236}">
                <a16:creationId xmlns:a16="http://schemas.microsoft.com/office/drawing/2014/main" id="{8AF322A2-CF33-8F46-BC3F-1099ED5D75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30FFF9D-7B95-C14C-9D64-5CB5DD9046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BFE05B-1F70-B049-B3AE-30E4185A3312}" type="slidenum">
              <a:rPr lang="en-US" smtClean="0"/>
              <a:t>‹#›</a:t>
            </a:fld>
            <a:endParaRPr lang="en-US"/>
          </a:p>
        </p:txBody>
      </p:sp>
    </p:spTree>
    <p:extLst>
      <p:ext uri="{BB962C8B-B14F-4D97-AF65-F5344CB8AC3E}">
        <p14:creationId xmlns:p14="http://schemas.microsoft.com/office/powerpoint/2010/main" val="14682486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png" /><Relationship Id="rId3" Type="http://schemas.openxmlformats.org/officeDocument/2006/relationships/image" Target="../media/image2.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pn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6.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Rectangle 15">
            <a:extLst>
              <a:ext uri="{FF2B5EF4-FFF2-40B4-BE49-F238E27FC236}">
                <a16:creationId xmlns:a16="http://schemas.microsoft.com/office/drawing/2014/main" id="{E69F27D4-7C83-A544-BD48-BA15FF6D9798}"/>
              </a:ext>
            </a:extLst>
          </p:cNvPr>
          <p:cNvSpPr/>
          <p:nvPr/>
        </p:nvSpPr>
        <p:spPr>
          <a:xfrm>
            <a:off x="-19800" y="0"/>
            <a:ext cx="12192000" cy="5248405"/>
          </a:xfrm>
          <a:prstGeom prst="rect">
            <a:avLst/>
          </a:prstGeom>
          <a:solidFill>
            <a:srgbClr val="228F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64E7D776-6FBA-E64E-9624-98026032CA5A}"/>
              </a:ext>
            </a:extLst>
          </p:cNvPr>
          <p:cNvSpPr/>
          <p:nvPr/>
        </p:nvSpPr>
        <p:spPr>
          <a:xfrm>
            <a:off x="-19800" y="5248404"/>
            <a:ext cx="12192000" cy="17796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2E474C22-9B5D-904D-BD0F-7CD15B2817D8}"/>
              </a:ext>
            </a:extLst>
          </p:cNvPr>
          <p:cNvPicPr>
            <a:picLocks noChangeAspect="1"/>
          </p:cNvPicPr>
          <p:nvPr/>
        </p:nvPicPr>
        <p:blipFill>
          <a:blip r:embed="rId2"/>
          <a:stretch>
            <a:fillRect/>
          </a:stretch>
        </p:blipFill>
        <p:spPr>
          <a:xfrm>
            <a:off x="1029434" y="5869052"/>
            <a:ext cx="3302271" cy="515980"/>
          </a:xfrm>
          <a:prstGeom prst="rect">
            <a:avLst/>
          </a:prstGeom>
        </p:spPr>
      </p:pic>
      <p:sp>
        <p:nvSpPr>
          <p:cNvPr id="12" name="Title 5">
            <a:extLst>
              <a:ext uri="{FF2B5EF4-FFF2-40B4-BE49-F238E27FC236}">
                <a16:creationId xmlns:a16="http://schemas.microsoft.com/office/drawing/2014/main" id="{FA7BD86D-DDC6-2643-8995-1CB6C20DD8E0}"/>
              </a:ext>
            </a:extLst>
          </p:cNvPr>
          <p:cNvSpPr>
            <a:spLocks noGrp="1"/>
          </p:cNvSpPr>
          <p:nvPr/>
        </p:nvSpPr>
        <p:spPr>
          <a:xfrm>
            <a:off x="4992414" y="2550613"/>
            <a:ext cx="7772400" cy="628650"/>
          </a:xfrm>
          <a:prstGeom prst="rect">
            <a:avLst/>
          </a:prstGeom>
        </p:spPr>
        <p:style>
          <a:lnRef idx="0">
            <a:scrgbClr r="0" g="0" b="0"/>
          </a:lnRef>
          <a:fillRef idx="0">
            <a:scrgbClr r="0" g="0" b="0"/>
          </a:fillRef>
          <a:effectRef idx="0">
            <a:scrgbClr r="0" g="0" b="0"/>
          </a:effectRef>
          <a:fontRef idx="major"/>
        </p:style>
        <p:txBody>
          <a:bodyPr vert="horz" lIns="91440" tIns="45720" rIns="91440" bIns="45720" rtlCol="0" anchor="ctr">
            <a:normAutofit/>
          </a:bodyPr>
          <a:lstStyle>
            <a:lvl1pPr algn="ctr" defTabSz="914400" rtl="0" eaLnBrk="1" latinLnBrk="0" hangingPunct="1">
              <a:spcBef>
                <a:spcPct val="0"/>
              </a:spcBef>
              <a:buNone/>
              <a:defRPr sz="3200" b="1" kern="1200">
                <a:solidFill>
                  <a:srgbClr val="115284"/>
                </a:solidFill>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a:p>
        </p:txBody>
      </p:sp>
      <p:sp>
        <p:nvSpPr>
          <p:cNvPr id="13" name="Text Placeholder 6">
            <a:extLst>
              <a:ext uri="{FF2B5EF4-FFF2-40B4-BE49-F238E27FC236}">
                <a16:creationId xmlns:a16="http://schemas.microsoft.com/office/drawing/2014/main" id="{9AB95597-EC28-9B44-90AA-9A560D33BE53}"/>
              </a:ext>
            </a:extLst>
          </p:cNvPr>
          <p:cNvSpPr>
            <a:spLocks noGrp="1"/>
          </p:cNvSpPr>
          <p:nvPr/>
        </p:nvSpPr>
        <p:spPr>
          <a:xfrm>
            <a:off x="4992414" y="3388813"/>
            <a:ext cx="7772400" cy="609600"/>
          </a:xfrm>
          <a:prstGeom prst="rect">
            <a:avLst/>
          </a:prstGeom>
        </p:spPr>
        <p:style>
          <a:lnRef idx="0">
            <a:scrgbClr r="0" g="0" b="0"/>
          </a:lnRef>
          <a:fillRef idx="0">
            <a:scrgbClr r="0" g="0" b="0"/>
          </a:fillRef>
          <a:effectRef idx="0">
            <a:scrgbClr r="0" g="0" b="0"/>
          </a:effectRef>
          <a:fontRef idx="major"/>
        </p:style>
        <p:txBody>
          <a:bodyPr vert="horz" lIns="0" tIns="0" rIns="0" bIns="0" rtlCol="0">
            <a:normAutofit/>
          </a:bodyPr>
          <a:lstStyle>
            <a:lvl1pPr marL="0" indent="-342900" algn="ctr" defTabSz="914400" rtl="0" eaLnBrk="1" latinLnBrk="0" hangingPunct="1">
              <a:spcBef>
                <a:spcPct val="0"/>
              </a:spcBef>
              <a:buFontTx/>
              <a:buNone/>
              <a:defRPr sz="2400" kern="1200">
                <a:solidFill>
                  <a:schemeClr val="tx2"/>
                </a:solidFill>
                <a:latin typeface="Arial"/>
                <a:ea typeface="+mj-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j-lt"/>
                <a:ea typeface="+mj-ea"/>
                <a:cs typeface="+mj-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j-lt"/>
                <a:ea typeface="+mj-ea"/>
                <a:cs typeface="+mj-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9pPr>
          </a:lstStyle>
          <a:p>
            <a:endParaRPr lang="en-US"/>
          </a:p>
        </p:txBody>
      </p:sp>
      <p:sp>
        <p:nvSpPr>
          <p:cNvPr id="14" name="Text Placeholder 7">
            <a:extLst>
              <a:ext uri="{FF2B5EF4-FFF2-40B4-BE49-F238E27FC236}">
                <a16:creationId xmlns:a16="http://schemas.microsoft.com/office/drawing/2014/main" id="{51CA3369-9F58-1341-B98E-24ED60944E3B}"/>
              </a:ext>
            </a:extLst>
          </p:cNvPr>
          <p:cNvSpPr>
            <a:spLocks noGrp="1"/>
          </p:cNvSpPr>
          <p:nvPr/>
        </p:nvSpPr>
        <p:spPr>
          <a:xfrm>
            <a:off x="4992414" y="4303213"/>
            <a:ext cx="7772400" cy="381000"/>
          </a:xfrm>
          <a:prstGeom prst="rect">
            <a:avLst/>
          </a:prstGeom>
        </p:spPr>
        <p:style>
          <a:lnRef idx="0">
            <a:scrgbClr r="0" g="0" b="0"/>
          </a:lnRef>
          <a:fillRef idx="0">
            <a:scrgbClr r="0" g="0" b="0"/>
          </a:fillRef>
          <a:effectRef idx="0">
            <a:scrgbClr r="0" g="0" b="0"/>
          </a:effectRef>
          <a:fontRef idx="major"/>
        </p:style>
        <p:txBody>
          <a:bodyPr vert="horz" lIns="0" tIns="0" rIns="0" bIns="0" rtlCol="0">
            <a:normAutofit/>
          </a:bodyPr>
          <a:lstStyle>
            <a:lvl1pPr marL="0" indent="-342900" algn="ctr" defTabSz="914400" rtl="0" eaLnBrk="1" latinLnBrk="0" hangingPunct="1">
              <a:spcBef>
                <a:spcPct val="0"/>
              </a:spcBef>
              <a:buFontTx/>
              <a:buNone/>
              <a:defRPr sz="1800" kern="1200">
                <a:solidFill>
                  <a:schemeClr val="tx2"/>
                </a:solidFill>
                <a:latin typeface="Arial"/>
                <a:ea typeface="+mj-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j-lt"/>
                <a:ea typeface="+mj-ea"/>
                <a:cs typeface="+mj-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j-lt"/>
                <a:ea typeface="+mj-ea"/>
                <a:cs typeface="+mj-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9pPr>
          </a:lstStyle>
          <a:p>
            <a:endParaRPr lang="en-US"/>
          </a:p>
        </p:txBody>
      </p:sp>
      <p:sp>
        <p:nvSpPr>
          <p:cNvPr id="15" name="Text Placeholder 8">
            <a:extLst>
              <a:ext uri="{FF2B5EF4-FFF2-40B4-BE49-F238E27FC236}">
                <a16:creationId xmlns:a16="http://schemas.microsoft.com/office/drawing/2014/main" id="{9D8C7EB5-8827-B34E-A9E5-2BCD7978095E}"/>
              </a:ext>
            </a:extLst>
          </p:cNvPr>
          <p:cNvSpPr>
            <a:spLocks noGrp="1"/>
          </p:cNvSpPr>
          <p:nvPr/>
        </p:nvSpPr>
        <p:spPr>
          <a:xfrm>
            <a:off x="4992414" y="4684213"/>
            <a:ext cx="7772400" cy="381000"/>
          </a:xfrm>
          <a:prstGeom prst="rect">
            <a:avLst/>
          </a:prstGeom>
        </p:spPr>
        <p:style>
          <a:lnRef idx="0">
            <a:scrgbClr r="0" g="0" b="0"/>
          </a:lnRef>
          <a:fillRef idx="0">
            <a:scrgbClr r="0" g="0" b="0"/>
          </a:fillRef>
          <a:effectRef idx="0">
            <a:scrgbClr r="0" g="0" b="0"/>
          </a:effectRef>
          <a:fontRef idx="major"/>
        </p:style>
        <p:txBody>
          <a:bodyPr vert="horz" lIns="0" tIns="0" rIns="0" bIns="0" rtlCol="0">
            <a:normAutofit/>
          </a:bodyPr>
          <a:lstStyle>
            <a:lvl1pPr marL="0" indent="-342900" algn="ctr" defTabSz="914400" rtl="0" eaLnBrk="1" latinLnBrk="0" hangingPunct="1">
              <a:spcBef>
                <a:spcPct val="0"/>
              </a:spcBef>
              <a:buFontTx/>
              <a:buNone/>
              <a:defRPr sz="1800" kern="1200">
                <a:solidFill>
                  <a:schemeClr val="tx2"/>
                </a:solidFill>
                <a:latin typeface="Arial"/>
                <a:ea typeface="+mj-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j-lt"/>
                <a:ea typeface="+mj-ea"/>
                <a:cs typeface="+mj-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j-lt"/>
                <a:ea typeface="+mj-ea"/>
                <a:cs typeface="+mj-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9pPr>
          </a:lstStyle>
          <a:p>
            <a:endParaRPr lang="en-US"/>
          </a:p>
        </p:txBody>
      </p:sp>
      <p:sp>
        <p:nvSpPr>
          <p:cNvPr id="17" name="TextBox 16">
            <a:extLst>
              <a:ext uri="{FF2B5EF4-FFF2-40B4-BE49-F238E27FC236}">
                <a16:creationId xmlns:a16="http://schemas.microsoft.com/office/drawing/2014/main" id="{A79027B2-CED0-4049-B522-40733EC5732D}"/>
              </a:ext>
            </a:extLst>
          </p:cNvPr>
          <p:cNvSpPr txBox="1"/>
          <p:nvPr/>
        </p:nvSpPr>
        <p:spPr>
          <a:xfrm>
            <a:off x="2943519" y="456963"/>
            <a:ext cx="8312312" cy="2554545"/>
          </a:xfrm>
          <a:prstGeom prst="rect">
            <a:avLst/>
          </a:prstGeom>
          <a:noFill/>
        </p:spPr>
        <p:txBody>
          <a:bodyPr wrap="square" rtlCol="0">
            <a:spAutoFit/>
          </a:bodyPr>
          <a:lstStyle/>
          <a:p>
            <a:r>
              <a:rPr lang="en-US" sz="4000" b="1">
                <a:solidFill>
                  <a:schemeClr val="bg1"/>
                </a:solidFill>
                <a:latin typeface="Arial" panose="020b0604020202020204" pitchFamily="34" charset="0"/>
                <a:cs typeface="Arial" panose="020b0604020202020204" pitchFamily="34" charset="0"/>
              </a:rPr>
              <a:t>South Carolina Workers’ Compensation: A Guide for Claim Handling from an Employer’s Perspective. </a:t>
            </a:r>
          </a:p>
        </p:txBody>
      </p:sp>
      <p:sp>
        <p:nvSpPr>
          <p:cNvPr id="20" name="TextBox 19">
            <a:extLst>
              <a:ext uri="{FF2B5EF4-FFF2-40B4-BE49-F238E27FC236}">
                <a16:creationId xmlns:a16="http://schemas.microsoft.com/office/drawing/2014/main" id="{9284E2A3-0D45-084C-A6A2-36D440BD88E5}"/>
              </a:ext>
            </a:extLst>
          </p:cNvPr>
          <p:cNvSpPr txBox="1"/>
          <p:nvPr/>
        </p:nvSpPr>
        <p:spPr>
          <a:xfrm rot="10800000" flipV="1">
            <a:off x="2943519" y="3107412"/>
            <a:ext cx="8051047" cy="1384995"/>
          </a:xfrm>
          <a:prstGeom prst="rect">
            <a:avLst/>
          </a:prstGeom>
          <a:noFill/>
        </p:spPr>
        <p:txBody>
          <a:bodyPr wrap="square" rtlCol="0">
            <a:spAutoFit/>
          </a:bodyPr>
          <a:lstStyle/>
          <a:p>
            <a:r>
              <a:rPr lang="en-US" sz="2800">
                <a:solidFill>
                  <a:schemeClr val="bg1">
                    <a:lumMod val="85000"/>
                  </a:schemeClr>
                </a:solidFill>
                <a:latin typeface="Arial" panose="020b0604020202020204" pitchFamily="34" charset="0"/>
                <a:cs typeface="Arial" panose="020b0604020202020204" pitchFamily="34" charset="0"/>
              </a:rPr>
              <a:t>South Carolina Association of Corporate Counsel </a:t>
            </a:r>
          </a:p>
          <a:p>
            <a:r>
              <a:rPr lang="en-US" sz="2800">
                <a:solidFill>
                  <a:schemeClr val="bg1">
                    <a:lumMod val="85000"/>
                  </a:schemeClr>
                </a:solidFill>
                <a:latin typeface="Arial" panose="020b0604020202020204" pitchFamily="34" charset="0"/>
                <a:cs typeface="Arial" panose="020b0604020202020204" pitchFamily="34" charset="0"/>
              </a:rPr>
              <a:t>By: Zack Jarrett</a:t>
            </a:r>
          </a:p>
          <a:p>
            <a:r>
              <a:rPr lang="en-US" sz="2800">
                <a:solidFill>
                  <a:schemeClr val="bg1">
                    <a:lumMod val="85000"/>
                  </a:schemeClr>
                </a:solidFill>
                <a:latin typeface="Arial" panose="020b0604020202020204" pitchFamily="34" charset="0"/>
                <a:cs typeface="Arial" panose="020b0604020202020204" pitchFamily="34" charset="0"/>
              </a:rPr>
              <a:t>May 25</a:t>
            </a:r>
            <a:r>
              <a:rPr lang="en-US" sz="2800" baseline="30000">
                <a:solidFill>
                  <a:schemeClr val="bg1">
                    <a:lumMod val="85000"/>
                  </a:schemeClr>
                </a:solidFill>
                <a:latin typeface="Arial" panose="020b0604020202020204" pitchFamily="34" charset="0"/>
                <a:cs typeface="Arial" panose="020b0604020202020204" pitchFamily="34" charset="0"/>
              </a:rPr>
              <a:t>th</a:t>
            </a:r>
            <a:r>
              <a:rPr lang="en-US" sz="2800">
                <a:solidFill>
                  <a:schemeClr val="bg1">
                    <a:lumMod val="85000"/>
                  </a:schemeClr>
                </a:solidFill>
                <a:latin typeface="Arial" panose="020b0604020202020204" pitchFamily="34" charset="0"/>
                <a:cs typeface="Arial" panose="020b0604020202020204" pitchFamily="34" charset="0"/>
              </a:rPr>
              <a:t> 2022</a:t>
            </a:r>
          </a:p>
        </p:txBody>
      </p:sp>
      <p:pic>
        <p:nvPicPr>
          <p:cNvPr id="24" name="Picture 23">
            <a:extLst>
              <a:ext uri="{FF2B5EF4-FFF2-40B4-BE49-F238E27FC236}">
                <a16:creationId xmlns:a16="http://schemas.microsoft.com/office/drawing/2014/main" id="{FF3521AF-4456-AC45-9244-822BBE2A7BAC}"/>
              </a:ext>
            </a:extLst>
          </p:cNvPr>
          <p:cNvPicPr>
            <a:picLocks noChangeAspect="1"/>
          </p:cNvPicPr>
          <p:nvPr/>
        </p:nvPicPr>
        <p:blipFill>
          <a:blip r:embed="rId3"/>
          <a:srcRect t="37185" r="12486" b="40426"/>
          <a:stretch>
            <a:fillRect/>
          </a:stretch>
        </p:blipFill>
        <p:spPr>
          <a:xfrm>
            <a:off x="9382499" y="5810760"/>
            <a:ext cx="2103867" cy="696562"/>
          </a:xfrm>
          <a:prstGeom prst="rect">
            <a:avLst/>
          </a:prstGeom>
        </p:spPr>
      </p:pic>
      <p:cxnSp>
        <p:nvCxnSpPr>
          <p:cNvPr id="29" name="Straight Connector 28">
            <a:extLst>
              <a:ext uri="{FF2B5EF4-FFF2-40B4-BE49-F238E27FC236}">
                <a16:creationId xmlns:a16="http://schemas.microsoft.com/office/drawing/2014/main" id="{867E3E5D-8EDF-CF4A-B15A-E9BBAC4CB1E2}"/>
              </a:ext>
            </a:extLst>
          </p:cNvPr>
          <p:cNvCxnSpPr/>
          <p:nvPr/>
        </p:nvCxnSpPr>
        <p:spPr>
          <a:xfrm flipH="1">
            <a:off x="2617940" y="1619941"/>
            <a:ext cx="0" cy="2632135"/>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0892783"/>
      </p:ext>
    </p:extLst>
  </p:cSld>
  <p:clrMapOvr>
    <a:masterClrMapping/>
  </p:clrMapOvr>
  <p:transition/>
  <p:timing/>
</p:sld>
</file>

<file path=ppt/slides/slide1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4294F5CB-EB86-431D-BE00-8AD4533B2E26}"/>
              </a:ext>
            </a:extLst>
          </p:cNvPr>
          <p:cNvSpPr>
            <a:spLocks noGrp="1"/>
          </p:cNvSpPr>
          <p:nvPr>
            <p:ph type="title"/>
          </p:nvPr>
        </p:nvSpPr>
        <p:spPr/>
        <p:txBody>
          <a:bodyPr/>
          <a:lstStyle/>
          <a:p>
            <a:r>
              <a:rPr lang="en-US"/>
              <a:t>Types of Injuries</a:t>
            </a:r>
          </a:p>
        </p:txBody>
      </p:sp>
      <p:sp>
        <p:nvSpPr>
          <p:cNvPr id="3" name="Content Placeholder 2">
            <a:extLst>
              <a:ext uri="{FF2B5EF4-FFF2-40B4-BE49-F238E27FC236}">
                <a16:creationId xmlns:a16="http://schemas.microsoft.com/office/drawing/2014/main" id="{77B0F744-089B-4359-B1DF-FB3C1CEB37E7}"/>
              </a:ext>
            </a:extLst>
          </p:cNvPr>
          <p:cNvSpPr>
            <a:spLocks noGrp="1"/>
          </p:cNvSpPr>
          <p:nvPr>
            <p:ph idx="1"/>
          </p:nvPr>
        </p:nvSpPr>
        <p:spPr/>
        <p:txBody>
          <a:bodyPr/>
          <a:lstStyle/>
          <a:p>
            <a:r>
              <a:rPr lang="en-US"/>
              <a:t>Injury by Accident – S.C. 42-1-160</a:t>
            </a:r>
          </a:p>
          <a:p>
            <a:r>
              <a:rPr lang="en-US"/>
              <a:t>Repetitive Trauma – S.C. 42-1-172</a:t>
            </a:r>
          </a:p>
          <a:p>
            <a:r>
              <a:rPr lang="en-US"/>
              <a:t>Occupational Disease – S.C. 42-11-10</a:t>
            </a:r>
          </a:p>
          <a:p>
            <a:r>
              <a:rPr lang="en-US"/>
              <a:t>Special Injuries – S.C. 42-1-160</a:t>
            </a:r>
          </a:p>
        </p:txBody>
      </p:sp>
    </p:spTree>
    <p:extLst>
      <p:ext uri="{BB962C8B-B14F-4D97-AF65-F5344CB8AC3E}">
        <p14:creationId xmlns:p14="http://schemas.microsoft.com/office/powerpoint/2010/main" val="3194849579"/>
      </p:ext>
    </p:extLst>
  </p:cSld>
  <p:clrMapOvr>
    <a:masterClrMapping/>
  </p:clrMapOvr>
  <p:transition/>
  <p:timing/>
</p:sld>
</file>

<file path=ppt/slides/slide1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854B45A0-D332-4AE3-8E49-EAC28DA1A122}"/>
              </a:ext>
            </a:extLst>
          </p:cNvPr>
          <p:cNvSpPr>
            <a:spLocks noGrp="1"/>
          </p:cNvSpPr>
          <p:nvPr>
            <p:ph type="title"/>
          </p:nvPr>
        </p:nvSpPr>
        <p:spPr/>
        <p:txBody>
          <a:bodyPr/>
          <a:lstStyle/>
          <a:p>
            <a:r>
              <a:rPr lang="en-US"/>
              <a:t>Injury by Accident (42-1-160) </a:t>
            </a:r>
          </a:p>
        </p:txBody>
      </p:sp>
      <p:sp>
        <p:nvSpPr>
          <p:cNvPr id="3" name="Content Placeholder 2">
            <a:extLst>
              <a:ext uri="{FF2B5EF4-FFF2-40B4-BE49-F238E27FC236}">
                <a16:creationId xmlns:a16="http://schemas.microsoft.com/office/drawing/2014/main" id="{B6AD966E-6AC7-4D47-837E-B75BEC5AF1E0}"/>
              </a:ext>
            </a:extLst>
          </p:cNvPr>
          <p:cNvSpPr>
            <a:spLocks noGrp="1"/>
          </p:cNvSpPr>
          <p:nvPr>
            <p:ph idx="1"/>
          </p:nvPr>
        </p:nvSpPr>
        <p:spPr/>
        <p:txBody>
          <a:bodyPr/>
          <a:lstStyle/>
          <a:p>
            <a:r>
              <a:rPr lang="en-US"/>
              <a:t>Most common type of claim. </a:t>
            </a:r>
          </a:p>
          <a:p>
            <a:r>
              <a:rPr lang="en-US"/>
              <a:t>Standard injury to a specific body part. </a:t>
            </a:r>
          </a:p>
          <a:p>
            <a:r>
              <a:rPr lang="en-US"/>
              <a:t>Must be accidental in nature. </a:t>
            </a:r>
          </a:p>
          <a:p>
            <a:r>
              <a:rPr lang="en-US"/>
              <a:t>Must occur in the course and scope of employment. </a:t>
            </a:r>
          </a:p>
          <a:p>
            <a:r>
              <a:rPr lang="en-US"/>
              <a:t>Medically complex claims require a physician statement causally relating the injury to the accident.</a:t>
            </a:r>
          </a:p>
          <a:p>
            <a:pPr lvl="1"/>
            <a:r>
              <a:rPr lang="en-US"/>
              <a:t>Must be stated to a reasonable degree of medical certainty. </a:t>
            </a:r>
          </a:p>
        </p:txBody>
      </p:sp>
    </p:spTree>
    <p:extLst>
      <p:ext uri="{BB962C8B-B14F-4D97-AF65-F5344CB8AC3E}">
        <p14:creationId xmlns:p14="http://schemas.microsoft.com/office/powerpoint/2010/main" val="30625934"/>
      </p:ext>
    </p:extLst>
  </p:cSld>
  <p:clrMapOvr>
    <a:masterClrMapping/>
  </p:clrMapOvr>
  <p:transition/>
  <p:timing/>
</p:sld>
</file>

<file path=ppt/slides/slide1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78A4CBB9-170A-4F91-A840-B9600B7383DF}"/>
              </a:ext>
            </a:extLst>
          </p:cNvPr>
          <p:cNvSpPr>
            <a:spLocks noGrp="1"/>
          </p:cNvSpPr>
          <p:nvPr>
            <p:ph type="title"/>
          </p:nvPr>
        </p:nvSpPr>
        <p:spPr/>
        <p:txBody>
          <a:bodyPr/>
          <a:lstStyle/>
          <a:p>
            <a:r>
              <a:rPr lang="en-US"/>
              <a:t>Repetitive Trauma (42-1-172) </a:t>
            </a:r>
          </a:p>
        </p:txBody>
      </p:sp>
      <p:sp>
        <p:nvSpPr>
          <p:cNvPr id="3" name="Content Placeholder 2">
            <a:extLst>
              <a:ext uri="{FF2B5EF4-FFF2-40B4-BE49-F238E27FC236}">
                <a16:creationId xmlns:a16="http://schemas.microsoft.com/office/drawing/2014/main" id="{9A7D9D0F-8DDD-4219-939E-A033653E6364}"/>
              </a:ext>
            </a:extLst>
          </p:cNvPr>
          <p:cNvSpPr>
            <a:spLocks noGrp="1"/>
          </p:cNvSpPr>
          <p:nvPr>
            <p:ph idx="1"/>
          </p:nvPr>
        </p:nvSpPr>
        <p:spPr/>
        <p:txBody>
          <a:bodyPr>
            <a:normAutofit/>
          </a:bodyPr>
          <a:lstStyle/>
          <a:p>
            <a:r>
              <a:rPr lang="en-US"/>
              <a:t>An injury that is gradual in onset and caused by the cumulative effects of repetitive traumatic events. </a:t>
            </a:r>
          </a:p>
          <a:p>
            <a:r>
              <a:rPr lang="en-US"/>
              <a:t>Heightened burden on Claimant. </a:t>
            </a:r>
          </a:p>
          <a:p>
            <a:pPr lvl="1"/>
            <a:r>
              <a:rPr lang="en-US"/>
              <a:t>Commissioner must make a finding that medical evidence supports that the job activities were repetitive and resulted in the condition. </a:t>
            </a:r>
          </a:p>
          <a:p>
            <a:r>
              <a:rPr lang="en-US"/>
              <a:t>Expert medical evidence – expert opinion or testimony stated to a reasonable degree of medical certainty by a licensed and qualified medical physician. </a:t>
            </a:r>
          </a:p>
          <a:p>
            <a:r>
              <a:rPr lang="en-US"/>
              <a:t>Typically see this as carpal tunnel, or assembly line injuries. </a:t>
            </a:r>
          </a:p>
        </p:txBody>
      </p:sp>
    </p:spTree>
    <p:extLst>
      <p:ext uri="{BB962C8B-B14F-4D97-AF65-F5344CB8AC3E}">
        <p14:creationId xmlns:p14="http://schemas.microsoft.com/office/powerpoint/2010/main" val="1732076613"/>
      </p:ext>
    </p:extLst>
  </p:cSld>
  <p:clrMapOvr>
    <a:masterClrMapping/>
  </p:clrMapOvr>
  <p:transition/>
  <p:timing/>
</p:sld>
</file>

<file path=ppt/slides/slide1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12C7AFB8-F56B-48E5-9312-AC6A84FCE109}"/>
              </a:ext>
            </a:extLst>
          </p:cNvPr>
          <p:cNvSpPr>
            <a:spLocks noGrp="1"/>
          </p:cNvSpPr>
          <p:nvPr>
            <p:ph type="title"/>
          </p:nvPr>
        </p:nvSpPr>
        <p:spPr/>
        <p:txBody>
          <a:bodyPr/>
          <a:lstStyle/>
          <a:p>
            <a:r>
              <a:rPr lang="en-US"/>
              <a:t>Occupational Disease (42-11-20)</a:t>
            </a:r>
          </a:p>
        </p:txBody>
      </p:sp>
      <p:sp>
        <p:nvSpPr>
          <p:cNvPr id="3" name="Content Placeholder 2">
            <a:extLst>
              <a:ext uri="{FF2B5EF4-FFF2-40B4-BE49-F238E27FC236}">
                <a16:creationId xmlns:a16="http://schemas.microsoft.com/office/drawing/2014/main" id="{0F6F95A3-2D8F-4124-8219-1A0CDC1CD6D7}"/>
              </a:ext>
            </a:extLst>
          </p:cNvPr>
          <p:cNvSpPr>
            <a:spLocks noGrp="1"/>
          </p:cNvSpPr>
          <p:nvPr>
            <p:ph idx="1"/>
          </p:nvPr>
        </p:nvSpPr>
        <p:spPr/>
        <p:txBody>
          <a:bodyPr>
            <a:normAutofit fontScale="92500" lnSpcReduction="10000"/>
          </a:bodyPr>
          <a:lstStyle/>
          <a:p>
            <a:r>
              <a:rPr lang="en-US"/>
              <a:t>Exposure claims. Typically things like mold exposure, fumes, or illnesses. This is where Covid claims would be.</a:t>
            </a:r>
          </a:p>
          <a:p>
            <a:r>
              <a:rPr lang="en-US"/>
              <a:t>The standard is that the Claimant must prove that the work place contributed to the condition and that they were more susceptible to the condition at work than in the general public. </a:t>
            </a:r>
          </a:p>
          <a:p>
            <a:pPr lvl="1"/>
            <a:r>
              <a:rPr lang="en-US"/>
              <a:t>Hazard must be peculiar to the employment. </a:t>
            </a:r>
          </a:p>
          <a:p>
            <a:r>
              <a:rPr lang="en-US"/>
              <a:t>Claimant must prove:</a:t>
            </a:r>
          </a:p>
          <a:p>
            <a:pPr lvl="1"/>
            <a:r>
              <a:rPr lang="en-US"/>
              <a:t>1 – Exposure occurred at work</a:t>
            </a:r>
          </a:p>
          <a:p>
            <a:pPr lvl="1"/>
            <a:r>
              <a:rPr lang="en-US"/>
              <a:t>2 – Does not result from climatic exposure outside of work. </a:t>
            </a:r>
          </a:p>
          <a:p>
            <a:pPr lvl="1"/>
            <a:r>
              <a:rPr lang="en-US"/>
              <a:t>3 - condition is not a contagious disease equally exposed to outside of work. Or an ordinary disease of life.  </a:t>
            </a:r>
          </a:p>
          <a:p>
            <a:pPr lvl="1"/>
            <a:r>
              <a:rPr lang="en-US"/>
              <a:t>4 – Condition is not a chronic disease of the skeletal joints. </a:t>
            </a:r>
          </a:p>
        </p:txBody>
      </p:sp>
    </p:spTree>
    <p:extLst>
      <p:ext uri="{BB962C8B-B14F-4D97-AF65-F5344CB8AC3E}">
        <p14:creationId xmlns:p14="http://schemas.microsoft.com/office/powerpoint/2010/main" val="2471521958"/>
      </p:ext>
    </p:extLst>
  </p:cSld>
  <p:clrMapOvr>
    <a:masterClrMapping/>
  </p:clrMapOvr>
  <p:transition/>
  <p:timing/>
</p:sld>
</file>

<file path=ppt/slides/slide1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9C637EB8-1C5F-4686-BB50-3C1FADD001E9}"/>
              </a:ext>
            </a:extLst>
          </p:cNvPr>
          <p:cNvSpPr>
            <a:spLocks noGrp="1"/>
          </p:cNvSpPr>
          <p:nvPr>
            <p:ph type="title"/>
          </p:nvPr>
        </p:nvSpPr>
        <p:spPr/>
        <p:txBody>
          <a:bodyPr/>
          <a:lstStyle/>
          <a:p>
            <a:r>
              <a:rPr lang="en-US"/>
              <a:t>Special Injuries</a:t>
            </a:r>
          </a:p>
        </p:txBody>
      </p:sp>
      <p:sp>
        <p:nvSpPr>
          <p:cNvPr id="3" name="Content Placeholder 2">
            <a:extLst>
              <a:ext uri="{FF2B5EF4-FFF2-40B4-BE49-F238E27FC236}">
                <a16:creationId xmlns:a16="http://schemas.microsoft.com/office/drawing/2014/main" id="{315D38C3-98AF-4A4E-97FA-8AAE279C4AE5}"/>
              </a:ext>
            </a:extLst>
          </p:cNvPr>
          <p:cNvSpPr>
            <a:spLocks noGrp="1"/>
          </p:cNvSpPr>
          <p:nvPr>
            <p:ph idx="1"/>
          </p:nvPr>
        </p:nvSpPr>
        <p:spPr/>
        <p:txBody>
          <a:bodyPr/>
          <a:lstStyle/>
          <a:p>
            <a:pPr lvl="1"/>
            <a:r>
              <a:rPr lang="en-US"/>
              <a:t>Stress</a:t>
            </a:r>
          </a:p>
          <a:p>
            <a:pPr lvl="1"/>
            <a:r>
              <a:rPr lang="en-US"/>
              <a:t>Mental-mental claims</a:t>
            </a:r>
          </a:p>
          <a:p>
            <a:pPr lvl="1"/>
            <a:r>
              <a:rPr lang="en-US"/>
              <a:t> Heart attacks</a:t>
            </a:r>
          </a:p>
          <a:p>
            <a:pPr lvl="1"/>
            <a:r>
              <a:rPr lang="en-US"/>
              <a:t> Strokes, </a:t>
            </a:r>
          </a:p>
          <a:p>
            <a:pPr lvl="1"/>
            <a:r>
              <a:rPr lang="en-US"/>
              <a:t>Embolisms </a:t>
            </a:r>
          </a:p>
          <a:p>
            <a:pPr lvl="1"/>
            <a:r>
              <a:rPr lang="en-US"/>
              <a:t> Aneurysms. </a:t>
            </a:r>
          </a:p>
          <a:p>
            <a:pPr lvl="1"/>
            <a:r>
              <a:rPr lang="en-US"/>
              <a:t>These claims are typically </a:t>
            </a:r>
            <a:r>
              <a:rPr lang="en-US" b="1"/>
              <a:t>not compensable</a:t>
            </a:r>
            <a:r>
              <a:rPr lang="en-US"/>
              <a:t> unless there is expert medical evidence to indicate that the conditions at work were extraordinary and unusual resulting in the condition. </a:t>
            </a:r>
            <a:endParaRPr lang="en-US" b="1"/>
          </a:p>
          <a:p>
            <a:endParaRPr lang="en-US"/>
          </a:p>
        </p:txBody>
      </p:sp>
    </p:spTree>
    <p:extLst>
      <p:ext uri="{BB962C8B-B14F-4D97-AF65-F5344CB8AC3E}">
        <p14:creationId xmlns:p14="http://schemas.microsoft.com/office/powerpoint/2010/main" val="3341178556"/>
      </p:ext>
    </p:extLst>
  </p:cSld>
  <p:clrMapOvr>
    <a:masterClrMapping/>
  </p:clrMapOvr>
  <p:transition/>
  <p:timing/>
</p:sld>
</file>

<file path=ppt/slides/slide1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27366DB7-8C5D-40DE-A890-C840B846BFC9}"/>
              </a:ext>
            </a:extLst>
          </p:cNvPr>
          <p:cNvSpPr>
            <a:spLocks noGrp="1"/>
          </p:cNvSpPr>
          <p:nvPr>
            <p:ph type="title"/>
          </p:nvPr>
        </p:nvSpPr>
        <p:spPr/>
        <p:txBody>
          <a:bodyPr/>
          <a:lstStyle/>
          <a:p>
            <a:r>
              <a:rPr lang="en-US"/>
              <a:t>Steps for the Employer Before an Accident</a:t>
            </a:r>
          </a:p>
        </p:txBody>
      </p:sp>
      <p:sp>
        <p:nvSpPr>
          <p:cNvPr id="3" name="Content Placeholder 2">
            <a:extLst>
              <a:ext uri="{FF2B5EF4-FFF2-40B4-BE49-F238E27FC236}">
                <a16:creationId xmlns:a16="http://schemas.microsoft.com/office/drawing/2014/main" id="{EEB03C56-90E5-4AFB-BDDB-E7040A9CB383}"/>
              </a:ext>
            </a:extLst>
          </p:cNvPr>
          <p:cNvSpPr>
            <a:spLocks noGrp="1"/>
          </p:cNvSpPr>
          <p:nvPr>
            <p:ph idx="1"/>
          </p:nvPr>
        </p:nvSpPr>
        <p:spPr/>
        <p:txBody>
          <a:bodyPr/>
          <a:lstStyle/>
          <a:p>
            <a:r>
              <a:rPr lang="en-US"/>
              <a:t>Post-hire medical questionnaire. </a:t>
            </a:r>
          </a:p>
          <a:p>
            <a:r>
              <a:rPr lang="en-US"/>
              <a:t>Thorough job description and have the Claimant sign. </a:t>
            </a:r>
          </a:p>
          <a:p>
            <a:r>
              <a:rPr lang="en-US"/>
              <a:t>Safety training. </a:t>
            </a:r>
          </a:p>
          <a:p>
            <a:r>
              <a:rPr lang="en-US"/>
              <a:t>Consider ergonomic expert if job may be repetitive. </a:t>
            </a:r>
          </a:p>
          <a:p>
            <a:r>
              <a:rPr lang="en-US"/>
              <a:t>Include workers’ compensation training in new hire paperwork or orientation. </a:t>
            </a:r>
          </a:p>
          <a:p>
            <a:r>
              <a:rPr lang="en-US"/>
              <a:t>Make sure that the Claimant knows the chain of command for reporting a claim. </a:t>
            </a:r>
          </a:p>
        </p:txBody>
      </p:sp>
    </p:spTree>
    <p:extLst>
      <p:ext uri="{BB962C8B-B14F-4D97-AF65-F5344CB8AC3E}">
        <p14:creationId xmlns:p14="http://schemas.microsoft.com/office/powerpoint/2010/main" val="3342451522"/>
      </p:ext>
    </p:extLst>
  </p:cSld>
  <p:clrMapOvr>
    <a:masterClrMapping/>
  </p:clrMapOvr>
  <p:transition/>
  <p:timing/>
</p:sld>
</file>

<file path=ppt/slides/slide1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1264D7AE-30A4-4429-9177-913771D70639}"/>
              </a:ext>
            </a:extLst>
          </p:cNvPr>
          <p:cNvSpPr>
            <a:spLocks noGrp="1"/>
          </p:cNvSpPr>
          <p:nvPr>
            <p:ph type="title"/>
          </p:nvPr>
        </p:nvSpPr>
        <p:spPr/>
        <p:txBody>
          <a:bodyPr/>
          <a:lstStyle/>
          <a:p>
            <a:r>
              <a:rPr lang="en-US"/>
              <a:t>Steps for the Employer after and Accident</a:t>
            </a:r>
          </a:p>
        </p:txBody>
      </p:sp>
      <p:sp>
        <p:nvSpPr>
          <p:cNvPr id="3" name="Content Placeholder 2">
            <a:extLst>
              <a:ext uri="{FF2B5EF4-FFF2-40B4-BE49-F238E27FC236}">
                <a16:creationId xmlns:a16="http://schemas.microsoft.com/office/drawing/2014/main" id="{B2E3B516-24E3-4E43-BC10-40B686163432}"/>
              </a:ext>
            </a:extLst>
          </p:cNvPr>
          <p:cNvSpPr>
            <a:spLocks noGrp="1"/>
          </p:cNvSpPr>
          <p:nvPr>
            <p:ph idx="1"/>
          </p:nvPr>
        </p:nvSpPr>
        <p:spPr/>
        <p:txBody>
          <a:bodyPr>
            <a:normAutofit fontScale="92500"/>
          </a:bodyPr>
          <a:lstStyle/>
          <a:p>
            <a:r>
              <a:rPr lang="en-US"/>
              <a:t>Complete an accident report as soon as possible. </a:t>
            </a:r>
          </a:p>
          <a:p>
            <a:pPr lvl="1"/>
            <a:r>
              <a:rPr lang="en-US"/>
              <a:t>Have the Claimant review and sign the accident report. </a:t>
            </a:r>
          </a:p>
          <a:p>
            <a:pPr lvl="1"/>
            <a:r>
              <a:rPr lang="en-US"/>
              <a:t>If possible, have the Claimant write out what happened in their own handwriting. </a:t>
            </a:r>
          </a:p>
          <a:p>
            <a:r>
              <a:rPr lang="en-US"/>
              <a:t>Interview Witnesses</a:t>
            </a:r>
          </a:p>
          <a:p>
            <a:pPr lvl="1"/>
            <a:r>
              <a:rPr lang="en-US"/>
              <a:t>Have them complete written witness statements. </a:t>
            </a:r>
          </a:p>
          <a:p>
            <a:pPr lvl="2"/>
            <a:r>
              <a:rPr lang="en-US"/>
              <a:t>Memory is the freshest</a:t>
            </a:r>
          </a:p>
          <a:p>
            <a:pPr lvl="2"/>
            <a:r>
              <a:rPr lang="en-US"/>
              <a:t>May no longer employed when the claim is litigated. </a:t>
            </a:r>
          </a:p>
          <a:p>
            <a:r>
              <a:rPr lang="en-US"/>
              <a:t>Offer the Claimant Medical Treatment</a:t>
            </a:r>
          </a:p>
          <a:p>
            <a:pPr lvl="1"/>
            <a:r>
              <a:rPr lang="en-US"/>
              <a:t>Send the Claimant to approved occupational doctor. Not an acceptance of claim. </a:t>
            </a:r>
          </a:p>
          <a:p>
            <a:pPr lvl="1"/>
            <a:r>
              <a:rPr lang="en-US"/>
              <a:t>If Claimant refuses, have them sign something saying that they were offered care and refused. </a:t>
            </a:r>
          </a:p>
        </p:txBody>
      </p:sp>
    </p:spTree>
    <p:extLst>
      <p:ext uri="{BB962C8B-B14F-4D97-AF65-F5344CB8AC3E}">
        <p14:creationId xmlns:p14="http://schemas.microsoft.com/office/powerpoint/2010/main" val="2337025308"/>
      </p:ext>
    </p:extLst>
  </p:cSld>
  <p:clrMapOvr>
    <a:masterClrMapping/>
  </p:clrMapOvr>
  <p:transition/>
  <p:timing/>
</p:sld>
</file>

<file path=ppt/slides/slide1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312B5552-7DE3-4562-8350-EA7C295F5014}"/>
              </a:ext>
            </a:extLst>
          </p:cNvPr>
          <p:cNvSpPr>
            <a:spLocks noGrp="1"/>
          </p:cNvSpPr>
          <p:nvPr>
            <p:ph type="title"/>
          </p:nvPr>
        </p:nvSpPr>
        <p:spPr/>
        <p:txBody>
          <a:bodyPr/>
          <a:lstStyle/>
          <a:p>
            <a:r>
              <a:rPr lang="en-US"/>
              <a:t>Steps for the Employer After an Accident</a:t>
            </a:r>
          </a:p>
        </p:txBody>
      </p:sp>
      <p:sp>
        <p:nvSpPr>
          <p:cNvPr id="3" name="Content Placeholder 2">
            <a:extLst>
              <a:ext uri="{FF2B5EF4-FFF2-40B4-BE49-F238E27FC236}">
                <a16:creationId xmlns:a16="http://schemas.microsoft.com/office/drawing/2014/main" id="{A0E9B8E1-BFE5-4B5F-9B4E-CF98B3E978DE}"/>
              </a:ext>
            </a:extLst>
          </p:cNvPr>
          <p:cNvSpPr>
            <a:spLocks noGrp="1"/>
          </p:cNvSpPr>
          <p:nvPr>
            <p:ph idx="1"/>
          </p:nvPr>
        </p:nvSpPr>
        <p:spPr/>
        <p:txBody>
          <a:bodyPr/>
          <a:lstStyle/>
          <a:p>
            <a:r>
              <a:rPr lang="en-US"/>
              <a:t>File a Form 12A once the claim has been reported. </a:t>
            </a:r>
          </a:p>
          <a:p>
            <a:r>
              <a:rPr lang="en-US"/>
              <a:t>Be sure to turn the Claim in to the insurance carrier. </a:t>
            </a:r>
          </a:p>
          <a:p>
            <a:r>
              <a:rPr lang="en-US"/>
              <a:t>Follow up with the Claimant regarding their medical status. </a:t>
            </a:r>
          </a:p>
          <a:p>
            <a:r>
              <a:rPr lang="en-US"/>
              <a:t>Have the Claimant sign paperwork if they meet with the Employer or refuse medical treatment. </a:t>
            </a:r>
          </a:p>
          <a:p>
            <a:r>
              <a:rPr lang="en-US"/>
              <a:t>Document the file with the mindset that the claim may be litigated in the future. </a:t>
            </a:r>
          </a:p>
          <a:p>
            <a:r>
              <a:rPr lang="en-US"/>
              <a:t>Offer light duty work if it can be accommodated, and if the Claimant has restrictions. </a:t>
            </a:r>
          </a:p>
        </p:txBody>
      </p:sp>
    </p:spTree>
    <p:extLst>
      <p:ext uri="{BB962C8B-B14F-4D97-AF65-F5344CB8AC3E}">
        <p14:creationId xmlns:p14="http://schemas.microsoft.com/office/powerpoint/2010/main" val="3255691778"/>
      </p:ext>
    </p:extLst>
  </p:cSld>
  <p:clrMapOvr>
    <a:masterClrMapping/>
  </p:clrMapOvr>
  <p:transition/>
  <p:timing/>
</p:sld>
</file>

<file path=ppt/slides/slide1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F13C5AC4-5242-4DF2-8F42-45AF1201BDB6}"/>
              </a:ext>
            </a:extLst>
          </p:cNvPr>
          <p:cNvSpPr>
            <a:spLocks noGrp="1"/>
          </p:cNvSpPr>
          <p:nvPr>
            <p:ph type="title"/>
          </p:nvPr>
        </p:nvSpPr>
        <p:spPr/>
        <p:txBody>
          <a:bodyPr/>
          <a:lstStyle/>
          <a:p>
            <a:r>
              <a:rPr lang="en-US"/>
              <a:t>Discovery </a:t>
            </a:r>
          </a:p>
        </p:txBody>
      </p:sp>
      <p:sp>
        <p:nvSpPr>
          <p:cNvPr id="3" name="Content Placeholder 2">
            <a:extLst>
              <a:ext uri="{FF2B5EF4-FFF2-40B4-BE49-F238E27FC236}">
                <a16:creationId xmlns:a16="http://schemas.microsoft.com/office/drawing/2014/main" id="{4B86B878-9031-4EA7-AAEF-10EA3D1B0B49}"/>
              </a:ext>
            </a:extLst>
          </p:cNvPr>
          <p:cNvSpPr>
            <a:spLocks noGrp="1"/>
          </p:cNvSpPr>
          <p:nvPr>
            <p:ph idx="1"/>
          </p:nvPr>
        </p:nvSpPr>
        <p:spPr/>
        <p:txBody>
          <a:bodyPr/>
          <a:lstStyle/>
          <a:p>
            <a:r>
              <a:rPr lang="en-US"/>
              <a:t>More for the adjuster, but get a recorded statement. </a:t>
            </a:r>
          </a:p>
          <a:p>
            <a:r>
              <a:rPr lang="en-US"/>
              <a:t>Medical Canvas. </a:t>
            </a:r>
          </a:p>
          <a:p>
            <a:r>
              <a:rPr lang="en-US"/>
              <a:t>On the front-end, obtain a detailed personnel file and application. </a:t>
            </a:r>
          </a:p>
          <a:p>
            <a:r>
              <a:rPr lang="en-US"/>
              <a:t>If the Claimant is terminated, be sure that the reason for the termination is clearly documented with supporting evidence. </a:t>
            </a:r>
          </a:p>
          <a:p>
            <a:r>
              <a:rPr lang="en-US"/>
              <a:t>Document all write-ups and infractions. </a:t>
            </a:r>
          </a:p>
          <a:p>
            <a:r>
              <a:rPr lang="en-US"/>
              <a:t>Treat the Claimant like you would any other employee. </a:t>
            </a:r>
          </a:p>
        </p:txBody>
      </p:sp>
    </p:spTree>
    <p:extLst>
      <p:ext uri="{BB962C8B-B14F-4D97-AF65-F5344CB8AC3E}">
        <p14:creationId xmlns:p14="http://schemas.microsoft.com/office/powerpoint/2010/main" val="611636808"/>
      </p:ext>
    </p:extLst>
  </p:cSld>
  <p:clrMapOvr>
    <a:masterClrMapping/>
  </p:clrMapOvr>
  <p:transition/>
  <p:timing/>
</p:sld>
</file>

<file path=ppt/slides/slide1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438F4761-84E2-48D3-893E-54872BC54DE1}"/>
              </a:ext>
            </a:extLst>
          </p:cNvPr>
          <p:cNvSpPr>
            <a:spLocks noGrp="1"/>
          </p:cNvSpPr>
          <p:nvPr>
            <p:ph type="title"/>
          </p:nvPr>
        </p:nvSpPr>
        <p:spPr/>
        <p:txBody>
          <a:bodyPr/>
          <a:lstStyle/>
          <a:p>
            <a:r>
              <a:rPr lang="en-US"/>
              <a:t>Initial Medical Care</a:t>
            </a:r>
          </a:p>
        </p:txBody>
      </p:sp>
      <p:sp>
        <p:nvSpPr>
          <p:cNvPr id="3" name="Content Placeholder 2">
            <a:extLst>
              <a:ext uri="{FF2B5EF4-FFF2-40B4-BE49-F238E27FC236}">
                <a16:creationId xmlns:a16="http://schemas.microsoft.com/office/drawing/2014/main" id="{56F2F156-DD4F-4D6C-AFB8-91ED415B4D4D}"/>
              </a:ext>
            </a:extLst>
          </p:cNvPr>
          <p:cNvSpPr>
            <a:spLocks noGrp="1"/>
          </p:cNvSpPr>
          <p:nvPr>
            <p:ph idx="1"/>
          </p:nvPr>
        </p:nvSpPr>
        <p:spPr/>
        <p:txBody>
          <a:bodyPr/>
          <a:lstStyle/>
          <a:p>
            <a:r>
              <a:rPr lang="en-US"/>
              <a:t>Employer should have a designated occupational doctor where they refer an injured worker. </a:t>
            </a:r>
          </a:p>
          <a:p>
            <a:r>
              <a:rPr lang="en-US"/>
              <a:t>Regardless of questions on the validity of the claim, go ahead and send the Claimant to the occupational doctor. </a:t>
            </a:r>
          </a:p>
          <a:p>
            <a:r>
              <a:rPr lang="en-US"/>
              <a:t>The provision of initial medical treatment is not acceptance of the claim. </a:t>
            </a:r>
          </a:p>
          <a:p>
            <a:pPr lvl="1"/>
            <a:r>
              <a:rPr lang="en-US"/>
              <a:t>The information that the Claimant gives at that appointment is usually helpful in fraudulent claims because they have not yet consulted a lawyer. </a:t>
            </a:r>
          </a:p>
          <a:p>
            <a:pPr lvl="1"/>
            <a:r>
              <a:rPr lang="en-US"/>
              <a:t>Defendants can deny a claim at any point. </a:t>
            </a:r>
          </a:p>
        </p:txBody>
      </p:sp>
    </p:spTree>
    <p:extLst>
      <p:ext uri="{BB962C8B-B14F-4D97-AF65-F5344CB8AC3E}">
        <p14:creationId xmlns:p14="http://schemas.microsoft.com/office/powerpoint/2010/main" val="3420904091"/>
      </p:ext>
    </p:extLst>
  </p:cSld>
  <p:clrMapOvr>
    <a:masterClrMapping/>
  </p:clrMapOvr>
  <p:transition/>
  <p:timing/>
</p:sld>
</file>

<file path=ppt/slides/slide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2" name="Title 5">
            <a:extLst>
              <a:ext uri="{FF2B5EF4-FFF2-40B4-BE49-F238E27FC236}">
                <a16:creationId xmlns:a16="http://schemas.microsoft.com/office/drawing/2014/main" id="{FA7BD86D-DDC6-2643-8995-1CB6C20DD8E0}"/>
              </a:ext>
            </a:extLst>
          </p:cNvPr>
          <p:cNvSpPr>
            <a:spLocks noGrp="1"/>
          </p:cNvSpPr>
          <p:nvPr/>
        </p:nvSpPr>
        <p:spPr>
          <a:xfrm>
            <a:off x="4992414" y="2550613"/>
            <a:ext cx="7772400" cy="628650"/>
          </a:xfrm>
          <a:prstGeom prst="rect">
            <a:avLst/>
          </a:prstGeom>
        </p:spPr>
        <p:style>
          <a:lnRef idx="0">
            <a:scrgbClr r="0" g="0" b="0"/>
          </a:lnRef>
          <a:fillRef idx="0">
            <a:scrgbClr r="0" g="0" b="0"/>
          </a:fillRef>
          <a:effectRef idx="0">
            <a:scrgbClr r="0" g="0" b="0"/>
          </a:effectRef>
          <a:fontRef idx="major"/>
        </p:style>
        <p:txBody>
          <a:bodyPr vert="horz" lIns="91440" tIns="45720" rIns="91440" bIns="45720" rtlCol="0" anchor="ctr">
            <a:normAutofit/>
          </a:bodyPr>
          <a:lstStyle>
            <a:lvl1pPr algn="ctr" defTabSz="914400" rtl="0" eaLnBrk="1" latinLnBrk="0" hangingPunct="1">
              <a:spcBef>
                <a:spcPct val="0"/>
              </a:spcBef>
              <a:buNone/>
              <a:defRPr sz="3200" b="1" kern="1200">
                <a:solidFill>
                  <a:srgbClr val="115284"/>
                </a:solidFill>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a:p>
        </p:txBody>
      </p:sp>
      <p:sp>
        <p:nvSpPr>
          <p:cNvPr id="13" name="Text Placeholder 6">
            <a:extLst>
              <a:ext uri="{FF2B5EF4-FFF2-40B4-BE49-F238E27FC236}">
                <a16:creationId xmlns:a16="http://schemas.microsoft.com/office/drawing/2014/main" id="{9AB95597-EC28-9B44-90AA-9A560D33BE53}"/>
              </a:ext>
            </a:extLst>
          </p:cNvPr>
          <p:cNvSpPr>
            <a:spLocks noGrp="1"/>
          </p:cNvSpPr>
          <p:nvPr/>
        </p:nvSpPr>
        <p:spPr>
          <a:xfrm>
            <a:off x="1382493" y="2311595"/>
            <a:ext cx="11382321" cy="1686818"/>
          </a:xfrm>
          <a:prstGeom prst="rect">
            <a:avLst/>
          </a:prstGeom>
        </p:spPr>
        <p:style>
          <a:lnRef idx="0">
            <a:scrgbClr r="0" g="0" b="0"/>
          </a:lnRef>
          <a:fillRef idx="0">
            <a:scrgbClr r="0" g="0" b="0"/>
          </a:fillRef>
          <a:effectRef idx="0">
            <a:scrgbClr r="0" g="0" b="0"/>
          </a:effectRef>
          <a:fontRef idx="major"/>
        </p:style>
        <p:txBody>
          <a:bodyPr vert="horz" lIns="0" tIns="0" rIns="0" bIns="0" rtlCol="0">
            <a:normAutofit/>
          </a:bodyPr>
          <a:lstStyle>
            <a:lvl1pPr marL="0" indent="-342900" algn="ctr" defTabSz="914400" rtl="0" eaLnBrk="1" latinLnBrk="0" hangingPunct="1">
              <a:spcBef>
                <a:spcPct val="0"/>
              </a:spcBef>
              <a:buFontTx/>
              <a:buNone/>
              <a:defRPr sz="2400" kern="1200">
                <a:solidFill>
                  <a:schemeClr val="tx2"/>
                </a:solidFill>
                <a:latin typeface="Arial"/>
                <a:ea typeface="+mj-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j-lt"/>
                <a:ea typeface="+mj-ea"/>
                <a:cs typeface="+mj-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j-lt"/>
                <a:ea typeface="+mj-ea"/>
                <a:cs typeface="+mj-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9pPr>
          </a:lstStyle>
          <a:p>
            <a:endParaRPr lang="en-US"/>
          </a:p>
        </p:txBody>
      </p:sp>
      <p:sp>
        <p:nvSpPr>
          <p:cNvPr id="14" name="Text Placeholder 7">
            <a:extLst>
              <a:ext uri="{FF2B5EF4-FFF2-40B4-BE49-F238E27FC236}">
                <a16:creationId xmlns:a16="http://schemas.microsoft.com/office/drawing/2014/main" id="{51CA3369-9F58-1341-B98E-24ED60944E3B}"/>
              </a:ext>
            </a:extLst>
          </p:cNvPr>
          <p:cNvSpPr>
            <a:spLocks noGrp="1"/>
          </p:cNvSpPr>
          <p:nvPr/>
        </p:nvSpPr>
        <p:spPr>
          <a:xfrm>
            <a:off x="4992414" y="4303213"/>
            <a:ext cx="7772400" cy="381000"/>
          </a:xfrm>
          <a:prstGeom prst="rect">
            <a:avLst/>
          </a:prstGeom>
        </p:spPr>
        <p:style>
          <a:lnRef idx="0">
            <a:scrgbClr r="0" g="0" b="0"/>
          </a:lnRef>
          <a:fillRef idx="0">
            <a:scrgbClr r="0" g="0" b="0"/>
          </a:fillRef>
          <a:effectRef idx="0">
            <a:scrgbClr r="0" g="0" b="0"/>
          </a:effectRef>
          <a:fontRef idx="major"/>
        </p:style>
        <p:txBody>
          <a:bodyPr vert="horz" lIns="0" tIns="0" rIns="0" bIns="0" rtlCol="0">
            <a:normAutofit/>
          </a:bodyPr>
          <a:lstStyle>
            <a:lvl1pPr marL="0" indent="-342900" algn="ctr" defTabSz="914400" rtl="0" eaLnBrk="1" latinLnBrk="0" hangingPunct="1">
              <a:spcBef>
                <a:spcPct val="0"/>
              </a:spcBef>
              <a:buFontTx/>
              <a:buNone/>
              <a:defRPr sz="1800" kern="1200">
                <a:solidFill>
                  <a:schemeClr val="tx2"/>
                </a:solidFill>
                <a:latin typeface="Arial"/>
                <a:ea typeface="+mj-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j-lt"/>
                <a:ea typeface="+mj-ea"/>
                <a:cs typeface="+mj-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j-lt"/>
                <a:ea typeface="+mj-ea"/>
                <a:cs typeface="+mj-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9pPr>
          </a:lstStyle>
          <a:p>
            <a:endParaRPr lang="en-US"/>
          </a:p>
        </p:txBody>
      </p:sp>
      <p:sp>
        <p:nvSpPr>
          <p:cNvPr id="15" name="Text Placeholder 8">
            <a:extLst>
              <a:ext uri="{FF2B5EF4-FFF2-40B4-BE49-F238E27FC236}">
                <a16:creationId xmlns:a16="http://schemas.microsoft.com/office/drawing/2014/main" id="{9D8C7EB5-8827-B34E-A9E5-2BCD7978095E}"/>
              </a:ext>
            </a:extLst>
          </p:cNvPr>
          <p:cNvSpPr>
            <a:spLocks noGrp="1"/>
          </p:cNvSpPr>
          <p:nvPr/>
        </p:nvSpPr>
        <p:spPr>
          <a:xfrm>
            <a:off x="4992414" y="4684213"/>
            <a:ext cx="7772400" cy="381000"/>
          </a:xfrm>
          <a:prstGeom prst="rect">
            <a:avLst/>
          </a:prstGeom>
        </p:spPr>
        <p:style>
          <a:lnRef idx="0">
            <a:scrgbClr r="0" g="0" b="0"/>
          </a:lnRef>
          <a:fillRef idx="0">
            <a:scrgbClr r="0" g="0" b="0"/>
          </a:fillRef>
          <a:effectRef idx="0">
            <a:scrgbClr r="0" g="0" b="0"/>
          </a:effectRef>
          <a:fontRef idx="major"/>
        </p:style>
        <p:txBody>
          <a:bodyPr vert="horz" lIns="0" tIns="0" rIns="0" bIns="0" rtlCol="0">
            <a:normAutofit/>
          </a:bodyPr>
          <a:lstStyle>
            <a:lvl1pPr marL="0" indent="-342900" algn="ctr" defTabSz="914400" rtl="0" eaLnBrk="1" latinLnBrk="0" hangingPunct="1">
              <a:spcBef>
                <a:spcPct val="0"/>
              </a:spcBef>
              <a:buFontTx/>
              <a:buNone/>
              <a:defRPr sz="1800" kern="1200">
                <a:solidFill>
                  <a:schemeClr val="tx2"/>
                </a:solidFill>
                <a:latin typeface="Arial"/>
                <a:ea typeface="+mj-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j-lt"/>
                <a:ea typeface="+mj-ea"/>
                <a:cs typeface="+mj-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j-lt"/>
                <a:ea typeface="+mj-ea"/>
                <a:cs typeface="+mj-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9pPr>
          </a:lstStyle>
          <a:p>
            <a:endParaRPr lang="en-US"/>
          </a:p>
        </p:txBody>
      </p:sp>
      <p:sp>
        <p:nvSpPr>
          <p:cNvPr id="20" name="TextBox 19">
            <a:extLst>
              <a:ext uri="{FF2B5EF4-FFF2-40B4-BE49-F238E27FC236}">
                <a16:creationId xmlns:a16="http://schemas.microsoft.com/office/drawing/2014/main" id="{9284E2A3-0D45-084C-A6A2-36D440BD88E5}"/>
              </a:ext>
            </a:extLst>
          </p:cNvPr>
          <p:cNvSpPr txBox="1"/>
          <p:nvPr/>
        </p:nvSpPr>
        <p:spPr>
          <a:xfrm>
            <a:off x="1582763" y="1111266"/>
            <a:ext cx="9309988" cy="553998"/>
          </a:xfrm>
          <a:prstGeom prst="rect">
            <a:avLst/>
          </a:prstGeom>
          <a:noFill/>
        </p:spPr>
        <p:txBody>
          <a:bodyPr wrap="square" rtlCol="0">
            <a:spAutoFit/>
          </a:bodyPr>
          <a:lstStyle/>
          <a:p>
            <a:r>
              <a:rPr lang="en-US" sz="3000" b="1" spc="-150">
                <a:solidFill>
                  <a:schemeClr val="bg1">
                    <a:lumMod val="50000"/>
                  </a:schemeClr>
                </a:solidFill>
                <a:latin typeface="Arial" panose="020b0604020202020204" pitchFamily="34" charset="0"/>
                <a:cs typeface="Arial" panose="020b0604020202020204" pitchFamily="34" charset="0"/>
              </a:rPr>
              <a:t>South Carolina Workers’ Compensation Commission</a:t>
            </a:r>
            <a:endParaRPr lang="en-US" sz="3000" b="1" spc="-150">
              <a:latin typeface="Arial" panose="020b060402020202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EDE1EF51-EB56-8D4E-A3C2-2B9067117DF1}"/>
              </a:ext>
            </a:extLst>
          </p:cNvPr>
          <p:cNvPicPr>
            <a:picLocks noChangeAspect="1"/>
          </p:cNvPicPr>
          <p:nvPr/>
        </p:nvPicPr>
        <p:blipFill>
          <a:blip r:embed="rId2"/>
          <a:stretch>
            <a:fillRect/>
          </a:stretch>
        </p:blipFill>
        <p:spPr>
          <a:xfrm>
            <a:off x="9634564" y="390312"/>
            <a:ext cx="2158843" cy="337319"/>
          </a:xfrm>
          <a:prstGeom prst="rect">
            <a:avLst/>
          </a:prstGeom>
        </p:spPr>
      </p:pic>
      <p:sp>
        <p:nvSpPr>
          <p:cNvPr id="18" name="Rectangle 17">
            <a:extLst>
              <a:ext uri="{FF2B5EF4-FFF2-40B4-BE49-F238E27FC236}">
                <a16:creationId xmlns:a16="http://schemas.microsoft.com/office/drawing/2014/main" id="{B5E56D43-60D7-6C4D-A4D7-B336D4A44694}"/>
              </a:ext>
            </a:extLst>
          </p:cNvPr>
          <p:cNvSpPr/>
          <p:nvPr/>
        </p:nvSpPr>
        <p:spPr>
          <a:xfrm>
            <a:off x="-19800" y="6488482"/>
            <a:ext cx="12211800" cy="36951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id="{478A9B2A-D4F2-6B4D-8212-FDF767D2EC9D}"/>
              </a:ext>
            </a:extLst>
          </p:cNvPr>
          <p:cNvCxnSpPr/>
          <p:nvPr/>
        </p:nvCxnSpPr>
        <p:spPr>
          <a:xfrm flipH="1">
            <a:off x="1265129" y="851770"/>
            <a:ext cx="0" cy="5010411"/>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3DD11DED-4F09-415E-B3F7-38D876BC329A}"/>
              </a:ext>
            </a:extLst>
          </p:cNvPr>
          <p:cNvSpPr txBox="1"/>
          <p:nvPr/>
        </p:nvSpPr>
        <p:spPr>
          <a:xfrm>
            <a:off x="1382493" y="2311595"/>
            <a:ext cx="10646221" cy="3046988"/>
          </a:xfrm>
          <a:prstGeom prst="rect">
            <a:avLst/>
          </a:prstGeom>
          <a:noFill/>
        </p:spPr>
        <p:txBody>
          <a:bodyPr wrap="square" rtlCol="0">
            <a:spAutoFit/>
          </a:bodyPr>
          <a:lstStyle/>
          <a:p>
            <a:pPr marL="285750" indent="-285750">
              <a:buFont typeface="Arial" panose="020b0604020202020204" pitchFamily="34" charset="0"/>
              <a:buChar char="•"/>
            </a:pPr>
            <a:r>
              <a:rPr lang="en-US" sz="2400">
                <a:latin typeface="Arial" panose="020b0604020202020204" pitchFamily="34" charset="0"/>
                <a:cs typeface="Arial" panose="020b0604020202020204" pitchFamily="34" charset="0"/>
              </a:rPr>
              <a:t>The Commission is a creature of statute, which the General Assembly established for the purpose of administering and adjudicating all claims arising under the South Carolina Workers' Compensation Act.  S.C. Code Ann. § 42-3-10 (2015). </a:t>
            </a:r>
          </a:p>
          <a:p>
            <a:pPr marL="285750" indent="-285750">
              <a:buFont typeface="Arial" panose="020b0604020202020204" pitchFamily="34" charset="0"/>
              <a:buChar char="•"/>
            </a:pPr>
            <a:endParaRPr lang="en-US" sz="240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400">
                <a:latin typeface="Arial" panose="020b0604020202020204" pitchFamily="34" charset="0"/>
                <a:cs typeface="Arial" panose="020b0604020202020204" pitchFamily="34" charset="0"/>
              </a:rPr>
              <a:t>Mission statement: To provide an equitable and timely system of benefits to injured workers and employers in the most responsive, accurate, and reliable manner possible. </a:t>
            </a:r>
            <a:endParaRPr lang="en-US" sz="28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3561269"/>
      </p:ext>
    </p:extLst>
  </p:cSld>
  <p:clrMapOvr>
    <a:masterClrMapping/>
  </p:clrMapOvr>
  <p:transition/>
  <p:timing/>
</p:sld>
</file>

<file path=ppt/slides/slide2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BA27484A-BF54-4FC0-BEB1-225AB9CCDB1E}"/>
              </a:ext>
            </a:extLst>
          </p:cNvPr>
          <p:cNvSpPr>
            <a:spLocks noGrp="1"/>
          </p:cNvSpPr>
          <p:nvPr>
            <p:ph type="title"/>
          </p:nvPr>
        </p:nvSpPr>
        <p:spPr/>
        <p:txBody>
          <a:bodyPr/>
          <a:lstStyle/>
          <a:p>
            <a:r>
              <a:rPr lang="en-US"/>
              <a:t>Benefits</a:t>
            </a:r>
          </a:p>
        </p:txBody>
      </p:sp>
      <p:sp>
        <p:nvSpPr>
          <p:cNvPr id="3" name="Content Placeholder 2">
            <a:extLst>
              <a:ext uri="{FF2B5EF4-FFF2-40B4-BE49-F238E27FC236}">
                <a16:creationId xmlns:a16="http://schemas.microsoft.com/office/drawing/2014/main" id="{194A0F10-1DFB-4BF1-B980-2F95E1BE708E}"/>
              </a:ext>
            </a:extLst>
          </p:cNvPr>
          <p:cNvSpPr>
            <a:spLocks noGrp="1"/>
          </p:cNvSpPr>
          <p:nvPr>
            <p:ph idx="1"/>
          </p:nvPr>
        </p:nvSpPr>
        <p:spPr/>
        <p:txBody>
          <a:bodyPr>
            <a:normAutofit fontScale="85000" lnSpcReduction="20000"/>
          </a:bodyPr>
          <a:lstStyle/>
          <a:p>
            <a:r>
              <a:rPr lang="en-US"/>
              <a:t>Two types of benefits under the Workers’ Compensation Act:</a:t>
            </a:r>
          </a:p>
          <a:p>
            <a:pPr lvl="1"/>
            <a:r>
              <a:rPr lang="en-US" b="1"/>
              <a:t>Medical Benefits </a:t>
            </a:r>
            <a:r>
              <a:rPr lang="en-US"/>
              <a:t> (42-15-60)</a:t>
            </a:r>
            <a:endParaRPr lang="en-US" b="1"/>
          </a:p>
          <a:p>
            <a:pPr lvl="2"/>
            <a:r>
              <a:rPr lang="en-US"/>
              <a:t>Exactly what it sounds like. Medical treatment directed by the carrier. </a:t>
            </a:r>
          </a:p>
          <a:p>
            <a:pPr lvl="1"/>
            <a:r>
              <a:rPr lang="en-US" b="1"/>
              <a:t>Compensation Benefits </a:t>
            </a:r>
          </a:p>
          <a:p>
            <a:pPr lvl="1"/>
            <a:r>
              <a:rPr lang="en-US"/>
              <a:t>TTD – temporary total disability benefits. (42-9-10)</a:t>
            </a:r>
          </a:p>
          <a:p>
            <a:pPr lvl="2"/>
            <a:r>
              <a:rPr lang="en-US"/>
              <a:t>Completely out of work due to injury. </a:t>
            </a:r>
          </a:p>
          <a:p>
            <a:pPr lvl="1"/>
            <a:r>
              <a:rPr lang="en-US"/>
              <a:t>TPD – temporary partial disability benefits. (42-9-20)</a:t>
            </a:r>
          </a:p>
          <a:p>
            <a:pPr lvl="2"/>
            <a:r>
              <a:rPr lang="en-US"/>
              <a:t>Reduced ability to work. Pay the Difference on a Form 15s. </a:t>
            </a:r>
          </a:p>
          <a:p>
            <a:pPr lvl="1"/>
            <a:r>
              <a:rPr lang="en-US"/>
              <a:t>PPD – partial permanent disability. (42-9-30)</a:t>
            </a:r>
          </a:p>
          <a:p>
            <a:pPr lvl="2"/>
            <a:r>
              <a:rPr lang="en-US"/>
              <a:t>Final rating. What defendants pay out in settlement or Order of the Commission. </a:t>
            </a:r>
          </a:p>
          <a:p>
            <a:pPr lvl="1"/>
            <a:r>
              <a:rPr lang="en-US"/>
              <a:t>P&amp;T - Permanent and total disability. (42-9-10)</a:t>
            </a:r>
          </a:p>
          <a:p>
            <a:pPr lvl="2"/>
            <a:r>
              <a:rPr lang="en-US"/>
              <a:t>Claimant cannot return to the workforce. 500 week limit</a:t>
            </a:r>
          </a:p>
          <a:p>
            <a:pPr lvl="1"/>
            <a:r>
              <a:rPr lang="en-US"/>
              <a:t>Wage Loss (42-9-20)</a:t>
            </a:r>
          </a:p>
          <a:p>
            <a:pPr lvl="2"/>
            <a:r>
              <a:rPr lang="en-US"/>
              <a:t>Not P&amp;T but more than general disability. Based on 340 weeks. </a:t>
            </a:r>
          </a:p>
          <a:p>
            <a:pPr lvl="1"/>
            <a:r>
              <a:rPr lang="en-US"/>
              <a:t>Lifetime Benefits (42-9-10)</a:t>
            </a:r>
          </a:p>
          <a:p>
            <a:pPr lvl="2"/>
            <a:r>
              <a:rPr lang="en-US"/>
              <a:t>Quadriplegia, paraplegia, permanent and severe brain injury. </a:t>
            </a:r>
          </a:p>
        </p:txBody>
      </p:sp>
    </p:spTree>
    <p:extLst>
      <p:ext uri="{BB962C8B-B14F-4D97-AF65-F5344CB8AC3E}">
        <p14:creationId xmlns:p14="http://schemas.microsoft.com/office/powerpoint/2010/main" val="3921713154"/>
      </p:ext>
    </p:extLst>
  </p:cSld>
  <p:clrMapOvr>
    <a:masterClrMapping/>
  </p:clrMapOvr>
  <p:transition/>
  <p:timing/>
</p:sld>
</file>

<file path=ppt/slides/slide2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272F77E4-ECF7-4C9F-996A-9E320AF762F4}"/>
              </a:ext>
            </a:extLst>
          </p:cNvPr>
          <p:cNvSpPr>
            <a:spLocks noGrp="1"/>
          </p:cNvSpPr>
          <p:nvPr>
            <p:ph type="title"/>
          </p:nvPr>
        </p:nvSpPr>
        <p:spPr/>
        <p:txBody>
          <a:bodyPr/>
          <a:lstStyle/>
          <a:p>
            <a:r>
              <a:rPr lang="en-US"/>
              <a:t>Average Weekly Wage/Compensation Rate</a:t>
            </a:r>
          </a:p>
        </p:txBody>
      </p:sp>
      <p:sp>
        <p:nvSpPr>
          <p:cNvPr id="3" name="Content Placeholder 2">
            <a:extLst>
              <a:ext uri="{FF2B5EF4-FFF2-40B4-BE49-F238E27FC236}">
                <a16:creationId xmlns:a16="http://schemas.microsoft.com/office/drawing/2014/main" id="{F17B005E-FDE2-4092-80F5-B01423806512}"/>
              </a:ext>
            </a:extLst>
          </p:cNvPr>
          <p:cNvSpPr>
            <a:spLocks noGrp="1"/>
          </p:cNvSpPr>
          <p:nvPr>
            <p:ph idx="1"/>
          </p:nvPr>
        </p:nvSpPr>
        <p:spPr/>
        <p:txBody>
          <a:bodyPr/>
          <a:lstStyle/>
          <a:p>
            <a:r>
              <a:rPr lang="en-US"/>
              <a:t>Average weekly wage – total of Claimant’s earnings for 52 weeks before the accident divided by 52. (S.C. Code Ann. Section 42-1-40)</a:t>
            </a:r>
          </a:p>
          <a:p>
            <a:r>
              <a:rPr lang="en-US"/>
              <a:t>Compensation rate – 2/3 (.6667) of the average weekly wage. </a:t>
            </a:r>
          </a:p>
          <a:p>
            <a:r>
              <a:rPr lang="en-US"/>
              <a:t>Statute allows for alternative methods for calculating the aww/cr when the standard method does not result in a fair and just result. </a:t>
            </a:r>
          </a:p>
          <a:p>
            <a:pPr lvl="1"/>
            <a:r>
              <a:rPr lang="en-US"/>
              <a:t>Like Employee, industry standard, contract of hire, etc. </a:t>
            </a:r>
          </a:p>
          <a:p>
            <a:r>
              <a:rPr lang="en-US"/>
              <a:t>This information is to be reflected on a Form 20 completed by the Employer. </a:t>
            </a:r>
          </a:p>
          <a:p>
            <a:r>
              <a:rPr lang="en-US"/>
              <a:t>2022 maximum compensation rate - $963.37</a:t>
            </a:r>
          </a:p>
        </p:txBody>
      </p:sp>
    </p:spTree>
    <p:extLst>
      <p:ext uri="{BB962C8B-B14F-4D97-AF65-F5344CB8AC3E}">
        <p14:creationId xmlns:p14="http://schemas.microsoft.com/office/powerpoint/2010/main" val="1831784586"/>
      </p:ext>
    </p:extLst>
  </p:cSld>
  <p:clrMapOvr>
    <a:masterClrMapping/>
  </p:clrMapOvr>
  <p:transition/>
  <p:timing/>
</p:sld>
</file>

<file path=ppt/slides/slide2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AF61BA54-F07D-45B4-976D-D6B1B195BE1E}"/>
              </a:ext>
            </a:extLst>
          </p:cNvPr>
          <p:cNvSpPr>
            <a:spLocks noGrp="1"/>
          </p:cNvSpPr>
          <p:nvPr>
            <p:ph type="title"/>
          </p:nvPr>
        </p:nvSpPr>
        <p:spPr/>
        <p:txBody>
          <a:bodyPr/>
          <a:lstStyle/>
          <a:p>
            <a:r>
              <a:rPr lang="en-US"/>
              <a:t>Communications with Physicians </a:t>
            </a:r>
          </a:p>
        </p:txBody>
      </p:sp>
      <p:sp>
        <p:nvSpPr>
          <p:cNvPr id="3" name="Content Placeholder 2">
            <a:extLst>
              <a:ext uri="{FF2B5EF4-FFF2-40B4-BE49-F238E27FC236}">
                <a16:creationId xmlns:a16="http://schemas.microsoft.com/office/drawing/2014/main" id="{D4B271EE-F352-4E77-A57C-52130348EFEF}"/>
              </a:ext>
            </a:extLst>
          </p:cNvPr>
          <p:cNvSpPr>
            <a:spLocks noGrp="1"/>
          </p:cNvSpPr>
          <p:nvPr>
            <p:ph idx="1"/>
          </p:nvPr>
        </p:nvSpPr>
        <p:spPr/>
        <p:txBody>
          <a:bodyPr/>
          <a:lstStyle/>
          <a:p>
            <a:r>
              <a:rPr lang="en-US"/>
              <a:t>Governed by Regulation 67-1308. </a:t>
            </a:r>
          </a:p>
          <a:p>
            <a:r>
              <a:rPr lang="en-US"/>
              <a:t>Need to be careful because all communications are discoverable. </a:t>
            </a:r>
          </a:p>
          <a:p>
            <a:r>
              <a:rPr lang="en-US"/>
              <a:t>Claimant or their counsel must be included on correspondences and given 10 days notice of the correspondence before sent to the physician. </a:t>
            </a:r>
          </a:p>
          <a:p>
            <a:r>
              <a:rPr lang="en-US"/>
              <a:t>Employer or carrier cannot contact or communicate with physician directly, but the Claimant’s counsel can. </a:t>
            </a:r>
          </a:p>
          <a:p>
            <a:r>
              <a:rPr lang="en-US"/>
              <a:t>Exception is a brand new provider, or IME doctor. </a:t>
            </a:r>
          </a:p>
        </p:txBody>
      </p:sp>
    </p:spTree>
    <p:extLst>
      <p:ext uri="{BB962C8B-B14F-4D97-AF65-F5344CB8AC3E}">
        <p14:creationId xmlns:p14="http://schemas.microsoft.com/office/powerpoint/2010/main" val="786925386"/>
      </p:ext>
    </p:extLst>
  </p:cSld>
  <p:clrMapOvr>
    <a:masterClrMapping/>
  </p:clrMapOvr>
  <p:transition/>
  <p:timing/>
</p:sld>
</file>

<file path=ppt/slides/slide2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26A8C991-1B6D-487D-8CD9-D916BC0EF491}"/>
              </a:ext>
            </a:extLst>
          </p:cNvPr>
          <p:cNvSpPr>
            <a:spLocks noGrp="1"/>
          </p:cNvSpPr>
          <p:nvPr>
            <p:ph type="title"/>
          </p:nvPr>
        </p:nvSpPr>
        <p:spPr/>
        <p:txBody>
          <a:bodyPr/>
          <a:lstStyle/>
          <a:p>
            <a:r>
              <a:rPr lang="en-US"/>
              <a:t>Claim Resolution </a:t>
            </a:r>
          </a:p>
        </p:txBody>
      </p:sp>
      <p:sp>
        <p:nvSpPr>
          <p:cNvPr id="3" name="Content Placeholder 2">
            <a:extLst>
              <a:ext uri="{FF2B5EF4-FFF2-40B4-BE49-F238E27FC236}">
                <a16:creationId xmlns:a16="http://schemas.microsoft.com/office/drawing/2014/main" id="{CCE5DE58-E148-46F0-B8CF-2BA1BDFDEF22}"/>
              </a:ext>
            </a:extLst>
          </p:cNvPr>
          <p:cNvSpPr>
            <a:spLocks noGrp="1"/>
          </p:cNvSpPr>
          <p:nvPr>
            <p:ph idx="1"/>
          </p:nvPr>
        </p:nvSpPr>
        <p:spPr/>
        <p:txBody>
          <a:bodyPr/>
          <a:lstStyle/>
          <a:p>
            <a:r>
              <a:rPr lang="en-US"/>
              <a:t>Proceed to a hearing and receive an Order from the Commission. </a:t>
            </a:r>
          </a:p>
          <a:p>
            <a:r>
              <a:rPr lang="en-US"/>
              <a:t>Mediation</a:t>
            </a:r>
          </a:p>
          <a:p>
            <a:pPr lvl="1"/>
            <a:r>
              <a:rPr lang="en-US"/>
              <a:t>Mandatory in disputed death cases, lifetime benefit claims, or permanent and total disability allegations. </a:t>
            </a:r>
          </a:p>
          <a:p>
            <a:r>
              <a:rPr lang="en-US"/>
              <a:t>Settlement </a:t>
            </a:r>
          </a:p>
          <a:p>
            <a:pPr lvl="1"/>
            <a:r>
              <a:rPr lang="en-US"/>
              <a:t>Form 16A</a:t>
            </a:r>
          </a:p>
          <a:p>
            <a:pPr lvl="1"/>
            <a:r>
              <a:rPr lang="en-US"/>
              <a:t>Clincher Settlement </a:t>
            </a:r>
          </a:p>
        </p:txBody>
      </p:sp>
    </p:spTree>
    <p:extLst>
      <p:ext uri="{BB962C8B-B14F-4D97-AF65-F5344CB8AC3E}">
        <p14:creationId xmlns:p14="http://schemas.microsoft.com/office/powerpoint/2010/main" val="1671681050"/>
      </p:ext>
    </p:extLst>
  </p:cSld>
  <p:clrMapOvr>
    <a:masterClrMapping/>
  </p:clrMapOvr>
  <p:transition/>
  <p:timing/>
</p:sld>
</file>

<file path=ppt/slides/slide2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35EFDBA8-5AC1-4F01-92FA-B389E96B8894}"/>
              </a:ext>
            </a:extLst>
          </p:cNvPr>
          <p:cNvSpPr>
            <a:spLocks noGrp="1"/>
          </p:cNvSpPr>
          <p:nvPr>
            <p:ph type="title"/>
          </p:nvPr>
        </p:nvSpPr>
        <p:spPr/>
        <p:txBody>
          <a:bodyPr/>
          <a:lstStyle/>
          <a:p>
            <a:r>
              <a:rPr lang="en-US"/>
              <a:t>Settlement </a:t>
            </a:r>
          </a:p>
        </p:txBody>
      </p:sp>
      <p:sp>
        <p:nvSpPr>
          <p:cNvPr id="3" name="Content Placeholder 2">
            <a:extLst>
              <a:ext uri="{FF2B5EF4-FFF2-40B4-BE49-F238E27FC236}">
                <a16:creationId xmlns:a16="http://schemas.microsoft.com/office/drawing/2014/main" id="{AFA29082-91CB-4BAB-AEBA-B4BD25EB1A1E}"/>
              </a:ext>
            </a:extLst>
          </p:cNvPr>
          <p:cNvSpPr>
            <a:spLocks noGrp="1"/>
          </p:cNvSpPr>
          <p:nvPr>
            <p:ph idx="1"/>
          </p:nvPr>
        </p:nvSpPr>
        <p:spPr/>
        <p:txBody>
          <a:bodyPr>
            <a:normAutofit fontScale="92500" lnSpcReduction="10000"/>
          </a:bodyPr>
          <a:lstStyle/>
          <a:p>
            <a:r>
              <a:rPr lang="en-US"/>
              <a:t>If Claimant is represented then approval of settlement is not required by a Commissioner</a:t>
            </a:r>
          </a:p>
          <a:p>
            <a:r>
              <a:rPr lang="en-US"/>
              <a:t>If unrepresented, Commissioner must hear terms of settlement and agree. </a:t>
            </a:r>
          </a:p>
          <a:p>
            <a:pPr lvl="1"/>
            <a:r>
              <a:rPr lang="en-US"/>
              <a:t>Typically need MMI and a Form 14B. </a:t>
            </a:r>
          </a:p>
          <a:p>
            <a:r>
              <a:rPr lang="en-US"/>
              <a:t>Informal Conference – Form 16A</a:t>
            </a:r>
          </a:p>
          <a:p>
            <a:pPr lvl="1"/>
            <a:r>
              <a:rPr lang="en-US"/>
              <a:t>Resolves indemnity only. Medical portion of claim stays open. </a:t>
            </a:r>
          </a:p>
          <a:p>
            <a:pPr lvl="1"/>
            <a:r>
              <a:rPr lang="en-US"/>
              <a:t>1 year change of condition</a:t>
            </a:r>
          </a:p>
          <a:p>
            <a:pPr lvl="1"/>
            <a:r>
              <a:rPr lang="en-US"/>
              <a:t>Usually the Claimant remains employed. </a:t>
            </a:r>
          </a:p>
          <a:p>
            <a:r>
              <a:rPr lang="en-US"/>
              <a:t>Clincher Settlement </a:t>
            </a:r>
          </a:p>
          <a:p>
            <a:pPr lvl="1"/>
            <a:r>
              <a:rPr lang="en-US"/>
              <a:t>Full and final resolution of claim. Closes out medical and indemnity. </a:t>
            </a:r>
          </a:p>
          <a:p>
            <a:pPr lvl="1"/>
            <a:r>
              <a:rPr lang="en-US"/>
              <a:t>Some Employer’s request a resignation and release. </a:t>
            </a:r>
          </a:p>
        </p:txBody>
      </p:sp>
    </p:spTree>
    <p:extLst>
      <p:ext uri="{BB962C8B-B14F-4D97-AF65-F5344CB8AC3E}">
        <p14:creationId xmlns:p14="http://schemas.microsoft.com/office/powerpoint/2010/main" val="1194827460"/>
      </p:ext>
    </p:extLst>
  </p:cSld>
  <p:clrMapOvr>
    <a:masterClrMapping/>
  </p:clrMapOvr>
  <p:transition/>
  <p:timing/>
</p:sld>
</file>

<file path=ppt/slides/slide2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88991780-4704-41DF-AE15-81481B4FDBB8}"/>
              </a:ext>
            </a:extLst>
          </p:cNvPr>
          <p:cNvSpPr>
            <a:spLocks noGrp="1"/>
          </p:cNvSpPr>
          <p:nvPr>
            <p:ph type="title"/>
          </p:nvPr>
        </p:nvSpPr>
        <p:spPr/>
        <p:txBody>
          <a:bodyPr/>
          <a:lstStyle/>
          <a:p>
            <a:r>
              <a:rPr lang="en-US"/>
              <a:t>Resignation and Release With Settlement </a:t>
            </a:r>
          </a:p>
        </p:txBody>
      </p:sp>
      <p:sp>
        <p:nvSpPr>
          <p:cNvPr id="3" name="Content Placeholder 2">
            <a:extLst>
              <a:ext uri="{FF2B5EF4-FFF2-40B4-BE49-F238E27FC236}">
                <a16:creationId xmlns:a16="http://schemas.microsoft.com/office/drawing/2014/main" id="{CCE9DBB7-FFD9-4BCA-9DF6-26611C231F41}"/>
              </a:ext>
            </a:extLst>
          </p:cNvPr>
          <p:cNvSpPr>
            <a:spLocks noGrp="1"/>
          </p:cNvSpPr>
          <p:nvPr>
            <p:ph idx="1"/>
          </p:nvPr>
        </p:nvSpPr>
        <p:spPr/>
        <p:txBody>
          <a:bodyPr>
            <a:normAutofit lnSpcReduction="10000"/>
          </a:bodyPr>
          <a:lstStyle/>
          <a:p>
            <a:r>
              <a:rPr lang="en-US"/>
              <a:t>Not a part of the Workers’ Compensation claim. Must be handled a separate agreement. </a:t>
            </a:r>
          </a:p>
          <a:p>
            <a:r>
              <a:rPr lang="en-US"/>
              <a:t>Employer can request that the settlement be conditioned on the Claimant agreeing to a resignation and release. </a:t>
            </a:r>
          </a:p>
          <a:p>
            <a:r>
              <a:rPr lang="en-US"/>
              <a:t>We cannot force a Claimant to agree to the resignation and release. </a:t>
            </a:r>
          </a:p>
          <a:p>
            <a:r>
              <a:rPr lang="en-US"/>
              <a:t>Claimant can opt to proceed to a hearing and let the Commission issue an aware rather than agreeing to the resignation and release. </a:t>
            </a:r>
          </a:p>
          <a:p>
            <a:r>
              <a:rPr lang="en-US"/>
              <a:t>The workers’ compensation team are not employment lawyers. However, we have an employment team at Turner Padget to assist with the Resignation and Release issue. </a:t>
            </a:r>
          </a:p>
        </p:txBody>
      </p:sp>
    </p:spTree>
    <p:extLst>
      <p:ext uri="{BB962C8B-B14F-4D97-AF65-F5344CB8AC3E}">
        <p14:creationId xmlns:p14="http://schemas.microsoft.com/office/powerpoint/2010/main" val="327873396"/>
      </p:ext>
    </p:extLst>
  </p:cSld>
  <p:clrMapOvr>
    <a:masterClrMapping/>
  </p:clrMapOvr>
  <p:transition/>
  <p:timing/>
</p:sld>
</file>

<file path=ppt/slides/slide2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C9F07CE8-2273-46DB-B7E7-619D53E7A564}"/>
              </a:ext>
            </a:extLst>
          </p:cNvPr>
          <p:cNvSpPr>
            <a:spLocks noGrp="1"/>
          </p:cNvSpPr>
          <p:nvPr>
            <p:ph type="title"/>
          </p:nvPr>
        </p:nvSpPr>
        <p:spPr/>
        <p:txBody>
          <a:bodyPr>
            <a:normAutofit/>
          </a:bodyPr>
          <a:lstStyle/>
          <a:p>
            <a:r>
              <a:rPr lang="en-US" sz="2600" b="1" i="1"/>
              <a:t>Lemon v. Mt. Pleasant Waterworks</a:t>
            </a:r>
            <a:r>
              <a:rPr lang="en-US" sz="2600" b="1"/>
              <a:t>, 429 S.C. 59, 837 S.E.2d 738 (Ct. App. 2019)</a:t>
            </a:r>
          </a:p>
        </p:txBody>
      </p:sp>
      <p:sp>
        <p:nvSpPr>
          <p:cNvPr id="3" name="Content Placeholder 2">
            <a:extLst>
              <a:ext uri="{FF2B5EF4-FFF2-40B4-BE49-F238E27FC236}">
                <a16:creationId xmlns:a16="http://schemas.microsoft.com/office/drawing/2014/main" id="{F164813C-490E-486B-BC9A-5197CDD60705}"/>
              </a:ext>
            </a:extLst>
          </p:cNvPr>
          <p:cNvSpPr>
            <a:spLocks noGrp="1"/>
          </p:cNvSpPr>
          <p:nvPr>
            <p:ph idx="1"/>
          </p:nvPr>
        </p:nvSpPr>
        <p:spPr/>
        <p:txBody>
          <a:bodyPr>
            <a:normAutofit/>
          </a:bodyPr>
          <a:lstStyle/>
          <a:p>
            <a:pPr marL="457200" indent="-457200" algn="just"/>
            <a:r>
              <a:rPr lang="en-US" sz="1400" b="1"/>
              <a:t>FACTS</a:t>
            </a:r>
          </a:p>
          <a:p>
            <a:pPr marL="914400" lvl="1" indent="-457200" algn="just"/>
            <a:r>
              <a:rPr lang="en-US" sz="1400"/>
              <a:t>The claimant was involved in an admitted work accident where he sustained an injury to his back. </a:t>
            </a:r>
          </a:p>
          <a:p>
            <a:pPr marL="914400" lvl="1" indent="-457200" algn="just"/>
            <a:r>
              <a:rPr lang="en-US" sz="1400"/>
              <a:t>Prior to the admitted accident, the claimant suffered four separate workplace injuries resulting in workers' compensation claims against Mount Pleasant Waterworks and its carrier (collectively, “Respondents”). The Claimant injured his back as a result of two of those four accidents. </a:t>
            </a:r>
          </a:p>
          <a:p>
            <a:pPr marL="914400" lvl="1" indent="-457200" algn="just"/>
            <a:r>
              <a:rPr lang="en-US" sz="1400"/>
              <a:t>From the four prior workers’ compensation claims, the claimant received an aggregate amount of 199 weeks of compensation benefits. Those benefits included temporary benefits and permanent disability benefits.</a:t>
            </a:r>
          </a:p>
          <a:p>
            <a:pPr marL="457200" indent="-457200" algn="just"/>
            <a:r>
              <a:rPr lang="en-US" sz="1400" b="1"/>
              <a:t>ARGUMENTS BEFORE THE SCWCC</a:t>
            </a:r>
          </a:p>
          <a:p>
            <a:pPr marL="914400" lvl="1" indent="-457200" algn="just"/>
            <a:r>
              <a:rPr lang="en-US" sz="1400"/>
              <a:t>Claimant alleged injuries to his back and legs and sought permanent and total disability benefits</a:t>
            </a:r>
          </a:p>
          <a:p>
            <a:pPr marL="914400" lvl="1" indent="-457200" algn="just"/>
            <a:r>
              <a:rPr lang="en-US" sz="1400"/>
              <a:t>Respondents argued that, in the event the claimant is awarded permanent and total disability, they were entitled to a credit for the 199 weeks of compensation benefits the claimant received for his four prior claims against Mount Pleasant Waterworks.</a:t>
            </a:r>
          </a:p>
          <a:p>
            <a:pPr marL="457200" indent="-457200" algn="just"/>
            <a:r>
              <a:rPr lang="en-US" sz="1400" b="1"/>
              <a:t>PROCEUDRAL POSTURE</a:t>
            </a:r>
          </a:p>
          <a:p>
            <a:pPr marL="914400" lvl="1" indent="-457200" algn="just"/>
            <a:r>
              <a:rPr lang="en-US" sz="1400"/>
              <a:t>The Appellate Panel held that Claimant was permanently and totally disabled under subsection 42-9-10(A).</a:t>
            </a:r>
          </a:p>
          <a:p>
            <a:pPr marL="914400" lvl="1" indent="-457200" algn="just"/>
            <a:r>
              <a:rPr lang="en-US" sz="1400"/>
              <a:t>The Appellate Panel further found Respondents were entitled to 321 weeks of credit against a maximum 500-week award of permanent and total disability benefits. To reach that amount, the Appellant Panel held that Respondents were entitled to an offset of 122 weeks of temporary disability benefits received on the current claim and, relying on subsection 42-9-170(B), were also entitled to a credit of 199 weeks of benefits from the claimant's prior unrelated workers' compensation claims. </a:t>
            </a:r>
          </a:p>
          <a:p>
            <a:endParaRPr lang="en-US"/>
          </a:p>
        </p:txBody>
      </p:sp>
    </p:spTree>
    <p:extLst>
      <p:ext uri="{BB962C8B-B14F-4D97-AF65-F5344CB8AC3E}">
        <p14:creationId xmlns:p14="http://schemas.microsoft.com/office/powerpoint/2010/main" val="4128077249"/>
      </p:ext>
    </p:extLst>
  </p:cSld>
  <p:clrMapOvr>
    <a:masterClrMapping/>
  </p:clrMapOvr>
  <p:transition/>
  <p:timing/>
</p:sld>
</file>

<file path=ppt/slides/slide2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68C75272-AD68-41C7-B36B-9797F455602B}"/>
              </a:ext>
            </a:extLst>
          </p:cNvPr>
          <p:cNvSpPr>
            <a:spLocks noGrp="1"/>
          </p:cNvSpPr>
          <p:nvPr>
            <p:ph type="title"/>
          </p:nvPr>
        </p:nvSpPr>
        <p:spPr/>
        <p:txBody>
          <a:bodyPr>
            <a:normAutofit fontScale="90000"/>
          </a:bodyPr>
          <a:lstStyle/>
          <a:p>
            <a:r>
              <a:rPr lang="en-US" sz="2900" b="1" i="1"/>
              <a:t>Lemon v. Mt. Pleasant Waterworks</a:t>
            </a:r>
            <a:r>
              <a:rPr lang="en-US" sz="2900" b="1"/>
              <a:t>, 429 S.C. 59, 837 S.E.2d 738 (Ct. App. 2019)</a:t>
            </a:r>
            <a:br>
              <a:rPr lang="en-US" b="1"/>
            </a:br>
            <a:endParaRPr lang="en-US"/>
          </a:p>
        </p:txBody>
      </p:sp>
      <p:sp>
        <p:nvSpPr>
          <p:cNvPr id="3" name="Content Placeholder 2">
            <a:extLst>
              <a:ext uri="{FF2B5EF4-FFF2-40B4-BE49-F238E27FC236}">
                <a16:creationId xmlns:a16="http://schemas.microsoft.com/office/drawing/2014/main" id="{F683EC0B-C9E1-4294-85CD-F0278472D1A7}"/>
              </a:ext>
            </a:extLst>
          </p:cNvPr>
          <p:cNvSpPr>
            <a:spLocks noGrp="1"/>
          </p:cNvSpPr>
          <p:nvPr>
            <p:ph idx="1"/>
          </p:nvPr>
        </p:nvSpPr>
        <p:spPr/>
        <p:txBody>
          <a:bodyPr/>
          <a:lstStyle/>
          <a:p>
            <a:pPr marL="457200" indent="-457200" algn="just"/>
            <a:r>
              <a:rPr lang="en-US" sz="1400" b="1"/>
              <a:t>ARGUMENT ON APPEAL</a:t>
            </a:r>
          </a:p>
          <a:p>
            <a:pPr marL="914400" lvl="1" indent="-457200" algn="just"/>
            <a:r>
              <a:rPr lang="en-US" sz="1400"/>
              <a:t>The claimant argued the Appellate Panel erred in offsetting his award of permanent and total disability benefits against prior benefits---199 weeks---received for his previous four claims. </a:t>
            </a:r>
          </a:p>
          <a:p>
            <a:pPr marL="457200" indent="-457200" algn="just"/>
            <a:r>
              <a:rPr lang="en-US" sz="1400" b="1"/>
              <a:t>HELD</a:t>
            </a:r>
          </a:p>
          <a:p>
            <a:pPr marL="914400" lvl="1" indent="-457200" algn="just"/>
            <a:r>
              <a:rPr lang="en-US" sz="1400"/>
              <a:t>In reversing, in part, the court held that the Appellate Panel erroneously relied on section 42-9-170 to award 199 weeks of credit since that section is inapplicable to an award under subsection 42-9-10(A). The court held that the plain and unambiguous language of section 42-9-170 limits its application to subsection 42-9-10(B) awards. Thus, the Appellate Panel erred in applying section 42-9-170 to credit Respondents with 199 weeks of compensation paid for the claimant's prior benefits.</a:t>
            </a:r>
          </a:p>
          <a:p>
            <a:pPr marL="457200" indent="-457200" algn="just"/>
            <a:r>
              <a:rPr lang="en-US" sz="1400" b="1"/>
              <a:t>TAKEAWAY</a:t>
            </a:r>
          </a:p>
          <a:p>
            <a:pPr marL="914400" lvl="1" indent="-457200" algn="just"/>
            <a:r>
              <a:rPr lang="en-US" sz="1400"/>
              <a:t>For a permanent and total disability award made under subsection 42-9-10(A), no offset occurs under section 42-9-170. Rather, offsets are limited to “permanent injury as specified in Section 42-9-30 or Section 42-9-10(B).”</a:t>
            </a:r>
          </a:p>
          <a:p>
            <a:pPr marL="0" indent="0">
              <a:buNone/>
            </a:pPr>
            <a:endParaRPr lang="en-US"/>
          </a:p>
        </p:txBody>
      </p:sp>
    </p:spTree>
    <p:extLst>
      <p:ext uri="{BB962C8B-B14F-4D97-AF65-F5344CB8AC3E}">
        <p14:creationId xmlns:p14="http://schemas.microsoft.com/office/powerpoint/2010/main" val="832652168"/>
      </p:ext>
    </p:extLst>
  </p:cSld>
  <p:clrMapOvr>
    <a:masterClrMapping/>
  </p:clrMapOvr>
  <p:transition/>
  <p:timing/>
</p:sld>
</file>

<file path=ppt/slides/slide2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3" name="Content Placeholder 2">
            <a:extLst>
              <a:ext uri="{FF2B5EF4-FFF2-40B4-BE49-F238E27FC236}">
                <a16:creationId xmlns:a16="http://schemas.microsoft.com/office/drawing/2014/main" id="{92067C9B-D64B-4E40-B105-8A9FD390FD09}"/>
              </a:ext>
            </a:extLst>
          </p:cNvPr>
          <p:cNvSpPr>
            <a:spLocks noGrp="1"/>
          </p:cNvSpPr>
          <p:nvPr>
            <p:ph idx="1"/>
          </p:nvPr>
        </p:nvSpPr>
        <p:spPr>
          <a:xfrm>
            <a:off x="838200" y="683581"/>
            <a:ext cx="10515600" cy="5493382"/>
          </a:xfrm>
        </p:spPr>
        <p:txBody>
          <a:bodyPr>
            <a:normAutofit lnSpcReduction="10000"/>
          </a:bodyPr>
          <a:lstStyle/>
          <a:p>
            <a:r>
              <a:rPr lang="en-US" b="1" i="1"/>
              <a:t>Lemon v. Mt. Pleasant Waterworks,</a:t>
            </a:r>
            <a:r>
              <a:rPr lang="en-US" b="1"/>
              <a:t> No. 28027 (May 12, 2021)</a:t>
            </a:r>
            <a:endParaRPr lang="en-US" sz="3600"/>
          </a:p>
          <a:p>
            <a:endParaRPr lang="en-US" sz="2000" b="1">
              <a:latin typeface="Arial Narrow" panose="020b0606020202030204" pitchFamily="34" charset="0"/>
            </a:endParaRPr>
          </a:p>
          <a:p>
            <a:r>
              <a:rPr lang="en-US" b="1"/>
              <a:t>PER CURIAM</a:t>
            </a:r>
            <a:r>
              <a:rPr lang="en-US"/>
              <a:t>: We issued a writ of certiorari to review the court of appeals' decision in Lemon v. Mt. Pleasant Waterworks, 429 S.C. 59, 837 S.E.2d 738 (Ct. 17 App. 2019). We now dismiss the writ as improvidently granted.1 </a:t>
            </a:r>
            <a:r>
              <a:rPr lang="en-US" b="1"/>
              <a:t>DISMISSED AS IMPROVIDENTLY GRANTED. </a:t>
            </a:r>
            <a:endParaRPr lang="en-US"/>
          </a:p>
          <a:p>
            <a:endParaRPr lang="en-US" b="1">
              <a:latin typeface="Arial Narrow" panose="020b0606020202030204" pitchFamily="34" charset="0"/>
            </a:endParaRPr>
          </a:p>
          <a:p>
            <a:r>
              <a:rPr lang="en-US" b="1">
                <a:latin typeface="Arial Narrow" panose="020b0606020202030204" pitchFamily="34" charset="0"/>
              </a:rPr>
              <a:t>Footnote 1</a:t>
            </a:r>
            <a:r>
              <a:rPr lang="en-US">
                <a:latin typeface="Arial Narrow" panose="020b0606020202030204" pitchFamily="34" charset="0"/>
              </a:rPr>
              <a:t>: Petitioners moved to supplement the record two days prior to oral argument. With Respondent's consent, the motion to supplement the record is granted. However, these additional materials do not affect the disposition of this appeal.</a:t>
            </a:r>
          </a:p>
          <a:p>
            <a:endParaRPr lang="en-US">
              <a:latin typeface="Arial Narrow" panose="020b0606020202030204" pitchFamily="34" charset="0"/>
            </a:endParaRPr>
          </a:p>
          <a:p>
            <a:r>
              <a:rPr lang="en-US" b="1">
                <a:latin typeface="Arial Narrow" panose="020b0606020202030204" pitchFamily="34" charset="0"/>
              </a:rPr>
              <a:t>End of case notes. </a:t>
            </a:r>
            <a:r>
              <a:rPr lang="en-US">
                <a:latin typeface="Arial Narrow" panose="020b0606020202030204" pitchFamily="34" charset="0"/>
              </a:rPr>
              <a:t> </a:t>
            </a:r>
            <a:endParaRPr lang="en-US" b="1">
              <a:latin typeface="Arial Narrow" panose="020b0606020202030204" pitchFamily="34" charset="0"/>
            </a:endParaRPr>
          </a:p>
          <a:p>
            <a:endParaRPr lang="en-US"/>
          </a:p>
        </p:txBody>
      </p:sp>
    </p:spTree>
    <p:extLst>
      <p:ext uri="{BB962C8B-B14F-4D97-AF65-F5344CB8AC3E}">
        <p14:creationId xmlns:p14="http://schemas.microsoft.com/office/powerpoint/2010/main" val="4293841438"/>
      </p:ext>
    </p:extLst>
  </p:cSld>
  <p:clrMapOvr>
    <a:masterClrMapping/>
  </p:clrMapOvr>
  <p:transition/>
  <p:timing/>
</p:sld>
</file>

<file path=ppt/slides/slide2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54AD2EA1-4652-4CBF-8332-B6705A2A8A2C}"/>
              </a:ext>
            </a:extLst>
          </p:cNvPr>
          <p:cNvSpPr>
            <a:spLocks noGrp="1"/>
          </p:cNvSpPr>
          <p:nvPr>
            <p:ph type="title"/>
          </p:nvPr>
        </p:nvSpPr>
        <p:spPr/>
        <p:txBody>
          <a:bodyPr>
            <a:normAutofit/>
          </a:bodyPr>
          <a:lstStyle/>
          <a:p>
            <a:r>
              <a:rPr lang="en-US" sz="3200" b="1" i="1"/>
              <a:t>York v. Longlands Plantation</a:t>
            </a:r>
            <a:r>
              <a:rPr lang="en-US" sz="3200" b="1"/>
              <a:t>, 429 S.C. 570, 840 S.E.2d 544 (2020)</a:t>
            </a:r>
            <a:endParaRPr lang="en-US" sz="3200"/>
          </a:p>
        </p:txBody>
      </p:sp>
      <p:sp>
        <p:nvSpPr>
          <p:cNvPr id="3" name="Content Placeholder 2">
            <a:extLst>
              <a:ext uri="{FF2B5EF4-FFF2-40B4-BE49-F238E27FC236}">
                <a16:creationId xmlns:a16="http://schemas.microsoft.com/office/drawing/2014/main" id="{D802AB4D-3901-4478-929E-6C36A3CC2939}"/>
              </a:ext>
            </a:extLst>
          </p:cNvPr>
          <p:cNvSpPr>
            <a:spLocks noGrp="1"/>
          </p:cNvSpPr>
          <p:nvPr>
            <p:ph idx="1"/>
          </p:nvPr>
        </p:nvSpPr>
        <p:spPr/>
        <p:txBody>
          <a:bodyPr>
            <a:normAutofit/>
          </a:bodyPr>
          <a:lstStyle/>
          <a:p>
            <a:pPr marL="0" indent="0" algn="just">
              <a:buNone/>
            </a:pPr>
            <a:r>
              <a:rPr lang="en-US" sz="1600" b="1"/>
              <a:t>FACTS</a:t>
            </a:r>
          </a:p>
          <a:p>
            <a:pPr marL="914400" lvl="1" indent="-457200" algn="just"/>
            <a:r>
              <a:rPr lang="en-US" sz="1600"/>
              <a:t>The decedent died in a work-related incident </a:t>
            </a:r>
          </a:p>
          <a:p>
            <a:pPr marL="914400" lvl="1" indent="-457200" algn="just"/>
            <a:r>
              <a:rPr lang="en-US" sz="1600"/>
              <a:t>In a contest for death benefits under the Workers’ Compensation Act, only the decedent’s mother and his girlfriend claimed death benefits.</a:t>
            </a:r>
          </a:p>
          <a:p>
            <a:pPr marL="0" indent="0" algn="just">
              <a:buNone/>
            </a:pPr>
            <a:r>
              <a:rPr lang="en-US" sz="1600" b="1"/>
              <a:t>ARGUMENTS BEFORE THE SCWCC</a:t>
            </a:r>
          </a:p>
          <a:p>
            <a:pPr marL="914400" lvl="1" indent="-457200" algn="just"/>
            <a:r>
              <a:rPr lang="en-US" sz="1600"/>
              <a:t>In seeking benefits, the girlfriend claimed she was the decedent’s common-law wife under section 42-9-110 or, alternatively, that she was a dependent under sections 42-9-120, --130. </a:t>
            </a:r>
          </a:p>
          <a:p>
            <a:pPr marL="0" indent="0" algn="just">
              <a:buNone/>
            </a:pPr>
            <a:r>
              <a:rPr lang="en-US" sz="1600" b="1"/>
              <a:t>PROCEDURAL POSTURE</a:t>
            </a:r>
          </a:p>
          <a:p>
            <a:pPr marL="914400" lvl="1" indent="-457200" algn="just"/>
            <a:r>
              <a:rPr lang="en-US" sz="1600"/>
              <a:t>The commission found that because the girlfriend was engaged in an illicit relationship in violation of South Carolina’s fornication statute, section 16-15-60, she could not recover the death benefits as a matter of public policy.</a:t>
            </a:r>
          </a:p>
          <a:p>
            <a:pPr marL="0" indent="0" algn="just">
              <a:buNone/>
            </a:pPr>
            <a:r>
              <a:rPr lang="en-US" sz="1600" b="1"/>
              <a:t>ISSUE</a:t>
            </a:r>
          </a:p>
          <a:p>
            <a:pPr marL="914400" lvl="1" indent="-457200" algn="just"/>
            <a:r>
              <a:rPr lang="en-US" sz="1600"/>
              <a:t>Whether a decedent’s girlfriend could qualify as a dependent under section 42-9-120? </a:t>
            </a:r>
          </a:p>
          <a:p>
            <a:pPr marL="1371600" lvl="2" indent="-457200" algn="just"/>
            <a:r>
              <a:rPr lang="en-US" sz="1600"/>
              <a:t>The girlfriend abandoned her argument that she was common-law married to the decedent under section 42-9-110.</a:t>
            </a:r>
          </a:p>
          <a:p>
            <a:endParaRPr lang="en-US"/>
          </a:p>
        </p:txBody>
      </p:sp>
    </p:spTree>
    <p:extLst>
      <p:ext uri="{BB962C8B-B14F-4D97-AF65-F5344CB8AC3E}">
        <p14:creationId xmlns:p14="http://schemas.microsoft.com/office/powerpoint/2010/main" val="1233565985"/>
      </p:ext>
    </p:extLst>
  </p:cSld>
  <p:clrMapOvr>
    <a:masterClrMapping/>
  </p:clrMapOvr>
  <p:transition/>
  <p:timing/>
</p:sld>
</file>

<file path=ppt/slides/slide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21DDEC23-D89D-4C66-AACA-79A7908CB8C2}"/>
              </a:ext>
            </a:extLst>
          </p:cNvPr>
          <p:cNvSpPr>
            <a:spLocks noGrp="1"/>
          </p:cNvSpPr>
          <p:nvPr>
            <p:ph type="title"/>
          </p:nvPr>
        </p:nvSpPr>
        <p:spPr/>
        <p:txBody>
          <a:bodyPr>
            <a:normAutofit/>
          </a:bodyPr>
          <a:lstStyle/>
          <a:p>
            <a:r>
              <a:rPr lang="en-US" sz="3600"/>
              <a:t>South Carolina Workers’ Compensation Commission</a:t>
            </a:r>
          </a:p>
        </p:txBody>
      </p:sp>
      <p:sp>
        <p:nvSpPr>
          <p:cNvPr id="3" name="Content Placeholder 2">
            <a:extLst>
              <a:ext uri="{FF2B5EF4-FFF2-40B4-BE49-F238E27FC236}">
                <a16:creationId xmlns:a16="http://schemas.microsoft.com/office/drawing/2014/main" id="{78E3B912-8D8B-4DD8-8809-883333F05337}"/>
              </a:ext>
            </a:extLst>
          </p:cNvPr>
          <p:cNvSpPr>
            <a:spLocks noGrp="1"/>
          </p:cNvSpPr>
          <p:nvPr>
            <p:ph idx="1"/>
          </p:nvPr>
        </p:nvSpPr>
        <p:spPr/>
        <p:txBody>
          <a:bodyPr/>
          <a:lstStyle/>
          <a:p>
            <a:pPr marL="285750" indent="-285750"/>
            <a:r>
              <a:rPr lang="en-US" sz="3200">
                <a:latin typeface="Arial" panose="020b0604020202020204" pitchFamily="34" charset="0"/>
                <a:cs typeface="Arial" panose="020b0604020202020204" pitchFamily="34" charset="0"/>
              </a:rPr>
              <a:t>7 Commissioners appointed by the Governor with the advice and consent of the Senate for terms of six years and until their successors are appointed and qualify. S.C. Code Ann. § 42-3-210(A) (2015). </a:t>
            </a:r>
          </a:p>
          <a:p>
            <a:pPr marL="285750" indent="-285750"/>
            <a:r>
              <a:rPr lang="en-US" sz="3200">
                <a:latin typeface="Arial" panose="020b0604020202020204" pitchFamily="34" charset="0"/>
                <a:cs typeface="Arial" panose="020b0604020202020204" pitchFamily="34" charset="0"/>
              </a:rPr>
              <a:t>Claims are heard before a Single Commissioner. Can be appealed to the Full Commission, then Court of Appeals, then Supreme Court of South Carolina. </a:t>
            </a:r>
          </a:p>
          <a:p>
            <a:pPr lvl="1"/>
            <a:endParaRPr lang="en-US"/>
          </a:p>
          <a:p>
            <a:endParaRPr lang="en-US"/>
          </a:p>
        </p:txBody>
      </p:sp>
    </p:spTree>
    <p:extLst>
      <p:ext uri="{BB962C8B-B14F-4D97-AF65-F5344CB8AC3E}">
        <p14:creationId xmlns:p14="http://schemas.microsoft.com/office/powerpoint/2010/main" val="709436337"/>
      </p:ext>
    </p:extLst>
  </p:cSld>
  <p:clrMapOvr>
    <a:masterClrMapping/>
  </p:clrMapOvr>
  <p:transition/>
  <p:timing/>
</p:sld>
</file>

<file path=ppt/slides/slide3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0979B06F-0CC9-4573-A018-720847437C05}"/>
              </a:ext>
            </a:extLst>
          </p:cNvPr>
          <p:cNvSpPr>
            <a:spLocks noGrp="1"/>
          </p:cNvSpPr>
          <p:nvPr>
            <p:ph type="title"/>
          </p:nvPr>
        </p:nvSpPr>
        <p:spPr/>
        <p:txBody>
          <a:bodyPr>
            <a:normAutofit/>
          </a:bodyPr>
          <a:lstStyle/>
          <a:p>
            <a:r>
              <a:rPr lang="en-US" sz="3200" b="1" i="1"/>
              <a:t>York v. Longlands Plantation</a:t>
            </a:r>
            <a:r>
              <a:rPr lang="en-US" sz="3200" b="1"/>
              <a:t>, 429 S.C. 570, 840 S.E.2d 544 (2020)</a:t>
            </a:r>
            <a:endParaRPr lang="en-US" sz="3200"/>
          </a:p>
        </p:txBody>
      </p:sp>
      <p:sp>
        <p:nvSpPr>
          <p:cNvPr id="3" name="Content Placeholder 2">
            <a:extLst>
              <a:ext uri="{FF2B5EF4-FFF2-40B4-BE49-F238E27FC236}">
                <a16:creationId xmlns:a16="http://schemas.microsoft.com/office/drawing/2014/main" id="{675D547A-FF8C-4505-8048-581B33245F47}"/>
              </a:ext>
            </a:extLst>
          </p:cNvPr>
          <p:cNvSpPr>
            <a:spLocks noGrp="1"/>
          </p:cNvSpPr>
          <p:nvPr>
            <p:ph idx="1"/>
          </p:nvPr>
        </p:nvSpPr>
        <p:spPr/>
        <p:txBody>
          <a:bodyPr>
            <a:normAutofit lnSpcReduction="10000"/>
          </a:bodyPr>
          <a:lstStyle/>
          <a:p>
            <a:pPr marL="457200" indent="-457200" algn="just"/>
            <a:r>
              <a:rPr lang="en-US" sz="1600" b="1"/>
              <a:t>HELD</a:t>
            </a:r>
          </a:p>
          <a:p>
            <a:pPr marL="914400" lvl="1" indent="-457200" algn="just"/>
            <a:r>
              <a:rPr lang="en-US" sz="1600"/>
              <a:t>“[I]n order to qualify as a dependent under [section 42-9-120,] the claimant must show a legal relationship or alternatively, an affirmative undertaking with the decedent.” </a:t>
            </a:r>
          </a:p>
          <a:p>
            <a:pPr marL="914400" lvl="1" indent="-457200" algn="just"/>
            <a:r>
              <a:rPr lang="en-US" sz="1600"/>
              <a:t>Additionally, to fall within the ambit of section 42-9-120, “there must be something more than intermittent financial assistance; instead, the claimant must rely on the decedent ‘for the reasonable necessities of life.’”</a:t>
            </a:r>
          </a:p>
          <a:p>
            <a:pPr marL="914400" lvl="1" indent="-457200" algn="just"/>
            <a:r>
              <a:rPr lang="en-US" sz="1600"/>
              <a:t>The court did not address legal dependency since the SCWCC did not analyze whether the decedent owed a legal or some other obligation to the girlfriend. </a:t>
            </a:r>
          </a:p>
          <a:p>
            <a:pPr marL="914400" lvl="1" indent="-457200" algn="just"/>
            <a:r>
              <a:rPr lang="en-US" sz="1600"/>
              <a:t>Notwithstanding, the Court held that the girlfriend failed as a matter of law to prove factual dependency. To prove factual dependency, the court, relying on prior precedent, reiterated certain factors to consider: “medical insurance coverage, braces, household utilities, groceries, car expenses, clothing, summer camp, and made payments on the indebtedness on the family home.” Another factor, though not dispositive, is the status listed on a tax return (e.g. whether decedent filed joint taxes with the claimant or whether the decedent listed the claimant as a dependent). </a:t>
            </a:r>
          </a:p>
          <a:p>
            <a:pPr marL="914400" lvl="1" indent="-457200" algn="just"/>
            <a:r>
              <a:rPr lang="en-US" sz="1600"/>
              <a:t>In finding that the girlfriend could not prove factual dependency or that she relied on the decedent for the “reasonable necessities of life,” the Court noted that: (1) the girlfriend and the and the decedent filed taxes separately; (2) the girlfriend and decedent did not claim any dependents on their taxes; (3) the girlfriend and the decedent had an on-again off-again relationship; and (4) during their relationship, the girlfriend owned her own home and filed as head of household.  </a:t>
            </a:r>
          </a:p>
          <a:p>
            <a:pPr marL="0" indent="0">
              <a:buNone/>
            </a:pPr>
            <a:endParaRPr lang="en-US"/>
          </a:p>
        </p:txBody>
      </p:sp>
    </p:spTree>
    <p:extLst>
      <p:ext uri="{BB962C8B-B14F-4D97-AF65-F5344CB8AC3E}">
        <p14:creationId xmlns:p14="http://schemas.microsoft.com/office/powerpoint/2010/main" val="3662334968"/>
      </p:ext>
    </p:extLst>
  </p:cSld>
  <p:clrMapOvr>
    <a:masterClrMapping/>
  </p:clrMapOvr>
  <p:transition/>
  <p:timing/>
</p:sld>
</file>

<file path=ppt/slides/slide3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FC924233-81B4-4E32-BD3F-776BAB3A5908}"/>
              </a:ext>
            </a:extLst>
          </p:cNvPr>
          <p:cNvSpPr>
            <a:spLocks noGrp="1"/>
          </p:cNvSpPr>
          <p:nvPr>
            <p:ph type="title"/>
          </p:nvPr>
        </p:nvSpPr>
        <p:spPr>
          <a:xfrm>
            <a:off x="838200" y="365126"/>
            <a:ext cx="10515600" cy="584786"/>
          </a:xfrm>
        </p:spPr>
        <p:txBody>
          <a:bodyPr>
            <a:normAutofit fontScale="90000"/>
          </a:bodyPr>
          <a:lstStyle/>
          <a:p>
            <a:br>
              <a:rPr lang="en-US" sz="2700" b="1" i="1"/>
            </a:br>
            <a:r>
              <a:rPr lang="en-US" sz="2700" b="1" i="1"/>
              <a:t>Frampton v. S.C. Dep't of Nat. Res</a:t>
            </a:r>
            <a:r>
              <a:rPr lang="en-US" sz="2700" b="1"/>
              <a:t>., No. 5726, 2020 (Ct. App. Nov. 18, 2020)</a:t>
            </a:r>
            <a:br>
              <a:rPr lang="en-US" b="1"/>
            </a:br>
            <a:endParaRPr lang="en-US"/>
          </a:p>
        </p:txBody>
      </p:sp>
      <p:sp>
        <p:nvSpPr>
          <p:cNvPr id="3" name="Content Placeholder 2">
            <a:extLst>
              <a:ext uri="{FF2B5EF4-FFF2-40B4-BE49-F238E27FC236}">
                <a16:creationId xmlns:a16="http://schemas.microsoft.com/office/drawing/2014/main" id="{8D0F7496-7065-46B9-BCD2-ACF69FB46A24}"/>
              </a:ext>
            </a:extLst>
          </p:cNvPr>
          <p:cNvSpPr>
            <a:spLocks noGrp="1"/>
          </p:cNvSpPr>
          <p:nvPr>
            <p:ph idx="1"/>
          </p:nvPr>
        </p:nvSpPr>
        <p:spPr>
          <a:xfrm>
            <a:off x="838200" y="949912"/>
            <a:ext cx="10515600" cy="5227051"/>
          </a:xfrm>
        </p:spPr>
        <p:txBody>
          <a:bodyPr>
            <a:normAutofit fontScale="92500"/>
          </a:bodyPr>
          <a:lstStyle/>
          <a:p>
            <a:pPr marL="0" lvl="1" indent="0" algn="just">
              <a:buNone/>
            </a:pPr>
            <a:r>
              <a:rPr lang="en-US" sz="1400" b="1"/>
              <a:t>FACTS</a:t>
            </a:r>
          </a:p>
          <a:p>
            <a:pPr marL="171450" lvl="1" indent="-171450" algn="just"/>
            <a:r>
              <a:rPr lang="en-US" sz="1400"/>
              <a:t>Prior to September 4, 2010, the claimant had a preexisting neck condition (cervical radiculopathy).</a:t>
            </a:r>
          </a:p>
          <a:p>
            <a:pPr marL="171450" lvl="1" indent="-171450" algn="just"/>
            <a:r>
              <a:rPr lang="en-US" sz="1400"/>
              <a:t>On September 4, 2010, the claimant experienced neck pain and stiffness following a site inspecting in which he riding in an automobile across a bumpy dove field. Subsequently, his treating physician diagnosed him with having cervical and trapezius strains. DNR paid for this visit. </a:t>
            </a:r>
          </a:p>
          <a:p>
            <a:pPr marL="171450" lvl="1" indent="-171450" algn="just"/>
            <a:r>
              <a:rPr lang="en-US" sz="1400"/>
              <a:t>The Claimant reached MMI on September 20, 2013</a:t>
            </a:r>
          </a:p>
          <a:p>
            <a:pPr marL="0" lvl="1" indent="0" algn="just">
              <a:buNone/>
            </a:pPr>
            <a:r>
              <a:rPr lang="en-US" sz="1400" b="1"/>
              <a:t>ARGUMENTS BEFORE THE COMMISSION</a:t>
            </a:r>
          </a:p>
          <a:p>
            <a:pPr marL="171450" lvl="1" indent="-171450" algn="just"/>
            <a:r>
              <a:rPr lang="en-US" sz="1400"/>
              <a:t>The claimant sought an award of permanent and total disability for a neck and right arm injury he contended that he sustained because of the dove field incident. The claimant denied any preexisting condition to his neck. </a:t>
            </a:r>
          </a:p>
          <a:p>
            <a:pPr marL="171450" lvl="1" indent="-171450" algn="just"/>
            <a:r>
              <a:rPr lang="en-US" sz="1400"/>
              <a:t>In its answer to the claimant’s hearing request, DNR admitted the claimant sustained an injury on the date of the dove field incident. Yet, DNR, in both its answer and prehearing brief, contended that the claimant was not entitled to benefits.</a:t>
            </a:r>
          </a:p>
          <a:p>
            <a:pPr marL="171450" lvl="1" indent="-171450" algn="just"/>
            <a:r>
              <a:rPr lang="en-US" sz="1400"/>
              <a:t>At the hearing, DNR, for the first time, maintained that the claimant could not meet his burden to prove that he sustained an aggravation injury to his neck pursuant to section 42-9-35. </a:t>
            </a:r>
          </a:p>
          <a:p>
            <a:pPr marL="0" lvl="1" indent="0" algn="just">
              <a:buNone/>
            </a:pPr>
            <a:r>
              <a:rPr lang="en-US" sz="1400" b="1"/>
              <a:t>PROCEDURAL POSTURE</a:t>
            </a:r>
          </a:p>
          <a:p>
            <a:pPr marL="171450" lvl="1" indent="-171450" algn="just"/>
            <a:r>
              <a:rPr lang="en-US" sz="1400"/>
              <a:t>The Appellate Panel found that claimant failed to meet his burden of proving a compensable aggravation injury to his preexisting neck condition under subsection 42-9-35(A)(1) as a result of the dove-field incident.</a:t>
            </a:r>
          </a:p>
          <a:p>
            <a:pPr marL="0" lvl="1" indent="0" algn="just">
              <a:buNone/>
            </a:pPr>
            <a:r>
              <a:rPr lang="en-US" sz="1400" b="1"/>
              <a:t>ARGUMENTS BEFORE THE COURT OF APPEALS</a:t>
            </a:r>
          </a:p>
          <a:p>
            <a:pPr marL="171450" lvl="1" indent="-171450" algn="just"/>
            <a:r>
              <a:rPr lang="en-US" sz="1400"/>
              <a:t>The claimant contended that Appellate Panel erroneously required him to prove a compensable injury to his spine after DNR admitted liability. Claimant posited that because DNR admitted the injury and paid for some of his medical treatment, the parties believed the only disputed issue at the hearing before the single commissioner would be the extent of his spinal injury and whether his arms were injured. The Claimant also contended that  DNR did not properly present section 42-9-35 as a defense because it failed to specify the statute as a defense on its Form 51 or in its prehearing brief. He further contended that because DNR admitted the injury, he was not on notice he would be required to prove liability. </a:t>
            </a:r>
          </a:p>
          <a:p>
            <a:pPr marL="171450" lvl="1" indent="-171450" algn="just"/>
            <a:r>
              <a:rPr lang="en-US" sz="1400"/>
              <a:t>According to DNR, its admission that the claimant sustained an injury did not absolve him of his burden of proving entitlement to benefits, including his burden under section 42-9-35. To that end, DNR maintained that section 42-9-35 is a statutory prerequisite to compensation benefits when there is a preexisting condition, rather than an affirmative defense.</a:t>
            </a:r>
          </a:p>
          <a:p>
            <a:endParaRPr lang="en-US"/>
          </a:p>
        </p:txBody>
      </p:sp>
    </p:spTree>
    <p:extLst>
      <p:ext uri="{BB962C8B-B14F-4D97-AF65-F5344CB8AC3E}">
        <p14:creationId xmlns:p14="http://schemas.microsoft.com/office/powerpoint/2010/main" val="3344123100"/>
      </p:ext>
    </p:extLst>
  </p:cSld>
  <p:clrMapOvr>
    <a:masterClrMapping/>
  </p:clrMapOvr>
  <p:transition/>
  <p:timing/>
</p:sld>
</file>

<file path=ppt/slides/slide3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8BD280B4-01B9-4C24-BEEE-11BF16BAA888}"/>
              </a:ext>
            </a:extLst>
          </p:cNvPr>
          <p:cNvSpPr>
            <a:spLocks noGrp="1"/>
          </p:cNvSpPr>
          <p:nvPr>
            <p:ph type="title"/>
          </p:nvPr>
        </p:nvSpPr>
        <p:spPr>
          <a:xfrm>
            <a:off x="736600" y="314664"/>
            <a:ext cx="10515600" cy="732745"/>
          </a:xfrm>
        </p:spPr>
        <p:txBody>
          <a:bodyPr>
            <a:normAutofit fontScale="90000"/>
          </a:bodyPr>
          <a:lstStyle/>
          <a:p>
            <a:br>
              <a:rPr lang="en-US" b="1" i="1"/>
            </a:br>
            <a:r>
              <a:rPr lang="en-US" sz="2900" b="1" i="1"/>
              <a:t>Frampton v. S.C. Dep't of Nat. Res</a:t>
            </a:r>
            <a:r>
              <a:rPr lang="en-US" sz="2900" b="1"/>
              <a:t>., No. 5726, 2020 (Ct. App. Nov. 18, 2020)</a:t>
            </a:r>
            <a:endParaRPr lang="en-US" sz="2900"/>
          </a:p>
        </p:txBody>
      </p:sp>
      <p:sp>
        <p:nvSpPr>
          <p:cNvPr id="3" name="Content Placeholder 2">
            <a:extLst>
              <a:ext uri="{FF2B5EF4-FFF2-40B4-BE49-F238E27FC236}">
                <a16:creationId xmlns:a16="http://schemas.microsoft.com/office/drawing/2014/main" id="{6F35902C-1CED-434B-912A-81B7F001BFCC}"/>
              </a:ext>
            </a:extLst>
          </p:cNvPr>
          <p:cNvSpPr>
            <a:spLocks noGrp="1"/>
          </p:cNvSpPr>
          <p:nvPr>
            <p:ph idx="1"/>
          </p:nvPr>
        </p:nvSpPr>
        <p:spPr>
          <a:xfrm>
            <a:off x="838200" y="1248229"/>
            <a:ext cx="10515600" cy="5232470"/>
          </a:xfrm>
        </p:spPr>
        <p:txBody>
          <a:bodyPr>
            <a:normAutofit lnSpcReduction="10000"/>
          </a:bodyPr>
          <a:lstStyle/>
          <a:p>
            <a:pPr marL="0" lvl="1" indent="0" algn="just">
              <a:buNone/>
            </a:pPr>
            <a:r>
              <a:rPr lang="en-US" sz="1800" b="1"/>
              <a:t>Holding:</a:t>
            </a:r>
          </a:p>
          <a:p>
            <a:pPr marL="171450" lvl="1" indent="-171450" algn="just"/>
            <a:r>
              <a:rPr lang="en-US" sz="1800"/>
              <a:t>As a threshold matter, the court found that DNR was not foreclosed from relying on section 42-9-35 as a defense despite not asserting it prior to the initial hearing. The Court reasoned that DNR did not have notice of the claimant’s preexisting neck injury until shortly before the initial hearing when it received certain medical records. In addition, when DNR raised section 42-9-35 as a defense at the initial hearing, the claimant failed to offer an objection. The court also recognized that this was not an “affirmative defense” that must be raised in a Form 51. </a:t>
            </a:r>
          </a:p>
          <a:p>
            <a:pPr marL="171450" lvl="1" indent="-171450" algn="just"/>
            <a:r>
              <a:rPr lang="en-US" sz="1800"/>
              <a:t>Next, even though DNR paid for the claimant’s medical treatment following the dove field incident and admitted an injury within its answer to the claimant’s hearing request, the court found that DNR was not estopped from contesting liability. The court noted that DNR had consistently denied the claimant was entitled to benefits and, relying on prior precedent, found no waiver merely because the employer paid for the claimant’s initial treatment. </a:t>
            </a:r>
          </a:p>
          <a:p>
            <a:pPr marL="171450" lvl="1" indent="-171450" algn="just"/>
            <a:r>
              <a:rPr lang="en-US" sz="1800"/>
              <a:t>Having determined that section 42-9-35 was applicable as a defense, the court then held that substantial evidence supported the Appellate Panel’s conclusion that the claimant failed to prove under that statute that the dove field incident aggravated his preexisting neck condition. The court noted that the claimant only referenced the existence of the preexisting condition when DNR presented him with his neurosurgeon's medical records at the initial hearing.</a:t>
            </a:r>
          </a:p>
          <a:p>
            <a:pPr marL="171450" lvl="1" indent="-171450" algn="just"/>
            <a:r>
              <a:rPr lang="en-US" sz="1800"/>
              <a:t> Even assuming, </a:t>
            </a:r>
            <a:r>
              <a:rPr lang="en-US" sz="1800" i="1"/>
              <a:t>arguendo</a:t>
            </a:r>
            <a:r>
              <a:rPr lang="en-US" sz="1800"/>
              <a:t>, that the claimant had met his burden under section 42-9-35, the court still found his claim non-compensable on the grounds that he failed to establish that his neck injury arose out of his employment with DNR. Precisely, the court observed that the claimant’s medical records were devoid of any mention of the dove field incident and that he had already seen a neurosurgeon at least six months before the incident for the same injury.</a:t>
            </a:r>
          </a:p>
          <a:p>
            <a:endParaRPr lang="en-US"/>
          </a:p>
        </p:txBody>
      </p:sp>
    </p:spTree>
    <p:extLst>
      <p:ext uri="{BB962C8B-B14F-4D97-AF65-F5344CB8AC3E}">
        <p14:creationId xmlns:p14="http://schemas.microsoft.com/office/powerpoint/2010/main" val="2539401760"/>
      </p:ext>
    </p:extLst>
  </p:cSld>
  <p:clrMapOvr>
    <a:masterClrMapping/>
  </p:clrMapOvr>
  <p:transition/>
  <p:timing/>
</p:sld>
</file>

<file path=ppt/slides/slide3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7255D5A7-8058-4A86-BE33-DE460A1430B6}"/>
              </a:ext>
            </a:extLst>
          </p:cNvPr>
          <p:cNvSpPr>
            <a:spLocks noGrp="1"/>
          </p:cNvSpPr>
          <p:nvPr>
            <p:ph type="title"/>
          </p:nvPr>
        </p:nvSpPr>
        <p:spPr>
          <a:xfrm>
            <a:off x="838200" y="782375"/>
            <a:ext cx="10515600" cy="504887"/>
          </a:xfrm>
        </p:spPr>
        <p:txBody>
          <a:bodyPr>
            <a:normAutofit fontScale="90000"/>
          </a:bodyPr>
          <a:lstStyle/>
          <a:p>
            <a:r>
              <a:rPr lang="en-US" sz="3600" b="1" i="1"/>
              <a:t>Patel v. BVM Motel, LLC.,</a:t>
            </a:r>
            <a:r>
              <a:rPr lang="en-US" sz="3600" b="1"/>
              <a:t> No. 5813 (Ct. App. March 31, 2021)</a:t>
            </a:r>
            <a:br>
              <a:rPr lang="en-US" sz="5400"/>
            </a:br>
            <a:endParaRPr lang="en-US"/>
          </a:p>
        </p:txBody>
      </p:sp>
      <p:sp>
        <p:nvSpPr>
          <p:cNvPr id="3" name="Content Placeholder 2">
            <a:extLst>
              <a:ext uri="{FF2B5EF4-FFF2-40B4-BE49-F238E27FC236}">
                <a16:creationId xmlns:a16="http://schemas.microsoft.com/office/drawing/2014/main" id="{A905CFB6-FEAC-43AD-9BE7-59FAE0AB88CD}"/>
              </a:ext>
            </a:extLst>
          </p:cNvPr>
          <p:cNvSpPr>
            <a:spLocks noGrp="1"/>
          </p:cNvSpPr>
          <p:nvPr>
            <p:ph idx="1"/>
          </p:nvPr>
        </p:nvSpPr>
        <p:spPr>
          <a:xfrm>
            <a:off x="838200" y="1145219"/>
            <a:ext cx="10515600" cy="5031744"/>
          </a:xfrm>
        </p:spPr>
        <p:txBody>
          <a:bodyPr>
            <a:normAutofit fontScale="70000" lnSpcReduction="20000"/>
          </a:bodyPr>
          <a:lstStyle/>
          <a:p>
            <a:endParaRPr lang="en-US" sz="2000">
              <a:latin typeface="Arial Narrow" panose="020b0606020202030204" pitchFamily="34" charset="0"/>
            </a:endParaRPr>
          </a:p>
          <a:p>
            <a:pPr marL="0" indent="0">
              <a:buNone/>
            </a:pPr>
            <a:r>
              <a:rPr lang="en-US">
                <a:latin typeface="Arial Narrow" panose="020b0606020202030204" pitchFamily="34" charset="0"/>
              </a:rPr>
              <a:t>Issue</a:t>
            </a:r>
          </a:p>
          <a:p>
            <a:pPr marL="285750" indent="-285750"/>
            <a:r>
              <a:rPr lang="en-US"/>
              <a:t>Whether a claimant’s death was compensable under the bunkhouse rule? </a:t>
            </a:r>
          </a:p>
          <a:p>
            <a:pPr marL="0" indent="0">
              <a:buNone/>
            </a:pPr>
            <a:r>
              <a:rPr lang="en-US">
                <a:latin typeface="Arial Narrow" panose="020b0606020202030204" pitchFamily="34" charset="0"/>
              </a:rPr>
              <a:t>Facts</a:t>
            </a:r>
          </a:p>
          <a:p>
            <a:pPr marL="285750" indent="-285750"/>
            <a:r>
              <a:rPr lang="en-US"/>
              <a:t>Decedent was employed as a housekeeper at the Best Western Point South in Yemassee. As a condition of her employment, Decedent was required to live at the motel and be on call when on the premises—she did not clock in or out.</a:t>
            </a:r>
          </a:p>
          <a:p>
            <a:pPr marL="285750" indent="-285750"/>
            <a:r>
              <a:rPr lang="en-US"/>
              <a:t>At approximately 8:01 a.m. on August 16, 2015, an intruder, who was neither an employee nor a registered motel guest, fatally shot Decedent</a:t>
            </a:r>
          </a:p>
          <a:p>
            <a:pPr marL="285750" indent="-285750"/>
            <a:r>
              <a:rPr lang="en-US"/>
              <a:t>Decedent was dressed for work—wearing a company uniform—when her body was found at the motel</a:t>
            </a:r>
          </a:p>
          <a:p>
            <a:pPr marL="0" indent="0">
              <a:buNone/>
            </a:pPr>
            <a:r>
              <a:rPr lang="en-US">
                <a:latin typeface="Arial Narrow" panose="020b0606020202030204" pitchFamily="34" charset="0"/>
              </a:rPr>
              <a:t>Arguments</a:t>
            </a:r>
          </a:p>
          <a:p>
            <a:pPr marL="285750" indent="-285750"/>
            <a:r>
              <a:rPr lang="en-US"/>
              <a:t>Employer argued that Decedent's death did not arise from her employment, asserting there was no link between Decedent's employment and her assault during the armed robbery.</a:t>
            </a:r>
          </a:p>
          <a:p>
            <a:pPr marL="285750" indent="-285750"/>
            <a:r>
              <a:rPr lang="en-US"/>
              <a:t>Claimant responded that consistent with the "bunkhouse rule," Decedent's death arose out of and in the course and scope of her employment because Decedent was required to be on the motel premises at all times and was essentially on duty day and night.</a:t>
            </a:r>
          </a:p>
        </p:txBody>
      </p:sp>
    </p:spTree>
    <p:extLst>
      <p:ext uri="{BB962C8B-B14F-4D97-AF65-F5344CB8AC3E}">
        <p14:creationId xmlns:p14="http://schemas.microsoft.com/office/powerpoint/2010/main" val="2741067463"/>
      </p:ext>
    </p:extLst>
  </p:cSld>
  <p:clrMapOvr>
    <a:masterClrMapping/>
  </p:clrMapOvr>
  <p:transition/>
  <p:timing/>
</p:sld>
</file>

<file path=ppt/slides/slide3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E7980A03-7004-4D02-A614-29215123DBAC}"/>
              </a:ext>
            </a:extLst>
          </p:cNvPr>
          <p:cNvSpPr>
            <a:spLocks noGrp="1"/>
          </p:cNvSpPr>
          <p:nvPr>
            <p:ph type="title"/>
          </p:nvPr>
        </p:nvSpPr>
        <p:spPr>
          <a:xfrm>
            <a:off x="838200" y="365126"/>
            <a:ext cx="10515600" cy="895504"/>
          </a:xfrm>
        </p:spPr>
        <p:txBody>
          <a:bodyPr>
            <a:normAutofit/>
          </a:bodyPr>
          <a:lstStyle/>
          <a:p>
            <a:r>
              <a:rPr lang="en-US" sz="3200" b="1" i="1"/>
              <a:t>Patel v. BVM Motel, LLC.,</a:t>
            </a:r>
            <a:r>
              <a:rPr lang="en-US" sz="3200" b="1"/>
              <a:t> No. 5813 (Ct. App. March 31, 2021)</a:t>
            </a:r>
            <a:endParaRPr lang="en-US" sz="3200"/>
          </a:p>
        </p:txBody>
      </p:sp>
      <p:sp>
        <p:nvSpPr>
          <p:cNvPr id="3" name="Content Placeholder 2">
            <a:extLst>
              <a:ext uri="{FF2B5EF4-FFF2-40B4-BE49-F238E27FC236}">
                <a16:creationId xmlns:a16="http://schemas.microsoft.com/office/drawing/2014/main" id="{702832DE-A7A1-4B9E-BDEA-72437840DBEA}"/>
              </a:ext>
            </a:extLst>
          </p:cNvPr>
          <p:cNvSpPr>
            <a:spLocks noGrp="1"/>
          </p:cNvSpPr>
          <p:nvPr>
            <p:ph idx="1"/>
          </p:nvPr>
        </p:nvSpPr>
        <p:spPr>
          <a:xfrm>
            <a:off x="838200" y="1260630"/>
            <a:ext cx="10515600" cy="4916333"/>
          </a:xfrm>
        </p:spPr>
        <p:txBody>
          <a:bodyPr>
            <a:normAutofit lnSpcReduction="10000"/>
          </a:bodyPr>
          <a:lstStyle/>
          <a:p>
            <a:r>
              <a:rPr lang="en-US" sz="1600">
                <a:latin typeface="Arial Narrow" panose="020b0606020202030204" pitchFamily="34" charset="0"/>
              </a:rPr>
              <a:t>Bunkhouse Rule</a:t>
            </a:r>
          </a:p>
          <a:p>
            <a:pPr marL="285750" indent="-285750"/>
            <a:r>
              <a:rPr lang="en-US" sz="1600"/>
              <a:t>In South Carolina's leading case on the bunkhouse rule, </a:t>
            </a:r>
            <a:r>
              <a:rPr lang="en-US" sz="1600" i="1"/>
              <a:t>Pierre v. Seaside Farms, Inc</a:t>
            </a:r>
            <a:r>
              <a:rPr lang="en-US" sz="1600"/>
              <a:t>., 386 S.C. 534, 549, 689 S.E.2d 615, 623 (2010), our supreme court held: </a:t>
            </a:r>
          </a:p>
          <a:p>
            <a:pPr marL="742950" lvl="1" indent="-285750"/>
            <a:r>
              <a:rPr lang="en-US" sz="1600"/>
              <a:t> "[a]lthough merely being on an employer's premises, without more, does not automatically confer compensability for an injury, we believe the circumstances of Pierre's accident−including the facts that he was required by the nature of his work to live on the employer's premises and such residence furthered the interests of the employer, the injury arose from a hazard existing on the employer's premises, and he was making reasonable use of the premises −establish the requisite work connection and compel a finding that Pierre's injury arose out of and in the course of his employment at Seaside Farms." </a:t>
            </a:r>
            <a:endParaRPr lang="en-US" sz="1600">
              <a:latin typeface="Arial Narrow" panose="020b0606020202030204" pitchFamily="34" charset="0"/>
            </a:endParaRPr>
          </a:p>
          <a:p>
            <a:pPr marL="0" indent="0">
              <a:buNone/>
            </a:pPr>
            <a:r>
              <a:rPr lang="en-US" sz="1600">
                <a:latin typeface="Arial Narrow" panose="020b0606020202030204" pitchFamily="34" charset="0"/>
              </a:rPr>
              <a:t>Holding:</a:t>
            </a:r>
          </a:p>
          <a:p>
            <a:pPr marL="285750" indent="-285750"/>
            <a:r>
              <a:rPr lang="en-US" sz="1600">
                <a:latin typeface="Arial Narrow" panose="020b0606020202030204" pitchFamily="34" charset="0"/>
              </a:rPr>
              <a:t>In finding that Decedent’s death was compensable, our Court of Appeals focused on the following:</a:t>
            </a:r>
          </a:p>
          <a:p>
            <a:pPr marL="742950" lvl="1" indent="-285750"/>
            <a:r>
              <a:rPr lang="en-US" sz="1600"/>
              <a:t>Substantial evidence in the record established that Decedent was on the work premises—where she was required to live and be on call—and was dressed in her uniform at the beginning of the workday when the armed robbery occurred. </a:t>
            </a:r>
          </a:p>
          <a:p>
            <a:pPr marL="742950" lvl="1" indent="-285750"/>
            <a:r>
              <a:rPr lang="en-US" sz="1600"/>
              <a:t>No evidence existed that the assault was personally motivated, and there is no evidence it was caused by any condition peculiar to her</a:t>
            </a:r>
          </a:p>
          <a:p>
            <a:pPr marL="742950" lvl="1" indent="-285750"/>
            <a:r>
              <a:rPr lang="en-US" sz="1600"/>
              <a:t>Although our supreme court "has never stated an injury must stem from a particular hazard or risk of the employment," </a:t>
            </a:r>
            <a:r>
              <a:rPr lang="en-US" sz="1600" i="1"/>
              <a:t>see Nicholson</a:t>
            </a:r>
            <a:r>
              <a:rPr lang="en-US" sz="1600"/>
              <a:t>, 411 S.C. at 388–89, 769 S.E.2d at 5, we cannot ignore that the requirement that Decedent live at the interstate-adjacent motel brought about her exposure to the armed robbery that led to her death. </a:t>
            </a:r>
            <a:endParaRPr lang="en-US" sz="1600">
              <a:latin typeface="Arial Narrow" panose="020b0606020202030204" pitchFamily="34" charset="0"/>
            </a:endParaRPr>
          </a:p>
          <a:p>
            <a:endParaRPr lang="en-US"/>
          </a:p>
        </p:txBody>
      </p:sp>
    </p:spTree>
    <p:extLst>
      <p:ext uri="{BB962C8B-B14F-4D97-AF65-F5344CB8AC3E}">
        <p14:creationId xmlns:p14="http://schemas.microsoft.com/office/powerpoint/2010/main" val="1550379829"/>
      </p:ext>
    </p:extLst>
  </p:cSld>
  <p:clrMapOvr>
    <a:masterClrMapping/>
  </p:clrMapOvr>
  <p:transition/>
  <p:timing/>
</p:sld>
</file>

<file path=ppt/slides/slide3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5015E2AA-5849-4002-A0B6-009B27B38D25}"/>
              </a:ext>
            </a:extLst>
          </p:cNvPr>
          <p:cNvSpPr>
            <a:spLocks noGrp="1"/>
          </p:cNvSpPr>
          <p:nvPr>
            <p:ph type="title"/>
          </p:nvPr>
        </p:nvSpPr>
        <p:spPr>
          <a:xfrm>
            <a:off x="838200" y="595944"/>
            <a:ext cx="10515600" cy="771217"/>
          </a:xfrm>
        </p:spPr>
        <p:txBody>
          <a:bodyPr>
            <a:normAutofit fontScale="90000"/>
          </a:bodyPr>
          <a:lstStyle/>
          <a:p>
            <a:r>
              <a:rPr lang="en-US" sz="3600" b="1" i="1"/>
              <a:t>Keene v. CNA Holdings, L.L.C.</a:t>
            </a:r>
            <a:r>
              <a:rPr lang="en-US" sz="3600" b="1"/>
              <a:t>, No. 28052 (August 11, 2021)</a:t>
            </a:r>
            <a:br>
              <a:rPr lang="en-US" sz="2800" b="1"/>
            </a:br>
            <a:endParaRPr lang="en-US"/>
          </a:p>
        </p:txBody>
      </p:sp>
      <p:sp>
        <p:nvSpPr>
          <p:cNvPr id="3" name="Content Placeholder 2">
            <a:extLst>
              <a:ext uri="{FF2B5EF4-FFF2-40B4-BE49-F238E27FC236}">
                <a16:creationId xmlns:a16="http://schemas.microsoft.com/office/drawing/2014/main" id="{AD61BFEB-A9FC-45E7-A461-8FDBE2F4FB40}"/>
              </a:ext>
            </a:extLst>
          </p:cNvPr>
          <p:cNvSpPr>
            <a:spLocks noGrp="1"/>
          </p:cNvSpPr>
          <p:nvPr>
            <p:ph idx="1"/>
          </p:nvPr>
        </p:nvSpPr>
        <p:spPr>
          <a:xfrm>
            <a:off x="838200" y="1083076"/>
            <a:ext cx="10515600" cy="5093887"/>
          </a:xfrm>
        </p:spPr>
        <p:txBody>
          <a:bodyPr>
            <a:normAutofit fontScale="92500" lnSpcReduction="10000"/>
          </a:bodyPr>
          <a:lstStyle/>
          <a:p>
            <a:r>
              <a:rPr lang="en-US" sz="1600" b="1"/>
              <a:t>Facts</a:t>
            </a:r>
          </a:p>
          <a:p>
            <a:pPr marL="285750" indent="-285750"/>
            <a:r>
              <a:rPr lang="en-US" sz="1600"/>
              <a:t>CNA corporate predecessor Hoechst hired Daniel Construction Company (Daniel) to build a polyester plant, then retained them to provide all maintenance and repair workers at the plant. Hoechst provided in its contract with Daniel that the workers must be insured and Hoechst would pay for it. Seay was employed by Daniel in a maintenance role at the plant. His work exposed him to asbestos and he was later diagnosed with mesothelioma. Seay and his wife sued CNA claiming Hoechst acted negligently in using asbestos and in failing to warn of its dangers. Seay’s daughter Angie Keene took over the lawsuit after Seay died from mesothelioma, adding survival and wrongful death causes of action. CNA argued Seay was a statutory employee and Workers’ Compensation Law provided the exclusive remedy for his claims. The circuit court disagreed and denied CNA Holdings' motion for summary judgment. A Spartanburg County jury awarded Seay's estate $14 million in actual damages and $2 million in punitive damages. The trial court denied CNA Holdings' motion for judgment notwithstanding the verdict, again finding Seay was not a statutory employee. The court of appeals affirmed. This appeal followed. </a:t>
            </a:r>
          </a:p>
          <a:p>
            <a:endParaRPr lang="en-US" sz="1600"/>
          </a:p>
          <a:p>
            <a:r>
              <a:rPr lang="en-US" sz="1600" b="1"/>
              <a:t>Issues/Holdings – Exclusive remedy?</a:t>
            </a:r>
          </a:p>
          <a:p>
            <a:pPr marL="285750" indent="-285750"/>
            <a:r>
              <a:rPr lang="en-US" sz="1600"/>
              <a:t>Whether Seay was a statutory employee under S.C. Code 42-1-400 and -410?</a:t>
            </a:r>
          </a:p>
          <a:p>
            <a:pPr marL="742950" lvl="1" indent="-285750"/>
            <a:r>
              <a:rPr lang="en-US" sz="1600"/>
              <a:t>The court refocused on the key question posed by the statute: whether the work contracted out is part of the owner’s trade, business or occupation. While the three tests arising from </a:t>
            </a:r>
            <a:r>
              <a:rPr lang="en-US" sz="1600" i="1"/>
              <a:t>Bridges</a:t>
            </a:r>
            <a:r>
              <a:rPr lang="en-US" sz="1600"/>
              <a:t>, </a:t>
            </a:r>
            <a:r>
              <a:rPr lang="en-US" sz="1600" i="1"/>
              <a:t>Boseman</a:t>
            </a:r>
            <a:r>
              <a:rPr lang="en-US" sz="1600"/>
              <a:t>, and </a:t>
            </a:r>
            <a:r>
              <a:rPr lang="en-US" sz="1600" i="1" err="1"/>
              <a:t>Marchbanks</a:t>
            </a:r>
            <a:r>
              <a:rPr lang="en-US" sz="1600"/>
              <a:t> remain valid considerations, courts should now focus initially on what the owner decided is part of its business. Because Hoechst made a legitimate business decision to outsource maintenance and repair work and ensured the workers were insured, Seay is not a statutory employee and CNA is not immune from his family’s claims. The original purpose of the statutory employee doctrine was to prevent business managers from outsourcing work for the purpose of avoiding workers’ compensation costs. The original purposes of the statutory employee doctrine are not served by making CNA immune from its wrongful conduct. </a:t>
            </a:r>
          </a:p>
          <a:p>
            <a:endParaRPr lang="en-US"/>
          </a:p>
        </p:txBody>
      </p:sp>
    </p:spTree>
    <p:extLst>
      <p:ext uri="{BB962C8B-B14F-4D97-AF65-F5344CB8AC3E}">
        <p14:creationId xmlns:p14="http://schemas.microsoft.com/office/powerpoint/2010/main" val="846345156"/>
      </p:ext>
    </p:extLst>
  </p:cSld>
  <p:clrMapOvr>
    <a:masterClrMapping/>
  </p:clrMapOvr>
  <p:transition/>
  <p:timing/>
</p:sld>
</file>

<file path=ppt/slides/slide3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9C8F1D6D-12A7-4D1E-9F62-8BC283B74060}"/>
              </a:ext>
            </a:extLst>
          </p:cNvPr>
          <p:cNvSpPr>
            <a:spLocks noGrp="1"/>
          </p:cNvSpPr>
          <p:nvPr>
            <p:ph type="title"/>
          </p:nvPr>
        </p:nvSpPr>
        <p:spPr>
          <a:xfrm>
            <a:off x="838200" y="728540"/>
            <a:ext cx="10515600" cy="726828"/>
          </a:xfrm>
        </p:spPr>
        <p:txBody>
          <a:bodyPr>
            <a:normAutofit fontScale="90000"/>
          </a:bodyPr>
          <a:lstStyle/>
          <a:p>
            <a:r>
              <a:rPr lang="en-US" sz="3600" b="1" i="1"/>
              <a:t>Keene v. CNA Holdings, L.L.C.</a:t>
            </a:r>
            <a:r>
              <a:rPr lang="en-US" sz="3600" b="1"/>
              <a:t>, No. 28052 (August 11, 2021)</a:t>
            </a:r>
            <a:br>
              <a:rPr lang="en-US" b="1"/>
            </a:br>
            <a:endParaRPr lang="en-US"/>
          </a:p>
        </p:txBody>
      </p:sp>
      <p:sp>
        <p:nvSpPr>
          <p:cNvPr id="3" name="Content Placeholder 2">
            <a:extLst>
              <a:ext uri="{FF2B5EF4-FFF2-40B4-BE49-F238E27FC236}">
                <a16:creationId xmlns:a16="http://schemas.microsoft.com/office/drawing/2014/main" id="{39E52AA4-3D03-4F57-9A62-4AB206A0C9FD}"/>
              </a:ext>
            </a:extLst>
          </p:cNvPr>
          <p:cNvSpPr>
            <a:spLocks noGrp="1"/>
          </p:cNvSpPr>
          <p:nvPr>
            <p:ph idx="1"/>
          </p:nvPr>
        </p:nvSpPr>
        <p:spPr>
          <a:xfrm>
            <a:off x="838200" y="1455368"/>
            <a:ext cx="10515600" cy="4721595"/>
          </a:xfrm>
        </p:spPr>
        <p:txBody>
          <a:bodyPr/>
          <a:lstStyle/>
          <a:p>
            <a:r>
              <a:rPr lang="en-US" b="1"/>
              <a:t>Dissent</a:t>
            </a:r>
          </a:p>
          <a:p>
            <a:pPr marL="285750" indent="-285750"/>
            <a:r>
              <a:rPr lang="en-US"/>
              <a:t>Under the three tests for determining whether a worker is a statutory employee, Seay was Hoechst’s statutory employee. The court must consider whether the worker's activities : (1) are an important part of the trade or business of the employer; (2) are a necessary, essential, and integral part of the business of the employer; (3) have been previously performed by employees of the employer. Seay’s activities met the first two tests, and there is no reason to alter the case-by-case analysis provided by these tests. </a:t>
            </a:r>
          </a:p>
          <a:p>
            <a:pPr marL="285750" indent="-285750"/>
            <a:r>
              <a:rPr lang="en-US"/>
              <a:t>S.C. Supreme Court issued an unpublished opinion on April 5, 2022 and rehearing was denied. </a:t>
            </a:r>
            <a:endParaRPr lang="en-US"/>
          </a:p>
          <a:p>
            <a:endParaRPr lang="en-US"/>
          </a:p>
        </p:txBody>
      </p:sp>
    </p:spTree>
    <p:extLst>
      <p:ext uri="{BB962C8B-B14F-4D97-AF65-F5344CB8AC3E}">
        <p14:creationId xmlns:p14="http://schemas.microsoft.com/office/powerpoint/2010/main" val="2349629395"/>
      </p:ext>
    </p:extLst>
  </p:cSld>
  <p:clrMapOvr>
    <a:masterClrMapping/>
  </p:clrMapOvr>
  <p:transition/>
  <p:timing/>
</p:sld>
</file>

<file path=ppt/slides/slide3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FB98FF3F-652D-49F7-96A3-34E985438F37}"/>
              </a:ext>
            </a:extLst>
          </p:cNvPr>
          <p:cNvSpPr>
            <a:spLocks noGrp="1"/>
          </p:cNvSpPr>
          <p:nvPr>
            <p:ph type="title"/>
          </p:nvPr>
        </p:nvSpPr>
        <p:spPr>
          <a:xfrm>
            <a:off x="838200" y="365125"/>
            <a:ext cx="10515600" cy="5600669"/>
          </a:xfrm>
        </p:spPr>
        <p:txBody>
          <a:bodyPr>
            <a:normAutofit/>
          </a:bodyPr>
          <a:lstStyle/>
          <a:p>
            <a:pPr algn="ctr"/>
            <a:r>
              <a:rPr lang="en-US" sz="5400"/>
              <a:t>Questions?</a:t>
            </a:r>
          </a:p>
        </p:txBody>
      </p:sp>
    </p:spTree>
    <p:extLst>
      <p:ext uri="{BB962C8B-B14F-4D97-AF65-F5344CB8AC3E}">
        <p14:creationId xmlns:p14="http://schemas.microsoft.com/office/powerpoint/2010/main" val="3203720142"/>
      </p:ext>
    </p:extLst>
  </p:cSld>
  <p:clrMapOvr>
    <a:masterClrMapping/>
  </p:clrMapOvr>
  <p:transition/>
  <p:timing/>
</p:sld>
</file>

<file path=ppt/slides/slide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541F18FF-B3D9-4998-B202-B934AA795A04}"/>
              </a:ext>
            </a:extLst>
          </p:cNvPr>
          <p:cNvSpPr>
            <a:spLocks noGrp="1"/>
          </p:cNvSpPr>
          <p:nvPr>
            <p:ph type="title"/>
          </p:nvPr>
        </p:nvSpPr>
        <p:spPr/>
        <p:txBody>
          <a:bodyPr/>
          <a:lstStyle/>
          <a:p>
            <a:r>
              <a:rPr lang="en-US"/>
              <a:t>Current Commissioners </a:t>
            </a:r>
          </a:p>
        </p:txBody>
      </p:sp>
      <p:sp>
        <p:nvSpPr>
          <p:cNvPr id="3" name="Content Placeholder 2">
            <a:extLst>
              <a:ext uri="{FF2B5EF4-FFF2-40B4-BE49-F238E27FC236}">
                <a16:creationId xmlns:a16="http://schemas.microsoft.com/office/drawing/2014/main" id="{926BAF73-60BB-44B5-A157-62D10E3E8B53}"/>
              </a:ext>
            </a:extLst>
          </p:cNvPr>
          <p:cNvSpPr>
            <a:spLocks noGrp="1"/>
          </p:cNvSpPr>
          <p:nvPr>
            <p:ph idx="1"/>
          </p:nvPr>
        </p:nvSpPr>
        <p:spPr/>
        <p:txBody>
          <a:bodyPr>
            <a:normAutofit/>
          </a:bodyPr>
          <a:lstStyle/>
          <a:p>
            <a:pPr marL="285750" indent="-285750"/>
            <a:r>
              <a:rPr lang="en-US" sz="2000">
                <a:latin typeface="Arial" panose="020b0604020202020204" pitchFamily="34" charset="0"/>
                <a:cs typeface="Arial" panose="020b0604020202020204" pitchFamily="34" charset="0"/>
              </a:rPr>
              <a:t>T. Scott Beck, Chairman. </a:t>
            </a:r>
          </a:p>
          <a:p>
            <a:pPr marL="285750" indent="-285750"/>
            <a:r>
              <a:rPr lang="en-US" sz="2000">
                <a:latin typeface="Arial" panose="020b0604020202020204" pitchFamily="34" charset="0"/>
                <a:cs typeface="Arial" panose="020b0604020202020204" pitchFamily="34" charset="0"/>
              </a:rPr>
              <a:t>Avery B. Wilkerson, Jr. </a:t>
            </a:r>
          </a:p>
          <a:p>
            <a:pPr marL="285750" indent="-285750"/>
            <a:r>
              <a:rPr lang="en-US" sz="2000">
                <a:latin typeface="Arial" panose="020b0604020202020204" pitchFamily="34" charset="0"/>
                <a:cs typeface="Arial" panose="020b0604020202020204" pitchFamily="34" charset="0"/>
              </a:rPr>
              <a:t>Aisha Taylor</a:t>
            </a:r>
          </a:p>
          <a:p>
            <a:pPr marL="285750" indent="-285750"/>
            <a:r>
              <a:rPr lang="en-US" sz="2000">
                <a:latin typeface="Arial" panose="020b0604020202020204" pitchFamily="34" charset="0"/>
                <a:cs typeface="Arial" panose="020b0604020202020204" pitchFamily="34" charset="0"/>
              </a:rPr>
              <a:t>Susan S. Barden</a:t>
            </a:r>
          </a:p>
          <a:p>
            <a:pPr marL="285750" indent="-285750"/>
            <a:r>
              <a:rPr lang="en-US" sz="2000">
                <a:latin typeface="Arial" panose="020b0604020202020204" pitchFamily="34" charset="0"/>
                <a:cs typeface="Arial" panose="020b0604020202020204" pitchFamily="34" charset="0"/>
              </a:rPr>
              <a:t>Melody L. James</a:t>
            </a:r>
          </a:p>
          <a:p>
            <a:pPr marL="285750" indent="-285750"/>
            <a:r>
              <a:rPr lang="en-US" sz="2000">
                <a:latin typeface="Arial" panose="020b0604020202020204" pitchFamily="34" charset="0"/>
                <a:cs typeface="Arial" panose="020b0604020202020204" pitchFamily="34" charset="0"/>
              </a:rPr>
              <a:t>Gene McCaskill</a:t>
            </a:r>
          </a:p>
          <a:p>
            <a:pPr marL="285750" indent="-285750"/>
            <a:r>
              <a:rPr lang="en-US" sz="2000">
                <a:latin typeface="Arial" panose="020b0604020202020204" pitchFamily="34" charset="0"/>
                <a:cs typeface="Arial" panose="020b0604020202020204" pitchFamily="34" charset="0"/>
              </a:rPr>
              <a:t>Michael R. Campbell II</a:t>
            </a:r>
          </a:p>
          <a:p>
            <a:pPr marL="0" indent="0">
              <a:buNone/>
            </a:pPr>
            <a:endParaRPr lang="en-US" sz="2000">
              <a:latin typeface="Arial" panose="020b0604020202020204" pitchFamily="34" charset="0"/>
              <a:cs typeface="Arial" panose="020b0604020202020204" pitchFamily="34" charset="0"/>
            </a:endParaRPr>
          </a:p>
          <a:p>
            <a:pPr marL="285750" indent="-285750"/>
            <a:r>
              <a:rPr lang="en-US" sz="2000">
                <a:latin typeface="Arial" panose="020b0604020202020204" pitchFamily="34" charset="0"/>
                <a:cs typeface="Arial" panose="020b0604020202020204" pitchFamily="34" charset="0"/>
              </a:rPr>
              <a:t>Each Commissioner serves a 6 year term and can be re-appointed. </a:t>
            </a:r>
          </a:p>
          <a:p>
            <a:pPr marL="285750" indent="-285750"/>
            <a:r>
              <a:rPr lang="en-US" sz="2000">
                <a:latin typeface="Arial" panose="020b0604020202020204" pitchFamily="34" charset="0"/>
                <a:cs typeface="Arial" panose="020b0604020202020204" pitchFamily="34" charset="0"/>
              </a:rPr>
              <a:t>Interesting fact: A Commissioner does not have to be a lawyer in South Carolina. </a:t>
            </a:r>
          </a:p>
          <a:p>
            <a:endParaRPr lang="en-US"/>
          </a:p>
        </p:txBody>
      </p:sp>
    </p:spTree>
    <p:extLst>
      <p:ext uri="{BB962C8B-B14F-4D97-AF65-F5344CB8AC3E}">
        <p14:creationId xmlns:p14="http://schemas.microsoft.com/office/powerpoint/2010/main" val="3527633093"/>
      </p:ext>
    </p:extLst>
  </p:cSld>
  <p:clrMapOvr>
    <a:masterClrMapping/>
  </p:clrMapOvr>
  <p:transition/>
  <p:timing/>
</p:sld>
</file>

<file path=ppt/slides/slide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C46B60F9-37FC-4507-B8B2-5A68B2F27075}"/>
              </a:ext>
            </a:extLst>
          </p:cNvPr>
          <p:cNvSpPr>
            <a:spLocks noGrp="1"/>
          </p:cNvSpPr>
          <p:nvPr>
            <p:ph type="title"/>
          </p:nvPr>
        </p:nvSpPr>
        <p:spPr/>
        <p:txBody>
          <a:bodyPr/>
          <a:lstStyle/>
          <a:p>
            <a:r>
              <a:rPr lang="en-US"/>
              <a:t>Who Needs Workers’ Compensation Insurance?</a:t>
            </a:r>
          </a:p>
        </p:txBody>
      </p:sp>
      <p:sp>
        <p:nvSpPr>
          <p:cNvPr id="3" name="Content Placeholder 2">
            <a:extLst>
              <a:ext uri="{FF2B5EF4-FFF2-40B4-BE49-F238E27FC236}">
                <a16:creationId xmlns:a16="http://schemas.microsoft.com/office/drawing/2014/main" id="{B99A604A-1947-4515-873E-29EFAF282957}"/>
              </a:ext>
            </a:extLst>
          </p:cNvPr>
          <p:cNvSpPr>
            <a:spLocks noGrp="1"/>
          </p:cNvSpPr>
          <p:nvPr>
            <p:ph idx="1"/>
          </p:nvPr>
        </p:nvSpPr>
        <p:spPr/>
        <p:txBody>
          <a:bodyPr/>
          <a:lstStyle/>
          <a:p>
            <a:r>
              <a:rPr lang="en-US"/>
              <a:t>Employers conducting business in South Carolina with 4 or more regular employees. </a:t>
            </a:r>
          </a:p>
          <a:p>
            <a:pPr lvl="1"/>
            <a:r>
              <a:rPr lang="en-US"/>
              <a:t>Includes full-time and part-time family members. </a:t>
            </a:r>
          </a:p>
          <a:p>
            <a:pPr lvl="1"/>
            <a:r>
              <a:rPr lang="en-US"/>
              <a:t>Includes family members of the business owner. </a:t>
            </a:r>
          </a:p>
          <a:p>
            <a:r>
              <a:rPr lang="en-US"/>
              <a:t>“Regular Employees”</a:t>
            </a:r>
          </a:p>
          <a:p>
            <a:pPr lvl="1"/>
            <a:r>
              <a:rPr lang="en-US"/>
              <a:t>Not seasonal worker</a:t>
            </a:r>
          </a:p>
          <a:p>
            <a:pPr lvl="1"/>
            <a:r>
              <a:rPr lang="en-US"/>
              <a:t>Not volunteer</a:t>
            </a:r>
          </a:p>
          <a:p>
            <a:pPr lvl="1"/>
            <a:r>
              <a:rPr lang="en-US"/>
              <a:t>Not Independent Contractor </a:t>
            </a:r>
          </a:p>
          <a:p>
            <a:r>
              <a:rPr lang="en-US"/>
              <a:t>“Employee” is defined in S.C. Code Ann. Section 42-1-130. </a:t>
            </a:r>
          </a:p>
        </p:txBody>
      </p:sp>
    </p:spTree>
    <p:extLst>
      <p:ext uri="{BB962C8B-B14F-4D97-AF65-F5344CB8AC3E}">
        <p14:creationId xmlns:p14="http://schemas.microsoft.com/office/powerpoint/2010/main" val="3622981577"/>
      </p:ext>
    </p:extLst>
  </p:cSld>
  <p:clrMapOvr>
    <a:masterClrMapping/>
  </p:clrMapOvr>
  <p:transition/>
  <p:timing/>
</p:sld>
</file>

<file path=ppt/slides/slide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37B92A8D-40A5-4080-8F40-17C83D69043F}"/>
              </a:ext>
            </a:extLst>
          </p:cNvPr>
          <p:cNvSpPr>
            <a:spLocks noGrp="1"/>
          </p:cNvSpPr>
          <p:nvPr>
            <p:ph type="title"/>
          </p:nvPr>
        </p:nvSpPr>
        <p:spPr/>
        <p:txBody>
          <a:bodyPr/>
          <a:lstStyle/>
          <a:p>
            <a:r>
              <a:rPr lang="en-US"/>
              <a:t>Who Can Bring a Claim in South Carolina?</a:t>
            </a:r>
          </a:p>
        </p:txBody>
      </p:sp>
      <p:sp>
        <p:nvSpPr>
          <p:cNvPr id="3" name="Content Placeholder 2">
            <a:extLst>
              <a:ext uri="{FF2B5EF4-FFF2-40B4-BE49-F238E27FC236}">
                <a16:creationId xmlns:a16="http://schemas.microsoft.com/office/drawing/2014/main" id="{AFA017FF-C6D3-46DE-B08B-4823D435EF85}"/>
              </a:ext>
            </a:extLst>
          </p:cNvPr>
          <p:cNvSpPr>
            <a:spLocks noGrp="1"/>
          </p:cNvSpPr>
          <p:nvPr>
            <p:ph idx="1"/>
          </p:nvPr>
        </p:nvSpPr>
        <p:spPr/>
        <p:txBody>
          <a:bodyPr/>
          <a:lstStyle/>
          <a:p>
            <a:r>
              <a:rPr lang="en-US"/>
              <a:t>Injured workers hired in South Carolina</a:t>
            </a:r>
          </a:p>
          <a:p>
            <a:pPr lvl="1"/>
            <a:r>
              <a:rPr lang="en-US"/>
              <a:t>Via telephone, email etc. Does not have to be in-person. </a:t>
            </a:r>
          </a:p>
          <a:p>
            <a:r>
              <a:rPr lang="en-US"/>
              <a:t>Business physically located in South Carolina</a:t>
            </a:r>
          </a:p>
          <a:p>
            <a:r>
              <a:rPr lang="en-US"/>
              <a:t>Accident occurred in South Carolina </a:t>
            </a:r>
          </a:p>
          <a:p>
            <a:pPr lvl="1"/>
            <a:r>
              <a:rPr lang="en-US"/>
              <a:t>Usually not an issue, but can be when Claimant’s cross the border often as a part of business. </a:t>
            </a:r>
          </a:p>
          <a:p>
            <a:pPr lvl="1"/>
            <a:r>
              <a:rPr lang="en-US"/>
              <a:t>Truck drivers, construction workers, etc. </a:t>
            </a:r>
          </a:p>
          <a:p>
            <a:pPr lvl="1"/>
            <a:r>
              <a:rPr lang="en-US"/>
              <a:t>Claimant lives in a different state. </a:t>
            </a:r>
          </a:p>
        </p:txBody>
      </p:sp>
    </p:spTree>
    <p:extLst>
      <p:ext uri="{BB962C8B-B14F-4D97-AF65-F5344CB8AC3E}">
        <p14:creationId xmlns:p14="http://schemas.microsoft.com/office/powerpoint/2010/main" val="2553560246"/>
      </p:ext>
    </p:extLst>
  </p:cSld>
  <p:clrMapOvr>
    <a:masterClrMapping/>
  </p:clrMapOvr>
  <p:transition/>
  <p:timing/>
</p:sld>
</file>

<file path=ppt/slides/slide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F2B77854-31AA-4E74-B70C-92433C445165}"/>
              </a:ext>
            </a:extLst>
          </p:cNvPr>
          <p:cNvSpPr>
            <a:spLocks noGrp="1"/>
          </p:cNvSpPr>
          <p:nvPr>
            <p:ph type="title"/>
          </p:nvPr>
        </p:nvSpPr>
        <p:spPr/>
        <p:txBody>
          <a:bodyPr/>
          <a:lstStyle/>
          <a:p>
            <a:r>
              <a:rPr lang="en-US"/>
              <a:t>Elements of a Compensable Claim</a:t>
            </a:r>
          </a:p>
        </p:txBody>
      </p:sp>
      <p:sp>
        <p:nvSpPr>
          <p:cNvPr id="3" name="Content Placeholder 2">
            <a:extLst>
              <a:ext uri="{FF2B5EF4-FFF2-40B4-BE49-F238E27FC236}">
                <a16:creationId xmlns:a16="http://schemas.microsoft.com/office/drawing/2014/main" id="{238C8145-F2D0-4ADE-89D0-D761E3D59426}"/>
              </a:ext>
            </a:extLst>
          </p:cNvPr>
          <p:cNvSpPr>
            <a:spLocks noGrp="1"/>
          </p:cNvSpPr>
          <p:nvPr>
            <p:ph idx="1"/>
          </p:nvPr>
        </p:nvSpPr>
        <p:spPr/>
        <p:txBody>
          <a:bodyPr>
            <a:normAutofit lnSpcReduction="10000"/>
          </a:bodyPr>
          <a:lstStyle/>
          <a:p>
            <a:r>
              <a:rPr lang="en-US"/>
              <a:t>Accidental injury – unexpected event or result. Normal job duties resulting in an injury can be compensable. </a:t>
            </a:r>
          </a:p>
          <a:p>
            <a:pPr lvl="1"/>
            <a:r>
              <a:rPr lang="en-US"/>
              <a:t>Cannot be intentional</a:t>
            </a:r>
          </a:p>
          <a:p>
            <a:pPr lvl="1"/>
            <a:r>
              <a:rPr lang="en-US"/>
              <a:t>No fault system – pretty easy burden to meet</a:t>
            </a:r>
          </a:p>
          <a:p>
            <a:r>
              <a:rPr lang="en-US"/>
              <a:t>Employment relationship</a:t>
            </a:r>
          </a:p>
          <a:p>
            <a:pPr lvl="1"/>
            <a:r>
              <a:rPr lang="en-US"/>
              <a:t>No independent contractors or volunteers </a:t>
            </a:r>
          </a:p>
          <a:p>
            <a:r>
              <a:rPr lang="en-US"/>
              <a:t>Arising out of Employment</a:t>
            </a:r>
          </a:p>
          <a:p>
            <a:pPr lvl="1"/>
            <a:r>
              <a:rPr lang="en-US"/>
              <a:t>Accident is connected to a work activity</a:t>
            </a:r>
          </a:p>
          <a:p>
            <a:r>
              <a:rPr lang="en-US"/>
              <a:t>In the course of Employment </a:t>
            </a:r>
          </a:p>
          <a:p>
            <a:pPr lvl="1"/>
            <a:r>
              <a:rPr lang="en-US"/>
              <a:t>Accident occurred in place related to work</a:t>
            </a:r>
          </a:p>
        </p:txBody>
      </p:sp>
    </p:spTree>
    <p:extLst>
      <p:ext uri="{BB962C8B-B14F-4D97-AF65-F5344CB8AC3E}">
        <p14:creationId xmlns:p14="http://schemas.microsoft.com/office/powerpoint/2010/main" val="3972524790"/>
      </p:ext>
    </p:extLst>
  </p:cSld>
  <p:clrMapOvr>
    <a:masterClrMapping/>
  </p:clrMapOvr>
  <p:transition/>
  <p:timing/>
</p:sld>
</file>

<file path=ppt/slides/slide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E3FA6086-E432-4C97-8348-8583FB8385BE}"/>
              </a:ext>
            </a:extLst>
          </p:cNvPr>
          <p:cNvSpPr>
            <a:spLocks noGrp="1"/>
          </p:cNvSpPr>
          <p:nvPr>
            <p:ph type="title"/>
          </p:nvPr>
        </p:nvSpPr>
        <p:spPr/>
        <p:txBody>
          <a:bodyPr/>
          <a:lstStyle/>
          <a:p>
            <a:r>
              <a:rPr lang="en-US"/>
              <a:t>Time Requirement for Reporting a Claim</a:t>
            </a:r>
          </a:p>
        </p:txBody>
      </p:sp>
      <p:sp>
        <p:nvSpPr>
          <p:cNvPr id="3" name="Content Placeholder 2">
            <a:extLst>
              <a:ext uri="{FF2B5EF4-FFF2-40B4-BE49-F238E27FC236}">
                <a16:creationId xmlns:a16="http://schemas.microsoft.com/office/drawing/2014/main" id="{9D78C68D-8D32-4EA0-A379-61FD0391C74E}"/>
              </a:ext>
            </a:extLst>
          </p:cNvPr>
          <p:cNvSpPr>
            <a:spLocks noGrp="1"/>
          </p:cNvSpPr>
          <p:nvPr>
            <p:ph idx="1"/>
          </p:nvPr>
        </p:nvSpPr>
        <p:spPr/>
        <p:txBody>
          <a:bodyPr/>
          <a:lstStyle/>
          <a:p>
            <a:r>
              <a:rPr lang="en-US"/>
              <a:t>Claim must be reported to an Employer representative within 90-days of the accident. </a:t>
            </a:r>
          </a:p>
          <a:p>
            <a:pPr lvl="1"/>
            <a:r>
              <a:rPr lang="en-US"/>
              <a:t>This is a Supervisor, HR, or safety person etc. Not a casual co-worker. </a:t>
            </a:r>
          </a:p>
          <a:p>
            <a:r>
              <a:rPr lang="en-US"/>
              <a:t>90 days is a long time. Typically the longer the gap in reporting time, the more questionable the claim.</a:t>
            </a:r>
          </a:p>
          <a:p>
            <a:r>
              <a:rPr lang="en-US"/>
              <a:t>From an Employer standpoint it is important to have a thorough reporting system in place. Make sure that employees know who they are to report claims to and the procedure for reporting the accident. </a:t>
            </a:r>
          </a:p>
          <a:p>
            <a:r>
              <a:rPr lang="en-US"/>
              <a:t>This is an affirmative defense. Must be plead on a timely filed Form 51. </a:t>
            </a:r>
          </a:p>
        </p:txBody>
      </p:sp>
    </p:spTree>
    <p:extLst>
      <p:ext uri="{BB962C8B-B14F-4D97-AF65-F5344CB8AC3E}">
        <p14:creationId xmlns:p14="http://schemas.microsoft.com/office/powerpoint/2010/main" val="689538386"/>
      </p:ext>
    </p:extLst>
  </p:cSld>
  <p:clrMapOvr>
    <a:masterClrMapping/>
  </p:clrMapOvr>
  <p:transition/>
  <p:timing/>
</p:sld>
</file>

<file path=ppt/slides/slide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6168D92D-3E66-471C-B2C7-E588324802E9}"/>
              </a:ext>
            </a:extLst>
          </p:cNvPr>
          <p:cNvSpPr>
            <a:spLocks noGrp="1"/>
          </p:cNvSpPr>
          <p:nvPr>
            <p:ph type="title"/>
          </p:nvPr>
        </p:nvSpPr>
        <p:spPr/>
        <p:txBody>
          <a:bodyPr/>
          <a:lstStyle/>
          <a:p>
            <a:r>
              <a:rPr lang="en-US"/>
              <a:t>Statute of Limitations </a:t>
            </a:r>
          </a:p>
        </p:txBody>
      </p:sp>
      <p:sp>
        <p:nvSpPr>
          <p:cNvPr id="3" name="Content Placeholder 2">
            <a:extLst>
              <a:ext uri="{FF2B5EF4-FFF2-40B4-BE49-F238E27FC236}">
                <a16:creationId xmlns:a16="http://schemas.microsoft.com/office/drawing/2014/main" id="{46F40BE2-4200-46E0-8B4E-5931C8875BC2}"/>
              </a:ext>
            </a:extLst>
          </p:cNvPr>
          <p:cNvSpPr>
            <a:spLocks noGrp="1"/>
          </p:cNvSpPr>
          <p:nvPr>
            <p:ph idx="1"/>
          </p:nvPr>
        </p:nvSpPr>
        <p:spPr/>
        <p:txBody>
          <a:bodyPr/>
          <a:lstStyle/>
          <a:p>
            <a:r>
              <a:rPr lang="en-US"/>
              <a:t>Claimant has two years from the date of accident to file a claim. </a:t>
            </a:r>
          </a:p>
          <a:p>
            <a:pPr marL="0" indent="0">
              <a:buNone/>
            </a:pPr>
            <a:endParaRPr lang="en-US"/>
          </a:p>
          <a:p>
            <a:r>
              <a:rPr lang="en-US"/>
              <a:t>This requirement gets blurred with repetitive trauma claims. </a:t>
            </a:r>
          </a:p>
          <a:p>
            <a:pPr marL="0" indent="0">
              <a:buNone/>
            </a:pPr>
            <a:endParaRPr lang="en-US"/>
          </a:p>
          <a:p>
            <a:pPr lvl="1"/>
            <a:r>
              <a:rPr lang="en-US"/>
              <a:t>Runs from when the Claimant knew or should have known that the work activities were causing the symptoms. </a:t>
            </a:r>
          </a:p>
          <a:p>
            <a:pPr marL="457200" lvl="1" indent="0">
              <a:buNone/>
            </a:pPr>
            <a:endParaRPr lang="en-US"/>
          </a:p>
          <a:p>
            <a:pPr lvl="1"/>
            <a:r>
              <a:rPr lang="en-US"/>
              <a:t>Usually documented by medical evidence or when a doctor tells the Claimant that work is causing the symptoms. </a:t>
            </a:r>
          </a:p>
        </p:txBody>
      </p:sp>
    </p:spTree>
    <p:extLst>
      <p:ext uri="{BB962C8B-B14F-4D97-AF65-F5344CB8AC3E}">
        <p14:creationId xmlns:p14="http://schemas.microsoft.com/office/powerpoint/2010/main" val="1438818987"/>
      </p:ext>
    </p:extLst>
  </p:cSld>
  <p:clrMapOvr>
    <a:masterClrMapping/>
  </p:clrMapOvr>
  <p:transition/>
  <p:timing/>
</p:sld>
</file>

<file path=ppt/tags/tag1.xml><?xml version="1.0" encoding="utf-8"?>
<p:tagLst xmlns:p="http://schemas.openxmlformats.org/presentationml/2006/main">
  <p:tag name="AS_NET" val="4.0.30319.42000"/>
  <p:tag name="AS_OS" val="Microsoft Windows NT 10.0.19041.0"/>
  <p:tag name="AS_RELEASE_DATE" val="2018.09.12"/>
  <p:tag name="AS_TITLE" val="Aspose.Slides for .NET 4.0"/>
  <p:tag name="AS_VERSION" val="18.9"/>
</p:tagLst>
</file>

<file path=ppt/theme/theme1.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customXml/_rels/item1.xml.rels>&#65279;<?xml version="1.0" encoding="utf-8" standalone="yes"?><Relationships xmlns="http://schemas.openxmlformats.org/package/2006/relationships"><Relationship Id="rId1" Type="http://schemas.openxmlformats.org/officeDocument/2006/relationships/customXmlProps" Target="itemProps1.xml" /></Relationships>
</file>

<file path=customXml/_rels/item2.xml.rels>&#65279;<?xml version="1.0" encoding="utf-8" standalone="yes"?><Relationships xmlns="http://schemas.openxmlformats.org/package/2006/relationships"><Relationship Id="rId1" Type="http://schemas.openxmlformats.org/officeDocument/2006/relationships/customXmlProps" Target="itemProps2.xml" /></Relationships>
</file>

<file path=customXml/_rels/item3.xml.rels>&#65279;<?xml version="1.0" encoding="utf-8" standalone="yes"?><Relationships xmlns="http://schemas.openxmlformats.org/package/2006/relationships"><Relationship Id="rId1" Type="http://schemas.openxmlformats.org/officeDocument/2006/relationships/customXmlProps" Target="itemProps3.xml" /></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E8EA5511BE96645BA4A459F31BE2870" ma:contentTypeVersion="0" ma:contentTypeDescription="Create a new document." ma:contentTypeScope="" ma:versionID="982ac91fecdcc3c760fa3af5efb79c23">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0B0D9DD-86C7-470E-A91B-D3856C7AF7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84A1ABD0-DD05-4DEB-AFE3-47FB43DE0D28}">
  <ds:schemaRefs>
    <ds:schemaRef ds:uri="http://schemas.microsoft.com/sharepoint/v3/contenttype/forms"/>
  </ds:schemaRefs>
</ds:datastoreItem>
</file>

<file path=customXml/itemProps3.xml><?xml version="1.0" encoding="utf-8"?>
<ds:datastoreItem xmlns:ds="http://schemas.openxmlformats.org/officeDocument/2006/customXml" ds:itemID="{F9145E44-D82C-46A1-A08A-1B9F89F1638D}">
  <ds:schemaRefs>
    <ds:schemaRef ds:uri="http://schemas.microsoft.com/office/2006/metadata/properties"/>
    <ds:schemaRef ds:uri="http://purl.org/dc/elements/1.1/"/>
    <ds:schemaRef ds:uri="http://www.w3.org/XML/1998/namespace"/>
    <ds:schemaRef ds:uri="http://schemas.microsoft.com/office/2006/documentManagement/types"/>
    <ds:schemaRef ds:uri="http://schemas.microsoft.com/office/infopath/2007/PartnerControls"/>
    <ds:schemaRef ds:uri="http://purl.org/dc/terms/"/>
    <ds:schemaRef ds:uri="http://purl.org/dc/dcmitype/"/>
    <ds:schemaRef ds:uri="http://schemas.openxmlformats.org/package/2006/metadata/core-properties"/>
  </ds:schemaRefs>
</ds:datastoreItem>
</file>

<file path=docProps/app.xml><?xml version="1.0" encoding="utf-8"?>
<Properties xmlns:vt="http://schemas.openxmlformats.org/officeDocument/2006/docPropsVTypes" xmlns="http://schemas.openxmlformats.org/officeDocument/2006/extended-properties">
  <Company/>
  <PresentationFormat>Widescreen</PresentationFormat>
  <Paragraphs>275</Paragraphs>
  <Slides>37</Slides>
  <Notes>0</Notes>
  <TotalTime>0</TotalTime>
  <HiddenSlides>0</HiddenSlides>
  <MMClips>0</MMClips>
  <ScaleCrop>0</ScaleCrop>
  <HeadingPairs>
    <vt:vector baseType="variant" size="4">
      <vt:variant>
        <vt:lpstr>Theme</vt:lpstr>
      </vt:variant>
      <vt:variant>
        <vt:i4>1</vt:i4>
      </vt:variant>
      <vt:variant>
        <vt:lpstr>Slide Titles</vt:lpstr>
      </vt:variant>
      <vt:variant>
        <vt:i4>37</vt:i4>
      </vt:variant>
    </vt:vector>
  </HeadingPairs>
  <TitlesOfParts>
    <vt:vector baseType="lpstr" size="38">
      <vt:lpstr>Office Theme</vt:lpstr>
      <vt:lpstr>Slide 1</vt:lpstr>
      <vt:lpstr>Slide 2</vt:lpstr>
      <vt:lpstr>South Carolina Workers’ Compensation Commission</vt:lpstr>
      <vt:lpstr>Current Commissioners </vt:lpstr>
      <vt:lpstr>Who Needs Workers’ Compensation Insurance?</vt:lpstr>
      <vt:lpstr>Who Can Bring a Claim in South Carolina?</vt:lpstr>
      <vt:lpstr>Elements of a Compensable Claim</vt:lpstr>
      <vt:lpstr>Time Requirement for Reporting a Claim</vt:lpstr>
      <vt:lpstr>Statute of Limitations </vt:lpstr>
      <vt:lpstr>Types of Injuries</vt:lpstr>
      <vt:lpstr>Injury by Accident (42-1-160) </vt:lpstr>
      <vt:lpstr>Repetitive Trauma (42-1-172) </vt:lpstr>
      <vt:lpstr>Occupational Disease (42-11-20)</vt:lpstr>
      <vt:lpstr>Special Injuries</vt:lpstr>
      <vt:lpstr>Steps for the Employer Before an Accident</vt:lpstr>
      <vt:lpstr>Steps for the Employer after and Accident</vt:lpstr>
      <vt:lpstr>Steps for the Employer After an Accident</vt:lpstr>
      <vt:lpstr>Discovery </vt:lpstr>
      <vt:lpstr>Initial Medical Care</vt:lpstr>
      <vt:lpstr>Benefits</vt:lpstr>
      <vt:lpstr>Average Weekly Wage/Compensation Rate</vt:lpstr>
      <vt:lpstr>Communications with Physicians </vt:lpstr>
      <vt:lpstr>Claim Resolution </vt:lpstr>
      <vt:lpstr>Settlement </vt:lpstr>
      <vt:lpstr>Resignation and Release With Settlement </vt:lpstr>
      <vt:lpstr>Lemon v. Mt. Pleasant Waterworks, 429 S.C. 59, 837 S.E.2d 738 (Ct. App. 2019)</vt:lpstr>
      <vt:lpstr>Lemon v. Mt. Pleasant Waterworks, 429 S.C. 59, 837 S.E.2d 738 (Ct. App. 2019)</vt:lpstr>
      <vt:lpstr>Slide 28</vt:lpstr>
      <vt:lpstr>York v. Longlands Plantation, 429 S.C. 570, 840 S.E.2d 544 (2020)</vt:lpstr>
      <vt:lpstr>York v. Longlands Plantation, 429 S.C. 570, 840 S.E.2d 544 (2020)</vt:lpstr>
      <vt:lpstr>Frampton v. S.C. Dep't of Nat. Res., No. 5726, 2020 (Ct. App. Nov. 18, 2020)</vt:lpstr>
      <vt:lpstr>Frampton v. S.C. Dep't of Nat. Res., No. 5726, 2020 (Ct. App. Nov. 18, 2020)</vt:lpstr>
      <vt:lpstr>Patel v. BVM Motel, LLC., No. 5813 (Ct. App. March 31, 2021)</vt:lpstr>
      <vt:lpstr>Patel v. BVM Motel, LLC., No. 5813 (Ct. App. March 31, 2021)</vt:lpstr>
      <vt:lpstr>Keene v. CNA Holdings, L.L.C., No. 28052 (August 11, 2021)</vt:lpstr>
      <vt:lpstr>Keene v. CNA Holdings, L.L.C., No. 28052 (August 11, 2021)</vt:lpstr>
      <vt:lpstr>Questions?</vt:lpstr>
    </vt:vector>
  </TitlesOfParts>
  <LinksUpToDate>0</LinksUpToDate>
  <SharedDoc>0</SharedDoc>
  <HyperlinksChanged>0</HyperlinksChanged>
  <Application>Aspose.Slides for .NET</Application>
  <AppVersion>18.0900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cp:lastModifiedBy>Jarrett, Zack</cp:lastModifiedBy>
  <cp:revision>1</cp:revision>
  <dcterms:created xsi:type="dcterms:W3CDTF">2022-05-31T19:22:31Z</dcterms:created>
  <dcterms:modified xsi:type="dcterms:W3CDTF">2022-05-31T19:22:31Z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ContentTypeId">
    <vt:lpwstr>0x0101001E8EA5511BE96645BA4A459F31BE2870</vt:lpwstr>
  </property>
</Properties>
</file>