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722" r:id="rId3"/>
    <p:sldMasterId id="2147483736" r:id="rId4"/>
    <p:sldMasterId id="2147483751" r:id="rId5"/>
  </p:sldMasterIdLst>
  <p:notesMasterIdLst>
    <p:notesMasterId r:id="rId53"/>
  </p:notesMasterIdLst>
  <p:handoutMasterIdLst>
    <p:handoutMasterId r:id="rId54"/>
  </p:handoutMasterIdLst>
  <p:sldIdLst>
    <p:sldId id="418" r:id="rId6"/>
    <p:sldId id="426" r:id="rId7"/>
    <p:sldId id="431" r:id="rId8"/>
    <p:sldId id="430" r:id="rId9"/>
    <p:sldId id="337" r:id="rId10"/>
    <p:sldId id="438" r:id="rId11"/>
    <p:sldId id="440" r:id="rId12"/>
    <p:sldId id="305" r:id="rId13"/>
    <p:sldId id="765" r:id="rId14"/>
    <p:sldId id="435" r:id="rId15"/>
    <p:sldId id="434" r:id="rId16"/>
    <p:sldId id="441" r:id="rId17"/>
    <p:sldId id="994" r:id="rId18"/>
    <p:sldId id="475" r:id="rId19"/>
    <p:sldId id="981" r:id="rId20"/>
    <p:sldId id="956" r:id="rId21"/>
    <p:sldId id="982" r:id="rId22"/>
    <p:sldId id="984" r:id="rId23"/>
    <p:sldId id="962" r:id="rId24"/>
    <p:sldId id="988" r:id="rId25"/>
    <p:sldId id="983" r:id="rId26"/>
    <p:sldId id="989" r:id="rId27"/>
    <p:sldId id="966" r:id="rId28"/>
    <p:sldId id="968" r:id="rId29"/>
    <p:sldId id="970" r:id="rId30"/>
    <p:sldId id="985" r:id="rId31"/>
    <p:sldId id="972" r:id="rId32"/>
    <p:sldId id="974" r:id="rId33"/>
    <p:sldId id="975" r:id="rId34"/>
    <p:sldId id="978" r:id="rId35"/>
    <p:sldId id="967" r:id="rId36"/>
    <p:sldId id="973" r:id="rId37"/>
    <p:sldId id="990" r:id="rId38"/>
    <p:sldId id="991" r:id="rId39"/>
    <p:sldId id="1699" r:id="rId40"/>
    <p:sldId id="1656" r:id="rId41"/>
    <p:sldId id="995" r:id="rId42"/>
    <p:sldId id="993" r:id="rId43"/>
    <p:sldId id="996" r:id="rId44"/>
    <p:sldId id="1742" r:id="rId45"/>
    <p:sldId id="998" r:id="rId46"/>
    <p:sldId id="999" r:id="rId47"/>
    <p:sldId id="1741" r:id="rId48"/>
    <p:sldId id="1740" r:id="rId49"/>
    <p:sldId id="1734" r:id="rId50"/>
    <p:sldId id="1735" r:id="rId51"/>
    <p:sldId id="42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5" autoAdjust="0"/>
    <p:restoredTop sz="72237" autoAdjust="0"/>
  </p:normalViewPr>
  <p:slideViewPr>
    <p:cSldViewPr snapToGrid="0" snapToObjects="1">
      <p:cViewPr varScale="1">
        <p:scale>
          <a:sx n="92" d="100"/>
          <a:sy n="92" d="100"/>
        </p:scale>
        <p:origin x="1632" y="19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0A24C7-0935-4FEC-9307-939C94DDCF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9A7EE9-2C41-40BE-A5CF-4B0914471B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D30131-06BD-40E2-A872-1ADD7821A415}" type="datetimeFigureOut">
              <a:rPr lang="en-US" smtClean="0"/>
              <a:t>3/4/22</a:t>
            </a:fld>
            <a:endParaRPr lang="en-US"/>
          </a:p>
        </p:txBody>
      </p:sp>
      <p:sp>
        <p:nvSpPr>
          <p:cNvPr id="4" name="Footer Placeholder 3">
            <a:extLst>
              <a:ext uri="{FF2B5EF4-FFF2-40B4-BE49-F238E27FC236}">
                <a16:creationId xmlns:a16="http://schemas.microsoft.com/office/drawing/2014/main" id="{3FAEC6C5-9C20-499F-A395-9AAAD2A8EC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B1BA4-67AE-46A2-A8ED-0F2598AB71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750764-9726-4CE0-BAA3-AEA499AA4CBD}" type="slidenum">
              <a:rPr lang="en-US" smtClean="0"/>
              <a:t>‹#›</a:t>
            </a:fld>
            <a:endParaRPr lang="en-US"/>
          </a:p>
        </p:txBody>
      </p:sp>
    </p:spTree>
    <p:extLst>
      <p:ext uri="{BB962C8B-B14F-4D97-AF65-F5344CB8AC3E}">
        <p14:creationId xmlns:p14="http://schemas.microsoft.com/office/powerpoint/2010/main" val="334155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BE399-8C46-FA4D-99D8-A612947CBB12}" type="datetimeFigureOut">
              <a:rPr lang="en-US" smtClean="0"/>
              <a:t>3/4/22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1208E-DFFB-4D4B-ACF1-BAD28AF62538}" type="slidenum">
              <a:rPr lang="en-US" smtClean="0"/>
              <a:t>‹#›</a:t>
            </a:fld>
            <a:endParaRPr lang="en-US"/>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0369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999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4583BB-9662-453C-AD3D-10938A13B399}" type="datetime1">
              <a:rPr lang="en-US" smtClean="0"/>
              <a:t>3/4/22</a:t>
            </a:fld>
            <a:endParaRPr lang="en-US" dirty="0"/>
          </a:p>
        </p:txBody>
      </p:sp>
    </p:spTree>
    <p:extLst>
      <p:ext uri="{BB962C8B-B14F-4D97-AF65-F5344CB8AC3E}">
        <p14:creationId xmlns:p14="http://schemas.microsoft.com/office/powerpoint/2010/main" val="320413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54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8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91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2164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117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626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357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32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0577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6590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9098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510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4384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638588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2EC9E7AD-61DD-4142-B546-5A25F67B7AA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January 14,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2A57412-A67A-4B37-83D1-4EE698BF452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Jackson Lewis P.C./Avery Insurance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3C9B9A03-49B5-4E89-8F08-7C247744933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Top 10 COVID-19 Concerns for 2021</a:t>
            </a:r>
          </a:p>
        </p:txBody>
      </p:sp>
    </p:spTree>
    <p:extLst>
      <p:ext uri="{BB962C8B-B14F-4D97-AF65-F5344CB8AC3E}">
        <p14:creationId xmlns:p14="http://schemas.microsoft.com/office/powerpoint/2010/main" val="3174320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Top 10 COVID-19 Concerns for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January 14,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Jackson Lewis P.C./Avery Insurance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087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2740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850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715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7716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Top 10 COVID-19 Concerns for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January 14,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Jackson Lewis P.C./Avery Insurance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747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Top 10 COVID-19 Concerns for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January 14,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Jackson Lewis P.C./Avery Insurance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05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618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648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D929FA5A-71E9-4131-9628-44088F8A77F0}"/>
              </a:ext>
            </a:extLst>
          </p:cNvPr>
          <p:cNvSpPr>
            <a:spLocks noGrp="1"/>
          </p:cNvSpPr>
          <p:nvPr>
            <p:ph type="dt" idx="1"/>
          </p:nvPr>
        </p:nvSpPr>
        <p:spPr/>
        <p:txBody>
          <a:bodyPr/>
          <a:lstStyle/>
          <a:p>
            <a:r>
              <a:rPr lang="en-US"/>
              <a:t>January 14, 2021</a:t>
            </a:r>
            <a:endParaRPr lang="en-US" dirty="0"/>
          </a:p>
        </p:txBody>
      </p:sp>
      <p:sp>
        <p:nvSpPr>
          <p:cNvPr id="6" name="Footer Placeholder 5">
            <a:extLst>
              <a:ext uri="{FF2B5EF4-FFF2-40B4-BE49-F238E27FC236}">
                <a16:creationId xmlns:a16="http://schemas.microsoft.com/office/drawing/2014/main" id="{78EC3A06-C268-45AA-97A3-670F217A53B2}"/>
              </a:ext>
            </a:extLst>
          </p:cNvPr>
          <p:cNvSpPr>
            <a:spLocks noGrp="1"/>
          </p:cNvSpPr>
          <p:nvPr>
            <p:ph type="ftr" sz="quarter" idx="4"/>
          </p:nvPr>
        </p:nvSpPr>
        <p:spPr/>
        <p:txBody>
          <a:bodyPr/>
          <a:lstStyle/>
          <a:p>
            <a:r>
              <a:rPr lang="en-US"/>
              <a:t>Jackson Lewis P.C./Avery Insurance</a:t>
            </a:r>
            <a:endParaRPr lang="en-US" dirty="0"/>
          </a:p>
        </p:txBody>
      </p:sp>
      <p:sp>
        <p:nvSpPr>
          <p:cNvPr id="7" name="Header Placeholder 6">
            <a:extLst>
              <a:ext uri="{FF2B5EF4-FFF2-40B4-BE49-F238E27FC236}">
                <a16:creationId xmlns:a16="http://schemas.microsoft.com/office/drawing/2014/main" id="{95740269-5110-4325-AE45-D7F35457EDB6}"/>
              </a:ext>
            </a:extLst>
          </p:cNvPr>
          <p:cNvSpPr>
            <a:spLocks noGrp="1"/>
          </p:cNvSpPr>
          <p:nvPr>
            <p:ph type="hdr" sz="quarter"/>
          </p:nvPr>
        </p:nvSpPr>
        <p:spPr/>
        <p:txBody>
          <a:bodyPr/>
          <a:lstStyle/>
          <a:p>
            <a:r>
              <a:rPr lang="en-US" dirty="0"/>
              <a:t>Top 10 COVID-19 Concerns for 2021</a:t>
            </a:r>
          </a:p>
        </p:txBody>
      </p:sp>
    </p:spTree>
    <p:extLst>
      <p:ext uri="{BB962C8B-B14F-4D97-AF65-F5344CB8AC3E}">
        <p14:creationId xmlns:p14="http://schemas.microsoft.com/office/powerpoint/2010/main" val="417747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767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spcBef>
                <a:spcPts val="0"/>
              </a:spcBef>
              <a:spcAft>
                <a:spcPts val="0"/>
              </a:spcAft>
              <a:buFont typeface="Wingdings" panose="05000000000000000000" pitchFamily="2" charset="2"/>
              <a:buChar char=""/>
            </a:pPr>
            <a:endParaRPr lang="en-US" dirty="0"/>
          </a:p>
        </p:txBody>
      </p:sp>
    </p:spTree>
    <p:extLst>
      <p:ext uri="{BB962C8B-B14F-4D97-AF65-F5344CB8AC3E}">
        <p14:creationId xmlns:p14="http://schemas.microsoft.com/office/powerpoint/2010/main" val="167036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69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817352" cy="3961039"/>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817352" cy="473025"/>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9139075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F9C6-871F-4E4F-8FFE-C3625B9D2F8B}"/>
              </a:ext>
            </a:extLst>
          </p:cNvPr>
          <p:cNvSpPr>
            <a:spLocks noGrp="1"/>
          </p:cNvSpPr>
          <p:nvPr>
            <p:ph type="title"/>
          </p:nvPr>
        </p:nvSpPr>
        <p:spPr>
          <a:xfrm>
            <a:off x="475488" y="109728"/>
            <a:ext cx="11237976" cy="737961"/>
          </a:xfrm>
          <a:prstGeom prst="rect">
            <a:avLst/>
          </a:prstGeom>
        </p:spPr>
        <p:txBody>
          <a:bodyPr lIns="0" tIns="0" rIns="0" bIns="0" anchor="ctr">
            <a:noAutofit/>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94BF8EBB-D9A4-9144-9B4D-1FB888202BCD}"/>
              </a:ext>
            </a:extLst>
          </p:cNvPr>
          <p:cNvSpPr>
            <a:spLocks noGrp="1"/>
          </p:cNvSpPr>
          <p:nvPr>
            <p:ph idx="1"/>
          </p:nvPr>
        </p:nvSpPr>
        <p:spPr>
          <a:xfrm>
            <a:off x="475488" y="1097280"/>
            <a:ext cx="11237976" cy="5102352"/>
          </a:xfrm>
          <a:prstGeom prst="rect">
            <a:avLst/>
          </a:prstGeom>
        </p:spPr>
        <p:txBody>
          <a:bodyPr lIns="0" tIns="0" rIns="0" bIns="0">
            <a:noAutofit/>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179214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1966134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74621"/>
            <a:ext cx="3449205" cy="302236"/>
          </a:xfrm>
        </p:spPr>
        <p:txBody>
          <a:bodyPr/>
          <a:lstStyle>
            <a:lvl1pPr marL="0" indent="0">
              <a:buNone/>
              <a:defRPr sz="1200" b="1">
                <a:solidFill>
                  <a:schemeClr val="bg1"/>
                </a:solidFill>
              </a:defRPr>
            </a:lvl1pPr>
          </a:lstStyle>
          <a:p>
            <a:pPr lvl="0"/>
            <a:r>
              <a:rPr lang="en-US" dirty="0"/>
              <a:t>[00.00.2021</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2022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[Email] ● [Phone]</a:t>
            </a:r>
          </a:p>
        </p:txBody>
      </p:sp>
    </p:spTree>
    <p:extLst>
      <p:ext uri="{BB962C8B-B14F-4D97-AF65-F5344CB8AC3E}">
        <p14:creationId xmlns:p14="http://schemas.microsoft.com/office/powerpoint/2010/main" val="354452131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genda_Cor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9DD92-D611-4045-9BE2-B28CA8F0D72D}"/>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CCF83363-4AE9-4C7D-ACC9-83EDF6E0B84D}"/>
              </a:ext>
            </a:extLst>
          </p:cNvPr>
          <p:cNvSpPr>
            <a:spLocks noGrp="1"/>
          </p:cNvSpPr>
          <p:nvPr>
            <p:ph type="title" hasCustomPrompt="1"/>
          </p:nvPr>
        </p:nvSpPr>
        <p:spPr>
          <a:xfrm>
            <a:off x="694392" y="1673352"/>
            <a:ext cx="4462272" cy="1398094"/>
          </a:xfrm>
        </p:spPr>
        <p:txBody>
          <a:bodyPr/>
          <a:lstStyle>
            <a:lvl1pPr>
              <a:defRPr sz="4000">
                <a:solidFill>
                  <a:schemeClr val="bg1"/>
                </a:solidFill>
              </a:defRPr>
            </a:lvl1pPr>
          </a:lstStyle>
          <a:p>
            <a:r>
              <a:rPr lang="en-US" dirty="0"/>
              <a:t>Contents</a:t>
            </a:r>
          </a:p>
        </p:txBody>
      </p:sp>
      <p:sp>
        <p:nvSpPr>
          <p:cNvPr id="8" name="Text Placeholder 7">
            <a:extLst>
              <a:ext uri="{FF2B5EF4-FFF2-40B4-BE49-F238E27FC236}">
                <a16:creationId xmlns:a16="http://schemas.microsoft.com/office/drawing/2014/main" id="{2E0ABC08-DFAC-40B4-8954-B26CF2BBF41B}"/>
              </a:ext>
            </a:extLst>
          </p:cNvPr>
          <p:cNvSpPr>
            <a:spLocks noGrp="1"/>
          </p:cNvSpPr>
          <p:nvPr>
            <p:ph type="body" sz="quarter" idx="10" hasCustomPrompt="1"/>
          </p:nvPr>
        </p:nvSpPr>
        <p:spPr>
          <a:xfrm>
            <a:off x="5971032" y="1673352"/>
            <a:ext cx="5577840" cy="3630168"/>
          </a:xfrm>
        </p:spPr>
        <p:txBody>
          <a:bodyPr/>
          <a:lstStyle>
            <a:lvl1pPr marL="457200" indent="-457200">
              <a:buFont typeface="Arial" panose="020B0604020202020204" pitchFamily="34" charset="0"/>
              <a:buChar char="•"/>
              <a:defRPr sz="1800" b="1">
                <a:solidFill>
                  <a:schemeClr val="bg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Tree>
    <p:extLst>
      <p:ext uri="{BB962C8B-B14F-4D97-AF65-F5344CB8AC3E}">
        <p14:creationId xmlns:p14="http://schemas.microsoft.com/office/powerpoint/2010/main" val="2523605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enda_Coral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62097-3A13-0548-A148-A0D38A2321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7391400" cy="6858000"/>
          </a:xfrm>
          <a:prstGeom prst="rect">
            <a:avLst/>
          </a:prstGeom>
        </p:spPr>
      </p:pic>
      <p:sp>
        <p:nvSpPr>
          <p:cNvPr id="4" name="Rectangle 3">
            <a:extLst>
              <a:ext uri="{FF2B5EF4-FFF2-40B4-BE49-F238E27FC236}">
                <a16:creationId xmlns:a16="http://schemas.microsoft.com/office/drawing/2014/main" id="{EBAB421E-8DBB-DB4E-BA02-D46FB52D5410}"/>
              </a:ext>
            </a:extLst>
          </p:cNvPr>
          <p:cNvSpPr/>
          <p:nvPr userDrawn="1"/>
        </p:nvSpPr>
        <p:spPr>
          <a:xfrm>
            <a:off x="0" y="0"/>
            <a:ext cx="7391400" cy="6858000"/>
          </a:xfrm>
          <a:prstGeom prst="rect">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tabLst/>
              <a:defRPr sz="1800">
                <a:solidFill>
                  <a:schemeClr val="accent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355836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125966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3054096"/>
            <a:ext cx="8814816" cy="777240"/>
          </a:xfrm>
        </p:spPr>
        <p:txBody>
          <a:bodyPr anchor="ctr"/>
          <a:lstStyle>
            <a:lvl1pPr>
              <a:defRPr sz="4800">
                <a:solidFill>
                  <a:schemeClr val="accent1"/>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p:nvPr userDrawn="1"/>
        </p:nvCxnSpPr>
        <p:spPr>
          <a:xfrm>
            <a:off x="745919" y="2735283"/>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p:nvPr userDrawn="1"/>
        </p:nvCxnSpPr>
        <p:spPr>
          <a:xfrm>
            <a:off x="745919" y="4057561"/>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5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_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2752344"/>
            <a:ext cx="8814816" cy="1444752"/>
          </a:xfrm>
        </p:spPr>
        <p:txBody>
          <a:bodyPr anchor="ctr"/>
          <a:lstStyle>
            <a:lvl1pPr>
              <a:defRPr sz="4800">
                <a:solidFill>
                  <a:schemeClr val="accent1"/>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p:nvPr userDrawn="1"/>
        </p:nvCxnSpPr>
        <p:spPr>
          <a:xfrm>
            <a:off x="745919" y="2438400"/>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p:nvPr userDrawn="1"/>
        </p:nvCxnSpPr>
        <p:spPr>
          <a:xfrm>
            <a:off x="745919" y="4425696"/>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308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793750" y="1902691"/>
            <a:ext cx="10612438" cy="3131127"/>
          </a:xfrm>
        </p:spPr>
        <p:txBody>
          <a:bodyPr anchor="ctr"/>
          <a:lstStyle>
            <a:lvl1pPr marL="0" indent="0">
              <a:buNone/>
              <a:defRPr sz="6000" b="1">
                <a:solidFill>
                  <a:schemeClr val="bg1"/>
                </a:solidFill>
              </a:defRPr>
            </a:lvl1pPr>
          </a:lstStyle>
          <a:p>
            <a:pPr lvl="0"/>
            <a:r>
              <a:rPr lang="en-US" dirty="0"/>
              <a:t>Insert accent statement here.</a:t>
            </a:r>
          </a:p>
        </p:txBody>
      </p:sp>
    </p:spTree>
    <p:extLst>
      <p:ext uri="{BB962C8B-B14F-4D97-AF65-F5344CB8AC3E}">
        <p14:creationId xmlns:p14="http://schemas.microsoft.com/office/powerpoint/2010/main" val="4040088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ntent amethyst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a:extLst>
              <a:ext uri="{FF2B5EF4-FFF2-40B4-BE49-F238E27FC236}">
                <a16:creationId xmlns:a16="http://schemas.microsoft.com/office/drawing/2014/main" id="{1643A48F-7B0D-5841-A9B9-581E092DB529}"/>
              </a:ext>
            </a:extLst>
          </p:cNvPr>
          <p:cNvSpPr>
            <a:spLocks noGrp="1"/>
          </p:cNvSpPr>
          <p:nvPr>
            <p:ph idx="1"/>
          </p:nvPr>
        </p:nvSpPr>
        <p:spPr>
          <a:xfrm>
            <a:off x="4864264" y="2211160"/>
            <a:ext cx="6617825" cy="396103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3">
            <a:extLst>
              <a:ext uri="{FF2B5EF4-FFF2-40B4-BE49-F238E27FC236}">
                <a16:creationId xmlns:a16="http://schemas.microsoft.com/office/drawing/2014/main" id="{8E63B03A-8B85-CB44-BF5D-CC8F5D0740B1}"/>
              </a:ext>
            </a:extLst>
          </p:cNvPr>
          <p:cNvSpPr>
            <a:spLocks noGrp="1"/>
          </p:cNvSpPr>
          <p:nvPr>
            <p:ph type="title" hasCustomPrompt="1"/>
          </p:nvPr>
        </p:nvSpPr>
        <p:spPr>
          <a:xfrm>
            <a:off x="4864264" y="1517874"/>
            <a:ext cx="6617825" cy="510406"/>
          </a:xfrm>
        </p:spPr>
        <p:txBody>
          <a:bodyPr anchor="b"/>
          <a:lstStyle>
            <a:lvl1pPr>
              <a:defRPr/>
            </a:lvl1pPr>
          </a:lstStyle>
          <a:p>
            <a:pPr lvl="0"/>
            <a:r>
              <a:rPr lang="en-US" dirty="0"/>
              <a:t>Click to edit Master text styles</a:t>
            </a:r>
          </a:p>
        </p:txBody>
      </p:sp>
    </p:spTree>
    <p:extLst>
      <p:ext uri="{BB962C8B-B14F-4D97-AF65-F5344CB8AC3E}">
        <p14:creationId xmlns:p14="http://schemas.microsoft.com/office/powerpoint/2010/main" val="270201037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515600" cy="3961039"/>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515600" cy="526093"/>
          </a:xfrm>
        </p:spPr>
        <p:txBody>
          <a:bodyPr lIns="0" anchor="t" anchorCtr="0">
            <a:norm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554459032"/>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Content amethyst right">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 March 4, 2022</a:t>
            </a:r>
            <a:endParaRPr lang="en-US" dirty="0"/>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01819" y="0"/>
            <a:ext cx="43815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2">
            <a:extLst>
              <a:ext uri="{FF2B5EF4-FFF2-40B4-BE49-F238E27FC236}">
                <a16:creationId xmlns:a16="http://schemas.microsoft.com/office/drawing/2014/main" id="{72811083-30C7-034C-A336-199530001241}"/>
              </a:ext>
            </a:extLst>
          </p:cNvPr>
          <p:cNvSpPr>
            <a:spLocks noGrp="1"/>
          </p:cNvSpPr>
          <p:nvPr>
            <p:ph idx="1"/>
          </p:nvPr>
        </p:nvSpPr>
        <p:spPr>
          <a:xfrm>
            <a:off x="685800" y="2211160"/>
            <a:ext cx="6617825" cy="396103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3">
            <a:extLst>
              <a:ext uri="{FF2B5EF4-FFF2-40B4-BE49-F238E27FC236}">
                <a16:creationId xmlns:a16="http://schemas.microsoft.com/office/drawing/2014/main" id="{05A93FC1-1E79-EF4E-9B9B-8A853461F4FE}"/>
              </a:ext>
            </a:extLst>
          </p:cNvPr>
          <p:cNvSpPr>
            <a:spLocks noGrp="1"/>
          </p:cNvSpPr>
          <p:nvPr>
            <p:ph type="title" hasCustomPrompt="1"/>
          </p:nvPr>
        </p:nvSpPr>
        <p:spPr>
          <a:xfrm>
            <a:off x="685800" y="1517874"/>
            <a:ext cx="6617825" cy="510406"/>
          </a:xfrm>
        </p:spPr>
        <p:txBody>
          <a:bodyPr anchor="b"/>
          <a:lstStyle>
            <a:lvl1pPr>
              <a:defRPr/>
            </a:lvl1pPr>
          </a:lstStyle>
          <a:p>
            <a:pPr lvl="0"/>
            <a:r>
              <a:rPr lang="en-US" dirty="0"/>
              <a:t>Click to edit Master text styles</a:t>
            </a:r>
          </a:p>
        </p:txBody>
      </p:sp>
    </p:spTree>
    <p:extLst>
      <p:ext uri="{BB962C8B-B14F-4D97-AF65-F5344CB8AC3E}">
        <p14:creationId xmlns:p14="http://schemas.microsoft.com/office/powerpoint/2010/main" val="55028198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0846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80899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80899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 March 4, 2022</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7"/>
            <a:ext cx="6664452" cy="3797300"/>
          </a:xfrm>
          <a:prstGeom prst="rect">
            <a:avLst/>
          </a:prstGeom>
        </p:spPr>
        <p:txBody>
          <a:bodyPr/>
          <a:lstStyle>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800615"/>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43068" y="1181100"/>
            <a:ext cx="3859032" cy="762000"/>
          </a:xfrm>
          <a:prstGeom prst="rect">
            <a:avLst/>
          </a:prstGeom>
        </p:spPr>
        <p:txBody>
          <a:bodyPr anchor="t"/>
          <a:lstStyle>
            <a:lvl1pPr marL="0" indent="0" algn="ctr">
              <a:buNone/>
              <a:defRPr sz="32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20135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089900" y="1181100"/>
            <a:ext cx="3832024" cy="762000"/>
          </a:xfrm>
          <a:prstGeom prst="rect">
            <a:avLst/>
          </a:prstGeom>
        </p:spPr>
        <p:txBody>
          <a:bodyPr anchor="t"/>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 | March 4, 2022</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7"/>
            <a:ext cx="6664452" cy="3797300"/>
          </a:xfrm>
          <a:prstGeom prst="rect">
            <a:avLst/>
          </a:prstGeom>
        </p:spPr>
        <p:txBody>
          <a:bodyPr/>
          <a:lstStyle>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23776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754006"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217794"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1" name="Content Placeholder 2">
            <a:extLst>
              <a:ext uri="{FF2B5EF4-FFF2-40B4-BE49-F238E27FC236}">
                <a16:creationId xmlns:a16="http://schemas.microsoft.com/office/drawing/2014/main" id="{28A242A4-C806-CC45-B2A0-0FAE1D12FBAE}"/>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356841507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03725"/>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09438"/>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68418734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3</a:t>
            </a:r>
          </a:p>
        </p:txBody>
      </p:sp>
      <p:sp>
        <p:nvSpPr>
          <p:cNvPr id="15" name="Content Placeholder 2">
            <a:extLst>
              <a:ext uri="{FF2B5EF4-FFF2-40B4-BE49-F238E27FC236}">
                <a16:creationId xmlns:a16="http://schemas.microsoft.com/office/drawing/2014/main" id="{2B578533-FBB0-7B46-BB0E-6E87F7B35DF6}"/>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A9D15ED2-DD3D-F743-AFA2-2DB5F9FDCAA1}"/>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305461009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2389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1430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4</a:t>
            </a:r>
          </a:p>
        </p:txBody>
      </p:sp>
      <p:sp>
        <p:nvSpPr>
          <p:cNvPr id="10" name="Content Placeholder 2">
            <a:extLst>
              <a:ext uri="{FF2B5EF4-FFF2-40B4-BE49-F238E27FC236}">
                <a16:creationId xmlns:a16="http://schemas.microsoft.com/office/drawing/2014/main" id="{6A164417-F55E-7440-999F-B490E1B8CE1D}"/>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E2AF6DBC-9C0A-3341-993E-6A98AF80DCAA}"/>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127126875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5</a:t>
            </a:r>
          </a:p>
        </p:txBody>
      </p:sp>
      <p:sp>
        <p:nvSpPr>
          <p:cNvPr id="10" name="Content Placeholder 2">
            <a:extLst>
              <a:ext uri="{FF2B5EF4-FFF2-40B4-BE49-F238E27FC236}">
                <a16:creationId xmlns:a16="http://schemas.microsoft.com/office/drawing/2014/main" id="{1E612884-78E4-2843-A1F3-77F980383319}"/>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4890B740-BA99-4E4A-91DD-2849E8B708C5}"/>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55699108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1"/>
            <a:ext cx="10817352" cy="1248228"/>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1052124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151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192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6</a:t>
            </a:r>
          </a:p>
        </p:txBody>
      </p:sp>
      <p:sp>
        <p:nvSpPr>
          <p:cNvPr id="10" name="Content Placeholder 2">
            <a:extLst>
              <a:ext uri="{FF2B5EF4-FFF2-40B4-BE49-F238E27FC236}">
                <a16:creationId xmlns:a16="http://schemas.microsoft.com/office/drawing/2014/main" id="{8CDB9422-7B9A-DE40-B32F-303DCF46BD80}"/>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81CC70A-A0CB-9D46-BB10-FEABB1C47328}"/>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348353124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7</a:t>
            </a:r>
          </a:p>
        </p:txBody>
      </p:sp>
      <p:sp>
        <p:nvSpPr>
          <p:cNvPr id="10" name="Content Placeholder 2">
            <a:extLst>
              <a:ext uri="{FF2B5EF4-FFF2-40B4-BE49-F238E27FC236}">
                <a16:creationId xmlns:a16="http://schemas.microsoft.com/office/drawing/2014/main" id="{760A3317-6676-884A-B31E-B5C5EC0B73A1}"/>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579D5E5B-6C97-D24E-B2AC-2978BF9416E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297911116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8</a:t>
            </a:r>
          </a:p>
        </p:txBody>
      </p:sp>
      <p:sp>
        <p:nvSpPr>
          <p:cNvPr id="10" name="Content Placeholder 2">
            <a:extLst>
              <a:ext uri="{FF2B5EF4-FFF2-40B4-BE49-F238E27FC236}">
                <a16:creationId xmlns:a16="http://schemas.microsoft.com/office/drawing/2014/main" id="{1DEA7A44-A1BA-8847-BE55-338B84A14A07}"/>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3786CCC4-649B-964A-9B0B-E410AA3C1BD8}"/>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20093238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9</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9</a:t>
            </a:r>
          </a:p>
        </p:txBody>
      </p:sp>
      <p:sp>
        <p:nvSpPr>
          <p:cNvPr id="10" name="Content Placeholder 2">
            <a:extLst>
              <a:ext uri="{FF2B5EF4-FFF2-40B4-BE49-F238E27FC236}">
                <a16:creationId xmlns:a16="http://schemas.microsoft.com/office/drawing/2014/main" id="{AF3411DB-B9FF-8243-8081-9B13A788F082}"/>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6A2E8A21-9F92-744A-A751-CDD4F8D59B3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34407968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685800"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589848" y="1690062"/>
            <a:ext cx="936049" cy="3477875"/>
          </a:xfrm>
          <a:prstGeom prst="rect">
            <a:avLst/>
          </a:prstGeom>
          <a:noFill/>
        </p:spPr>
        <p:txBody>
          <a:bodyPr wrap="squar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71BD1E88-06B6-5F41-AE1F-7302D594545C}"/>
              </a:ext>
            </a:extLst>
          </p:cNvPr>
          <p:cNvSpPr txBox="1"/>
          <p:nvPr userDrawn="1"/>
        </p:nvSpPr>
        <p:spPr>
          <a:xfrm>
            <a:off x="1936196"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AFCFA1BC-12B8-8743-8D50-9D1BE40FA19D}"/>
              </a:ext>
            </a:extLst>
          </p:cNvPr>
          <p:cNvSpPr txBox="1"/>
          <p:nvPr userDrawn="1"/>
        </p:nvSpPr>
        <p:spPr>
          <a:xfrm>
            <a:off x="1840244" y="1658313"/>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0</a:t>
            </a:r>
          </a:p>
        </p:txBody>
      </p:sp>
      <p:sp>
        <p:nvSpPr>
          <p:cNvPr id="16" name="Content Placeholder 2">
            <a:extLst>
              <a:ext uri="{FF2B5EF4-FFF2-40B4-BE49-F238E27FC236}">
                <a16:creationId xmlns:a16="http://schemas.microsoft.com/office/drawing/2014/main" id="{21CA5331-ED80-EE4E-8B66-54EA26ADB620}"/>
              </a:ext>
            </a:extLst>
          </p:cNvPr>
          <p:cNvSpPr>
            <a:spLocks noGrp="1"/>
          </p:cNvSpPr>
          <p:nvPr>
            <p:ph idx="10"/>
          </p:nvPr>
        </p:nvSpPr>
        <p:spPr>
          <a:xfrm>
            <a:off x="4841748" y="2070100"/>
            <a:ext cx="6664452" cy="37973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D5212F82-24CD-4A4E-A74D-EE130CB2A69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dirty="0"/>
              <a:t>Click to edit Master title style</a:t>
            </a:r>
          </a:p>
        </p:txBody>
      </p:sp>
    </p:spTree>
    <p:extLst>
      <p:ext uri="{BB962C8B-B14F-4D97-AF65-F5344CB8AC3E}">
        <p14:creationId xmlns:p14="http://schemas.microsoft.com/office/powerpoint/2010/main" val="186196232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a:t>
            </a:r>
            <a:r>
              <a:rPr lang="en-US" sz="6000" b="1" dirty="0">
                <a:solidFill>
                  <a:schemeClr val="accent2"/>
                </a:solidFill>
                <a:latin typeface="Arial" panose="020B0604020202020204" pitchFamily="34" charset="0"/>
                <a:cs typeface="Arial" panose="020B0604020202020204" pitchFamily="34" charset="0"/>
              </a:rPr>
              <a:t>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703523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259A-7AA8-48BB-B633-F7D472355112}"/>
              </a:ext>
            </a:extLst>
          </p:cNvPr>
          <p:cNvSpPr>
            <a:spLocks noGrp="1"/>
          </p:cNvSpPr>
          <p:nvPr>
            <p:ph type="title" hasCustomPrompt="1"/>
          </p:nvPr>
        </p:nvSpPr>
        <p:spPr>
          <a:xfrm>
            <a:off x="314684" y="1663019"/>
            <a:ext cx="3191031" cy="1325563"/>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Agenda</a:t>
            </a:r>
          </a:p>
        </p:txBody>
      </p:sp>
      <p:sp>
        <p:nvSpPr>
          <p:cNvPr id="3" name="Text Placeholder 2">
            <a:extLst>
              <a:ext uri="{FF2B5EF4-FFF2-40B4-BE49-F238E27FC236}">
                <a16:creationId xmlns:a16="http://schemas.microsoft.com/office/drawing/2014/main" id="{AAC62080-E248-4F47-A4D1-1BBEC9314C7D}"/>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3032633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nd Callou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6A46774-2DFF-4DE9-B36C-717BEE24E61D}"/>
              </a:ext>
            </a:extLst>
          </p:cNvPr>
          <p:cNvSpPr/>
          <p:nvPr/>
        </p:nvSpPr>
        <p:spPr>
          <a:xfrm>
            <a:off x="1080517" y="1689237"/>
            <a:ext cx="3479527"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Picture Placeholder 2">
            <a:extLst>
              <a:ext uri="{FF2B5EF4-FFF2-40B4-BE49-F238E27FC236}">
                <a16:creationId xmlns:a16="http://schemas.microsoft.com/office/drawing/2014/main" id="{896BA0CC-8FD1-4C03-992E-387BE35F4473}"/>
              </a:ext>
            </a:extLst>
          </p:cNvPr>
          <p:cNvSpPr>
            <a:spLocks noGrp="1"/>
          </p:cNvSpPr>
          <p:nvPr>
            <p:ph type="pic" sz="quarter" idx="10"/>
          </p:nvPr>
        </p:nvSpPr>
        <p:spPr>
          <a:xfrm>
            <a:off x="1733900" y="2337610"/>
            <a:ext cx="2203133" cy="2182780"/>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2841C427-0735-4815-AE5F-8DA9A28C7AD2}"/>
              </a:ext>
            </a:extLst>
          </p:cNvPr>
          <p:cNvSpPr>
            <a:spLocks noGrp="1"/>
          </p:cNvSpPr>
          <p:nvPr>
            <p:ph type="body" sz="quarter" idx="11" hasCustomPrompt="1"/>
          </p:nvPr>
        </p:nvSpPr>
        <p:spPr>
          <a:xfrm>
            <a:off x="6410325" y="2276856"/>
            <a:ext cx="4836795" cy="620332"/>
          </a:xfrm>
          <a:prstGeom prst="rect">
            <a:avLst/>
          </a:prstGeom>
        </p:spPr>
        <p:txBody>
          <a:bodyPr anchor="ctr"/>
          <a:lstStyle>
            <a:lvl1pPr marL="0" indent="0">
              <a:buNone/>
              <a:defRPr sz="2400" b="1">
                <a:solidFill>
                  <a:schemeClr val="accent2"/>
                </a:solidFill>
                <a:latin typeface="Arial" panose="020B0604020202020204" pitchFamily="34" charset="0"/>
                <a:cs typeface="Arial" panose="020B0604020202020204" pitchFamily="34" charset="0"/>
              </a:defRPr>
            </a:lvl1pPr>
          </a:lstStyle>
          <a:p>
            <a:pPr lvl="0"/>
            <a:r>
              <a:rPr lang="en-US" dirty="0"/>
              <a:t>Enter a headline here</a:t>
            </a:r>
          </a:p>
        </p:txBody>
      </p:sp>
      <p:sp>
        <p:nvSpPr>
          <p:cNvPr id="10" name="Text Placeholder 3">
            <a:extLst>
              <a:ext uri="{FF2B5EF4-FFF2-40B4-BE49-F238E27FC236}">
                <a16:creationId xmlns:a16="http://schemas.microsoft.com/office/drawing/2014/main" id="{6A16E73A-39F6-4328-93BA-7479E7BE6359}"/>
              </a:ext>
            </a:extLst>
          </p:cNvPr>
          <p:cNvSpPr>
            <a:spLocks noGrp="1"/>
          </p:cNvSpPr>
          <p:nvPr>
            <p:ph type="body" sz="quarter" idx="12" hasCustomPrompt="1"/>
          </p:nvPr>
        </p:nvSpPr>
        <p:spPr>
          <a:xfrm>
            <a:off x="6410325" y="2897188"/>
            <a:ext cx="4836795" cy="1336484"/>
          </a:xfrm>
          <a:prstGeom prst="rect">
            <a:avLst/>
          </a:prstGeom>
        </p:spPr>
        <p:txBody>
          <a:bodyPr/>
          <a:lstStyle>
            <a:lvl1pPr marL="0" indent="0">
              <a:buNone/>
              <a:defRPr sz="2400" b="0">
                <a:solidFill>
                  <a:schemeClr val="accent1"/>
                </a:solidFill>
                <a:latin typeface="Arial" panose="020B0604020202020204" pitchFamily="34" charset="0"/>
                <a:cs typeface="Arial" panose="020B0604020202020204" pitchFamily="34" charset="0"/>
              </a:defRPr>
            </a:lvl1pPr>
          </a:lstStyle>
          <a:p>
            <a:pPr lvl="0"/>
            <a:r>
              <a:rPr lang="en-US" dirty="0"/>
              <a:t>Enter supporting text here</a:t>
            </a:r>
          </a:p>
        </p:txBody>
      </p:sp>
      <p:sp>
        <p:nvSpPr>
          <p:cNvPr id="11" name="Text Placeholder 3">
            <a:extLst>
              <a:ext uri="{FF2B5EF4-FFF2-40B4-BE49-F238E27FC236}">
                <a16:creationId xmlns:a16="http://schemas.microsoft.com/office/drawing/2014/main" id="{83041C45-F4A5-499E-AFA1-E95853B11B2A}"/>
              </a:ext>
            </a:extLst>
          </p:cNvPr>
          <p:cNvSpPr>
            <a:spLocks noGrp="1"/>
          </p:cNvSpPr>
          <p:nvPr>
            <p:ph type="body" sz="quarter" idx="13" hasCustomPrompt="1"/>
          </p:nvPr>
        </p:nvSpPr>
        <p:spPr>
          <a:xfrm>
            <a:off x="6410325" y="4233672"/>
            <a:ext cx="4836795" cy="620332"/>
          </a:xfrm>
          <a:prstGeom prst="rect">
            <a:avLst/>
          </a:prstGeom>
        </p:spPr>
        <p:txBody>
          <a:bodyPr/>
          <a:lstStyle>
            <a:lvl1pPr marL="0" indent="0">
              <a:buNone/>
              <a:defRPr sz="1400" b="0" i="1">
                <a:solidFill>
                  <a:schemeClr val="accent1"/>
                </a:solidFill>
                <a:latin typeface="Arial" panose="020B0604020202020204" pitchFamily="34" charset="0"/>
                <a:cs typeface="Arial" panose="020B0604020202020204" pitchFamily="34" charset="0"/>
              </a:defRPr>
            </a:lvl1pPr>
          </a:lstStyle>
          <a:p>
            <a:pPr lvl="0"/>
            <a:r>
              <a:rPr lang="en-US" dirty="0"/>
              <a:t>Enter a caption or citation</a:t>
            </a:r>
          </a:p>
        </p:txBody>
      </p:sp>
    </p:spTree>
    <p:extLst>
      <p:ext uri="{BB962C8B-B14F-4D97-AF65-F5344CB8AC3E}">
        <p14:creationId xmlns:p14="http://schemas.microsoft.com/office/powerpoint/2010/main" val="107735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1</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363775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2</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29427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671658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3</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3</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403453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4</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4</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811236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5</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5</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2192393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6</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6</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34811709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7</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7</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1282996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8</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8</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4207349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184592" y="1543869"/>
            <a:ext cx="3479527" cy="3871542"/>
            <a:chOff x="184591" y="1543868"/>
            <a:chExt cx="347952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45387" y="1645275"/>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9</a:t>
              </a:r>
            </a:p>
          </p:txBody>
        </p:sp>
        <p:sp>
          <p:nvSpPr>
            <p:cNvPr id="10" name="TextBox 9">
              <a:extLst>
                <a:ext uri="{FF2B5EF4-FFF2-40B4-BE49-F238E27FC236}">
                  <a16:creationId xmlns:a16="http://schemas.microsoft.com/office/drawing/2014/main" id="{F9956565-145B-44C8-9C5F-AE2BEEEACF61}"/>
                </a:ext>
              </a:extLst>
            </p:cNvPr>
            <p:cNvSpPr txBox="1"/>
            <p:nvPr/>
          </p:nvSpPr>
          <p:spPr>
            <a:xfrm>
              <a:off x="967306" y="1543868"/>
              <a:ext cx="1888658"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9</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3795419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ountdown_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979AB8-287E-4F13-8E8B-9C8D3DC2566A}"/>
              </a:ext>
            </a:extLst>
          </p:cNvPr>
          <p:cNvGrpSpPr/>
          <p:nvPr userDrawn="1"/>
        </p:nvGrpSpPr>
        <p:grpSpPr>
          <a:xfrm>
            <a:off x="93620" y="1543869"/>
            <a:ext cx="3652147" cy="3871542"/>
            <a:chOff x="93619" y="1543868"/>
            <a:chExt cx="3652146" cy="3871542"/>
          </a:xfrm>
        </p:grpSpPr>
        <p:sp>
          <p:nvSpPr>
            <p:cNvPr id="8" name="Oval 7">
              <a:extLst>
                <a:ext uri="{FF2B5EF4-FFF2-40B4-BE49-F238E27FC236}">
                  <a16:creationId xmlns:a16="http://schemas.microsoft.com/office/drawing/2014/main" id="{26A46774-2DFF-4DE9-B36C-717BEE24E61D}"/>
                </a:ext>
              </a:extLst>
            </p:cNvPr>
            <p:cNvSpPr/>
            <p:nvPr/>
          </p:nvSpPr>
          <p:spPr>
            <a:xfrm>
              <a:off x="184591" y="1689237"/>
              <a:ext cx="3479526" cy="347952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0D4AE46-32E7-4D4A-894B-6B117314356D}"/>
                </a:ext>
              </a:extLst>
            </p:cNvPr>
            <p:cNvSpPr txBox="1"/>
            <p:nvPr userDrawn="1"/>
          </p:nvSpPr>
          <p:spPr>
            <a:xfrm>
              <a:off x="93619" y="1645275"/>
              <a:ext cx="3592649"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noFill/>
                    <a:prstDash val="solid"/>
                  </a:ln>
                  <a:solidFill>
                    <a:srgbClr val="FF4942"/>
                  </a:solidFill>
                  <a:effectLst/>
                  <a:uLnTx/>
                  <a:uFillTx/>
                  <a:latin typeface="Arial" panose="020B0604020202020204" pitchFamily="34" charset="0"/>
                  <a:cs typeface="Arial" panose="020B0604020202020204" pitchFamily="34" charset="0"/>
                </a:rPr>
                <a:t>10</a:t>
              </a:r>
            </a:p>
          </p:txBody>
        </p:sp>
        <p:sp>
          <p:nvSpPr>
            <p:cNvPr id="10" name="TextBox 9">
              <a:extLst>
                <a:ext uri="{FF2B5EF4-FFF2-40B4-BE49-F238E27FC236}">
                  <a16:creationId xmlns:a16="http://schemas.microsoft.com/office/drawing/2014/main" id="{F9956565-145B-44C8-9C5F-AE2BEEEACF61}"/>
                </a:ext>
              </a:extLst>
            </p:cNvPr>
            <p:cNvSpPr txBox="1"/>
            <p:nvPr/>
          </p:nvSpPr>
          <p:spPr>
            <a:xfrm>
              <a:off x="153116" y="1543868"/>
              <a:ext cx="3592649" cy="3770135"/>
            </a:xfrm>
            <a:prstGeom prst="rect">
              <a:avLst/>
            </a:prstGeom>
            <a:noFill/>
          </p:spPr>
          <p:txBody>
            <a:bodyPr wrap="non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23899" b="1" i="0" u="none" strike="noStrike" kern="0" cap="none" spc="0" normalizeH="0" baseline="0" noProof="0" dirty="0">
                  <a:ln w="22225">
                    <a:solidFill>
                      <a:srgbClr val="BB3E96"/>
                    </a:solidFill>
                    <a:prstDash val="solid"/>
                  </a:ln>
                  <a:noFill/>
                  <a:effectLst/>
                  <a:uLnTx/>
                  <a:uFillTx/>
                  <a:latin typeface="Arial" panose="020B0604020202020204" pitchFamily="34" charset="0"/>
                  <a:cs typeface="Arial" panose="020B0604020202020204" pitchFamily="34" charset="0"/>
                </a:rPr>
                <a:t>10</a:t>
              </a:r>
            </a:p>
          </p:txBody>
        </p:sp>
      </p:grpSp>
      <p:sp>
        <p:nvSpPr>
          <p:cNvPr id="14" name="Text Placeholder 2">
            <a:extLst>
              <a:ext uri="{FF2B5EF4-FFF2-40B4-BE49-F238E27FC236}">
                <a16:creationId xmlns:a16="http://schemas.microsoft.com/office/drawing/2014/main" id="{8522F8D1-DBE4-4D96-A32C-A66526AD1C27}"/>
              </a:ext>
            </a:extLst>
          </p:cNvPr>
          <p:cNvSpPr>
            <a:spLocks noGrp="1"/>
          </p:cNvSpPr>
          <p:nvPr>
            <p:ph idx="1"/>
          </p:nvPr>
        </p:nvSpPr>
        <p:spPr>
          <a:xfrm>
            <a:off x="4054764" y="397163"/>
            <a:ext cx="7568276" cy="5560203"/>
          </a:xfrm>
          <a:prstGeom prst="rect">
            <a:avLst/>
          </a:prstGeom>
        </p:spPr>
        <p:txBody>
          <a:bodyPr vert="horz" lIns="0" tIns="0" rIns="0" bIns="0" rtlCol="0">
            <a:noAutofit/>
          </a:bodyPr>
          <a:lstStyle>
            <a:lvl1pPr marL="228594" marR="0" indent="-228594" algn="l" defTabSz="914377" rtl="0" eaLnBrk="1" fontAlgn="auto" latinLnBrk="0" hangingPunct="1">
              <a:lnSpc>
                <a:spcPct val="100000"/>
              </a:lnSpc>
              <a:spcBef>
                <a:spcPts val="1200"/>
              </a:spcBef>
              <a:spcAft>
                <a:spcPts val="0"/>
              </a:spcAft>
              <a:buClr>
                <a:srgbClr val="FF5750"/>
              </a:buClr>
              <a:buSzTx/>
              <a:buFont typeface="Wingdings" panose="05000000000000000000" pitchFamily="2" charset="2"/>
              <a:buChar char="§"/>
              <a:tabLst/>
              <a:defRPr sz="3200"/>
            </a:lvl1pPr>
            <a:lvl2pPr marL="460363" marR="0" indent="-230182" algn="l" defTabSz="914377" rtl="0" eaLnBrk="1" fontAlgn="auto" latinLnBrk="0" hangingPunct="1">
              <a:lnSpc>
                <a:spcPct val="100000"/>
              </a:lnSpc>
              <a:spcBef>
                <a:spcPts val="1200"/>
              </a:spcBef>
              <a:spcAft>
                <a:spcPts val="0"/>
              </a:spcAft>
              <a:buClr>
                <a:srgbClr val="FF5750"/>
              </a:buClr>
              <a:buSzTx/>
              <a:buFont typeface="Wingdings 2" panose="05020102010507070707" pitchFamily="18" charset="2"/>
              <a:buChar char=""/>
              <a:tabLst/>
              <a:defRPr sz="2800"/>
            </a:lvl2pPr>
            <a:lvl3pPr marL="634984" marR="0"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sz="2400"/>
            </a:lvl3pPr>
            <a:lvl4pPr marL="863578" marR="0"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sz="2000"/>
            </a:lvl4pPr>
          </a:lstStyle>
          <a:p>
            <a:pPr marL="228594" marR="0" lvl="0" indent="-228594"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460363" marR="0" lvl="1" indent="-230182"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634984" marR="0" lvl="2" indent="-174621" algn="l" defTabSz="914377" rtl="0" eaLnBrk="1" fontAlgn="auto" latinLnBrk="0" hangingPunct="1">
              <a:lnSpc>
                <a:spcPct val="100000"/>
              </a:lnSpc>
              <a:spcBef>
                <a:spcPts val="1200"/>
              </a:spcBef>
              <a:spcAft>
                <a:spcPts val="0"/>
              </a:spcAft>
              <a:buClr>
                <a:srgbClr val="FF575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863578" marR="0" lvl="3" indent="-228594" algn="l" defTabSz="914377" rtl="0" eaLnBrk="1" fontAlgn="auto" latinLnBrk="0" hangingPunct="1">
              <a:lnSpc>
                <a:spcPct val="100000"/>
              </a:lnSpc>
              <a:spcBef>
                <a:spcPts val="1200"/>
              </a:spcBef>
              <a:spcAft>
                <a:spcPts val="0"/>
              </a:spcAft>
              <a:buClr>
                <a:srgbClr val="FF5750"/>
              </a:buClr>
              <a:buSzTx/>
              <a:buFont typeface="System Font Regular"/>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Fourth level</a:t>
            </a:r>
          </a:p>
        </p:txBody>
      </p:sp>
    </p:spTree>
    <p:extLst>
      <p:ext uri="{BB962C8B-B14F-4D97-AF65-F5344CB8AC3E}">
        <p14:creationId xmlns:p14="http://schemas.microsoft.com/office/powerpoint/2010/main" val="1336019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99550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99550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443531"/>
            <a:ext cx="5257800" cy="526093"/>
          </a:xfrm>
          <a:solidFill>
            <a:schemeClr val="accent2"/>
          </a:solidFill>
        </p:spPr>
        <p:txBody>
          <a:bodyPr lIns="0" anchor="t" anchorCtr="0">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443531"/>
            <a:ext cx="5257800" cy="526093"/>
          </a:xfrm>
          <a:solidFill>
            <a:schemeClr val="accent2"/>
          </a:solidFill>
        </p:spPr>
        <p:txBody>
          <a:bodyPr lIns="0" anchor="t" anchorCtr="0">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515181495"/>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8C5B-B210-4DEE-B3A3-AEBB9329096C}"/>
              </a:ext>
            </a:extLst>
          </p:cNvPr>
          <p:cNvSpPr>
            <a:spLocks noGrp="1"/>
          </p:cNvSpPr>
          <p:nvPr>
            <p:ph type="title"/>
          </p:nvPr>
        </p:nvSpPr>
        <p:spPr/>
        <p:txBody>
          <a:bodyPr vert="horz" lIns="0" tIns="0" rIns="0" bIns="0" rtlCol="0" anchor="ctr">
            <a:noAutofit/>
          </a:bodyPr>
          <a:lstStyle>
            <a:lvl1pPr>
              <a:defRPr lang="en-US"/>
            </a:lvl1pPr>
          </a:lstStyle>
          <a:p>
            <a:pPr lvl="0" algn="ctr"/>
            <a:r>
              <a:rPr lang="en-US" dirty="0"/>
              <a:t>Click to edit Master title style</a:t>
            </a:r>
          </a:p>
        </p:txBody>
      </p:sp>
      <p:sp>
        <p:nvSpPr>
          <p:cNvPr id="3" name="Content Placeholder 2">
            <a:extLst>
              <a:ext uri="{FF2B5EF4-FFF2-40B4-BE49-F238E27FC236}">
                <a16:creationId xmlns:a16="http://schemas.microsoft.com/office/drawing/2014/main" id="{3B1FE678-FB09-4D48-92DE-F80B8E118D5C}"/>
              </a:ext>
            </a:extLst>
          </p:cNvPr>
          <p:cNvSpPr>
            <a:spLocks noGrp="1"/>
          </p:cNvSpPr>
          <p:nvPr>
            <p:ph idx="1"/>
          </p:nvPr>
        </p:nvSpPr>
        <p:spPr>
          <a:xfrm>
            <a:off x="477078" y="1745673"/>
            <a:ext cx="5486400" cy="4187990"/>
          </a:xfrm>
          <a:prstGeom prst="rect">
            <a:avLst/>
          </a:prstGeom>
        </p:spPr>
        <p:txBody>
          <a:bodyPr/>
          <a:lstStyle>
            <a:lvl5pPr marL="1376328" indent="-29526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2">
            <a:extLst>
              <a:ext uri="{FF2B5EF4-FFF2-40B4-BE49-F238E27FC236}">
                <a16:creationId xmlns:a16="http://schemas.microsoft.com/office/drawing/2014/main" id="{26F48680-F7B1-4CE3-B199-7FA9D05F50E3}"/>
              </a:ext>
            </a:extLst>
          </p:cNvPr>
          <p:cNvSpPr>
            <a:spLocks noGrp="1"/>
          </p:cNvSpPr>
          <p:nvPr>
            <p:ph idx="10"/>
          </p:nvPr>
        </p:nvSpPr>
        <p:spPr>
          <a:xfrm>
            <a:off x="6175776" y="1745673"/>
            <a:ext cx="5486400" cy="41879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a:extLst>
              <a:ext uri="{FF2B5EF4-FFF2-40B4-BE49-F238E27FC236}">
                <a16:creationId xmlns:a16="http://schemas.microsoft.com/office/drawing/2014/main" id="{37C882F7-040C-409F-8783-C94C8C236017}"/>
              </a:ext>
            </a:extLst>
          </p:cNvPr>
          <p:cNvSpPr>
            <a:spLocks noGrp="1"/>
          </p:cNvSpPr>
          <p:nvPr>
            <p:ph idx="11"/>
          </p:nvPr>
        </p:nvSpPr>
        <p:spPr>
          <a:xfrm>
            <a:off x="467139" y="1094053"/>
            <a:ext cx="5476461" cy="558099"/>
          </a:xfrm>
          <a:prstGeom prst="rect">
            <a:avLst/>
          </a:prstGeom>
          <a:solidFill>
            <a:schemeClr val="accent2"/>
          </a:solidFill>
        </p:spPr>
        <p:txBody>
          <a:bodyPr vert="horz" lIns="0" tIns="0" rIns="0" bIns="0" rtlCol="0" anchor="ctr">
            <a:noAutofit/>
          </a:bodyPr>
          <a:lstStyle>
            <a:lvl1pPr>
              <a:defRPr lang="en-US" sz="2400" b="1" dirty="0">
                <a:solidFill>
                  <a:schemeClr val="bg1"/>
                </a:solidFill>
              </a:defRPr>
            </a:lvl1pPr>
          </a:lstStyle>
          <a:p>
            <a:pPr marL="0" lvl="0" indent="0" algn="ctr">
              <a:buNone/>
            </a:pPr>
            <a:r>
              <a:rPr lang="en-US" dirty="0"/>
              <a:t>Click to edit Master text styles</a:t>
            </a:r>
          </a:p>
        </p:txBody>
      </p:sp>
      <p:sp>
        <p:nvSpPr>
          <p:cNvPr id="6" name="Content Placeholder 2">
            <a:extLst>
              <a:ext uri="{FF2B5EF4-FFF2-40B4-BE49-F238E27FC236}">
                <a16:creationId xmlns:a16="http://schemas.microsoft.com/office/drawing/2014/main" id="{24C830C7-12B3-4FB9-8F31-57575BF0D200}"/>
              </a:ext>
            </a:extLst>
          </p:cNvPr>
          <p:cNvSpPr>
            <a:spLocks noGrp="1"/>
          </p:cNvSpPr>
          <p:nvPr>
            <p:ph idx="12"/>
          </p:nvPr>
        </p:nvSpPr>
        <p:spPr>
          <a:xfrm>
            <a:off x="6175776" y="1094053"/>
            <a:ext cx="5486400" cy="558099"/>
          </a:xfrm>
          <a:prstGeom prst="rect">
            <a:avLst/>
          </a:prstGeom>
          <a:solidFill>
            <a:schemeClr val="accent2"/>
          </a:solidFill>
        </p:spPr>
        <p:txBody>
          <a:bodyPr vert="horz" lIns="0" tIns="0" rIns="0" bIns="0" rtlCol="0" anchor="ctr">
            <a:noAutofit/>
          </a:bodyPr>
          <a:lstStyle>
            <a:lvl1pPr>
              <a:defRPr lang="en-US" sz="2400" b="1" dirty="0">
                <a:solidFill>
                  <a:schemeClr val="bg1"/>
                </a:solidFill>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145656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48606522"/>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userDrawn="1">
          <p15:clr>
            <a:srgbClr val="FBAE40"/>
          </p15:clr>
        </p15:guide>
        <p15:guide id="4" orient="horz" pos="151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8C5B-B210-4DEE-B3A3-AEBB9329096C}"/>
              </a:ext>
            </a:extLst>
          </p:cNvPr>
          <p:cNvSpPr>
            <a:spLocks noGrp="1"/>
          </p:cNvSpPr>
          <p:nvPr>
            <p:ph type="title"/>
          </p:nvPr>
        </p:nvSpPr>
        <p:spPr/>
        <p:txBody>
          <a:bodyPr vert="horz" lIns="0" tIns="0" rIns="0" bIns="0" rtlCol="0" anchor="ctr">
            <a:noAutofit/>
          </a:bodyPr>
          <a:lstStyle>
            <a:lvl1pPr>
              <a:defRPr lang="en-US"/>
            </a:lvl1pPr>
          </a:lstStyle>
          <a:p>
            <a:pPr lvl="0" algn="ctr"/>
            <a:r>
              <a:rPr lang="en-US" dirty="0"/>
              <a:t>Click to edit Master title style</a:t>
            </a:r>
          </a:p>
        </p:txBody>
      </p:sp>
      <p:sp>
        <p:nvSpPr>
          <p:cNvPr id="3" name="Content Placeholder 2">
            <a:extLst>
              <a:ext uri="{FF2B5EF4-FFF2-40B4-BE49-F238E27FC236}">
                <a16:creationId xmlns:a16="http://schemas.microsoft.com/office/drawing/2014/main" id="{3B1FE678-FB09-4D48-92DE-F80B8E118D5C}"/>
              </a:ext>
            </a:extLst>
          </p:cNvPr>
          <p:cNvSpPr>
            <a:spLocks noGrp="1"/>
          </p:cNvSpPr>
          <p:nvPr>
            <p:ph idx="1"/>
          </p:nvPr>
        </p:nvSpPr>
        <p:spPr>
          <a:xfrm>
            <a:off x="477078" y="1190445"/>
            <a:ext cx="5486400" cy="4743218"/>
          </a:xfrm>
          <a:prstGeom prst="rect">
            <a:avLst/>
          </a:prstGeom>
        </p:spPr>
        <p:txBody>
          <a:bodyPr/>
          <a:lstStyle>
            <a:lvl5pPr marL="1376328" indent="-29526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2">
            <a:extLst>
              <a:ext uri="{FF2B5EF4-FFF2-40B4-BE49-F238E27FC236}">
                <a16:creationId xmlns:a16="http://schemas.microsoft.com/office/drawing/2014/main" id="{26F48680-F7B1-4CE3-B199-7FA9D05F50E3}"/>
              </a:ext>
            </a:extLst>
          </p:cNvPr>
          <p:cNvSpPr>
            <a:spLocks noGrp="1"/>
          </p:cNvSpPr>
          <p:nvPr>
            <p:ph idx="10"/>
          </p:nvPr>
        </p:nvSpPr>
        <p:spPr>
          <a:xfrm>
            <a:off x="6175776" y="1190445"/>
            <a:ext cx="5486400" cy="474321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02265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8C5B-B210-4DEE-B3A3-AEBB9329096C}"/>
              </a:ext>
            </a:extLst>
          </p:cNvPr>
          <p:cNvSpPr>
            <a:spLocks noGrp="1"/>
          </p:cNvSpPr>
          <p:nvPr>
            <p:ph type="title"/>
          </p:nvPr>
        </p:nvSpPr>
        <p:spPr/>
        <p:txBody>
          <a:bodyPr vert="horz" lIns="0" tIns="0" rIns="0" bIns="0" rtlCol="0" anchor="ctr">
            <a:noAutofit/>
          </a:bodyPr>
          <a:lstStyle>
            <a:lvl1pPr>
              <a:defRPr lang="en-US"/>
            </a:lvl1pPr>
          </a:lstStyle>
          <a:p>
            <a:pPr lvl="0" algn="ctr"/>
            <a:r>
              <a:rPr lang="en-US" dirty="0"/>
              <a:t>Click to edit Master title style</a:t>
            </a:r>
          </a:p>
        </p:txBody>
      </p:sp>
      <p:sp>
        <p:nvSpPr>
          <p:cNvPr id="3" name="Content Placeholder 2">
            <a:extLst>
              <a:ext uri="{FF2B5EF4-FFF2-40B4-BE49-F238E27FC236}">
                <a16:creationId xmlns:a16="http://schemas.microsoft.com/office/drawing/2014/main" id="{3B1FE678-FB09-4D48-92DE-F80B8E118D5C}"/>
              </a:ext>
            </a:extLst>
          </p:cNvPr>
          <p:cNvSpPr>
            <a:spLocks noGrp="1"/>
          </p:cNvSpPr>
          <p:nvPr>
            <p:ph idx="1"/>
          </p:nvPr>
        </p:nvSpPr>
        <p:spPr>
          <a:xfrm>
            <a:off x="477078" y="1746504"/>
            <a:ext cx="5486400" cy="4467121"/>
          </a:xfrm>
          <a:prstGeom prst="rect">
            <a:avLst/>
          </a:prstGeom>
        </p:spPr>
        <p:txBody>
          <a:bodyPr/>
          <a:lstStyle>
            <a:lvl5pPr marL="1376328" indent="-29526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2">
            <a:extLst>
              <a:ext uri="{FF2B5EF4-FFF2-40B4-BE49-F238E27FC236}">
                <a16:creationId xmlns:a16="http://schemas.microsoft.com/office/drawing/2014/main" id="{26F48680-F7B1-4CE3-B199-7FA9D05F50E3}"/>
              </a:ext>
            </a:extLst>
          </p:cNvPr>
          <p:cNvSpPr>
            <a:spLocks noGrp="1"/>
          </p:cNvSpPr>
          <p:nvPr>
            <p:ph idx="10"/>
          </p:nvPr>
        </p:nvSpPr>
        <p:spPr>
          <a:xfrm>
            <a:off x="6175776" y="1746504"/>
            <a:ext cx="5486400" cy="44671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a:extLst>
              <a:ext uri="{FF2B5EF4-FFF2-40B4-BE49-F238E27FC236}">
                <a16:creationId xmlns:a16="http://schemas.microsoft.com/office/drawing/2014/main" id="{24C830C7-12B3-4FB9-8F31-57575BF0D200}"/>
              </a:ext>
            </a:extLst>
          </p:cNvPr>
          <p:cNvSpPr>
            <a:spLocks noGrp="1"/>
          </p:cNvSpPr>
          <p:nvPr>
            <p:ph idx="12"/>
          </p:nvPr>
        </p:nvSpPr>
        <p:spPr>
          <a:xfrm>
            <a:off x="477078" y="1097280"/>
            <a:ext cx="11185098" cy="558099"/>
          </a:xfrm>
          <a:prstGeom prst="rect">
            <a:avLst/>
          </a:prstGeom>
          <a:solidFill>
            <a:schemeClr val="accent2"/>
          </a:solidFill>
        </p:spPr>
        <p:txBody>
          <a:bodyPr vert="horz" lIns="0" tIns="0" rIns="0" bIns="0" rtlCol="0" anchor="ctr">
            <a:noAutofit/>
          </a:bodyPr>
          <a:lstStyle>
            <a:lvl1pPr>
              <a:defRPr lang="en-US" sz="2400" b="1" dirty="0">
                <a:solidFill>
                  <a:schemeClr val="bg1"/>
                </a:solidFill>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2205346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8C5B-B210-4DEE-B3A3-AEBB9329096C}"/>
              </a:ext>
            </a:extLst>
          </p:cNvPr>
          <p:cNvSpPr>
            <a:spLocks noGrp="1"/>
          </p:cNvSpPr>
          <p:nvPr>
            <p:ph type="title"/>
          </p:nvPr>
        </p:nvSpPr>
        <p:spPr/>
        <p:txBody>
          <a:bodyPr vert="horz" lIns="0" tIns="0" rIns="0" bIns="0" rtlCol="0" anchor="ctr">
            <a:noAutofit/>
          </a:bodyPr>
          <a:lstStyle>
            <a:lvl1pPr>
              <a:defRPr lang="en-US"/>
            </a:lvl1pPr>
          </a:lstStyle>
          <a:p>
            <a:pPr lvl="0" algn="ctr"/>
            <a:r>
              <a:rPr lang="en-US" dirty="0"/>
              <a:t>Click to edit Master title style</a:t>
            </a:r>
          </a:p>
        </p:txBody>
      </p:sp>
      <p:sp>
        <p:nvSpPr>
          <p:cNvPr id="4" name="Content Placeholder 2">
            <a:extLst>
              <a:ext uri="{FF2B5EF4-FFF2-40B4-BE49-F238E27FC236}">
                <a16:creationId xmlns:a16="http://schemas.microsoft.com/office/drawing/2014/main" id="{26F48680-F7B1-4CE3-B199-7FA9D05F50E3}"/>
              </a:ext>
            </a:extLst>
          </p:cNvPr>
          <p:cNvSpPr>
            <a:spLocks noGrp="1"/>
          </p:cNvSpPr>
          <p:nvPr>
            <p:ph idx="10"/>
          </p:nvPr>
        </p:nvSpPr>
        <p:spPr>
          <a:xfrm>
            <a:off x="477078" y="1746503"/>
            <a:ext cx="11185098" cy="450520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a:extLst>
              <a:ext uri="{FF2B5EF4-FFF2-40B4-BE49-F238E27FC236}">
                <a16:creationId xmlns:a16="http://schemas.microsoft.com/office/drawing/2014/main" id="{24C830C7-12B3-4FB9-8F31-57575BF0D200}"/>
              </a:ext>
            </a:extLst>
          </p:cNvPr>
          <p:cNvSpPr>
            <a:spLocks noGrp="1"/>
          </p:cNvSpPr>
          <p:nvPr>
            <p:ph idx="12"/>
          </p:nvPr>
        </p:nvSpPr>
        <p:spPr>
          <a:xfrm>
            <a:off x="477078" y="1097280"/>
            <a:ext cx="11185098" cy="558099"/>
          </a:xfrm>
          <a:prstGeom prst="rect">
            <a:avLst/>
          </a:prstGeom>
          <a:solidFill>
            <a:schemeClr val="accent2"/>
          </a:solidFill>
        </p:spPr>
        <p:txBody>
          <a:bodyPr vert="horz" lIns="0" tIns="0" rIns="0" bIns="0" rtlCol="0" anchor="ctr">
            <a:noAutofit/>
          </a:bodyPr>
          <a:lstStyle>
            <a:lvl1pPr>
              <a:defRPr lang="en-US" sz="2400" b="1" dirty="0">
                <a:solidFill>
                  <a:schemeClr val="bg1"/>
                </a:solidFill>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2042721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F9C6-871F-4E4F-8FFE-C3625B9D2F8B}"/>
              </a:ext>
            </a:extLst>
          </p:cNvPr>
          <p:cNvSpPr>
            <a:spLocks noGrp="1"/>
          </p:cNvSpPr>
          <p:nvPr>
            <p:ph type="title"/>
          </p:nvPr>
        </p:nvSpPr>
        <p:spPr>
          <a:xfrm>
            <a:off x="475488" y="109728"/>
            <a:ext cx="11237976" cy="737961"/>
          </a:xfrm>
          <a:prstGeom prst="rect">
            <a:avLst/>
          </a:prstGeom>
        </p:spPr>
        <p:txBody>
          <a:bodyPr lIns="0" tIns="0" rIns="0" bIns="0" anchor="ctr">
            <a:noAutofit/>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94BF8EBB-D9A4-9144-9B4D-1FB888202BCD}"/>
              </a:ext>
            </a:extLst>
          </p:cNvPr>
          <p:cNvSpPr>
            <a:spLocks noGrp="1"/>
          </p:cNvSpPr>
          <p:nvPr>
            <p:ph idx="1"/>
          </p:nvPr>
        </p:nvSpPr>
        <p:spPr>
          <a:xfrm>
            <a:off x="475488" y="1097280"/>
            <a:ext cx="11237976" cy="5102352"/>
          </a:xfrm>
          <a:prstGeom prst="rect">
            <a:avLst/>
          </a:prstGeom>
        </p:spPr>
        <p:txBody>
          <a:bodyPr lIns="0" tIns="0" rIns="0" bIns="0">
            <a:noAutofit/>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34087786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553D-BA02-4DB5-887B-C490755A63AC}"/>
              </a:ext>
            </a:extLst>
          </p:cNvPr>
          <p:cNvSpPr>
            <a:spLocks noGrp="1"/>
          </p:cNvSpPr>
          <p:nvPr>
            <p:ph type="title"/>
          </p:nvPr>
        </p:nvSpPr>
        <p:spPr/>
        <p:txBody>
          <a:bodyPr vert="horz" lIns="0" tIns="0" rIns="0" bIns="0" rtlCol="0" anchor="ctr">
            <a:noAutofit/>
          </a:bodyPr>
          <a:lstStyle>
            <a:lvl1pPr>
              <a:defRPr lang="en-US"/>
            </a:lvl1pPr>
          </a:lstStyle>
          <a:p>
            <a:pPr lvl="0" algn="ctr"/>
            <a:r>
              <a:rPr lang="en-US" dirty="0"/>
              <a:t>Click to edit Master title style</a:t>
            </a:r>
          </a:p>
        </p:txBody>
      </p:sp>
      <p:sp>
        <p:nvSpPr>
          <p:cNvPr id="3" name="Rectangle 2">
            <a:extLst>
              <a:ext uri="{FF2B5EF4-FFF2-40B4-BE49-F238E27FC236}">
                <a16:creationId xmlns:a16="http://schemas.microsoft.com/office/drawing/2014/main" id="{576679F7-4144-40F0-817C-BDF01B3E845C}"/>
              </a:ext>
            </a:extLst>
          </p:cNvPr>
          <p:cNvSpPr/>
          <p:nvPr userDrawn="1"/>
        </p:nvSpPr>
        <p:spPr>
          <a:xfrm rot="5400000">
            <a:off x="1992418" y="-84451"/>
            <a:ext cx="2262911" cy="533111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19959BE7-C032-4837-AADA-6567C2136C20}"/>
              </a:ext>
            </a:extLst>
          </p:cNvPr>
          <p:cNvSpPr/>
          <p:nvPr userDrawn="1"/>
        </p:nvSpPr>
        <p:spPr>
          <a:xfrm rot="5400000">
            <a:off x="7491649" y="-84451"/>
            <a:ext cx="2262911" cy="533111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1D492715-986F-4B98-A7A3-28CA8A8909EC}"/>
              </a:ext>
            </a:extLst>
          </p:cNvPr>
          <p:cNvSpPr/>
          <p:nvPr userDrawn="1"/>
        </p:nvSpPr>
        <p:spPr>
          <a:xfrm rot="5400000">
            <a:off x="7491649" y="2364282"/>
            <a:ext cx="2262911" cy="533111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E8A3ABDE-E2EE-459C-B3CC-CFD0D5C8A0FD}"/>
              </a:ext>
            </a:extLst>
          </p:cNvPr>
          <p:cNvSpPr/>
          <p:nvPr userDrawn="1"/>
        </p:nvSpPr>
        <p:spPr>
          <a:xfrm rot="5400000">
            <a:off x="1992418" y="2364282"/>
            <a:ext cx="2262911" cy="533111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3">
            <a:extLst>
              <a:ext uri="{FF2B5EF4-FFF2-40B4-BE49-F238E27FC236}">
                <a16:creationId xmlns:a16="http://schemas.microsoft.com/office/drawing/2014/main" id="{D9F5D20B-85FE-45FA-A090-FFE409595910}"/>
              </a:ext>
            </a:extLst>
          </p:cNvPr>
          <p:cNvSpPr>
            <a:spLocks noGrp="1"/>
          </p:cNvSpPr>
          <p:nvPr>
            <p:ph type="body" sz="quarter" idx="10"/>
          </p:nvPr>
        </p:nvSpPr>
        <p:spPr>
          <a:xfrm>
            <a:off x="679272" y="1613431"/>
            <a:ext cx="4865907" cy="1965928"/>
          </a:xfrm>
        </p:spPr>
        <p:txBody>
          <a:bodyPr/>
          <a:lstStyle>
            <a:lvl1pPr marL="0" marR="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0" marR="0" lvl="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8" name="Text Placeholder 3">
            <a:extLst>
              <a:ext uri="{FF2B5EF4-FFF2-40B4-BE49-F238E27FC236}">
                <a16:creationId xmlns:a16="http://schemas.microsoft.com/office/drawing/2014/main" id="{9640FF13-6D8B-413E-A463-86B814192499}"/>
              </a:ext>
            </a:extLst>
          </p:cNvPr>
          <p:cNvSpPr>
            <a:spLocks noGrp="1"/>
          </p:cNvSpPr>
          <p:nvPr>
            <p:ph type="body" sz="quarter" idx="11"/>
          </p:nvPr>
        </p:nvSpPr>
        <p:spPr>
          <a:xfrm>
            <a:off x="6190149" y="1613431"/>
            <a:ext cx="4865907" cy="1965928"/>
          </a:xfrm>
        </p:spPr>
        <p:txBody>
          <a:bodyPr/>
          <a:lstStyle>
            <a:lvl1pPr marL="0" marR="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0" marR="0" lvl="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9" name="Text Placeholder 3">
            <a:extLst>
              <a:ext uri="{FF2B5EF4-FFF2-40B4-BE49-F238E27FC236}">
                <a16:creationId xmlns:a16="http://schemas.microsoft.com/office/drawing/2014/main" id="{F579650F-F69A-45B3-A219-34F5EC0B6259}"/>
              </a:ext>
            </a:extLst>
          </p:cNvPr>
          <p:cNvSpPr>
            <a:spLocks noGrp="1"/>
          </p:cNvSpPr>
          <p:nvPr>
            <p:ph type="body" sz="quarter" idx="12"/>
          </p:nvPr>
        </p:nvSpPr>
        <p:spPr>
          <a:xfrm>
            <a:off x="679272" y="4046875"/>
            <a:ext cx="4865907" cy="1965928"/>
          </a:xfrm>
        </p:spPr>
        <p:txBody>
          <a:bodyPr/>
          <a:lstStyle>
            <a:lvl1pPr marL="0" marR="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0" marR="0" lvl="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10" name="Text Placeholder 3">
            <a:extLst>
              <a:ext uri="{FF2B5EF4-FFF2-40B4-BE49-F238E27FC236}">
                <a16:creationId xmlns:a16="http://schemas.microsoft.com/office/drawing/2014/main" id="{7AB6E1A5-C750-41F8-93D7-C197EF7B3EAB}"/>
              </a:ext>
            </a:extLst>
          </p:cNvPr>
          <p:cNvSpPr>
            <a:spLocks noGrp="1"/>
          </p:cNvSpPr>
          <p:nvPr>
            <p:ph type="body" sz="quarter" idx="13"/>
          </p:nvPr>
        </p:nvSpPr>
        <p:spPr>
          <a:xfrm>
            <a:off x="6190149" y="4012580"/>
            <a:ext cx="4865907" cy="1965928"/>
          </a:xfrm>
        </p:spPr>
        <p:txBody>
          <a:bodyPr/>
          <a:lstStyle>
            <a:lvl1pPr marL="0" marR="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0" marR="0" lvl="0" indent="0" algn="l" defTabSz="914377"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588986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pac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6865DE-515C-49FB-95D3-A23C847A51CF}"/>
              </a:ext>
            </a:extLst>
          </p:cNvPr>
          <p:cNvSpPr/>
          <p:nvPr userDrawn="1"/>
        </p:nvSpPr>
        <p:spPr>
          <a:xfrm>
            <a:off x="0" y="0"/>
            <a:ext cx="12192000" cy="609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56E27E9-F4F6-4495-B0BA-4EC913212C13}"/>
              </a:ext>
            </a:extLst>
          </p:cNvPr>
          <p:cNvSpPr>
            <a:spLocks noGrp="1"/>
          </p:cNvSpPr>
          <p:nvPr>
            <p:ph type="title"/>
          </p:nvPr>
        </p:nvSpPr>
        <p:spPr>
          <a:xfrm>
            <a:off x="457200" y="2691041"/>
            <a:ext cx="10515600" cy="73796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2558264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vider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7A36-7ABF-4DEB-B1D7-3402CDABE93D}"/>
              </a:ext>
            </a:extLst>
          </p:cNvPr>
          <p:cNvSpPr>
            <a:spLocks noGrp="1"/>
          </p:cNvSpPr>
          <p:nvPr>
            <p:ph type="title" hasCustomPrompt="1"/>
          </p:nvPr>
        </p:nvSpPr>
        <p:spPr>
          <a:xfrm>
            <a:off x="457200" y="2935225"/>
            <a:ext cx="10515600" cy="1234440"/>
          </a:xfrm>
          <a:prstGeom prst="rect">
            <a:avLst/>
          </a:prstGeom>
        </p:spPr>
        <p:txBody>
          <a:bodyPr/>
          <a:lstStyle>
            <a:lvl1pPr algn="l">
              <a:defRPr sz="4800" b="1">
                <a:solidFill>
                  <a:srgbClr val="BB3E96"/>
                </a:solidFill>
                <a:latin typeface="Arial" panose="020B0604020202020204" pitchFamily="34" charset="0"/>
                <a:cs typeface="Arial" panose="020B0604020202020204" pitchFamily="34" charset="0"/>
              </a:defRPr>
            </a:lvl1pPr>
          </a:lstStyle>
          <a:p>
            <a:r>
              <a:rPr lang="en-US" dirty="0"/>
              <a:t>Section Divider</a:t>
            </a:r>
          </a:p>
        </p:txBody>
      </p:sp>
    </p:spTree>
    <p:extLst>
      <p:ext uri="{BB962C8B-B14F-4D97-AF65-F5344CB8AC3E}">
        <p14:creationId xmlns:p14="http://schemas.microsoft.com/office/powerpoint/2010/main" val="2322651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457200" y="1097280"/>
            <a:ext cx="11237976" cy="532180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950976"/>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457200" y="146304"/>
            <a:ext cx="11237976" cy="737961"/>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8671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extLst>
    <p:ext uri="{DCECCB84-F9BA-43D5-87BE-67443E8EF086}">
      <p15:sldGuideLst xmlns:p15="http://schemas.microsoft.com/office/powerpoint/2012/main">
        <p15:guide id="1" orient="horz" pos="120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3054096"/>
            <a:ext cx="8814816" cy="777240"/>
          </a:xfrm>
        </p:spPr>
        <p:txBody>
          <a:bodyPr anchor="ctr"/>
          <a:lstStyle>
            <a:lvl1pPr>
              <a:defRPr sz="4800">
                <a:solidFill>
                  <a:schemeClr val="accent1"/>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p:nvPr userDrawn="1"/>
        </p:nvCxnSpPr>
        <p:spPr>
          <a:xfrm>
            <a:off x="745919" y="2735283"/>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p:nvPr userDrawn="1"/>
        </p:nvCxnSpPr>
        <p:spPr>
          <a:xfrm>
            <a:off x="745919" y="4057561"/>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430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817352" cy="3961039"/>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817352" cy="473025"/>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3346154"/>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40545407"/>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983234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746125" y="2706688"/>
            <a:ext cx="10048875" cy="890587"/>
          </a:xfrm>
        </p:spPr>
        <p:txBody>
          <a:bodyPr anchor="ctr"/>
          <a:lstStyle>
            <a:lvl1pPr marL="0" indent="0">
              <a:buNone/>
              <a:defRPr sz="6600" b="1">
                <a:solidFill>
                  <a:schemeClr val="bg1"/>
                </a:solidFill>
              </a:defRPr>
            </a:lvl1pPr>
          </a:lstStyle>
          <a:p>
            <a:pPr lvl="0"/>
            <a:r>
              <a:rPr lang="en-US" dirty="0"/>
              <a:t>Section divider simple</a:t>
            </a:r>
          </a:p>
        </p:txBody>
      </p:sp>
    </p:spTree>
    <p:extLst>
      <p:ext uri="{BB962C8B-B14F-4D97-AF65-F5344CB8AC3E}">
        <p14:creationId xmlns:p14="http://schemas.microsoft.com/office/powerpoint/2010/main" val="3822011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Divider_Amethy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746125" y="2706688"/>
            <a:ext cx="10048875" cy="890587"/>
          </a:xfrm>
        </p:spPr>
        <p:txBody>
          <a:bodyPr anchor="ctr"/>
          <a:lstStyle>
            <a:lvl1pPr marL="0" indent="0">
              <a:buNone/>
              <a:defRPr sz="6600" b="1">
                <a:solidFill>
                  <a:schemeClr val="bg1"/>
                </a:solidFill>
              </a:defRPr>
            </a:lvl1pPr>
          </a:lstStyle>
          <a:p>
            <a:pPr lvl="0"/>
            <a:r>
              <a:rPr lang="en-US" dirty="0"/>
              <a:t>Section divider simple</a:t>
            </a:r>
          </a:p>
        </p:txBody>
      </p:sp>
    </p:spTree>
    <p:extLst>
      <p:ext uri="{BB962C8B-B14F-4D97-AF65-F5344CB8AC3E}">
        <p14:creationId xmlns:p14="http://schemas.microsoft.com/office/powerpoint/2010/main" val="2947658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412111"/>
            <a:ext cx="3416300" cy="4760089"/>
          </a:xfrm>
          <a:prstGeom prst="rect">
            <a:avLst/>
          </a:prstGeom>
        </p:spPr>
        <p:txBody>
          <a:bodyPr anchor="ctr"/>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474562"/>
            <a:ext cx="3416300" cy="762000"/>
          </a:xfrm>
          <a:prstGeom prst="rect">
            <a:avLst/>
          </a:prstGeom>
        </p:spPr>
        <p:txBody>
          <a:bodyPr anchor="b"/>
          <a:lstStyle>
            <a:lvl1pPr marL="0" indent="0">
              <a:buNone/>
              <a:defRPr sz="28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474562"/>
            <a:ext cx="6664452" cy="5697638"/>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E211E906-EBF4-4AC3-94FD-723ECD45C158}"/>
              </a:ext>
            </a:extLst>
          </p:cNvPr>
          <p:cNvSpPr txBox="1"/>
          <p:nvPr userDrawn="1"/>
        </p:nvSpPr>
        <p:spPr>
          <a:xfrm>
            <a:off x="457200" y="6492240"/>
            <a:ext cx="2631554" cy="184666"/>
          </a:xfrm>
          <a:prstGeom prst="rect">
            <a:avLst/>
          </a:prstGeom>
          <a:noFill/>
        </p:spPr>
        <p:txBody>
          <a:bodyPr wrap="none" lIns="0" tIns="0" rIns="0" bIns="0"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rPr>
              <a:t>Jackson Lewis P.C. | January 14, 2021</a:t>
            </a:r>
          </a:p>
        </p:txBody>
      </p:sp>
    </p:spTree>
    <p:extLst>
      <p:ext uri="{BB962C8B-B14F-4D97-AF65-F5344CB8AC3E}">
        <p14:creationId xmlns:p14="http://schemas.microsoft.com/office/powerpoint/2010/main" val="267549755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474563"/>
            <a:ext cx="3416300" cy="5697638"/>
          </a:xfrm>
          <a:prstGeom prst="rect">
            <a:avLst/>
          </a:prstGeom>
        </p:spPr>
        <p:txBody>
          <a:bodyPr anchor="ctr"/>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474562"/>
            <a:ext cx="6664452" cy="5697638"/>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9CEF215E-D366-406F-A882-23DF93859EB3}"/>
              </a:ext>
            </a:extLst>
          </p:cNvPr>
          <p:cNvSpPr txBox="1"/>
          <p:nvPr userDrawn="1"/>
        </p:nvSpPr>
        <p:spPr>
          <a:xfrm>
            <a:off x="457200" y="6492240"/>
            <a:ext cx="2631554" cy="184666"/>
          </a:xfrm>
          <a:prstGeom prst="rect">
            <a:avLst/>
          </a:prstGeom>
          <a:noFill/>
        </p:spPr>
        <p:txBody>
          <a:bodyPr wrap="none" lIns="0" tIns="0" rIns="0" bIns="0"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rPr>
              <a:t>Jackson Lewis P.C. | January 14, 2021</a:t>
            </a:r>
          </a:p>
        </p:txBody>
      </p:sp>
    </p:spTree>
    <p:extLst>
      <p:ext uri="{BB962C8B-B14F-4D97-AF65-F5344CB8AC3E}">
        <p14:creationId xmlns:p14="http://schemas.microsoft.com/office/powerpoint/2010/main" val="261827701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7962579" y="1354238"/>
            <a:ext cx="3416300" cy="4817962"/>
          </a:xfrm>
          <a:prstGeom prst="rect">
            <a:avLst/>
          </a:prstGeom>
        </p:spPr>
        <p:txBody>
          <a:bodyPr anchor="ctr"/>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7962579" y="398736"/>
            <a:ext cx="3416300" cy="762000"/>
          </a:xfrm>
          <a:prstGeom prst="rect">
            <a:avLst/>
          </a:prstGeom>
        </p:spPr>
        <p:txBody>
          <a:bodyPr anchor="b"/>
          <a:lstStyle>
            <a:lvl1pPr marL="0" indent="0">
              <a:buNone/>
              <a:defRPr sz="2800" b="1">
                <a:solidFill>
                  <a:schemeClr val="bg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358814"/>
            <a:ext cx="6664452" cy="5813385"/>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E3E4BED6-D62C-46EB-B17B-BEFC1884D0FC}"/>
              </a:ext>
            </a:extLst>
          </p:cNvPr>
          <p:cNvSpPr txBox="1"/>
          <p:nvPr userDrawn="1"/>
        </p:nvSpPr>
        <p:spPr>
          <a:xfrm>
            <a:off x="11499574" y="6492240"/>
            <a:ext cx="191964" cy="184666"/>
          </a:xfrm>
          <a:prstGeom prst="rect">
            <a:avLst/>
          </a:prstGeom>
          <a:noFill/>
        </p:spPr>
        <p:txBody>
          <a:bodyPr wrap="square" lIns="0" tIns="0" rIns="0" bIns="0"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1ACAC8-381B-794D-9583-C0ECE215BBD9}" type="slidenum">
              <a:rPr lang="en-US" sz="1200" b="0" smtClean="0">
                <a:solidFill>
                  <a:schemeClr val="bg1"/>
                </a:solidFill>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a:t>
            </a:fld>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623078"/>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7962579" y="358814"/>
            <a:ext cx="3416300" cy="5813386"/>
          </a:xfrm>
          <a:prstGeom prst="rect">
            <a:avLst/>
          </a:prstGeom>
        </p:spPr>
        <p:txBody>
          <a:bodyPr anchor="ctr"/>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358814"/>
            <a:ext cx="6664452" cy="5813385"/>
          </a:xfrm>
          <a:prstGeom prst="rect">
            <a:avLst/>
          </a:prstGeom>
        </p:spPr>
        <p:txBody>
          <a:bodyPr/>
          <a:lstStyle>
            <a:lvl1pPr>
              <a:defRPr sz="2400"/>
            </a:lvl1pPr>
            <a:lvl2pPr marL="457200" indent="-223838">
              <a:defRPr sz="2400"/>
            </a:lvl2pPr>
            <a:lvl3pPr marL="746125" indent="-288925">
              <a:defRPr sz="2400"/>
            </a:lvl3pPr>
            <a:lvl4pPr marL="1082675" indent="-280988">
              <a:defRPr sz="2400"/>
            </a:lvl4pPr>
            <a:lvl5pPr marL="1371600" indent="-288925">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0039B55-0098-4184-B00B-D144D5ADCFA8}"/>
              </a:ext>
            </a:extLst>
          </p:cNvPr>
          <p:cNvSpPr txBox="1"/>
          <p:nvPr userDrawn="1"/>
        </p:nvSpPr>
        <p:spPr>
          <a:xfrm>
            <a:off x="11499574" y="6492240"/>
            <a:ext cx="191964" cy="184666"/>
          </a:xfrm>
          <a:prstGeom prst="rect">
            <a:avLst/>
          </a:prstGeom>
          <a:noFill/>
        </p:spPr>
        <p:txBody>
          <a:bodyPr wrap="square" lIns="0" tIns="0" rIns="0" bIns="0"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1ACAC8-381B-794D-9583-C0ECE215BBD9}" type="slidenum">
              <a:rPr lang="en-US" sz="1200" b="0" smtClean="0">
                <a:solidFill>
                  <a:schemeClr val="bg1"/>
                </a:solidFill>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a:t>
            </a:fld>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52520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a:t>
            </a:r>
            <a:r>
              <a:rPr lang="en-US" sz="6000" b="1" dirty="0">
                <a:solidFill>
                  <a:schemeClr val="accent2"/>
                </a:solidFill>
                <a:latin typeface="Arial" panose="020B0604020202020204" pitchFamily="34" charset="0"/>
                <a:cs typeface="Arial" panose="020B0604020202020204" pitchFamily="34" charset="0"/>
              </a:rPr>
              <a:t>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a:stretch>
            <a:fillRect/>
          </a:stretch>
        </p:blipFill>
        <p:spPr>
          <a:xfrm>
            <a:off x="8820635" y="658368"/>
            <a:ext cx="2670048" cy="412550"/>
          </a:xfrm>
          <a:prstGeom prst="rect">
            <a:avLst/>
          </a:prstGeom>
        </p:spPr>
      </p:pic>
      <p:sp>
        <p:nvSpPr>
          <p:cNvPr id="7" name="TextBox 6">
            <a:extLst>
              <a:ext uri="{FF2B5EF4-FFF2-40B4-BE49-F238E27FC236}">
                <a16:creationId xmlns:a16="http://schemas.microsoft.com/office/drawing/2014/main" id="{38616420-B26A-4364-BD6F-AC66C308CC75}"/>
              </a:ext>
            </a:extLst>
          </p:cNvPr>
          <p:cNvSpPr txBox="1"/>
          <p:nvPr userDrawn="1"/>
        </p:nvSpPr>
        <p:spPr>
          <a:xfrm>
            <a:off x="457200" y="6492240"/>
            <a:ext cx="2631554" cy="184666"/>
          </a:xfrm>
          <a:prstGeom prst="rect">
            <a:avLst/>
          </a:prstGeom>
          <a:noFill/>
        </p:spPr>
        <p:txBody>
          <a:bodyPr wrap="none" lIns="0" tIns="0" rIns="0" bIns="0"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rPr>
              <a:t>Jackson Lewis P.C. | January 14, 2021</a:t>
            </a:r>
          </a:p>
        </p:txBody>
      </p:sp>
      <p:sp>
        <p:nvSpPr>
          <p:cNvPr id="8" name="TextBox 7">
            <a:extLst>
              <a:ext uri="{FF2B5EF4-FFF2-40B4-BE49-F238E27FC236}">
                <a16:creationId xmlns:a16="http://schemas.microsoft.com/office/drawing/2014/main" id="{F79ED3A8-525E-4A45-9ADB-7A61A58D4FEF}"/>
              </a:ext>
            </a:extLst>
          </p:cNvPr>
          <p:cNvSpPr txBox="1"/>
          <p:nvPr userDrawn="1"/>
        </p:nvSpPr>
        <p:spPr>
          <a:xfrm>
            <a:off x="11499574" y="6492240"/>
            <a:ext cx="191964" cy="184666"/>
          </a:xfrm>
          <a:prstGeom prst="rect">
            <a:avLst/>
          </a:prstGeom>
          <a:noFill/>
        </p:spPr>
        <p:txBody>
          <a:bodyPr wrap="square" lIns="0" tIns="0" rIns="0" bIns="0"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1ACAC8-381B-794D-9583-C0ECE215BBD9}" type="slidenum">
              <a:rPr lang="en-US" sz="1200" b="0" smtClean="0">
                <a:solidFill>
                  <a:schemeClr val="bg1"/>
                </a:solidFill>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a:t>
            </a:fld>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181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20621255"/>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F9C6-871F-4E4F-8FFE-C3625B9D2F8B}"/>
              </a:ext>
            </a:extLst>
          </p:cNvPr>
          <p:cNvSpPr>
            <a:spLocks noGrp="1"/>
          </p:cNvSpPr>
          <p:nvPr>
            <p:ph type="title"/>
          </p:nvPr>
        </p:nvSpPr>
        <p:spPr>
          <a:xfrm>
            <a:off x="475488" y="109728"/>
            <a:ext cx="11237976" cy="737961"/>
          </a:xfrm>
          <a:prstGeom prst="rect">
            <a:avLst/>
          </a:prstGeom>
        </p:spPr>
        <p:txBody>
          <a:bodyPr lIns="0" tIns="0" rIns="0" bIns="0" anchor="ctr">
            <a:noAutofit/>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94BF8EBB-D9A4-9144-9B4D-1FB888202BCD}"/>
              </a:ext>
            </a:extLst>
          </p:cNvPr>
          <p:cNvSpPr>
            <a:spLocks noGrp="1"/>
          </p:cNvSpPr>
          <p:nvPr>
            <p:ph idx="1"/>
          </p:nvPr>
        </p:nvSpPr>
        <p:spPr>
          <a:xfrm>
            <a:off x="475488" y="1097280"/>
            <a:ext cx="11237976" cy="5102352"/>
          </a:xfrm>
          <a:prstGeom prst="rect">
            <a:avLst/>
          </a:prstGeom>
        </p:spPr>
        <p:txBody>
          <a:bodyPr lIns="0" tIns="0" rIns="0" bIns="0">
            <a:noAutofit/>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4496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48686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2091806"/>
            <a:ext cx="3381086"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3">
            <a:extLst>
              <a:ext uri="{FF2B5EF4-FFF2-40B4-BE49-F238E27FC236}">
                <a16:creationId xmlns:a16="http://schemas.microsoft.com/office/drawing/2014/main" id="{5B3FB8AA-3A22-6C42-94F6-1EC29754F03D}"/>
              </a:ext>
            </a:extLst>
          </p:cNvPr>
          <p:cNvSpPr>
            <a:spLocks noGrp="1"/>
          </p:cNvSpPr>
          <p:nvPr>
            <p:ph sz="half" idx="10"/>
          </p:nvPr>
        </p:nvSpPr>
        <p:spPr>
          <a:xfrm>
            <a:off x="4390736" y="2091806"/>
            <a:ext cx="3381664"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Placeholder 3">
            <a:extLst>
              <a:ext uri="{FF2B5EF4-FFF2-40B4-BE49-F238E27FC236}">
                <a16:creationId xmlns:a16="http://schemas.microsoft.com/office/drawing/2014/main" id="{9DAE58FD-2FAB-4E4C-8AA0-C9B549EAF94E}"/>
              </a:ext>
            </a:extLst>
          </p:cNvPr>
          <p:cNvSpPr>
            <a:spLocks noGrp="1"/>
          </p:cNvSpPr>
          <p:nvPr>
            <p:ph sz="half" idx="11"/>
          </p:nvPr>
        </p:nvSpPr>
        <p:spPr>
          <a:xfrm>
            <a:off x="8095672" y="2091806"/>
            <a:ext cx="3410528"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DB424AD2-C2FD-8942-A059-3B231330A15F}"/>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Placeholder 1">
            <a:extLst>
              <a:ext uri="{FF2B5EF4-FFF2-40B4-BE49-F238E27FC236}">
                <a16:creationId xmlns:a16="http://schemas.microsoft.com/office/drawing/2014/main" id="{DFF234AD-98E6-BC44-8F6E-63EFE730F397}"/>
              </a:ext>
            </a:extLst>
          </p:cNvPr>
          <p:cNvSpPr>
            <a:spLocks noGrp="1"/>
          </p:cNvSpPr>
          <p:nvPr>
            <p:ph type="title"/>
          </p:nvPr>
        </p:nvSpPr>
        <p:spPr>
          <a:xfrm>
            <a:off x="685800" y="0"/>
            <a:ext cx="10817352" cy="1248229"/>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681225"/>
            <a:ext cx="3390900" cy="410581"/>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10030017"/>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0"/>
            <a:ext cx="10817352" cy="1264811"/>
          </a:xfrm>
          <a:prstGeom prst="rect">
            <a:avLst/>
          </a:prstGeom>
        </p:spPr>
        <p:txBody>
          <a:bodyPr vert="horz" lIns="0" tIns="0" rIns="0" bIns="0" rtlCol="0" anchor="ctr">
            <a:noAutofit/>
          </a:bodyPr>
          <a:lstStyle>
            <a:lvl1pPr>
              <a:defRPr>
                <a:solidFill>
                  <a:schemeClr val="bg1"/>
                </a:solidFill>
              </a:defRPr>
            </a:lvl1pPr>
          </a:lstStyle>
          <a:p>
            <a:r>
              <a:rPr lang="en-US" dirty="0"/>
              <a:t>Click to edit Master title style</a:t>
            </a:r>
          </a:p>
        </p:txBody>
      </p:sp>
      <p:sp>
        <p:nvSpPr>
          <p:cNvPr id="10" name="Picture Placeholder 2">
            <a:extLst>
              <a:ext uri="{FF2B5EF4-FFF2-40B4-BE49-F238E27FC236}">
                <a16:creationId xmlns:a16="http://schemas.microsoft.com/office/drawing/2014/main" id="{271A8290-D5AB-7E43-B58F-00526C5516A5}"/>
              </a:ext>
            </a:extLst>
          </p:cNvPr>
          <p:cNvSpPr>
            <a:spLocks noGrp="1"/>
          </p:cNvSpPr>
          <p:nvPr>
            <p:ph type="pic" idx="1"/>
          </p:nvPr>
        </p:nvSpPr>
        <p:spPr>
          <a:xfrm>
            <a:off x="3140364" y="1562101"/>
            <a:ext cx="5763491" cy="3259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a:extLst>
              <a:ext uri="{FF2B5EF4-FFF2-40B4-BE49-F238E27FC236}">
                <a16:creationId xmlns:a16="http://schemas.microsoft.com/office/drawing/2014/main" id="{E4ACE865-B391-F441-BEDF-5E90D6B1A5BA}"/>
              </a:ext>
            </a:extLst>
          </p:cNvPr>
          <p:cNvSpPr>
            <a:spLocks noGrp="1"/>
          </p:cNvSpPr>
          <p:nvPr>
            <p:ph sz="half" idx="2" hasCustomPrompt="1"/>
          </p:nvPr>
        </p:nvSpPr>
        <p:spPr>
          <a:xfrm>
            <a:off x="3140363" y="5347860"/>
            <a:ext cx="5763491" cy="313872"/>
          </a:xfrm>
        </p:spPr>
        <p:txBody>
          <a:bodyPr lIns="0"/>
          <a:lstStyle>
            <a:lvl1pPr marL="0" indent="0">
              <a:buNone/>
              <a:defRPr sz="1400">
                <a:solidFill>
                  <a:schemeClr val="tx1">
                    <a:lumMod val="75000"/>
                    <a:lumOff val="25000"/>
                  </a:schemeClr>
                </a:solidFill>
              </a:defRPr>
            </a:lvl1pPr>
            <a:lvl2pPr marL="457200" indent="0">
              <a:buNone/>
              <a:defRPr sz="14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65000"/>
                    <a:lumOff val="35000"/>
                  </a:schemeClr>
                </a:solidFill>
              </a:defRPr>
            </a:lvl5pPr>
          </a:lstStyle>
          <a:p>
            <a:pPr lvl="0"/>
            <a:r>
              <a:rPr lang="en-US" dirty="0"/>
              <a:t>Second level</a:t>
            </a:r>
          </a:p>
        </p:txBody>
      </p:sp>
      <p:sp>
        <p:nvSpPr>
          <p:cNvPr id="12" name="Text Placeholder 2">
            <a:extLst>
              <a:ext uri="{FF2B5EF4-FFF2-40B4-BE49-F238E27FC236}">
                <a16:creationId xmlns:a16="http://schemas.microsoft.com/office/drawing/2014/main" id="{FA580981-3CE7-4D41-998D-87EB3B252D35}"/>
              </a:ext>
            </a:extLst>
          </p:cNvPr>
          <p:cNvSpPr>
            <a:spLocks noGrp="1"/>
          </p:cNvSpPr>
          <p:nvPr>
            <p:ph type="body" idx="10"/>
          </p:nvPr>
        </p:nvSpPr>
        <p:spPr>
          <a:xfrm>
            <a:off x="3140363" y="5006489"/>
            <a:ext cx="5763491" cy="324789"/>
          </a:xfrm>
        </p:spPr>
        <p:txBody>
          <a:bodyPr lIns="0" anchor="t" anchorCtr="0">
            <a:norm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6876628"/>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4.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787901010"/>
      </p:ext>
    </p:extLst>
  </p:cSld>
  <p:clrMap bg1="lt1" tx1="dk1" bg2="lt2" tx2="dk2" accent1="accent1" accent2="accent2" accent3="accent3" accent4="accent4" accent5="accent5" accent6="accent6" hlink="hlink" folHlink="folHlink"/>
  <p:sldLayoutIdLst>
    <p:sldLayoutId id="2147483650" r:id="rId1"/>
    <p:sldLayoutId id="2147483672" r:id="rId2"/>
    <p:sldLayoutId id="2147483664" r:id="rId3"/>
    <p:sldLayoutId id="2147483665" r:id="rId4"/>
    <p:sldLayoutId id="2147483662" r:id="rId5"/>
    <p:sldLayoutId id="2147483666" r:id="rId6"/>
    <p:sldLayoutId id="2147483667" r:id="rId7"/>
    <p:sldLayoutId id="2147483663" r:id="rId8"/>
    <p:sldLayoutId id="2147483668" r:id="rId9"/>
    <p:sldLayoutId id="2147483718" r:id="rId10"/>
    <p:sldLayoutId id="2147483719" r:id="rId11"/>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7248" userDrawn="1">
          <p15:clr>
            <a:srgbClr val="F26B43"/>
          </p15:clr>
        </p15:guide>
        <p15:guide id="3" orient="horz" pos="504" userDrawn="1">
          <p15:clr>
            <a:srgbClr val="F26B43"/>
          </p15:clr>
        </p15:guide>
        <p15:guide id="4" orient="horz" pos="4080" userDrawn="1">
          <p15:clr>
            <a:srgbClr val="F26B43"/>
          </p15:clr>
        </p15:guide>
        <p15:guide id="5" orient="horz" pos="3888" userDrawn="1">
          <p15:clr>
            <a:srgbClr val="F26B43"/>
          </p15:clr>
        </p15:guide>
        <p15:guide id="6" orient="horz" pos="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943254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9" r:id="rId7"/>
    <p:sldLayoutId id="2147483690" r:id="rId8"/>
    <p:sldLayoutId id="2147483691" r:id="rId9"/>
    <p:sldLayoutId id="2147483706" r:id="rId10"/>
    <p:sldLayoutId id="2147483707" r:id="rId11"/>
    <p:sldLayoutId id="2147483694" r:id="rId12"/>
    <p:sldLayoutId id="2147483695" r:id="rId13"/>
    <p:sldLayoutId id="214748371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693" r:id="rId24"/>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D806AC-7394-4D19-9D9B-FE4BC797DB24}"/>
              </a:ext>
            </a:extLst>
          </p:cNvPr>
          <p:cNvSpPr/>
          <p:nvPr userDrawn="1"/>
        </p:nvSpPr>
        <p:spPr>
          <a:xfrm>
            <a:off x="1" y="39"/>
            <a:ext cx="3768436" cy="6857961"/>
          </a:xfrm>
          <a:prstGeom prst="rect">
            <a:avLst/>
          </a:prstGeom>
          <a:solidFill>
            <a:srgbClr val="BC3D95"/>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7E6E6"/>
              </a:solidFill>
              <a:effectLst/>
              <a:uLnTx/>
              <a:uFillTx/>
              <a:latin typeface="Calibri" panose="020F0502020204030204"/>
              <a:ea typeface="+mn-ea"/>
              <a:cs typeface="+mn-cs"/>
            </a:endParaRPr>
          </a:p>
        </p:txBody>
      </p:sp>
      <p:sp>
        <p:nvSpPr>
          <p:cNvPr id="11" name="Triangle 1">
            <a:extLst>
              <a:ext uri="{FF2B5EF4-FFF2-40B4-BE49-F238E27FC236}">
                <a16:creationId xmlns:a16="http://schemas.microsoft.com/office/drawing/2014/main" id="{7CCBAEAC-5CE3-402C-AACA-0FB45EF3D0B8}"/>
              </a:ext>
            </a:extLst>
          </p:cNvPr>
          <p:cNvSpPr/>
          <p:nvPr userDrawn="1"/>
        </p:nvSpPr>
        <p:spPr>
          <a:xfrm>
            <a:off x="2" y="-38637"/>
            <a:ext cx="3768436" cy="6896598"/>
          </a:xfrm>
          <a:custGeom>
            <a:avLst/>
            <a:gdLst>
              <a:gd name="connsiteX0" fmla="*/ 0 w 3638504"/>
              <a:gd name="connsiteY0" fmla="*/ 6857961 h 6857961"/>
              <a:gd name="connsiteX1" fmla="*/ 1819252 w 3638504"/>
              <a:gd name="connsiteY1" fmla="*/ 0 h 6857961"/>
              <a:gd name="connsiteX2" fmla="*/ 3638504 w 3638504"/>
              <a:gd name="connsiteY2" fmla="*/ 6857961 h 6857961"/>
              <a:gd name="connsiteX3" fmla="*/ 0 w 3638504"/>
              <a:gd name="connsiteY3" fmla="*/ 6857961 h 6857961"/>
              <a:gd name="connsiteX0" fmla="*/ 0 w 3648052"/>
              <a:gd name="connsiteY0" fmla="*/ 6896598 h 6896598"/>
              <a:gd name="connsiteX1" fmla="*/ 3648052 w 3648052"/>
              <a:gd name="connsiteY1" fmla="*/ 0 h 6896598"/>
              <a:gd name="connsiteX2" fmla="*/ 3638504 w 3648052"/>
              <a:gd name="connsiteY2" fmla="*/ 6896598 h 6896598"/>
              <a:gd name="connsiteX3" fmla="*/ 0 w 3648052"/>
              <a:gd name="connsiteY3" fmla="*/ 6896598 h 6896598"/>
              <a:gd name="connsiteX0" fmla="*/ 0 w 5180638"/>
              <a:gd name="connsiteY0" fmla="*/ 6896598 h 6896598"/>
              <a:gd name="connsiteX1" fmla="*/ 5180638 w 5180638"/>
              <a:gd name="connsiteY1" fmla="*/ 0 h 6896598"/>
              <a:gd name="connsiteX2" fmla="*/ 5171090 w 5180638"/>
              <a:gd name="connsiteY2" fmla="*/ 6896598 h 6896598"/>
              <a:gd name="connsiteX3" fmla="*/ 0 w 5180638"/>
              <a:gd name="connsiteY3" fmla="*/ 6896598 h 6896598"/>
            </a:gdLst>
            <a:ahLst/>
            <a:cxnLst>
              <a:cxn ang="0">
                <a:pos x="connsiteX0" y="connsiteY0"/>
              </a:cxn>
              <a:cxn ang="0">
                <a:pos x="connsiteX1" y="connsiteY1"/>
              </a:cxn>
              <a:cxn ang="0">
                <a:pos x="connsiteX2" y="connsiteY2"/>
              </a:cxn>
              <a:cxn ang="0">
                <a:pos x="connsiteX3" y="connsiteY3"/>
              </a:cxn>
            </a:cxnLst>
            <a:rect l="l" t="t" r="r" b="b"/>
            <a:pathLst>
              <a:path w="5180638" h="6896598">
                <a:moveTo>
                  <a:pt x="0" y="6896598"/>
                </a:moveTo>
                <a:lnTo>
                  <a:pt x="5180638" y="0"/>
                </a:lnTo>
                <a:cubicBezTo>
                  <a:pt x="5177455" y="2298866"/>
                  <a:pt x="5174273" y="4597732"/>
                  <a:pt x="5171090" y="6896598"/>
                </a:cubicBezTo>
                <a:lnTo>
                  <a:pt x="0" y="6896598"/>
                </a:lnTo>
                <a:close/>
              </a:path>
            </a:pathLst>
          </a:custGeom>
          <a:solidFill>
            <a:srgbClr val="FFFFFF">
              <a:alpha val="7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925BA1-BEAB-4814-ABF3-1B570E6075C4}"/>
              </a:ext>
            </a:extLst>
          </p:cNvPr>
          <p:cNvSpPr txBox="1"/>
          <p:nvPr userDrawn="1"/>
        </p:nvSpPr>
        <p:spPr>
          <a:xfrm>
            <a:off x="457200" y="6492240"/>
            <a:ext cx="2631554" cy="184666"/>
          </a:xfrm>
          <a:prstGeom prst="rect">
            <a:avLst/>
          </a:prstGeom>
          <a:noFill/>
        </p:spPr>
        <p:txBody>
          <a:bodyPr wrap="none" lIns="0" tIns="0" rIns="0" bIns="0"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rPr>
              <a:t>Jackson Lewis P.C. | January 14, 2021</a:t>
            </a:r>
          </a:p>
        </p:txBody>
      </p:sp>
      <p:sp>
        <p:nvSpPr>
          <p:cNvPr id="6" name="TextBox 5">
            <a:extLst>
              <a:ext uri="{FF2B5EF4-FFF2-40B4-BE49-F238E27FC236}">
                <a16:creationId xmlns:a16="http://schemas.microsoft.com/office/drawing/2014/main" id="{AA6A02E3-9E79-403A-A69D-2E7525C048E4}"/>
              </a:ext>
            </a:extLst>
          </p:cNvPr>
          <p:cNvSpPr txBox="1"/>
          <p:nvPr userDrawn="1"/>
        </p:nvSpPr>
        <p:spPr>
          <a:xfrm>
            <a:off x="11531972" y="6492240"/>
            <a:ext cx="187552" cy="184666"/>
          </a:xfrm>
          <a:prstGeom prst="rect">
            <a:avLst/>
          </a:prstGeom>
          <a:noFill/>
        </p:spPr>
        <p:txBody>
          <a:bodyPr wrap="none" lIns="0" tIns="0" rIns="0" bIns="0" rtlCol="0" anchor="b">
            <a:spAutoFit/>
          </a:bodyPr>
          <a:lstStyle/>
          <a:p>
            <a:pPr algn="r">
              <a:defRPr/>
            </a:pPr>
            <a:fld id="{CC1ACAC8-381B-794D-9583-C0ECE215BBD9}" type="slidenum">
              <a:rPr lang="en-US" sz="1200" b="0" smtClean="0">
                <a:solidFill>
                  <a:schemeClr val="accent1"/>
                </a:solidFill>
                <a:latin typeface="Arial" panose="020B0604020202020204" pitchFamily="34" charset="0"/>
                <a:cs typeface="Arial" panose="020B0604020202020204" pitchFamily="34" charset="0"/>
              </a:rPr>
              <a:pPr algn="r">
                <a:defRPr/>
              </a:pPr>
              <a:t>‹#›</a:t>
            </a:fld>
            <a:endParaRPr lang="en-US" sz="1200" b="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00546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649854-0972-EF49-93C7-90DAA5808CAF}"/>
              </a:ext>
            </a:extLst>
          </p:cNvPr>
          <p:cNvSpPr/>
          <p:nvPr userDrawn="1"/>
        </p:nvSpPr>
        <p:spPr>
          <a:xfrm>
            <a:off x="0" y="4621"/>
            <a:ext cx="12192000" cy="95218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20FE8AF5-DA41-7649-A2C0-BA9CF3FC6813}"/>
              </a:ext>
            </a:extLst>
          </p:cNvPr>
          <p:cNvSpPr>
            <a:spLocks noGrp="1"/>
          </p:cNvSpPr>
          <p:nvPr>
            <p:ph type="title"/>
          </p:nvPr>
        </p:nvSpPr>
        <p:spPr>
          <a:xfrm>
            <a:off x="457200" y="143171"/>
            <a:ext cx="11234338" cy="73796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2D491AD-6DEE-F14B-82E3-798D342D3252}"/>
              </a:ext>
            </a:extLst>
          </p:cNvPr>
          <p:cNvSpPr>
            <a:spLocks noGrp="1"/>
          </p:cNvSpPr>
          <p:nvPr>
            <p:ph type="body" idx="1"/>
          </p:nvPr>
        </p:nvSpPr>
        <p:spPr>
          <a:xfrm>
            <a:off x="457200" y="1095351"/>
            <a:ext cx="11237976" cy="532122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br>
              <a:rPr lang="en-US" dirty="0"/>
            </a:br>
            <a:r>
              <a:rPr lang="en-US" dirty="0"/>
              <a:t>Fifth level</a:t>
            </a:r>
          </a:p>
        </p:txBody>
      </p:sp>
      <p:sp>
        <p:nvSpPr>
          <p:cNvPr id="17" name="TextBox 16">
            <a:extLst>
              <a:ext uri="{FF2B5EF4-FFF2-40B4-BE49-F238E27FC236}">
                <a16:creationId xmlns:a16="http://schemas.microsoft.com/office/drawing/2014/main" id="{DB6875C9-6179-8B4A-B05C-36318AD40975}"/>
              </a:ext>
            </a:extLst>
          </p:cNvPr>
          <p:cNvSpPr txBox="1"/>
          <p:nvPr userDrawn="1"/>
        </p:nvSpPr>
        <p:spPr>
          <a:xfrm>
            <a:off x="457200" y="6492240"/>
            <a:ext cx="2631554" cy="184666"/>
          </a:xfrm>
          <a:prstGeom prst="rect">
            <a:avLst/>
          </a:prstGeom>
          <a:noFill/>
        </p:spPr>
        <p:txBody>
          <a:bodyPr wrap="none" lIns="0" tIns="0" rIns="0" bIns="0"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Arial" panose="020B0604020202020204" pitchFamily="34" charset="0"/>
                <a:cs typeface="Arial" panose="020B0604020202020204" pitchFamily="34" charset="0"/>
              </a:rPr>
              <a:t>Jackson Lewis P.C. | January 14, 2021</a:t>
            </a:r>
          </a:p>
        </p:txBody>
      </p:sp>
      <p:sp>
        <p:nvSpPr>
          <p:cNvPr id="5" name="TextBox 4">
            <a:extLst>
              <a:ext uri="{FF2B5EF4-FFF2-40B4-BE49-F238E27FC236}">
                <a16:creationId xmlns:a16="http://schemas.microsoft.com/office/drawing/2014/main" id="{F4C1E49B-A3A9-4949-9857-E84BA41C6C27}"/>
              </a:ext>
            </a:extLst>
          </p:cNvPr>
          <p:cNvSpPr txBox="1"/>
          <p:nvPr userDrawn="1"/>
        </p:nvSpPr>
        <p:spPr>
          <a:xfrm>
            <a:off x="11239500" y="6530162"/>
            <a:ext cx="452038" cy="184666"/>
          </a:xfrm>
          <a:prstGeom prst="rect">
            <a:avLst/>
          </a:prstGeom>
          <a:noFill/>
        </p:spPr>
        <p:txBody>
          <a:bodyPr wrap="square" lIns="0" tIns="0" rIns="0" bIns="0"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1ACAC8-381B-794D-9583-C0ECE215BBD9}" type="slidenum">
              <a:rPr lang="en-US" sz="1200" b="0" smtClean="0">
                <a:solidFill>
                  <a:schemeClr val="accent1"/>
                </a:solidFill>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a:t>
            </a:fld>
            <a:endParaRPr lang="en-US" sz="1200" b="0" dirty="0">
              <a:solidFill>
                <a:schemeClr val="accent1"/>
              </a:solidFill>
              <a:latin typeface="Arial" panose="020B0604020202020204" pitchFamily="34" charset="0"/>
              <a:cs typeface="Arial" panose="020B0604020202020204" pitchFamily="34" charset="0"/>
            </a:endParaRPr>
          </a:p>
        </p:txBody>
      </p:sp>
      <p:cxnSp>
        <p:nvCxnSpPr>
          <p:cNvPr id="8" name="Straight Connector 7" hidden="1">
            <a:extLst>
              <a:ext uri="{FF2B5EF4-FFF2-40B4-BE49-F238E27FC236}">
                <a16:creationId xmlns:a16="http://schemas.microsoft.com/office/drawing/2014/main" id="{19F0E3E7-09F7-B547-8B82-2D7C09DD556E}"/>
              </a:ext>
            </a:extLst>
          </p:cNvPr>
          <p:cNvCxnSpPr/>
          <p:nvPr userDrawn="1"/>
        </p:nvCxnSpPr>
        <p:spPr>
          <a:xfrm>
            <a:off x="457201" y="6090530"/>
            <a:ext cx="11234337"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869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dt="0"/>
  <p:txStyles>
    <p:titleStyle>
      <a:lvl1pPr algn="ctr" defTabSz="914377" rtl="0" eaLnBrk="1" latinLnBrk="0" hangingPunct="1">
        <a:lnSpc>
          <a:spcPct val="90000"/>
        </a:lnSpc>
        <a:spcBef>
          <a:spcPct val="0"/>
        </a:spcBef>
        <a:buNone/>
        <a:defRPr sz="3200" b="1" kern="1200">
          <a:solidFill>
            <a:schemeClr val="bg1"/>
          </a:solidFill>
          <a:latin typeface="Arial Nova" panose="020B05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1200"/>
        </a:spcBef>
        <a:buClr>
          <a:schemeClr val="accent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60363" indent="-230182" algn="l" defTabSz="914377" rtl="0" eaLnBrk="1" latinLnBrk="0" hangingPunct="1">
        <a:lnSpc>
          <a:spcPct val="100000"/>
        </a:lnSpc>
        <a:spcBef>
          <a:spcPts val="1200"/>
        </a:spcBef>
        <a:buClr>
          <a:schemeClr val="accent2"/>
        </a:buClr>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634984" indent="-174621" algn="l" defTabSz="914377" rtl="0" eaLnBrk="1" latinLnBrk="0" hangingPunct="1">
        <a:lnSpc>
          <a:spcPct val="100000"/>
        </a:lnSpc>
        <a:spcBef>
          <a:spcPts val="1200"/>
        </a:spcBef>
        <a:buClr>
          <a:schemeClr val="accent2"/>
        </a:buClr>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863578" indent="-228594" algn="l" defTabSz="914377" rtl="0" eaLnBrk="1" latinLnBrk="0" hangingPunct="1">
        <a:lnSpc>
          <a:spcPct val="100000"/>
        </a:lnSpc>
        <a:spcBef>
          <a:spcPts val="1200"/>
        </a:spcBef>
        <a:buClr>
          <a:schemeClr val="accent2"/>
        </a:buClr>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150200"/>
            <a:ext cx="10515600" cy="495201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829F2293-70F9-4E44-A5D1-8E927C161F21}"/>
              </a:ext>
            </a:extLst>
          </p:cNvPr>
          <p:cNvSpPr txBox="1"/>
          <p:nvPr userDrawn="1"/>
        </p:nvSpPr>
        <p:spPr>
          <a:xfrm>
            <a:off x="457200" y="6492240"/>
            <a:ext cx="2631554" cy="184666"/>
          </a:xfrm>
          <a:prstGeom prst="rect">
            <a:avLst/>
          </a:prstGeom>
          <a:noFill/>
        </p:spPr>
        <p:txBody>
          <a:bodyPr wrap="none" lIns="0" tIns="0" rIns="0" bIns="0"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solidFill>
                  <a:schemeClr val="accent1"/>
                </a:solidFill>
                <a:latin typeface="Arial" panose="020B0604020202020204" pitchFamily="34" charset="0"/>
                <a:cs typeface="Arial" panose="020B0604020202020204" pitchFamily="34" charset="0"/>
              </a:rPr>
              <a:t>Jackson Lewis P.C. | January 14, 2021</a:t>
            </a:r>
          </a:p>
        </p:txBody>
      </p:sp>
      <p:sp>
        <p:nvSpPr>
          <p:cNvPr id="10" name="TextBox 9">
            <a:extLst>
              <a:ext uri="{FF2B5EF4-FFF2-40B4-BE49-F238E27FC236}">
                <a16:creationId xmlns:a16="http://schemas.microsoft.com/office/drawing/2014/main" id="{25389540-C005-4BB1-9840-EFA939B6CA9C}"/>
              </a:ext>
            </a:extLst>
          </p:cNvPr>
          <p:cNvSpPr txBox="1"/>
          <p:nvPr userDrawn="1"/>
        </p:nvSpPr>
        <p:spPr>
          <a:xfrm>
            <a:off x="11499574" y="6492240"/>
            <a:ext cx="191964" cy="184666"/>
          </a:xfrm>
          <a:prstGeom prst="rect">
            <a:avLst/>
          </a:prstGeom>
          <a:noFill/>
        </p:spPr>
        <p:txBody>
          <a:bodyPr wrap="square" lIns="0" tIns="0" rIns="0" bIns="0"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1ACAC8-381B-794D-9583-C0ECE215BBD9}" type="slidenum">
              <a:rPr lang="en-US" sz="1200" b="0" smtClean="0">
                <a:solidFill>
                  <a:schemeClr val="accent1"/>
                </a:solidFill>
                <a:latin typeface="Arial" panose="020B0604020202020204" pitchFamily="34" charset="0"/>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a:t>
            </a:fld>
            <a:endParaRPr lang="en-US" sz="1200" b="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2663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Lst>
  <p:hf hdr="0" dt="0"/>
  <p:txStyles>
    <p:titleStyle>
      <a:lvl1pPr algn="ctr"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coronavirus/2019-ncov/your-health/covid-by-county.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jacksonlewis.com/practice/covid-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Kathleen.mcginley@jacksonlewis.com" TargetMode="External"/><Relationship Id="rId5" Type="http://schemas.openxmlformats.org/officeDocument/2006/relationships/hyperlink" Target="https://www.jacksonlewis.com/covid19-litwatch" TargetMode="External"/><Relationship Id="rId4" Type="http://schemas.openxmlformats.org/officeDocument/2006/relationships/hyperlink" Target="https://www.jacksonlewis.com/covid19-advis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78C6-12A7-0943-AFDD-D9EFC316F05F}"/>
              </a:ext>
            </a:extLst>
          </p:cNvPr>
          <p:cNvSpPr>
            <a:spLocks noGrp="1"/>
          </p:cNvSpPr>
          <p:nvPr>
            <p:ph type="ctrTitle"/>
          </p:nvPr>
        </p:nvSpPr>
        <p:spPr/>
        <p:txBody>
          <a:bodyPr/>
          <a:lstStyle/>
          <a:p>
            <a:r>
              <a:rPr lang="en-US" dirty="0"/>
              <a:t>COVID-19: Reasonable Accommodations and Other Difficult Issues</a:t>
            </a:r>
          </a:p>
        </p:txBody>
      </p:sp>
      <p:sp>
        <p:nvSpPr>
          <p:cNvPr id="3" name="Subtitle 2">
            <a:extLst>
              <a:ext uri="{FF2B5EF4-FFF2-40B4-BE49-F238E27FC236}">
                <a16:creationId xmlns:a16="http://schemas.microsoft.com/office/drawing/2014/main" id="{331F7B84-A6FD-C448-89F8-B9A9EBA9B2D8}"/>
              </a:ext>
            </a:extLst>
          </p:cNvPr>
          <p:cNvSpPr>
            <a:spLocks noGrp="1"/>
          </p:cNvSpPr>
          <p:nvPr>
            <p:ph type="subTitle" idx="1"/>
          </p:nvPr>
        </p:nvSpPr>
        <p:spPr/>
        <p:txBody>
          <a:bodyPr/>
          <a:lstStyle/>
          <a:p>
            <a:r>
              <a:rPr lang="en-US" dirty="0"/>
              <a:t>ACC Baltimore </a:t>
            </a:r>
          </a:p>
          <a:p>
            <a:r>
              <a:rPr lang="en-US" dirty="0"/>
              <a:t>March 4, 2022 Webinar</a:t>
            </a:r>
          </a:p>
        </p:txBody>
      </p:sp>
      <p:sp>
        <p:nvSpPr>
          <p:cNvPr id="4" name="Text Placeholder 3">
            <a:extLst>
              <a:ext uri="{FF2B5EF4-FFF2-40B4-BE49-F238E27FC236}">
                <a16:creationId xmlns:a16="http://schemas.microsoft.com/office/drawing/2014/main" id="{24EFE2BC-A0C2-9340-BD27-A9A479FCB3D2}"/>
              </a:ext>
            </a:extLst>
          </p:cNvPr>
          <p:cNvSpPr>
            <a:spLocks noGrp="1"/>
          </p:cNvSpPr>
          <p:nvPr>
            <p:ph type="body" sz="quarter" idx="10"/>
          </p:nvPr>
        </p:nvSpPr>
        <p:spPr/>
        <p:txBody>
          <a:bodyPr/>
          <a:lstStyle/>
          <a:p>
            <a:r>
              <a:rPr lang="en-US" dirty="0"/>
              <a:t>Kathleen McGinley, Esq.</a:t>
            </a:r>
          </a:p>
        </p:txBody>
      </p:sp>
      <p:sp>
        <p:nvSpPr>
          <p:cNvPr id="6" name="Text Placeholder 5">
            <a:extLst>
              <a:ext uri="{FF2B5EF4-FFF2-40B4-BE49-F238E27FC236}">
                <a16:creationId xmlns:a16="http://schemas.microsoft.com/office/drawing/2014/main" id="{ADA3D9C6-901F-6E47-9377-FF2762227280}"/>
              </a:ext>
            </a:extLst>
          </p:cNvPr>
          <p:cNvSpPr>
            <a:spLocks noGrp="1"/>
          </p:cNvSpPr>
          <p:nvPr>
            <p:ph type="body" sz="quarter" idx="13"/>
          </p:nvPr>
        </p:nvSpPr>
        <p:spPr/>
        <p:txBody>
          <a:bodyPr/>
          <a:lstStyle/>
          <a:p>
            <a:r>
              <a:rPr lang="en-US" dirty="0"/>
              <a:t>Jackson Lewis P.C. • Baltimore</a:t>
            </a:r>
          </a:p>
        </p:txBody>
      </p:sp>
      <p:sp>
        <p:nvSpPr>
          <p:cNvPr id="13" name="Text Placeholder 12">
            <a:extLst>
              <a:ext uri="{FF2B5EF4-FFF2-40B4-BE49-F238E27FC236}">
                <a16:creationId xmlns:a16="http://schemas.microsoft.com/office/drawing/2014/main" id="{1D123A3B-3CD2-9449-98E6-4CB1BEE4AF51}"/>
              </a:ext>
            </a:extLst>
          </p:cNvPr>
          <p:cNvSpPr>
            <a:spLocks noGrp="1"/>
          </p:cNvSpPr>
          <p:nvPr>
            <p:ph type="body" sz="quarter" idx="14"/>
          </p:nvPr>
        </p:nvSpPr>
        <p:spPr/>
        <p:txBody>
          <a:bodyPr/>
          <a:lstStyle/>
          <a:p>
            <a:r>
              <a:rPr lang="en-US" dirty="0"/>
              <a:t>410-415-2085• Kathleen.McGinley@jacksonlewis.com</a:t>
            </a:r>
          </a:p>
        </p:txBody>
      </p:sp>
    </p:spTree>
    <p:extLst>
      <p:ext uri="{BB962C8B-B14F-4D97-AF65-F5344CB8AC3E}">
        <p14:creationId xmlns:p14="http://schemas.microsoft.com/office/powerpoint/2010/main" val="236390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D927-79E3-1649-AE2A-62E0FC2C61A7}"/>
              </a:ext>
            </a:extLst>
          </p:cNvPr>
          <p:cNvSpPr>
            <a:spLocks noGrp="1"/>
          </p:cNvSpPr>
          <p:nvPr>
            <p:ph sz="quarter" idx="12"/>
          </p:nvPr>
        </p:nvSpPr>
        <p:spPr/>
        <p:txBody>
          <a:bodyPr/>
          <a:lstStyle/>
          <a:p>
            <a:r>
              <a:rPr lang="en-US" dirty="0"/>
              <a:t>Vaccine Mandates: Must We, Can We?</a:t>
            </a:r>
          </a:p>
        </p:txBody>
      </p:sp>
    </p:spTree>
    <p:extLst>
      <p:ext uri="{BB962C8B-B14F-4D97-AF65-F5344CB8AC3E}">
        <p14:creationId xmlns:p14="http://schemas.microsoft.com/office/powerpoint/2010/main" val="33938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65FE5-E5ED-4B51-B910-2EB8A8591F5E}"/>
              </a:ext>
            </a:extLst>
          </p:cNvPr>
          <p:cNvSpPr>
            <a:spLocks noGrp="1"/>
          </p:cNvSpPr>
          <p:nvPr>
            <p:ph idx="1"/>
          </p:nvPr>
        </p:nvSpPr>
        <p:spPr/>
        <p:txBody>
          <a:bodyPr/>
          <a:lstStyle/>
          <a:p>
            <a:r>
              <a:rPr lang="en-US" dirty="0"/>
              <a:t>Current status of federal mandates:</a:t>
            </a:r>
          </a:p>
          <a:p>
            <a:pPr lvl="1"/>
            <a:r>
              <a:rPr lang="en-US" dirty="0"/>
              <a:t>OSHA General ETS: Withdrawn</a:t>
            </a:r>
          </a:p>
          <a:p>
            <a:pPr lvl="1"/>
            <a:r>
              <a:rPr lang="en-US" dirty="0"/>
              <a:t>OSHA Healthcare ETS: Mostly Withdrawn</a:t>
            </a:r>
          </a:p>
          <a:p>
            <a:pPr lvl="1"/>
            <a:r>
              <a:rPr lang="en-US" dirty="0"/>
              <a:t>Federal Contractor Mandate: Implementation and Enforcement On Hold</a:t>
            </a:r>
          </a:p>
          <a:p>
            <a:pPr lvl="1"/>
            <a:r>
              <a:rPr lang="en-US" dirty="0"/>
              <a:t>CMS Mandate: In Effect With Varying Deadlines</a:t>
            </a:r>
          </a:p>
          <a:p>
            <a:pPr lvl="2"/>
            <a:r>
              <a:rPr lang="en-US" dirty="0"/>
              <a:t>Upcoming deadline for certain states: March 15 for second dose</a:t>
            </a:r>
          </a:p>
          <a:p>
            <a:pPr lvl="1"/>
            <a:endParaRPr lang="en-US" dirty="0"/>
          </a:p>
          <a:p>
            <a:r>
              <a:rPr lang="en-US" dirty="0"/>
              <a:t>State mandates:</a:t>
            </a:r>
          </a:p>
          <a:p>
            <a:pPr lvl="1"/>
            <a:r>
              <a:rPr lang="en-US" dirty="0"/>
              <a:t>By Industry (Nursing Home, retail, state contractors, other high risk settings, etc.)</a:t>
            </a:r>
          </a:p>
          <a:p>
            <a:pPr lvl="1"/>
            <a:r>
              <a:rPr lang="en-US" dirty="0"/>
              <a:t>Localities (Ex: NYC)</a:t>
            </a:r>
          </a:p>
          <a:p>
            <a:pPr lvl="1"/>
            <a:endParaRPr lang="en-US" dirty="0"/>
          </a:p>
          <a:p>
            <a:endParaRPr lang="en-US" dirty="0"/>
          </a:p>
        </p:txBody>
      </p:sp>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11</a:t>
            </a:fld>
            <a:endParaRPr lang="en-US" dirty="0"/>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Vaccine Mandate: Must We?</a:t>
            </a:r>
          </a:p>
        </p:txBody>
      </p:sp>
    </p:spTree>
    <p:extLst>
      <p:ext uri="{BB962C8B-B14F-4D97-AF65-F5344CB8AC3E}">
        <p14:creationId xmlns:p14="http://schemas.microsoft.com/office/powerpoint/2010/main" val="212225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65FE5-E5ED-4B51-B910-2EB8A8591F5E}"/>
              </a:ext>
            </a:extLst>
          </p:cNvPr>
          <p:cNvSpPr>
            <a:spLocks noGrp="1"/>
          </p:cNvSpPr>
          <p:nvPr>
            <p:ph idx="1"/>
          </p:nvPr>
        </p:nvSpPr>
        <p:spPr/>
        <p:txBody>
          <a:bodyPr/>
          <a:lstStyle/>
          <a:p>
            <a:r>
              <a:rPr lang="en-US" dirty="0"/>
              <a:t>Federal Limitations</a:t>
            </a:r>
          </a:p>
          <a:p>
            <a:pPr lvl="1"/>
            <a:r>
              <a:rPr lang="en-US" dirty="0"/>
              <a:t>Health and safety justification</a:t>
            </a:r>
          </a:p>
          <a:p>
            <a:pPr lvl="1"/>
            <a:r>
              <a:rPr lang="en-US" dirty="0"/>
              <a:t>Accommodations to consider</a:t>
            </a:r>
          </a:p>
          <a:p>
            <a:pPr marL="457200" lvl="1" indent="0">
              <a:buNone/>
            </a:pPr>
            <a:endParaRPr lang="en-US" dirty="0"/>
          </a:p>
          <a:p>
            <a:r>
              <a:rPr lang="en-US" dirty="0"/>
              <a:t>State and local limitations:</a:t>
            </a:r>
          </a:p>
          <a:p>
            <a:pPr lvl="1"/>
            <a:r>
              <a:rPr lang="en-US" dirty="0"/>
              <a:t>Prohibitions: </a:t>
            </a:r>
          </a:p>
          <a:p>
            <a:pPr lvl="2"/>
            <a:r>
              <a:rPr lang="en-US" dirty="0"/>
              <a:t>Montana</a:t>
            </a:r>
          </a:p>
          <a:p>
            <a:pPr lvl="2"/>
            <a:r>
              <a:rPr lang="en-US" dirty="0"/>
              <a:t>Tennessee</a:t>
            </a:r>
          </a:p>
          <a:p>
            <a:pPr lvl="1"/>
            <a:r>
              <a:rPr lang="en-US" dirty="0"/>
              <a:t>Additional exemptions/accommodations to recognize</a:t>
            </a:r>
          </a:p>
          <a:p>
            <a:pPr lvl="2"/>
            <a:r>
              <a:rPr lang="en-US" dirty="0"/>
              <a:t>Florida</a:t>
            </a:r>
          </a:p>
          <a:p>
            <a:pPr lvl="2"/>
            <a:r>
              <a:rPr lang="en-US" dirty="0"/>
              <a:t>Alabama</a:t>
            </a:r>
          </a:p>
          <a:p>
            <a:pPr lvl="2"/>
            <a:r>
              <a:rPr lang="en-US" dirty="0"/>
              <a:t>A number of other states have passed laws providing for additional exemptions for things like past COVID-19 infection</a:t>
            </a:r>
          </a:p>
          <a:p>
            <a:pPr lvl="1"/>
            <a:endParaRPr lang="en-US" dirty="0"/>
          </a:p>
          <a:p>
            <a:pPr lvl="1"/>
            <a:endParaRPr lang="en-US" dirty="0"/>
          </a:p>
          <a:p>
            <a:endParaRPr lang="en-US" dirty="0"/>
          </a:p>
        </p:txBody>
      </p:sp>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12</a:t>
            </a:fld>
            <a:endParaRPr lang="en-US" dirty="0"/>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p:txBody>
          <a:bodyPr/>
          <a:lstStyle/>
          <a:p>
            <a:r>
              <a:rPr lang="en-US" dirty="0"/>
              <a:t>Vaccine Mandate: Can We?</a:t>
            </a:r>
          </a:p>
        </p:txBody>
      </p:sp>
    </p:spTree>
    <p:extLst>
      <p:ext uri="{BB962C8B-B14F-4D97-AF65-F5344CB8AC3E}">
        <p14:creationId xmlns:p14="http://schemas.microsoft.com/office/powerpoint/2010/main" val="120041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D927-79E3-1649-AE2A-62E0FC2C61A7}"/>
              </a:ext>
            </a:extLst>
          </p:cNvPr>
          <p:cNvSpPr>
            <a:spLocks noGrp="1"/>
          </p:cNvSpPr>
          <p:nvPr>
            <p:ph sz="quarter" idx="12"/>
          </p:nvPr>
        </p:nvSpPr>
        <p:spPr/>
        <p:txBody>
          <a:bodyPr/>
          <a:lstStyle/>
          <a:p>
            <a:r>
              <a:rPr lang="en-US" dirty="0"/>
              <a:t>Vaccine Mandates: Federal Law Accommodations</a:t>
            </a:r>
          </a:p>
        </p:txBody>
      </p:sp>
    </p:spTree>
    <p:extLst>
      <p:ext uri="{BB962C8B-B14F-4D97-AF65-F5344CB8AC3E}">
        <p14:creationId xmlns:p14="http://schemas.microsoft.com/office/powerpoint/2010/main" val="331433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A33566-CB72-45EB-93C0-66FEF1DFAD3D}"/>
              </a:ext>
            </a:extLst>
          </p:cNvPr>
          <p:cNvSpPr>
            <a:spLocks noGrp="1"/>
          </p:cNvSpPr>
          <p:nvPr>
            <p:ph type="ftr" sz="quarter" idx="3"/>
          </p:nvPr>
        </p:nvSpPr>
        <p:spPr/>
        <p:txBody>
          <a:bodyPr/>
          <a:lstStyle/>
          <a:p>
            <a:r>
              <a:rPr lang="en-US" b="1"/>
              <a:t>Jackson Lewis P.C. | March 4, 2022</a:t>
            </a:r>
            <a:endParaRPr lang="en-US" dirty="0"/>
          </a:p>
        </p:txBody>
      </p:sp>
      <p:sp>
        <p:nvSpPr>
          <p:cNvPr id="3" name="Slide Number Placeholder 2">
            <a:extLst>
              <a:ext uri="{FF2B5EF4-FFF2-40B4-BE49-F238E27FC236}">
                <a16:creationId xmlns:a16="http://schemas.microsoft.com/office/drawing/2014/main" id="{10CEF04E-7437-4193-9CCC-7CC012D79376}"/>
              </a:ext>
            </a:extLst>
          </p:cNvPr>
          <p:cNvSpPr>
            <a:spLocks noGrp="1"/>
          </p:cNvSpPr>
          <p:nvPr>
            <p:ph type="sldNum" sz="quarter" idx="4"/>
          </p:nvPr>
        </p:nvSpPr>
        <p:spPr/>
        <p:txBody>
          <a:bodyPr/>
          <a:lstStyle/>
          <a:p>
            <a:fld id="{407F7647-6CBB-4945-B48A-22BF8575EA14}" type="slidenum">
              <a:rPr lang="en-US" smtClean="0"/>
              <a:pPr/>
              <a:t>14</a:t>
            </a:fld>
            <a:endParaRPr lang="en-US" dirty="0"/>
          </a:p>
        </p:txBody>
      </p:sp>
      <p:sp>
        <p:nvSpPr>
          <p:cNvPr id="4" name="Title 3">
            <a:extLst>
              <a:ext uri="{FF2B5EF4-FFF2-40B4-BE49-F238E27FC236}">
                <a16:creationId xmlns:a16="http://schemas.microsoft.com/office/drawing/2014/main" id="{7556E764-6ED0-44D8-98BB-81E5CBFFE509}"/>
              </a:ext>
            </a:extLst>
          </p:cNvPr>
          <p:cNvSpPr>
            <a:spLocks noGrp="1"/>
          </p:cNvSpPr>
          <p:nvPr>
            <p:ph type="title"/>
          </p:nvPr>
        </p:nvSpPr>
        <p:spPr>
          <a:xfrm>
            <a:off x="640432" y="280936"/>
            <a:ext cx="10817352" cy="737961"/>
          </a:xfrm>
        </p:spPr>
        <p:txBody>
          <a:bodyPr/>
          <a:lstStyle/>
          <a:p>
            <a:pPr marL="457200" indent="-457200"/>
            <a:r>
              <a:rPr lang="en-US" dirty="0"/>
              <a:t>COVID-19 Vaccination Requirements: Federal Law</a:t>
            </a:r>
          </a:p>
        </p:txBody>
      </p:sp>
      <p:sp>
        <p:nvSpPr>
          <p:cNvPr id="5" name="Rectangle 4">
            <a:extLst>
              <a:ext uri="{FF2B5EF4-FFF2-40B4-BE49-F238E27FC236}">
                <a16:creationId xmlns:a16="http://schemas.microsoft.com/office/drawing/2014/main" id="{612E2220-FC80-456C-8440-086CD0051F57}"/>
              </a:ext>
            </a:extLst>
          </p:cNvPr>
          <p:cNvSpPr/>
          <p:nvPr/>
        </p:nvSpPr>
        <p:spPr>
          <a:xfrm>
            <a:off x="222738" y="1287244"/>
            <a:ext cx="11652740" cy="372409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EEOC has said employers can mandate vaccinations without violating </a:t>
            </a:r>
            <a:r>
              <a:rPr lang="en-US" sz="2000" dirty="0">
                <a:solidFill>
                  <a:srgbClr val="1B1B1B"/>
                </a:solidFill>
                <a:latin typeface="Arial" panose="020B0604020202020204" pitchFamily="34" charset="0"/>
                <a:ea typeface="Calibri" panose="020F0502020204030204" pitchFamily="34" charset="0"/>
                <a:cs typeface="Arial" panose="020B0604020202020204" pitchFamily="34" charset="0"/>
              </a:rPr>
              <a:t>the federal anti-discrimination laws it enforces </a:t>
            </a:r>
            <a:r>
              <a:rPr lang="en-US" sz="2000" dirty="0">
                <a:latin typeface="Arial" panose="020B0604020202020204" pitchFamily="34" charset="0"/>
                <a:cs typeface="Arial" panose="020B0604020202020204" pitchFamily="34" charset="0"/>
              </a:rPr>
              <a:t>as long as job related and consistent with business necessity and legally required accommodations are provided.  </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ADA – accommodations based on a disability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Title VII – accommodations based on sincerely held religious belief</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Pregnancy – accommodations based on pregnancy related conditions, including lactation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EEOC cautioned against potential disparate impact vaccine requirements may have on certain groups.</a:t>
            </a:r>
          </a:p>
          <a:p>
            <a:pPr marL="742950" lvl="1" indent="-285750">
              <a:buFont typeface="Arial" panose="020B0604020202020204" pitchFamily="34" charset="0"/>
              <a:buChar char="•"/>
            </a:pPr>
            <a:endParaRPr lang="en-US" sz="2000" dirty="0"/>
          </a:p>
          <a:p>
            <a:endParaRPr lang="en-US" b="1" dirty="0"/>
          </a:p>
          <a:p>
            <a:endParaRPr lang="en-US" b="1" dirty="0"/>
          </a:p>
        </p:txBody>
      </p:sp>
      <p:pic>
        <p:nvPicPr>
          <p:cNvPr id="9218" name="Picture 2" descr="ECDC and EMA highlight considerations for additional and booster doses of  COVID-19 vaccines">
            <a:extLst>
              <a:ext uri="{FF2B5EF4-FFF2-40B4-BE49-F238E27FC236}">
                <a16:creationId xmlns:a16="http://schemas.microsoft.com/office/drawing/2014/main" id="{992801B8-98C4-4892-A1FF-E9BEFDBA4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30657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6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70DC1A-DED5-430A-BCB9-8E65E43D04E1}"/>
              </a:ext>
            </a:extLst>
          </p:cNvPr>
          <p:cNvSpPr>
            <a:spLocks noGrp="1"/>
          </p:cNvSpPr>
          <p:nvPr>
            <p:ph idx="1"/>
          </p:nvPr>
        </p:nvSpPr>
        <p:spPr>
          <a:xfrm>
            <a:off x="685800" y="1588328"/>
            <a:ext cx="10817352" cy="4466770"/>
          </a:xfrm>
        </p:spPr>
        <p:txBody>
          <a:bodyPr/>
          <a:lstStyle/>
          <a:p>
            <a:r>
              <a:rPr lang="en-US" dirty="0"/>
              <a:t>Is there a disability that prevents the receipt of the vaccine? </a:t>
            </a:r>
          </a:p>
          <a:p>
            <a:pPr lvl="1"/>
            <a:r>
              <a:rPr lang="en-US" dirty="0"/>
              <a:t>In most jurisdictions can require doctor’s note</a:t>
            </a:r>
          </a:p>
          <a:p>
            <a:r>
              <a:rPr lang="en-US" dirty="0"/>
              <a:t>Is there a reasonable accommodation?</a:t>
            </a:r>
          </a:p>
          <a:p>
            <a:pPr lvl="1"/>
            <a:r>
              <a:rPr lang="en-US" dirty="0"/>
              <a:t>exemption from vaccine requirement</a:t>
            </a:r>
          </a:p>
          <a:p>
            <a:pPr lvl="1"/>
            <a:r>
              <a:rPr lang="en-US" dirty="0"/>
              <a:t>wear a face mask </a:t>
            </a:r>
          </a:p>
          <a:p>
            <a:pPr lvl="1"/>
            <a:r>
              <a:rPr lang="en-US" dirty="0"/>
              <a:t>work at a social distance from coworkers or non-employees </a:t>
            </a:r>
          </a:p>
          <a:p>
            <a:pPr lvl="1"/>
            <a:r>
              <a:rPr lang="en-US" dirty="0"/>
              <a:t>modified shift</a:t>
            </a:r>
          </a:p>
          <a:p>
            <a:pPr lvl="1"/>
            <a:r>
              <a:rPr lang="en-US" dirty="0"/>
              <a:t>periodic tests for COVID-19</a:t>
            </a:r>
          </a:p>
          <a:p>
            <a:pPr lvl="1"/>
            <a:r>
              <a:rPr lang="en-US" dirty="0"/>
              <a:t>telework </a:t>
            </a:r>
          </a:p>
          <a:p>
            <a:pPr lvl="1"/>
            <a:r>
              <a:rPr lang="en-US" dirty="0"/>
              <a:t>reassignment</a:t>
            </a:r>
          </a:p>
          <a:p>
            <a:r>
              <a:rPr lang="en-US" dirty="0"/>
              <a:t>Will it create an undue hardship (significant difficulty/expense)?</a:t>
            </a:r>
          </a:p>
          <a:p>
            <a:r>
              <a:rPr lang="en-US" dirty="0"/>
              <a:t>Will the individual pose a direct threat of harm to self or others?</a:t>
            </a:r>
          </a:p>
          <a:p>
            <a:endParaRPr lang="en-US" dirty="0"/>
          </a:p>
        </p:txBody>
      </p:sp>
      <p:sp>
        <p:nvSpPr>
          <p:cNvPr id="3" name="Footer Placeholder 2">
            <a:extLst>
              <a:ext uri="{FF2B5EF4-FFF2-40B4-BE49-F238E27FC236}">
                <a16:creationId xmlns:a16="http://schemas.microsoft.com/office/drawing/2014/main" id="{22FE8EFD-954E-4205-B74D-FC7C4EFA7A0B}"/>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356CCA5F-8913-462E-ACC7-1E997B636857}"/>
              </a:ext>
            </a:extLst>
          </p:cNvPr>
          <p:cNvSpPr>
            <a:spLocks noGrp="1"/>
          </p:cNvSpPr>
          <p:nvPr>
            <p:ph type="sldNum" sz="quarter" idx="4"/>
          </p:nvPr>
        </p:nvSpPr>
        <p:spPr/>
        <p:txBody>
          <a:bodyPr/>
          <a:lstStyle/>
          <a:p>
            <a:fld id="{407F7647-6CBB-4945-B48A-22BF8575EA14}" type="slidenum">
              <a:rPr lang="en-US" smtClean="0"/>
              <a:pPr/>
              <a:t>15</a:t>
            </a:fld>
            <a:endParaRPr lang="en-US" dirty="0"/>
          </a:p>
        </p:txBody>
      </p:sp>
      <p:sp>
        <p:nvSpPr>
          <p:cNvPr id="5" name="Title 4">
            <a:extLst>
              <a:ext uri="{FF2B5EF4-FFF2-40B4-BE49-F238E27FC236}">
                <a16:creationId xmlns:a16="http://schemas.microsoft.com/office/drawing/2014/main" id="{E77C141F-9B6A-464A-9BD2-E71E25EF442A}"/>
              </a:ext>
            </a:extLst>
          </p:cNvPr>
          <p:cNvSpPr>
            <a:spLocks noGrp="1"/>
          </p:cNvSpPr>
          <p:nvPr>
            <p:ph type="title"/>
          </p:nvPr>
        </p:nvSpPr>
        <p:spPr/>
        <p:txBody>
          <a:bodyPr/>
          <a:lstStyle/>
          <a:p>
            <a:r>
              <a:rPr lang="en-US" dirty="0"/>
              <a:t>Analysis for Disability Accommodation</a:t>
            </a:r>
          </a:p>
        </p:txBody>
      </p:sp>
    </p:spTree>
    <p:extLst>
      <p:ext uri="{BB962C8B-B14F-4D97-AF65-F5344CB8AC3E}">
        <p14:creationId xmlns:p14="http://schemas.microsoft.com/office/powerpoint/2010/main" val="84019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4400" dirty="0"/>
          </a:p>
          <a:p>
            <a:pPr marL="0" indent="0" algn="ctr">
              <a:buNone/>
            </a:pPr>
            <a:r>
              <a:rPr lang="en-US" sz="4400" dirty="0"/>
              <a:t>It’s all about the </a:t>
            </a:r>
          </a:p>
          <a:p>
            <a:pPr marL="0" indent="0" algn="ctr">
              <a:buNone/>
            </a:pPr>
            <a:r>
              <a:rPr lang="en-US" sz="4400" dirty="0"/>
              <a:t>Interactive Process</a:t>
            </a:r>
          </a:p>
          <a:p>
            <a:pPr marL="0" indent="0" algn="ctr">
              <a:buNone/>
            </a:pPr>
            <a:r>
              <a:rPr lang="en-US" sz="4400" dirty="0">
                <a:solidFill>
                  <a:srgbClr val="FF0000"/>
                </a:solidFill>
              </a:rPr>
              <a:t>NO BLANKET POLICIES</a:t>
            </a:r>
          </a:p>
          <a:p>
            <a:pPr marL="0" indent="0" algn="ctr">
              <a:buNone/>
            </a:pPr>
            <a:endParaRPr lang="en-US" sz="4400" dirty="0"/>
          </a:p>
        </p:txBody>
      </p:sp>
      <p:sp>
        <p:nvSpPr>
          <p:cNvPr id="4" name="Footer Placeholder 3">
            <a:extLst>
              <a:ext uri="{FF2B5EF4-FFF2-40B4-BE49-F238E27FC236}">
                <a16:creationId xmlns:a16="http://schemas.microsoft.com/office/drawing/2014/main" id="{93D74ED5-5FA1-4345-8459-B7F59C3098BA}"/>
              </a:ext>
            </a:extLst>
          </p:cNvPr>
          <p:cNvSpPr>
            <a:spLocks noGrp="1"/>
          </p:cNvSpPr>
          <p:nvPr>
            <p:ph type="ftr" sz="quarter" idx="3"/>
          </p:nvPr>
        </p:nvSpPr>
        <p:spPr/>
        <p:txBody>
          <a:bodyPr/>
          <a:lstStyle/>
          <a:p>
            <a:r>
              <a:rPr lang="en-US" b="1"/>
              <a:t>Jackson Lewis P.C. | March 4, 2022</a:t>
            </a:r>
            <a:endParaRPr lang="en-US" dirty="0"/>
          </a:p>
        </p:txBody>
      </p:sp>
      <p:sp>
        <p:nvSpPr>
          <p:cNvPr id="6" name="Slide Number Placeholder 5">
            <a:extLst>
              <a:ext uri="{FF2B5EF4-FFF2-40B4-BE49-F238E27FC236}">
                <a16:creationId xmlns:a16="http://schemas.microsoft.com/office/drawing/2014/main" id="{B9DF68A1-C076-4D78-89DA-6A18F849D861}"/>
              </a:ext>
            </a:extLst>
          </p:cNvPr>
          <p:cNvSpPr>
            <a:spLocks noGrp="1"/>
          </p:cNvSpPr>
          <p:nvPr>
            <p:ph type="sldNum" sz="quarter" idx="4"/>
          </p:nvPr>
        </p:nvSpPr>
        <p:spPr/>
        <p:txBody>
          <a:bodyPr/>
          <a:lstStyle/>
          <a:p>
            <a:fld id="{407F7647-6CBB-4945-B48A-22BF8575EA14}" type="slidenum">
              <a:rPr lang="en-US" smtClean="0"/>
              <a:pPr/>
              <a:t>16</a:t>
            </a:fld>
            <a:endParaRPr lang="en-US" dirty="0"/>
          </a:p>
        </p:txBody>
      </p:sp>
      <p:sp>
        <p:nvSpPr>
          <p:cNvPr id="2" name="Title 1"/>
          <p:cNvSpPr>
            <a:spLocks noGrp="1"/>
          </p:cNvSpPr>
          <p:nvPr>
            <p:ph type="title"/>
          </p:nvPr>
        </p:nvSpPr>
        <p:spPr/>
        <p:txBody>
          <a:bodyPr/>
          <a:lstStyle/>
          <a:p>
            <a:r>
              <a:rPr lang="en-US" dirty="0"/>
              <a:t>Interactive Process</a:t>
            </a:r>
          </a:p>
        </p:txBody>
      </p:sp>
      <p:sp>
        <p:nvSpPr>
          <p:cNvPr id="7" name="Text Placeholder 6">
            <a:extLst>
              <a:ext uri="{FF2B5EF4-FFF2-40B4-BE49-F238E27FC236}">
                <a16:creationId xmlns:a16="http://schemas.microsoft.com/office/drawing/2014/main" id="{130B8EAA-65FB-4E48-9776-789CA2823C34}"/>
              </a:ext>
            </a:extLst>
          </p:cNvPr>
          <p:cNvSpPr>
            <a:spLocks noGrp="1"/>
          </p:cNvSpPr>
          <p:nvPr>
            <p:ph type="body" idx="10"/>
          </p:nvPr>
        </p:nvSpPr>
        <p:spPr/>
        <p:txBody>
          <a:bodyPr/>
          <a:lstStyle/>
          <a:p>
            <a:endParaRPr lang="en-US"/>
          </a:p>
        </p:txBody>
      </p:sp>
      <p:pic>
        <p:nvPicPr>
          <p:cNvPr id="8194" name="Picture 2" descr="Linus lost his blanket by KingJKLilWayne on DeviantArt">
            <a:extLst>
              <a:ext uri="{FF2B5EF4-FFF2-40B4-BE49-F238E27FC236}">
                <a16:creationId xmlns:a16="http://schemas.microsoft.com/office/drawing/2014/main" id="{0A884843-5386-47D6-939B-646442AA9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81" y="3871509"/>
            <a:ext cx="204787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3" end="3"/>
                                            </p:txEl>
                                          </p:spTgt>
                                        </p:tgtEl>
                                        <p:attrNameLst>
                                          <p:attrName>ppt_h</p:attrName>
                                        </p:attrNameLst>
                                      </p:cBhvr>
                                      <p:tavLst>
                                        <p:tav tm="0">
                                          <p:val>
                                            <p:strVal val="#ppt_h"/>
                                          </p:val>
                                        </p:tav>
                                        <p:tav tm="100000">
                                          <p:val>
                                            <p:strVal val="#ppt_h"/>
                                          </p:val>
                                        </p:tav>
                                      </p:tavLst>
                                    </p:anim>
                                  </p:childTnLst>
                                </p:cTn>
                              </p:par>
                              <p:par>
                                <p:cTn id="10" presetID="1"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A6B2CF-D85D-4F1B-BDD2-1544C0255809}"/>
              </a:ext>
            </a:extLst>
          </p:cNvPr>
          <p:cNvSpPr>
            <a:spLocks noGrp="1"/>
          </p:cNvSpPr>
          <p:nvPr>
            <p:ph idx="1"/>
          </p:nvPr>
        </p:nvSpPr>
        <p:spPr/>
        <p:txBody>
          <a:bodyPr/>
          <a:lstStyle/>
          <a:p>
            <a:pPr marL="0" indent="0">
              <a:spcBef>
                <a:spcPts val="0"/>
              </a:spcBef>
              <a:buNone/>
            </a:pPr>
            <a:r>
              <a:rPr lang="en-US" sz="3200" dirty="0"/>
              <a:t>Must show significant difficulty or expense</a:t>
            </a:r>
          </a:p>
          <a:p>
            <a:pPr marL="0" indent="0">
              <a:spcBef>
                <a:spcPts val="0"/>
              </a:spcBef>
              <a:buNone/>
            </a:pPr>
            <a:endParaRPr lang="en-US" sz="3200" dirty="0"/>
          </a:p>
          <a:p>
            <a:pPr marL="0" indent="0">
              <a:spcBef>
                <a:spcPts val="0"/>
              </a:spcBef>
              <a:buNone/>
            </a:pPr>
            <a:r>
              <a:rPr lang="en-US" sz="3200" dirty="0">
                <a:solidFill>
                  <a:srgbClr val="FF0000"/>
                </a:solidFill>
              </a:rPr>
              <a:t>Considerations:</a:t>
            </a:r>
          </a:p>
          <a:p>
            <a:r>
              <a:rPr lang="en-US" dirty="0"/>
              <a:t>The proportion of employees in the workplace who already are partially or fully vaccinated against COVID-19.</a:t>
            </a:r>
          </a:p>
          <a:p>
            <a:r>
              <a:rPr lang="en-US" dirty="0"/>
              <a:t>The extent of employee contact with non-employees, who may be ineligible for a vaccination or whose vaccination status may be unknown.  </a:t>
            </a:r>
          </a:p>
          <a:p>
            <a:r>
              <a:rPr lang="en-US" dirty="0"/>
              <a:t>Customer or state requirements</a:t>
            </a:r>
          </a:p>
          <a:p>
            <a:pPr lvl="1"/>
            <a:r>
              <a:rPr lang="en-US" dirty="0"/>
              <a:t>Do they allow for accommodations/exemptions?</a:t>
            </a:r>
          </a:p>
          <a:p>
            <a:r>
              <a:rPr lang="en-US" dirty="0"/>
              <a:t>What have you done to date, how successful have those efforts been, and what hardship has that created?</a:t>
            </a:r>
          </a:p>
          <a:p>
            <a:endParaRPr lang="en-US" dirty="0"/>
          </a:p>
        </p:txBody>
      </p:sp>
      <p:sp>
        <p:nvSpPr>
          <p:cNvPr id="3" name="Footer Placeholder 2">
            <a:extLst>
              <a:ext uri="{FF2B5EF4-FFF2-40B4-BE49-F238E27FC236}">
                <a16:creationId xmlns:a16="http://schemas.microsoft.com/office/drawing/2014/main" id="{6B044589-5A45-43ED-B36A-644A12D05C75}"/>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2EA3772A-FC74-44C7-9A4C-6152EC2F1395}"/>
              </a:ext>
            </a:extLst>
          </p:cNvPr>
          <p:cNvSpPr>
            <a:spLocks noGrp="1"/>
          </p:cNvSpPr>
          <p:nvPr>
            <p:ph type="sldNum" sz="quarter" idx="4"/>
          </p:nvPr>
        </p:nvSpPr>
        <p:spPr/>
        <p:txBody>
          <a:bodyPr/>
          <a:lstStyle/>
          <a:p>
            <a:fld id="{407F7647-6CBB-4945-B48A-22BF8575EA14}" type="slidenum">
              <a:rPr lang="en-US" smtClean="0"/>
              <a:pPr/>
              <a:t>17</a:t>
            </a:fld>
            <a:endParaRPr lang="en-US" dirty="0"/>
          </a:p>
        </p:txBody>
      </p:sp>
      <p:sp>
        <p:nvSpPr>
          <p:cNvPr id="5" name="Title 4">
            <a:extLst>
              <a:ext uri="{FF2B5EF4-FFF2-40B4-BE49-F238E27FC236}">
                <a16:creationId xmlns:a16="http://schemas.microsoft.com/office/drawing/2014/main" id="{50968B0E-D9D7-4925-A52C-119FEE9978FC}"/>
              </a:ext>
            </a:extLst>
          </p:cNvPr>
          <p:cNvSpPr>
            <a:spLocks noGrp="1"/>
          </p:cNvSpPr>
          <p:nvPr>
            <p:ph type="title"/>
          </p:nvPr>
        </p:nvSpPr>
        <p:spPr/>
        <p:txBody>
          <a:bodyPr/>
          <a:lstStyle/>
          <a:p>
            <a:r>
              <a:rPr lang="en-US" dirty="0"/>
              <a:t>Undue Hardship Under ADA</a:t>
            </a:r>
          </a:p>
        </p:txBody>
      </p:sp>
      <p:pic>
        <p:nvPicPr>
          <p:cNvPr id="7170" name="Picture 2" descr="Undue Hardship Definition">
            <a:extLst>
              <a:ext uri="{FF2B5EF4-FFF2-40B4-BE49-F238E27FC236}">
                <a16:creationId xmlns:a16="http://schemas.microsoft.com/office/drawing/2014/main" id="{42F27E1C-3C31-4856-8333-C471FEC0E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952" y="325364"/>
            <a:ext cx="2750547" cy="20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4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6597B-1CFD-4F83-A1D3-69EA6F2016DB}"/>
              </a:ext>
            </a:extLst>
          </p:cNvPr>
          <p:cNvSpPr>
            <a:spLocks noGrp="1"/>
          </p:cNvSpPr>
          <p:nvPr>
            <p:ph idx="1"/>
          </p:nvPr>
        </p:nvSpPr>
        <p:spPr/>
        <p:txBody>
          <a:bodyPr/>
          <a:lstStyle/>
          <a:p>
            <a:pPr marL="0" indent="0">
              <a:buNone/>
            </a:pPr>
            <a:r>
              <a:rPr lang="en-US" dirty="0"/>
              <a:t>Factors to consider:</a:t>
            </a:r>
          </a:p>
          <a:p>
            <a:pPr marL="457200" indent="-457200">
              <a:buFont typeface="+mj-lt"/>
              <a:buAutoNum type="arabicPeriod"/>
            </a:pPr>
            <a:r>
              <a:rPr lang="en-US" dirty="0"/>
              <a:t>the duration of the risk; </a:t>
            </a:r>
          </a:p>
          <a:p>
            <a:pPr marL="457200" indent="-457200">
              <a:buFont typeface="+mj-lt"/>
              <a:buAutoNum type="arabicPeriod"/>
            </a:pPr>
            <a:r>
              <a:rPr lang="en-US" dirty="0"/>
              <a:t>the nature and severity of the potential harm; </a:t>
            </a:r>
          </a:p>
          <a:p>
            <a:pPr marL="457200" indent="-457200">
              <a:buFont typeface="+mj-lt"/>
              <a:buAutoNum type="arabicPeriod"/>
            </a:pPr>
            <a:r>
              <a:rPr lang="en-US" dirty="0"/>
              <a:t>the likelihood that the potential harm will occur; and </a:t>
            </a:r>
          </a:p>
          <a:p>
            <a:pPr marL="457200" indent="-457200">
              <a:buFont typeface="+mj-lt"/>
              <a:buAutoNum type="arabicPeriod"/>
            </a:pPr>
            <a:r>
              <a:rPr lang="en-US" dirty="0"/>
              <a:t>the imminence of the potential harm.</a:t>
            </a:r>
          </a:p>
        </p:txBody>
      </p:sp>
      <p:sp>
        <p:nvSpPr>
          <p:cNvPr id="3" name="Footer Placeholder 2">
            <a:extLst>
              <a:ext uri="{FF2B5EF4-FFF2-40B4-BE49-F238E27FC236}">
                <a16:creationId xmlns:a16="http://schemas.microsoft.com/office/drawing/2014/main" id="{39BA060A-33E1-4814-AEC4-68311475978F}"/>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E82BCD7B-5A9B-4154-AE2F-7026FC0A7D3D}"/>
              </a:ext>
            </a:extLst>
          </p:cNvPr>
          <p:cNvSpPr>
            <a:spLocks noGrp="1"/>
          </p:cNvSpPr>
          <p:nvPr>
            <p:ph type="sldNum" sz="quarter" idx="4"/>
          </p:nvPr>
        </p:nvSpPr>
        <p:spPr/>
        <p:txBody>
          <a:bodyPr/>
          <a:lstStyle/>
          <a:p>
            <a:fld id="{407F7647-6CBB-4945-B48A-22BF8575EA14}" type="slidenum">
              <a:rPr lang="en-US" smtClean="0"/>
              <a:pPr/>
              <a:t>18</a:t>
            </a:fld>
            <a:endParaRPr lang="en-US" dirty="0"/>
          </a:p>
        </p:txBody>
      </p:sp>
      <p:sp>
        <p:nvSpPr>
          <p:cNvPr id="5" name="Title 4">
            <a:extLst>
              <a:ext uri="{FF2B5EF4-FFF2-40B4-BE49-F238E27FC236}">
                <a16:creationId xmlns:a16="http://schemas.microsoft.com/office/drawing/2014/main" id="{FFAD0FFC-9F34-49A0-A22F-62383F29C469}"/>
              </a:ext>
            </a:extLst>
          </p:cNvPr>
          <p:cNvSpPr>
            <a:spLocks noGrp="1"/>
          </p:cNvSpPr>
          <p:nvPr>
            <p:ph type="title"/>
          </p:nvPr>
        </p:nvSpPr>
        <p:spPr/>
        <p:txBody>
          <a:bodyPr/>
          <a:lstStyle/>
          <a:p>
            <a:r>
              <a:rPr lang="en-US" dirty="0"/>
              <a:t>Direct Threat Under ADA</a:t>
            </a:r>
          </a:p>
        </p:txBody>
      </p:sp>
      <p:pic>
        <p:nvPicPr>
          <p:cNvPr id="18434" name="Picture 2" descr="Finally! An Alternative to Risk Matrices | Corporate Compliance Insights">
            <a:extLst>
              <a:ext uri="{FF2B5EF4-FFF2-40B4-BE49-F238E27FC236}">
                <a16:creationId xmlns:a16="http://schemas.microsoft.com/office/drawing/2014/main" id="{83A67005-98A7-440C-8E06-5EC8FFBB1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328" y="3764280"/>
            <a:ext cx="389327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9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351FF-0026-4491-8ED0-D6A27E2D308B}"/>
              </a:ext>
            </a:extLst>
          </p:cNvPr>
          <p:cNvSpPr>
            <a:spLocks noGrp="1"/>
          </p:cNvSpPr>
          <p:nvPr>
            <p:ph idx="1"/>
          </p:nvPr>
        </p:nvSpPr>
        <p:spPr/>
        <p:txBody>
          <a:bodyPr/>
          <a:lstStyle/>
          <a:p>
            <a:r>
              <a:rPr lang="en-US" dirty="0"/>
              <a:t>If the assessment demonstrates that an employee with a disability who is not vaccinated would pose a direct threat to self or others, the employer must consider whether providing a reasonable accommodation, absent undue hardship, would reduce or eliminate that threat.  </a:t>
            </a:r>
          </a:p>
          <a:p>
            <a:r>
              <a:rPr lang="en-US" dirty="0"/>
              <a:t>According to EEOC potential reasonable accommodations could include: </a:t>
            </a:r>
          </a:p>
          <a:p>
            <a:pPr lvl="1"/>
            <a:r>
              <a:rPr lang="en-US" dirty="0"/>
              <a:t>Requiring employee to wear a mask, </a:t>
            </a:r>
          </a:p>
          <a:p>
            <a:pPr lvl="1"/>
            <a:r>
              <a:rPr lang="en-US" dirty="0"/>
              <a:t>Requiring employees to work a staggered shift, </a:t>
            </a:r>
          </a:p>
          <a:p>
            <a:pPr lvl="1"/>
            <a:r>
              <a:rPr lang="en-US" dirty="0"/>
              <a:t>Making changes in the work environment (such as improving ventilation systems or limiting contact with other employees and non-employees), </a:t>
            </a:r>
          </a:p>
          <a:p>
            <a:pPr lvl="1"/>
            <a:r>
              <a:rPr lang="en-US" dirty="0"/>
              <a:t>Permitting telework if feasible, or </a:t>
            </a:r>
          </a:p>
          <a:p>
            <a:pPr lvl="1"/>
            <a:r>
              <a:rPr lang="en-US" dirty="0"/>
              <a:t>Reassigning the employee to a vacant position in a different workspace. </a:t>
            </a:r>
          </a:p>
          <a:p>
            <a:endParaRPr lang="en-US" dirty="0"/>
          </a:p>
        </p:txBody>
      </p:sp>
      <p:sp>
        <p:nvSpPr>
          <p:cNvPr id="3" name="Footer Placeholder 2">
            <a:extLst>
              <a:ext uri="{FF2B5EF4-FFF2-40B4-BE49-F238E27FC236}">
                <a16:creationId xmlns:a16="http://schemas.microsoft.com/office/drawing/2014/main" id="{5EEB6E1C-1C17-4DB1-9E3A-F21882734C60}"/>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381E2E66-3355-48C0-95A0-BB285C2C27EC}"/>
              </a:ext>
            </a:extLst>
          </p:cNvPr>
          <p:cNvSpPr>
            <a:spLocks noGrp="1"/>
          </p:cNvSpPr>
          <p:nvPr>
            <p:ph type="sldNum" sz="quarter" idx="4"/>
          </p:nvPr>
        </p:nvSpPr>
        <p:spPr/>
        <p:txBody>
          <a:bodyPr/>
          <a:lstStyle/>
          <a:p>
            <a:fld id="{407F7647-6CBB-4945-B48A-22BF8575EA14}" type="slidenum">
              <a:rPr lang="en-US" smtClean="0"/>
              <a:pPr/>
              <a:t>19</a:t>
            </a:fld>
            <a:endParaRPr lang="en-US" dirty="0"/>
          </a:p>
        </p:txBody>
      </p:sp>
      <p:sp>
        <p:nvSpPr>
          <p:cNvPr id="5" name="Title 4">
            <a:extLst>
              <a:ext uri="{FF2B5EF4-FFF2-40B4-BE49-F238E27FC236}">
                <a16:creationId xmlns:a16="http://schemas.microsoft.com/office/drawing/2014/main" id="{F6994526-C229-43F3-A704-5008613E5A3E}"/>
              </a:ext>
            </a:extLst>
          </p:cNvPr>
          <p:cNvSpPr>
            <a:spLocks noGrp="1"/>
          </p:cNvSpPr>
          <p:nvPr>
            <p:ph type="title"/>
          </p:nvPr>
        </p:nvSpPr>
        <p:spPr/>
        <p:txBody>
          <a:bodyPr/>
          <a:lstStyle/>
          <a:p>
            <a:r>
              <a:rPr lang="en-US" dirty="0"/>
              <a:t>Does Employee Pose a Direct Threat?</a:t>
            </a:r>
          </a:p>
        </p:txBody>
      </p:sp>
    </p:spTree>
    <p:extLst>
      <p:ext uri="{BB962C8B-B14F-4D97-AF65-F5344CB8AC3E}">
        <p14:creationId xmlns:p14="http://schemas.microsoft.com/office/powerpoint/2010/main" val="101963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988633-6757-F14B-AF02-1E32C5CA864A}"/>
              </a:ext>
            </a:extLst>
          </p:cNvPr>
          <p:cNvSpPr>
            <a:spLocks noGrp="1"/>
          </p:cNvSpPr>
          <p:nvPr>
            <p:ph type="body" sz="quarter" idx="10"/>
          </p:nvPr>
        </p:nvSpPr>
        <p:spPr/>
        <p:txBody>
          <a:bodyPr/>
          <a:lstStyle/>
          <a:p>
            <a:pPr>
              <a:buClr>
                <a:schemeClr val="accent2"/>
              </a:buClr>
            </a:pPr>
            <a:r>
              <a:rPr lang="en-US" dirty="0"/>
              <a:t>Vaccine Mandates: Must We, Can We?</a:t>
            </a:r>
          </a:p>
          <a:p>
            <a:pPr>
              <a:buClr>
                <a:schemeClr val="accent2"/>
              </a:buClr>
            </a:pPr>
            <a:r>
              <a:rPr lang="en-US" dirty="0"/>
              <a:t>COVID-19 </a:t>
            </a:r>
            <a:r>
              <a:rPr lang="en-US"/>
              <a:t>Accommodation &amp; </a:t>
            </a:r>
            <a:r>
              <a:rPr lang="en-US" dirty="0"/>
              <a:t>Exemptions: </a:t>
            </a:r>
            <a:r>
              <a:rPr lang="en-US"/>
              <a:t>Federal &amp; </a:t>
            </a:r>
            <a:r>
              <a:rPr lang="en-US" dirty="0"/>
              <a:t>State Limits</a:t>
            </a:r>
          </a:p>
          <a:p>
            <a:pPr>
              <a:buClr>
                <a:schemeClr val="accent2"/>
              </a:buClr>
            </a:pPr>
            <a:r>
              <a:rPr lang="en-US" dirty="0"/>
              <a:t>How Things May Change </a:t>
            </a:r>
          </a:p>
          <a:p>
            <a:pPr lvl="2"/>
            <a:r>
              <a:rPr lang="en-US" dirty="0"/>
              <a:t>Masking</a:t>
            </a:r>
          </a:p>
          <a:p>
            <a:pPr lvl="2"/>
            <a:r>
              <a:rPr lang="en-US" dirty="0"/>
              <a:t>Medical Inquiries</a:t>
            </a:r>
          </a:p>
          <a:p>
            <a:pPr>
              <a:buClr>
                <a:schemeClr val="accent2"/>
              </a:buClr>
            </a:pPr>
            <a:r>
              <a:rPr lang="en-US" dirty="0"/>
              <a:t>Breakout Discussion</a:t>
            </a:r>
          </a:p>
          <a:p>
            <a:pPr>
              <a:buClr>
                <a:schemeClr val="accent2"/>
              </a:buClr>
            </a:pPr>
            <a:r>
              <a:rPr lang="en-US" dirty="0"/>
              <a:t>Questions</a:t>
            </a:r>
          </a:p>
        </p:txBody>
      </p:sp>
      <p:sp>
        <p:nvSpPr>
          <p:cNvPr id="2" name="Title 1">
            <a:extLst>
              <a:ext uri="{FF2B5EF4-FFF2-40B4-BE49-F238E27FC236}">
                <a16:creationId xmlns:a16="http://schemas.microsoft.com/office/drawing/2014/main" id="{786A5684-ECF4-434F-894B-F77506264EAC}"/>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56519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A0A17-743D-4361-953F-F65295F53C6D}"/>
              </a:ext>
            </a:extLst>
          </p:cNvPr>
          <p:cNvSpPr>
            <a:spLocks noGrp="1"/>
          </p:cNvSpPr>
          <p:nvPr>
            <p:ph idx="1"/>
          </p:nvPr>
        </p:nvSpPr>
        <p:spPr/>
        <p:txBody>
          <a:bodyPr/>
          <a:lstStyle/>
          <a:p>
            <a:pPr marL="0" indent="0">
              <a:buNone/>
            </a:pPr>
            <a:r>
              <a:rPr lang="en-US" dirty="0"/>
              <a:t>CDC only considers a history of the following to be a contraindication to COVID-19 vaccination:</a:t>
            </a:r>
          </a:p>
          <a:p>
            <a:pPr lvl="1"/>
            <a:r>
              <a:rPr lang="en-US" dirty="0"/>
              <a:t>Severe allergic reaction (e.g., anaphylaxis) after a previous dose or to a component of the COVID-19 vaccine</a:t>
            </a:r>
          </a:p>
          <a:p>
            <a:pPr lvl="1"/>
            <a:r>
              <a:rPr lang="en-US" dirty="0"/>
              <a:t>Immediate allergic reaction of any severity to a previous dose or known (diagnosed) allergy to a component of the COVID-19 vaccine</a:t>
            </a:r>
          </a:p>
          <a:p>
            <a:pPr marL="0" indent="0">
              <a:buNone/>
            </a:pPr>
            <a:r>
              <a:rPr lang="en-US" dirty="0"/>
              <a:t>Employee’s doctor doesn’t identify one of these but says due to another condition employee should not receive vaccine.  </a:t>
            </a:r>
            <a:r>
              <a:rPr lang="en-US" dirty="0">
                <a:solidFill>
                  <a:srgbClr val="FF0000"/>
                </a:solidFill>
              </a:rPr>
              <a:t>Do you need to accommodate?</a:t>
            </a:r>
          </a:p>
          <a:p>
            <a:endParaRPr lang="en-US" dirty="0"/>
          </a:p>
        </p:txBody>
      </p:sp>
      <p:sp>
        <p:nvSpPr>
          <p:cNvPr id="3" name="Footer Placeholder 2">
            <a:extLst>
              <a:ext uri="{FF2B5EF4-FFF2-40B4-BE49-F238E27FC236}">
                <a16:creationId xmlns:a16="http://schemas.microsoft.com/office/drawing/2014/main" id="{D1CFD1AF-5E7C-48BE-ADA7-D45BC07B2C97}"/>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0109F30B-5400-4E6F-9CE5-5B5FE5DBBFB8}"/>
              </a:ext>
            </a:extLst>
          </p:cNvPr>
          <p:cNvSpPr>
            <a:spLocks noGrp="1"/>
          </p:cNvSpPr>
          <p:nvPr>
            <p:ph type="sldNum" sz="quarter" idx="4"/>
          </p:nvPr>
        </p:nvSpPr>
        <p:spPr/>
        <p:txBody>
          <a:bodyPr/>
          <a:lstStyle/>
          <a:p>
            <a:fld id="{407F7647-6CBB-4945-B48A-22BF8575EA14}" type="slidenum">
              <a:rPr lang="en-US" smtClean="0"/>
              <a:pPr/>
              <a:t>20</a:t>
            </a:fld>
            <a:endParaRPr lang="en-US" dirty="0"/>
          </a:p>
        </p:txBody>
      </p:sp>
      <p:sp>
        <p:nvSpPr>
          <p:cNvPr id="5" name="Title 4">
            <a:extLst>
              <a:ext uri="{FF2B5EF4-FFF2-40B4-BE49-F238E27FC236}">
                <a16:creationId xmlns:a16="http://schemas.microsoft.com/office/drawing/2014/main" id="{E36C31AA-4E9C-4CC0-8D4F-F1B202DB4FEA}"/>
              </a:ext>
            </a:extLst>
          </p:cNvPr>
          <p:cNvSpPr>
            <a:spLocks noGrp="1"/>
          </p:cNvSpPr>
          <p:nvPr>
            <p:ph type="title"/>
          </p:nvPr>
        </p:nvSpPr>
        <p:spPr/>
        <p:txBody>
          <a:bodyPr/>
          <a:lstStyle/>
          <a:p>
            <a:r>
              <a:rPr lang="en-US" dirty="0"/>
              <a:t>Accommodation Practice</a:t>
            </a:r>
          </a:p>
        </p:txBody>
      </p:sp>
      <p:pic>
        <p:nvPicPr>
          <p:cNvPr id="12290" name="Picture 2" descr="Practice Management - Interactive Tools and Resources | ACAAI Member">
            <a:extLst>
              <a:ext uri="{FF2B5EF4-FFF2-40B4-BE49-F238E27FC236}">
                <a16:creationId xmlns:a16="http://schemas.microsoft.com/office/drawing/2014/main" id="{085BA0B4-12EF-46A6-AF01-B0FA82672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338" y="0"/>
            <a:ext cx="2368062" cy="124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7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4A056-F8C7-43AB-80E8-067067E0C220}"/>
              </a:ext>
            </a:extLst>
          </p:cNvPr>
          <p:cNvSpPr>
            <a:spLocks noGrp="1"/>
          </p:cNvSpPr>
          <p:nvPr>
            <p:ph idx="1"/>
          </p:nvPr>
        </p:nvSpPr>
        <p:spPr/>
        <p:txBody>
          <a:bodyPr/>
          <a:lstStyle/>
          <a:p>
            <a:r>
              <a:rPr lang="en-US" dirty="0"/>
              <a:t>Employees who are not vaccinated because of pregnancy may be entitled (under Title VII</a:t>
            </a:r>
            <a:r>
              <a:rPr lang="en-US" dirty="0">
                <a:solidFill>
                  <a:srgbClr val="FF0000"/>
                </a:solidFill>
              </a:rPr>
              <a:t> </a:t>
            </a:r>
            <a:r>
              <a:rPr lang="en-US" dirty="0"/>
              <a:t>or state Pregnant Workers Fairness Act law) to adjustments to keep working, if the employer makes modifications or exceptions for other employees.  </a:t>
            </a:r>
          </a:p>
        </p:txBody>
      </p:sp>
      <p:sp>
        <p:nvSpPr>
          <p:cNvPr id="3" name="Footer Placeholder 2">
            <a:extLst>
              <a:ext uri="{FF2B5EF4-FFF2-40B4-BE49-F238E27FC236}">
                <a16:creationId xmlns:a16="http://schemas.microsoft.com/office/drawing/2014/main" id="{B3106A27-E2B9-42BF-821A-5FD901555D3D}"/>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5C4EB0A1-215E-4C3C-BB06-2823B4DA22C0}"/>
              </a:ext>
            </a:extLst>
          </p:cNvPr>
          <p:cNvSpPr>
            <a:spLocks noGrp="1"/>
          </p:cNvSpPr>
          <p:nvPr>
            <p:ph type="sldNum" sz="quarter" idx="4"/>
          </p:nvPr>
        </p:nvSpPr>
        <p:spPr/>
        <p:txBody>
          <a:bodyPr/>
          <a:lstStyle/>
          <a:p>
            <a:fld id="{407F7647-6CBB-4945-B48A-22BF8575EA14}" type="slidenum">
              <a:rPr lang="en-US" smtClean="0"/>
              <a:pPr/>
              <a:t>21</a:t>
            </a:fld>
            <a:endParaRPr lang="en-US" dirty="0"/>
          </a:p>
        </p:txBody>
      </p:sp>
      <p:sp>
        <p:nvSpPr>
          <p:cNvPr id="5" name="Title 4">
            <a:extLst>
              <a:ext uri="{FF2B5EF4-FFF2-40B4-BE49-F238E27FC236}">
                <a16:creationId xmlns:a16="http://schemas.microsoft.com/office/drawing/2014/main" id="{A085F866-9FDA-4A77-AC89-9F85565764F7}"/>
              </a:ext>
            </a:extLst>
          </p:cNvPr>
          <p:cNvSpPr>
            <a:spLocks noGrp="1"/>
          </p:cNvSpPr>
          <p:nvPr>
            <p:ph type="title"/>
          </p:nvPr>
        </p:nvSpPr>
        <p:spPr/>
        <p:txBody>
          <a:bodyPr/>
          <a:lstStyle/>
          <a:p>
            <a:r>
              <a:rPr lang="en-US" dirty="0"/>
              <a:t>Pregnancy</a:t>
            </a:r>
          </a:p>
        </p:txBody>
      </p:sp>
      <p:pic>
        <p:nvPicPr>
          <p:cNvPr id="19458" name="Picture 2" descr="Pregnancy during the pandemic: A Clinical Psychologist conducts research  study to help women with postpartum | WBOY.com">
            <a:extLst>
              <a:ext uri="{FF2B5EF4-FFF2-40B4-BE49-F238E27FC236}">
                <a16:creationId xmlns:a16="http://schemas.microsoft.com/office/drawing/2014/main" id="{EBD4EADC-9661-4ECB-9AB6-F052630DB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464" y="3657600"/>
            <a:ext cx="4143071" cy="232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28DA5E-5B15-4EB5-AB9B-D82B1AF32229}"/>
              </a:ext>
            </a:extLst>
          </p:cNvPr>
          <p:cNvSpPr>
            <a:spLocks noGrp="1"/>
          </p:cNvSpPr>
          <p:nvPr>
            <p:ph idx="1"/>
          </p:nvPr>
        </p:nvSpPr>
        <p:spPr/>
        <p:txBody>
          <a:bodyPr/>
          <a:lstStyle/>
          <a:p>
            <a:pPr marL="0" indent="0">
              <a:buNone/>
            </a:pPr>
            <a:r>
              <a:rPr lang="en-US" dirty="0"/>
              <a:t>CDC encourages vaccination for pregnant individuals.  Employee requests accommodation for pregnancy.  </a:t>
            </a:r>
            <a:r>
              <a:rPr lang="en-US" dirty="0">
                <a:solidFill>
                  <a:srgbClr val="FF0000"/>
                </a:solidFill>
              </a:rPr>
              <a:t>Do you need to accommodate?</a:t>
            </a:r>
          </a:p>
        </p:txBody>
      </p:sp>
      <p:sp>
        <p:nvSpPr>
          <p:cNvPr id="3" name="Footer Placeholder 2">
            <a:extLst>
              <a:ext uri="{FF2B5EF4-FFF2-40B4-BE49-F238E27FC236}">
                <a16:creationId xmlns:a16="http://schemas.microsoft.com/office/drawing/2014/main" id="{12516390-BF82-46B9-8CF1-AF0ABBEB1B0E}"/>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43F9B530-FCB5-441E-B3A5-C02F803BB253}"/>
              </a:ext>
            </a:extLst>
          </p:cNvPr>
          <p:cNvSpPr>
            <a:spLocks noGrp="1"/>
          </p:cNvSpPr>
          <p:nvPr>
            <p:ph type="sldNum" sz="quarter" idx="4"/>
          </p:nvPr>
        </p:nvSpPr>
        <p:spPr/>
        <p:txBody>
          <a:bodyPr/>
          <a:lstStyle/>
          <a:p>
            <a:fld id="{407F7647-6CBB-4945-B48A-22BF8575EA14}" type="slidenum">
              <a:rPr lang="en-US" smtClean="0"/>
              <a:pPr/>
              <a:t>22</a:t>
            </a:fld>
            <a:endParaRPr lang="en-US" dirty="0"/>
          </a:p>
        </p:txBody>
      </p:sp>
      <p:sp>
        <p:nvSpPr>
          <p:cNvPr id="5" name="Title 4">
            <a:extLst>
              <a:ext uri="{FF2B5EF4-FFF2-40B4-BE49-F238E27FC236}">
                <a16:creationId xmlns:a16="http://schemas.microsoft.com/office/drawing/2014/main" id="{579F35C6-C54C-422F-81C6-1BC00C3BABE4}"/>
              </a:ext>
            </a:extLst>
          </p:cNvPr>
          <p:cNvSpPr>
            <a:spLocks noGrp="1"/>
          </p:cNvSpPr>
          <p:nvPr>
            <p:ph type="title"/>
          </p:nvPr>
        </p:nvSpPr>
        <p:spPr/>
        <p:txBody>
          <a:bodyPr/>
          <a:lstStyle/>
          <a:p>
            <a:r>
              <a:rPr lang="en-US" dirty="0"/>
              <a:t>Accommodation Practice</a:t>
            </a:r>
          </a:p>
        </p:txBody>
      </p:sp>
      <p:pic>
        <p:nvPicPr>
          <p:cNvPr id="11268" name="Picture 4" descr="Practice Management - Interactive Tools and Resources | ACAAI Member">
            <a:extLst>
              <a:ext uri="{FF2B5EF4-FFF2-40B4-BE49-F238E27FC236}">
                <a16:creationId xmlns:a16="http://schemas.microsoft.com/office/drawing/2014/main" id="{52228541-5679-4654-84CE-02444D5D6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169" y="0"/>
            <a:ext cx="2354081" cy="123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4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6C2E20-DDBA-435E-AB3F-0681FEBFC249}"/>
              </a:ext>
            </a:extLst>
          </p:cNvPr>
          <p:cNvSpPr>
            <a:spLocks noGrp="1"/>
          </p:cNvSpPr>
          <p:nvPr>
            <p:ph idx="1"/>
          </p:nvPr>
        </p:nvSpPr>
        <p:spPr/>
        <p:txBody>
          <a:bodyPr/>
          <a:lstStyle/>
          <a:p>
            <a:r>
              <a:rPr lang="en-US" dirty="0"/>
              <a:t>Title VII of the Civil Rights Act requires employers to accommodate sincerely held religious beliefs, observances, or practices unless doing so would cause an undue hardship on the employer.  </a:t>
            </a:r>
          </a:p>
          <a:p>
            <a:r>
              <a:rPr lang="en-US" dirty="0"/>
              <a:t>Title VII defines “religion” as including “all aspects of religious observance or practice, as well as belief . . ..”  </a:t>
            </a:r>
          </a:p>
          <a:p>
            <a:r>
              <a:rPr lang="en-US" dirty="0"/>
              <a:t>A belief is “religious” under Title VII if it is a sincere belief that occupies a place in the employee’s life parallel to that of a deity.  </a:t>
            </a:r>
          </a:p>
        </p:txBody>
      </p:sp>
      <p:sp>
        <p:nvSpPr>
          <p:cNvPr id="3" name="Footer Placeholder 2">
            <a:extLst>
              <a:ext uri="{FF2B5EF4-FFF2-40B4-BE49-F238E27FC236}">
                <a16:creationId xmlns:a16="http://schemas.microsoft.com/office/drawing/2014/main" id="{5A2B820B-2100-49DD-BE12-1A93FE83A20E}"/>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BCAFBB2E-ACC4-4506-AC5A-6993646CCFEF}"/>
              </a:ext>
            </a:extLst>
          </p:cNvPr>
          <p:cNvSpPr>
            <a:spLocks noGrp="1"/>
          </p:cNvSpPr>
          <p:nvPr>
            <p:ph type="sldNum" sz="quarter" idx="4"/>
          </p:nvPr>
        </p:nvSpPr>
        <p:spPr/>
        <p:txBody>
          <a:bodyPr/>
          <a:lstStyle/>
          <a:p>
            <a:fld id="{407F7647-6CBB-4945-B48A-22BF8575EA14}" type="slidenum">
              <a:rPr lang="en-US" smtClean="0"/>
              <a:pPr/>
              <a:t>23</a:t>
            </a:fld>
            <a:endParaRPr lang="en-US" dirty="0"/>
          </a:p>
        </p:txBody>
      </p:sp>
      <p:sp>
        <p:nvSpPr>
          <p:cNvPr id="5" name="Title 4">
            <a:extLst>
              <a:ext uri="{FF2B5EF4-FFF2-40B4-BE49-F238E27FC236}">
                <a16:creationId xmlns:a16="http://schemas.microsoft.com/office/drawing/2014/main" id="{0EAA7DB2-CAD7-4B4B-B665-34C3E19003C1}"/>
              </a:ext>
            </a:extLst>
          </p:cNvPr>
          <p:cNvSpPr>
            <a:spLocks noGrp="1"/>
          </p:cNvSpPr>
          <p:nvPr>
            <p:ph type="title"/>
          </p:nvPr>
        </p:nvSpPr>
        <p:spPr/>
        <p:txBody>
          <a:bodyPr/>
          <a:lstStyle/>
          <a:p>
            <a:r>
              <a:rPr lang="en-US" dirty="0"/>
              <a:t>Religious Accommodation</a:t>
            </a:r>
          </a:p>
        </p:txBody>
      </p:sp>
      <p:pic>
        <p:nvPicPr>
          <p:cNvPr id="10242" name="Picture 2" descr="Faithful Accommodations: What Employers Should Do When Addressing Religious  Accommodations in the Workplace | Employment Law Commentary">
            <a:extLst>
              <a:ext uri="{FF2B5EF4-FFF2-40B4-BE49-F238E27FC236}">
                <a16:creationId xmlns:a16="http://schemas.microsoft.com/office/drawing/2014/main" id="{66ACEFB0-8983-427A-B1A6-AFC9EACA5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45005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7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F5B7A-D114-41D5-A7B4-4934B2A995DA}"/>
              </a:ext>
            </a:extLst>
          </p:cNvPr>
          <p:cNvSpPr>
            <a:spLocks noGrp="1"/>
          </p:cNvSpPr>
          <p:nvPr>
            <p:ph idx="1"/>
          </p:nvPr>
        </p:nvSpPr>
        <p:spPr/>
        <p:txBody>
          <a:bodyPr/>
          <a:lstStyle/>
          <a:p>
            <a:r>
              <a:rPr lang="en-US" dirty="0"/>
              <a:t>Easier to show undue hardship under Title VII:</a:t>
            </a:r>
          </a:p>
          <a:p>
            <a:pPr marL="0" indent="0">
              <a:buNone/>
            </a:pPr>
            <a:endParaRPr lang="en-US" dirty="0"/>
          </a:p>
          <a:p>
            <a:pPr lvl="1"/>
            <a:r>
              <a:rPr lang="en-US" dirty="0"/>
              <a:t>An accommodation will be an undue hardship when it causes more than a de minimis cost or burden on the operations of the employer.</a:t>
            </a:r>
          </a:p>
          <a:p>
            <a:pPr marL="457200" lvl="1" indent="0">
              <a:buNone/>
            </a:pPr>
            <a:endParaRPr lang="en-US" dirty="0"/>
          </a:p>
          <a:p>
            <a:pPr marL="457200" lvl="1" indent="0">
              <a:buNone/>
            </a:pPr>
            <a:endParaRPr lang="en-US" dirty="0"/>
          </a:p>
          <a:p>
            <a:r>
              <a:rPr lang="en-US" dirty="0"/>
              <a:t>But be aware that some states and localities may have higher standards for what constitutes an undue hardship in the context of a religious accommodation.</a:t>
            </a:r>
          </a:p>
          <a:p>
            <a:endParaRPr lang="en-US" dirty="0"/>
          </a:p>
        </p:txBody>
      </p:sp>
      <p:sp>
        <p:nvSpPr>
          <p:cNvPr id="3" name="Footer Placeholder 2">
            <a:extLst>
              <a:ext uri="{FF2B5EF4-FFF2-40B4-BE49-F238E27FC236}">
                <a16:creationId xmlns:a16="http://schemas.microsoft.com/office/drawing/2014/main" id="{2BA6D8B7-5F6E-44F9-8839-20E4769706B3}"/>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489A7C3B-9BC7-469F-83FC-FE1F3C0CC1B7}"/>
              </a:ext>
            </a:extLst>
          </p:cNvPr>
          <p:cNvSpPr>
            <a:spLocks noGrp="1"/>
          </p:cNvSpPr>
          <p:nvPr>
            <p:ph type="sldNum" sz="quarter" idx="4"/>
          </p:nvPr>
        </p:nvSpPr>
        <p:spPr/>
        <p:txBody>
          <a:bodyPr/>
          <a:lstStyle/>
          <a:p>
            <a:fld id="{407F7647-6CBB-4945-B48A-22BF8575EA14}" type="slidenum">
              <a:rPr lang="en-US" smtClean="0"/>
              <a:pPr/>
              <a:t>24</a:t>
            </a:fld>
            <a:endParaRPr lang="en-US" dirty="0"/>
          </a:p>
        </p:txBody>
      </p:sp>
      <p:sp>
        <p:nvSpPr>
          <p:cNvPr id="5" name="Title 4">
            <a:extLst>
              <a:ext uri="{FF2B5EF4-FFF2-40B4-BE49-F238E27FC236}">
                <a16:creationId xmlns:a16="http://schemas.microsoft.com/office/drawing/2014/main" id="{BBF20C85-4830-43C7-9418-3F3935D3E78B}"/>
              </a:ext>
            </a:extLst>
          </p:cNvPr>
          <p:cNvSpPr>
            <a:spLocks noGrp="1"/>
          </p:cNvSpPr>
          <p:nvPr>
            <p:ph type="title"/>
          </p:nvPr>
        </p:nvSpPr>
        <p:spPr/>
        <p:txBody>
          <a:bodyPr/>
          <a:lstStyle/>
          <a:p>
            <a:r>
              <a:rPr lang="en-US" dirty="0"/>
              <a:t>Undue Hardship for Religious Accommodations</a:t>
            </a:r>
          </a:p>
        </p:txBody>
      </p:sp>
    </p:spTree>
    <p:extLst>
      <p:ext uri="{BB962C8B-B14F-4D97-AF65-F5344CB8AC3E}">
        <p14:creationId xmlns:p14="http://schemas.microsoft.com/office/powerpoint/2010/main" val="275498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C7AED-7BF7-4B30-AE3A-BBA1B74F6E6A}"/>
              </a:ext>
            </a:extLst>
          </p:cNvPr>
          <p:cNvSpPr>
            <a:spLocks noGrp="1"/>
          </p:cNvSpPr>
          <p:nvPr>
            <p:ph idx="1"/>
          </p:nvPr>
        </p:nvSpPr>
        <p:spPr/>
        <p:txBody>
          <a:bodyPr/>
          <a:lstStyle/>
          <a:p>
            <a:r>
              <a:rPr lang="en-US" dirty="0"/>
              <a:t>Has the person indicated a sincerely held religious belief that qualifies for a reasonable accommodation? </a:t>
            </a:r>
          </a:p>
          <a:p>
            <a:pPr lvl="1"/>
            <a:r>
              <a:rPr lang="en-US" dirty="0"/>
              <a:t>Is it religious in nature?</a:t>
            </a:r>
          </a:p>
          <a:p>
            <a:pPr lvl="1"/>
            <a:r>
              <a:rPr lang="en-US" dirty="0"/>
              <a:t>Is it sincerely held?</a:t>
            </a:r>
          </a:p>
          <a:p>
            <a:r>
              <a:rPr lang="en-US" dirty="0"/>
              <a:t>Does that belief conflict with an employer policy or requirement?</a:t>
            </a:r>
          </a:p>
          <a:p>
            <a:r>
              <a:rPr lang="en-US" dirty="0"/>
              <a:t>What accommodation does the individual seek? </a:t>
            </a:r>
          </a:p>
          <a:p>
            <a:r>
              <a:rPr lang="en-US" dirty="0"/>
              <a:t>Would the requested accommodation cause an undue hardship, and if so, are there any alternatives that would not? </a:t>
            </a:r>
          </a:p>
          <a:p>
            <a:endParaRPr lang="en-US" dirty="0"/>
          </a:p>
        </p:txBody>
      </p:sp>
      <p:sp>
        <p:nvSpPr>
          <p:cNvPr id="3" name="Footer Placeholder 2">
            <a:extLst>
              <a:ext uri="{FF2B5EF4-FFF2-40B4-BE49-F238E27FC236}">
                <a16:creationId xmlns:a16="http://schemas.microsoft.com/office/drawing/2014/main" id="{5B6378C7-473A-42ED-B1E3-1126981BD5BB}"/>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BE7902D2-5C0B-4982-9665-E7B7CC18503C}"/>
              </a:ext>
            </a:extLst>
          </p:cNvPr>
          <p:cNvSpPr>
            <a:spLocks noGrp="1"/>
          </p:cNvSpPr>
          <p:nvPr>
            <p:ph type="sldNum" sz="quarter" idx="4"/>
          </p:nvPr>
        </p:nvSpPr>
        <p:spPr/>
        <p:txBody>
          <a:bodyPr/>
          <a:lstStyle/>
          <a:p>
            <a:fld id="{407F7647-6CBB-4945-B48A-22BF8575EA14}" type="slidenum">
              <a:rPr lang="en-US" smtClean="0"/>
              <a:pPr/>
              <a:t>25</a:t>
            </a:fld>
            <a:endParaRPr lang="en-US" dirty="0"/>
          </a:p>
        </p:txBody>
      </p:sp>
      <p:sp>
        <p:nvSpPr>
          <p:cNvPr id="5" name="Title 4">
            <a:extLst>
              <a:ext uri="{FF2B5EF4-FFF2-40B4-BE49-F238E27FC236}">
                <a16:creationId xmlns:a16="http://schemas.microsoft.com/office/drawing/2014/main" id="{621B5212-A01F-463C-96F2-EF7F367A10EB}"/>
              </a:ext>
            </a:extLst>
          </p:cNvPr>
          <p:cNvSpPr>
            <a:spLocks noGrp="1"/>
          </p:cNvSpPr>
          <p:nvPr>
            <p:ph type="title"/>
          </p:nvPr>
        </p:nvSpPr>
        <p:spPr>
          <a:xfrm>
            <a:off x="685800" y="402609"/>
            <a:ext cx="10817352" cy="737961"/>
          </a:xfrm>
        </p:spPr>
        <p:txBody>
          <a:bodyPr/>
          <a:lstStyle/>
          <a:p>
            <a:r>
              <a:rPr lang="en-US" dirty="0"/>
              <a:t>Analysis for Religious Accommodation </a:t>
            </a:r>
          </a:p>
        </p:txBody>
      </p:sp>
    </p:spTree>
    <p:extLst>
      <p:ext uri="{BB962C8B-B14F-4D97-AF65-F5344CB8AC3E}">
        <p14:creationId xmlns:p14="http://schemas.microsoft.com/office/powerpoint/2010/main" val="45922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75437-EDA0-426C-97DF-93CB044E7658}"/>
              </a:ext>
            </a:extLst>
          </p:cNvPr>
          <p:cNvSpPr>
            <a:spLocks noGrp="1"/>
          </p:cNvSpPr>
          <p:nvPr>
            <p:ph idx="1"/>
          </p:nvPr>
        </p:nvSpPr>
        <p:spPr>
          <a:xfrm>
            <a:off x="593678" y="1705430"/>
            <a:ext cx="10909474" cy="3132701"/>
          </a:xfrm>
        </p:spPr>
        <p:txBody>
          <a:bodyPr/>
          <a:lstStyle/>
          <a:p>
            <a:r>
              <a:rPr lang="en-US" dirty="0"/>
              <a:t>The EEOC and courts are generally deferential to the employee on whether their beliefs are religious in nature. </a:t>
            </a:r>
          </a:p>
          <a:p>
            <a:pPr marL="0" indent="0">
              <a:buNone/>
            </a:pPr>
            <a:endParaRPr lang="en-US" dirty="0"/>
          </a:p>
          <a:p>
            <a:r>
              <a:rPr lang="en-US" dirty="0"/>
              <a:t>According to EEOC: “the employer should ordinarily assume that an employee’s request for religious accommodation is based on a sincerely held religious belief, practice, or observance.”</a:t>
            </a:r>
          </a:p>
        </p:txBody>
      </p:sp>
      <p:sp>
        <p:nvSpPr>
          <p:cNvPr id="3" name="Footer Placeholder 2">
            <a:extLst>
              <a:ext uri="{FF2B5EF4-FFF2-40B4-BE49-F238E27FC236}">
                <a16:creationId xmlns:a16="http://schemas.microsoft.com/office/drawing/2014/main" id="{9C9C4444-8FA5-4605-8E04-329E80BC2F88}"/>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DEB32682-A58B-4B81-96A2-921780E8AE15}"/>
              </a:ext>
            </a:extLst>
          </p:cNvPr>
          <p:cNvSpPr>
            <a:spLocks noGrp="1"/>
          </p:cNvSpPr>
          <p:nvPr>
            <p:ph type="sldNum" sz="quarter" idx="4"/>
          </p:nvPr>
        </p:nvSpPr>
        <p:spPr/>
        <p:txBody>
          <a:bodyPr/>
          <a:lstStyle/>
          <a:p>
            <a:fld id="{407F7647-6CBB-4945-B48A-22BF8575EA14}" type="slidenum">
              <a:rPr lang="en-US" smtClean="0"/>
              <a:pPr/>
              <a:t>26</a:t>
            </a:fld>
            <a:endParaRPr lang="en-US" dirty="0"/>
          </a:p>
        </p:txBody>
      </p:sp>
      <p:sp>
        <p:nvSpPr>
          <p:cNvPr id="5" name="Title 4">
            <a:extLst>
              <a:ext uri="{FF2B5EF4-FFF2-40B4-BE49-F238E27FC236}">
                <a16:creationId xmlns:a16="http://schemas.microsoft.com/office/drawing/2014/main" id="{02A4756A-F997-453F-A4CC-B04B2E9168F5}"/>
              </a:ext>
            </a:extLst>
          </p:cNvPr>
          <p:cNvSpPr>
            <a:spLocks noGrp="1"/>
          </p:cNvSpPr>
          <p:nvPr>
            <p:ph type="title"/>
          </p:nvPr>
        </p:nvSpPr>
        <p:spPr/>
        <p:txBody>
          <a:bodyPr/>
          <a:lstStyle/>
          <a:p>
            <a:r>
              <a:rPr lang="en-US" dirty="0"/>
              <a:t>Sincerely Held Religious Belief: Is it Religious?</a:t>
            </a:r>
          </a:p>
        </p:txBody>
      </p:sp>
    </p:spTree>
    <p:extLst>
      <p:ext uri="{BB962C8B-B14F-4D97-AF65-F5344CB8AC3E}">
        <p14:creationId xmlns:p14="http://schemas.microsoft.com/office/powerpoint/2010/main" val="438521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9D68F-E7F9-429E-967E-C9938735F361}"/>
              </a:ext>
            </a:extLst>
          </p:cNvPr>
          <p:cNvSpPr>
            <a:spLocks noGrp="1"/>
          </p:cNvSpPr>
          <p:nvPr>
            <p:ph idx="1"/>
          </p:nvPr>
        </p:nvSpPr>
        <p:spPr>
          <a:xfrm>
            <a:off x="752475" y="1650839"/>
            <a:ext cx="10817352" cy="4466770"/>
          </a:xfrm>
        </p:spPr>
        <p:txBody>
          <a:bodyPr/>
          <a:lstStyle/>
          <a:p>
            <a:r>
              <a:rPr lang="en-US" dirty="0"/>
              <a:t>The EEOC and courts are also extremely deferential to employees on whether their religious belief is “sincerely held.”  </a:t>
            </a:r>
          </a:p>
          <a:p>
            <a:endParaRPr lang="en-US" dirty="0"/>
          </a:p>
          <a:p>
            <a:endParaRPr lang="en-US" dirty="0"/>
          </a:p>
          <a:p>
            <a:endParaRPr lang="en-US" dirty="0"/>
          </a:p>
          <a:p>
            <a:endParaRPr lang="en-US" dirty="0"/>
          </a:p>
          <a:p>
            <a:r>
              <a:rPr lang="en-US" dirty="0"/>
              <a:t>Keep in mind that a religious belief can be protected under Title VII even if the belief is not recognized by an organized faith, is a minority view within a faith, or is even contradicted by the leadership of the individual’s religion.</a:t>
            </a:r>
          </a:p>
          <a:p>
            <a:pPr marL="0" indent="0">
              <a:buNone/>
            </a:pPr>
            <a:endParaRPr lang="en-US" dirty="0"/>
          </a:p>
        </p:txBody>
      </p:sp>
      <p:sp>
        <p:nvSpPr>
          <p:cNvPr id="3" name="Footer Placeholder 2">
            <a:extLst>
              <a:ext uri="{FF2B5EF4-FFF2-40B4-BE49-F238E27FC236}">
                <a16:creationId xmlns:a16="http://schemas.microsoft.com/office/drawing/2014/main" id="{33E97E94-EDE2-4D62-909A-7BE3BAA7923B}"/>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1D9CBE45-7B04-4D5F-B662-A84A6C2544CB}"/>
              </a:ext>
            </a:extLst>
          </p:cNvPr>
          <p:cNvSpPr>
            <a:spLocks noGrp="1"/>
          </p:cNvSpPr>
          <p:nvPr>
            <p:ph type="sldNum" sz="quarter" idx="4"/>
          </p:nvPr>
        </p:nvSpPr>
        <p:spPr/>
        <p:txBody>
          <a:bodyPr/>
          <a:lstStyle/>
          <a:p>
            <a:fld id="{407F7647-6CBB-4945-B48A-22BF8575EA14}" type="slidenum">
              <a:rPr lang="en-US" smtClean="0"/>
              <a:pPr/>
              <a:t>27</a:t>
            </a:fld>
            <a:endParaRPr lang="en-US" dirty="0"/>
          </a:p>
        </p:txBody>
      </p:sp>
      <p:sp>
        <p:nvSpPr>
          <p:cNvPr id="5" name="Title 4">
            <a:extLst>
              <a:ext uri="{FF2B5EF4-FFF2-40B4-BE49-F238E27FC236}">
                <a16:creationId xmlns:a16="http://schemas.microsoft.com/office/drawing/2014/main" id="{D129F57C-45B3-4DF6-8E60-897F4774E080}"/>
              </a:ext>
            </a:extLst>
          </p:cNvPr>
          <p:cNvSpPr>
            <a:spLocks noGrp="1"/>
          </p:cNvSpPr>
          <p:nvPr>
            <p:ph type="title"/>
          </p:nvPr>
        </p:nvSpPr>
        <p:spPr/>
        <p:txBody>
          <a:bodyPr/>
          <a:lstStyle/>
          <a:p>
            <a:r>
              <a:rPr lang="en-US" dirty="0"/>
              <a:t>Sincerely Held Religious Belief: Is It Sincerely Held?</a:t>
            </a:r>
          </a:p>
        </p:txBody>
      </p:sp>
      <p:pic>
        <p:nvPicPr>
          <p:cNvPr id="20482" name="Picture 2" descr="What is Driver Analysis? | Driver Analysis Examples | Displayr.com">
            <a:extLst>
              <a:ext uri="{FF2B5EF4-FFF2-40B4-BE49-F238E27FC236}">
                <a16:creationId xmlns:a16="http://schemas.microsoft.com/office/drawing/2014/main" id="{8EF0B1B3-7460-47A6-AE1E-4460B8555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5" y="2099355"/>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130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A79C7-2410-40C0-A3A5-6CE5E3710896}"/>
              </a:ext>
            </a:extLst>
          </p:cNvPr>
          <p:cNvSpPr>
            <a:spLocks noGrp="1"/>
          </p:cNvSpPr>
          <p:nvPr>
            <p:ph idx="1"/>
          </p:nvPr>
        </p:nvSpPr>
        <p:spPr/>
        <p:txBody>
          <a:bodyPr/>
          <a:lstStyle/>
          <a:p>
            <a:endParaRPr lang="en-US" dirty="0"/>
          </a:p>
          <a:p>
            <a:r>
              <a:rPr lang="en-US" dirty="0"/>
              <a:t>Employers generally should not require a statement from a pastor or other religious leader to prove the sincerity or legitimacy of the person’s belief.  Such verification is not required under the law and may be discriminatory against certain faiths.  </a:t>
            </a:r>
          </a:p>
          <a:p>
            <a:endParaRPr lang="en-US" dirty="0"/>
          </a:p>
          <a:p>
            <a:endParaRPr lang="en-US" dirty="0"/>
          </a:p>
          <a:p>
            <a:r>
              <a:rPr lang="en-US" dirty="0"/>
              <a:t>Engaging in contradictory behavior in the past is often not enough alone to show that an employee’s beliefs are not sincerely held.  </a:t>
            </a:r>
          </a:p>
          <a:p>
            <a:endParaRPr lang="en-US" dirty="0"/>
          </a:p>
        </p:txBody>
      </p:sp>
      <p:sp>
        <p:nvSpPr>
          <p:cNvPr id="3" name="Footer Placeholder 2">
            <a:extLst>
              <a:ext uri="{FF2B5EF4-FFF2-40B4-BE49-F238E27FC236}">
                <a16:creationId xmlns:a16="http://schemas.microsoft.com/office/drawing/2014/main" id="{17695DB3-DB26-46A5-9E94-2685EABC9FC5}"/>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EA76D633-793B-4E4D-BF2F-738205FD68B1}"/>
              </a:ext>
            </a:extLst>
          </p:cNvPr>
          <p:cNvSpPr>
            <a:spLocks noGrp="1"/>
          </p:cNvSpPr>
          <p:nvPr>
            <p:ph type="sldNum" sz="quarter" idx="4"/>
          </p:nvPr>
        </p:nvSpPr>
        <p:spPr/>
        <p:txBody>
          <a:bodyPr/>
          <a:lstStyle/>
          <a:p>
            <a:fld id="{407F7647-6CBB-4945-B48A-22BF8575EA14}" type="slidenum">
              <a:rPr lang="en-US" smtClean="0"/>
              <a:pPr/>
              <a:t>28</a:t>
            </a:fld>
            <a:endParaRPr lang="en-US" dirty="0"/>
          </a:p>
        </p:txBody>
      </p:sp>
      <p:sp>
        <p:nvSpPr>
          <p:cNvPr id="5" name="Title 4">
            <a:extLst>
              <a:ext uri="{FF2B5EF4-FFF2-40B4-BE49-F238E27FC236}">
                <a16:creationId xmlns:a16="http://schemas.microsoft.com/office/drawing/2014/main" id="{5B6B9FB0-0FFA-45AC-8AC2-F86DA889A128}"/>
              </a:ext>
            </a:extLst>
          </p:cNvPr>
          <p:cNvSpPr>
            <a:spLocks noGrp="1"/>
          </p:cNvSpPr>
          <p:nvPr>
            <p:ph type="title"/>
          </p:nvPr>
        </p:nvSpPr>
        <p:spPr/>
        <p:txBody>
          <a:bodyPr/>
          <a:lstStyle/>
          <a:p>
            <a:r>
              <a:rPr lang="en-US" dirty="0"/>
              <a:t>Challenging Religious Accommodation Requests</a:t>
            </a:r>
          </a:p>
        </p:txBody>
      </p:sp>
    </p:spTree>
    <p:extLst>
      <p:ext uri="{BB962C8B-B14F-4D97-AF65-F5344CB8AC3E}">
        <p14:creationId xmlns:p14="http://schemas.microsoft.com/office/powerpoint/2010/main" val="927039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5E383-7E77-4F82-BECF-2F2E1565DC0E}"/>
              </a:ext>
            </a:extLst>
          </p:cNvPr>
          <p:cNvSpPr>
            <a:spLocks noGrp="1"/>
          </p:cNvSpPr>
          <p:nvPr>
            <p:ph idx="1"/>
          </p:nvPr>
        </p:nvSpPr>
        <p:spPr>
          <a:xfrm>
            <a:off x="685800" y="1484018"/>
            <a:ext cx="10817352" cy="4466770"/>
          </a:xfrm>
        </p:spPr>
        <p:txBody>
          <a:bodyPr/>
          <a:lstStyle/>
          <a:p>
            <a:pPr lvl="0"/>
            <a:r>
              <a:rPr lang="en-US" dirty="0"/>
              <a:t>When it is not obvious that the individual’s request is based on religious grounds, an employer may follow up to better understand the nature of the request.</a:t>
            </a:r>
          </a:p>
          <a:p>
            <a:pPr lvl="0"/>
            <a:endParaRPr lang="en-US" dirty="0"/>
          </a:p>
          <a:p>
            <a:pPr lvl="0"/>
            <a:r>
              <a:rPr lang="en-US" dirty="0"/>
              <a:t>Internet or purchased letters may call into question whether there is a sincerely held religious belief because of the nature of the purchase and the fact that the pastor and the employee have presumably never met.  </a:t>
            </a:r>
          </a:p>
        </p:txBody>
      </p:sp>
      <p:sp>
        <p:nvSpPr>
          <p:cNvPr id="3" name="Footer Placeholder 2">
            <a:extLst>
              <a:ext uri="{FF2B5EF4-FFF2-40B4-BE49-F238E27FC236}">
                <a16:creationId xmlns:a16="http://schemas.microsoft.com/office/drawing/2014/main" id="{EF4BE38B-B364-4F23-9F17-39172E831E1E}"/>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A35E95BA-617A-4ABC-A1EA-E4D800AB3950}"/>
              </a:ext>
            </a:extLst>
          </p:cNvPr>
          <p:cNvSpPr>
            <a:spLocks noGrp="1"/>
          </p:cNvSpPr>
          <p:nvPr>
            <p:ph type="sldNum" sz="quarter" idx="4"/>
          </p:nvPr>
        </p:nvSpPr>
        <p:spPr/>
        <p:txBody>
          <a:bodyPr/>
          <a:lstStyle/>
          <a:p>
            <a:fld id="{407F7647-6CBB-4945-B48A-22BF8575EA14}" type="slidenum">
              <a:rPr lang="en-US" smtClean="0"/>
              <a:pPr/>
              <a:t>29</a:t>
            </a:fld>
            <a:endParaRPr lang="en-US" dirty="0"/>
          </a:p>
        </p:txBody>
      </p:sp>
      <p:sp>
        <p:nvSpPr>
          <p:cNvPr id="5" name="Title 4">
            <a:extLst>
              <a:ext uri="{FF2B5EF4-FFF2-40B4-BE49-F238E27FC236}">
                <a16:creationId xmlns:a16="http://schemas.microsoft.com/office/drawing/2014/main" id="{9B72961D-B46C-4E0F-A77A-5661DCF2B2E2}"/>
              </a:ext>
            </a:extLst>
          </p:cNvPr>
          <p:cNvSpPr>
            <a:spLocks noGrp="1"/>
          </p:cNvSpPr>
          <p:nvPr>
            <p:ph type="title"/>
          </p:nvPr>
        </p:nvSpPr>
        <p:spPr>
          <a:xfrm>
            <a:off x="685800" y="316819"/>
            <a:ext cx="10817352" cy="737961"/>
          </a:xfrm>
        </p:spPr>
        <p:txBody>
          <a:bodyPr/>
          <a:lstStyle/>
          <a:p>
            <a:r>
              <a:rPr lang="en-US" dirty="0"/>
              <a:t>Asking for more information to better understand the religious nature of an individual’s request.</a:t>
            </a:r>
            <a:br>
              <a:rPr lang="en-US" sz="2800" dirty="0"/>
            </a:br>
            <a:endParaRPr lang="en-US" dirty="0"/>
          </a:p>
        </p:txBody>
      </p:sp>
    </p:spTree>
    <p:extLst>
      <p:ext uri="{BB962C8B-B14F-4D97-AF65-F5344CB8AC3E}">
        <p14:creationId xmlns:p14="http://schemas.microsoft.com/office/powerpoint/2010/main" val="103143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F5F8-551B-4355-B8CC-A00F9C9FD2B6}"/>
              </a:ext>
            </a:extLst>
          </p:cNvPr>
          <p:cNvSpPr>
            <a:spLocks noGrp="1"/>
          </p:cNvSpPr>
          <p:nvPr>
            <p:ph type="title"/>
          </p:nvPr>
        </p:nvSpPr>
        <p:spPr/>
        <p:txBody>
          <a:bodyPr/>
          <a:lstStyle/>
          <a:p>
            <a:r>
              <a:rPr lang="en-US" dirty="0"/>
              <a:t>About Jackson Lewis P.C.</a:t>
            </a:r>
          </a:p>
        </p:txBody>
      </p:sp>
    </p:spTree>
    <p:extLst>
      <p:ext uri="{BB962C8B-B14F-4D97-AF65-F5344CB8AC3E}">
        <p14:creationId xmlns:p14="http://schemas.microsoft.com/office/powerpoint/2010/main" val="4234417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6033D-7485-4806-903E-AF93532FB6B2}"/>
              </a:ext>
            </a:extLst>
          </p:cNvPr>
          <p:cNvSpPr>
            <a:spLocks noGrp="1"/>
          </p:cNvSpPr>
          <p:nvPr>
            <p:ph idx="1"/>
          </p:nvPr>
        </p:nvSpPr>
        <p:spPr/>
        <p:txBody>
          <a:bodyPr/>
          <a:lstStyle/>
          <a:p>
            <a:pPr lvl="0"/>
            <a:r>
              <a:rPr lang="en-US" dirty="0"/>
              <a:t>Whether an accommodation is reasonable is a fact-specific determination that will be made on a case-by-case basis.  </a:t>
            </a:r>
          </a:p>
          <a:p>
            <a:pPr lvl="0"/>
            <a:endParaRPr lang="en-US" dirty="0"/>
          </a:p>
          <a:p>
            <a:pPr lvl="0"/>
            <a:r>
              <a:rPr lang="en-US" dirty="0"/>
              <a:t>EEOC says an employer should thoroughly consider all possible reasonable accommodations, including telework and reassignment.  </a:t>
            </a:r>
          </a:p>
          <a:p>
            <a:pPr lvl="0"/>
            <a:endParaRPr lang="en-US" dirty="0"/>
          </a:p>
          <a:p>
            <a:pPr lvl="0"/>
            <a:r>
              <a:rPr lang="en-US" dirty="0"/>
              <a:t>The employee is not entitled to the accommodation of the employee’s choice or preference.  </a:t>
            </a:r>
          </a:p>
          <a:p>
            <a:endParaRPr lang="en-US" dirty="0"/>
          </a:p>
        </p:txBody>
      </p:sp>
      <p:sp>
        <p:nvSpPr>
          <p:cNvPr id="3" name="Footer Placeholder 2">
            <a:extLst>
              <a:ext uri="{FF2B5EF4-FFF2-40B4-BE49-F238E27FC236}">
                <a16:creationId xmlns:a16="http://schemas.microsoft.com/office/drawing/2014/main" id="{DA9CBB31-78D2-4BBC-BA35-24D6BF99C07D}"/>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5345F7BD-6BFD-4EB8-ADF7-FF9979AA130E}"/>
              </a:ext>
            </a:extLst>
          </p:cNvPr>
          <p:cNvSpPr>
            <a:spLocks noGrp="1"/>
          </p:cNvSpPr>
          <p:nvPr>
            <p:ph type="sldNum" sz="quarter" idx="4"/>
          </p:nvPr>
        </p:nvSpPr>
        <p:spPr/>
        <p:txBody>
          <a:bodyPr/>
          <a:lstStyle/>
          <a:p>
            <a:fld id="{407F7647-6CBB-4945-B48A-22BF8575EA14}" type="slidenum">
              <a:rPr lang="en-US" smtClean="0"/>
              <a:pPr/>
              <a:t>30</a:t>
            </a:fld>
            <a:endParaRPr lang="en-US" dirty="0"/>
          </a:p>
        </p:txBody>
      </p:sp>
      <p:sp>
        <p:nvSpPr>
          <p:cNvPr id="5" name="Title 4">
            <a:extLst>
              <a:ext uri="{FF2B5EF4-FFF2-40B4-BE49-F238E27FC236}">
                <a16:creationId xmlns:a16="http://schemas.microsoft.com/office/drawing/2014/main" id="{46C46878-EDEA-4BFD-8E8D-980C67F967CA}"/>
              </a:ext>
            </a:extLst>
          </p:cNvPr>
          <p:cNvSpPr>
            <a:spLocks noGrp="1"/>
          </p:cNvSpPr>
          <p:nvPr>
            <p:ph type="title"/>
          </p:nvPr>
        </p:nvSpPr>
        <p:spPr/>
        <p:txBody>
          <a:bodyPr/>
          <a:lstStyle/>
          <a:p>
            <a:r>
              <a:rPr lang="en-US" dirty="0"/>
              <a:t>Evaluating Possible Reasonable Accommodations</a:t>
            </a:r>
            <a:br>
              <a:rPr lang="en-US" i="1" dirty="0"/>
            </a:br>
            <a:endParaRPr lang="en-US" dirty="0"/>
          </a:p>
        </p:txBody>
      </p:sp>
    </p:spTree>
    <p:extLst>
      <p:ext uri="{BB962C8B-B14F-4D97-AF65-F5344CB8AC3E}">
        <p14:creationId xmlns:p14="http://schemas.microsoft.com/office/powerpoint/2010/main" val="3875847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12A3E-504E-44D7-855C-B12CC00934ED}"/>
              </a:ext>
            </a:extLst>
          </p:cNvPr>
          <p:cNvSpPr>
            <a:spLocks noGrp="1"/>
          </p:cNvSpPr>
          <p:nvPr>
            <p:ph idx="1"/>
          </p:nvPr>
        </p:nvSpPr>
        <p:spPr/>
        <p:txBody>
          <a:bodyPr/>
          <a:lstStyle/>
          <a:p>
            <a:r>
              <a:rPr lang="en-US" dirty="0"/>
              <a:t>Considerations relevant to undue hardship can include, among other things:</a:t>
            </a:r>
          </a:p>
          <a:p>
            <a:pPr lvl="1"/>
            <a:r>
              <a:rPr lang="en-US" dirty="0"/>
              <a:t>the proportion of employees in the workplace who already are partially or fully vaccinated against COVID-19 </a:t>
            </a:r>
          </a:p>
          <a:p>
            <a:pPr lvl="1"/>
            <a:r>
              <a:rPr lang="en-US" dirty="0"/>
              <a:t>the extent of employee contact with non-employees, whose vaccination status could be unknown or who may be ineligible for the vaccine  </a:t>
            </a:r>
          </a:p>
          <a:p>
            <a:r>
              <a:rPr lang="en-US" dirty="0"/>
              <a:t>Ultimately, if an employee cannot be accommodated, employers should determine if any other rights apply under the EEO laws or other federal, state, and local authorities before taking adverse employment action against an unvaccinated employee</a:t>
            </a:r>
          </a:p>
          <a:p>
            <a:endParaRPr lang="en-US" dirty="0"/>
          </a:p>
        </p:txBody>
      </p:sp>
      <p:sp>
        <p:nvSpPr>
          <p:cNvPr id="3" name="Footer Placeholder 2">
            <a:extLst>
              <a:ext uri="{FF2B5EF4-FFF2-40B4-BE49-F238E27FC236}">
                <a16:creationId xmlns:a16="http://schemas.microsoft.com/office/drawing/2014/main" id="{D5B0B483-7E7A-4E46-9AC5-266CE19E7BE4}"/>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A6D3B52E-3EA0-41B2-B32E-E931FA0209A8}"/>
              </a:ext>
            </a:extLst>
          </p:cNvPr>
          <p:cNvSpPr>
            <a:spLocks noGrp="1"/>
          </p:cNvSpPr>
          <p:nvPr>
            <p:ph type="sldNum" sz="quarter" idx="4"/>
          </p:nvPr>
        </p:nvSpPr>
        <p:spPr/>
        <p:txBody>
          <a:bodyPr/>
          <a:lstStyle/>
          <a:p>
            <a:fld id="{407F7647-6CBB-4945-B48A-22BF8575EA14}" type="slidenum">
              <a:rPr lang="en-US" smtClean="0"/>
              <a:pPr/>
              <a:t>31</a:t>
            </a:fld>
            <a:endParaRPr lang="en-US" dirty="0"/>
          </a:p>
        </p:txBody>
      </p:sp>
      <p:sp>
        <p:nvSpPr>
          <p:cNvPr id="5" name="Title 4">
            <a:extLst>
              <a:ext uri="{FF2B5EF4-FFF2-40B4-BE49-F238E27FC236}">
                <a16:creationId xmlns:a16="http://schemas.microsoft.com/office/drawing/2014/main" id="{059C7C0A-3648-44B6-9EA6-60F1A354ABDF}"/>
              </a:ext>
            </a:extLst>
          </p:cNvPr>
          <p:cNvSpPr>
            <a:spLocks noGrp="1"/>
          </p:cNvSpPr>
          <p:nvPr>
            <p:ph type="title"/>
          </p:nvPr>
        </p:nvSpPr>
        <p:spPr/>
        <p:txBody>
          <a:bodyPr/>
          <a:lstStyle/>
          <a:p>
            <a:r>
              <a:rPr lang="en-US" dirty="0"/>
              <a:t>Determining whether there is an undue hardship</a:t>
            </a:r>
          </a:p>
        </p:txBody>
      </p:sp>
    </p:spTree>
    <p:extLst>
      <p:ext uri="{BB962C8B-B14F-4D97-AF65-F5344CB8AC3E}">
        <p14:creationId xmlns:p14="http://schemas.microsoft.com/office/powerpoint/2010/main" val="1728829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722795-9ACF-476B-AF7D-1DCAD76844BF}"/>
              </a:ext>
            </a:extLst>
          </p:cNvPr>
          <p:cNvSpPr>
            <a:spLocks noGrp="1"/>
          </p:cNvSpPr>
          <p:nvPr>
            <p:ph idx="1"/>
          </p:nvPr>
        </p:nvSpPr>
        <p:spPr/>
        <p:txBody>
          <a:bodyPr/>
          <a:lstStyle/>
          <a:p>
            <a:pPr marL="0" indent="0">
              <a:buNone/>
            </a:pPr>
            <a:r>
              <a:rPr lang="en-US" dirty="0"/>
              <a:t>Employee, who you know is Catholic, says the vaccines are against her religion because they used fetal cells in their research or production.  You know the Pope has approved the vaccines and encourages Catholics to get vaccinated.  </a:t>
            </a:r>
            <a:r>
              <a:rPr lang="en-US" dirty="0">
                <a:solidFill>
                  <a:srgbClr val="FF0000"/>
                </a:solidFill>
              </a:rPr>
              <a:t>Can you deny the accommodation? </a:t>
            </a:r>
          </a:p>
          <a:p>
            <a:endParaRPr lang="en-US" dirty="0"/>
          </a:p>
        </p:txBody>
      </p:sp>
      <p:sp>
        <p:nvSpPr>
          <p:cNvPr id="3" name="Footer Placeholder 2">
            <a:extLst>
              <a:ext uri="{FF2B5EF4-FFF2-40B4-BE49-F238E27FC236}">
                <a16:creationId xmlns:a16="http://schemas.microsoft.com/office/drawing/2014/main" id="{D9996F25-72A6-4DE2-8C21-0BF3E388A4A1}"/>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AA9EF02F-7E42-4CFC-8444-770E4B9EBB74}"/>
              </a:ext>
            </a:extLst>
          </p:cNvPr>
          <p:cNvSpPr>
            <a:spLocks noGrp="1"/>
          </p:cNvSpPr>
          <p:nvPr>
            <p:ph type="sldNum" sz="quarter" idx="4"/>
          </p:nvPr>
        </p:nvSpPr>
        <p:spPr/>
        <p:txBody>
          <a:bodyPr/>
          <a:lstStyle/>
          <a:p>
            <a:fld id="{407F7647-6CBB-4945-B48A-22BF8575EA14}" type="slidenum">
              <a:rPr lang="en-US" smtClean="0"/>
              <a:pPr/>
              <a:t>32</a:t>
            </a:fld>
            <a:endParaRPr lang="en-US" dirty="0"/>
          </a:p>
        </p:txBody>
      </p:sp>
      <p:sp>
        <p:nvSpPr>
          <p:cNvPr id="5" name="Title 4">
            <a:extLst>
              <a:ext uri="{FF2B5EF4-FFF2-40B4-BE49-F238E27FC236}">
                <a16:creationId xmlns:a16="http://schemas.microsoft.com/office/drawing/2014/main" id="{DE9D2669-E3B0-4ADF-B18E-22BC112D3D68}"/>
              </a:ext>
            </a:extLst>
          </p:cNvPr>
          <p:cNvSpPr>
            <a:spLocks noGrp="1"/>
          </p:cNvSpPr>
          <p:nvPr>
            <p:ph type="title"/>
          </p:nvPr>
        </p:nvSpPr>
        <p:spPr/>
        <p:txBody>
          <a:bodyPr/>
          <a:lstStyle/>
          <a:p>
            <a:r>
              <a:rPr lang="en-US" dirty="0"/>
              <a:t>Accommodation Practice</a:t>
            </a:r>
          </a:p>
        </p:txBody>
      </p:sp>
      <p:pic>
        <p:nvPicPr>
          <p:cNvPr id="13314" name="Picture 2" descr="Practice Management - Interactive Tools and Resources | ACAAI Member">
            <a:extLst>
              <a:ext uri="{FF2B5EF4-FFF2-40B4-BE49-F238E27FC236}">
                <a16:creationId xmlns:a16="http://schemas.microsoft.com/office/drawing/2014/main" id="{0BE7C13C-2FE2-46E3-957D-8AA0A1DD1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368" y="49892"/>
            <a:ext cx="2296991" cy="120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13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F5B2CE-2D7E-4B1D-BFCB-FC5013A0B405}"/>
              </a:ext>
            </a:extLst>
          </p:cNvPr>
          <p:cNvSpPr>
            <a:spLocks noGrp="1"/>
          </p:cNvSpPr>
          <p:nvPr>
            <p:ph idx="1"/>
          </p:nvPr>
        </p:nvSpPr>
        <p:spPr/>
        <p:txBody>
          <a:bodyPr/>
          <a:lstStyle/>
          <a:p>
            <a:pPr marL="0" indent="0">
              <a:buNone/>
            </a:pPr>
            <a:r>
              <a:rPr lang="en-US" dirty="0"/>
              <a:t>Employee has received the flu vaccine every year.  But now claims a religious objection to the COVID-19 vaccine.  </a:t>
            </a:r>
            <a:r>
              <a:rPr lang="en-US" dirty="0">
                <a:solidFill>
                  <a:srgbClr val="FF0000"/>
                </a:solidFill>
              </a:rPr>
              <a:t>Can you deny the accommodation request?</a:t>
            </a:r>
          </a:p>
        </p:txBody>
      </p:sp>
      <p:sp>
        <p:nvSpPr>
          <p:cNvPr id="3" name="Footer Placeholder 2">
            <a:extLst>
              <a:ext uri="{FF2B5EF4-FFF2-40B4-BE49-F238E27FC236}">
                <a16:creationId xmlns:a16="http://schemas.microsoft.com/office/drawing/2014/main" id="{687639E6-6A06-4329-A824-8A107053E3A7}"/>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F1C1CE7F-6E62-4A0A-96CD-304F73A9B27A}"/>
              </a:ext>
            </a:extLst>
          </p:cNvPr>
          <p:cNvSpPr>
            <a:spLocks noGrp="1"/>
          </p:cNvSpPr>
          <p:nvPr>
            <p:ph type="sldNum" sz="quarter" idx="4"/>
          </p:nvPr>
        </p:nvSpPr>
        <p:spPr/>
        <p:txBody>
          <a:bodyPr/>
          <a:lstStyle/>
          <a:p>
            <a:fld id="{407F7647-6CBB-4945-B48A-22BF8575EA14}" type="slidenum">
              <a:rPr lang="en-US" smtClean="0"/>
              <a:pPr/>
              <a:t>33</a:t>
            </a:fld>
            <a:endParaRPr lang="en-US" dirty="0"/>
          </a:p>
        </p:txBody>
      </p:sp>
      <p:sp>
        <p:nvSpPr>
          <p:cNvPr id="5" name="Title 4">
            <a:extLst>
              <a:ext uri="{FF2B5EF4-FFF2-40B4-BE49-F238E27FC236}">
                <a16:creationId xmlns:a16="http://schemas.microsoft.com/office/drawing/2014/main" id="{E5DC4344-F6E5-4E9C-923A-02989477D10F}"/>
              </a:ext>
            </a:extLst>
          </p:cNvPr>
          <p:cNvSpPr>
            <a:spLocks noGrp="1"/>
          </p:cNvSpPr>
          <p:nvPr>
            <p:ph type="title"/>
          </p:nvPr>
        </p:nvSpPr>
        <p:spPr/>
        <p:txBody>
          <a:bodyPr/>
          <a:lstStyle/>
          <a:p>
            <a:r>
              <a:rPr lang="en-US" dirty="0"/>
              <a:t>Accommodation Practice</a:t>
            </a:r>
          </a:p>
        </p:txBody>
      </p:sp>
      <p:pic>
        <p:nvPicPr>
          <p:cNvPr id="14338" name="Picture 2" descr="Practice Management - Interactive Tools and Resources | ACAAI Member">
            <a:extLst>
              <a:ext uri="{FF2B5EF4-FFF2-40B4-BE49-F238E27FC236}">
                <a16:creationId xmlns:a16="http://schemas.microsoft.com/office/drawing/2014/main" id="{CA1ACC06-EA44-4B9B-A247-03B0A652E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099" y="0"/>
            <a:ext cx="2335706" cy="122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72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C5DC5D-579C-4A30-8D8C-CCA960050012}"/>
              </a:ext>
            </a:extLst>
          </p:cNvPr>
          <p:cNvSpPr>
            <a:spLocks noGrp="1"/>
          </p:cNvSpPr>
          <p:nvPr>
            <p:ph idx="1"/>
          </p:nvPr>
        </p:nvSpPr>
        <p:spPr/>
        <p:txBody>
          <a:bodyPr/>
          <a:lstStyle/>
          <a:p>
            <a:pPr marL="0" indent="0">
              <a:buNone/>
            </a:pPr>
            <a:r>
              <a:rPr lang="en-US" dirty="0"/>
              <a:t>Employee claims it is against their religion to receive the vaccine, to receive a test for COVID-19 or to wear a mask.  </a:t>
            </a:r>
            <a:r>
              <a:rPr lang="en-US" dirty="0">
                <a:solidFill>
                  <a:srgbClr val="FF0000"/>
                </a:solidFill>
              </a:rPr>
              <a:t>Can you deny the accommodation request?</a:t>
            </a:r>
          </a:p>
        </p:txBody>
      </p:sp>
      <p:sp>
        <p:nvSpPr>
          <p:cNvPr id="3" name="Footer Placeholder 2">
            <a:extLst>
              <a:ext uri="{FF2B5EF4-FFF2-40B4-BE49-F238E27FC236}">
                <a16:creationId xmlns:a16="http://schemas.microsoft.com/office/drawing/2014/main" id="{E236180E-7685-43C0-BE52-6859E4D41117}"/>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D3634C87-DAA9-4DCB-B5BC-6B262F74CD78}"/>
              </a:ext>
            </a:extLst>
          </p:cNvPr>
          <p:cNvSpPr>
            <a:spLocks noGrp="1"/>
          </p:cNvSpPr>
          <p:nvPr>
            <p:ph type="sldNum" sz="quarter" idx="4"/>
          </p:nvPr>
        </p:nvSpPr>
        <p:spPr/>
        <p:txBody>
          <a:bodyPr/>
          <a:lstStyle/>
          <a:p>
            <a:fld id="{407F7647-6CBB-4945-B48A-22BF8575EA14}" type="slidenum">
              <a:rPr lang="en-US" smtClean="0"/>
              <a:pPr/>
              <a:t>34</a:t>
            </a:fld>
            <a:endParaRPr lang="en-US" dirty="0"/>
          </a:p>
        </p:txBody>
      </p:sp>
      <p:sp>
        <p:nvSpPr>
          <p:cNvPr id="5" name="Title 4">
            <a:extLst>
              <a:ext uri="{FF2B5EF4-FFF2-40B4-BE49-F238E27FC236}">
                <a16:creationId xmlns:a16="http://schemas.microsoft.com/office/drawing/2014/main" id="{4BF5417D-1D2C-4FA5-8756-8B66B2CFEDEC}"/>
              </a:ext>
            </a:extLst>
          </p:cNvPr>
          <p:cNvSpPr>
            <a:spLocks noGrp="1"/>
          </p:cNvSpPr>
          <p:nvPr>
            <p:ph type="title"/>
          </p:nvPr>
        </p:nvSpPr>
        <p:spPr/>
        <p:txBody>
          <a:bodyPr/>
          <a:lstStyle/>
          <a:p>
            <a:r>
              <a:rPr lang="en-US" dirty="0"/>
              <a:t>Accommodation Practice</a:t>
            </a:r>
          </a:p>
        </p:txBody>
      </p:sp>
      <p:pic>
        <p:nvPicPr>
          <p:cNvPr id="15362" name="Picture 2" descr="Practice Management - Interactive Tools and Resources | ACAAI Member">
            <a:extLst>
              <a:ext uri="{FF2B5EF4-FFF2-40B4-BE49-F238E27FC236}">
                <a16:creationId xmlns:a16="http://schemas.microsoft.com/office/drawing/2014/main" id="{2EE18353-4AE7-4D7C-8879-60B7BA18A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2359152" cy="124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33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721F2-3E96-4F31-9CD7-5C308CBBA34F}"/>
              </a:ext>
            </a:extLst>
          </p:cNvPr>
          <p:cNvSpPr>
            <a:spLocks noGrp="1"/>
          </p:cNvSpPr>
          <p:nvPr>
            <p:ph idx="1"/>
          </p:nvPr>
        </p:nvSpPr>
        <p:spPr/>
        <p:txBody>
          <a:bodyPr/>
          <a:lstStyle/>
          <a:p>
            <a:r>
              <a:rPr lang="en-US" dirty="0">
                <a:solidFill>
                  <a:srgbClr val="FF4942"/>
                </a:solidFill>
              </a:rPr>
              <a:t>Maybe (you’re all welcome for the very clear answers)</a:t>
            </a:r>
          </a:p>
          <a:p>
            <a:r>
              <a:rPr lang="en-US" dirty="0"/>
              <a:t>Discuss what the employee needs and why</a:t>
            </a:r>
          </a:p>
          <a:p>
            <a:endParaRPr lang="en-US" dirty="0"/>
          </a:p>
          <a:p>
            <a:r>
              <a:rPr lang="en-US" dirty="0"/>
              <a:t>Undue hardship considerations might be different when evaluating a request for accommodation when teleworking rather than working in the workplace</a:t>
            </a:r>
          </a:p>
          <a:p>
            <a:pPr marL="0" indent="0">
              <a:buNone/>
            </a:pPr>
            <a:endParaRPr lang="en-US" dirty="0"/>
          </a:p>
          <a:p>
            <a:r>
              <a:rPr lang="en-US" dirty="0"/>
              <a:t>A reasonable accommodation that is feasible and doesn’t pose an undue hardship in the workplace might pose one when considering circumstances, such as the place where it is needed and the reason for telework</a:t>
            </a:r>
          </a:p>
          <a:p>
            <a:endParaRPr lang="en-US" dirty="0"/>
          </a:p>
        </p:txBody>
      </p:sp>
      <p:sp>
        <p:nvSpPr>
          <p:cNvPr id="3" name="Title 2">
            <a:extLst>
              <a:ext uri="{FF2B5EF4-FFF2-40B4-BE49-F238E27FC236}">
                <a16:creationId xmlns:a16="http://schemas.microsoft.com/office/drawing/2014/main" id="{F4971E27-047D-48EF-BC63-5E2B08835165}"/>
              </a:ext>
            </a:extLst>
          </p:cNvPr>
          <p:cNvSpPr>
            <a:spLocks noGrp="1"/>
          </p:cNvSpPr>
          <p:nvPr>
            <p:ph type="title"/>
          </p:nvPr>
        </p:nvSpPr>
        <p:spPr/>
        <p:txBody>
          <a:bodyPr/>
          <a:lstStyle/>
          <a:p>
            <a:r>
              <a:rPr lang="en-US" dirty="0"/>
              <a:t>Do We Have To Provide Accommodations </a:t>
            </a:r>
            <a:br>
              <a:rPr lang="en-US" dirty="0"/>
            </a:br>
            <a:r>
              <a:rPr lang="en-US" dirty="0"/>
              <a:t>For The Employee’s Home Office?</a:t>
            </a:r>
          </a:p>
        </p:txBody>
      </p:sp>
      <p:sp>
        <p:nvSpPr>
          <p:cNvPr id="4" name="Footer Placeholder 3">
            <a:extLst>
              <a:ext uri="{FF2B5EF4-FFF2-40B4-BE49-F238E27FC236}">
                <a16:creationId xmlns:a16="http://schemas.microsoft.com/office/drawing/2014/main" id="{D2583644-2809-4FF3-B073-DCCC352A0C66}"/>
              </a:ext>
            </a:extLst>
          </p:cNvPr>
          <p:cNvSpPr>
            <a:spLocks noGrp="1"/>
          </p:cNvSpPr>
          <p:nvPr>
            <p:ph type="ftr" sz="quarter" idx="3"/>
          </p:nvPr>
        </p:nvSpPr>
        <p:spPr/>
        <p:txBody>
          <a:bodyPr/>
          <a:lstStyle/>
          <a:p>
            <a:r>
              <a:rPr lang="en-US" b="1"/>
              <a:t>Jackson Lewis P.C. | March 4, 2022</a:t>
            </a:r>
            <a:endParaRPr lang="en-US" dirty="0"/>
          </a:p>
        </p:txBody>
      </p:sp>
      <p:sp>
        <p:nvSpPr>
          <p:cNvPr id="5" name="Slide Number Placeholder 4">
            <a:extLst>
              <a:ext uri="{FF2B5EF4-FFF2-40B4-BE49-F238E27FC236}">
                <a16:creationId xmlns:a16="http://schemas.microsoft.com/office/drawing/2014/main" id="{5B26B713-4CE8-4ECC-AF5E-209B7ECE3242}"/>
              </a:ext>
            </a:extLst>
          </p:cNvPr>
          <p:cNvSpPr>
            <a:spLocks noGrp="1"/>
          </p:cNvSpPr>
          <p:nvPr>
            <p:ph type="sldNum" sz="quarter" idx="4"/>
          </p:nvPr>
        </p:nvSpPr>
        <p:spPr/>
        <p:txBody>
          <a:bodyPr/>
          <a:lstStyle/>
          <a:p>
            <a:fld id="{407F7647-6CBB-4945-B48A-22BF8575EA14}" type="slidenum">
              <a:rPr lang="en-US" smtClean="0"/>
              <a:pPr/>
              <a:t>35</a:t>
            </a:fld>
            <a:endParaRPr lang="en-US" dirty="0"/>
          </a:p>
        </p:txBody>
      </p:sp>
    </p:spTree>
    <p:extLst>
      <p:ext uri="{BB962C8B-B14F-4D97-AF65-F5344CB8AC3E}">
        <p14:creationId xmlns:p14="http://schemas.microsoft.com/office/powerpoint/2010/main" val="2407770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854A1-ECEC-44CA-A6EF-356F6D633678}"/>
              </a:ext>
            </a:extLst>
          </p:cNvPr>
          <p:cNvSpPr>
            <a:spLocks noGrp="1"/>
          </p:cNvSpPr>
          <p:nvPr>
            <p:ph idx="1"/>
          </p:nvPr>
        </p:nvSpPr>
        <p:spPr/>
        <p:txBody>
          <a:bodyPr>
            <a:normAutofit/>
          </a:bodyPr>
          <a:lstStyle/>
          <a:p>
            <a:r>
              <a:rPr lang="en-US" sz="1700" dirty="0"/>
              <a:t>Not necessarily. </a:t>
            </a:r>
          </a:p>
          <a:p>
            <a:r>
              <a:rPr lang="en-US" sz="1700" dirty="0">
                <a:solidFill>
                  <a:srgbClr val="000000"/>
                </a:solidFill>
              </a:rPr>
              <a:t>The EEOC recognizes that just because an accommodation was provided during the pandemic, does not mean the employer must provide it after the pandemic</a:t>
            </a:r>
          </a:p>
          <a:p>
            <a:pPr lvl="1"/>
            <a:r>
              <a:rPr lang="en-US" sz="1700" b="1" i="1" dirty="0"/>
              <a:t>BUT</a:t>
            </a:r>
            <a:r>
              <a:rPr lang="en-US" sz="1700" b="1" i="1" dirty="0">
                <a:solidFill>
                  <a:schemeClr val="accent2"/>
                </a:solidFill>
              </a:rPr>
              <a:t> </a:t>
            </a:r>
            <a:r>
              <a:rPr lang="en-US" sz="1700" dirty="0"/>
              <a:t>the employer </a:t>
            </a:r>
            <a:r>
              <a:rPr lang="en-US" sz="1700" dirty="0">
                <a:solidFill>
                  <a:srgbClr val="000000"/>
                </a:solidFill>
              </a:rPr>
              <a:t>will need to be able to explain what changed</a:t>
            </a:r>
          </a:p>
          <a:p>
            <a:pPr marL="457200" lvl="1" indent="0">
              <a:buNone/>
            </a:pPr>
            <a:endParaRPr lang="en-US" sz="1700" dirty="0">
              <a:solidFill>
                <a:srgbClr val="000000"/>
              </a:solidFill>
            </a:endParaRPr>
          </a:p>
          <a:p>
            <a:r>
              <a:rPr lang="en-US" sz="1700" dirty="0">
                <a:solidFill>
                  <a:srgbClr val="000000"/>
                </a:solidFill>
              </a:rPr>
              <a:t>Conversely, accommodations that may be reasonable outside the pandemic may not be reasonable now</a:t>
            </a:r>
          </a:p>
          <a:p>
            <a:pPr lvl="1"/>
            <a:endParaRPr lang="en-US" sz="1700" dirty="0"/>
          </a:p>
          <a:p>
            <a:pPr lvl="1"/>
            <a:r>
              <a:rPr lang="en-US" sz="1700" dirty="0"/>
              <a:t>The employer may have permitted the employee to forego some essential job functions during the crisis, or it may be more difficult for the employee to work from home now that others will be back at work collaborating</a:t>
            </a:r>
          </a:p>
        </p:txBody>
      </p:sp>
      <p:sp>
        <p:nvSpPr>
          <p:cNvPr id="5" name="Title 4">
            <a:extLst>
              <a:ext uri="{FF2B5EF4-FFF2-40B4-BE49-F238E27FC236}">
                <a16:creationId xmlns:a16="http://schemas.microsoft.com/office/drawing/2014/main" id="{B7574585-DAC6-451A-82C4-A0E331840621}"/>
              </a:ext>
            </a:extLst>
          </p:cNvPr>
          <p:cNvSpPr>
            <a:spLocks noGrp="1"/>
          </p:cNvSpPr>
          <p:nvPr>
            <p:ph type="title"/>
          </p:nvPr>
        </p:nvSpPr>
        <p:spPr/>
        <p:txBody>
          <a:bodyPr/>
          <a:lstStyle/>
          <a:p>
            <a:r>
              <a:rPr lang="en-US"/>
              <a:t>But You Let Me Work From Home Before!</a:t>
            </a:r>
            <a:endParaRPr lang="en-US" dirty="0"/>
          </a:p>
        </p:txBody>
      </p:sp>
      <p:sp>
        <p:nvSpPr>
          <p:cNvPr id="6" name="Text Placeholder 5">
            <a:extLst>
              <a:ext uri="{FF2B5EF4-FFF2-40B4-BE49-F238E27FC236}">
                <a16:creationId xmlns:a16="http://schemas.microsoft.com/office/drawing/2014/main" id="{AD3C72B8-1390-425F-8147-5F86BA146759}"/>
              </a:ext>
            </a:extLst>
          </p:cNvPr>
          <p:cNvSpPr>
            <a:spLocks noGrp="1"/>
          </p:cNvSpPr>
          <p:nvPr>
            <p:ph type="body" idx="10"/>
          </p:nvPr>
        </p:nvSpPr>
        <p:spPr/>
        <p:txBody>
          <a:bodyPr>
            <a:normAutofit fontScale="85000" lnSpcReduction="10000"/>
          </a:bodyPr>
          <a:lstStyle/>
          <a:p>
            <a:r>
              <a:rPr lang="en-US"/>
              <a:t>Must employees who are unproductive at home be allowed to telework?</a:t>
            </a:r>
            <a:endParaRPr lang="en-US" dirty="0"/>
          </a:p>
        </p:txBody>
      </p:sp>
      <p:sp>
        <p:nvSpPr>
          <p:cNvPr id="8" name="Footer Placeholder 7">
            <a:extLst>
              <a:ext uri="{FF2B5EF4-FFF2-40B4-BE49-F238E27FC236}">
                <a16:creationId xmlns:a16="http://schemas.microsoft.com/office/drawing/2014/main" id="{21A50801-6381-44D0-BB83-4CF6D6BB9407}"/>
              </a:ext>
            </a:extLst>
          </p:cNvPr>
          <p:cNvSpPr>
            <a:spLocks noGrp="1"/>
          </p:cNvSpPr>
          <p:nvPr>
            <p:ph type="ftr" sz="quarter" idx="3"/>
          </p:nvPr>
        </p:nvSpPr>
        <p:spPr/>
        <p:txBody>
          <a:bodyPr/>
          <a:lstStyle/>
          <a:p>
            <a:r>
              <a:rPr lang="en-US" b="1"/>
              <a:t>Jackson Lewis P.C. | March 4, 2022</a:t>
            </a:r>
            <a:endParaRPr lang="en-US" dirty="0"/>
          </a:p>
        </p:txBody>
      </p:sp>
      <p:sp>
        <p:nvSpPr>
          <p:cNvPr id="9" name="Slide Number Placeholder 8">
            <a:extLst>
              <a:ext uri="{FF2B5EF4-FFF2-40B4-BE49-F238E27FC236}">
                <a16:creationId xmlns:a16="http://schemas.microsoft.com/office/drawing/2014/main" id="{2232D9A5-1744-4844-9E40-DF70A1F2A2AF}"/>
              </a:ext>
            </a:extLst>
          </p:cNvPr>
          <p:cNvSpPr>
            <a:spLocks noGrp="1"/>
          </p:cNvSpPr>
          <p:nvPr>
            <p:ph type="sldNum" sz="quarter" idx="4"/>
          </p:nvPr>
        </p:nvSpPr>
        <p:spPr/>
        <p:txBody>
          <a:bodyPr/>
          <a:lstStyle/>
          <a:p>
            <a:fld id="{407F7647-6CBB-4945-B48A-22BF8575EA14}" type="slidenum">
              <a:rPr lang="en-US" smtClean="0"/>
              <a:pPr/>
              <a:t>36</a:t>
            </a:fld>
            <a:endParaRPr lang="en-US" dirty="0"/>
          </a:p>
        </p:txBody>
      </p:sp>
    </p:spTree>
    <p:extLst>
      <p:ext uri="{BB962C8B-B14F-4D97-AF65-F5344CB8AC3E}">
        <p14:creationId xmlns:p14="http://schemas.microsoft.com/office/powerpoint/2010/main" val="2285624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D927-79E3-1649-AE2A-62E0FC2C61A7}"/>
              </a:ext>
            </a:extLst>
          </p:cNvPr>
          <p:cNvSpPr>
            <a:spLocks noGrp="1"/>
          </p:cNvSpPr>
          <p:nvPr>
            <p:ph sz="quarter" idx="12"/>
          </p:nvPr>
        </p:nvSpPr>
        <p:spPr/>
        <p:txBody>
          <a:bodyPr/>
          <a:lstStyle/>
          <a:p>
            <a:r>
              <a:rPr lang="en-US" dirty="0"/>
              <a:t>Vaccine Mandates: State Law Prohibitions &amp; Exemptions</a:t>
            </a:r>
          </a:p>
        </p:txBody>
      </p:sp>
    </p:spTree>
    <p:extLst>
      <p:ext uri="{BB962C8B-B14F-4D97-AF65-F5344CB8AC3E}">
        <p14:creationId xmlns:p14="http://schemas.microsoft.com/office/powerpoint/2010/main" val="4102282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12A3E-504E-44D7-855C-B12CC00934ED}"/>
              </a:ext>
            </a:extLst>
          </p:cNvPr>
          <p:cNvSpPr>
            <a:spLocks noGrp="1"/>
          </p:cNvSpPr>
          <p:nvPr>
            <p:ph idx="1"/>
          </p:nvPr>
        </p:nvSpPr>
        <p:spPr/>
        <p:txBody>
          <a:bodyPr/>
          <a:lstStyle/>
          <a:p>
            <a:r>
              <a:rPr lang="en-US" b="1" dirty="0"/>
              <a:t>Montana: </a:t>
            </a:r>
            <a:r>
              <a:rPr lang="en-US" dirty="0"/>
              <a:t>Vaccination status is a protected characteristic. Discrimination on this basis is prohibited. </a:t>
            </a:r>
          </a:p>
          <a:p>
            <a:pPr lvl="1"/>
            <a:r>
              <a:rPr lang="en-US" dirty="0"/>
              <a:t>A vaccine can only be recommended. </a:t>
            </a:r>
          </a:p>
          <a:p>
            <a:pPr lvl="1"/>
            <a:r>
              <a:rPr lang="en-US" dirty="0"/>
              <a:t>Per guidance, status should not be confirmed.</a:t>
            </a:r>
          </a:p>
          <a:p>
            <a:endParaRPr lang="en-US" dirty="0"/>
          </a:p>
          <a:p>
            <a:r>
              <a:rPr lang="en-US" b="1" dirty="0"/>
              <a:t>Tennessee: </a:t>
            </a:r>
            <a:r>
              <a:rPr lang="en-US" b="0" i="0" u="none" strike="noStrike" dirty="0">
                <a:solidFill>
                  <a:srgbClr val="000000"/>
                </a:solidFill>
                <a:effectLst/>
              </a:rPr>
              <a:t>Under Senate Bill No. 9014: "a private business . . . shall not compel or otherwise take an adverse action against a person to compel the person to provide proof of vaccination if the person objects to receiving a COVID-19 vaccine for any reason."</a:t>
            </a:r>
            <a:r>
              <a:rPr lang="en-US" dirty="0"/>
              <a:t> </a:t>
            </a:r>
            <a:endParaRPr lang="en-US" b="1" dirty="0"/>
          </a:p>
        </p:txBody>
      </p:sp>
      <p:sp>
        <p:nvSpPr>
          <p:cNvPr id="3" name="Footer Placeholder 2">
            <a:extLst>
              <a:ext uri="{FF2B5EF4-FFF2-40B4-BE49-F238E27FC236}">
                <a16:creationId xmlns:a16="http://schemas.microsoft.com/office/drawing/2014/main" id="{D5B0B483-7E7A-4E46-9AC5-266CE19E7BE4}"/>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A6D3B52E-3EA0-41B2-B32E-E931FA0209A8}"/>
              </a:ext>
            </a:extLst>
          </p:cNvPr>
          <p:cNvSpPr>
            <a:spLocks noGrp="1"/>
          </p:cNvSpPr>
          <p:nvPr>
            <p:ph type="sldNum" sz="quarter" idx="4"/>
          </p:nvPr>
        </p:nvSpPr>
        <p:spPr/>
        <p:txBody>
          <a:bodyPr/>
          <a:lstStyle/>
          <a:p>
            <a:fld id="{407F7647-6CBB-4945-B48A-22BF8575EA14}" type="slidenum">
              <a:rPr lang="en-US" smtClean="0"/>
              <a:pPr/>
              <a:t>38</a:t>
            </a:fld>
            <a:endParaRPr lang="en-US" dirty="0"/>
          </a:p>
        </p:txBody>
      </p:sp>
      <p:sp>
        <p:nvSpPr>
          <p:cNvPr id="5" name="Title 4">
            <a:extLst>
              <a:ext uri="{FF2B5EF4-FFF2-40B4-BE49-F238E27FC236}">
                <a16:creationId xmlns:a16="http://schemas.microsoft.com/office/drawing/2014/main" id="{059C7C0A-3648-44B6-9EA6-60F1A354ABDF}"/>
              </a:ext>
            </a:extLst>
          </p:cNvPr>
          <p:cNvSpPr>
            <a:spLocks noGrp="1"/>
          </p:cNvSpPr>
          <p:nvPr>
            <p:ph type="title"/>
          </p:nvPr>
        </p:nvSpPr>
        <p:spPr/>
        <p:txBody>
          <a:bodyPr/>
          <a:lstStyle/>
          <a:p>
            <a:r>
              <a:rPr lang="en-US" dirty="0"/>
              <a:t>State Law: Prohibitions</a:t>
            </a:r>
          </a:p>
        </p:txBody>
      </p:sp>
    </p:spTree>
    <p:extLst>
      <p:ext uri="{BB962C8B-B14F-4D97-AF65-F5344CB8AC3E}">
        <p14:creationId xmlns:p14="http://schemas.microsoft.com/office/powerpoint/2010/main" val="2495645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6242DE-304D-41FE-8EAB-3A9D15F7DA91}"/>
              </a:ext>
            </a:extLst>
          </p:cNvPr>
          <p:cNvSpPr>
            <a:spLocks noGrp="1"/>
          </p:cNvSpPr>
          <p:nvPr>
            <p:ph idx="1"/>
          </p:nvPr>
        </p:nvSpPr>
        <p:spPr/>
        <p:txBody>
          <a:bodyPr/>
          <a:lstStyle/>
          <a:p>
            <a:r>
              <a:rPr lang="en-US" sz="2000" dirty="0"/>
              <a:t>Alabama </a:t>
            </a:r>
          </a:p>
          <a:p>
            <a:r>
              <a:rPr lang="en-US" sz="2000" dirty="0"/>
              <a:t>Arizona (not EUA)</a:t>
            </a:r>
          </a:p>
          <a:p>
            <a:r>
              <a:rPr lang="en-US" sz="2000" dirty="0"/>
              <a:t>Arkansas</a:t>
            </a:r>
          </a:p>
          <a:p>
            <a:r>
              <a:rPr lang="en-US" sz="2000" dirty="0"/>
              <a:t>Florida </a:t>
            </a:r>
          </a:p>
          <a:p>
            <a:r>
              <a:rPr lang="en-US" sz="2000" dirty="0"/>
              <a:t>Iowa</a:t>
            </a:r>
          </a:p>
          <a:p>
            <a:r>
              <a:rPr lang="en-US" sz="2000" dirty="0"/>
              <a:t>Kansas</a:t>
            </a:r>
          </a:p>
          <a:p>
            <a:r>
              <a:rPr lang="en-US" sz="2000" dirty="0"/>
              <a:t>Nebraska (Took effect this week)</a:t>
            </a:r>
          </a:p>
          <a:p>
            <a:r>
              <a:rPr lang="en-US" sz="2000" dirty="0"/>
              <a:t>North Dakota</a:t>
            </a:r>
          </a:p>
          <a:p>
            <a:r>
              <a:rPr lang="en-US" sz="2000" dirty="0"/>
              <a:t>Texas</a:t>
            </a:r>
          </a:p>
          <a:p>
            <a:r>
              <a:rPr lang="en-US" sz="2000" dirty="0"/>
              <a:t>Utah</a:t>
            </a:r>
          </a:p>
          <a:p>
            <a:r>
              <a:rPr lang="en-US" sz="2000" dirty="0"/>
              <a:t>West Virginia</a:t>
            </a:r>
          </a:p>
          <a:p>
            <a:endParaRPr lang="en-US" dirty="0"/>
          </a:p>
          <a:p>
            <a:endParaRPr lang="en-US" dirty="0"/>
          </a:p>
        </p:txBody>
      </p:sp>
      <p:sp>
        <p:nvSpPr>
          <p:cNvPr id="3" name="Footer Placeholder 2">
            <a:extLst>
              <a:ext uri="{FF2B5EF4-FFF2-40B4-BE49-F238E27FC236}">
                <a16:creationId xmlns:a16="http://schemas.microsoft.com/office/drawing/2014/main" id="{ED04E173-BEBF-4356-84BC-C07E4931410A}"/>
              </a:ext>
            </a:extLst>
          </p:cNvPr>
          <p:cNvSpPr>
            <a:spLocks noGrp="1"/>
          </p:cNvSpPr>
          <p:nvPr>
            <p:ph type="ftr" sz="quarter" idx="3"/>
          </p:nvPr>
        </p:nvSpPr>
        <p:spPr/>
        <p:txBody>
          <a:bodyPr/>
          <a:lstStyle/>
          <a:p>
            <a:r>
              <a:rPr lang="en-US" b="1" dirty="0"/>
              <a:t>Jackson Lewis P.C. | March 4, 2022</a:t>
            </a:r>
            <a:endParaRPr lang="en-US" dirty="0"/>
          </a:p>
        </p:txBody>
      </p:sp>
      <p:sp>
        <p:nvSpPr>
          <p:cNvPr id="4" name="Slide Number Placeholder 3">
            <a:extLst>
              <a:ext uri="{FF2B5EF4-FFF2-40B4-BE49-F238E27FC236}">
                <a16:creationId xmlns:a16="http://schemas.microsoft.com/office/drawing/2014/main" id="{4E11E945-23CF-4A41-BB5B-B4D608D23665}"/>
              </a:ext>
            </a:extLst>
          </p:cNvPr>
          <p:cNvSpPr>
            <a:spLocks noGrp="1"/>
          </p:cNvSpPr>
          <p:nvPr>
            <p:ph type="sldNum" sz="quarter" idx="4"/>
          </p:nvPr>
        </p:nvSpPr>
        <p:spPr/>
        <p:txBody>
          <a:bodyPr/>
          <a:lstStyle/>
          <a:p>
            <a:fld id="{407F7647-6CBB-4945-B48A-22BF8575EA14}" type="slidenum">
              <a:rPr lang="en-US" smtClean="0"/>
              <a:pPr/>
              <a:t>39</a:t>
            </a:fld>
            <a:endParaRPr lang="en-US" dirty="0"/>
          </a:p>
        </p:txBody>
      </p:sp>
      <p:sp>
        <p:nvSpPr>
          <p:cNvPr id="5" name="Title 4">
            <a:extLst>
              <a:ext uri="{FF2B5EF4-FFF2-40B4-BE49-F238E27FC236}">
                <a16:creationId xmlns:a16="http://schemas.microsoft.com/office/drawing/2014/main" id="{1033E9F4-E0DC-48E2-B8F7-A8E756C93B0A}"/>
              </a:ext>
            </a:extLst>
          </p:cNvPr>
          <p:cNvSpPr>
            <a:spLocks noGrp="1"/>
          </p:cNvSpPr>
          <p:nvPr>
            <p:ph type="title"/>
          </p:nvPr>
        </p:nvSpPr>
        <p:spPr/>
        <p:txBody>
          <a:bodyPr/>
          <a:lstStyle/>
          <a:p>
            <a:r>
              <a:rPr lang="en-US" dirty="0"/>
              <a:t>State Law: Automatic, Expanded Exemptions</a:t>
            </a:r>
          </a:p>
        </p:txBody>
      </p:sp>
    </p:spTree>
    <p:extLst>
      <p:ext uri="{BB962C8B-B14F-4D97-AF65-F5344CB8AC3E}">
        <p14:creationId xmlns:p14="http://schemas.microsoft.com/office/powerpoint/2010/main" val="314384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689ABF-3A32-4839-A5A0-3E37D7011AAD}"/>
              </a:ext>
            </a:extLst>
          </p:cNvPr>
          <p:cNvSpPr>
            <a:spLocks noGrp="1"/>
          </p:cNvSpPr>
          <p:nvPr>
            <p:ph idx="1"/>
          </p:nvPr>
        </p:nvSpPr>
        <p:spPr>
          <a:xfrm>
            <a:off x="685800" y="1814514"/>
            <a:ext cx="10817352" cy="4357686"/>
          </a:xfrm>
        </p:spPr>
        <p:txBody>
          <a:bodyPr/>
          <a:lstStyle/>
          <a:p>
            <a:pPr marL="342900" indent="-342900">
              <a:spcAft>
                <a:spcPts val="600"/>
              </a:spcAft>
              <a:buClr>
                <a:schemeClr val="accent2"/>
              </a:buClr>
            </a:pPr>
            <a:r>
              <a:rPr lang="en-US" dirty="0"/>
              <a:t>We represent management exclusively in every aspect of employment, benefits, labor, and immigration law and related litigation.</a:t>
            </a:r>
          </a:p>
          <a:p>
            <a:pPr marL="342900" indent="-342900">
              <a:spcAft>
                <a:spcPts val="600"/>
              </a:spcAft>
              <a:buClr>
                <a:schemeClr val="accent2"/>
              </a:buClr>
            </a:pPr>
            <a:r>
              <a:rPr lang="en-US" dirty="0"/>
              <a:t>As leaders in </a:t>
            </a:r>
            <a:r>
              <a:rPr lang="en-US" dirty="0">
                <a:latin typeface="Arial"/>
                <a:cs typeface="Arial"/>
              </a:rPr>
              <a:t>educating employers about the laws of equal opportunity, Jackson Lewis understands the importance of having a workforce that reflects the various communities it serves.</a:t>
            </a:r>
          </a:p>
          <a:p>
            <a:pPr marL="285750" indent="-285750">
              <a:spcAft>
                <a:spcPts val="600"/>
              </a:spcAft>
              <a:buClr>
                <a:schemeClr val="accent2"/>
              </a:buClr>
            </a:pPr>
            <a:r>
              <a:rPr lang="en-US">
                <a:latin typeface="Arial"/>
                <a:cs typeface="Arial"/>
              </a:rPr>
              <a:t>With 63 </a:t>
            </a:r>
            <a:r>
              <a:rPr lang="en-US" dirty="0">
                <a:latin typeface="Arial"/>
                <a:cs typeface="Arial"/>
              </a:rPr>
              <a:t>locations and more than 950 attorneys, we offer local knowledge backed by the support of a national firm.</a:t>
            </a:r>
          </a:p>
          <a:p>
            <a:pPr marL="285750" indent="-285750">
              <a:spcAft>
                <a:spcPts val="600"/>
              </a:spcAft>
              <a:buClr>
                <a:schemeClr val="accent2"/>
              </a:buClr>
            </a:pPr>
            <a:r>
              <a:rPr lang="en-US" dirty="0">
                <a:latin typeface="Arial"/>
                <a:cs typeface="Arial"/>
              </a:rPr>
              <a:t>We are founding members of L&amp;E Global, a global alliance of premier employer’s counsel firms.</a:t>
            </a:r>
          </a:p>
        </p:txBody>
      </p:sp>
      <p:sp>
        <p:nvSpPr>
          <p:cNvPr id="2" name="Footer Placeholder 1">
            <a:extLst>
              <a:ext uri="{FF2B5EF4-FFF2-40B4-BE49-F238E27FC236}">
                <a16:creationId xmlns:a16="http://schemas.microsoft.com/office/drawing/2014/main" id="{16F0510B-21BE-47A9-B195-F9ACC8269460}"/>
              </a:ext>
            </a:extLst>
          </p:cNvPr>
          <p:cNvSpPr>
            <a:spLocks noGrp="1"/>
          </p:cNvSpPr>
          <p:nvPr>
            <p:ph type="ftr" sz="quarter" idx="3"/>
          </p:nvPr>
        </p:nvSpPr>
        <p:spPr/>
        <p:txBody>
          <a:bodyPr/>
          <a:lstStyle/>
          <a:p>
            <a:r>
              <a:rPr lang="en-US" b="1"/>
              <a:t>Jackson Lewis P.C. | March 4, 2022</a:t>
            </a:r>
            <a:endParaRPr lang="en-US" dirty="0"/>
          </a:p>
        </p:txBody>
      </p:sp>
      <p:sp>
        <p:nvSpPr>
          <p:cNvPr id="3" name="Slide Number Placeholder 2">
            <a:extLst>
              <a:ext uri="{FF2B5EF4-FFF2-40B4-BE49-F238E27FC236}">
                <a16:creationId xmlns:a16="http://schemas.microsoft.com/office/drawing/2014/main" id="{55F0F528-D617-46FC-B88E-8FDFAFDD4198}"/>
              </a:ext>
            </a:extLst>
          </p:cNvPr>
          <p:cNvSpPr>
            <a:spLocks noGrp="1"/>
          </p:cNvSpPr>
          <p:nvPr>
            <p:ph type="sldNum" sz="quarter" idx="4"/>
          </p:nvPr>
        </p:nvSpPr>
        <p:spPr/>
        <p:txBody>
          <a:bodyPr/>
          <a:lstStyle/>
          <a:p>
            <a:fld id="{407F7647-6CBB-4945-B48A-22BF8575EA14}" type="slidenum">
              <a:rPr lang="en-US" smtClean="0"/>
              <a:pPr/>
              <a:t>4</a:t>
            </a:fld>
            <a:endParaRPr lang="en-US" dirty="0"/>
          </a:p>
        </p:txBody>
      </p:sp>
      <p:sp>
        <p:nvSpPr>
          <p:cNvPr id="4" name="Title 3">
            <a:extLst>
              <a:ext uri="{FF2B5EF4-FFF2-40B4-BE49-F238E27FC236}">
                <a16:creationId xmlns:a16="http://schemas.microsoft.com/office/drawing/2014/main" id="{DEDB52F5-F2BC-4272-9DE0-A9D10198BF9F}"/>
              </a:ext>
            </a:extLst>
          </p:cNvPr>
          <p:cNvSpPr>
            <a:spLocks noGrp="1"/>
          </p:cNvSpPr>
          <p:nvPr>
            <p:ph type="title"/>
          </p:nvPr>
        </p:nvSpPr>
        <p:spPr/>
        <p:txBody>
          <a:bodyPr/>
          <a:lstStyle/>
          <a:p>
            <a:r>
              <a:rPr lang="en-US" dirty="0"/>
              <a:t>Firm overview</a:t>
            </a:r>
          </a:p>
        </p:txBody>
      </p:sp>
    </p:spTree>
    <p:extLst>
      <p:ext uri="{BB962C8B-B14F-4D97-AF65-F5344CB8AC3E}">
        <p14:creationId xmlns:p14="http://schemas.microsoft.com/office/powerpoint/2010/main" val="2353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D927-79E3-1649-AE2A-62E0FC2C61A7}"/>
              </a:ext>
            </a:extLst>
          </p:cNvPr>
          <p:cNvSpPr>
            <a:spLocks noGrp="1"/>
          </p:cNvSpPr>
          <p:nvPr>
            <p:ph sz="quarter" idx="12"/>
          </p:nvPr>
        </p:nvSpPr>
        <p:spPr/>
        <p:txBody>
          <a:bodyPr/>
          <a:lstStyle/>
          <a:p>
            <a:r>
              <a:rPr lang="en-US" dirty="0"/>
              <a:t>How Employer Policies May Change</a:t>
            </a:r>
          </a:p>
        </p:txBody>
      </p:sp>
    </p:spTree>
    <p:extLst>
      <p:ext uri="{BB962C8B-B14F-4D97-AF65-F5344CB8AC3E}">
        <p14:creationId xmlns:p14="http://schemas.microsoft.com/office/powerpoint/2010/main" val="2122789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D927-79E3-1649-AE2A-62E0FC2C61A7}"/>
              </a:ext>
            </a:extLst>
          </p:cNvPr>
          <p:cNvSpPr>
            <a:spLocks noGrp="1"/>
          </p:cNvSpPr>
          <p:nvPr>
            <p:ph type="body" sz="quarter" idx="10"/>
          </p:nvPr>
        </p:nvSpPr>
        <p:spPr/>
        <p:txBody>
          <a:bodyPr/>
          <a:lstStyle/>
          <a:p>
            <a:r>
              <a:rPr lang="en-US" dirty="0"/>
              <a:t>Masking Considerations</a:t>
            </a:r>
          </a:p>
        </p:txBody>
      </p:sp>
    </p:spTree>
    <p:extLst>
      <p:ext uri="{BB962C8B-B14F-4D97-AF65-F5344CB8AC3E}">
        <p14:creationId xmlns:p14="http://schemas.microsoft.com/office/powerpoint/2010/main" val="3229657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055B6-8D61-49AE-90B2-03412674FCC7}"/>
              </a:ext>
            </a:extLst>
          </p:cNvPr>
          <p:cNvSpPr>
            <a:spLocks noGrp="1"/>
          </p:cNvSpPr>
          <p:nvPr>
            <p:ph idx="1"/>
          </p:nvPr>
        </p:nvSpPr>
        <p:spPr/>
        <p:txBody>
          <a:bodyPr/>
          <a:lstStyle/>
          <a:p>
            <a:endParaRPr lang="en-US" sz="2000" dirty="0"/>
          </a:p>
          <a:p>
            <a:pPr marL="0" marR="0">
              <a:spcBef>
                <a:spcPts val="0"/>
              </a:spcBef>
              <a:spcAft>
                <a:spcPts val="0"/>
              </a:spcAft>
            </a:pPr>
            <a:r>
              <a:rPr lang="en-US" dirty="0">
                <a:effectLst/>
                <a:ea typeface="Calibri" panose="020F0502020204030204" pitchFamily="34" charset="0"/>
              </a:rPr>
              <a:t>Masking recommended only whe</a:t>
            </a:r>
            <a:r>
              <a:rPr lang="en-US" dirty="0">
                <a:ea typeface="Calibri" panose="020F0502020204030204" pitchFamily="34" charset="0"/>
              </a:rPr>
              <a:t>n county transmission is “HIGH” based on new criteria regarding vaccination rates, hospitalization numbers and case counts: </a:t>
            </a:r>
            <a:r>
              <a:rPr lang="en-US" dirty="0">
                <a:ea typeface="Calibri" panose="020F0502020204030204" pitchFamily="34" charset="0"/>
                <a:hlinkClick r:id="rId3"/>
              </a:rPr>
              <a:t>https://www.cdc.gov/coronavirus/2019-ncov/your-health/covid-by-county.html</a:t>
            </a:r>
            <a:endParaRPr lang="en-US" dirty="0">
              <a:ea typeface="Calibri" panose="020F0502020204030204" pitchFamily="34" charset="0"/>
            </a:endParaRPr>
          </a:p>
          <a:p>
            <a:pPr marL="0" marR="0">
              <a:spcBef>
                <a:spcPts val="0"/>
              </a:spcBef>
              <a:spcAft>
                <a:spcPts val="0"/>
              </a:spcAft>
            </a:pPr>
            <a:endParaRPr lang="en-US" sz="2000" dirty="0">
              <a:ea typeface="Calibri" panose="020F0502020204030204" pitchFamily="34" charset="0"/>
            </a:endParaRPr>
          </a:p>
          <a:p>
            <a:pPr marL="0" marR="0">
              <a:spcBef>
                <a:spcPts val="0"/>
              </a:spcBef>
              <a:spcAft>
                <a:spcPts val="0"/>
              </a:spcAft>
            </a:pPr>
            <a:r>
              <a:rPr lang="en-US" sz="2000" dirty="0">
                <a:solidFill>
                  <a:srgbClr val="FF0000"/>
                </a:solidFill>
                <a:ea typeface="Calibri" panose="020F0502020204030204" pitchFamily="34" charset="0"/>
              </a:rPr>
              <a:t>Practice pointers:</a:t>
            </a:r>
          </a:p>
          <a:p>
            <a:pPr marL="0" marR="0">
              <a:spcBef>
                <a:spcPts val="0"/>
              </a:spcBef>
              <a:spcAft>
                <a:spcPts val="0"/>
              </a:spcAft>
            </a:pPr>
            <a:endParaRPr lang="en-US" sz="2000" dirty="0">
              <a:ea typeface="Calibri" panose="020F0502020204030204" pitchFamily="34" charset="0"/>
            </a:endParaRPr>
          </a:p>
          <a:p>
            <a:pPr marL="457200" lvl="1">
              <a:spcBef>
                <a:spcPts val="0"/>
              </a:spcBef>
            </a:pPr>
            <a:r>
              <a:rPr lang="en-US" dirty="0">
                <a:ea typeface="Calibri" panose="020F0502020204030204" pitchFamily="34" charset="0"/>
              </a:rPr>
              <a:t>Does not apply to health care personnel who are recommended to still follow the prior guidance. </a:t>
            </a:r>
          </a:p>
          <a:p>
            <a:pPr marL="457200" lvl="1">
              <a:spcBef>
                <a:spcPts val="0"/>
              </a:spcBef>
            </a:pPr>
            <a:endParaRPr lang="en-US" dirty="0">
              <a:ea typeface="Calibri" panose="020F0502020204030204" pitchFamily="34" charset="0"/>
            </a:endParaRPr>
          </a:p>
          <a:p>
            <a:pPr marL="457200" lvl="1">
              <a:spcBef>
                <a:spcPts val="0"/>
              </a:spcBef>
            </a:pPr>
            <a:r>
              <a:rPr lang="en-US" dirty="0"/>
              <a:t>Does not distinguish between vaccinated and unvaccinated, as the prior guidance did.</a:t>
            </a:r>
          </a:p>
          <a:p>
            <a:pPr marL="457200" lvl="1">
              <a:spcBef>
                <a:spcPts val="0"/>
              </a:spcBef>
            </a:pPr>
            <a:endParaRPr lang="en-US" dirty="0"/>
          </a:p>
          <a:p>
            <a:pPr marL="457200" lvl="1">
              <a:spcBef>
                <a:spcPts val="0"/>
              </a:spcBef>
            </a:pPr>
            <a:r>
              <a:rPr lang="en-US" dirty="0"/>
              <a:t>May conflict with local standards (not the case in Maryland)</a:t>
            </a:r>
          </a:p>
          <a:p>
            <a:pPr marL="457200" lvl="1">
              <a:spcBef>
                <a:spcPts val="0"/>
              </a:spcBef>
            </a:pPr>
            <a:endParaRPr lang="en-US" dirty="0"/>
          </a:p>
          <a:p>
            <a:pPr marL="457200" lvl="1">
              <a:spcBef>
                <a:spcPts val="0"/>
              </a:spcBef>
            </a:pPr>
            <a:r>
              <a:rPr lang="en-US" dirty="0"/>
              <a:t>OSHA has not caught up</a:t>
            </a:r>
          </a:p>
        </p:txBody>
      </p:sp>
      <p:sp>
        <p:nvSpPr>
          <p:cNvPr id="3" name="Footer Placeholder 2">
            <a:extLst>
              <a:ext uri="{FF2B5EF4-FFF2-40B4-BE49-F238E27FC236}">
                <a16:creationId xmlns:a16="http://schemas.microsoft.com/office/drawing/2014/main" id="{1A3253E2-4AA7-4729-8A78-9860FE7C1B17}"/>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D2E28563-68D0-4284-9EE8-B40B2F79D552}"/>
              </a:ext>
            </a:extLst>
          </p:cNvPr>
          <p:cNvSpPr>
            <a:spLocks noGrp="1"/>
          </p:cNvSpPr>
          <p:nvPr>
            <p:ph type="sldNum" sz="quarter" idx="4"/>
          </p:nvPr>
        </p:nvSpPr>
        <p:spPr/>
        <p:txBody>
          <a:bodyPr/>
          <a:lstStyle/>
          <a:p>
            <a:fld id="{407F7647-6CBB-4945-B48A-22BF8575EA14}" type="slidenum">
              <a:rPr lang="en-US" smtClean="0"/>
              <a:pPr/>
              <a:t>42</a:t>
            </a:fld>
            <a:endParaRPr lang="en-US" dirty="0"/>
          </a:p>
        </p:txBody>
      </p:sp>
      <p:sp>
        <p:nvSpPr>
          <p:cNvPr id="5" name="Title 4">
            <a:extLst>
              <a:ext uri="{FF2B5EF4-FFF2-40B4-BE49-F238E27FC236}">
                <a16:creationId xmlns:a16="http://schemas.microsoft.com/office/drawing/2014/main" id="{EED50D2C-6E2A-4059-BF0D-4A472926B727}"/>
              </a:ext>
            </a:extLst>
          </p:cNvPr>
          <p:cNvSpPr>
            <a:spLocks noGrp="1"/>
          </p:cNvSpPr>
          <p:nvPr>
            <p:ph type="title"/>
          </p:nvPr>
        </p:nvSpPr>
        <p:spPr/>
        <p:txBody>
          <a:bodyPr/>
          <a:lstStyle/>
          <a:p>
            <a:r>
              <a:rPr lang="en-US" dirty="0"/>
              <a:t>New CDC Masking Guidance: Flipped the Switch</a:t>
            </a:r>
          </a:p>
        </p:txBody>
      </p:sp>
    </p:spTree>
    <p:extLst>
      <p:ext uri="{BB962C8B-B14F-4D97-AF65-F5344CB8AC3E}">
        <p14:creationId xmlns:p14="http://schemas.microsoft.com/office/powerpoint/2010/main" val="1868968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239E2-AF84-48FF-BA26-E2EDA12DA712}"/>
              </a:ext>
            </a:extLst>
          </p:cNvPr>
          <p:cNvSpPr>
            <a:spLocks noGrp="1"/>
          </p:cNvSpPr>
          <p:nvPr>
            <p:ph idx="1"/>
          </p:nvPr>
        </p:nvSpPr>
        <p:spPr/>
        <p:txBody>
          <a:bodyPr/>
          <a:lstStyle/>
          <a:p>
            <a:r>
              <a:rPr lang="en-US" dirty="0"/>
              <a:t>The Company stops requiring masks consistent with CDC Guidance beginning March 15. An employee complains that they are at “high risk” for severe COVID-19 infection and would like all co-workers to continue wearing masks. </a:t>
            </a:r>
            <a:r>
              <a:rPr lang="en-US" dirty="0">
                <a:solidFill>
                  <a:srgbClr val="FF0000"/>
                </a:solidFill>
              </a:rPr>
              <a:t>What do you do?</a:t>
            </a:r>
          </a:p>
        </p:txBody>
      </p:sp>
      <p:sp>
        <p:nvSpPr>
          <p:cNvPr id="3" name="Footer Placeholder 2">
            <a:extLst>
              <a:ext uri="{FF2B5EF4-FFF2-40B4-BE49-F238E27FC236}">
                <a16:creationId xmlns:a16="http://schemas.microsoft.com/office/drawing/2014/main" id="{0CD2E3DB-84DD-420D-9F21-6CFEAB71CB72}"/>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62907B5E-BA23-4C4A-95C8-70AD4C93CA1A}"/>
              </a:ext>
            </a:extLst>
          </p:cNvPr>
          <p:cNvSpPr>
            <a:spLocks noGrp="1"/>
          </p:cNvSpPr>
          <p:nvPr>
            <p:ph type="sldNum" sz="quarter" idx="4"/>
          </p:nvPr>
        </p:nvSpPr>
        <p:spPr/>
        <p:txBody>
          <a:bodyPr/>
          <a:lstStyle/>
          <a:p>
            <a:fld id="{407F7647-6CBB-4945-B48A-22BF8575EA14}" type="slidenum">
              <a:rPr lang="en-US" smtClean="0"/>
              <a:pPr/>
              <a:t>43</a:t>
            </a:fld>
            <a:endParaRPr lang="en-US" dirty="0"/>
          </a:p>
        </p:txBody>
      </p:sp>
      <p:sp>
        <p:nvSpPr>
          <p:cNvPr id="5" name="Title 4">
            <a:extLst>
              <a:ext uri="{FF2B5EF4-FFF2-40B4-BE49-F238E27FC236}">
                <a16:creationId xmlns:a16="http://schemas.microsoft.com/office/drawing/2014/main" id="{7F1FA20B-298F-43D1-8BCF-A1FCD09FBB1D}"/>
              </a:ext>
            </a:extLst>
          </p:cNvPr>
          <p:cNvSpPr>
            <a:spLocks noGrp="1"/>
          </p:cNvSpPr>
          <p:nvPr>
            <p:ph type="title"/>
          </p:nvPr>
        </p:nvSpPr>
        <p:spPr/>
        <p:txBody>
          <a:bodyPr/>
          <a:lstStyle/>
          <a:p>
            <a:r>
              <a:rPr lang="en-US" dirty="0"/>
              <a:t>Accommodation Practice</a:t>
            </a:r>
          </a:p>
        </p:txBody>
      </p:sp>
    </p:spTree>
    <p:extLst>
      <p:ext uri="{BB962C8B-B14F-4D97-AF65-F5344CB8AC3E}">
        <p14:creationId xmlns:p14="http://schemas.microsoft.com/office/powerpoint/2010/main" val="416260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7FCD7-9E36-4611-8117-C4D3193D1BE0}"/>
              </a:ext>
            </a:extLst>
          </p:cNvPr>
          <p:cNvSpPr>
            <a:spLocks noGrp="1"/>
          </p:cNvSpPr>
          <p:nvPr>
            <p:ph type="body" sz="quarter" idx="10"/>
          </p:nvPr>
        </p:nvSpPr>
        <p:spPr/>
        <p:txBody>
          <a:bodyPr/>
          <a:lstStyle/>
          <a:p>
            <a:r>
              <a:rPr lang="en-US" dirty="0"/>
              <a:t>Medical Inquiries Permitted </a:t>
            </a:r>
            <a:r>
              <a:rPr lang="en-US" u="sng" dirty="0"/>
              <a:t>During The Pandemic</a:t>
            </a:r>
          </a:p>
        </p:txBody>
      </p:sp>
    </p:spTree>
    <p:extLst>
      <p:ext uri="{BB962C8B-B14F-4D97-AF65-F5344CB8AC3E}">
        <p14:creationId xmlns:p14="http://schemas.microsoft.com/office/powerpoint/2010/main" val="1296998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EA6039-E7EF-42F2-8A67-EAB71C423379}"/>
              </a:ext>
            </a:extLst>
          </p:cNvPr>
          <p:cNvSpPr>
            <a:spLocks noGrp="1"/>
          </p:cNvSpPr>
          <p:nvPr>
            <p:ph idx="1"/>
          </p:nvPr>
        </p:nvSpPr>
        <p:spPr/>
        <p:txBody>
          <a:bodyPr/>
          <a:lstStyle/>
          <a:p>
            <a:r>
              <a:rPr lang="en-US" sz="2800" dirty="0"/>
              <a:t>During employment, all medical inquiries must be job related and consistent with business necessity</a:t>
            </a:r>
          </a:p>
          <a:p>
            <a:r>
              <a:rPr lang="en-US" sz="2800" dirty="0"/>
              <a:t>Requests for medical information and medical records must be narrowly tailored - any request for information beyond those related to condition at issue is overly broad</a:t>
            </a:r>
          </a:p>
          <a:p>
            <a:endParaRPr lang="en-US" sz="2800" dirty="0"/>
          </a:p>
        </p:txBody>
      </p:sp>
      <p:sp>
        <p:nvSpPr>
          <p:cNvPr id="2" name="Title 1">
            <a:extLst>
              <a:ext uri="{FF2B5EF4-FFF2-40B4-BE49-F238E27FC236}">
                <a16:creationId xmlns:a16="http://schemas.microsoft.com/office/drawing/2014/main" id="{486BD22D-1EDC-4250-B0B9-1B2ECFF67C7B}"/>
              </a:ext>
            </a:extLst>
          </p:cNvPr>
          <p:cNvSpPr>
            <a:spLocks noGrp="1"/>
          </p:cNvSpPr>
          <p:nvPr>
            <p:ph type="title"/>
          </p:nvPr>
        </p:nvSpPr>
        <p:spPr/>
        <p:txBody>
          <a:bodyPr/>
          <a:lstStyle/>
          <a:p>
            <a:r>
              <a:rPr lang="en-US" dirty="0"/>
              <a:t>How Are Requests For Medical Information</a:t>
            </a:r>
            <a:br>
              <a:rPr lang="en-US" dirty="0"/>
            </a:br>
            <a:r>
              <a:rPr lang="en-US" dirty="0"/>
              <a:t> Treated Outside the Pandemic?</a:t>
            </a:r>
          </a:p>
        </p:txBody>
      </p:sp>
      <p:sp>
        <p:nvSpPr>
          <p:cNvPr id="5" name="Footer Placeholder 4">
            <a:extLst>
              <a:ext uri="{FF2B5EF4-FFF2-40B4-BE49-F238E27FC236}">
                <a16:creationId xmlns:a16="http://schemas.microsoft.com/office/drawing/2014/main" id="{437225FC-1BE9-45D7-93E3-D737EEF67FB8}"/>
              </a:ext>
            </a:extLst>
          </p:cNvPr>
          <p:cNvSpPr>
            <a:spLocks noGrp="1"/>
          </p:cNvSpPr>
          <p:nvPr>
            <p:ph type="ftr" sz="quarter" idx="3"/>
          </p:nvPr>
        </p:nvSpPr>
        <p:spPr/>
        <p:txBody>
          <a:bodyPr/>
          <a:lstStyle/>
          <a:p>
            <a:r>
              <a:rPr lang="en-US" b="1"/>
              <a:t>Jackson Lewis P.C. | March 4, 2022</a:t>
            </a:r>
            <a:endParaRPr lang="en-US" dirty="0"/>
          </a:p>
        </p:txBody>
      </p:sp>
      <p:sp>
        <p:nvSpPr>
          <p:cNvPr id="6" name="Slide Number Placeholder 5">
            <a:extLst>
              <a:ext uri="{FF2B5EF4-FFF2-40B4-BE49-F238E27FC236}">
                <a16:creationId xmlns:a16="http://schemas.microsoft.com/office/drawing/2014/main" id="{9B489AA9-5EAB-498D-9489-DC3CAB938ACD}"/>
              </a:ext>
            </a:extLst>
          </p:cNvPr>
          <p:cNvSpPr>
            <a:spLocks noGrp="1"/>
          </p:cNvSpPr>
          <p:nvPr>
            <p:ph type="sldNum" sz="quarter" idx="4"/>
          </p:nvPr>
        </p:nvSpPr>
        <p:spPr/>
        <p:txBody>
          <a:bodyPr/>
          <a:lstStyle/>
          <a:p>
            <a:fld id="{407F7647-6CBB-4945-B48A-22BF8575EA14}" type="slidenum">
              <a:rPr lang="en-US" smtClean="0"/>
              <a:pPr/>
              <a:t>45</a:t>
            </a:fld>
            <a:endParaRPr lang="en-US" dirty="0"/>
          </a:p>
        </p:txBody>
      </p:sp>
    </p:spTree>
    <p:extLst>
      <p:ext uri="{BB962C8B-B14F-4D97-AF65-F5344CB8AC3E}">
        <p14:creationId xmlns:p14="http://schemas.microsoft.com/office/powerpoint/2010/main" val="3270759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27A49F-5B4D-464E-A5C3-DF5A3AABD41F}"/>
              </a:ext>
            </a:extLst>
          </p:cNvPr>
          <p:cNvSpPr>
            <a:spLocks noGrp="1"/>
          </p:cNvSpPr>
          <p:nvPr>
            <p:ph idx="1"/>
          </p:nvPr>
        </p:nvSpPr>
        <p:spPr/>
        <p:txBody>
          <a:bodyPr>
            <a:normAutofit/>
          </a:bodyPr>
          <a:lstStyle/>
          <a:p>
            <a:r>
              <a:rPr lang="en-US" dirty="0"/>
              <a:t>Temperature Checks</a:t>
            </a:r>
          </a:p>
          <a:p>
            <a:pPr lvl="1"/>
            <a:r>
              <a:rPr lang="en-US" dirty="0"/>
              <a:t>Because the CDC/state/local health authorities have acknowledged community spread of COVID-19 and issued attendant precautions</a:t>
            </a:r>
          </a:p>
          <a:p>
            <a:r>
              <a:rPr lang="en-US" dirty="0"/>
              <a:t>Requiring negative COVID-19 test</a:t>
            </a:r>
          </a:p>
          <a:p>
            <a:r>
              <a:rPr lang="en-US" dirty="0"/>
              <a:t>Questions about COVID and its symptoms</a:t>
            </a:r>
          </a:p>
          <a:p>
            <a:pPr lvl="1"/>
            <a:r>
              <a:rPr lang="en-US" dirty="0"/>
              <a:t>If they have COVID-19 </a:t>
            </a:r>
          </a:p>
          <a:p>
            <a:pPr lvl="1"/>
            <a:r>
              <a:rPr lang="en-US" dirty="0"/>
              <a:t>If they have COVID-like symptoms  </a:t>
            </a:r>
          </a:p>
          <a:p>
            <a:pPr lvl="1"/>
            <a:r>
              <a:rPr lang="en-US" dirty="0"/>
              <a:t>If they have been tested for COVID-19</a:t>
            </a:r>
          </a:p>
          <a:p>
            <a:r>
              <a:rPr lang="en-US" dirty="0"/>
              <a:t>Fitness-for-duty notes</a:t>
            </a:r>
          </a:p>
        </p:txBody>
      </p:sp>
      <p:sp>
        <p:nvSpPr>
          <p:cNvPr id="3" name="Title 2">
            <a:extLst>
              <a:ext uri="{FF2B5EF4-FFF2-40B4-BE49-F238E27FC236}">
                <a16:creationId xmlns:a16="http://schemas.microsoft.com/office/drawing/2014/main" id="{F967E1C0-6AAE-45CB-8AA7-34331FDCD805}"/>
              </a:ext>
            </a:extLst>
          </p:cNvPr>
          <p:cNvSpPr>
            <a:spLocks noGrp="1"/>
          </p:cNvSpPr>
          <p:nvPr>
            <p:ph type="title"/>
          </p:nvPr>
        </p:nvSpPr>
        <p:spPr/>
        <p:txBody>
          <a:bodyPr/>
          <a:lstStyle/>
          <a:p>
            <a:r>
              <a:rPr lang="en-US" dirty="0"/>
              <a:t>COVID-19 Medical Inquiries </a:t>
            </a:r>
          </a:p>
        </p:txBody>
      </p:sp>
      <p:sp>
        <p:nvSpPr>
          <p:cNvPr id="6" name="Content Placeholder 5">
            <a:extLst>
              <a:ext uri="{FF2B5EF4-FFF2-40B4-BE49-F238E27FC236}">
                <a16:creationId xmlns:a16="http://schemas.microsoft.com/office/drawing/2014/main" id="{6611C0FA-BE98-4706-8D31-E25843A1B955}"/>
              </a:ext>
            </a:extLst>
          </p:cNvPr>
          <p:cNvSpPr>
            <a:spLocks noGrp="1"/>
          </p:cNvSpPr>
          <p:nvPr>
            <p:ph type="body" idx="10"/>
          </p:nvPr>
        </p:nvSpPr>
        <p:spPr/>
        <p:txBody>
          <a:bodyPr/>
          <a:lstStyle/>
          <a:p>
            <a:pPr algn="ctr"/>
            <a:r>
              <a:rPr lang="en-US" sz="2200" dirty="0"/>
              <a:t>For employees who are not working from home and if applied across the board:</a:t>
            </a:r>
          </a:p>
        </p:txBody>
      </p:sp>
      <p:pic>
        <p:nvPicPr>
          <p:cNvPr id="1026" name="Picture 2" descr="EDITORIAL: CORONAVIRUS MEMES — Because laughter is contagious, too (photos)  | Free | annistonstar.com">
            <a:extLst>
              <a:ext uri="{FF2B5EF4-FFF2-40B4-BE49-F238E27FC236}">
                <a16:creationId xmlns:a16="http://schemas.microsoft.com/office/drawing/2014/main" id="{1D07E142-F1B6-4883-9F7C-38873D975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937" y="3429000"/>
            <a:ext cx="4568239" cy="29236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DA4A0C4A-53F7-4CF9-9BF8-F464B65DB2BD}"/>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143D7EDF-A181-48B4-8B51-F57EA9DAFD42}"/>
              </a:ext>
            </a:extLst>
          </p:cNvPr>
          <p:cNvSpPr>
            <a:spLocks noGrp="1"/>
          </p:cNvSpPr>
          <p:nvPr>
            <p:ph type="sldNum" sz="quarter" idx="4"/>
          </p:nvPr>
        </p:nvSpPr>
        <p:spPr/>
        <p:txBody>
          <a:bodyPr/>
          <a:lstStyle/>
          <a:p>
            <a:fld id="{407F7647-6CBB-4945-B48A-22BF8575EA14}" type="slidenum">
              <a:rPr lang="en-US" smtClean="0"/>
              <a:pPr/>
              <a:t>46</a:t>
            </a:fld>
            <a:endParaRPr lang="en-US" dirty="0"/>
          </a:p>
        </p:txBody>
      </p:sp>
    </p:spTree>
    <p:extLst>
      <p:ext uri="{BB962C8B-B14F-4D97-AF65-F5344CB8AC3E}">
        <p14:creationId xmlns:p14="http://schemas.microsoft.com/office/powerpoint/2010/main" val="4003261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5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45D52AD-ECC8-1246-933C-A4474FA8C9C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 | March 4, 2022</a:t>
            </a:r>
            <a:endParaRPr lang="en-US" dirty="0"/>
          </a:p>
        </p:txBody>
      </p:sp>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5</a:t>
            </a:fld>
            <a:endParaRPr lang="en-US" dirty="0"/>
          </a:p>
        </p:txBody>
      </p:sp>
      <p:sp>
        <p:nvSpPr>
          <p:cNvPr id="10" name="Title 1">
            <a:extLst>
              <a:ext uri="{FF2B5EF4-FFF2-40B4-BE49-F238E27FC236}">
                <a16:creationId xmlns:a16="http://schemas.microsoft.com/office/drawing/2014/main" id="{436B99FF-CC0B-4A4A-A343-0349812DED3C}"/>
              </a:ext>
            </a:extLst>
          </p:cNvPr>
          <p:cNvSpPr txBox="1">
            <a:spLocks/>
          </p:cNvSpPr>
          <p:nvPr/>
        </p:nvSpPr>
        <p:spPr>
          <a:xfrm>
            <a:off x="681255" y="408199"/>
            <a:ext cx="10515600" cy="55220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bg1"/>
                </a:solidFill>
              </a:rPr>
              <a:t>Strategically located to serve employers’ needs</a:t>
            </a:r>
          </a:p>
        </p:txBody>
      </p:sp>
      <p:grpSp>
        <p:nvGrpSpPr>
          <p:cNvPr id="20" name="Group 19">
            <a:extLst>
              <a:ext uri="{FF2B5EF4-FFF2-40B4-BE49-F238E27FC236}">
                <a16:creationId xmlns:a16="http://schemas.microsoft.com/office/drawing/2014/main" id="{A84C7E72-E1E2-4FB0-ADB1-AD39B4060D4D}"/>
              </a:ext>
            </a:extLst>
          </p:cNvPr>
          <p:cNvGrpSpPr/>
          <p:nvPr/>
        </p:nvGrpSpPr>
        <p:grpSpPr>
          <a:xfrm>
            <a:off x="722850" y="1519381"/>
            <a:ext cx="2487967" cy="1179590"/>
            <a:chOff x="681255" y="2449465"/>
            <a:chExt cx="2487967" cy="1179590"/>
          </a:xfrm>
        </p:grpSpPr>
        <p:sp>
          <p:nvSpPr>
            <p:cNvPr id="21" name="TextBox 20">
              <a:extLst>
                <a:ext uri="{FF2B5EF4-FFF2-40B4-BE49-F238E27FC236}">
                  <a16:creationId xmlns:a16="http://schemas.microsoft.com/office/drawing/2014/main" id="{81C1B1C9-9A0E-40FC-BECD-E638EAA1E949}"/>
                </a:ext>
              </a:extLst>
            </p:cNvPr>
            <p:cNvSpPr txBox="1"/>
            <p:nvPr/>
          </p:nvSpPr>
          <p:spPr>
            <a:xfrm>
              <a:off x="681255" y="2449465"/>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63</a:t>
              </a:r>
              <a:endParaRPr lang="en-US" sz="6000" b="1" dirty="0">
                <a:solidFill>
                  <a:schemeClr val="accent2"/>
                </a:solidFill>
                <a:latin typeface="Georgia" panose="02040502050405020303" pitchFamily="18" charset="0"/>
                <a:ea typeface="Arial" charset="0"/>
                <a:cs typeface="Arial" charset="0"/>
              </a:endParaRPr>
            </a:p>
          </p:txBody>
        </p:sp>
        <p:sp>
          <p:nvSpPr>
            <p:cNvPr id="22" name="TextBox 21">
              <a:extLst>
                <a:ext uri="{FF2B5EF4-FFF2-40B4-BE49-F238E27FC236}">
                  <a16:creationId xmlns:a16="http://schemas.microsoft.com/office/drawing/2014/main" id="{730A2A86-3C1D-433C-8206-210BBB9A4747}"/>
                </a:ext>
              </a:extLst>
            </p:cNvPr>
            <p:cNvSpPr txBox="1"/>
            <p:nvPr/>
          </p:nvSpPr>
          <p:spPr>
            <a:xfrm>
              <a:off x="704699" y="3364944"/>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2" name="Group 1">
            <a:extLst>
              <a:ext uri="{FF2B5EF4-FFF2-40B4-BE49-F238E27FC236}">
                <a16:creationId xmlns:a16="http://schemas.microsoft.com/office/drawing/2014/main" id="{73870076-C4AB-1E48-839B-68AE5555E20E}"/>
              </a:ext>
            </a:extLst>
          </p:cNvPr>
          <p:cNvGrpSpPr/>
          <p:nvPr/>
        </p:nvGrpSpPr>
        <p:grpSpPr>
          <a:xfrm>
            <a:off x="743422" y="3032075"/>
            <a:ext cx="1783611" cy="1216098"/>
            <a:chOff x="669532" y="1286737"/>
            <a:chExt cx="1783611" cy="1216098"/>
          </a:xfrm>
        </p:grpSpPr>
        <p:sp>
          <p:nvSpPr>
            <p:cNvPr id="13" name="TextBox 12">
              <a:extLst>
                <a:ext uri="{FF2B5EF4-FFF2-40B4-BE49-F238E27FC236}">
                  <a16:creationId xmlns:a16="http://schemas.microsoft.com/office/drawing/2014/main" id="{93646788-F7FA-4787-B308-65618D9C8FB4}"/>
                </a:ext>
              </a:extLst>
            </p:cNvPr>
            <p:cNvSpPr txBox="1"/>
            <p:nvPr/>
          </p:nvSpPr>
          <p:spPr>
            <a:xfrm>
              <a:off x="669532" y="1286737"/>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950</a:t>
              </a:r>
              <a:endParaRPr lang="en-US" sz="6000" b="1" dirty="0">
                <a:solidFill>
                  <a:schemeClr val="accent2"/>
                </a:solidFill>
                <a:latin typeface="Georgia" panose="02040502050405020303" pitchFamily="18" charset="0"/>
                <a:ea typeface="Arial" charset="0"/>
                <a:cs typeface="Arial" charset="0"/>
              </a:endParaRPr>
            </a:p>
          </p:txBody>
        </p:sp>
        <p:sp>
          <p:nvSpPr>
            <p:cNvPr id="14" name="TextBox 13">
              <a:extLst>
                <a:ext uri="{FF2B5EF4-FFF2-40B4-BE49-F238E27FC236}">
                  <a16:creationId xmlns:a16="http://schemas.microsoft.com/office/drawing/2014/main" id="{77430EB8-86FA-4972-814D-A960774318D4}"/>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23" name="TextBox 22">
              <a:extLst>
                <a:ext uri="{FF2B5EF4-FFF2-40B4-BE49-F238E27FC236}">
                  <a16:creationId xmlns:a16="http://schemas.microsoft.com/office/drawing/2014/main" id="{E4065982-1248-AD47-ACCE-3E6DBB382D1F}"/>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pic>
        <p:nvPicPr>
          <p:cNvPr id="8" name="Picture 7">
            <a:extLst>
              <a:ext uri="{FF2B5EF4-FFF2-40B4-BE49-F238E27FC236}">
                <a16:creationId xmlns:a16="http://schemas.microsoft.com/office/drawing/2014/main" id="{FC4398CD-8A20-2B43-9521-D3442350998E}"/>
              </a:ext>
            </a:extLst>
          </p:cNvPr>
          <p:cNvPicPr>
            <a:picLocks noChangeAspect="1"/>
          </p:cNvPicPr>
          <p:nvPr/>
        </p:nvPicPr>
        <p:blipFill>
          <a:blip r:embed="rId3"/>
          <a:stretch>
            <a:fillRect/>
          </a:stretch>
        </p:blipFill>
        <p:spPr>
          <a:xfrm>
            <a:off x="2997200" y="1444575"/>
            <a:ext cx="8505952" cy="5328302"/>
          </a:xfrm>
          <a:prstGeom prst="rect">
            <a:avLst/>
          </a:prstGeom>
        </p:spPr>
      </p:pic>
    </p:spTree>
    <p:extLst>
      <p:ext uri="{BB962C8B-B14F-4D97-AF65-F5344CB8AC3E}">
        <p14:creationId xmlns:p14="http://schemas.microsoft.com/office/powerpoint/2010/main" val="271063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11"/>
          </p:nvPr>
        </p:nvSpPr>
        <p:spPr>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6</a:t>
            </a:fld>
            <a:endParaRPr lang="en-US" dirty="0"/>
          </a:p>
        </p:txBody>
      </p:sp>
      <p:sp>
        <p:nvSpPr>
          <p:cNvPr id="5" name="Rectangle 4">
            <a:extLst>
              <a:ext uri="{FF2B5EF4-FFF2-40B4-BE49-F238E27FC236}">
                <a16:creationId xmlns:a16="http://schemas.microsoft.com/office/drawing/2014/main" id="{3C81AD74-028E-3541-B6BF-738EA8D0579B}"/>
              </a:ext>
            </a:extLst>
          </p:cNvPr>
          <p:cNvSpPr/>
          <p:nvPr/>
        </p:nvSpPr>
        <p:spPr>
          <a:xfrm>
            <a:off x="5054972" y="1299145"/>
            <a:ext cx="6448180" cy="4386547"/>
          </a:xfrm>
          <a:prstGeom prst="rect">
            <a:avLst/>
          </a:prstGeom>
        </p:spPr>
        <p:txBody>
          <a:bodyPr wrap="square" lIns="0" tIns="0" rIns="0" bIns="0" numCol="2" spcCol="182880" anchor="t" anchorCtr="0">
            <a:noAutofit/>
          </a:bodyPr>
          <a:lstStyle/>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Advice and Counsel</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Affirmative Action,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OFCCP and Government Contract Compliance</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Class Actions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Complex Litigation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Corporate Diversity Counseling</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Corporate Governance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Internal Investigations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Disability, Leave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Health Management</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Employee Benefits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ERISA Complex Litigation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Immigration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International Employment </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Labor Relations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Litigation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Privacy, Data and Cybersecurity</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Restrictive Covenants, Trade Secrets and Unfair Competition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Wage and Hour</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Workplace Safety and Health</a:t>
            </a:r>
          </a:p>
        </p:txBody>
      </p:sp>
      <p:pic>
        <p:nvPicPr>
          <p:cNvPr id="3" name="Picture 2">
            <a:extLst>
              <a:ext uri="{FF2B5EF4-FFF2-40B4-BE49-F238E27FC236}">
                <a16:creationId xmlns:a16="http://schemas.microsoft.com/office/drawing/2014/main" id="{010A7F46-810D-7F47-AC80-734AD240BF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4381500" cy="6858000"/>
          </a:xfrm>
          <a:prstGeom prst="rect">
            <a:avLst/>
          </a:prstGeom>
        </p:spPr>
      </p:pic>
      <p:sp>
        <p:nvSpPr>
          <p:cNvPr id="2" name="Footer Placeholder 1">
            <a:extLst>
              <a:ext uri="{FF2B5EF4-FFF2-40B4-BE49-F238E27FC236}">
                <a16:creationId xmlns:a16="http://schemas.microsoft.com/office/drawing/2014/main" id="{99DBE51F-CD05-4F71-94E0-85E9EB07ECB2}"/>
              </a:ext>
            </a:extLst>
          </p:cNvPr>
          <p:cNvSpPr>
            <a:spLocks noGrp="1"/>
          </p:cNvSpPr>
          <p:nvPr>
            <p:ph type="ftr" sz="quarter" idx="10"/>
          </p:nvPr>
        </p:nvSpPr>
        <p:spPr/>
        <p:txBody>
          <a:bodyPr/>
          <a:lstStyle/>
          <a:p>
            <a:r>
              <a:rPr lang="en-US" b="1"/>
              <a:t>Jackson Lewis P.C. | March 4, 2022</a:t>
            </a:r>
            <a:endParaRPr lang="en-US" dirty="0"/>
          </a:p>
        </p:txBody>
      </p:sp>
    </p:spTree>
    <p:extLst>
      <p:ext uri="{BB962C8B-B14F-4D97-AF65-F5344CB8AC3E}">
        <p14:creationId xmlns:p14="http://schemas.microsoft.com/office/powerpoint/2010/main" val="391625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11"/>
          </p:nvPr>
        </p:nvSpPr>
        <p:spPr>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7</a:t>
            </a:fld>
            <a:endParaRPr lang="en-US" dirty="0"/>
          </a:p>
        </p:txBody>
      </p:sp>
      <p:sp>
        <p:nvSpPr>
          <p:cNvPr id="5" name="Rectangle 4">
            <a:extLst>
              <a:ext uri="{FF2B5EF4-FFF2-40B4-BE49-F238E27FC236}">
                <a16:creationId xmlns:a16="http://schemas.microsoft.com/office/drawing/2014/main" id="{3C81AD74-028E-3541-B6BF-738EA8D0579B}"/>
              </a:ext>
            </a:extLst>
          </p:cNvPr>
          <p:cNvSpPr/>
          <p:nvPr/>
        </p:nvSpPr>
        <p:spPr>
          <a:xfrm>
            <a:off x="5067300" y="1031631"/>
            <a:ext cx="6451228" cy="4595446"/>
          </a:xfrm>
          <a:prstGeom prst="rect">
            <a:avLst/>
          </a:prstGeom>
        </p:spPr>
        <p:txBody>
          <a:bodyPr wrap="square" lIns="0" numCol="2" spcCol="182880" anchor="ctr">
            <a:noAutofit/>
          </a:bodyPr>
          <a:lstStyle/>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Construction</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Financial Services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Healthcare</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Higher Education</a:t>
            </a:r>
          </a:p>
          <a:p>
            <a:pPr marL="285750" indent="-285750">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Hospitality</a:t>
            </a: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p>
          <a:p>
            <a:pPr marL="285750" indent="-285750">
              <a:spcBef>
                <a:spcPts val="1200"/>
              </a:spcBef>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Life Sciences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Manufacturing</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Real Estate</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Retail</a:t>
            </a:r>
            <a:r>
              <a:rPr lang="en-US" sz="1600" dirty="0">
                <a:solidFill>
                  <a:schemeClr val="accent5">
                    <a:lumMod val="75000"/>
                  </a:schemeClr>
                </a:solidFill>
                <a:latin typeface="Arial" panose="020B0604020202020204" pitchFamily="34" charset="0"/>
                <a:cs typeface="Arial" panose="020B0604020202020204" pitchFamily="34" charset="0"/>
              </a:rPr>
              <a:t> </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Sports</a:t>
            </a:r>
          </a:p>
          <a:p>
            <a:pPr marL="285750" indent="-285750">
              <a:spcAft>
                <a:spcPts val="1200"/>
              </a:spcAft>
              <a:buClr>
                <a:schemeClr val="accent2"/>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Technology</a:t>
            </a:r>
          </a:p>
        </p:txBody>
      </p:sp>
      <p:pic>
        <p:nvPicPr>
          <p:cNvPr id="3" name="Picture 2">
            <a:extLst>
              <a:ext uri="{FF2B5EF4-FFF2-40B4-BE49-F238E27FC236}">
                <a16:creationId xmlns:a16="http://schemas.microsoft.com/office/drawing/2014/main" id="{F47922AF-09DF-FD44-AEA3-CE974D860BFC}"/>
              </a:ext>
            </a:extLst>
          </p:cNvPr>
          <p:cNvPicPr>
            <a:picLocks noChangeAspect="1"/>
          </p:cNvPicPr>
          <p:nvPr/>
        </p:nvPicPr>
        <p:blipFill>
          <a:blip r:embed="rId2"/>
          <a:stretch>
            <a:fillRect/>
          </a:stretch>
        </p:blipFill>
        <p:spPr>
          <a:xfrm>
            <a:off x="0" y="0"/>
            <a:ext cx="4381500" cy="6858000"/>
          </a:xfrm>
          <a:prstGeom prst="rect">
            <a:avLst/>
          </a:prstGeom>
        </p:spPr>
      </p:pic>
      <p:sp>
        <p:nvSpPr>
          <p:cNvPr id="2" name="Footer Placeholder 1">
            <a:extLst>
              <a:ext uri="{FF2B5EF4-FFF2-40B4-BE49-F238E27FC236}">
                <a16:creationId xmlns:a16="http://schemas.microsoft.com/office/drawing/2014/main" id="{3A862717-2567-4C2D-B22A-C3C59BD10EF5}"/>
              </a:ext>
            </a:extLst>
          </p:cNvPr>
          <p:cNvSpPr>
            <a:spLocks noGrp="1"/>
          </p:cNvSpPr>
          <p:nvPr>
            <p:ph type="ftr" sz="quarter" idx="10"/>
          </p:nvPr>
        </p:nvSpPr>
        <p:spPr/>
        <p:txBody>
          <a:bodyPr/>
          <a:lstStyle/>
          <a:p>
            <a:r>
              <a:rPr lang="en-US" b="1"/>
              <a:t>Jackson Lewis P.C. | March 4, 2022</a:t>
            </a:r>
            <a:endParaRPr lang="en-US" dirty="0"/>
          </a:p>
        </p:txBody>
      </p:sp>
    </p:spTree>
    <p:extLst>
      <p:ext uri="{BB962C8B-B14F-4D97-AF65-F5344CB8AC3E}">
        <p14:creationId xmlns:p14="http://schemas.microsoft.com/office/powerpoint/2010/main" val="394223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8000"/>
              </a:lnSpc>
              <a:spcBef>
                <a:spcPts val="1200"/>
              </a:spcBef>
              <a:spcAft>
                <a:spcPts val="1200"/>
              </a:spcAft>
              <a:buNone/>
            </a:pPr>
            <a:r>
              <a:rPr lang="en-US" dirty="0"/>
              <a:t>The materials contained in this presentation were prepared by the law firm of Jackson Lewis P.C. for the participants’ reference in connection with an education webinar presented by Jackson Lewis P.C. </a:t>
            </a:r>
          </a:p>
          <a:p>
            <a:pPr marL="0" indent="0">
              <a:lnSpc>
                <a:spcPct val="108000"/>
              </a:lnSpc>
              <a:spcBef>
                <a:spcPts val="1200"/>
              </a:spcBef>
              <a:spcAft>
                <a:spcPts val="1200"/>
              </a:spcAft>
              <a:buNone/>
            </a:pPr>
            <a:r>
              <a:rPr lang="en-US" dirty="0"/>
              <a:t>Attendees should consult with counsel before taking any actions and should not consider these materials or discussions about these materials to be legal or other advice.</a:t>
            </a:r>
          </a:p>
          <a:p>
            <a:endParaRPr lang="en-US" dirty="0"/>
          </a:p>
        </p:txBody>
      </p:sp>
      <p:sp>
        <p:nvSpPr>
          <p:cNvPr id="5" name="Title 4"/>
          <p:cNvSpPr>
            <a:spLocks noGrp="1"/>
          </p:cNvSpPr>
          <p:nvPr>
            <p:ph type="title"/>
          </p:nvPr>
        </p:nvSpPr>
        <p:spPr/>
        <p:txBody>
          <a:bodyPr/>
          <a:lstStyle/>
          <a:p>
            <a:r>
              <a:rPr lang="en-US" dirty="0"/>
              <a:t>Lawyerly Disclaimer</a:t>
            </a:r>
          </a:p>
        </p:txBody>
      </p:sp>
      <p:sp>
        <p:nvSpPr>
          <p:cNvPr id="6" name="Footer Placeholder 3">
            <a:extLst>
              <a:ext uri="{FF2B5EF4-FFF2-40B4-BE49-F238E27FC236}">
                <a16:creationId xmlns:a16="http://schemas.microsoft.com/office/drawing/2014/main" id="{0520044C-1904-44DC-B9D9-3E95D2886098}"/>
              </a:ext>
            </a:extLst>
          </p:cNvPr>
          <p:cNvSpPr>
            <a:spLocks noGrp="1"/>
          </p:cNvSpPr>
          <p:nvPr>
            <p:ph type="ftr" sz="quarter" idx="3"/>
          </p:nvPr>
        </p:nvSpPr>
        <p:spPr>
          <a:xfrm>
            <a:off x="6858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B1365"/>
                </a:solidFill>
                <a:effectLst/>
                <a:uLnTx/>
                <a:uFillTx/>
                <a:latin typeface="Arial" panose="020B0604020202020204" pitchFamily="34" charset="0"/>
                <a:ea typeface="+mn-ea"/>
                <a:cs typeface="Arial" panose="020B0604020202020204" pitchFamily="34" charset="0"/>
              </a:rPr>
              <a:t>Jackson Lewis P.C. | March 4, 2022</a:t>
            </a:r>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7" name="Slide Number Placeholder 4">
            <a:extLst>
              <a:ext uri="{FF2B5EF4-FFF2-40B4-BE49-F238E27FC236}">
                <a16:creationId xmlns:a16="http://schemas.microsoft.com/office/drawing/2014/main" id="{D9595F14-F903-49BD-83B3-5667450C3E2E}"/>
              </a:ext>
            </a:extLst>
          </p:cNvPr>
          <p:cNvSpPr>
            <a:spLocks noGrp="1"/>
          </p:cNvSpPr>
          <p:nvPr>
            <p:ph type="sldNum" sz="quarter" idx="4"/>
          </p:nvPr>
        </p:nvSpPr>
        <p:spPr>
          <a:xfrm>
            <a:off x="8759952" y="635508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1000" b="1" i="0" u="none" strike="noStrike" kern="1200" cap="none" spc="0" normalizeH="0" baseline="0" noProof="0" smtClean="0">
                <a:ln>
                  <a:noFill/>
                </a:ln>
                <a:solidFill>
                  <a:srgbClr val="3B136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74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B638327-0606-45C2-81A4-22B539CA98AA}"/>
              </a:ext>
            </a:extLst>
          </p:cNvPr>
          <p:cNvSpPr>
            <a:spLocks noGrp="1"/>
          </p:cNvSpPr>
          <p:nvPr>
            <p:ph idx="1"/>
          </p:nvPr>
        </p:nvSpPr>
        <p:spPr/>
        <p:txBody>
          <a:bodyPr anchor="t">
            <a:normAutofit/>
          </a:bodyPr>
          <a:lstStyle/>
          <a:p>
            <a:pPr>
              <a:spcBef>
                <a:spcPts val="0"/>
              </a:spcBef>
            </a:pPr>
            <a:r>
              <a:rPr lang="en-US" sz="2200" b="1" dirty="0"/>
              <a:t>JL Web Resources</a:t>
            </a:r>
          </a:p>
          <a:p>
            <a:pPr lvl="1">
              <a:spcBef>
                <a:spcPts val="0"/>
              </a:spcBef>
            </a:pPr>
            <a:r>
              <a:rPr lang="en-US" sz="2200" dirty="0"/>
              <a:t>COVID Resource Center: </a:t>
            </a:r>
            <a:r>
              <a:rPr lang="en-US" sz="2200" dirty="0">
                <a:solidFill>
                  <a:schemeClr val="accent4"/>
                </a:solidFill>
                <a:hlinkClick r:id="rId3">
                  <a:extLst>
                    <a:ext uri="{A12FA001-AC4F-418D-AE19-62706E023703}">
                      <ahyp:hlinkClr xmlns:ahyp="http://schemas.microsoft.com/office/drawing/2018/hyperlinkcolor" val="tx"/>
                    </a:ext>
                  </a:extLst>
                </a:hlinkClick>
              </a:rPr>
              <a:t>https://www.jacksonlewis.com/practice/covid-19</a:t>
            </a:r>
            <a:endParaRPr lang="en-US" sz="2200" dirty="0">
              <a:solidFill>
                <a:schemeClr val="accent4"/>
              </a:solidFill>
            </a:endParaRPr>
          </a:p>
          <a:p>
            <a:pPr marL="457200" lvl="1" indent="0">
              <a:spcBef>
                <a:spcPts val="0"/>
              </a:spcBef>
              <a:buNone/>
            </a:pPr>
            <a:endParaRPr lang="en-US" sz="2200" dirty="0">
              <a:solidFill>
                <a:schemeClr val="accent4"/>
              </a:solidFill>
            </a:endParaRPr>
          </a:p>
          <a:p>
            <a:pPr lvl="1">
              <a:spcBef>
                <a:spcPts val="0"/>
              </a:spcBef>
            </a:pPr>
            <a:r>
              <a:rPr lang="en-US" sz="2200" dirty="0"/>
              <a:t>COVID Advisor: </a:t>
            </a:r>
            <a:r>
              <a:rPr lang="en-US" sz="2200" dirty="0">
                <a:solidFill>
                  <a:schemeClr val="accent4"/>
                </a:solidFill>
                <a:hlinkClick r:id="rId4">
                  <a:extLst>
                    <a:ext uri="{A12FA001-AC4F-418D-AE19-62706E023703}">
                      <ahyp:hlinkClr xmlns:ahyp="http://schemas.microsoft.com/office/drawing/2018/hyperlinkcolor" val="tx"/>
                    </a:ext>
                  </a:extLst>
                </a:hlinkClick>
              </a:rPr>
              <a:t>https://www.jacksonlewis.com/covid19-advisor</a:t>
            </a:r>
            <a:endParaRPr lang="en-US" sz="2200" dirty="0">
              <a:solidFill>
                <a:schemeClr val="accent4"/>
              </a:solidFill>
            </a:endParaRPr>
          </a:p>
          <a:p>
            <a:pPr lvl="2">
              <a:spcBef>
                <a:spcPts val="0"/>
              </a:spcBef>
            </a:pPr>
            <a:r>
              <a:rPr lang="en-US" sz="2200" dirty="0"/>
              <a:t>State surveys on openings, closures, predictive scheduling, health and safety protocols, data privacy, FMLA, unemployment, sick leave</a:t>
            </a:r>
          </a:p>
          <a:p>
            <a:pPr marL="914400" lvl="2" indent="0">
              <a:spcBef>
                <a:spcPts val="0"/>
              </a:spcBef>
              <a:buNone/>
            </a:pPr>
            <a:endParaRPr lang="en-US" sz="2200" dirty="0"/>
          </a:p>
          <a:p>
            <a:pPr lvl="1">
              <a:spcBef>
                <a:spcPts val="0"/>
              </a:spcBef>
            </a:pPr>
            <a:r>
              <a:rPr lang="en-US" sz="2200" dirty="0"/>
              <a:t>COVID-19 Employment LitWatch: </a:t>
            </a:r>
            <a:r>
              <a:rPr lang="en-US" sz="2200" dirty="0">
                <a:solidFill>
                  <a:schemeClr val="accent4"/>
                </a:solidFill>
                <a:hlinkClick r:id="rId5">
                  <a:extLst>
                    <a:ext uri="{A12FA001-AC4F-418D-AE19-62706E023703}">
                      <ahyp:hlinkClr xmlns:ahyp="http://schemas.microsoft.com/office/drawing/2018/hyperlinkcolor" val="tx"/>
                    </a:ext>
                  </a:extLst>
                </a:hlinkClick>
              </a:rPr>
              <a:t>https://www.jacksonlewis.com/covid19-litwatch</a:t>
            </a:r>
            <a:endParaRPr lang="en-US" sz="2200" dirty="0">
              <a:solidFill>
                <a:schemeClr val="accent4"/>
              </a:solidFill>
            </a:endParaRPr>
          </a:p>
          <a:p>
            <a:pPr lvl="2">
              <a:spcBef>
                <a:spcPts val="0"/>
              </a:spcBef>
            </a:pPr>
            <a:r>
              <a:rPr lang="en-US" sz="2200" dirty="0"/>
              <a:t>Tracks complaints filed in federal and state courts nationwide that allege labor and employment law violations related to COVID-19</a:t>
            </a:r>
          </a:p>
          <a:p>
            <a:pPr marL="914400" lvl="2" indent="0">
              <a:spcBef>
                <a:spcPts val="0"/>
              </a:spcBef>
              <a:buNone/>
            </a:pPr>
            <a:endParaRPr lang="en-US" sz="2200" dirty="0"/>
          </a:p>
          <a:p>
            <a:pPr>
              <a:spcBef>
                <a:spcPts val="0"/>
              </a:spcBef>
            </a:pPr>
            <a:r>
              <a:rPr lang="en-US" sz="2200" b="1" dirty="0"/>
              <a:t>Contact me by email: </a:t>
            </a:r>
            <a:r>
              <a:rPr lang="en-US" sz="2200" b="1" dirty="0">
                <a:solidFill>
                  <a:schemeClr val="accent5"/>
                </a:solidFill>
                <a:hlinkClick r:id="rId6">
                  <a:extLst>
                    <a:ext uri="{A12FA001-AC4F-418D-AE19-62706E023703}">
                      <ahyp:hlinkClr xmlns:ahyp="http://schemas.microsoft.com/office/drawing/2018/hyperlinkcolor" val="tx"/>
                    </a:ext>
                  </a:extLst>
                </a:hlinkClick>
              </a:rPr>
              <a:t>Kathleen.mcginley@jacksonlewis.com</a:t>
            </a:r>
            <a:endParaRPr lang="en-US" sz="2200" b="1" dirty="0">
              <a:solidFill>
                <a:schemeClr val="accent5"/>
              </a:solidFill>
            </a:endParaRPr>
          </a:p>
        </p:txBody>
      </p:sp>
      <p:sp>
        <p:nvSpPr>
          <p:cNvPr id="8" name="Title 7">
            <a:extLst>
              <a:ext uri="{FF2B5EF4-FFF2-40B4-BE49-F238E27FC236}">
                <a16:creationId xmlns:a16="http://schemas.microsoft.com/office/drawing/2014/main" id="{46BCCEC8-54B4-49F6-B4A3-61570FE8E620}"/>
              </a:ext>
            </a:extLst>
          </p:cNvPr>
          <p:cNvSpPr>
            <a:spLocks noGrp="1"/>
          </p:cNvSpPr>
          <p:nvPr>
            <p:ph type="title"/>
          </p:nvPr>
        </p:nvSpPr>
        <p:spPr/>
        <p:txBody>
          <a:bodyPr/>
          <a:lstStyle/>
          <a:p>
            <a:r>
              <a:rPr lang="en-US" dirty="0"/>
              <a:t>JL Resources</a:t>
            </a:r>
            <a:endParaRPr lang="en-US" dirty="0">
              <a:highlight>
                <a:srgbClr val="FFFF00"/>
              </a:highlight>
            </a:endParaRPr>
          </a:p>
        </p:txBody>
      </p:sp>
      <p:sp>
        <p:nvSpPr>
          <p:cNvPr id="2" name="Text Placeholder 1">
            <a:extLst>
              <a:ext uri="{FF2B5EF4-FFF2-40B4-BE49-F238E27FC236}">
                <a16:creationId xmlns:a16="http://schemas.microsoft.com/office/drawing/2014/main" id="{2F18BAD0-07B3-4629-98BE-332105D6C4C5}"/>
              </a:ext>
            </a:extLst>
          </p:cNvPr>
          <p:cNvSpPr>
            <a:spLocks noGrp="1"/>
          </p:cNvSpPr>
          <p:nvPr>
            <p:ph type="body" idx="10"/>
          </p:nvPr>
        </p:nvSpPr>
        <p:spPr/>
        <p:txBody>
          <a:bodyPr/>
          <a:lstStyle/>
          <a:p>
            <a:endParaRPr lang="en-US"/>
          </a:p>
        </p:txBody>
      </p:sp>
      <p:sp>
        <p:nvSpPr>
          <p:cNvPr id="3" name="Footer Placeholder 2">
            <a:extLst>
              <a:ext uri="{FF2B5EF4-FFF2-40B4-BE49-F238E27FC236}">
                <a16:creationId xmlns:a16="http://schemas.microsoft.com/office/drawing/2014/main" id="{1518DDF5-006F-47AB-96B0-B13077DF4E97}"/>
              </a:ext>
            </a:extLst>
          </p:cNvPr>
          <p:cNvSpPr>
            <a:spLocks noGrp="1"/>
          </p:cNvSpPr>
          <p:nvPr>
            <p:ph type="ftr" sz="quarter" idx="3"/>
          </p:nvPr>
        </p:nvSpPr>
        <p:spPr/>
        <p:txBody>
          <a:bodyPr/>
          <a:lstStyle/>
          <a:p>
            <a:r>
              <a:rPr lang="en-US" b="1"/>
              <a:t>Jackson Lewis P.C. | March 4, 2022</a:t>
            </a:r>
            <a:endParaRPr lang="en-US" dirty="0"/>
          </a:p>
        </p:txBody>
      </p:sp>
      <p:sp>
        <p:nvSpPr>
          <p:cNvPr id="4" name="Slide Number Placeholder 3">
            <a:extLst>
              <a:ext uri="{FF2B5EF4-FFF2-40B4-BE49-F238E27FC236}">
                <a16:creationId xmlns:a16="http://schemas.microsoft.com/office/drawing/2014/main" id="{EC938544-4C6A-478C-967F-BAD1F93E299F}"/>
              </a:ext>
            </a:extLst>
          </p:cNvPr>
          <p:cNvSpPr>
            <a:spLocks noGrp="1"/>
          </p:cNvSpPr>
          <p:nvPr>
            <p:ph type="sldNum" sz="quarter" idx="4"/>
          </p:nvPr>
        </p:nvSpPr>
        <p:spPr/>
        <p:txBody>
          <a:bodyPr/>
          <a:lstStyle/>
          <a:p>
            <a:fld id="{407F7647-6CBB-4945-B48A-22BF8575EA14}" type="slidenum">
              <a:rPr lang="en-US" smtClean="0"/>
              <a:pPr/>
              <a:t>9</a:t>
            </a:fld>
            <a:endParaRPr lang="en-US" dirty="0"/>
          </a:p>
        </p:txBody>
      </p:sp>
    </p:spTree>
    <p:extLst>
      <p:ext uri="{BB962C8B-B14F-4D97-AF65-F5344CB8AC3E}">
        <p14:creationId xmlns:p14="http://schemas.microsoft.com/office/powerpoint/2010/main" val="350648812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genda and Countdowns">
  <a:themeElements>
    <a:clrScheme name="Jackson Lewis">
      <a:dk1>
        <a:sysClr val="windowText" lastClr="000000"/>
      </a:dk1>
      <a:lt1>
        <a:sysClr val="window" lastClr="FFFFFF"/>
      </a:lt1>
      <a:dk2>
        <a:srgbClr val="44546A"/>
      </a:dk2>
      <a:lt2>
        <a:srgbClr val="E7E6E6"/>
      </a:lt2>
      <a:accent1>
        <a:srgbClr val="3B1466"/>
      </a:accent1>
      <a:accent2>
        <a:srgbClr val="FF4942"/>
      </a:accent2>
      <a:accent3>
        <a:srgbClr val="92D2F3"/>
      </a:accent3>
      <a:accent4>
        <a:srgbClr val="00A87E"/>
      </a:accent4>
      <a:accent5>
        <a:srgbClr val="BB3E96"/>
      </a:accent5>
      <a:accent6>
        <a:srgbClr val="FEF385"/>
      </a:accent6>
      <a:hlink>
        <a:srgbClr val="92D2F3"/>
      </a:hlink>
      <a:folHlink>
        <a:srgbClr val="3B14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s">
  <a:themeElements>
    <a:clrScheme name="Custom 4">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8125F"/>
      </a:hlink>
      <a:folHlink>
        <a:srgbClr val="3912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12370</TotalTime>
  <Words>3038</Words>
  <Application>Microsoft Macintosh PowerPoint</Application>
  <PresentationFormat>Widescreen</PresentationFormat>
  <Paragraphs>364</Paragraphs>
  <Slides>47</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47</vt:i4>
      </vt:variant>
    </vt:vector>
  </HeadingPairs>
  <TitlesOfParts>
    <vt:vector size="60" baseType="lpstr">
      <vt:lpstr>Arial</vt:lpstr>
      <vt:lpstr>Arial Nova</vt:lpstr>
      <vt:lpstr>Calibri</vt:lpstr>
      <vt:lpstr>Calibri Light</vt:lpstr>
      <vt:lpstr>Georgia</vt:lpstr>
      <vt:lpstr>System Font Regular</vt:lpstr>
      <vt:lpstr>Wingdings</vt:lpstr>
      <vt:lpstr>Wingdings 2</vt:lpstr>
      <vt:lpstr>Office Theme</vt:lpstr>
      <vt:lpstr>1_Office Theme</vt:lpstr>
      <vt:lpstr>Agenda and Countdowns</vt:lpstr>
      <vt:lpstr>Text Slides</vt:lpstr>
      <vt:lpstr>2_Office Theme</vt:lpstr>
      <vt:lpstr>COVID-19: Reasonable Accommodations and Other Difficult Issues</vt:lpstr>
      <vt:lpstr>Agenda</vt:lpstr>
      <vt:lpstr>About Jackson Lewis P.C.</vt:lpstr>
      <vt:lpstr>Firm overview</vt:lpstr>
      <vt:lpstr>PowerPoint Presentation</vt:lpstr>
      <vt:lpstr>PowerPoint Presentation</vt:lpstr>
      <vt:lpstr>PowerPoint Presentation</vt:lpstr>
      <vt:lpstr>Lawyerly Disclaimer</vt:lpstr>
      <vt:lpstr>JL Resources</vt:lpstr>
      <vt:lpstr>PowerPoint Presentation</vt:lpstr>
      <vt:lpstr>Vaccine Mandate: Must We?</vt:lpstr>
      <vt:lpstr>Vaccine Mandate: Can We?</vt:lpstr>
      <vt:lpstr>PowerPoint Presentation</vt:lpstr>
      <vt:lpstr>COVID-19 Vaccination Requirements: Federal Law</vt:lpstr>
      <vt:lpstr>Analysis for Disability Accommodation</vt:lpstr>
      <vt:lpstr>Interactive Process</vt:lpstr>
      <vt:lpstr>Undue Hardship Under ADA</vt:lpstr>
      <vt:lpstr>Direct Threat Under ADA</vt:lpstr>
      <vt:lpstr>Does Employee Pose a Direct Threat?</vt:lpstr>
      <vt:lpstr>Accommodation Practice</vt:lpstr>
      <vt:lpstr>Pregnancy</vt:lpstr>
      <vt:lpstr>Accommodation Practice</vt:lpstr>
      <vt:lpstr>Religious Accommodation</vt:lpstr>
      <vt:lpstr>Undue Hardship for Religious Accommodations</vt:lpstr>
      <vt:lpstr>Analysis for Religious Accommodation </vt:lpstr>
      <vt:lpstr>Sincerely Held Religious Belief: Is it Religious?</vt:lpstr>
      <vt:lpstr>Sincerely Held Religious Belief: Is It Sincerely Held?</vt:lpstr>
      <vt:lpstr>Challenging Religious Accommodation Requests</vt:lpstr>
      <vt:lpstr>Asking for more information to better understand the religious nature of an individual’s request. </vt:lpstr>
      <vt:lpstr>Evaluating Possible Reasonable Accommodations </vt:lpstr>
      <vt:lpstr>Determining whether there is an undue hardship</vt:lpstr>
      <vt:lpstr>Accommodation Practice</vt:lpstr>
      <vt:lpstr>Accommodation Practice</vt:lpstr>
      <vt:lpstr>Accommodation Practice</vt:lpstr>
      <vt:lpstr>Do We Have To Provide Accommodations  For The Employee’s Home Office?</vt:lpstr>
      <vt:lpstr>But You Let Me Work From Home Before!</vt:lpstr>
      <vt:lpstr>PowerPoint Presentation</vt:lpstr>
      <vt:lpstr>State Law: Prohibitions</vt:lpstr>
      <vt:lpstr>State Law: Automatic, Expanded Exemptions</vt:lpstr>
      <vt:lpstr>PowerPoint Presentation</vt:lpstr>
      <vt:lpstr>PowerPoint Presentation</vt:lpstr>
      <vt:lpstr>New CDC Masking Guidance: Flipped the Switch</vt:lpstr>
      <vt:lpstr>Accommodation Practice</vt:lpstr>
      <vt:lpstr>PowerPoint Presentation</vt:lpstr>
      <vt:lpstr>How Are Requests For Medical Information  Treated Outside the Pandemic?</vt:lpstr>
      <vt:lpstr>COVID-19 Medical Inquiries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Lewis  Brand Extension</dc:title>
  <dc:creator>Katy Admirand</dc:creator>
  <cp:lastModifiedBy>Lynne Durbin</cp:lastModifiedBy>
  <cp:revision>320</cp:revision>
  <dcterms:created xsi:type="dcterms:W3CDTF">2019-05-21T12:41:57Z</dcterms:created>
  <dcterms:modified xsi:type="dcterms:W3CDTF">2022-03-09T17:48:15Z</dcterms:modified>
</cp:coreProperties>
</file>