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5" r:id="rId3"/>
    <p:sldMasterId id="2147483748" r:id="rId4"/>
    <p:sldMasterId id="2147483685" r:id="rId5"/>
    <p:sldMasterId id="2147483724" r:id="rId6"/>
    <p:sldMasterId id="2147483730" r:id="rId7"/>
    <p:sldMasterId id="2147483736" r:id="rId8"/>
    <p:sldMasterId id="2147483742" r:id="rId9"/>
    <p:sldMasterId id="2147483760" r:id="rId10"/>
  </p:sldMasterIdLst>
  <p:notesMasterIdLst>
    <p:notesMasterId r:id="rId48"/>
  </p:notesMasterIdLst>
  <p:sldIdLst>
    <p:sldId id="303" r:id="rId11"/>
    <p:sldId id="270" r:id="rId12"/>
    <p:sldId id="307" r:id="rId13"/>
    <p:sldId id="356" r:id="rId14"/>
    <p:sldId id="357" r:id="rId15"/>
    <p:sldId id="359" r:id="rId16"/>
    <p:sldId id="361" r:id="rId17"/>
    <p:sldId id="362" r:id="rId18"/>
    <p:sldId id="363" r:id="rId19"/>
    <p:sldId id="364" r:id="rId20"/>
    <p:sldId id="365" r:id="rId21"/>
    <p:sldId id="309" r:id="rId22"/>
    <p:sldId id="310" r:id="rId23"/>
    <p:sldId id="366" r:id="rId24"/>
    <p:sldId id="314" r:id="rId25"/>
    <p:sldId id="322" r:id="rId26"/>
    <p:sldId id="324" r:id="rId27"/>
    <p:sldId id="325" r:id="rId28"/>
    <p:sldId id="327" r:id="rId29"/>
    <p:sldId id="373" r:id="rId30"/>
    <p:sldId id="349" r:id="rId31"/>
    <p:sldId id="369" r:id="rId32"/>
    <p:sldId id="336" r:id="rId33"/>
    <p:sldId id="368" r:id="rId34"/>
    <p:sldId id="334" r:id="rId35"/>
    <p:sldId id="335" r:id="rId36"/>
    <p:sldId id="340" r:id="rId37"/>
    <p:sldId id="375" r:id="rId38"/>
    <p:sldId id="374" r:id="rId39"/>
    <p:sldId id="321" r:id="rId40"/>
    <p:sldId id="323" r:id="rId41"/>
    <p:sldId id="352" r:id="rId42"/>
    <p:sldId id="377" r:id="rId43"/>
    <p:sldId id="376" r:id="rId44"/>
    <p:sldId id="370" r:id="rId45"/>
    <p:sldId id="378" r:id="rId46"/>
    <p:sldId id="306"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B5F"/>
    <a:srgbClr val="626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4660"/>
  </p:normalViewPr>
  <p:slideViewPr>
    <p:cSldViewPr>
      <p:cViewPr varScale="1">
        <p:scale>
          <a:sx n="86" d="100"/>
          <a:sy n="86" d="100"/>
        </p:scale>
        <p:origin x="76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7BD4FD-8DBD-4CA9-94B5-284FA3595CBC}" type="datetimeFigureOut">
              <a:rPr lang="en-US" smtClean="0"/>
              <a:t>2/16/2022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BEAE52B-B832-496F-9BFF-50E4947695D9}" type="slidenum">
              <a:rPr lang="en-US" smtClean="0"/>
              <a:t>‹#›</a:t>
            </a:fld>
            <a:endParaRPr lang="en-US" dirty="0"/>
          </a:p>
        </p:txBody>
      </p:sp>
    </p:spTree>
    <p:extLst>
      <p:ext uri="{BB962C8B-B14F-4D97-AF65-F5344CB8AC3E}">
        <p14:creationId xmlns:p14="http://schemas.microsoft.com/office/powerpoint/2010/main" val="268590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2</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11</a:t>
            </a:fld>
            <a:endParaRPr lang="en-US" dirty="0"/>
          </a:p>
        </p:txBody>
      </p:sp>
    </p:spTree>
    <p:extLst>
      <p:ext uri="{BB962C8B-B14F-4D97-AF65-F5344CB8AC3E}">
        <p14:creationId xmlns:p14="http://schemas.microsoft.com/office/powerpoint/2010/main" val="134101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12</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13</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14</a:t>
            </a:fld>
            <a:endParaRPr lang="en-US" dirty="0"/>
          </a:p>
        </p:txBody>
      </p:sp>
    </p:spTree>
    <p:extLst>
      <p:ext uri="{BB962C8B-B14F-4D97-AF65-F5344CB8AC3E}">
        <p14:creationId xmlns:p14="http://schemas.microsoft.com/office/powerpoint/2010/main" val="151313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15</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16</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17</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18</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19</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AE52B-B832-496F-9BFF-50E4947695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517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3</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AE52B-B832-496F-9BFF-50E4947695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9327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22</a:t>
            </a:fld>
            <a:endParaRPr lang="en-US" dirty="0"/>
          </a:p>
        </p:txBody>
      </p:sp>
    </p:spTree>
    <p:extLst>
      <p:ext uri="{BB962C8B-B14F-4D97-AF65-F5344CB8AC3E}">
        <p14:creationId xmlns:p14="http://schemas.microsoft.com/office/powerpoint/2010/main" val="1190001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23</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24</a:t>
            </a:fld>
            <a:endParaRPr lang="en-US" dirty="0"/>
          </a:p>
        </p:txBody>
      </p:sp>
    </p:spTree>
    <p:extLst>
      <p:ext uri="{BB962C8B-B14F-4D97-AF65-F5344CB8AC3E}">
        <p14:creationId xmlns:p14="http://schemas.microsoft.com/office/powerpoint/2010/main" val="1241044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25</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26</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27</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28</a:t>
            </a:fld>
            <a:endParaRPr lang="en-US" dirty="0"/>
          </a:p>
        </p:txBody>
      </p:sp>
    </p:spTree>
    <p:extLst>
      <p:ext uri="{BB962C8B-B14F-4D97-AF65-F5344CB8AC3E}">
        <p14:creationId xmlns:p14="http://schemas.microsoft.com/office/powerpoint/2010/main" val="2009106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29</a:t>
            </a:fld>
            <a:endParaRPr lang="en-US" dirty="0"/>
          </a:p>
        </p:txBody>
      </p:sp>
    </p:spTree>
    <p:extLst>
      <p:ext uri="{BB962C8B-B14F-4D97-AF65-F5344CB8AC3E}">
        <p14:creationId xmlns:p14="http://schemas.microsoft.com/office/powerpoint/2010/main" val="4135875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30</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4</a:t>
            </a:fld>
            <a:endParaRPr lang="en-US" dirty="0"/>
          </a:p>
        </p:txBody>
      </p:sp>
    </p:spTree>
    <p:extLst>
      <p:ext uri="{BB962C8B-B14F-4D97-AF65-F5344CB8AC3E}">
        <p14:creationId xmlns:p14="http://schemas.microsoft.com/office/powerpoint/2010/main" val="925198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31</a:t>
            </a:fld>
            <a:endParaRPr lang="en-US" dirty="0"/>
          </a:p>
        </p:txBody>
      </p:sp>
    </p:spTree>
    <p:extLst>
      <p:ext uri="{BB962C8B-B14F-4D97-AF65-F5344CB8AC3E}">
        <p14:creationId xmlns:p14="http://schemas.microsoft.com/office/powerpoint/2010/main" val="383585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5</a:t>
            </a:fld>
            <a:endParaRPr lang="en-US" dirty="0"/>
          </a:p>
        </p:txBody>
      </p:sp>
    </p:spTree>
    <p:extLst>
      <p:ext uri="{BB962C8B-B14F-4D97-AF65-F5344CB8AC3E}">
        <p14:creationId xmlns:p14="http://schemas.microsoft.com/office/powerpoint/2010/main" val="150740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6</a:t>
            </a:fld>
            <a:endParaRPr lang="en-US" dirty="0"/>
          </a:p>
        </p:txBody>
      </p:sp>
    </p:spTree>
    <p:extLst>
      <p:ext uri="{BB962C8B-B14F-4D97-AF65-F5344CB8AC3E}">
        <p14:creationId xmlns:p14="http://schemas.microsoft.com/office/powerpoint/2010/main" val="133267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7</a:t>
            </a:fld>
            <a:endParaRPr lang="en-US" dirty="0"/>
          </a:p>
        </p:txBody>
      </p:sp>
    </p:spTree>
    <p:extLst>
      <p:ext uri="{BB962C8B-B14F-4D97-AF65-F5344CB8AC3E}">
        <p14:creationId xmlns:p14="http://schemas.microsoft.com/office/powerpoint/2010/main" val="118152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8</a:t>
            </a:fld>
            <a:endParaRPr lang="en-US" dirty="0"/>
          </a:p>
        </p:txBody>
      </p:sp>
    </p:spTree>
    <p:extLst>
      <p:ext uri="{BB962C8B-B14F-4D97-AF65-F5344CB8AC3E}">
        <p14:creationId xmlns:p14="http://schemas.microsoft.com/office/powerpoint/2010/main" val="221231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9</a:t>
            </a:fld>
            <a:endParaRPr lang="en-US" dirty="0"/>
          </a:p>
        </p:txBody>
      </p:sp>
    </p:spTree>
    <p:extLst>
      <p:ext uri="{BB962C8B-B14F-4D97-AF65-F5344CB8AC3E}">
        <p14:creationId xmlns:p14="http://schemas.microsoft.com/office/powerpoint/2010/main" val="714368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E52B-B832-496F-9BFF-50E4947695D9}" type="slidenum">
              <a:rPr lang="en-US" smtClean="0"/>
              <a:t>10</a:t>
            </a:fld>
            <a:endParaRPr lang="en-US" dirty="0"/>
          </a:p>
        </p:txBody>
      </p:sp>
    </p:spTree>
    <p:extLst>
      <p:ext uri="{BB962C8B-B14F-4D97-AF65-F5344CB8AC3E}">
        <p14:creationId xmlns:p14="http://schemas.microsoft.com/office/powerpoint/2010/main" val="313999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pages/Nexsen-Pruet/23434748397" TargetMode="External"/><Relationship Id="rId2" Type="http://schemas.openxmlformats.org/officeDocument/2006/relationships/hyperlink" Target="http://www.nexsenpruet.com" TargetMode="External"/><Relationship Id="rId1" Type="http://schemas.openxmlformats.org/officeDocument/2006/relationships/slideMaster" Target="../slideMasters/slideMaster1.xml"/><Relationship Id="rId5" Type="http://schemas.openxmlformats.org/officeDocument/2006/relationships/hyperlink" Target="http://www.linkedin.com/company/49966" TargetMode="External"/><Relationship Id="rId4" Type="http://schemas.openxmlformats.org/officeDocument/2006/relationships/hyperlink" Target="https://twitter.com/NexsenPru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pages/Nexsen-Pruet/23434748397" TargetMode="External"/><Relationship Id="rId2" Type="http://schemas.openxmlformats.org/officeDocument/2006/relationships/hyperlink" Target="http://www.nexsenpruet.com" TargetMode="External"/><Relationship Id="rId1" Type="http://schemas.openxmlformats.org/officeDocument/2006/relationships/slideMaster" Target="../slideMasters/slideMaster1.xml"/><Relationship Id="rId5" Type="http://schemas.openxmlformats.org/officeDocument/2006/relationships/hyperlink" Target="http://www.linkedin.com/company/49966" TargetMode="External"/><Relationship Id="rId4" Type="http://schemas.openxmlformats.org/officeDocument/2006/relationships/hyperlink" Target="https://twitter.com/NexsenPruet"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act Details">
    <p:spTree>
      <p:nvGrpSpPr>
        <p:cNvPr id="1" name=""/>
        <p:cNvGrpSpPr/>
        <p:nvPr/>
      </p:nvGrpSpPr>
      <p:grpSpPr>
        <a:xfrm>
          <a:off x="0" y="0"/>
          <a:ext cx="0" cy="0"/>
          <a:chOff x="0" y="0"/>
          <a:chExt cx="0" cy="0"/>
        </a:xfrm>
      </p:grpSpPr>
      <p:sp>
        <p:nvSpPr>
          <p:cNvPr id="3" name="Rectangle 11">
            <a:hlinkClick r:id="rId2"/>
          </p:cNvPr>
          <p:cNvSpPr>
            <a:spLocks/>
          </p:cNvSpPr>
          <p:nvPr/>
        </p:nvSpPr>
        <p:spPr bwMode="auto">
          <a:xfrm>
            <a:off x="5321726" y="6502676"/>
            <a:ext cx="17648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marL="0" marR="0" indent="0" algn="l" defTabSz="642651" rtl="0" eaLnBrk="1" fontAlgn="base" latinLnBrk="0" hangingPunct="1">
              <a:lnSpc>
                <a:spcPct val="100000"/>
              </a:lnSpc>
              <a:spcBef>
                <a:spcPct val="0"/>
              </a:spcBef>
              <a:spcAft>
                <a:spcPct val="0"/>
              </a:spcAft>
              <a:buClrTx/>
              <a:buSzTx/>
              <a:buFontTx/>
              <a:buNone/>
              <a:tabLst/>
              <a:defRPr/>
            </a:pPr>
            <a:r>
              <a:rPr lang="en-US" sz="1300" b="1" dirty="0" smtClean="0">
                <a:solidFill>
                  <a:srgbClr val="D6A747"/>
                </a:solidFill>
                <a:latin typeface="Arial Narrow" panose="020B0606020202030204" pitchFamily="34" charset="0"/>
                <a:ea typeface="ＭＳ Ｐゴシック" charset="0"/>
                <a:cs typeface="DIN-Regular" charset="0"/>
                <a:sym typeface="DIN-Regular" charset="0"/>
              </a:rPr>
              <a:t>www.nexsenpruet.com</a:t>
            </a:r>
            <a:r>
              <a:rPr lang="en-US" sz="1300" dirty="0" smtClean="0">
                <a:solidFill>
                  <a:srgbClr val="D6A747"/>
                </a:solidFill>
                <a:latin typeface="DIN-Regular" charset="0"/>
                <a:ea typeface="ＭＳ Ｐゴシック" charset="0"/>
                <a:cs typeface="DIN-Regular" charset="0"/>
                <a:sym typeface="DIN-Regular" charset="0"/>
              </a:rPr>
              <a:t> </a:t>
            </a:r>
            <a:endParaRPr lang="en-US" sz="1300" dirty="0">
              <a:solidFill>
                <a:srgbClr val="D6A747"/>
              </a:solidFill>
              <a:latin typeface="DIN-Regular" charset="0"/>
              <a:ea typeface="ＭＳ Ｐゴシック" charset="0"/>
              <a:cs typeface="DIN-Regular" charset="0"/>
              <a:sym typeface="DIN-Regular" charset="0"/>
            </a:endParaRPr>
          </a:p>
        </p:txBody>
      </p:sp>
      <p:sp>
        <p:nvSpPr>
          <p:cNvPr id="4" name="AutoShape 4">
            <a:hlinkClick r:id="rId3"/>
          </p:cNvPr>
          <p:cNvSpPr>
            <a:spLocks/>
          </p:cNvSpPr>
          <p:nvPr/>
        </p:nvSpPr>
        <p:spPr bwMode="auto">
          <a:xfrm>
            <a:off x="7086600" y="6490776"/>
            <a:ext cx="95994" cy="199801"/>
          </a:xfrm>
          <a:custGeom>
            <a:avLst/>
            <a:gdLst/>
            <a:ahLst/>
            <a:cxnLst/>
            <a:rect l="0" t="0" r="r" b="b"/>
            <a:pathLst>
              <a:path w="21600" h="21600">
                <a:moveTo>
                  <a:pt x="14372" y="7078"/>
                </a:moveTo>
                <a:lnTo>
                  <a:pt x="21600" y="7078"/>
                </a:lnTo>
                <a:lnTo>
                  <a:pt x="20756" y="10800"/>
                </a:lnTo>
                <a:lnTo>
                  <a:pt x="14372" y="10800"/>
                </a:lnTo>
                <a:lnTo>
                  <a:pt x="14372" y="21600"/>
                </a:lnTo>
                <a:lnTo>
                  <a:pt x="4781" y="21600"/>
                </a:lnTo>
                <a:lnTo>
                  <a:pt x="4781" y="10800"/>
                </a:lnTo>
                <a:lnTo>
                  <a:pt x="0" y="10800"/>
                </a:lnTo>
                <a:lnTo>
                  <a:pt x="0" y="7078"/>
                </a:lnTo>
                <a:lnTo>
                  <a:pt x="4781" y="7078"/>
                </a:lnTo>
                <a:lnTo>
                  <a:pt x="4781" y="4836"/>
                </a:lnTo>
                <a:cubicBezTo>
                  <a:pt x="4781" y="3246"/>
                  <a:pt x="5587" y="2043"/>
                  <a:pt x="7200" y="1226"/>
                </a:cubicBezTo>
                <a:cubicBezTo>
                  <a:pt x="8812" y="409"/>
                  <a:pt x="11465" y="0"/>
                  <a:pt x="15159" y="0"/>
                </a:cubicBezTo>
                <a:lnTo>
                  <a:pt x="21544" y="0"/>
                </a:lnTo>
                <a:lnTo>
                  <a:pt x="21544" y="3722"/>
                </a:lnTo>
                <a:lnTo>
                  <a:pt x="17550" y="3722"/>
                </a:lnTo>
                <a:cubicBezTo>
                  <a:pt x="16819" y="3722"/>
                  <a:pt x="16232" y="3751"/>
                  <a:pt x="15792" y="3808"/>
                </a:cubicBezTo>
                <a:cubicBezTo>
                  <a:pt x="15351" y="3864"/>
                  <a:pt x="15033" y="3967"/>
                  <a:pt x="14836" y="4116"/>
                </a:cubicBezTo>
                <a:cubicBezTo>
                  <a:pt x="14639" y="4264"/>
                  <a:pt x="14513" y="4415"/>
                  <a:pt x="14456" y="4568"/>
                </a:cubicBezTo>
                <a:cubicBezTo>
                  <a:pt x="14400" y="4721"/>
                  <a:pt x="14372" y="4937"/>
                  <a:pt x="14372" y="5217"/>
                </a:cubicBezTo>
                <a:cubicBezTo>
                  <a:pt x="14372" y="5217"/>
                  <a:pt x="14372" y="7078"/>
                  <a:pt x="14372" y="7078"/>
                </a:cubicBezTo>
                <a:close/>
                <a:moveTo>
                  <a:pt x="14372" y="7078"/>
                </a:moveTo>
              </a:path>
            </a:pathLst>
          </a:custGeom>
          <a:solidFill>
            <a:srgbClr val="D5A71F"/>
          </a:solidFill>
          <a:ln>
            <a:noFill/>
          </a:ln>
          <a:extLst/>
        </p:spPr>
        <p:txBody>
          <a:bodyPr lIns="0" tIns="0" rIns="0" bIns="0"/>
          <a:lstStyle/>
          <a:p>
            <a:endParaRPr lang="en-US" dirty="0"/>
          </a:p>
        </p:txBody>
      </p:sp>
      <p:sp>
        <p:nvSpPr>
          <p:cNvPr id="5" name="AutoShape 5">
            <a:hlinkClick r:id="rId4"/>
          </p:cNvPr>
          <p:cNvSpPr>
            <a:spLocks/>
          </p:cNvSpPr>
          <p:nvPr/>
        </p:nvSpPr>
        <p:spPr bwMode="auto">
          <a:xfrm>
            <a:off x="7239000" y="6524137"/>
            <a:ext cx="205383" cy="178594"/>
          </a:xfrm>
          <a:custGeom>
            <a:avLst/>
            <a:gdLst/>
            <a:ahLst/>
            <a:cxnLst/>
            <a:rect l="0" t="0" r="r" b="b"/>
            <a:pathLst>
              <a:path w="21600" h="21600">
                <a:moveTo>
                  <a:pt x="21600" y="2565"/>
                </a:moveTo>
                <a:cubicBezTo>
                  <a:pt x="20988" y="3668"/>
                  <a:pt x="20248" y="4607"/>
                  <a:pt x="19380" y="5383"/>
                </a:cubicBezTo>
                <a:cubicBezTo>
                  <a:pt x="19389" y="5541"/>
                  <a:pt x="19393" y="5777"/>
                  <a:pt x="19393" y="6092"/>
                </a:cubicBezTo>
                <a:cubicBezTo>
                  <a:pt x="19393" y="7555"/>
                  <a:pt x="19220" y="9014"/>
                  <a:pt x="18873" y="10471"/>
                </a:cubicBezTo>
                <a:cubicBezTo>
                  <a:pt x="18525" y="11928"/>
                  <a:pt x="17998" y="13326"/>
                  <a:pt x="17290" y="14664"/>
                </a:cubicBezTo>
                <a:cubicBezTo>
                  <a:pt x="16581" y="16003"/>
                  <a:pt x="15739" y="17187"/>
                  <a:pt x="14761" y="18216"/>
                </a:cubicBezTo>
                <a:cubicBezTo>
                  <a:pt x="13783" y="19246"/>
                  <a:pt x="12604" y="20067"/>
                  <a:pt x="11225" y="20680"/>
                </a:cubicBezTo>
                <a:cubicBezTo>
                  <a:pt x="9845" y="21294"/>
                  <a:pt x="8369" y="21600"/>
                  <a:pt x="6798" y="21600"/>
                </a:cubicBezTo>
                <a:cubicBezTo>
                  <a:pt x="4322" y="21600"/>
                  <a:pt x="2056" y="20784"/>
                  <a:pt x="0" y="19153"/>
                </a:cubicBezTo>
                <a:cubicBezTo>
                  <a:pt x="320" y="19198"/>
                  <a:pt x="676" y="19221"/>
                  <a:pt x="1069" y="19221"/>
                </a:cubicBezTo>
                <a:cubicBezTo>
                  <a:pt x="3125" y="19221"/>
                  <a:pt x="4957" y="18444"/>
                  <a:pt x="6565" y="16892"/>
                </a:cubicBezTo>
                <a:cubicBezTo>
                  <a:pt x="5606" y="16870"/>
                  <a:pt x="4747" y="16507"/>
                  <a:pt x="3988" y="15804"/>
                </a:cubicBezTo>
                <a:cubicBezTo>
                  <a:pt x="3230" y="15100"/>
                  <a:pt x="2709" y="14203"/>
                  <a:pt x="2426" y="13112"/>
                </a:cubicBezTo>
                <a:cubicBezTo>
                  <a:pt x="2727" y="13168"/>
                  <a:pt x="3006" y="13196"/>
                  <a:pt x="3262" y="13196"/>
                </a:cubicBezTo>
                <a:cubicBezTo>
                  <a:pt x="3655" y="13196"/>
                  <a:pt x="4043" y="13135"/>
                  <a:pt x="4427" y="13011"/>
                </a:cubicBezTo>
                <a:cubicBezTo>
                  <a:pt x="3403" y="12752"/>
                  <a:pt x="2556" y="12125"/>
                  <a:pt x="1885" y="11129"/>
                </a:cubicBezTo>
                <a:cubicBezTo>
                  <a:pt x="1213" y="10134"/>
                  <a:pt x="877" y="8977"/>
                  <a:pt x="877" y="7661"/>
                </a:cubicBezTo>
                <a:lnTo>
                  <a:pt x="877" y="7594"/>
                </a:lnTo>
                <a:cubicBezTo>
                  <a:pt x="1498" y="8022"/>
                  <a:pt x="2165" y="8252"/>
                  <a:pt x="2878" y="8286"/>
                </a:cubicBezTo>
                <a:cubicBezTo>
                  <a:pt x="2275" y="7791"/>
                  <a:pt x="1795" y="7144"/>
                  <a:pt x="1439" y="6345"/>
                </a:cubicBezTo>
                <a:cubicBezTo>
                  <a:pt x="1083" y="5546"/>
                  <a:pt x="905" y="4680"/>
                  <a:pt x="905" y="3746"/>
                </a:cubicBezTo>
                <a:cubicBezTo>
                  <a:pt x="905" y="2756"/>
                  <a:pt x="1106" y="1840"/>
                  <a:pt x="1508" y="996"/>
                </a:cubicBezTo>
                <a:cubicBezTo>
                  <a:pt x="2613" y="2672"/>
                  <a:pt x="3959" y="4014"/>
                  <a:pt x="5544" y="5020"/>
                </a:cubicBezTo>
                <a:cubicBezTo>
                  <a:pt x="7129" y="6027"/>
                  <a:pt x="8826" y="6587"/>
                  <a:pt x="10636" y="6699"/>
                </a:cubicBezTo>
                <a:cubicBezTo>
                  <a:pt x="10562" y="6272"/>
                  <a:pt x="10526" y="5856"/>
                  <a:pt x="10526" y="5451"/>
                </a:cubicBezTo>
                <a:cubicBezTo>
                  <a:pt x="10526" y="3943"/>
                  <a:pt x="10958" y="2658"/>
                  <a:pt x="11821" y="1595"/>
                </a:cubicBezTo>
                <a:cubicBezTo>
                  <a:pt x="12684" y="532"/>
                  <a:pt x="13728" y="0"/>
                  <a:pt x="14953" y="0"/>
                </a:cubicBezTo>
                <a:cubicBezTo>
                  <a:pt x="16232" y="0"/>
                  <a:pt x="17310" y="574"/>
                  <a:pt x="18187" y="1721"/>
                </a:cubicBezTo>
                <a:cubicBezTo>
                  <a:pt x="19183" y="1485"/>
                  <a:pt x="20120" y="1046"/>
                  <a:pt x="20997" y="405"/>
                </a:cubicBezTo>
                <a:cubicBezTo>
                  <a:pt x="20659" y="1699"/>
                  <a:pt x="20010" y="2700"/>
                  <a:pt x="19051" y="3409"/>
                </a:cubicBezTo>
                <a:cubicBezTo>
                  <a:pt x="19900" y="3297"/>
                  <a:pt x="20750" y="3015"/>
                  <a:pt x="21600" y="2565"/>
                </a:cubicBezTo>
                <a:close/>
                <a:moveTo>
                  <a:pt x="21600" y="2565"/>
                </a:moveTo>
              </a:path>
            </a:pathLst>
          </a:custGeom>
          <a:solidFill>
            <a:srgbClr val="D5A71F"/>
          </a:solidFill>
          <a:ln>
            <a:noFill/>
          </a:ln>
          <a:extLst/>
        </p:spPr>
        <p:txBody>
          <a:bodyPr lIns="0" tIns="0" rIns="0" bIns="0"/>
          <a:lstStyle/>
          <a:p>
            <a:endParaRPr lang="en-US" dirty="0"/>
          </a:p>
        </p:txBody>
      </p:sp>
      <p:sp>
        <p:nvSpPr>
          <p:cNvPr id="6" name="AutoShape 6">
            <a:hlinkClick r:id="rId5"/>
          </p:cNvPr>
          <p:cNvSpPr>
            <a:spLocks/>
          </p:cNvSpPr>
          <p:nvPr/>
        </p:nvSpPr>
        <p:spPr bwMode="auto">
          <a:xfrm>
            <a:off x="7489468" y="6482962"/>
            <a:ext cx="219894" cy="207615"/>
          </a:xfrm>
          <a:custGeom>
            <a:avLst/>
            <a:gdLst/>
            <a:ahLst/>
            <a:cxnLst/>
            <a:rect l="0" t="0" r="r" b="b"/>
            <a:pathLst>
              <a:path w="21600" h="21600">
                <a:moveTo>
                  <a:pt x="21600" y="13242"/>
                </a:moveTo>
                <a:lnTo>
                  <a:pt x="21600" y="21600"/>
                </a:lnTo>
                <a:lnTo>
                  <a:pt x="16973" y="21600"/>
                </a:lnTo>
                <a:lnTo>
                  <a:pt x="16973" y="13802"/>
                </a:lnTo>
                <a:cubicBezTo>
                  <a:pt x="16973" y="12772"/>
                  <a:pt x="16783" y="11965"/>
                  <a:pt x="16404" y="11381"/>
                </a:cubicBezTo>
                <a:cubicBezTo>
                  <a:pt x="16024" y="10798"/>
                  <a:pt x="15431" y="10506"/>
                  <a:pt x="14625" y="10506"/>
                </a:cubicBezTo>
                <a:cubicBezTo>
                  <a:pt x="14034" y="10506"/>
                  <a:pt x="13540" y="10675"/>
                  <a:pt x="13141" y="11013"/>
                </a:cubicBezTo>
                <a:cubicBezTo>
                  <a:pt x="12743" y="11352"/>
                  <a:pt x="12445" y="11771"/>
                  <a:pt x="12248" y="12271"/>
                </a:cubicBezTo>
                <a:cubicBezTo>
                  <a:pt x="12145" y="12566"/>
                  <a:pt x="12094" y="12963"/>
                  <a:pt x="12094" y="13463"/>
                </a:cubicBezTo>
                <a:lnTo>
                  <a:pt x="12094" y="21600"/>
                </a:lnTo>
                <a:lnTo>
                  <a:pt x="7467" y="21600"/>
                </a:lnTo>
                <a:cubicBezTo>
                  <a:pt x="7486" y="17686"/>
                  <a:pt x="7495" y="14513"/>
                  <a:pt x="7495" y="12080"/>
                </a:cubicBezTo>
                <a:cubicBezTo>
                  <a:pt x="7495" y="9647"/>
                  <a:pt x="7491" y="8196"/>
                  <a:pt x="7481" y="7725"/>
                </a:cubicBezTo>
                <a:lnTo>
                  <a:pt x="7467" y="7018"/>
                </a:lnTo>
                <a:lnTo>
                  <a:pt x="12094" y="7018"/>
                </a:lnTo>
                <a:lnTo>
                  <a:pt x="12094" y="9137"/>
                </a:lnTo>
                <a:lnTo>
                  <a:pt x="12066" y="9137"/>
                </a:lnTo>
                <a:cubicBezTo>
                  <a:pt x="12253" y="8823"/>
                  <a:pt x="12445" y="8549"/>
                  <a:pt x="12642" y="8313"/>
                </a:cubicBezTo>
                <a:cubicBezTo>
                  <a:pt x="12839" y="8078"/>
                  <a:pt x="13104" y="7823"/>
                  <a:pt x="13437" y="7548"/>
                </a:cubicBezTo>
                <a:cubicBezTo>
                  <a:pt x="13769" y="7274"/>
                  <a:pt x="14177" y="7060"/>
                  <a:pt x="14660" y="6908"/>
                </a:cubicBezTo>
                <a:cubicBezTo>
                  <a:pt x="15143" y="6756"/>
                  <a:pt x="15679" y="6680"/>
                  <a:pt x="16270" y="6680"/>
                </a:cubicBezTo>
                <a:cubicBezTo>
                  <a:pt x="17873" y="6680"/>
                  <a:pt x="19162" y="7237"/>
                  <a:pt x="20137" y="8350"/>
                </a:cubicBezTo>
                <a:cubicBezTo>
                  <a:pt x="21112" y="9463"/>
                  <a:pt x="21600" y="11094"/>
                  <a:pt x="21600" y="13242"/>
                </a:cubicBezTo>
                <a:close/>
                <a:moveTo>
                  <a:pt x="4908" y="7018"/>
                </a:moveTo>
                <a:lnTo>
                  <a:pt x="4908" y="21600"/>
                </a:lnTo>
                <a:lnTo>
                  <a:pt x="267" y="21600"/>
                </a:lnTo>
                <a:lnTo>
                  <a:pt x="267" y="7018"/>
                </a:lnTo>
                <a:cubicBezTo>
                  <a:pt x="267" y="7018"/>
                  <a:pt x="4908" y="7018"/>
                  <a:pt x="4908" y="7018"/>
                </a:cubicBezTo>
                <a:close/>
                <a:moveTo>
                  <a:pt x="5203" y="2516"/>
                </a:moveTo>
                <a:cubicBezTo>
                  <a:pt x="5212" y="3232"/>
                  <a:pt x="4976" y="3831"/>
                  <a:pt x="4493" y="4311"/>
                </a:cubicBezTo>
                <a:cubicBezTo>
                  <a:pt x="4010" y="4792"/>
                  <a:pt x="3375" y="5032"/>
                  <a:pt x="2587" y="5032"/>
                </a:cubicBezTo>
                <a:lnTo>
                  <a:pt x="2559" y="5032"/>
                </a:lnTo>
                <a:cubicBezTo>
                  <a:pt x="1791" y="5032"/>
                  <a:pt x="1172" y="4792"/>
                  <a:pt x="703" y="4311"/>
                </a:cubicBezTo>
                <a:cubicBezTo>
                  <a:pt x="234" y="3831"/>
                  <a:pt x="0" y="3232"/>
                  <a:pt x="0" y="2516"/>
                </a:cubicBezTo>
                <a:cubicBezTo>
                  <a:pt x="0" y="1790"/>
                  <a:pt x="241" y="1189"/>
                  <a:pt x="724" y="714"/>
                </a:cubicBezTo>
                <a:cubicBezTo>
                  <a:pt x="1207" y="238"/>
                  <a:pt x="1837" y="0"/>
                  <a:pt x="2616" y="0"/>
                </a:cubicBezTo>
                <a:cubicBezTo>
                  <a:pt x="3394" y="0"/>
                  <a:pt x="4017" y="238"/>
                  <a:pt x="4486" y="714"/>
                </a:cubicBezTo>
                <a:cubicBezTo>
                  <a:pt x="4955" y="1189"/>
                  <a:pt x="5194" y="1790"/>
                  <a:pt x="5203" y="2516"/>
                </a:cubicBezTo>
                <a:close/>
                <a:moveTo>
                  <a:pt x="5203" y="2516"/>
                </a:moveTo>
              </a:path>
            </a:pathLst>
          </a:custGeom>
          <a:solidFill>
            <a:srgbClr val="D5A71F"/>
          </a:solidFill>
          <a:ln>
            <a:noFill/>
          </a:ln>
          <a:extLst/>
        </p:spPr>
        <p:txBody>
          <a:bodyPr lIns="0" tIns="0" rIns="0" bIns="0"/>
          <a:lstStyle/>
          <a:p>
            <a:endParaRPr lang="en-US" dirty="0"/>
          </a:p>
        </p:txBody>
      </p:sp>
      <p:grpSp>
        <p:nvGrpSpPr>
          <p:cNvPr id="8" name="Group 43"/>
          <p:cNvGrpSpPr>
            <a:grpSpLocks/>
          </p:cNvGrpSpPr>
          <p:nvPr/>
        </p:nvGrpSpPr>
        <p:grpSpPr bwMode="auto">
          <a:xfrm>
            <a:off x="2365251" y="3024932"/>
            <a:ext cx="4411266" cy="803672"/>
            <a:chOff x="0" y="0"/>
            <a:chExt cx="3951" cy="719"/>
          </a:xfrm>
        </p:grpSpPr>
        <p:sp>
          <p:nvSpPr>
            <p:cNvPr id="9" name="AutoShape 7"/>
            <p:cNvSpPr>
              <a:spLocks/>
            </p:cNvSpPr>
            <p:nvPr/>
          </p:nvSpPr>
          <p:spPr bwMode="auto">
            <a:xfrm>
              <a:off x="0" y="316"/>
              <a:ext cx="260" cy="329"/>
            </a:xfrm>
            <a:custGeom>
              <a:avLst/>
              <a:gdLst/>
              <a:ahLst/>
              <a:cxnLst/>
              <a:rect l="0" t="0" r="r" b="b"/>
              <a:pathLst>
                <a:path w="21600" h="21600">
                  <a:moveTo>
                    <a:pt x="0" y="0"/>
                  </a:moveTo>
                  <a:lnTo>
                    <a:pt x="477" y="0"/>
                  </a:lnTo>
                  <a:lnTo>
                    <a:pt x="17173" y="13550"/>
                  </a:lnTo>
                  <a:lnTo>
                    <a:pt x="17173" y="663"/>
                  </a:lnTo>
                  <a:lnTo>
                    <a:pt x="21600" y="663"/>
                  </a:lnTo>
                  <a:lnTo>
                    <a:pt x="21600" y="21600"/>
                  </a:lnTo>
                  <a:lnTo>
                    <a:pt x="21125" y="21600"/>
                  </a:lnTo>
                  <a:lnTo>
                    <a:pt x="4395" y="8056"/>
                  </a:lnTo>
                  <a:lnTo>
                    <a:pt x="4395" y="20943"/>
                  </a:lnTo>
                  <a:lnTo>
                    <a:pt x="0" y="20943"/>
                  </a:lnTo>
                  <a:cubicBezTo>
                    <a:pt x="0" y="20943"/>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 name="AutoShape 8"/>
            <p:cNvSpPr>
              <a:spLocks/>
            </p:cNvSpPr>
            <p:nvPr/>
          </p:nvSpPr>
          <p:spPr bwMode="auto">
            <a:xfrm>
              <a:off x="408" y="324"/>
              <a:ext cx="184" cy="309"/>
            </a:xfrm>
            <a:custGeom>
              <a:avLst/>
              <a:gdLst/>
              <a:ahLst/>
              <a:cxnLst/>
              <a:rect l="0" t="0" r="r" b="b"/>
              <a:pathLst>
                <a:path w="21600" h="21600">
                  <a:moveTo>
                    <a:pt x="0" y="0"/>
                  </a:moveTo>
                  <a:lnTo>
                    <a:pt x="21339" y="0"/>
                  </a:lnTo>
                  <a:lnTo>
                    <a:pt x="21339" y="3321"/>
                  </a:lnTo>
                  <a:lnTo>
                    <a:pt x="6257" y="3321"/>
                  </a:lnTo>
                  <a:lnTo>
                    <a:pt x="6257" y="8635"/>
                  </a:lnTo>
                  <a:lnTo>
                    <a:pt x="19210" y="8635"/>
                  </a:lnTo>
                  <a:lnTo>
                    <a:pt x="19210" y="11928"/>
                  </a:lnTo>
                  <a:lnTo>
                    <a:pt x="6257" y="11928"/>
                  </a:lnTo>
                  <a:lnTo>
                    <a:pt x="625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 name="AutoShape 9"/>
            <p:cNvSpPr>
              <a:spLocks/>
            </p:cNvSpPr>
            <p:nvPr/>
          </p:nvSpPr>
          <p:spPr bwMode="auto">
            <a:xfrm>
              <a:off x="698" y="324"/>
              <a:ext cx="307" cy="309"/>
            </a:xfrm>
            <a:custGeom>
              <a:avLst/>
              <a:gdLst/>
              <a:ahLst/>
              <a:cxnLst/>
              <a:rect l="0" t="0" r="r" b="b"/>
              <a:pathLst>
                <a:path w="21600" h="21600">
                  <a:moveTo>
                    <a:pt x="0" y="21600"/>
                  </a:moveTo>
                  <a:lnTo>
                    <a:pt x="8202" y="10342"/>
                  </a:lnTo>
                  <a:lnTo>
                    <a:pt x="306" y="0"/>
                  </a:lnTo>
                  <a:lnTo>
                    <a:pt x="4973" y="0"/>
                  </a:lnTo>
                  <a:lnTo>
                    <a:pt x="10535" y="7168"/>
                  </a:lnTo>
                  <a:lnTo>
                    <a:pt x="15758" y="0"/>
                  </a:lnTo>
                  <a:lnTo>
                    <a:pt x="20016" y="0"/>
                  </a:lnTo>
                  <a:lnTo>
                    <a:pt x="12710" y="10007"/>
                  </a:lnTo>
                  <a:lnTo>
                    <a:pt x="21600" y="21600"/>
                  </a:lnTo>
                  <a:lnTo>
                    <a:pt x="16844" y="21600"/>
                  </a:lnTo>
                  <a:lnTo>
                    <a:pt x="10381" y="13175"/>
                  </a:lnTo>
                  <a:lnTo>
                    <a:pt x="4283" y="21600"/>
                  </a:lnTo>
                  <a:cubicBezTo>
                    <a:pt x="428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 name="AutoShape 10"/>
            <p:cNvSpPr>
              <a:spLocks/>
            </p:cNvSpPr>
            <p:nvPr/>
          </p:nvSpPr>
          <p:spPr bwMode="auto">
            <a:xfrm>
              <a:off x="1099" y="316"/>
              <a:ext cx="197" cy="330"/>
            </a:xfrm>
            <a:custGeom>
              <a:avLst/>
              <a:gdLst/>
              <a:ahLst/>
              <a:cxnLst/>
              <a:rect l="0" t="0" r="r" b="b"/>
              <a:pathLst>
                <a:path w="21600" h="21600">
                  <a:moveTo>
                    <a:pt x="9494" y="18483"/>
                  </a:moveTo>
                  <a:cubicBezTo>
                    <a:pt x="13220" y="18483"/>
                    <a:pt x="15548" y="17257"/>
                    <a:pt x="15548" y="15661"/>
                  </a:cubicBezTo>
                  <a:cubicBezTo>
                    <a:pt x="15548" y="14142"/>
                    <a:pt x="13947" y="13174"/>
                    <a:pt x="10514" y="11972"/>
                  </a:cubicBezTo>
                  <a:lnTo>
                    <a:pt x="7947" y="11060"/>
                  </a:lnTo>
                  <a:cubicBezTo>
                    <a:pt x="3193" y="9400"/>
                    <a:pt x="732" y="7829"/>
                    <a:pt x="732" y="5347"/>
                  </a:cubicBezTo>
                  <a:cubicBezTo>
                    <a:pt x="732" y="2232"/>
                    <a:pt x="4846" y="0"/>
                    <a:pt x="11146" y="0"/>
                  </a:cubicBezTo>
                  <a:cubicBezTo>
                    <a:pt x="14142" y="0"/>
                    <a:pt x="16903" y="405"/>
                    <a:pt x="19762" y="1230"/>
                  </a:cubicBezTo>
                  <a:lnTo>
                    <a:pt x="19562" y="4463"/>
                  </a:lnTo>
                  <a:cubicBezTo>
                    <a:pt x="16367" y="3433"/>
                    <a:pt x="13755" y="2861"/>
                    <a:pt x="11573" y="2861"/>
                  </a:cubicBezTo>
                  <a:cubicBezTo>
                    <a:pt x="8330" y="2861"/>
                    <a:pt x="6494" y="3801"/>
                    <a:pt x="6494" y="5173"/>
                  </a:cubicBezTo>
                  <a:cubicBezTo>
                    <a:pt x="6494" y="6434"/>
                    <a:pt x="8037" y="7229"/>
                    <a:pt x="11188" y="8315"/>
                  </a:cubicBezTo>
                  <a:lnTo>
                    <a:pt x="13659" y="9176"/>
                  </a:lnTo>
                  <a:cubicBezTo>
                    <a:pt x="18892" y="11005"/>
                    <a:pt x="21600" y="12770"/>
                    <a:pt x="21600" y="15572"/>
                  </a:cubicBezTo>
                  <a:cubicBezTo>
                    <a:pt x="21600" y="19085"/>
                    <a:pt x="17151" y="21600"/>
                    <a:pt x="9785" y="21600"/>
                  </a:cubicBezTo>
                  <a:cubicBezTo>
                    <a:pt x="6538" y="21600"/>
                    <a:pt x="3395" y="21196"/>
                    <a:pt x="536" y="20400"/>
                  </a:cubicBezTo>
                  <a:lnTo>
                    <a:pt x="0" y="16428"/>
                  </a:lnTo>
                  <a:cubicBezTo>
                    <a:pt x="3537" y="17769"/>
                    <a:pt x="6588" y="18483"/>
                    <a:pt x="9494" y="18483"/>
                  </a:cubicBezTo>
                  <a:close/>
                  <a:moveTo>
                    <a:pt x="9494" y="1848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3" name="AutoShape 11"/>
            <p:cNvSpPr>
              <a:spLocks/>
            </p:cNvSpPr>
            <p:nvPr/>
          </p:nvSpPr>
          <p:spPr bwMode="auto">
            <a:xfrm>
              <a:off x="1430" y="324"/>
              <a:ext cx="184" cy="309"/>
            </a:xfrm>
            <a:custGeom>
              <a:avLst/>
              <a:gdLst/>
              <a:ahLst/>
              <a:cxnLst/>
              <a:rect l="0" t="0" r="r" b="b"/>
              <a:pathLst>
                <a:path w="21600" h="21600">
                  <a:moveTo>
                    <a:pt x="0" y="0"/>
                  </a:moveTo>
                  <a:lnTo>
                    <a:pt x="21337" y="0"/>
                  </a:lnTo>
                  <a:lnTo>
                    <a:pt x="21337" y="3321"/>
                  </a:lnTo>
                  <a:lnTo>
                    <a:pt x="6261" y="3321"/>
                  </a:lnTo>
                  <a:lnTo>
                    <a:pt x="6261" y="8635"/>
                  </a:lnTo>
                  <a:lnTo>
                    <a:pt x="19213" y="8635"/>
                  </a:lnTo>
                  <a:lnTo>
                    <a:pt x="19213" y="11928"/>
                  </a:lnTo>
                  <a:lnTo>
                    <a:pt x="6261" y="11928"/>
                  </a:lnTo>
                  <a:lnTo>
                    <a:pt x="6261"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4" name="AutoShape 12"/>
            <p:cNvSpPr>
              <a:spLocks/>
            </p:cNvSpPr>
            <p:nvPr/>
          </p:nvSpPr>
          <p:spPr bwMode="auto">
            <a:xfrm>
              <a:off x="1757" y="316"/>
              <a:ext cx="260" cy="329"/>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5" name="Line 13"/>
            <p:cNvSpPr>
              <a:spLocks noChangeShapeType="1"/>
            </p:cNvSpPr>
            <p:nvPr/>
          </p:nvSpPr>
          <p:spPr bwMode="auto">
            <a:xfrm rot="10800000" flipH="1">
              <a:off x="2170" y="250"/>
              <a:ext cx="0" cy="469"/>
            </a:xfrm>
            <a:prstGeom prst="line">
              <a:avLst/>
            </a:prstGeom>
            <a:noFill/>
            <a:ln w="8586" cap="flat">
              <a:solidFill>
                <a:srgbClr val="70727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6" name="AutoShape 14"/>
            <p:cNvSpPr>
              <a:spLocks/>
            </p:cNvSpPr>
            <p:nvPr/>
          </p:nvSpPr>
          <p:spPr bwMode="auto">
            <a:xfrm>
              <a:off x="2321" y="324"/>
              <a:ext cx="206" cy="309"/>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2764B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7" name="AutoShape 15"/>
            <p:cNvSpPr>
              <a:spLocks/>
            </p:cNvSpPr>
            <p:nvPr/>
          </p:nvSpPr>
          <p:spPr bwMode="auto">
            <a:xfrm>
              <a:off x="2648" y="324"/>
              <a:ext cx="239" cy="309"/>
            </a:xfrm>
            <a:custGeom>
              <a:avLst/>
              <a:gdLst/>
              <a:ahLst/>
              <a:cxnLst/>
              <a:rect l="0" t="0" r="r" b="b"/>
              <a:pathLst>
                <a:path w="21600" h="21600">
                  <a:moveTo>
                    <a:pt x="7137" y="9852"/>
                  </a:moveTo>
                  <a:cubicBezTo>
                    <a:pt x="11526" y="9852"/>
                    <a:pt x="13706" y="8599"/>
                    <a:pt x="13706" y="6401"/>
                  </a:cubicBezTo>
                  <a:cubicBezTo>
                    <a:pt x="13706" y="4027"/>
                    <a:pt x="11361" y="3080"/>
                    <a:pt x="6696" y="3080"/>
                  </a:cubicBezTo>
                  <a:lnTo>
                    <a:pt x="4905" y="3080"/>
                  </a:lnTo>
                  <a:lnTo>
                    <a:pt x="4905" y="9852"/>
                  </a:lnTo>
                  <a:cubicBezTo>
                    <a:pt x="4905" y="9852"/>
                    <a:pt x="7137" y="9852"/>
                    <a:pt x="7137" y="9852"/>
                  </a:cubicBezTo>
                  <a:close/>
                  <a:moveTo>
                    <a:pt x="0" y="0"/>
                  </a:moveTo>
                  <a:lnTo>
                    <a:pt x="6539" y="0"/>
                  </a:lnTo>
                  <a:cubicBezTo>
                    <a:pt x="10127" y="0"/>
                    <a:pt x="12916" y="182"/>
                    <a:pt x="15348" y="1490"/>
                  </a:cubicBezTo>
                  <a:cubicBezTo>
                    <a:pt x="17459" y="2625"/>
                    <a:pt x="18654" y="4329"/>
                    <a:pt x="18654" y="6099"/>
                  </a:cubicBezTo>
                  <a:cubicBezTo>
                    <a:pt x="18654" y="8935"/>
                    <a:pt x="16458" y="11074"/>
                    <a:pt x="12478" y="12109"/>
                  </a:cubicBezTo>
                  <a:lnTo>
                    <a:pt x="21600" y="21600"/>
                  </a:lnTo>
                  <a:lnTo>
                    <a:pt x="15830" y="21600"/>
                  </a:lnTo>
                  <a:lnTo>
                    <a:pt x="7259" y="12630"/>
                  </a:lnTo>
                  <a:lnTo>
                    <a:pt x="4868" y="12630"/>
                  </a:lnTo>
                  <a:lnTo>
                    <a:pt x="4868"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8" name="AutoShape 16"/>
            <p:cNvSpPr>
              <a:spLocks/>
            </p:cNvSpPr>
            <p:nvPr/>
          </p:nvSpPr>
          <p:spPr bwMode="auto">
            <a:xfrm>
              <a:off x="2995" y="324"/>
              <a:ext cx="256" cy="319"/>
            </a:xfrm>
            <a:custGeom>
              <a:avLst/>
              <a:gdLst/>
              <a:ahLst/>
              <a:cxnLst/>
              <a:rect l="0" t="0" r="r" b="b"/>
              <a:pathLst>
                <a:path w="21600" h="21600">
                  <a:moveTo>
                    <a:pt x="4697" y="12204"/>
                  </a:moveTo>
                  <a:cubicBezTo>
                    <a:pt x="4697" y="16253"/>
                    <a:pt x="6897" y="18320"/>
                    <a:pt x="11113" y="18320"/>
                  </a:cubicBezTo>
                  <a:cubicBezTo>
                    <a:pt x="15254" y="18320"/>
                    <a:pt x="17455" y="16225"/>
                    <a:pt x="17455" y="12118"/>
                  </a:cubicBezTo>
                  <a:lnTo>
                    <a:pt x="17455" y="0"/>
                  </a:lnTo>
                  <a:lnTo>
                    <a:pt x="21600" y="0"/>
                  </a:lnTo>
                  <a:lnTo>
                    <a:pt x="21600" y="12175"/>
                  </a:lnTo>
                  <a:cubicBezTo>
                    <a:pt x="21600" y="18293"/>
                    <a:pt x="17308" y="21600"/>
                    <a:pt x="11003" y="21600"/>
                  </a:cubicBezTo>
                  <a:cubicBezTo>
                    <a:pt x="4100" y="21600"/>
                    <a:pt x="0" y="18350"/>
                    <a:pt x="0" y="12236"/>
                  </a:cubicBezTo>
                  <a:lnTo>
                    <a:pt x="0" y="0"/>
                  </a:lnTo>
                  <a:lnTo>
                    <a:pt x="4697" y="0"/>
                  </a:lnTo>
                  <a:cubicBezTo>
                    <a:pt x="4697" y="0"/>
                    <a:pt x="4697" y="12204"/>
                    <a:pt x="4697" y="12204"/>
                  </a:cubicBezTo>
                  <a:close/>
                  <a:moveTo>
                    <a:pt x="4697" y="122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9" name="AutoShape 17"/>
            <p:cNvSpPr>
              <a:spLocks/>
            </p:cNvSpPr>
            <p:nvPr/>
          </p:nvSpPr>
          <p:spPr bwMode="auto">
            <a:xfrm>
              <a:off x="3392" y="324"/>
              <a:ext cx="184" cy="309"/>
            </a:xfrm>
            <a:custGeom>
              <a:avLst/>
              <a:gdLst/>
              <a:ahLst/>
              <a:cxnLst/>
              <a:rect l="0" t="0" r="r" b="b"/>
              <a:pathLst>
                <a:path w="21600" h="21600">
                  <a:moveTo>
                    <a:pt x="0" y="0"/>
                  </a:moveTo>
                  <a:lnTo>
                    <a:pt x="21352" y="0"/>
                  </a:lnTo>
                  <a:lnTo>
                    <a:pt x="21352" y="3321"/>
                  </a:lnTo>
                  <a:lnTo>
                    <a:pt x="6267" y="3321"/>
                  </a:lnTo>
                  <a:lnTo>
                    <a:pt x="6267" y="8635"/>
                  </a:lnTo>
                  <a:lnTo>
                    <a:pt x="19218" y="8635"/>
                  </a:lnTo>
                  <a:lnTo>
                    <a:pt x="19218" y="11928"/>
                  </a:lnTo>
                  <a:lnTo>
                    <a:pt x="6267" y="11928"/>
                  </a:lnTo>
                  <a:lnTo>
                    <a:pt x="626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 name="AutoShape 18"/>
            <p:cNvSpPr>
              <a:spLocks/>
            </p:cNvSpPr>
            <p:nvPr/>
          </p:nvSpPr>
          <p:spPr bwMode="auto">
            <a:xfrm>
              <a:off x="3686" y="324"/>
              <a:ext cx="265" cy="309"/>
            </a:xfrm>
            <a:custGeom>
              <a:avLst/>
              <a:gdLst/>
              <a:ahLst/>
              <a:cxnLst/>
              <a:rect l="0" t="0" r="r" b="b"/>
              <a:pathLst>
                <a:path w="21600" h="21600">
                  <a:moveTo>
                    <a:pt x="13057" y="21600"/>
                  </a:moveTo>
                  <a:lnTo>
                    <a:pt x="8578" y="21600"/>
                  </a:lnTo>
                  <a:lnTo>
                    <a:pt x="8578" y="3290"/>
                  </a:lnTo>
                  <a:lnTo>
                    <a:pt x="0" y="3290"/>
                  </a:lnTo>
                  <a:lnTo>
                    <a:pt x="0" y="0"/>
                  </a:lnTo>
                  <a:lnTo>
                    <a:pt x="21600" y="0"/>
                  </a:lnTo>
                  <a:lnTo>
                    <a:pt x="21600" y="3290"/>
                  </a:lnTo>
                  <a:lnTo>
                    <a:pt x="13057" y="3290"/>
                  </a:lnTo>
                  <a:cubicBezTo>
                    <a:pt x="13057" y="3290"/>
                    <a:pt x="13057" y="21600"/>
                    <a:pt x="13057" y="21600"/>
                  </a:cubicBezTo>
                  <a:close/>
                  <a:moveTo>
                    <a:pt x="13057"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1" name="AutoShape 19"/>
            <p:cNvSpPr>
              <a:spLocks/>
            </p:cNvSpPr>
            <p:nvPr/>
          </p:nvSpPr>
          <p:spPr bwMode="auto">
            <a:xfrm>
              <a:off x="429"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6" y="21600"/>
                  </a:lnTo>
                  <a:lnTo>
                    <a:pt x="3479" y="4612"/>
                  </a:lnTo>
                  <a:lnTo>
                    <a:pt x="3479" y="21600"/>
                  </a:lnTo>
                  <a:cubicBezTo>
                    <a:pt x="3479"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2" name="AutoShape 20"/>
            <p:cNvSpPr>
              <a:spLocks/>
            </p:cNvSpPr>
            <p:nvPr/>
          </p:nvSpPr>
          <p:spPr bwMode="auto">
            <a:xfrm>
              <a:off x="572" y="4"/>
              <a:ext cx="105" cy="139"/>
            </a:xfrm>
            <a:custGeom>
              <a:avLst/>
              <a:gdLst/>
              <a:ahLst/>
              <a:cxnLst/>
              <a:rect l="0" t="0" r="r" b="b"/>
              <a:pathLst>
                <a:path w="21600" h="21600">
                  <a:moveTo>
                    <a:pt x="0" y="21600"/>
                  </a:moveTo>
                  <a:lnTo>
                    <a:pt x="0" y="0"/>
                  </a:lnTo>
                  <a:lnTo>
                    <a:pt x="20933" y="0"/>
                  </a:lnTo>
                  <a:lnTo>
                    <a:pt x="20933" y="2551"/>
                  </a:lnTo>
                  <a:lnTo>
                    <a:pt x="3832" y="2551"/>
                  </a:lnTo>
                  <a:lnTo>
                    <a:pt x="3832" y="9149"/>
                  </a:lnTo>
                  <a:lnTo>
                    <a:pt x="19845" y="9149"/>
                  </a:lnTo>
                  <a:lnTo>
                    <a:pt x="19845"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3" name="AutoShape 21"/>
            <p:cNvSpPr>
              <a:spLocks/>
            </p:cNvSpPr>
            <p:nvPr/>
          </p:nvSpPr>
          <p:spPr bwMode="auto">
            <a:xfrm>
              <a:off x="690" y="4"/>
              <a:ext cx="129" cy="139"/>
            </a:xfrm>
            <a:custGeom>
              <a:avLst/>
              <a:gdLst/>
              <a:ahLst/>
              <a:cxnLst/>
              <a:rect l="0" t="0" r="r" b="b"/>
              <a:pathLst>
                <a:path w="21600" h="21600">
                  <a:moveTo>
                    <a:pt x="0" y="21600"/>
                  </a:moveTo>
                  <a:lnTo>
                    <a:pt x="9106" y="10406"/>
                  </a:lnTo>
                  <a:lnTo>
                    <a:pt x="1075" y="0"/>
                  </a:lnTo>
                  <a:lnTo>
                    <a:pt x="4793" y="0"/>
                  </a:lnTo>
                  <a:lnTo>
                    <a:pt x="9089" y="5519"/>
                  </a:lnTo>
                  <a:cubicBezTo>
                    <a:pt x="9979" y="6666"/>
                    <a:pt x="10615" y="7555"/>
                    <a:pt x="10989" y="8188"/>
                  </a:cubicBezTo>
                  <a:cubicBezTo>
                    <a:pt x="11502" y="7415"/>
                    <a:pt x="12116" y="6599"/>
                    <a:pt x="12834" y="5745"/>
                  </a:cubicBezTo>
                  <a:lnTo>
                    <a:pt x="17572" y="0"/>
                  </a:lnTo>
                  <a:lnTo>
                    <a:pt x="20956" y="0"/>
                  </a:lnTo>
                  <a:lnTo>
                    <a:pt x="12780" y="10264"/>
                  </a:lnTo>
                  <a:lnTo>
                    <a:pt x="21600" y="21600"/>
                  </a:lnTo>
                  <a:lnTo>
                    <a:pt x="17744" y="21600"/>
                  </a:lnTo>
                  <a:lnTo>
                    <a:pt x="11799" y="13898"/>
                  </a:lnTo>
                  <a:cubicBezTo>
                    <a:pt x="11458" y="13459"/>
                    <a:pt x="11135" y="13014"/>
                    <a:pt x="10827" y="12559"/>
                  </a:cubicBezTo>
                  <a:cubicBezTo>
                    <a:pt x="10312" y="13304"/>
                    <a:pt x="9942" y="13820"/>
                    <a:pt x="9711" y="14109"/>
                  </a:cubicBezTo>
                  <a:lnTo>
                    <a:pt x="3742" y="21600"/>
                  </a:lnTo>
                  <a:cubicBezTo>
                    <a:pt x="3742"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4" name="AutoShape 22"/>
            <p:cNvSpPr>
              <a:spLocks/>
            </p:cNvSpPr>
            <p:nvPr/>
          </p:nvSpPr>
          <p:spPr bwMode="auto">
            <a:xfrm>
              <a:off x="825" y="4"/>
              <a:ext cx="112" cy="139"/>
            </a:xfrm>
            <a:custGeom>
              <a:avLst/>
              <a:gdLst/>
              <a:ahLst/>
              <a:cxnLst/>
              <a:rect l="0" t="0" r="r" b="b"/>
              <a:pathLst>
                <a:path w="21600" h="21600">
                  <a:moveTo>
                    <a:pt x="8975" y="21600"/>
                  </a:moveTo>
                  <a:lnTo>
                    <a:pt x="8975" y="2551"/>
                  </a:lnTo>
                  <a:lnTo>
                    <a:pt x="0" y="2551"/>
                  </a:lnTo>
                  <a:lnTo>
                    <a:pt x="0" y="0"/>
                  </a:lnTo>
                  <a:lnTo>
                    <a:pt x="21600" y="0"/>
                  </a:lnTo>
                  <a:lnTo>
                    <a:pt x="21600" y="2551"/>
                  </a:lnTo>
                  <a:lnTo>
                    <a:pt x="12582" y="2551"/>
                  </a:lnTo>
                  <a:lnTo>
                    <a:pt x="12582" y="21600"/>
                  </a:lnTo>
                  <a:cubicBezTo>
                    <a:pt x="12582" y="21600"/>
                    <a:pt x="8975" y="21600"/>
                    <a:pt x="8975" y="21600"/>
                  </a:cubicBezTo>
                  <a:close/>
                  <a:moveTo>
                    <a:pt x="897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5" name="AutoShape 23"/>
            <p:cNvSpPr>
              <a:spLocks/>
            </p:cNvSpPr>
            <p:nvPr/>
          </p:nvSpPr>
          <p:spPr bwMode="auto">
            <a:xfrm>
              <a:off x="1001" y="0"/>
              <a:ext cx="124" cy="144"/>
            </a:xfrm>
            <a:custGeom>
              <a:avLst/>
              <a:gdLst/>
              <a:ahLst/>
              <a:cxnLst/>
              <a:rect l="0" t="0" r="r" b="b"/>
              <a:pathLst>
                <a:path w="21600" h="21600">
                  <a:moveTo>
                    <a:pt x="18366" y="13923"/>
                  </a:moveTo>
                  <a:lnTo>
                    <a:pt x="21600" y="14618"/>
                  </a:lnTo>
                  <a:cubicBezTo>
                    <a:pt x="20922" y="16892"/>
                    <a:pt x="19702" y="18622"/>
                    <a:pt x="17941" y="19815"/>
                  </a:cubicBezTo>
                  <a:cubicBezTo>
                    <a:pt x="16181" y="21007"/>
                    <a:pt x="14024" y="21600"/>
                    <a:pt x="11480" y="21600"/>
                  </a:cubicBezTo>
                  <a:cubicBezTo>
                    <a:pt x="8850" y="21600"/>
                    <a:pt x="6706" y="21142"/>
                    <a:pt x="5058" y="20226"/>
                  </a:cubicBezTo>
                  <a:cubicBezTo>
                    <a:pt x="3408" y="19309"/>
                    <a:pt x="2149" y="17983"/>
                    <a:pt x="1289" y="16244"/>
                  </a:cubicBezTo>
                  <a:cubicBezTo>
                    <a:pt x="427" y="14504"/>
                    <a:pt x="0" y="12639"/>
                    <a:pt x="0" y="10645"/>
                  </a:cubicBezTo>
                  <a:cubicBezTo>
                    <a:pt x="0" y="8467"/>
                    <a:pt x="484" y="6571"/>
                    <a:pt x="1456" y="4951"/>
                  </a:cubicBezTo>
                  <a:cubicBezTo>
                    <a:pt x="2428" y="3332"/>
                    <a:pt x="3812" y="2100"/>
                    <a:pt x="5606" y="1260"/>
                  </a:cubicBezTo>
                  <a:cubicBezTo>
                    <a:pt x="7405" y="421"/>
                    <a:pt x="9375" y="0"/>
                    <a:pt x="11532" y="0"/>
                  </a:cubicBezTo>
                  <a:cubicBezTo>
                    <a:pt x="13975" y="0"/>
                    <a:pt x="16032" y="532"/>
                    <a:pt x="17700" y="1597"/>
                  </a:cubicBezTo>
                  <a:cubicBezTo>
                    <a:pt x="19364" y="2660"/>
                    <a:pt x="20528" y="4154"/>
                    <a:pt x="21183" y="6082"/>
                  </a:cubicBezTo>
                  <a:lnTo>
                    <a:pt x="18000" y="6724"/>
                  </a:lnTo>
                  <a:cubicBezTo>
                    <a:pt x="17435" y="5206"/>
                    <a:pt x="16611" y="4099"/>
                    <a:pt x="15534" y="3404"/>
                  </a:cubicBezTo>
                  <a:cubicBezTo>
                    <a:pt x="14454" y="2711"/>
                    <a:pt x="13097" y="2364"/>
                    <a:pt x="11465" y="2364"/>
                  </a:cubicBezTo>
                  <a:cubicBezTo>
                    <a:pt x="9587" y="2364"/>
                    <a:pt x="8018" y="2750"/>
                    <a:pt x="6758" y="3516"/>
                  </a:cubicBezTo>
                  <a:cubicBezTo>
                    <a:pt x="5496" y="4288"/>
                    <a:pt x="4611" y="5320"/>
                    <a:pt x="4099" y="6617"/>
                  </a:cubicBezTo>
                  <a:cubicBezTo>
                    <a:pt x="3587" y="7914"/>
                    <a:pt x="3331" y="9252"/>
                    <a:pt x="3331" y="10631"/>
                  </a:cubicBezTo>
                  <a:cubicBezTo>
                    <a:pt x="3331" y="12406"/>
                    <a:pt x="3636" y="13957"/>
                    <a:pt x="4240" y="15282"/>
                  </a:cubicBezTo>
                  <a:cubicBezTo>
                    <a:pt x="4846" y="16607"/>
                    <a:pt x="5787" y="17599"/>
                    <a:pt x="7064" y="18256"/>
                  </a:cubicBezTo>
                  <a:cubicBezTo>
                    <a:pt x="8342" y="18910"/>
                    <a:pt x="9725" y="19236"/>
                    <a:pt x="11214" y="19236"/>
                  </a:cubicBezTo>
                  <a:cubicBezTo>
                    <a:pt x="13023" y="19236"/>
                    <a:pt x="14559" y="18792"/>
                    <a:pt x="15813" y="17898"/>
                  </a:cubicBezTo>
                  <a:cubicBezTo>
                    <a:pt x="17071" y="17005"/>
                    <a:pt x="17921" y="15681"/>
                    <a:pt x="18366" y="13923"/>
                  </a:cubicBezTo>
                  <a:close/>
                  <a:moveTo>
                    <a:pt x="18366" y="13923"/>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6" name="AutoShape 24"/>
            <p:cNvSpPr>
              <a:spLocks/>
            </p:cNvSpPr>
            <p:nvPr/>
          </p:nvSpPr>
          <p:spPr bwMode="auto">
            <a:xfrm>
              <a:off x="1148" y="4"/>
              <a:ext cx="110" cy="139"/>
            </a:xfrm>
            <a:custGeom>
              <a:avLst/>
              <a:gdLst/>
              <a:ahLst/>
              <a:cxnLst/>
              <a:rect l="0" t="0" r="r" b="b"/>
              <a:pathLst>
                <a:path w="21600" h="21600">
                  <a:moveTo>
                    <a:pt x="0" y="21600"/>
                  </a:moveTo>
                  <a:lnTo>
                    <a:pt x="0" y="0"/>
                  </a:lnTo>
                  <a:lnTo>
                    <a:pt x="3647" y="0"/>
                  </a:lnTo>
                  <a:lnTo>
                    <a:pt x="3647" y="8871"/>
                  </a:lnTo>
                  <a:lnTo>
                    <a:pt x="17956" y="8871"/>
                  </a:lnTo>
                  <a:lnTo>
                    <a:pt x="17956" y="0"/>
                  </a:lnTo>
                  <a:lnTo>
                    <a:pt x="21600" y="0"/>
                  </a:lnTo>
                  <a:lnTo>
                    <a:pt x="21600" y="21600"/>
                  </a:lnTo>
                  <a:lnTo>
                    <a:pt x="17956" y="21600"/>
                  </a:lnTo>
                  <a:lnTo>
                    <a:pt x="17956" y="11418"/>
                  </a:lnTo>
                  <a:lnTo>
                    <a:pt x="3647" y="11418"/>
                  </a:lnTo>
                  <a:lnTo>
                    <a:pt x="3647" y="21600"/>
                  </a:lnTo>
                  <a:cubicBezTo>
                    <a:pt x="3647"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7" name="AutoShape 25"/>
            <p:cNvSpPr>
              <a:spLocks/>
            </p:cNvSpPr>
            <p:nvPr/>
          </p:nvSpPr>
          <p:spPr bwMode="auto">
            <a:xfrm>
              <a:off x="1275" y="4"/>
              <a:ext cx="131" cy="139"/>
            </a:xfrm>
            <a:custGeom>
              <a:avLst/>
              <a:gdLst/>
              <a:ahLst/>
              <a:cxnLst/>
              <a:rect l="0" t="0" r="r" b="b"/>
              <a:pathLst>
                <a:path w="21600" h="21600">
                  <a:moveTo>
                    <a:pt x="6652" y="12730"/>
                  </a:moveTo>
                  <a:lnTo>
                    <a:pt x="14476" y="12730"/>
                  </a:lnTo>
                  <a:lnTo>
                    <a:pt x="12062" y="6748"/>
                  </a:lnTo>
                  <a:cubicBezTo>
                    <a:pt x="11330" y="4930"/>
                    <a:pt x="10786" y="3436"/>
                    <a:pt x="10434" y="2267"/>
                  </a:cubicBezTo>
                  <a:cubicBezTo>
                    <a:pt x="10136" y="3656"/>
                    <a:pt x="9726" y="5031"/>
                    <a:pt x="9194" y="6399"/>
                  </a:cubicBezTo>
                  <a:cubicBezTo>
                    <a:pt x="9194" y="6399"/>
                    <a:pt x="6652" y="12730"/>
                    <a:pt x="6652" y="12730"/>
                  </a:cubicBezTo>
                  <a:close/>
                  <a:moveTo>
                    <a:pt x="0" y="21600"/>
                  </a:moveTo>
                  <a:lnTo>
                    <a:pt x="8880" y="0"/>
                  </a:lnTo>
                  <a:lnTo>
                    <a:pt x="12152" y="0"/>
                  </a:lnTo>
                  <a:lnTo>
                    <a:pt x="21600" y="21600"/>
                  </a:lnTo>
                  <a:lnTo>
                    <a:pt x="18122" y="21600"/>
                  </a:lnTo>
                  <a:lnTo>
                    <a:pt x="15435" y="15060"/>
                  </a:lnTo>
                  <a:lnTo>
                    <a:pt x="5770" y="15060"/>
                  </a:lnTo>
                  <a:lnTo>
                    <a:pt x="3230" y="21600"/>
                  </a:lnTo>
                  <a:cubicBezTo>
                    <a:pt x="323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8" name="AutoShape 26"/>
            <p:cNvSpPr>
              <a:spLocks/>
            </p:cNvSpPr>
            <p:nvPr/>
          </p:nvSpPr>
          <p:spPr bwMode="auto">
            <a:xfrm>
              <a:off x="142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9" name="AutoShape 27"/>
            <p:cNvSpPr>
              <a:spLocks/>
            </p:cNvSpPr>
            <p:nvPr/>
          </p:nvSpPr>
          <p:spPr bwMode="auto">
            <a:xfrm>
              <a:off x="153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0" name="AutoShape 28"/>
            <p:cNvSpPr>
              <a:spLocks/>
            </p:cNvSpPr>
            <p:nvPr/>
          </p:nvSpPr>
          <p:spPr bwMode="auto">
            <a:xfrm>
              <a:off x="1643" y="4"/>
              <a:ext cx="105" cy="139"/>
            </a:xfrm>
            <a:custGeom>
              <a:avLst/>
              <a:gdLst/>
              <a:ahLst/>
              <a:cxnLst/>
              <a:rect l="0" t="0" r="r" b="b"/>
              <a:pathLst>
                <a:path w="21600" h="21600">
                  <a:moveTo>
                    <a:pt x="0" y="21600"/>
                  </a:moveTo>
                  <a:lnTo>
                    <a:pt x="0" y="0"/>
                  </a:lnTo>
                  <a:lnTo>
                    <a:pt x="20927" y="0"/>
                  </a:lnTo>
                  <a:lnTo>
                    <a:pt x="20927" y="2551"/>
                  </a:lnTo>
                  <a:lnTo>
                    <a:pt x="3828" y="2551"/>
                  </a:lnTo>
                  <a:lnTo>
                    <a:pt x="3828" y="9149"/>
                  </a:lnTo>
                  <a:lnTo>
                    <a:pt x="19841" y="9149"/>
                  </a:lnTo>
                  <a:lnTo>
                    <a:pt x="19841"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1" name="AutoShape 29"/>
            <p:cNvSpPr>
              <a:spLocks/>
            </p:cNvSpPr>
            <p:nvPr/>
          </p:nvSpPr>
          <p:spPr bwMode="auto">
            <a:xfrm>
              <a:off x="1773"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4" y="21600"/>
                  </a:lnTo>
                  <a:lnTo>
                    <a:pt x="3481" y="4612"/>
                  </a:lnTo>
                  <a:lnTo>
                    <a:pt x="3481" y="21600"/>
                  </a:lnTo>
                  <a:cubicBezTo>
                    <a:pt x="3481"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2" name="AutoShape 30"/>
            <p:cNvSpPr>
              <a:spLocks/>
            </p:cNvSpPr>
            <p:nvPr/>
          </p:nvSpPr>
          <p:spPr bwMode="auto">
            <a:xfrm>
              <a:off x="1908" y="0"/>
              <a:ext cx="130" cy="144"/>
            </a:xfrm>
            <a:custGeom>
              <a:avLst/>
              <a:gdLst/>
              <a:ahLst/>
              <a:cxnLst/>
              <a:rect l="0" t="0" r="r" b="b"/>
              <a:pathLst>
                <a:path w="21600" h="21600">
                  <a:moveTo>
                    <a:pt x="11708" y="13059"/>
                  </a:moveTo>
                  <a:lnTo>
                    <a:pt x="11708" y="10595"/>
                  </a:lnTo>
                  <a:lnTo>
                    <a:pt x="21600" y="10595"/>
                  </a:lnTo>
                  <a:lnTo>
                    <a:pt x="21600" y="18340"/>
                  </a:lnTo>
                  <a:cubicBezTo>
                    <a:pt x="20079" y="19423"/>
                    <a:pt x="18517" y="20237"/>
                    <a:pt x="16900" y="20784"/>
                  </a:cubicBezTo>
                  <a:cubicBezTo>
                    <a:pt x="15287" y="21329"/>
                    <a:pt x="13629" y="21600"/>
                    <a:pt x="11930" y="21600"/>
                  </a:cubicBezTo>
                  <a:cubicBezTo>
                    <a:pt x="9636" y="21600"/>
                    <a:pt x="7553" y="21164"/>
                    <a:pt x="5677" y="20283"/>
                  </a:cubicBezTo>
                  <a:cubicBezTo>
                    <a:pt x="3802" y="19405"/>
                    <a:pt x="2386" y="18135"/>
                    <a:pt x="1433" y="16471"/>
                  </a:cubicBezTo>
                  <a:cubicBezTo>
                    <a:pt x="479" y="14811"/>
                    <a:pt x="0" y="12952"/>
                    <a:pt x="0" y="10902"/>
                  </a:cubicBezTo>
                  <a:cubicBezTo>
                    <a:pt x="0" y="8870"/>
                    <a:pt x="476" y="6971"/>
                    <a:pt x="1422" y="5210"/>
                  </a:cubicBezTo>
                  <a:cubicBezTo>
                    <a:pt x="2376" y="3447"/>
                    <a:pt x="3741" y="2140"/>
                    <a:pt x="5526" y="1284"/>
                  </a:cubicBezTo>
                  <a:cubicBezTo>
                    <a:pt x="7311" y="430"/>
                    <a:pt x="9364" y="0"/>
                    <a:pt x="11693" y="0"/>
                  </a:cubicBezTo>
                  <a:cubicBezTo>
                    <a:pt x="13380" y="0"/>
                    <a:pt x="14905" y="246"/>
                    <a:pt x="16269" y="734"/>
                  </a:cubicBezTo>
                  <a:cubicBezTo>
                    <a:pt x="17639" y="1226"/>
                    <a:pt x="18706" y="1907"/>
                    <a:pt x="19481" y="2782"/>
                  </a:cubicBezTo>
                  <a:cubicBezTo>
                    <a:pt x="20255" y="3657"/>
                    <a:pt x="20845" y="4798"/>
                    <a:pt x="21249" y="6203"/>
                  </a:cubicBezTo>
                  <a:lnTo>
                    <a:pt x="18463" y="6885"/>
                  </a:lnTo>
                  <a:cubicBezTo>
                    <a:pt x="18109" y="5824"/>
                    <a:pt x="17679" y="4986"/>
                    <a:pt x="17153" y="4378"/>
                  </a:cubicBezTo>
                  <a:cubicBezTo>
                    <a:pt x="16631" y="3768"/>
                    <a:pt x="15893" y="3281"/>
                    <a:pt x="14926" y="2915"/>
                  </a:cubicBezTo>
                  <a:cubicBezTo>
                    <a:pt x="13957" y="2549"/>
                    <a:pt x="12886" y="2366"/>
                    <a:pt x="11708" y="2366"/>
                  </a:cubicBezTo>
                  <a:cubicBezTo>
                    <a:pt x="10294" y="2366"/>
                    <a:pt x="9074" y="2557"/>
                    <a:pt x="8042" y="2941"/>
                  </a:cubicBezTo>
                  <a:cubicBezTo>
                    <a:pt x="7012" y="3329"/>
                    <a:pt x="6183" y="3833"/>
                    <a:pt x="5550" y="4460"/>
                  </a:cubicBezTo>
                  <a:cubicBezTo>
                    <a:pt x="4917" y="5088"/>
                    <a:pt x="4425" y="5776"/>
                    <a:pt x="4076" y="6526"/>
                  </a:cubicBezTo>
                  <a:cubicBezTo>
                    <a:pt x="3481" y="7821"/>
                    <a:pt x="3186" y="9221"/>
                    <a:pt x="3186" y="10731"/>
                  </a:cubicBezTo>
                  <a:cubicBezTo>
                    <a:pt x="3186" y="12592"/>
                    <a:pt x="3542" y="14150"/>
                    <a:pt x="4259" y="15404"/>
                  </a:cubicBezTo>
                  <a:cubicBezTo>
                    <a:pt x="4978" y="16659"/>
                    <a:pt x="6019" y="17590"/>
                    <a:pt x="7389" y="18198"/>
                  </a:cubicBezTo>
                  <a:cubicBezTo>
                    <a:pt x="8761" y="18804"/>
                    <a:pt x="10215" y="19108"/>
                    <a:pt x="11754" y="19108"/>
                  </a:cubicBezTo>
                  <a:cubicBezTo>
                    <a:pt x="13091" y="19108"/>
                    <a:pt x="14400" y="18880"/>
                    <a:pt x="15673" y="18418"/>
                  </a:cubicBezTo>
                  <a:cubicBezTo>
                    <a:pt x="16949" y="17960"/>
                    <a:pt x="17913" y="17469"/>
                    <a:pt x="18574" y="16946"/>
                  </a:cubicBezTo>
                  <a:lnTo>
                    <a:pt x="18574" y="13059"/>
                  </a:lnTo>
                  <a:cubicBezTo>
                    <a:pt x="18574" y="13059"/>
                    <a:pt x="11708" y="13059"/>
                    <a:pt x="11708" y="13059"/>
                  </a:cubicBezTo>
                  <a:close/>
                  <a:moveTo>
                    <a:pt x="11708" y="13059"/>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3" name="AutoShape 31"/>
            <p:cNvSpPr>
              <a:spLocks/>
            </p:cNvSpPr>
            <p:nvPr/>
          </p:nvSpPr>
          <p:spPr bwMode="auto">
            <a:xfrm>
              <a:off x="2068" y="4"/>
              <a:ext cx="105" cy="139"/>
            </a:xfrm>
            <a:custGeom>
              <a:avLst/>
              <a:gdLst/>
              <a:ahLst/>
              <a:cxnLst/>
              <a:rect l="0" t="0" r="r" b="b"/>
              <a:pathLst>
                <a:path w="21600" h="21600">
                  <a:moveTo>
                    <a:pt x="0" y="21600"/>
                  </a:moveTo>
                  <a:lnTo>
                    <a:pt x="0" y="0"/>
                  </a:lnTo>
                  <a:lnTo>
                    <a:pt x="20930" y="0"/>
                  </a:lnTo>
                  <a:lnTo>
                    <a:pt x="20930" y="2551"/>
                  </a:lnTo>
                  <a:lnTo>
                    <a:pt x="3828" y="2551"/>
                  </a:lnTo>
                  <a:lnTo>
                    <a:pt x="3828" y="9149"/>
                  </a:lnTo>
                  <a:lnTo>
                    <a:pt x="19838" y="9149"/>
                  </a:lnTo>
                  <a:lnTo>
                    <a:pt x="19838"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4" name="AutoShape 32"/>
            <p:cNvSpPr>
              <a:spLocks/>
            </p:cNvSpPr>
            <p:nvPr/>
          </p:nvSpPr>
          <p:spPr bwMode="auto">
            <a:xfrm>
              <a:off x="2202"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5" name="AutoShape 33"/>
            <p:cNvSpPr>
              <a:spLocks/>
            </p:cNvSpPr>
            <p:nvPr/>
          </p:nvSpPr>
          <p:spPr bwMode="auto">
            <a:xfrm>
              <a:off x="2309" y="4"/>
              <a:ext cx="111" cy="139"/>
            </a:xfrm>
            <a:custGeom>
              <a:avLst/>
              <a:gdLst/>
              <a:ahLst/>
              <a:cxnLst/>
              <a:rect l="0" t="0" r="r" b="b"/>
              <a:pathLst>
                <a:path w="21600" h="21600">
                  <a:moveTo>
                    <a:pt x="0" y="21600"/>
                  </a:moveTo>
                  <a:lnTo>
                    <a:pt x="0" y="0"/>
                  </a:lnTo>
                  <a:lnTo>
                    <a:pt x="3717" y="0"/>
                  </a:lnTo>
                  <a:lnTo>
                    <a:pt x="18121" y="16959"/>
                  </a:lnTo>
                  <a:lnTo>
                    <a:pt x="18121" y="0"/>
                  </a:lnTo>
                  <a:lnTo>
                    <a:pt x="21600" y="0"/>
                  </a:lnTo>
                  <a:lnTo>
                    <a:pt x="21600" y="21600"/>
                  </a:lnTo>
                  <a:lnTo>
                    <a:pt x="17879" y="21600"/>
                  </a:lnTo>
                  <a:lnTo>
                    <a:pt x="3473" y="4612"/>
                  </a:lnTo>
                  <a:lnTo>
                    <a:pt x="3473" y="21600"/>
                  </a:lnTo>
                  <a:cubicBezTo>
                    <a:pt x="347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6" name="AutoShape 34"/>
            <p:cNvSpPr>
              <a:spLocks/>
            </p:cNvSpPr>
            <p:nvPr/>
          </p:nvSpPr>
          <p:spPr bwMode="auto">
            <a:xfrm>
              <a:off x="2452" y="4"/>
              <a:ext cx="105" cy="139"/>
            </a:xfrm>
            <a:custGeom>
              <a:avLst/>
              <a:gdLst/>
              <a:ahLst/>
              <a:cxnLst/>
              <a:rect l="0" t="0" r="r" b="b"/>
              <a:pathLst>
                <a:path w="21600" h="21600">
                  <a:moveTo>
                    <a:pt x="0" y="21600"/>
                  </a:moveTo>
                  <a:lnTo>
                    <a:pt x="0" y="0"/>
                  </a:lnTo>
                  <a:lnTo>
                    <a:pt x="20930" y="0"/>
                  </a:lnTo>
                  <a:lnTo>
                    <a:pt x="20930"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7" name="AutoShape 35"/>
            <p:cNvSpPr>
              <a:spLocks/>
            </p:cNvSpPr>
            <p:nvPr/>
          </p:nvSpPr>
          <p:spPr bwMode="auto">
            <a:xfrm>
              <a:off x="2566" y="4"/>
              <a:ext cx="129" cy="139"/>
            </a:xfrm>
            <a:custGeom>
              <a:avLst/>
              <a:gdLst/>
              <a:ahLst/>
              <a:cxnLst/>
              <a:rect l="0" t="0" r="r" b="b"/>
              <a:pathLst>
                <a:path w="21600" h="21600">
                  <a:moveTo>
                    <a:pt x="0" y="21600"/>
                  </a:moveTo>
                  <a:lnTo>
                    <a:pt x="9109" y="10406"/>
                  </a:lnTo>
                  <a:lnTo>
                    <a:pt x="1079" y="0"/>
                  </a:lnTo>
                  <a:lnTo>
                    <a:pt x="4797" y="0"/>
                  </a:lnTo>
                  <a:lnTo>
                    <a:pt x="9090" y="5519"/>
                  </a:lnTo>
                  <a:cubicBezTo>
                    <a:pt x="9982" y="6666"/>
                    <a:pt x="10619" y="7555"/>
                    <a:pt x="10993" y="8188"/>
                  </a:cubicBezTo>
                  <a:cubicBezTo>
                    <a:pt x="11501" y="7415"/>
                    <a:pt x="12120" y="6599"/>
                    <a:pt x="12836" y="5745"/>
                  </a:cubicBezTo>
                  <a:lnTo>
                    <a:pt x="17569" y="0"/>
                  </a:lnTo>
                  <a:lnTo>
                    <a:pt x="20956" y="0"/>
                  </a:lnTo>
                  <a:lnTo>
                    <a:pt x="12780" y="10264"/>
                  </a:lnTo>
                  <a:lnTo>
                    <a:pt x="21600" y="21600"/>
                  </a:lnTo>
                  <a:lnTo>
                    <a:pt x="17741" y="21600"/>
                  </a:lnTo>
                  <a:lnTo>
                    <a:pt x="11801" y="13898"/>
                  </a:lnTo>
                  <a:cubicBezTo>
                    <a:pt x="11464" y="13459"/>
                    <a:pt x="11136" y="13014"/>
                    <a:pt x="10830" y="12559"/>
                  </a:cubicBezTo>
                  <a:cubicBezTo>
                    <a:pt x="10317" y="13304"/>
                    <a:pt x="9943" y="13820"/>
                    <a:pt x="9713" y="14109"/>
                  </a:cubicBezTo>
                  <a:lnTo>
                    <a:pt x="3746" y="21600"/>
                  </a:lnTo>
                  <a:cubicBezTo>
                    <a:pt x="3746"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8" name="AutoShape 36"/>
            <p:cNvSpPr>
              <a:spLocks/>
            </p:cNvSpPr>
            <p:nvPr/>
          </p:nvSpPr>
          <p:spPr bwMode="auto">
            <a:xfrm>
              <a:off x="2701" y="4"/>
              <a:ext cx="112" cy="139"/>
            </a:xfrm>
            <a:custGeom>
              <a:avLst/>
              <a:gdLst/>
              <a:ahLst/>
              <a:cxnLst/>
              <a:rect l="0" t="0" r="r" b="b"/>
              <a:pathLst>
                <a:path w="21600" h="21600">
                  <a:moveTo>
                    <a:pt x="8976" y="21600"/>
                  </a:moveTo>
                  <a:lnTo>
                    <a:pt x="8976" y="2551"/>
                  </a:lnTo>
                  <a:lnTo>
                    <a:pt x="0" y="2551"/>
                  </a:lnTo>
                  <a:lnTo>
                    <a:pt x="0" y="0"/>
                  </a:lnTo>
                  <a:lnTo>
                    <a:pt x="21600" y="0"/>
                  </a:lnTo>
                  <a:lnTo>
                    <a:pt x="21600" y="2551"/>
                  </a:lnTo>
                  <a:lnTo>
                    <a:pt x="12581" y="2551"/>
                  </a:lnTo>
                  <a:lnTo>
                    <a:pt x="12581" y="21600"/>
                  </a:lnTo>
                  <a:cubicBezTo>
                    <a:pt x="12581" y="21600"/>
                    <a:pt x="8976" y="21600"/>
                    <a:pt x="8976" y="21600"/>
                  </a:cubicBezTo>
                  <a:close/>
                  <a:moveTo>
                    <a:pt x="897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9" name="AutoShape 37"/>
            <p:cNvSpPr>
              <a:spLocks/>
            </p:cNvSpPr>
            <p:nvPr/>
          </p:nvSpPr>
          <p:spPr bwMode="auto">
            <a:xfrm>
              <a:off x="2881"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0" name="AutoShape 38"/>
            <p:cNvSpPr>
              <a:spLocks/>
            </p:cNvSpPr>
            <p:nvPr/>
          </p:nvSpPr>
          <p:spPr bwMode="auto">
            <a:xfrm>
              <a:off x="2991" y="4"/>
              <a:ext cx="105" cy="139"/>
            </a:xfrm>
            <a:custGeom>
              <a:avLst/>
              <a:gdLst/>
              <a:ahLst/>
              <a:cxnLst/>
              <a:rect l="0" t="0" r="r" b="b"/>
              <a:pathLst>
                <a:path w="21600" h="21600">
                  <a:moveTo>
                    <a:pt x="0" y="21600"/>
                  </a:moveTo>
                  <a:lnTo>
                    <a:pt x="0" y="0"/>
                  </a:lnTo>
                  <a:lnTo>
                    <a:pt x="20931" y="0"/>
                  </a:lnTo>
                  <a:lnTo>
                    <a:pt x="20931" y="2551"/>
                  </a:lnTo>
                  <a:lnTo>
                    <a:pt x="3834" y="2551"/>
                  </a:lnTo>
                  <a:lnTo>
                    <a:pt x="3834" y="9149"/>
                  </a:lnTo>
                  <a:lnTo>
                    <a:pt x="19845" y="9149"/>
                  </a:lnTo>
                  <a:lnTo>
                    <a:pt x="19845" y="11700"/>
                  </a:lnTo>
                  <a:lnTo>
                    <a:pt x="3834" y="11700"/>
                  </a:lnTo>
                  <a:lnTo>
                    <a:pt x="3834"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1" name="AutoShape 39"/>
            <p:cNvSpPr>
              <a:spLocks/>
            </p:cNvSpPr>
            <p:nvPr/>
          </p:nvSpPr>
          <p:spPr bwMode="auto">
            <a:xfrm>
              <a:off x="3110" y="4"/>
              <a:ext cx="129" cy="139"/>
            </a:xfrm>
            <a:custGeom>
              <a:avLst/>
              <a:gdLst/>
              <a:ahLst/>
              <a:cxnLst/>
              <a:rect l="0" t="0" r="r" b="b"/>
              <a:pathLst>
                <a:path w="21600" h="21600">
                  <a:moveTo>
                    <a:pt x="9151" y="21600"/>
                  </a:moveTo>
                  <a:lnTo>
                    <a:pt x="0" y="0"/>
                  </a:lnTo>
                  <a:lnTo>
                    <a:pt x="3384" y="0"/>
                  </a:lnTo>
                  <a:lnTo>
                    <a:pt x="9520" y="15686"/>
                  </a:lnTo>
                  <a:cubicBezTo>
                    <a:pt x="10015" y="16943"/>
                    <a:pt x="10430" y="18120"/>
                    <a:pt x="10763" y="19222"/>
                  </a:cubicBezTo>
                  <a:cubicBezTo>
                    <a:pt x="11129" y="18042"/>
                    <a:pt x="11552" y="16863"/>
                    <a:pt x="12036" y="15686"/>
                  </a:cubicBezTo>
                  <a:lnTo>
                    <a:pt x="18414" y="0"/>
                  </a:lnTo>
                  <a:lnTo>
                    <a:pt x="21600" y="0"/>
                  </a:lnTo>
                  <a:lnTo>
                    <a:pt x="12353" y="21600"/>
                  </a:lnTo>
                  <a:cubicBezTo>
                    <a:pt x="12353" y="21600"/>
                    <a:pt x="9151" y="21600"/>
                    <a:pt x="9151" y="21600"/>
                  </a:cubicBezTo>
                  <a:close/>
                  <a:moveTo>
                    <a:pt x="9151"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2" name="AutoShape 40"/>
            <p:cNvSpPr>
              <a:spLocks/>
            </p:cNvSpPr>
            <p:nvPr/>
          </p:nvSpPr>
          <p:spPr bwMode="auto">
            <a:xfrm>
              <a:off x="3257" y="4"/>
              <a:ext cx="105" cy="139"/>
            </a:xfrm>
            <a:custGeom>
              <a:avLst/>
              <a:gdLst/>
              <a:ahLst/>
              <a:cxnLst/>
              <a:rect l="0" t="0" r="r" b="b"/>
              <a:pathLst>
                <a:path w="21600" h="21600">
                  <a:moveTo>
                    <a:pt x="0" y="21600"/>
                  </a:moveTo>
                  <a:lnTo>
                    <a:pt x="0" y="0"/>
                  </a:lnTo>
                  <a:lnTo>
                    <a:pt x="20931" y="0"/>
                  </a:lnTo>
                  <a:lnTo>
                    <a:pt x="20931"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3" name="AutoShape 41"/>
            <p:cNvSpPr>
              <a:spLocks/>
            </p:cNvSpPr>
            <p:nvPr/>
          </p:nvSpPr>
          <p:spPr bwMode="auto">
            <a:xfrm>
              <a:off x="3384" y="4"/>
              <a:ext cx="88" cy="139"/>
            </a:xfrm>
            <a:custGeom>
              <a:avLst/>
              <a:gdLst/>
              <a:ahLst/>
              <a:cxnLst/>
              <a:rect l="0" t="0" r="r" b="b"/>
              <a:pathLst>
                <a:path w="21600" h="21600">
                  <a:moveTo>
                    <a:pt x="0" y="21600"/>
                  </a:moveTo>
                  <a:lnTo>
                    <a:pt x="0" y="0"/>
                  </a:lnTo>
                  <a:lnTo>
                    <a:pt x="4579" y="0"/>
                  </a:lnTo>
                  <a:lnTo>
                    <a:pt x="4579"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4" name="AutoShape 42"/>
            <p:cNvSpPr>
              <a:spLocks/>
            </p:cNvSpPr>
            <p:nvPr/>
          </p:nvSpPr>
          <p:spPr bwMode="auto">
            <a:xfrm>
              <a:off x="3498"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45" name="Title 44"/>
          <p:cNvSpPr>
            <a:spLocks noGrp="1"/>
          </p:cNvSpPr>
          <p:nvPr>
            <p:ph type="title" hasCustomPrompt="1"/>
          </p:nvPr>
        </p:nvSpPr>
        <p:spPr>
          <a:xfrm>
            <a:off x="457647" y="1393031"/>
            <a:ext cx="8228707" cy="535781"/>
          </a:xfrm>
          <a:prstGeom prst="rect">
            <a:avLst/>
          </a:prstGeom>
        </p:spPr>
        <p:txBody>
          <a:bodyPr vert="horz" lIns="64264" tIns="32132" rIns="64264" bIns="32132"/>
          <a:lstStyle>
            <a:lvl1pPr>
              <a:defRPr sz="2800" b="1" i="0" cap="all">
                <a:solidFill>
                  <a:srgbClr val="286FBA"/>
                </a:solidFill>
                <a:latin typeface="Arial Narrow" panose="020B0606020202030204" pitchFamily="34" charset="0"/>
                <a:cs typeface="Arial" panose="020B0604020202020204" pitchFamily="34" charset="0"/>
              </a:defRPr>
            </a:lvl1pPr>
          </a:lstStyle>
          <a:p>
            <a:r>
              <a:rPr lang="es-ES_tradnl" dirty="0" smtClean="0"/>
              <a:t>CLICK TO EDIT TEXT</a:t>
            </a:r>
            <a:endParaRPr lang="en-US" dirty="0"/>
          </a:p>
        </p:txBody>
      </p:sp>
      <p:sp>
        <p:nvSpPr>
          <p:cNvPr id="47" name="Text Placeholder 46"/>
          <p:cNvSpPr>
            <a:spLocks noGrp="1"/>
          </p:cNvSpPr>
          <p:nvPr>
            <p:ph type="body" sz="quarter" idx="10" hasCustomPrompt="1"/>
          </p:nvPr>
        </p:nvSpPr>
        <p:spPr>
          <a:xfrm>
            <a:off x="232172" y="4661297"/>
            <a:ext cx="4446984" cy="321469"/>
          </a:xfrm>
          <a:prstGeom prst="rect">
            <a:avLst/>
          </a:prstGeom>
        </p:spPr>
        <p:txBody>
          <a:bodyPr vert="horz" lIns="64264" tIns="32132" rIns="64264" bIns="32132"/>
          <a:lstStyle>
            <a:lvl1pPr marL="0" indent="0" algn="l">
              <a:buFontTx/>
              <a:buNone/>
              <a:defRPr sz="1700" b="0" i="0" baseline="0">
                <a:solidFill>
                  <a:srgbClr val="286FBA"/>
                </a:solidFill>
                <a:latin typeface="Arial Narrow" panose="020B0606020202030204" pitchFamily="34" charset="0"/>
                <a:cs typeface="Arial" panose="020B0604020202020204" pitchFamily="34" charset="0"/>
              </a:defRPr>
            </a:lvl1pPr>
            <a:lvl2pPr marL="535541" indent="0" algn="l">
              <a:buFontTx/>
              <a:buNone/>
              <a:defRPr sz="1400"/>
            </a:lvl2pPr>
            <a:lvl3pPr marL="847945" indent="0" algn="l">
              <a:buFontTx/>
              <a:buNone/>
              <a:defRPr sz="1400"/>
            </a:lvl3pPr>
            <a:lvl4pPr marL="1160344" indent="0" algn="l">
              <a:buFontTx/>
              <a:buNone/>
              <a:defRPr sz="1400"/>
            </a:lvl4pPr>
            <a:lvl5pPr marL="1472741" indent="0" algn="l">
              <a:buFontTx/>
              <a:buNone/>
              <a:defRPr sz="1400"/>
            </a:lvl5pPr>
          </a:lstStyle>
          <a:p>
            <a:pPr lvl="0"/>
            <a:r>
              <a:rPr lang="es-ES_tradnl" dirty="0" err="1" smtClean="0"/>
              <a:t>e.g</a:t>
            </a:r>
            <a:r>
              <a:rPr lang="es-ES_tradnl" dirty="0" smtClean="0"/>
              <a:t>. </a:t>
            </a:r>
            <a:r>
              <a:rPr lang="es-ES_tradnl" dirty="0" err="1" smtClean="0"/>
              <a:t>Contact</a:t>
            </a:r>
            <a:r>
              <a:rPr lang="es-ES_tradnl" dirty="0" smtClean="0"/>
              <a:t> Me</a:t>
            </a:r>
            <a:endParaRPr lang="en-US" dirty="0"/>
          </a:p>
        </p:txBody>
      </p:sp>
      <p:sp>
        <p:nvSpPr>
          <p:cNvPr id="48" name="Text Placeholder 19"/>
          <p:cNvSpPr>
            <a:spLocks noGrp="1"/>
          </p:cNvSpPr>
          <p:nvPr>
            <p:ph type="body" sz="quarter" idx="14" hasCustomPrompt="1"/>
          </p:nvPr>
        </p:nvSpPr>
        <p:spPr>
          <a:xfrm>
            <a:off x="232172" y="4982773"/>
            <a:ext cx="4446984" cy="214313"/>
          </a:xfrm>
          <a:prstGeom prst="rect">
            <a:avLst/>
          </a:prstGeom>
        </p:spPr>
        <p:txBody>
          <a:bodyPr lIns="64264" tIns="32132" rIns="64264" bIns="32132" anchor="ctr"/>
          <a:lstStyle>
            <a:lvl1pPr marL="1117" indent="0" algn="l">
              <a:buFontTx/>
              <a:buNone/>
              <a:defRPr sz="1500" b="0" i="0">
                <a:solidFill>
                  <a:srgbClr val="626064"/>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Name</a:t>
            </a:r>
            <a:endParaRPr lang="en-US" dirty="0"/>
          </a:p>
        </p:txBody>
      </p:sp>
      <p:sp>
        <p:nvSpPr>
          <p:cNvPr id="49" name="Text Placeholder 19"/>
          <p:cNvSpPr>
            <a:spLocks noGrp="1"/>
          </p:cNvSpPr>
          <p:nvPr>
            <p:ph type="body" sz="quarter" idx="15" hasCustomPrompt="1"/>
          </p:nvPr>
        </p:nvSpPr>
        <p:spPr>
          <a:xfrm>
            <a:off x="232172" y="5197078"/>
            <a:ext cx="4446984" cy="160734"/>
          </a:xfrm>
          <a:prstGeom prst="rect">
            <a:avLst/>
          </a:prstGeom>
        </p:spPr>
        <p:txBody>
          <a:bodyPr lIns="64264" tIns="32132" rIns="64264" bIns="32132" anchor="ctr"/>
          <a:lstStyle>
            <a:lvl1pPr marL="1117" indent="0" algn="l">
              <a:buFontTx/>
              <a:buNone/>
              <a:defRPr sz="1100" b="0" i="0">
                <a:solidFill>
                  <a:srgbClr val="626064"/>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50" name="Text Placeholder 19"/>
          <p:cNvSpPr>
            <a:spLocks noGrp="1"/>
          </p:cNvSpPr>
          <p:nvPr>
            <p:ph type="body" sz="quarter" idx="16" hasCustomPrompt="1"/>
          </p:nvPr>
        </p:nvSpPr>
        <p:spPr>
          <a:xfrm>
            <a:off x="232172" y="5679281"/>
            <a:ext cx="4446984" cy="160734"/>
          </a:xfrm>
          <a:prstGeom prst="rect">
            <a:avLst/>
          </a:prstGeom>
        </p:spPr>
        <p:txBody>
          <a:bodyPr lIns="64264" tIns="32132" rIns="64264" bIns="32132" anchor="ctr"/>
          <a:lstStyle>
            <a:lvl1pPr marL="1117" indent="0" algn="l">
              <a:buFontTx/>
              <a:buNone/>
              <a:defRPr sz="1100" b="0" i="0">
                <a:solidFill>
                  <a:srgbClr val="636165"/>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Location</a:t>
            </a:r>
            <a:endParaRPr lang="en-US" dirty="0"/>
          </a:p>
        </p:txBody>
      </p:sp>
      <p:sp>
        <p:nvSpPr>
          <p:cNvPr id="51" name="Text Placeholder 19"/>
          <p:cNvSpPr>
            <a:spLocks noGrp="1"/>
          </p:cNvSpPr>
          <p:nvPr>
            <p:ph type="body" sz="quarter" idx="17" hasCustomPrompt="1"/>
          </p:nvPr>
        </p:nvSpPr>
        <p:spPr>
          <a:xfrm>
            <a:off x="232172" y="5840017"/>
            <a:ext cx="4446984" cy="160734"/>
          </a:xfrm>
          <a:prstGeom prst="rect">
            <a:avLst/>
          </a:prstGeom>
        </p:spPr>
        <p:txBody>
          <a:bodyPr lIns="64264" tIns="32132" rIns="64264" bIns="32132" anchor="ctr"/>
          <a:lstStyle>
            <a:lvl1pPr marL="1117" indent="0" algn="l">
              <a:buFontTx/>
              <a:buNone/>
              <a:defRPr sz="1100" b="0" i="0">
                <a:solidFill>
                  <a:srgbClr val="636165"/>
                </a:solidFill>
                <a:latin typeface="Arial Narrow" panose="020B0606020202030204" pitchFamily="34" charset="0"/>
                <a:cs typeface="Arial" panose="020B060402020202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Telephone</a:t>
            </a:r>
            <a:endParaRPr lang="en-US" dirty="0"/>
          </a:p>
        </p:txBody>
      </p:sp>
      <p:sp>
        <p:nvSpPr>
          <p:cNvPr id="52" name="Text Placeholder 19"/>
          <p:cNvSpPr>
            <a:spLocks noGrp="1"/>
          </p:cNvSpPr>
          <p:nvPr>
            <p:ph type="body" sz="quarter" idx="18" hasCustomPrompt="1"/>
          </p:nvPr>
        </p:nvSpPr>
        <p:spPr>
          <a:xfrm>
            <a:off x="232172" y="6000750"/>
            <a:ext cx="4446984" cy="160734"/>
          </a:xfrm>
          <a:prstGeom prst="rect">
            <a:avLst/>
          </a:prstGeom>
        </p:spPr>
        <p:txBody>
          <a:bodyPr lIns="64264" tIns="32132" rIns="64264" bIns="32132" anchor="ctr"/>
          <a:lstStyle>
            <a:lvl1pPr marL="1117" indent="0" algn="l">
              <a:buFontTx/>
              <a:buNone/>
              <a:defRPr sz="1100" b="0" i="0">
                <a:solidFill>
                  <a:srgbClr val="3460AF"/>
                </a:solidFill>
                <a:latin typeface="Arial Narrow" panose="020B0606020202030204" pitchFamily="34" charset="0"/>
                <a:cs typeface="Arial" panose="020B060402020202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Tree>
    <p:extLst>
      <p:ext uri="{BB962C8B-B14F-4D97-AF65-F5344CB8AC3E}">
        <p14:creationId xmlns:p14="http://schemas.microsoft.com/office/powerpoint/2010/main" val="31924453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go &amp; Image 8">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18422" y="964406"/>
            <a:ext cx="3911203"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60193544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5"/>
            <a:ext cx="2010374"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3740365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3750" y="999106"/>
            <a:ext cx="2017566" cy="529611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419026287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150939" y="1017984"/>
            <a:ext cx="2010374" cy="5277233"/>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608405530"/>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4"/>
            <a:ext cx="2010374" cy="5277233"/>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35378025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7558184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237424626"/>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0531" y="964411"/>
            <a:ext cx="2030785" cy="5330809"/>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03923846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38189070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88939996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9915799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amp; Image 9">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15" b="94701" l="3653" r="97717"/>
                    </a14:imgEffect>
                  </a14:imgLayer>
                </a14:imgProps>
              </a:ext>
              <a:ext uri="{28A0092B-C50C-407E-A947-70E740481C1C}">
                <a14:useLocalDpi xmlns:a14="http://schemas.microsoft.com/office/drawing/2010/main" val="0"/>
              </a:ext>
            </a:extLst>
          </a:blip>
          <a:stretch>
            <a:fillRect/>
          </a:stretch>
        </p:blipFill>
        <p:spPr bwMode="auto">
          <a:xfrm>
            <a:off x="5107781" y="964406"/>
            <a:ext cx="3911200"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219288328"/>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77003267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4073523760"/>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15"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6"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84119036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23299629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80142076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55087108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4"/>
            <a:ext cx="2010374" cy="5277233"/>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232309183"/>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16291135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6488" y="1017988"/>
            <a:ext cx="1978961" cy="5277231"/>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84827030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00109996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5088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dirty="0">
              <a:solidFill>
                <a:srgbClr val="F8F8F8"/>
              </a:solidFill>
            </a:endParaRPr>
          </a:p>
        </p:txBody>
      </p:sp>
      <p:sp>
        <p:nvSpPr>
          <p:cNvPr id="13" name="Content Placeholder 5"/>
          <p:cNvSpPr>
            <a:spLocks noGrp="1"/>
          </p:cNvSpPr>
          <p:nvPr>
            <p:ph sz="quarter" idx="12" hasCustomPrompt="1"/>
          </p:nvPr>
        </p:nvSpPr>
        <p:spPr>
          <a:xfrm>
            <a:off x="685800" y="1339454"/>
            <a:ext cx="7848600" cy="4832746"/>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Tree>
    <p:extLst>
      <p:ext uri="{BB962C8B-B14F-4D97-AF65-F5344CB8AC3E}">
        <p14:creationId xmlns:p14="http://schemas.microsoft.com/office/powerpoint/2010/main" val="1304237100"/>
      </p:ext>
    </p:extLst>
  </p:cSld>
  <p:clrMapOvr>
    <a:masterClrMapping/>
  </p:clrMapOv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6488" y="1017986"/>
            <a:ext cx="1978962"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16487598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652030940"/>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6488" y="1017986"/>
            <a:ext cx="1978961"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82113886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8889" y="1017984"/>
            <a:ext cx="2009410" cy="527470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40937157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5031" y="1017984"/>
            <a:ext cx="2013268" cy="5284827"/>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24312982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1829" y="1017984"/>
            <a:ext cx="2016579" cy="5282297"/>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99548271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6488" y="1017984"/>
            <a:ext cx="1978961" cy="5277230"/>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45334038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5035" y="1017986"/>
            <a:ext cx="2013267" cy="5284827"/>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14"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5"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6513060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pic>
        <p:nvPicPr>
          <p:cNvPr id="3"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798" y="1205509"/>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to </a:t>
            </a:r>
            <a:r>
              <a:rPr lang="es-ES_tradnl" dirty="0" err="1" smtClean="0"/>
              <a:t>edit</a:t>
            </a:r>
            <a:r>
              <a:rPr lang="es-ES_tradnl" dirty="0" smtClean="0"/>
              <a:t> to </a:t>
            </a:r>
            <a:r>
              <a:rPr lang="es-ES_tradnl" dirty="0" err="1" smtClean="0"/>
              <a:t>field</a:t>
            </a:r>
            <a:endParaRPr lang="en-US" dirty="0"/>
          </a:p>
        </p:txBody>
      </p:sp>
      <p:sp>
        <p:nvSpPr>
          <p:cNvPr id="7"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Tree>
    <p:extLst>
      <p:ext uri="{BB962C8B-B14F-4D97-AF65-F5344CB8AC3E}">
        <p14:creationId xmlns:p14="http://schemas.microsoft.com/office/powerpoint/2010/main" val="27671541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Image 2">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992" y="660798"/>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22112903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Image 3">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5274" y="1393031"/>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38111164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Image 4">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45274" y="1393034"/>
            <a:ext cx="3911203"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2186015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Image 5">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786314" y="1393034"/>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9150688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Image 6">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00626" y="1178720"/>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0"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277898319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Image 7">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07782" y="1178720"/>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0"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33152314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act Details 2">
    <p:spTree>
      <p:nvGrpSpPr>
        <p:cNvPr id="1" name=""/>
        <p:cNvGrpSpPr/>
        <p:nvPr/>
      </p:nvGrpSpPr>
      <p:grpSpPr>
        <a:xfrm>
          <a:off x="0" y="0"/>
          <a:ext cx="0" cy="0"/>
          <a:chOff x="0" y="0"/>
          <a:chExt cx="0" cy="0"/>
        </a:xfrm>
      </p:grpSpPr>
      <p:sp>
        <p:nvSpPr>
          <p:cNvPr id="3" name="Rectangle 11">
            <a:hlinkClick r:id="rId2"/>
          </p:cNvPr>
          <p:cNvSpPr>
            <a:spLocks/>
          </p:cNvSpPr>
          <p:nvPr/>
        </p:nvSpPr>
        <p:spPr bwMode="auto">
          <a:xfrm>
            <a:off x="5105400" y="6502676"/>
            <a:ext cx="15195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0" marR="0" indent="0" algn="l" defTabSz="642651" rtl="0" eaLnBrk="1" fontAlgn="base" latinLnBrk="0" hangingPunct="1">
              <a:lnSpc>
                <a:spcPct val="100000"/>
              </a:lnSpc>
              <a:spcBef>
                <a:spcPct val="0"/>
              </a:spcBef>
              <a:spcAft>
                <a:spcPct val="0"/>
              </a:spcAft>
              <a:buClrTx/>
              <a:buSzTx/>
              <a:buFontTx/>
              <a:buNone/>
              <a:tabLst/>
              <a:defRPr/>
            </a:pPr>
            <a:r>
              <a:rPr lang="en-US" sz="1300" b="1" dirty="0" smtClean="0">
                <a:solidFill>
                  <a:srgbClr val="D6A747"/>
                </a:solidFill>
                <a:latin typeface="Arial Narrow" panose="020B0606020202030204" pitchFamily="34" charset="0"/>
                <a:ea typeface="ＭＳ Ｐゴシック" charset="0"/>
                <a:cs typeface="DIN-Regular" charset="0"/>
                <a:sym typeface="DIN-Regular" charset="0"/>
              </a:rPr>
              <a:t>www.nexsenpruet.com</a:t>
            </a:r>
            <a:r>
              <a:rPr lang="en-US" sz="1300" dirty="0" smtClean="0">
                <a:solidFill>
                  <a:srgbClr val="D6A747"/>
                </a:solidFill>
                <a:latin typeface="DIN-Regular" charset="0"/>
                <a:ea typeface="ＭＳ Ｐゴシック" charset="0"/>
                <a:cs typeface="DIN-Regular" charset="0"/>
                <a:sym typeface="DIN-Regular" charset="0"/>
              </a:rPr>
              <a:t> </a:t>
            </a:r>
            <a:endParaRPr lang="en-US" sz="1300" dirty="0">
              <a:solidFill>
                <a:srgbClr val="D6A747"/>
              </a:solidFill>
              <a:latin typeface="DIN-Regular" charset="0"/>
              <a:ea typeface="ＭＳ Ｐゴシック" charset="0"/>
              <a:cs typeface="DIN-Regular" charset="0"/>
              <a:sym typeface="DIN-Regular" charset="0"/>
            </a:endParaRPr>
          </a:p>
        </p:txBody>
      </p:sp>
      <p:sp>
        <p:nvSpPr>
          <p:cNvPr id="4" name="AutoShape 4">
            <a:hlinkClick r:id="rId3"/>
          </p:cNvPr>
          <p:cNvSpPr>
            <a:spLocks/>
          </p:cNvSpPr>
          <p:nvPr/>
        </p:nvSpPr>
        <p:spPr bwMode="auto">
          <a:xfrm>
            <a:off x="7010400" y="6503603"/>
            <a:ext cx="95994" cy="199801"/>
          </a:xfrm>
          <a:custGeom>
            <a:avLst/>
            <a:gdLst/>
            <a:ahLst/>
            <a:cxnLst/>
            <a:rect l="0" t="0" r="r" b="b"/>
            <a:pathLst>
              <a:path w="21600" h="21600">
                <a:moveTo>
                  <a:pt x="14372" y="7078"/>
                </a:moveTo>
                <a:lnTo>
                  <a:pt x="21600" y="7078"/>
                </a:lnTo>
                <a:lnTo>
                  <a:pt x="20756" y="10800"/>
                </a:lnTo>
                <a:lnTo>
                  <a:pt x="14372" y="10800"/>
                </a:lnTo>
                <a:lnTo>
                  <a:pt x="14372" y="21600"/>
                </a:lnTo>
                <a:lnTo>
                  <a:pt x="4781" y="21600"/>
                </a:lnTo>
                <a:lnTo>
                  <a:pt x="4781" y="10800"/>
                </a:lnTo>
                <a:lnTo>
                  <a:pt x="0" y="10800"/>
                </a:lnTo>
                <a:lnTo>
                  <a:pt x="0" y="7078"/>
                </a:lnTo>
                <a:lnTo>
                  <a:pt x="4781" y="7078"/>
                </a:lnTo>
                <a:lnTo>
                  <a:pt x="4781" y="4836"/>
                </a:lnTo>
                <a:cubicBezTo>
                  <a:pt x="4781" y="3246"/>
                  <a:pt x="5587" y="2043"/>
                  <a:pt x="7200" y="1226"/>
                </a:cubicBezTo>
                <a:cubicBezTo>
                  <a:pt x="8812" y="409"/>
                  <a:pt x="11465" y="0"/>
                  <a:pt x="15159" y="0"/>
                </a:cubicBezTo>
                <a:lnTo>
                  <a:pt x="21544" y="0"/>
                </a:lnTo>
                <a:lnTo>
                  <a:pt x="21544" y="3722"/>
                </a:lnTo>
                <a:lnTo>
                  <a:pt x="17550" y="3722"/>
                </a:lnTo>
                <a:cubicBezTo>
                  <a:pt x="16819" y="3722"/>
                  <a:pt x="16232" y="3751"/>
                  <a:pt x="15792" y="3808"/>
                </a:cubicBezTo>
                <a:cubicBezTo>
                  <a:pt x="15351" y="3864"/>
                  <a:pt x="15033" y="3967"/>
                  <a:pt x="14836" y="4116"/>
                </a:cubicBezTo>
                <a:cubicBezTo>
                  <a:pt x="14639" y="4264"/>
                  <a:pt x="14513" y="4415"/>
                  <a:pt x="14456" y="4568"/>
                </a:cubicBezTo>
                <a:cubicBezTo>
                  <a:pt x="14400" y="4721"/>
                  <a:pt x="14372" y="4937"/>
                  <a:pt x="14372" y="5217"/>
                </a:cubicBezTo>
                <a:cubicBezTo>
                  <a:pt x="14372" y="5217"/>
                  <a:pt x="14372" y="7078"/>
                  <a:pt x="14372" y="7078"/>
                </a:cubicBezTo>
                <a:close/>
                <a:moveTo>
                  <a:pt x="14372" y="7078"/>
                </a:moveTo>
              </a:path>
            </a:pathLst>
          </a:custGeom>
          <a:solidFill>
            <a:srgbClr val="D5A71F"/>
          </a:solidFill>
          <a:ln>
            <a:noFill/>
          </a:ln>
          <a:extLst/>
        </p:spPr>
        <p:txBody>
          <a:bodyPr lIns="0" tIns="0" rIns="0" bIns="0"/>
          <a:lstStyle/>
          <a:p>
            <a:endParaRPr lang="en-US" dirty="0"/>
          </a:p>
        </p:txBody>
      </p:sp>
      <p:sp>
        <p:nvSpPr>
          <p:cNvPr id="5" name="AutoShape 5">
            <a:hlinkClick r:id="rId4"/>
          </p:cNvPr>
          <p:cNvSpPr>
            <a:spLocks/>
          </p:cNvSpPr>
          <p:nvPr/>
        </p:nvSpPr>
        <p:spPr bwMode="auto">
          <a:xfrm>
            <a:off x="7212508" y="6524137"/>
            <a:ext cx="205383" cy="178594"/>
          </a:xfrm>
          <a:custGeom>
            <a:avLst/>
            <a:gdLst/>
            <a:ahLst/>
            <a:cxnLst/>
            <a:rect l="0" t="0" r="r" b="b"/>
            <a:pathLst>
              <a:path w="21600" h="21600">
                <a:moveTo>
                  <a:pt x="21600" y="2565"/>
                </a:moveTo>
                <a:cubicBezTo>
                  <a:pt x="20988" y="3668"/>
                  <a:pt x="20248" y="4607"/>
                  <a:pt x="19380" y="5383"/>
                </a:cubicBezTo>
                <a:cubicBezTo>
                  <a:pt x="19389" y="5541"/>
                  <a:pt x="19393" y="5777"/>
                  <a:pt x="19393" y="6092"/>
                </a:cubicBezTo>
                <a:cubicBezTo>
                  <a:pt x="19393" y="7555"/>
                  <a:pt x="19220" y="9014"/>
                  <a:pt x="18873" y="10471"/>
                </a:cubicBezTo>
                <a:cubicBezTo>
                  <a:pt x="18525" y="11928"/>
                  <a:pt x="17998" y="13326"/>
                  <a:pt x="17290" y="14664"/>
                </a:cubicBezTo>
                <a:cubicBezTo>
                  <a:pt x="16581" y="16003"/>
                  <a:pt x="15739" y="17187"/>
                  <a:pt x="14761" y="18216"/>
                </a:cubicBezTo>
                <a:cubicBezTo>
                  <a:pt x="13783" y="19246"/>
                  <a:pt x="12604" y="20067"/>
                  <a:pt x="11225" y="20680"/>
                </a:cubicBezTo>
                <a:cubicBezTo>
                  <a:pt x="9845" y="21294"/>
                  <a:pt x="8369" y="21600"/>
                  <a:pt x="6798" y="21600"/>
                </a:cubicBezTo>
                <a:cubicBezTo>
                  <a:pt x="4322" y="21600"/>
                  <a:pt x="2056" y="20784"/>
                  <a:pt x="0" y="19153"/>
                </a:cubicBezTo>
                <a:cubicBezTo>
                  <a:pt x="320" y="19198"/>
                  <a:pt x="676" y="19221"/>
                  <a:pt x="1069" y="19221"/>
                </a:cubicBezTo>
                <a:cubicBezTo>
                  <a:pt x="3125" y="19221"/>
                  <a:pt x="4957" y="18444"/>
                  <a:pt x="6565" y="16892"/>
                </a:cubicBezTo>
                <a:cubicBezTo>
                  <a:pt x="5606" y="16870"/>
                  <a:pt x="4747" y="16507"/>
                  <a:pt x="3988" y="15804"/>
                </a:cubicBezTo>
                <a:cubicBezTo>
                  <a:pt x="3230" y="15100"/>
                  <a:pt x="2709" y="14203"/>
                  <a:pt x="2426" y="13112"/>
                </a:cubicBezTo>
                <a:cubicBezTo>
                  <a:pt x="2727" y="13168"/>
                  <a:pt x="3006" y="13196"/>
                  <a:pt x="3262" y="13196"/>
                </a:cubicBezTo>
                <a:cubicBezTo>
                  <a:pt x="3655" y="13196"/>
                  <a:pt x="4043" y="13135"/>
                  <a:pt x="4427" y="13011"/>
                </a:cubicBezTo>
                <a:cubicBezTo>
                  <a:pt x="3403" y="12752"/>
                  <a:pt x="2556" y="12125"/>
                  <a:pt x="1885" y="11129"/>
                </a:cubicBezTo>
                <a:cubicBezTo>
                  <a:pt x="1213" y="10134"/>
                  <a:pt x="877" y="8977"/>
                  <a:pt x="877" y="7661"/>
                </a:cubicBezTo>
                <a:lnTo>
                  <a:pt x="877" y="7594"/>
                </a:lnTo>
                <a:cubicBezTo>
                  <a:pt x="1498" y="8022"/>
                  <a:pt x="2165" y="8252"/>
                  <a:pt x="2878" y="8286"/>
                </a:cubicBezTo>
                <a:cubicBezTo>
                  <a:pt x="2275" y="7791"/>
                  <a:pt x="1795" y="7144"/>
                  <a:pt x="1439" y="6345"/>
                </a:cubicBezTo>
                <a:cubicBezTo>
                  <a:pt x="1083" y="5546"/>
                  <a:pt x="905" y="4680"/>
                  <a:pt x="905" y="3746"/>
                </a:cubicBezTo>
                <a:cubicBezTo>
                  <a:pt x="905" y="2756"/>
                  <a:pt x="1106" y="1840"/>
                  <a:pt x="1508" y="996"/>
                </a:cubicBezTo>
                <a:cubicBezTo>
                  <a:pt x="2613" y="2672"/>
                  <a:pt x="3959" y="4014"/>
                  <a:pt x="5544" y="5020"/>
                </a:cubicBezTo>
                <a:cubicBezTo>
                  <a:pt x="7129" y="6027"/>
                  <a:pt x="8826" y="6587"/>
                  <a:pt x="10636" y="6699"/>
                </a:cubicBezTo>
                <a:cubicBezTo>
                  <a:pt x="10562" y="6272"/>
                  <a:pt x="10526" y="5856"/>
                  <a:pt x="10526" y="5451"/>
                </a:cubicBezTo>
                <a:cubicBezTo>
                  <a:pt x="10526" y="3943"/>
                  <a:pt x="10958" y="2658"/>
                  <a:pt x="11821" y="1595"/>
                </a:cubicBezTo>
                <a:cubicBezTo>
                  <a:pt x="12684" y="532"/>
                  <a:pt x="13728" y="0"/>
                  <a:pt x="14953" y="0"/>
                </a:cubicBezTo>
                <a:cubicBezTo>
                  <a:pt x="16232" y="0"/>
                  <a:pt x="17310" y="574"/>
                  <a:pt x="18187" y="1721"/>
                </a:cubicBezTo>
                <a:cubicBezTo>
                  <a:pt x="19183" y="1485"/>
                  <a:pt x="20120" y="1046"/>
                  <a:pt x="20997" y="405"/>
                </a:cubicBezTo>
                <a:cubicBezTo>
                  <a:pt x="20659" y="1699"/>
                  <a:pt x="20010" y="2700"/>
                  <a:pt x="19051" y="3409"/>
                </a:cubicBezTo>
                <a:cubicBezTo>
                  <a:pt x="19900" y="3297"/>
                  <a:pt x="20750" y="3015"/>
                  <a:pt x="21600" y="2565"/>
                </a:cubicBezTo>
                <a:close/>
                <a:moveTo>
                  <a:pt x="21600" y="2565"/>
                </a:moveTo>
              </a:path>
            </a:pathLst>
          </a:custGeom>
          <a:solidFill>
            <a:srgbClr val="D5A71F"/>
          </a:solidFill>
          <a:ln>
            <a:noFill/>
          </a:ln>
          <a:extLst/>
        </p:spPr>
        <p:txBody>
          <a:bodyPr lIns="0" tIns="0" rIns="0" bIns="0"/>
          <a:lstStyle/>
          <a:p>
            <a:endParaRPr lang="en-US" dirty="0"/>
          </a:p>
        </p:txBody>
      </p:sp>
      <p:sp>
        <p:nvSpPr>
          <p:cNvPr id="6" name="AutoShape 6">
            <a:hlinkClick r:id="rId5"/>
          </p:cNvPr>
          <p:cNvSpPr>
            <a:spLocks/>
          </p:cNvSpPr>
          <p:nvPr/>
        </p:nvSpPr>
        <p:spPr bwMode="auto">
          <a:xfrm>
            <a:off x="7516091" y="6495789"/>
            <a:ext cx="219894" cy="207615"/>
          </a:xfrm>
          <a:custGeom>
            <a:avLst/>
            <a:gdLst/>
            <a:ahLst/>
            <a:cxnLst/>
            <a:rect l="0" t="0" r="r" b="b"/>
            <a:pathLst>
              <a:path w="21600" h="21600">
                <a:moveTo>
                  <a:pt x="21600" y="13242"/>
                </a:moveTo>
                <a:lnTo>
                  <a:pt x="21600" y="21600"/>
                </a:lnTo>
                <a:lnTo>
                  <a:pt x="16973" y="21600"/>
                </a:lnTo>
                <a:lnTo>
                  <a:pt x="16973" y="13802"/>
                </a:lnTo>
                <a:cubicBezTo>
                  <a:pt x="16973" y="12772"/>
                  <a:pt x="16783" y="11965"/>
                  <a:pt x="16404" y="11381"/>
                </a:cubicBezTo>
                <a:cubicBezTo>
                  <a:pt x="16024" y="10798"/>
                  <a:pt x="15431" y="10506"/>
                  <a:pt x="14625" y="10506"/>
                </a:cubicBezTo>
                <a:cubicBezTo>
                  <a:pt x="14034" y="10506"/>
                  <a:pt x="13540" y="10675"/>
                  <a:pt x="13141" y="11013"/>
                </a:cubicBezTo>
                <a:cubicBezTo>
                  <a:pt x="12743" y="11352"/>
                  <a:pt x="12445" y="11771"/>
                  <a:pt x="12248" y="12271"/>
                </a:cubicBezTo>
                <a:cubicBezTo>
                  <a:pt x="12145" y="12566"/>
                  <a:pt x="12094" y="12963"/>
                  <a:pt x="12094" y="13463"/>
                </a:cubicBezTo>
                <a:lnTo>
                  <a:pt x="12094" y="21600"/>
                </a:lnTo>
                <a:lnTo>
                  <a:pt x="7467" y="21600"/>
                </a:lnTo>
                <a:cubicBezTo>
                  <a:pt x="7486" y="17686"/>
                  <a:pt x="7495" y="14513"/>
                  <a:pt x="7495" y="12080"/>
                </a:cubicBezTo>
                <a:cubicBezTo>
                  <a:pt x="7495" y="9647"/>
                  <a:pt x="7491" y="8196"/>
                  <a:pt x="7481" y="7725"/>
                </a:cubicBezTo>
                <a:lnTo>
                  <a:pt x="7467" y="7018"/>
                </a:lnTo>
                <a:lnTo>
                  <a:pt x="12094" y="7018"/>
                </a:lnTo>
                <a:lnTo>
                  <a:pt x="12094" y="9137"/>
                </a:lnTo>
                <a:lnTo>
                  <a:pt x="12066" y="9137"/>
                </a:lnTo>
                <a:cubicBezTo>
                  <a:pt x="12253" y="8823"/>
                  <a:pt x="12445" y="8549"/>
                  <a:pt x="12642" y="8313"/>
                </a:cubicBezTo>
                <a:cubicBezTo>
                  <a:pt x="12839" y="8078"/>
                  <a:pt x="13104" y="7823"/>
                  <a:pt x="13437" y="7548"/>
                </a:cubicBezTo>
                <a:cubicBezTo>
                  <a:pt x="13769" y="7274"/>
                  <a:pt x="14177" y="7060"/>
                  <a:pt x="14660" y="6908"/>
                </a:cubicBezTo>
                <a:cubicBezTo>
                  <a:pt x="15143" y="6756"/>
                  <a:pt x="15679" y="6680"/>
                  <a:pt x="16270" y="6680"/>
                </a:cubicBezTo>
                <a:cubicBezTo>
                  <a:pt x="17873" y="6680"/>
                  <a:pt x="19162" y="7237"/>
                  <a:pt x="20137" y="8350"/>
                </a:cubicBezTo>
                <a:cubicBezTo>
                  <a:pt x="21112" y="9463"/>
                  <a:pt x="21600" y="11094"/>
                  <a:pt x="21600" y="13242"/>
                </a:cubicBezTo>
                <a:close/>
                <a:moveTo>
                  <a:pt x="4908" y="7018"/>
                </a:moveTo>
                <a:lnTo>
                  <a:pt x="4908" y="21600"/>
                </a:lnTo>
                <a:lnTo>
                  <a:pt x="267" y="21600"/>
                </a:lnTo>
                <a:lnTo>
                  <a:pt x="267" y="7018"/>
                </a:lnTo>
                <a:cubicBezTo>
                  <a:pt x="267" y="7018"/>
                  <a:pt x="4908" y="7018"/>
                  <a:pt x="4908" y="7018"/>
                </a:cubicBezTo>
                <a:close/>
                <a:moveTo>
                  <a:pt x="5203" y="2516"/>
                </a:moveTo>
                <a:cubicBezTo>
                  <a:pt x="5212" y="3232"/>
                  <a:pt x="4976" y="3831"/>
                  <a:pt x="4493" y="4311"/>
                </a:cubicBezTo>
                <a:cubicBezTo>
                  <a:pt x="4010" y="4792"/>
                  <a:pt x="3375" y="5032"/>
                  <a:pt x="2587" y="5032"/>
                </a:cubicBezTo>
                <a:lnTo>
                  <a:pt x="2559" y="5032"/>
                </a:lnTo>
                <a:cubicBezTo>
                  <a:pt x="1791" y="5032"/>
                  <a:pt x="1172" y="4792"/>
                  <a:pt x="703" y="4311"/>
                </a:cubicBezTo>
                <a:cubicBezTo>
                  <a:pt x="234" y="3831"/>
                  <a:pt x="0" y="3232"/>
                  <a:pt x="0" y="2516"/>
                </a:cubicBezTo>
                <a:cubicBezTo>
                  <a:pt x="0" y="1790"/>
                  <a:pt x="241" y="1189"/>
                  <a:pt x="724" y="714"/>
                </a:cubicBezTo>
                <a:cubicBezTo>
                  <a:pt x="1207" y="238"/>
                  <a:pt x="1837" y="0"/>
                  <a:pt x="2616" y="0"/>
                </a:cubicBezTo>
                <a:cubicBezTo>
                  <a:pt x="3394" y="0"/>
                  <a:pt x="4017" y="238"/>
                  <a:pt x="4486" y="714"/>
                </a:cubicBezTo>
                <a:cubicBezTo>
                  <a:pt x="4955" y="1189"/>
                  <a:pt x="5194" y="1790"/>
                  <a:pt x="5203" y="2516"/>
                </a:cubicBezTo>
                <a:close/>
                <a:moveTo>
                  <a:pt x="5203" y="2516"/>
                </a:moveTo>
              </a:path>
            </a:pathLst>
          </a:custGeom>
          <a:solidFill>
            <a:srgbClr val="D5A71F"/>
          </a:solidFill>
          <a:ln>
            <a:noFill/>
          </a:ln>
          <a:extLst/>
        </p:spPr>
        <p:txBody>
          <a:bodyPr lIns="0" tIns="0" rIns="0" bIns="0"/>
          <a:lstStyle/>
          <a:p>
            <a:endParaRPr lang="en-US" dirty="0"/>
          </a:p>
        </p:txBody>
      </p:sp>
      <p:grpSp>
        <p:nvGrpSpPr>
          <p:cNvPr id="8" name="Group 43"/>
          <p:cNvGrpSpPr>
            <a:grpSpLocks/>
          </p:cNvGrpSpPr>
          <p:nvPr/>
        </p:nvGrpSpPr>
        <p:grpSpPr bwMode="auto">
          <a:xfrm>
            <a:off x="339328" y="315612"/>
            <a:ext cx="2678906" cy="488060"/>
            <a:chOff x="0" y="0"/>
            <a:chExt cx="3951" cy="719"/>
          </a:xfrm>
        </p:grpSpPr>
        <p:sp>
          <p:nvSpPr>
            <p:cNvPr id="9" name="AutoShape 7"/>
            <p:cNvSpPr>
              <a:spLocks/>
            </p:cNvSpPr>
            <p:nvPr/>
          </p:nvSpPr>
          <p:spPr bwMode="auto">
            <a:xfrm>
              <a:off x="0" y="316"/>
              <a:ext cx="260" cy="329"/>
            </a:xfrm>
            <a:custGeom>
              <a:avLst/>
              <a:gdLst/>
              <a:ahLst/>
              <a:cxnLst/>
              <a:rect l="0" t="0" r="r" b="b"/>
              <a:pathLst>
                <a:path w="21600" h="21600">
                  <a:moveTo>
                    <a:pt x="0" y="0"/>
                  </a:moveTo>
                  <a:lnTo>
                    <a:pt x="477" y="0"/>
                  </a:lnTo>
                  <a:lnTo>
                    <a:pt x="17173" y="13550"/>
                  </a:lnTo>
                  <a:lnTo>
                    <a:pt x="17173" y="663"/>
                  </a:lnTo>
                  <a:lnTo>
                    <a:pt x="21600" y="663"/>
                  </a:lnTo>
                  <a:lnTo>
                    <a:pt x="21600" y="21600"/>
                  </a:lnTo>
                  <a:lnTo>
                    <a:pt x="21125" y="21600"/>
                  </a:lnTo>
                  <a:lnTo>
                    <a:pt x="4395" y="8056"/>
                  </a:lnTo>
                  <a:lnTo>
                    <a:pt x="4395" y="20943"/>
                  </a:lnTo>
                  <a:lnTo>
                    <a:pt x="0" y="20943"/>
                  </a:lnTo>
                  <a:cubicBezTo>
                    <a:pt x="0" y="20943"/>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 name="AutoShape 8"/>
            <p:cNvSpPr>
              <a:spLocks/>
            </p:cNvSpPr>
            <p:nvPr/>
          </p:nvSpPr>
          <p:spPr bwMode="auto">
            <a:xfrm>
              <a:off x="408" y="324"/>
              <a:ext cx="184" cy="309"/>
            </a:xfrm>
            <a:custGeom>
              <a:avLst/>
              <a:gdLst/>
              <a:ahLst/>
              <a:cxnLst/>
              <a:rect l="0" t="0" r="r" b="b"/>
              <a:pathLst>
                <a:path w="21600" h="21600">
                  <a:moveTo>
                    <a:pt x="0" y="0"/>
                  </a:moveTo>
                  <a:lnTo>
                    <a:pt x="21339" y="0"/>
                  </a:lnTo>
                  <a:lnTo>
                    <a:pt x="21339" y="3321"/>
                  </a:lnTo>
                  <a:lnTo>
                    <a:pt x="6257" y="3321"/>
                  </a:lnTo>
                  <a:lnTo>
                    <a:pt x="6257" y="8635"/>
                  </a:lnTo>
                  <a:lnTo>
                    <a:pt x="19210" y="8635"/>
                  </a:lnTo>
                  <a:lnTo>
                    <a:pt x="19210" y="11928"/>
                  </a:lnTo>
                  <a:lnTo>
                    <a:pt x="6257" y="11928"/>
                  </a:lnTo>
                  <a:lnTo>
                    <a:pt x="625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 name="AutoShape 9"/>
            <p:cNvSpPr>
              <a:spLocks/>
            </p:cNvSpPr>
            <p:nvPr/>
          </p:nvSpPr>
          <p:spPr bwMode="auto">
            <a:xfrm>
              <a:off x="698" y="324"/>
              <a:ext cx="307" cy="309"/>
            </a:xfrm>
            <a:custGeom>
              <a:avLst/>
              <a:gdLst/>
              <a:ahLst/>
              <a:cxnLst/>
              <a:rect l="0" t="0" r="r" b="b"/>
              <a:pathLst>
                <a:path w="21600" h="21600">
                  <a:moveTo>
                    <a:pt x="0" y="21600"/>
                  </a:moveTo>
                  <a:lnTo>
                    <a:pt x="8202" y="10342"/>
                  </a:lnTo>
                  <a:lnTo>
                    <a:pt x="306" y="0"/>
                  </a:lnTo>
                  <a:lnTo>
                    <a:pt x="4973" y="0"/>
                  </a:lnTo>
                  <a:lnTo>
                    <a:pt x="10535" y="7168"/>
                  </a:lnTo>
                  <a:lnTo>
                    <a:pt x="15758" y="0"/>
                  </a:lnTo>
                  <a:lnTo>
                    <a:pt x="20016" y="0"/>
                  </a:lnTo>
                  <a:lnTo>
                    <a:pt x="12710" y="10007"/>
                  </a:lnTo>
                  <a:lnTo>
                    <a:pt x="21600" y="21600"/>
                  </a:lnTo>
                  <a:lnTo>
                    <a:pt x="16844" y="21600"/>
                  </a:lnTo>
                  <a:lnTo>
                    <a:pt x="10381" y="13175"/>
                  </a:lnTo>
                  <a:lnTo>
                    <a:pt x="4283" y="21600"/>
                  </a:lnTo>
                  <a:cubicBezTo>
                    <a:pt x="428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 name="AutoShape 10"/>
            <p:cNvSpPr>
              <a:spLocks/>
            </p:cNvSpPr>
            <p:nvPr/>
          </p:nvSpPr>
          <p:spPr bwMode="auto">
            <a:xfrm>
              <a:off x="1099" y="316"/>
              <a:ext cx="197" cy="330"/>
            </a:xfrm>
            <a:custGeom>
              <a:avLst/>
              <a:gdLst/>
              <a:ahLst/>
              <a:cxnLst/>
              <a:rect l="0" t="0" r="r" b="b"/>
              <a:pathLst>
                <a:path w="21600" h="21600">
                  <a:moveTo>
                    <a:pt x="9494" y="18483"/>
                  </a:moveTo>
                  <a:cubicBezTo>
                    <a:pt x="13220" y="18483"/>
                    <a:pt x="15548" y="17257"/>
                    <a:pt x="15548" y="15661"/>
                  </a:cubicBezTo>
                  <a:cubicBezTo>
                    <a:pt x="15548" y="14142"/>
                    <a:pt x="13947" y="13174"/>
                    <a:pt x="10514" y="11972"/>
                  </a:cubicBezTo>
                  <a:lnTo>
                    <a:pt x="7947" y="11060"/>
                  </a:lnTo>
                  <a:cubicBezTo>
                    <a:pt x="3193" y="9400"/>
                    <a:pt x="732" y="7829"/>
                    <a:pt x="732" y="5347"/>
                  </a:cubicBezTo>
                  <a:cubicBezTo>
                    <a:pt x="732" y="2232"/>
                    <a:pt x="4846" y="0"/>
                    <a:pt x="11146" y="0"/>
                  </a:cubicBezTo>
                  <a:cubicBezTo>
                    <a:pt x="14142" y="0"/>
                    <a:pt x="16903" y="405"/>
                    <a:pt x="19762" y="1230"/>
                  </a:cubicBezTo>
                  <a:lnTo>
                    <a:pt x="19562" y="4463"/>
                  </a:lnTo>
                  <a:cubicBezTo>
                    <a:pt x="16367" y="3433"/>
                    <a:pt x="13755" y="2861"/>
                    <a:pt x="11573" y="2861"/>
                  </a:cubicBezTo>
                  <a:cubicBezTo>
                    <a:pt x="8330" y="2861"/>
                    <a:pt x="6494" y="3801"/>
                    <a:pt x="6494" y="5173"/>
                  </a:cubicBezTo>
                  <a:cubicBezTo>
                    <a:pt x="6494" y="6434"/>
                    <a:pt x="8037" y="7229"/>
                    <a:pt x="11188" y="8315"/>
                  </a:cubicBezTo>
                  <a:lnTo>
                    <a:pt x="13659" y="9176"/>
                  </a:lnTo>
                  <a:cubicBezTo>
                    <a:pt x="18892" y="11005"/>
                    <a:pt x="21600" y="12770"/>
                    <a:pt x="21600" y="15572"/>
                  </a:cubicBezTo>
                  <a:cubicBezTo>
                    <a:pt x="21600" y="19085"/>
                    <a:pt x="17151" y="21600"/>
                    <a:pt x="9785" y="21600"/>
                  </a:cubicBezTo>
                  <a:cubicBezTo>
                    <a:pt x="6538" y="21600"/>
                    <a:pt x="3395" y="21196"/>
                    <a:pt x="536" y="20400"/>
                  </a:cubicBezTo>
                  <a:lnTo>
                    <a:pt x="0" y="16428"/>
                  </a:lnTo>
                  <a:cubicBezTo>
                    <a:pt x="3537" y="17769"/>
                    <a:pt x="6588" y="18483"/>
                    <a:pt x="9494" y="18483"/>
                  </a:cubicBezTo>
                  <a:close/>
                  <a:moveTo>
                    <a:pt x="9494" y="1848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3" name="AutoShape 11"/>
            <p:cNvSpPr>
              <a:spLocks/>
            </p:cNvSpPr>
            <p:nvPr/>
          </p:nvSpPr>
          <p:spPr bwMode="auto">
            <a:xfrm>
              <a:off x="1430" y="324"/>
              <a:ext cx="184" cy="309"/>
            </a:xfrm>
            <a:custGeom>
              <a:avLst/>
              <a:gdLst/>
              <a:ahLst/>
              <a:cxnLst/>
              <a:rect l="0" t="0" r="r" b="b"/>
              <a:pathLst>
                <a:path w="21600" h="21600">
                  <a:moveTo>
                    <a:pt x="0" y="0"/>
                  </a:moveTo>
                  <a:lnTo>
                    <a:pt x="21337" y="0"/>
                  </a:lnTo>
                  <a:lnTo>
                    <a:pt x="21337" y="3321"/>
                  </a:lnTo>
                  <a:lnTo>
                    <a:pt x="6261" y="3321"/>
                  </a:lnTo>
                  <a:lnTo>
                    <a:pt x="6261" y="8635"/>
                  </a:lnTo>
                  <a:lnTo>
                    <a:pt x="19213" y="8635"/>
                  </a:lnTo>
                  <a:lnTo>
                    <a:pt x="19213" y="11928"/>
                  </a:lnTo>
                  <a:lnTo>
                    <a:pt x="6261" y="11928"/>
                  </a:lnTo>
                  <a:lnTo>
                    <a:pt x="6261"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4" name="AutoShape 12"/>
            <p:cNvSpPr>
              <a:spLocks/>
            </p:cNvSpPr>
            <p:nvPr/>
          </p:nvSpPr>
          <p:spPr bwMode="auto">
            <a:xfrm>
              <a:off x="1757" y="316"/>
              <a:ext cx="260" cy="329"/>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5" name="Line 13"/>
            <p:cNvSpPr>
              <a:spLocks noChangeShapeType="1"/>
            </p:cNvSpPr>
            <p:nvPr/>
          </p:nvSpPr>
          <p:spPr bwMode="auto">
            <a:xfrm rot="10800000" flipH="1">
              <a:off x="2170" y="250"/>
              <a:ext cx="0" cy="469"/>
            </a:xfrm>
            <a:prstGeom prst="line">
              <a:avLst/>
            </a:prstGeom>
            <a:noFill/>
            <a:ln w="8586" cap="flat">
              <a:solidFill>
                <a:srgbClr val="70727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6" name="AutoShape 14"/>
            <p:cNvSpPr>
              <a:spLocks/>
            </p:cNvSpPr>
            <p:nvPr/>
          </p:nvSpPr>
          <p:spPr bwMode="auto">
            <a:xfrm>
              <a:off x="2321" y="324"/>
              <a:ext cx="206" cy="309"/>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2764B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7" name="AutoShape 15"/>
            <p:cNvSpPr>
              <a:spLocks/>
            </p:cNvSpPr>
            <p:nvPr/>
          </p:nvSpPr>
          <p:spPr bwMode="auto">
            <a:xfrm>
              <a:off x="2648" y="324"/>
              <a:ext cx="239" cy="309"/>
            </a:xfrm>
            <a:custGeom>
              <a:avLst/>
              <a:gdLst/>
              <a:ahLst/>
              <a:cxnLst/>
              <a:rect l="0" t="0" r="r" b="b"/>
              <a:pathLst>
                <a:path w="21600" h="21600">
                  <a:moveTo>
                    <a:pt x="7137" y="9852"/>
                  </a:moveTo>
                  <a:cubicBezTo>
                    <a:pt x="11526" y="9852"/>
                    <a:pt x="13706" y="8599"/>
                    <a:pt x="13706" y="6401"/>
                  </a:cubicBezTo>
                  <a:cubicBezTo>
                    <a:pt x="13706" y="4027"/>
                    <a:pt x="11361" y="3080"/>
                    <a:pt x="6696" y="3080"/>
                  </a:cubicBezTo>
                  <a:lnTo>
                    <a:pt x="4905" y="3080"/>
                  </a:lnTo>
                  <a:lnTo>
                    <a:pt x="4905" y="9852"/>
                  </a:lnTo>
                  <a:cubicBezTo>
                    <a:pt x="4905" y="9852"/>
                    <a:pt x="7137" y="9852"/>
                    <a:pt x="7137" y="9852"/>
                  </a:cubicBezTo>
                  <a:close/>
                  <a:moveTo>
                    <a:pt x="0" y="0"/>
                  </a:moveTo>
                  <a:lnTo>
                    <a:pt x="6539" y="0"/>
                  </a:lnTo>
                  <a:cubicBezTo>
                    <a:pt x="10127" y="0"/>
                    <a:pt x="12916" y="182"/>
                    <a:pt x="15348" y="1490"/>
                  </a:cubicBezTo>
                  <a:cubicBezTo>
                    <a:pt x="17459" y="2625"/>
                    <a:pt x="18654" y="4329"/>
                    <a:pt x="18654" y="6099"/>
                  </a:cubicBezTo>
                  <a:cubicBezTo>
                    <a:pt x="18654" y="8935"/>
                    <a:pt x="16458" y="11074"/>
                    <a:pt x="12478" y="12109"/>
                  </a:cubicBezTo>
                  <a:lnTo>
                    <a:pt x="21600" y="21600"/>
                  </a:lnTo>
                  <a:lnTo>
                    <a:pt x="15830" y="21600"/>
                  </a:lnTo>
                  <a:lnTo>
                    <a:pt x="7259" y="12630"/>
                  </a:lnTo>
                  <a:lnTo>
                    <a:pt x="4868" y="12630"/>
                  </a:lnTo>
                  <a:lnTo>
                    <a:pt x="4868"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8" name="AutoShape 16"/>
            <p:cNvSpPr>
              <a:spLocks/>
            </p:cNvSpPr>
            <p:nvPr/>
          </p:nvSpPr>
          <p:spPr bwMode="auto">
            <a:xfrm>
              <a:off x="2995" y="324"/>
              <a:ext cx="256" cy="319"/>
            </a:xfrm>
            <a:custGeom>
              <a:avLst/>
              <a:gdLst/>
              <a:ahLst/>
              <a:cxnLst/>
              <a:rect l="0" t="0" r="r" b="b"/>
              <a:pathLst>
                <a:path w="21600" h="21600">
                  <a:moveTo>
                    <a:pt x="4697" y="12204"/>
                  </a:moveTo>
                  <a:cubicBezTo>
                    <a:pt x="4697" y="16253"/>
                    <a:pt x="6897" y="18320"/>
                    <a:pt x="11113" y="18320"/>
                  </a:cubicBezTo>
                  <a:cubicBezTo>
                    <a:pt x="15254" y="18320"/>
                    <a:pt x="17455" y="16225"/>
                    <a:pt x="17455" y="12118"/>
                  </a:cubicBezTo>
                  <a:lnTo>
                    <a:pt x="17455" y="0"/>
                  </a:lnTo>
                  <a:lnTo>
                    <a:pt x="21600" y="0"/>
                  </a:lnTo>
                  <a:lnTo>
                    <a:pt x="21600" y="12175"/>
                  </a:lnTo>
                  <a:cubicBezTo>
                    <a:pt x="21600" y="18293"/>
                    <a:pt x="17308" y="21600"/>
                    <a:pt x="11003" y="21600"/>
                  </a:cubicBezTo>
                  <a:cubicBezTo>
                    <a:pt x="4100" y="21600"/>
                    <a:pt x="0" y="18350"/>
                    <a:pt x="0" y="12236"/>
                  </a:cubicBezTo>
                  <a:lnTo>
                    <a:pt x="0" y="0"/>
                  </a:lnTo>
                  <a:lnTo>
                    <a:pt x="4697" y="0"/>
                  </a:lnTo>
                  <a:cubicBezTo>
                    <a:pt x="4697" y="0"/>
                    <a:pt x="4697" y="12204"/>
                    <a:pt x="4697" y="12204"/>
                  </a:cubicBezTo>
                  <a:close/>
                  <a:moveTo>
                    <a:pt x="4697" y="122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9" name="AutoShape 17"/>
            <p:cNvSpPr>
              <a:spLocks/>
            </p:cNvSpPr>
            <p:nvPr/>
          </p:nvSpPr>
          <p:spPr bwMode="auto">
            <a:xfrm>
              <a:off x="3392" y="324"/>
              <a:ext cx="184" cy="309"/>
            </a:xfrm>
            <a:custGeom>
              <a:avLst/>
              <a:gdLst/>
              <a:ahLst/>
              <a:cxnLst/>
              <a:rect l="0" t="0" r="r" b="b"/>
              <a:pathLst>
                <a:path w="21600" h="21600">
                  <a:moveTo>
                    <a:pt x="0" y="0"/>
                  </a:moveTo>
                  <a:lnTo>
                    <a:pt x="21352" y="0"/>
                  </a:lnTo>
                  <a:lnTo>
                    <a:pt x="21352" y="3321"/>
                  </a:lnTo>
                  <a:lnTo>
                    <a:pt x="6267" y="3321"/>
                  </a:lnTo>
                  <a:lnTo>
                    <a:pt x="6267" y="8635"/>
                  </a:lnTo>
                  <a:lnTo>
                    <a:pt x="19218" y="8635"/>
                  </a:lnTo>
                  <a:lnTo>
                    <a:pt x="19218" y="11928"/>
                  </a:lnTo>
                  <a:lnTo>
                    <a:pt x="6267" y="11928"/>
                  </a:lnTo>
                  <a:lnTo>
                    <a:pt x="626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 name="AutoShape 18"/>
            <p:cNvSpPr>
              <a:spLocks/>
            </p:cNvSpPr>
            <p:nvPr/>
          </p:nvSpPr>
          <p:spPr bwMode="auto">
            <a:xfrm>
              <a:off x="3686" y="324"/>
              <a:ext cx="265" cy="309"/>
            </a:xfrm>
            <a:custGeom>
              <a:avLst/>
              <a:gdLst/>
              <a:ahLst/>
              <a:cxnLst/>
              <a:rect l="0" t="0" r="r" b="b"/>
              <a:pathLst>
                <a:path w="21600" h="21600">
                  <a:moveTo>
                    <a:pt x="13057" y="21600"/>
                  </a:moveTo>
                  <a:lnTo>
                    <a:pt x="8578" y="21600"/>
                  </a:lnTo>
                  <a:lnTo>
                    <a:pt x="8578" y="3290"/>
                  </a:lnTo>
                  <a:lnTo>
                    <a:pt x="0" y="3290"/>
                  </a:lnTo>
                  <a:lnTo>
                    <a:pt x="0" y="0"/>
                  </a:lnTo>
                  <a:lnTo>
                    <a:pt x="21600" y="0"/>
                  </a:lnTo>
                  <a:lnTo>
                    <a:pt x="21600" y="3290"/>
                  </a:lnTo>
                  <a:lnTo>
                    <a:pt x="13057" y="3290"/>
                  </a:lnTo>
                  <a:cubicBezTo>
                    <a:pt x="13057" y="3290"/>
                    <a:pt x="13057" y="21600"/>
                    <a:pt x="13057" y="21600"/>
                  </a:cubicBezTo>
                  <a:close/>
                  <a:moveTo>
                    <a:pt x="13057"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1" name="AutoShape 19"/>
            <p:cNvSpPr>
              <a:spLocks/>
            </p:cNvSpPr>
            <p:nvPr/>
          </p:nvSpPr>
          <p:spPr bwMode="auto">
            <a:xfrm>
              <a:off x="429"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6" y="21600"/>
                  </a:lnTo>
                  <a:lnTo>
                    <a:pt x="3479" y="4612"/>
                  </a:lnTo>
                  <a:lnTo>
                    <a:pt x="3479" y="21600"/>
                  </a:lnTo>
                  <a:cubicBezTo>
                    <a:pt x="3479"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2" name="AutoShape 20"/>
            <p:cNvSpPr>
              <a:spLocks/>
            </p:cNvSpPr>
            <p:nvPr/>
          </p:nvSpPr>
          <p:spPr bwMode="auto">
            <a:xfrm>
              <a:off x="572" y="4"/>
              <a:ext cx="105" cy="139"/>
            </a:xfrm>
            <a:custGeom>
              <a:avLst/>
              <a:gdLst/>
              <a:ahLst/>
              <a:cxnLst/>
              <a:rect l="0" t="0" r="r" b="b"/>
              <a:pathLst>
                <a:path w="21600" h="21600">
                  <a:moveTo>
                    <a:pt x="0" y="21600"/>
                  </a:moveTo>
                  <a:lnTo>
                    <a:pt x="0" y="0"/>
                  </a:lnTo>
                  <a:lnTo>
                    <a:pt x="20933" y="0"/>
                  </a:lnTo>
                  <a:lnTo>
                    <a:pt x="20933" y="2551"/>
                  </a:lnTo>
                  <a:lnTo>
                    <a:pt x="3832" y="2551"/>
                  </a:lnTo>
                  <a:lnTo>
                    <a:pt x="3832" y="9149"/>
                  </a:lnTo>
                  <a:lnTo>
                    <a:pt x="19845" y="9149"/>
                  </a:lnTo>
                  <a:lnTo>
                    <a:pt x="19845"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3" name="AutoShape 21"/>
            <p:cNvSpPr>
              <a:spLocks/>
            </p:cNvSpPr>
            <p:nvPr/>
          </p:nvSpPr>
          <p:spPr bwMode="auto">
            <a:xfrm>
              <a:off x="690" y="4"/>
              <a:ext cx="129" cy="139"/>
            </a:xfrm>
            <a:custGeom>
              <a:avLst/>
              <a:gdLst/>
              <a:ahLst/>
              <a:cxnLst/>
              <a:rect l="0" t="0" r="r" b="b"/>
              <a:pathLst>
                <a:path w="21600" h="21600">
                  <a:moveTo>
                    <a:pt x="0" y="21600"/>
                  </a:moveTo>
                  <a:lnTo>
                    <a:pt x="9106" y="10406"/>
                  </a:lnTo>
                  <a:lnTo>
                    <a:pt x="1075" y="0"/>
                  </a:lnTo>
                  <a:lnTo>
                    <a:pt x="4793" y="0"/>
                  </a:lnTo>
                  <a:lnTo>
                    <a:pt x="9089" y="5519"/>
                  </a:lnTo>
                  <a:cubicBezTo>
                    <a:pt x="9979" y="6666"/>
                    <a:pt x="10615" y="7555"/>
                    <a:pt x="10989" y="8188"/>
                  </a:cubicBezTo>
                  <a:cubicBezTo>
                    <a:pt x="11502" y="7415"/>
                    <a:pt x="12116" y="6599"/>
                    <a:pt x="12834" y="5745"/>
                  </a:cubicBezTo>
                  <a:lnTo>
                    <a:pt x="17572" y="0"/>
                  </a:lnTo>
                  <a:lnTo>
                    <a:pt x="20956" y="0"/>
                  </a:lnTo>
                  <a:lnTo>
                    <a:pt x="12780" y="10264"/>
                  </a:lnTo>
                  <a:lnTo>
                    <a:pt x="21600" y="21600"/>
                  </a:lnTo>
                  <a:lnTo>
                    <a:pt x="17744" y="21600"/>
                  </a:lnTo>
                  <a:lnTo>
                    <a:pt x="11799" y="13898"/>
                  </a:lnTo>
                  <a:cubicBezTo>
                    <a:pt x="11458" y="13459"/>
                    <a:pt x="11135" y="13014"/>
                    <a:pt x="10827" y="12559"/>
                  </a:cubicBezTo>
                  <a:cubicBezTo>
                    <a:pt x="10312" y="13304"/>
                    <a:pt x="9942" y="13820"/>
                    <a:pt x="9711" y="14109"/>
                  </a:cubicBezTo>
                  <a:lnTo>
                    <a:pt x="3742" y="21600"/>
                  </a:lnTo>
                  <a:cubicBezTo>
                    <a:pt x="3742"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4" name="AutoShape 22"/>
            <p:cNvSpPr>
              <a:spLocks/>
            </p:cNvSpPr>
            <p:nvPr/>
          </p:nvSpPr>
          <p:spPr bwMode="auto">
            <a:xfrm>
              <a:off x="825" y="4"/>
              <a:ext cx="112" cy="139"/>
            </a:xfrm>
            <a:custGeom>
              <a:avLst/>
              <a:gdLst/>
              <a:ahLst/>
              <a:cxnLst/>
              <a:rect l="0" t="0" r="r" b="b"/>
              <a:pathLst>
                <a:path w="21600" h="21600">
                  <a:moveTo>
                    <a:pt x="8975" y="21600"/>
                  </a:moveTo>
                  <a:lnTo>
                    <a:pt x="8975" y="2551"/>
                  </a:lnTo>
                  <a:lnTo>
                    <a:pt x="0" y="2551"/>
                  </a:lnTo>
                  <a:lnTo>
                    <a:pt x="0" y="0"/>
                  </a:lnTo>
                  <a:lnTo>
                    <a:pt x="21600" y="0"/>
                  </a:lnTo>
                  <a:lnTo>
                    <a:pt x="21600" y="2551"/>
                  </a:lnTo>
                  <a:lnTo>
                    <a:pt x="12582" y="2551"/>
                  </a:lnTo>
                  <a:lnTo>
                    <a:pt x="12582" y="21600"/>
                  </a:lnTo>
                  <a:cubicBezTo>
                    <a:pt x="12582" y="21600"/>
                    <a:pt x="8975" y="21600"/>
                    <a:pt x="8975" y="21600"/>
                  </a:cubicBezTo>
                  <a:close/>
                  <a:moveTo>
                    <a:pt x="897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5" name="AutoShape 23"/>
            <p:cNvSpPr>
              <a:spLocks/>
            </p:cNvSpPr>
            <p:nvPr/>
          </p:nvSpPr>
          <p:spPr bwMode="auto">
            <a:xfrm>
              <a:off x="1001" y="0"/>
              <a:ext cx="124" cy="144"/>
            </a:xfrm>
            <a:custGeom>
              <a:avLst/>
              <a:gdLst/>
              <a:ahLst/>
              <a:cxnLst/>
              <a:rect l="0" t="0" r="r" b="b"/>
              <a:pathLst>
                <a:path w="21600" h="21600">
                  <a:moveTo>
                    <a:pt x="18366" y="13923"/>
                  </a:moveTo>
                  <a:lnTo>
                    <a:pt x="21600" y="14618"/>
                  </a:lnTo>
                  <a:cubicBezTo>
                    <a:pt x="20922" y="16892"/>
                    <a:pt x="19702" y="18622"/>
                    <a:pt x="17941" y="19815"/>
                  </a:cubicBezTo>
                  <a:cubicBezTo>
                    <a:pt x="16181" y="21007"/>
                    <a:pt x="14024" y="21600"/>
                    <a:pt x="11480" y="21600"/>
                  </a:cubicBezTo>
                  <a:cubicBezTo>
                    <a:pt x="8850" y="21600"/>
                    <a:pt x="6706" y="21142"/>
                    <a:pt x="5058" y="20226"/>
                  </a:cubicBezTo>
                  <a:cubicBezTo>
                    <a:pt x="3408" y="19309"/>
                    <a:pt x="2149" y="17983"/>
                    <a:pt x="1289" y="16244"/>
                  </a:cubicBezTo>
                  <a:cubicBezTo>
                    <a:pt x="427" y="14504"/>
                    <a:pt x="0" y="12639"/>
                    <a:pt x="0" y="10645"/>
                  </a:cubicBezTo>
                  <a:cubicBezTo>
                    <a:pt x="0" y="8467"/>
                    <a:pt x="484" y="6571"/>
                    <a:pt x="1456" y="4951"/>
                  </a:cubicBezTo>
                  <a:cubicBezTo>
                    <a:pt x="2428" y="3332"/>
                    <a:pt x="3812" y="2100"/>
                    <a:pt x="5606" y="1260"/>
                  </a:cubicBezTo>
                  <a:cubicBezTo>
                    <a:pt x="7405" y="421"/>
                    <a:pt x="9375" y="0"/>
                    <a:pt x="11532" y="0"/>
                  </a:cubicBezTo>
                  <a:cubicBezTo>
                    <a:pt x="13975" y="0"/>
                    <a:pt x="16032" y="532"/>
                    <a:pt x="17700" y="1597"/>
                  </a:cubicBezTo>
                  <a:cubicBezTo>
                    <a:pt x="19364" y="2660"/>
                    <a:pt x="20528" y="4154"/>
                    <a:pt x="21183" y="6082"/>
                  </a:cubicBezTo>
                  <a:lnTo>
                    <a:pt x="18000" y="6724"/>
                  </a:lnTo>
                  <a:cubicBezTo>
                    <a:pt x="17435" y="5206"/>
                    <a:pt x="16611" y="4099"/>
                    <a:pt x="15534" y="3404"/>
                  </a:cubicBezTo>
                  <a:cubicBezTo>
                    <a:pt x="14454" y="2711"/>
                    <a:pt x="13097" y="2364"/>
                    <a:pt x="11465" y="2364"/>
                  </a:cubicBezTo>
                  <a:cubicBezTo>
                    <a:pt x="9587" y="2364"/>
                    <a:pt x="8018" y="2750"/>
                    <a:pt x="6758" y="3516"/>
                  </a:cubicBezTo>
                  <a:cubicBezTo>
                    <a:pt x="5496" y="4288"/>
                    <a:pt x="4611" y="5320"/>
                    <a:pt x="4099" y="6617"/>
                  </a:cubicBezTo>
                  <a:cubicBezTo>
                    <a:pt x="3587" y="7914"/>
                    <a:pt x="3331" y="9252"/>
                    <a:pt x="3331" y="10631"/>
                  </a:cubicBezTo>
                  <a:cubicBezTo>
                    <a:pt x="3331" y="12406"/>
                    <a:pt x="3636" y="13957"/>
                    <a:pt x="4240" y="15282"/>
                  </a:cubicBezTo>
                  <a:cubicBezTo>
                    <a:pt x="4846" y="16607"/>
                    <a:pt x="5787" y="17599"/>
                    <a:pt x="7064" y="18256"/>
                  </a:cubicBezTo>
                  <a:cubicBezTo>
                    <a:pt x="8342" y="18910"/>
                    <a:pt x="9725" y="19236"/>
                    <a:pt x="11214" y="19236"/>
                  </a:cubicBezTo>
                  <a:cubicBezTo>
                    <a:pt x="13023" y="19236"/>
                    <a:pt x="14559" y="18792"/>
                    <a:pt x="15813" y="17898"/>
                  </a:cubicBezTo>
                  <a:cubicBezTo>
                    <a:pt x="17071" y="17005"/>
                    <a:pt x="17921" y="15681"/>
                    <a:pt x="18366" y="13923"/>
                  </a:cubicBezTo>
                  <a:close/>
                  <a:moveTo>
                    <a:pt x="18366" y="13923"/>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6" name="AutoShape 24"/>
            <p:cNvSpPr>
              <a:spLocks/>
            </p:cNvSpPr>
            <p:nvPr/>
          </p:nvSpPr>
          <p:spPr bwMode="auto">
            <a:xfrm>
              <a:off x="1148" y="4"/>
              <a:ext cx="110" cy="139"/>
            </a:xfrm>
            <a:custGeom>
              <a:avLst/>
              <a:gdLst/>
              <a:ahLst/>
              <a:cxnLst/>
              <a:rect l="0" t="0" r="r" b="b"/>
              <a:pathLst>
                <a:path w="21600" h="21600">
                  <a:moveTo>
                    <a:pt x="0" y="21600"/>
                  </a:moveTo>
                  <a:lnTo>
                    <a:pt x="0" y="0"/>
                  </a:lnTo>
                  <a:lnTo>
                    <a:pt x="3647" y="0"/>
                  </a:lnTo>
                  <a:lnTo>
                    <a:pt x="3647" y="8871"/>
                  </a:lnTo>
                  <a:lnTo>
                    <a:pt x="17956" y="8871"/>
                  </a:lnTo>
                  <a:lnTo>
                    <a:pt x="17956" y="0"/>
                  </a:lnTo>
                  <a:lnTo>
                    <a:pt x="21600" y="0"/>
                  </a:lnTo>
                  <a:lnTo>
                    <a:pt x="21600" y="21600"/>
                  </a:lnTo>
                  <a:lnTo>
                    <a:pt x="17956" y="21600"/>
                  </a:lnTo>
                  <a:lnTo>
                    <a:pt x="17956" y="11418"/>
                  </a:lnTo>
                  <a:lnTo>
                    <a:pt x="3647" y="11418"/>
                  </a:lnTo>
                  <a:lnTo>
                    <a:pt x="3647" y="21600"/>
                  </a:lnTo>
                  <a:cubicBezTo>
                    <a:pt x="3647"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7" name="AutoShape 25"/>
            <p:cNvSpPr>
              <a:spLocks/>
            </p:cNvSpPr>
            <p:nvPr/>
          </p:nvSpPr>
          <p:spPr bwMode="auto">
            <a:xfrm>
              <a:off x="1275" y="4"/>
              <a:ext cx="131" cy="139"/>
            </a:xfrm>
            <a:custGeom>
              <a:avLst/>
              <a:gdLst/>
              <a:ahLst/>
              <a:cxnLst/>
              <a:rect l="0" t="0" r="r" b="b"/>
              <a:pathLst>
                <a:path w="21600" h="21600">
                  <a:moveTo>
                    <a:pt x="6652" y="12730"/>
                  </a:moveTo>
                  <a:lnTo>
                    <a:pt x="14476" y="12730"/>
                  </a:lnTo>
                  <a:lnTo>
                    <a:pt x="12062" y="6748"/>
                  </a:lnTo>
                  <a:cubicBezTo>
                    <a:pt x="11330" y="4930"/>
                    <a:pt x="10786" y="3436"/>
                    <a:pt x="10434" y="2267"/>
                  </a:cubicBezTo>
                  <a:cubicBezTo>
                    <a:pt x="10136" y="3656"/>
                    <a:pt x="9726" y="5031"/>
                    <a:pt x="9194" y="6399"/>
                  </a:cubicBezTo>
                  <a:cubicBezTo>
                    <a:pt x="9194" y="6399"/>
                    <a:pt x="6652" y="12730"/>
                    <a:pt x="6652" y="12730"/>
                  </a:cubicBezTo>
                  <a:close/>
                  <a:moveTo>
                    <a:pt x="0" y="21600"/>
                  </a:moveTo>
                  <a:lnTo>
                    <a:pt x="8880" y="0"/>
                  </a:lnTo>
                  <a:lnTo>
                    <a:pt x="12152" y="0"/>
                  </a:lnTo>
                  <a:lnTo>
                    <a:pt x="21600" y="21600"/>
                  </a:lnTo>
                  <a:lnTo>
                    <a:pt x="18122" y="21600"/>
                  </a:lnTo>
                  <a:lnTo>
                    <a:pt x="15435" y="15060"/>
                  </a:lnTo>
                  <a:lnTo>
                    <a:pt x="5770" y="15060"/>
                  </a:lnTo>
                  <a:lnTo>
                    <a:pt x="3230" y="21600"/>
                  </a:lnTo>
                  <a:cubicBezTo>
                    <a:pt x="323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8" name="AutoShape 26"/>
            <p:cNvSpPr>
              <a:spLocks/>
            </p:cNvSpPr>
            <p:nvPr/>
          </p:nvSpPr>
          <p:spPr bwMode="auto">
            <a:xfrm>
              <a:off x="142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9" name="AutoShape 27"/>
            <p:cNvSpPr>
              <a:spLocks/>
            </p:cNvSpPr>
            <p:nvPr/>
          </p:nvSpPr>
          <p:spPr bwMode="auto">
            <a:xfrm>
              <a:off x="153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0" name="AutoShape 28"/>
            <p:cNvSpPr>
              <a:spLocks/>
            </p:cNvSpPr>
            <p:nvPr/>
          </p:nvSpPr>
          <p:spPr bwMode="auto">
            <a:xfrm>
              <a:off x="1643" y="4"/>
              <a:ext cx="105" cy="139"/>
            </a:xfrm>
            <a:custGeom>
              <a:avLst/>
              <a:gdLst/>
              <a:ahLst/>
              <a:cxnLst/>
              <a:rect l="0" t="0" r="r" b="b"/>
              <a:pathLst>
                <a:path w="21600" h="21600">
                  <a:moveTo>
                    <a:pt x="0" y="21600"/>
                  </a:moveTo>
                  <a:lnTo>
                    <a:pt x="0" y="0"/>
                  </a:lnTo>
                  <a:lnTo>
                    <a:pt x="20927" y="0"/>
                  </a:lnTo>
                  <a:lnTo>
                    <a:pt x="20927" y="2551"/>
                  </a:lnTo>
                  <a:lnTo>
                    <a:pt x="3828" y="2551"/>
                  </a:lnTo>
                  <a:lnTo>
                    <a:pt x="3828" y="9149"/>
                  </a:lnTo>
                  <a:lnTo>
                    <a:pt x="19841" y="9149"/>
                  </a:lnTo>
                  <a:lnTo>
                    <a:pt x="19841"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1" name="AutoShape 29"/>
            <p:cNvSpPr>
              <a:spLocks/>
            </p:cNvSpPr>
            <p:nvPr/>
          </p:nvSpPr>
          <p:spPr bwMode="auto">
            <a:xfrm>
              <a:off x="1773"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4" y="21600"/>
                  </a:lnTo>
                  <a:lnTo>
                    <a:pt x="3481" y="4612"/>
                  </a:lnTo>
                  <a:lnTo>
                    <a:pt x="3481" y="21600"/>
                  </a:lnTo>
                  <a:cubicBezTo>
                    <a:pt x="3481"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2" name="AutoShape 30"/>
            <p:cNvSpPr>
              <a:spLocks/>
            </p:cNvSpPr>
            <p:nvPr/>
          </p:nvSpPr>
          <p:spPr bwMode="auto">
            <a:xfrm>
              <a:off x="1908" y="0"/>
              <a:ext cx="130" cy="144"/>
            </a:xfrm>
            <a:custGeom>
              <a:avLst/>
              <a:gdLst/>
              <a:ahLst/>
              <a:cxnLst/>
              <a:rect l="0" t="0" r="r" b="b"/>
              <a:pathLst>
                <a:path w="21600" h="21600">
                  <a:moveTo>
                    <a:pt x="11708" y="13059"/>
                  </a:moveTo>
                  <a:lnTo>
                    <a:pt x="11708" y="10595"/>
                  </a:lnTo>
                  <a:lnTo>
                    <a:pt x="21600" y="10595"/>
                  </a:lnTo>
                  <a:lnTo>
                    <a:pt x="21600" y="18340"/>
                  </a:lnTo>
                  <a:cubicBezTo>
                    <a:pt x="20079" y="19423"/>
                    <a:pt x="18517" y="20237"/>
                    <a:pt x="16900" y="20784"/>
                  </a:cubicBezTo>
                  <a:cubicBezTo>
                    <a:pt x="15287" y="21329"/>
                    <a:pt x="13629" y="21600"/>
                    <a:pt x="11930" y="21600"/>
                  </a:cubicBezTo>
                  <a:cubicBezTo>
                    <a:pt x="9636" y="21600"/>
                    <a:pt x="7553" y="21164"/>
                    <a:pt x="5677" y="20283"/>
                  </a:cubicBezTo>
                  <a:cubicBezTo>
                    <a:pt x="3802" y="19405"/>
                    <a:pt x="2386" y="18135"/>
                    <a:pt x="1433" y="16471"/>
                  </a:cubicBezTo>
                  <a:cubicBezTo>
                    <a:pt x="479" y="14811"/>
                    <a:pt x="0" y="12952"/>
                    <a:pt x="0" y="10902"/>
                  </a:cubicBezTo>
                  <a:cubicBezTo>
                    <a:pt x="0" y="8870"/>
                    <a:pt x="476" y="6971"/>
                    <a:pt x="1422" y="5210"/>
                  </a:cubicBezTo>
                  <a:cubicBezTo>
                    <a:pt x="2376" y="3447"/>
                    <a:pt x="3741" y="2140"/>
                    <a:pt x="5526" y="1284"/>
                  </a:cubicBezTo>
                  <a:cubicBezTo>
                    <a:pt x="7311" y="430"/>
                    <a:pt x="9364" y="0"/>
                    <a:pt x="11693" y="0"/>
                  </a:cubicBezTo>
                  <a:cubicBezTo>
                    <a:pt x="13380" y="0"/>
                    <a:pt x="14905" y="246"/>
                    <a:pt x="16269" y="734"/>
                  </a:cubicBezTo>
                  <a:cubicBezTo>
                    <a:pt x="17639" y="1226"/>
                    <a:pt x="18706" y="1907"/>
                    <a:pt x="19481" y="2782"/>
                  </a:cubicBezTo>
                  <a:cubicBezTo>
                    <a:pt x="20255" y="3657"/>
                    <a:pt x="20845" y="4798"/>
                    <a:pt x="21249" y="6203"/>
                  </a:cubicBezTo>
                  <a:lnTo>
                    <a:pt x="18463" y="6885"/>
                  </a:lnTo>
                  <a:cubicBezTo>
                    <a:pt x="18109" y="5824"/>
                    <a:pt x="17679" y="4986"/>
                    <a:pt x="17153" y="4378"/>
                  </a:cubicBezTo>
                  <a:cubicBezTo>
                    <a:pt x="16631" y="3768"/>
                    <a:pt x="15893" y="3281"/>
                    <a:pt x="14926" y="2915"/>
                  </a:cubicBezTo>
                  <a:cubicBezTo>
                    <a:pt x="13957" y="2549"/>
                    <a:pt x="12886" y="2366"/>
                    <a:pt x="11708" y="2366"/>
                  </a:cubicBezTo>
                  <a:cubicBezTo>
                    <a:pt x="10294" y="2366"/>
                    <a:pt x="9074" y="2557"/>
                    <a:pt x="8042" y="2941"/>
                  </a:cubicBezTo>
                  <a:cubicBezTo>
                    <a:pt x="7012" y="3329"/>
                    <a:pt x="6183" y="3833"/>
                    <a:pt x="5550" y="4460"/>
                  </a:cubicBezTo>
                  <a:cubicBezTo>
                    <a:pt x="4917" y="5088"/>
                    <a:pt x="4425" y="5776"/>
                    <a:pt x="4076" y="6526"/>
                  </a:cubicBezTo>
                  <a:cubicBezTo>
                    <a:pt x="3481" y="7821"/>
                    <a:pt x="3186" y="9221"/>
                    <a:pt x="3186" y="10731"/>
                  </a:cubicBezTo>
                  <a:cubicBezTo>
                    <a:pt x="3186" y="12592"/>
                    <a:pt x="3542" y="14150"/>
                    <a:pt x="4259" y="15404"/>
                  </a:cubicBezTo>
                  <a:cubicBezTo>
                    <a:pt x="4978" y="16659"/>
                    <a:pt x="6019" y="17590"/>
                    <a:pt x="7389" y="18198"/>
                  </a:cubicBezTo>
                  <a:cubicBezTo>
                    <a:pt x="8761" y="18804"/>
                    <a:pt x="10215" y="19108"/>
                    <a:pt x="11754" y="19108"/>
                  </a:cubicBezTo>
                  <a:cubicBezTo>
                    <a:pt x="13091" y="19108"/>
                    <a:pt x="14400" y="18880"/>
                    <a:pt x="15673" y="18418"/>
                  </a:cubicBezTo>
                  <a:cubicBezTo>
                    <a:pt x="16949" y="17960"/>
                    <a:pt x="17913" y="17469"/>
                    <a:pt x="18574" y="16946"/>
                  </a:cubicBezTo>
                  <a:lnTo>
                    <a:pt x="18574" y="13059"/>
                  </a:lnTo>
                  <a:cubicBezTo>
                    <a:pt x="18574" y="13059"/>
                    <a:pt x="11708" y="13059"/>
                    <a:pt x="11708" y="13059"/>
                  </a:cubicBezTo>
                  <a:close/>
                  <a:moveTo>
                    <a:pt x="11708" y="13059"/>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3" name="AutoShape 31"/>
            <p:cNvSpPr>
              <a:spLocks/>
            </p:cNvSpPr>
            <p:nvPr/>
          </p:nvSpPr>
          <p:spPr bwMode="auto">
            <a:xfrm>
              <a:off x="2068" y="4"/>
              <a:ext cx="105" cy="139"/>
            </a:xfrm>
            <a:custGeom>
              <a:avLst/>
              <a:gdLst/>
              <a:ahLst/>
              <a:cxnLst/>
              <a:rect l="0" t="0" r="r" b="b"/>
              <a:pathLst>
                <a:path w="21600" h="21600">
                  <a:moveTo>
                    <a:pt x="0" y="21600"/>
                  </a:moveTo>
                  <a:lnTo>
                    <a:pt x="0" y="0"/>
                  </a:lnTo>
                  <a:lnTo>
                    <a:pt x="20930" y="0"/>
                  </a:lnTo>
                  <a:lnTo>
                    <a:pt x="20930" y="2551"/>
                  </a:lnTo>
                  <a:lnTo>
                    <a:pt x="3828" y="2551"/>
                  </a:lnTo>
                  <a:lnTo>
                    <a:pt x="3828" y="9149"/>
                  </a:lnTo>
                  <a:lnTo>
                    <a:pt x="19838" y="9149"/>
                  </a:lnTo>
                  <a:lnTo>
                    <a:pt x="19838"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4" name="AutoShape 32"/>
            <p:cNvSpPr>
              <a:spLocks/>
            </p:cNvSpPr>
            <p:nvPr/>
          </p:nvSpPr>
          <p:spPr bwMode="auto">
            <a:xfrm>
              <a:off x="2202"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5" name="AutoShape 33"/>
            <p:cNvSpPr>
              <a:spLocks/>
            </p:cNvSpPr>
            <p:nvPr/>
          </p:nvSpPr>
          <p:spPr bwMode="auto">
            <a:xfrm>
              <a:off x="2309" y="4"/>
              <a:ext cx="111" cy="139"/>
            </a:xfrm>
            <a:custGeom>
              <a:avLst/>
              <a:gdLst/>
              <a:ahLst/>
              <a:cxnLst/>
              <a:rect l="0" t="0" r="r" b="b"/>
              <a:pathLst>
                <a:path w="21600" h="21600">
                  <a:moveTo>
                    <a:pt x="0" y="21600"/>
                  </a:moveTo>
                  <a:lnTo>
                    <a:pt x="0" y="0"/>
                  </a:lnTo>
                  <a:lnTo>
                    <a:pt x="3717" y="0"/>
                  </a:lnTo>
                  <a:lnTo>
                    <a:pt x="18121" y="16959"/>
                  </a:lnTo>
                  <a:lnTo>
                    <a:pt x="18121" y="0"/>
                  </a:lnTo>
                  <a:lnTo>
                    <a:pt x="21600" y="0"/>
                  </a:lnTo>
                  <a:lnTo>
                    <a:pt x="21600" y="21600"/>
                  </a:lnTo>
                  <a:lnTo>
                    <a:pt x="17879" y="21600"/>
                  </a:lnTo>
                  <a:lnTo>
                    <a:pt x="3473" y="4612"/>
                  </a:lnTo>
                  <a:lnTo>
                    <a:pt x="3473" y="21600"/>
                  </a:lnTo>
                  <a:cubicBezTo>
                    <a:pt x="347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6" name="AutoShape 34"/>
            <p:cNvSpPr>
              <a:spLocks/>
            </p:cNvSpPr>
            <p:nvPr/>
          </p:nvSpPr>
          <p:spPr bwMode="auto">
            <a:xfrm>
              <a:off x="2452" y="4"/>
              <a:ext cx="105" cy="139"/>
            </a:xfrm>
            <a:custGeom>
              <a:avLst/>
              <a:gdLst/>
              <a:ahLst/>
              <a:cxnLst/>
              <a:rect l="0" t="0" r="r" b="b"/>
              <a:pathLst>
                <a:path w="21600" h="21600">
                  <a:moveTo>
                    <a:pt x="0" y="21600"/>
                  </a:moveTo>
                  <a:lnTo>
                    <a:pt x="0" y="0"/>
                  </a:lnTo>
                  <a:lnTo>
                    <a:pt x="20930" y="0"/>
                  </a:lnTo>
                  <a:lnTo>
                    <a:pt x="20930"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7" name="AutoShape 35"/>
            <p:cNvSpPr>
              <a:spLocks/>
            </p:cNvSpPr>
            <p:nvPr/>
          </p:nvSpPr>
          <p:spPr bwMode="auto">
            <a:xfrm>
              <a:off x="2566" y="4"/>
              <a:ext cx="129" cy="139"/>
            </a:xfrm>
            <a:custGeom>
              <a:avLst/>
              <a:gdLst/>
              <a:ahLst/>
              <a:cxnLst/>
              <a:rect l="0" t="0" r="r" b="b"/>
              <a:pathLst>
                <a:path w="21600" h="21600">
                  <a:moveTo>
                    <a:pt x="0" y="21600"/>
                  </a:moveTo>
                  <a:lnTo>
                    <a:pt x="9109" y="10406"/>
                  </a:lnTo>
                  <a:lnTo>
                    <a:pt x="1079" y="0"/>
                  </a:lnTo>
                  <a:lnTo>
                    <a:pt x="4797" y="0"/>
                  </a:lnTo>
                  <a:lnTo>
                    <a:pt x="9090" y="5519"/>
                  </a:lnTo>
                  <a:cubicBezTo>
                    <a:pt x="9982" y="6666"/>
                    <a:pt x="10619" y="7555"/>
                    <a:pt x="10993" y="8188"/>
                  </a:cubicBezTo>
                  <a:cubicBezTo>
                    <a:pt x="11501" y="7415"/>
                    <a:pt x="12120" y="6599"/>
                    <a:pt x="12836" y="5745"/>
                  </a:cubicBezTo>
                  <a:lnTo>
                    <a:pt x="17569" y="0"/>
                  </a:lnTo>
                  <a:lnTo>
                    <a:pt x="20956" y="0"/>
                  </a:lnTo>
                  <a:lnTo>
                    <a:pt x="12780" y="10264"/>
                  </a:lnTo>
                  <a:lnTo>
                    <a:pt x="21600" y="21600"/>
                  </a:lnTo>
                  <a:lnTo>
                    <a:pt x="17741" y="21600"/>
                  </a:lnTo>
                  <a:lnTo>
                    <a:pt x="11801" y="13898"/>
                  </a:lnTo>
                  <a:cubicBezTo>
                    <a:pt x="11464" y="13459"/>
                    <a:pt x="11136" y="13014"/>
                    <a:pt x="10830" y="12559"/>
                  </a:cubicBezTo>
                  <a:cubicBezTo>
                    <a:pt x="10317" y="13304"/>
                    <a:pt x="9943" y="13820"/>
                    <a:pt x="9713" y="14109"/>
                  </a:cubicBezTo>
                  <a:lnTo>
                    <a:pt x="3746" y="21600"/>
                  </a:lnTo>
                  <a:cubicBezTo>
                    <a:pt x="3746"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8" name="AutoShape 36"/>
            <p:cNvSpPr>
              <a:spLocks/>
            </p:cNvSpPr>
            <p:nvPr/>
          </p:nvSpPr>
          <p:spPr bwMode="auto">
            <a:xfrm>
              <a:off x="2701" y="4"/>
              <a:ext cx="112" cy="139"/>
            </a:xfrm>
            <a:custGeom>
              <a:avLst/>
              <a:gdLst/>
              <a:ahLst/>
              <a:cxnLst/>
              <a:rect l="0" t="0" r="r" b="b"/>
              <a:pathLst>
                <a:path w="21600" h="21600">
                  <a:moveTo>
                    <a:pt x="8976" y="21600"/>
                  </a:moveTo>
                  <a:lnTo>
                    <a:pt x="8976" y="2551"/>
                  </a:lnTo>
                  <a:lnTo>
                    <a:pt x="0" y="2551"/>
                  </a:lnTo>
                  <a:lnTo>
                    <a:pt x="0" y="0"/>
                  </a:lnTo>
                  <a:lnTo>
                    <a:pt x="21600" y="0"/>
                  </a:lnTo>
                  <a:lnTo>
                    <a:pt x="21600" y="2551"/>
                  </a:lnTo>
                  <a:lnTo>
                    <a:pt x="12581" y="2551"/>
                  </a:lnTo>
                  <a:lnTo>
                    <a:pt x="12581" y="21600"/>
                  </a:lnTo>
                  <a:cubicBezTo>
                    <a:pt x="12581" y="21600"/>
                    <a:pt x="8976" y="21600"/>
                    <a:pt x="8976" y="21600"/>
                  </a:cubicBezTo>
                  <a:close/>
                  <a:moveTo>
                    <a:pt x="897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9" name="AutoShape 37"/>
            <p:cNvSpPr>
              <a:spLocks/>
            </p:cNvSpPr>
            <p:nvPr/>
          </p:nvSpPr>
          <p:spPr bwMode="auto">
            <a:xfrm>
              <a:off x="2881"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0" name="AutoShape 38"/>
            <p:cNvSpPr>
              <a:spLocks/>
            </p:cNvSpPr>
            <p:nvPr/>
          </p:nvSpPr>
          <p:spPr bwMode="auto">
            <a:xfrm>
              <a:off x="2991" y="4"/>
              <a:ext cx="105" cy="139"/>
            </a:xfrm>
            <a:custGeom>
              <a:avLst/>
              <a:gdLst/>
              <a:ahLst/>
              <a:cxnLst/>
              <a:rect l="0" t="0" r="r" b="b"/>
              <a:pathLst>
                <a:path w="21600" h="21600">
                  <a:moveTo>
                    <a:pt x="0" y="21600"/>
                  </a:moveTo>
                  <a:lnTo>
                    <a:pt x="0" y="0"/>
                  </a:lnTo>
                  <a:lnTo>
                    <a:pt x="20931" y="0"/>
                  </a:lnTo>
                  <a:lnTo>
                    <a:pt x="20931" y="2551"/>
                  </a:lnTo>
                  <a:lnTo>
                    <a:pt x="3834" y="2551"/>
                  </a:lnTo>
                  <a:lnTo>
                    <a:pt x="3834" y="9149"/>
                  </a:lnTo>
                  <a:lnTo>
                    <a:pt x="19845" y="9149"/>
                  </a:lnTo>
                  <a:lnTo>
                    <a:pt x="19845" y="11700"/>
                  </a:lnTo>
                  <a:lnTo>
                    <a:pt x="3834" y="11700"/>
                  </a:lnTo>
                  <a:lnTo>
                    <a:pt x="3834"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1" name="AutoShape 39"/>
            <p:cNvSpPr>
              <a:spLocks/>
            </p:cNvSpPr>
            <p:nvPr/>
          </p:nvSpPr>
          <p:spPr bwMode="auto">
            <a:xfrm>
              <a:off x="3110" y="4"/>
              <a:ext cx="129" cy="139"/>
            </a:xfrm>
            <a:custGeom>
              <a:avLst/>
              <a:gdLst/>
              <a:ahLst/>
              <a:cxnLst/>
              <a:rect l="0" t="0" r="r" b="b"/>
              <a:pathLst>
                <a:path w="21600" h="21600">
                  <a:moveTo>
                    <a:pt x="9151" y="21600"/>
                  </a:moveTo>
                  <a:lnTo>
                    <a:pt x="0" y="0"/>
                  </a:lnTo>
                  <a:lnTo>
                    <a:pt x="3384" y="0"/>
                  </a:lnTo>
                  <a:lnTo>
                    <a:pt x="9520" y="15686"/>
                  </a:lnTo>
                  <a:cubicBezTo>
                    <a:pt x="10015" y="16943"/>
                    <a:pt x="10430" y="18120"/>
                    <a:pt x="10763" y="19222"/>
                  </a:cubicBezTo>
                  <a:cubicBezTo>
                    <a:pt x="11129" y="18042"/>
                    <a:pt x="11552" y="16863"/>
                    <a:pt x="12036" y="15686"/>
                  </a:cubicBezTo>
                  <a:lnTo>
                    <a:pt x="18414" y="0"/>
                  </a:lnTo>
                  <a:lnTo>
                    <a:pt x="21600" y="0"/>
                  </a:lnTo>
                  <a:lnTo>
                    <a:pt x="12353" y="21600"/>
                  </a:lnTo>
                  <a:cubicBezTo>
                    <a:pt x="12353" y="21600"/>
                    <a:pt x="9151" y="21600"/>
                    <a:pt x="9151" y="21600"/>
                  </a:cubicBezTo>
                  <a:close/>
                  <a:moveTo>
                    <a:pt x="9151"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2" name="AutoShape 40"/>
            <p:cNvSpPr>
              <a:spLocks/>
            </p:cNvSpPr>
            <p:nvPr/>
          </p:nvSpPr>
          <p:spPr bwMode="auto">
            <a:xfrm>
              <a:off x="3257" y="4"/>
              <a:ext cx="105" cy="139"/>
            </a:xfrm>
            <a:custGeom>
              <a:avLst/>
              <a:gdLst/>
              <a:ahLst/>
              <a:cxnLst/>
              <a:rect l="0" t="0" r="r" b="b"/>
              <a:pathLst>
                <a:path w="21600" h="21600">
                  <a:moveTo>
                    <a:pt x="0" y="21600"/>
                  </a:moveTo>
                  <a:lnTo>
                    <a:pt x="0" y="0"/>
                  </a:lnTo>
                  <a:lnTo>
                    <a:pt x="20931" y="0"/>
                  </a:lnTo>
                  <a:lnTo>
                    <a:pt x="20931"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3" name="AutoShape 41"/>
            <p:cNvSpPr>
              <a:spLocks/>
            </p:cNvSpPr>
            <p:nvPr/>
          </p:nvSpPr>
          <p:spPr bwMode="auto">
            <a:xfrm>
              <a:off x="3384" y="4"/>
              <a:ext cx="88" cy="139"/>
            </a:xfrm>
            <a:custGeom>
              <a:avLst/>
              <a:gdLst/>
              <a:ahLst/>
              <a:cxnLst/>
              <a:rect l="0" t="0" r="r" b="b"/>
              <a:pathLst>
                <a:path w="21600" h="21600">
                  <a:moveTo>
                    <a:pt x="0" y="21600"/>
                  </a:moveTo>
                  <a:lnTo>
                    <a:pt x="0" y="0"/>
                  </a:lnTo>
                  <a:lnTo>
                    <a:pt x="4579" y="0"/>
                  </a:lnTo>
                  <a:lnTo>
                    <a:pt x="4579"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4" name="AutoShape 42"/>
            <p:cNvSpPr>
              <a:spLocks/>
            </p:cNvSpPr>
            <p:nvPr/>
          </p:nvSpPr>
          <p:spPr bwMode="auto">
            <a:xfrm>
              <a:off x="3498"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45" name="Title 44"/>
          <p:cNvSpPr>
            <a:spLocks noGrp="1"/>
          </p:cNvSpPr>
          <p:nvPr>
            <p:ph type="title" hasCustomPrompt="1"/>
          </p:nvPr>
        </p:nvSpPr>
        <p:spPr>
          <a:xfrm>
            <a:off x="457647" y="2411016"/>
            <a:ext cx="8228707" cy="535781"/>
          </a:xfrm>
          <a:prstGeom prst="rect">
            <a:avLst/>
          </a:prstGeom>
        </p:spPr>
        <p:txBody>
          <a:bodyPr vert="horz" lIns="64264" tIns="32132" rIns="64264" bIns="32132"/>
          <a:lstStyle>
            <a:lvl1pPr>
              <a:defRPr sz="2800" b="1" i="0" cap="all">
                <a:solidFill>
                  <a:srgbClr val="286FBA"/>
                </a:solidFill>
                <a:latin typeface="Arial Narrow" panose="020B0606020202030204" pitchFamily="34" charset="0"/>
                <a:cs typeface="Arial" panose="020B0604020202020204" pitchFamily="34" charset="0"/>
              </a:defRPr>
            </a:lvl1pPr>
          </a:lstStyle>
          <a:p>
            <a:r>
              <a:rPr lang="es-ES_tradnl" dirty="0" smtClean="0"/>
              <a:t>CLICK TO EDIT TEXT</a:t>
            </a:r>
            <a:endParaRPr lang="en-US" dirty="0"/>
          </a:p>
        </p:txBody>
      </p:sp>
      <p:sp>
        <p:nvSpPr>
          <p:cNvPr id="47" name="Text Placeholder 46"/>
          <p:cNvSpPr>
            <a:spLocks noGrp="1"/>
          </p:cNvSpPr>
          <p:nvPr>
            <p:ph type="body" sz="quarter" idx="10" hasCustomPrompt="1"/>
          </p:nvPr>
        </p:nvSpPr>
        <p:spPr>
          <a:xfrm>
            <a:off x="232172" y="4661297"/>
            <a:ext cx="4446984" cy="321469"/>
          </a:xfrm>
          <a:prstGeom prst="rect">
            <a:avLst/>
          </a:prstGeom>
        </p:spPr>
        <p:txBody>
          <a:bodyPr vert="horz" lIns="64264" tIns="32132" rIns="64264" bIns="32132"/>
          <a:lstStyle>
            <a:lvl1pPr marL="0" indent="0" algn="l">
              <a:buFontTx/>
              <a:buNone/>
              <a:defRPr sz="1700" b="0" i="0" baseline="0">
                <a:solidFill>
                  <a:srgbClr val="286FBA"/>
                </a:solidFill>
                <a:latin typeface="Arial Narrow" panose="020B0606020202030204" pitchFamily="34" charset="0"/>
                <a:cs typeface="Arial Narrow" panose="020B0606020202030204" pitchFamily="34" charset="0"/>
              </a:defRPr>
            </a:lvl1pPr>
            <a:lvl2pPr marL="535541" indent="0" algn="l">
              <a:buFontTx/>
              <a:buNone/>
              <a:defRPr sz="1400"/>
            </a:lvl2pPr>
            <a:lvl3pPr marL="847945" indent="0" algn="l">
              <a:buFontTx/>
              <a:buNone/>
              <a:defRPr sz="1400"/>
            </a:lvl3pPr>
            <a:lvl4pPr marL="1160344" indent="0" algn="l">
              <a:buFontTx/>
              <a:buNone/>
              <a:defRPr sz="1400"/>
            </a:lvl4pPr>
            <a:lvl5pPr marL="1472741" indent="0" algn="l">
              <a:buFontTx/>
              <a:buNone/>
              <a:defRPr sz="1400"/>
            </a:lvl5pPr>
          </a:lstStyle>
          <a:p>
            <a:pPr lvl="0"/>
            <a:r>
              <a:rPr lang="es-ES_tradnl" dirty="0" err="1" smtClean="0"/>
              <a:t>e.g</a:t>
            </a:r>
            <a:r>
              <a:rPr lang="es-ES_tradnl" dirty="0" smtClean="0"/>
              <a:t>. </a:t>
            </a:r>
            <a:r>
              <a:rPr lang="es-ES_tradnl" dirty="0" err="1" smtClean="0"/>
              <a:t>Contact</a:t>
            </a:r>
            <a:r>
              <a:rPr lang="es-ES_tradnl" dirty="0" smtClean="0"/>
              <a:t> Me</a:t>
            </a:r>
            <a:endParaRPr lang="en-US" dirty="0"/>
          </a:p>
        </p:txBody>
      </p:sp>
      <p:sp>
        <p:nvSpPr>
          <p:cNvPr id="48" name="Text Placeholder 19"/>
          <p:cNvSpPr>
            <a:spLocks noGrp="1"/>
          </p:cNvSpPr>
          <p:nvPr>
            <p:ph type="body" sz="quarter" idx="14" hasCustomPrompt="1"/>
          </p:nvPr>
        </p:nvSpPr>
        <p:spPr>
          <a:xfrm>
            <a:off x="232172" y="4982773"/>
            <a:ext cx="4446984" cy="214313"/>
          </a:xfrm>
          <a:prstGeom prst="rect">
            <a:avLst/>
          </a:prstGeom>
        </p:spPr>
        <p:txBody>
          <a:bodyPr lIns="64264" tIns="32132" rIns="64264" bIns="32132" anchor="ctr"/>
          <a:lstStyle>
            <a:lvl1pPr marL="1117" indent="0" algn="l">
              <a:buFontTx/>
              <a:buNone/>
              <a:defRPr sz="1500" b="0" i="0">
                <a:solidFill>
                  <a:srgbClr val="626064"/>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Name</a:t>
            </a:r>
            <a:endParaRPr lang="en-US" dirty="0"/>
          </a:p>
        </p:txBody>
      </p:sp>
      <p:sp>
        <p:nvSpPr>
          <p:cNvPr id="49" name="Text Placeholder 19"/>
          <p:cNvSpPr>
            <a:spLocks noGrp="1"/>
          </p:cNvSpPr>
          <p:nvPr>
            <p:ph type="body" sz="quarter" idx="15" hasCustomPrompt="1"/>
          </p:nvPr>
        </p:nvSpPr>
        <p:spPr>
          <a:xfrm>
            <a:off x="232172" y="5197078"/>
            <a:ext cx="4446984" cy="160734"/>
          </a:xfrm>
          <a:prstGeom prst="rect">
            <a:avLst/>
          </a:prstGeom>
        </p:spPr>
        <p:txBody>
          <a:bodyPr lIns="64264" tIns="32132" rIns="64264" bIns="32132" anchor="ctr"/>
          <a:lstStyle>
            <a:lvl1pPr marL="1117" indent="0" algn="l">
              <a:buFontTx/>
              <a:buNone/>
              <a:defRPr sz="1100" b="0" i="0">
                <a:solidFill>
                  <a:srgbClr val="626064"/>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50" name="Text Placeholder 19"/>
          <p:cNvSpPr>
            <a:spLocks noGrp="1"/>
          </p:cNvSpPr>
          <p:nvPr>
            <p:ph type="body" sz="quarter" idx="16" hasCustomPrompt="1"/>
          </p:nvPr>
        </p:nvSpPr>
        <p:spPr>
          <a:xfrm>
            <a:off x="232172" y="5679281"/>
            <a:ext cx="4446984" cy="160734"/>
          </a:xfrm>
          <a:prstGeom prst="rect">
            <a:avLst/>
          </a:prstGeom>
        </p:spPr>
        <p:txBody>
          <a:bodyPr lIns="64264" tIns="32132" rIns="64264" bIns="32132" anchor="ctr"/>
          <a:lstStyle>
            <a:lvl1pPr marL="1117" indent="0" algn="l">
              <a:buFontTx/>
              <a:buNone/>
              <a:defRPr sz="1100" b="0" i="0">
                <a:solidFill>
                  <a:srgbClr val="636165"/>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Location</a:t>
            </a:r>
            <a:endParaRPr lang="en-US" dirty="0"/>
          </a:p>
        </p:txBody>
      </p:sp>
      <p:sp>
        <p:nvSpPr>
          <p:cNvPr id="51" name="Text Placeholder 19"/>
          <p:cNvSpPr>
            <a:spLocks noGrp="1"/>
          </p:cNvSpPr>
          <p:nvPr>
            <p:ph type="body" sz="quarter" idx="17" hasCustomPrompt="1"/>
          </p:nvPr>
        </p:nvSpPr>
        <p:spPr>
          <a:xfrm>
            <a:off x="232172" y="5840017"/>
            <a:ext cx="4446984" cy="160734"/>
          </a:xfrm>
          <a:prstGeom prst="rect">
            <a:avLst/>
          </a:prstGeom>
        </p:spPr>
        <p:txBody>
          <a:bodyPr lIns="64264" tIns="32132" rIns="64264" bIns="32132" anchor="ctr"/>
          <a:lstStyle>
            <a:lvl1pPr marL="1117" indent="0" algn="l">
              <a:buFontTx/>
              <a:buNone/>
              <a:defRPr sz="1100" b="0" i="0">
                <a:solidFill>
                  <a:srgbClr val="636165"/>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Telephone</a:t>
            </a:r>
            <a:endParaRPr lang="en-US" dirty="0"/>
          </a:p>
        </p:txBody>
      </p:sp>
      <p:sp>
        <p:nvSpPr>
          <p:cNvPr id="52" name="Text Placeholder 19"/>
          <p:cNvSpPr>
            <a:spLocks noGrp="1"/>
          </p:cNvSpPr>
          <p:nvPr>
            <p:ph type="body" sz="quarter" idx="18" hasCustomPrompt="1"/>
          </p:nvPr>
        </p:nvSpPr>
        <p:spPr>
          <a:xfrm>
            <a:off x="232172" y="6000750"/>
            <a:ext cx="4446984" cy="160734"/>
          </a:xfrm>
          <a:prstGeom prst="rect">
            <a:avLst/>
          </a:prstGeom>
        </p:spPr>
        <p:txBody>
          <a:bodyPr lIns="64264" tIns="32132" rIns="64264" bIns="32132" anchor="ctr"/>
          <a:lstStyle>
            <a:lvl1pPr marL="1117" indent="0" algn="l">
              <a:buFontTx/>
              <a:buNone/>
              <a:defRPr sz="1100" b="0" i="0">
                <a:solidFill>
                  <a:srgbClr val="3460AF"/>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Tree>
    <p:extLst>
      <p:ext uri="{BB962C8B-B14F-4D97-AF65-F5344CB8AC3E}">
        <p14:creationId xmlns:p14="http://schemas.microsoft.com/office/powerpoint/2010/main" val="25133217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Image 8">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54203" y="964406"/>
            <a:ext cx="3911203"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311480306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Image 9">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1" name="Picture 38"/>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15" b="94701" l="3653" r="97717"/>
                    </a14:imgEffect>
                  </a14:imgLayer>
                </a14:imgProps>
              </a:ext>
              <a:ext uri="{28A0092B-C50C-407E-A947-70E740481C1C}">
                <a14:useLocalDpi xmlns:a14="http://schemas.microsoft.com/office/drawing/2010/main" val="0"/>
              </a:ext>
            </a:extLst>
          </a:blip>
          <a:stretch>
            <a:fillRect/>
          </a:stretch>
        </p:blipFill>
        <p:spPr bwMode="auto">
          <a:xfrm>
            <a:off x="5107781" y="964406"/>
            <a:ext cx="3911200"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2"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3"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4"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35405968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2D7508-AA0F-4697-85CB-6140451828BF}" type="datetimeFigureOut">
              <a:rPr lang="en-US" smtClean="0"/>
              <a:t>2/16/2022</a:t>
            </a:fld>
            <a:endParaRPr lang="en-US" dirty="0"/>
          </a:p>
        </p:txBody>
      </p:sp>
      <p:sp>
        <p:nvSpPr>
          <p:cNvPr id="5" name="Footer Placeholder 4"/>
          <p:cNvSpPr>
            <a:spLocks noGrp="1"/>
          </p:cNvSpPr>
          <p:nvPr>
            <p:ph type="ftr" sz="quarter" idx="11"/>
          </p:nvPr>
        </p:nvSpPr>
        <p:spPr>
          <a:xfrm>
            <a:off x="1295400" y="6356350"/>
            <a:ext cx="5715000" cy="365125"/>
          </a:xfrm>
          <a:prstGeom prst="rect">
            <a:avLst/>
          </a:prstGeom>
        </p:spPr>
        <p:txBody>
          <a:bodyPr/>
          <a:lstStyle/>
          <a:p>
            <a:r>
              <a:rPr lang="en-US" dirty="0" smtClean="0"/>
              <a:t>tushar@nexsenpruet.com/bmaybank@nexsenpruet.com</a:t>
            </a:r>
          </a:p>
          <a:p>
            <a:endParaRPr lang="en-US" dirty="0"/>
          </a:p>
        </p:txBody>
      </p:sp>
      <p:sp>
        <p:nvSpPr>
          <p:cNvPr id="6" name="Slide Number Placeholder 5"/>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650366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D7508-AA0F-4697-85CB-6140451828BF}" type="datetimeFigureOut">
              <a:rPr lang="en-US" smtClean="0"/>
              <a:t>2/16/2022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1704988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D7508-AA0F-4697-85CB-6140451828BF}" type="datetimeFigureOut">
              <a:rPr lang="en-US" smtClean="0"/>
              <a:t>2/16/2022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3665963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D7508-AA0F-4697-85CB-6140451828BF}" type="datetimeFigureOut">
              <a:rPr lang="en-US" smtClean="0"/>
              <a:t>2/16/2022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3178644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2D7508-AA0F-4697-85CB-6140451828BF}" type="datetimeFigureOut">
              <a:rPr lang="en-US" smtClean="0"/>
              <a:t>2/16/2022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3083267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2D7508-AA0F-4697-85CB-6140451828BF}" type="datetimeFigureOut">
              <a:rPr lang="en-US" smtClean="0"/>
              <a:t>2/16/2022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759178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D7508-AA0F-4697-85CB-6140451828BF}" type="datetimeFigureOut">
              <a:rPr lang="en-US" smtClean="0"/>
              <a:t>2/16/2022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3593005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D7508-AA0F-4697-85CB-6140451828BF}" type="datetimeFigureOut">
              <a:rPr lang="en-US" smtClean="0"/>
              <a:t>2/16/2022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20628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go &amp; Image 1">
    <p:spTree>
      <p:nvGrpSpPr>
        <p:cNvPr id="1" name=""/>
        <p:cNvGrpSpPr/>
        <p:nvPr/>
      </p:nvGrpSpPr>
      <p:grpSpPr>
        <a:xfrm>
          <a:off x="0" y="0"/>
          <a:ext cx="0" cy="0"/>
          <a:chOff x="0" y="0"/>
          <a:chExt cx="0" cy="0"/>
        </a:xfrm>
      </p:grpSpPr>
      <p:pic>
        <p:nvPicPr>
          <p:cNvPr id="2"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992" y="660797"/>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07227156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D7508-AA0F-4697-85CB-6140451828BF}" type="datetimeFigureOut">
              <a:rPr lang="en-US" smtClean="0"/>
              <a:t>2/16/2022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1811010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D7508-AA0F-4697-85CB-6140451828BF}" type="datetimeFigureOut">
              <a:rPr lang="en-US" smtClean="0"/>
              <a:t>2/16/2022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4063110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D7508-AA0F-4697-85CB-6140451828BF}" type="datetimeFigureOut">
              <a:rPr lang="en-US" smtClean="0"/>
              <a:t>2/16/2022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1627604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sp>
        <p:nvSpPr>
          <p:cNvPr id="6" name="Content Placeholder 5"/>
          <p:cNvSpPr>
            <a:spLocks noGrp="1"/>
          </p:cNvSpPr>
          <p:nvPr>
            <p:ph sz="quarter" idx="11"/>
          </p:nvPr>
        </p:nvSpPr>
        <p:spPr>
          <a:xfrm>
            <a:off x="553641" y="1446612"/>
            <a:ext cx="8143875" cy="4500563"/>
          </a:xfrm>
        </p:spPr>
        <p:txBody>
          <a:bodyPr/>
          <a:lstStyle>
            <a:lvl1pPr>
              <a:defRPr sz="2800">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400">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837894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sp>
        <p:nvSpPr>
          <p:cNvPr id="10" name="Picture Placeholder 9"/>
          <p:cNvSpPr>
            <a:spLocks noGrp="1" noChangeAspect="1"/>
          </p:cNvSpPr>
          <p:nvPr>
            <p:ph type="pic" sz="quarter" idx="11" hasCustomPrompt="1"/>
          </p:nvPr>
        </p:nvSpPr>
        <p:spPr>
          <a:xfrm>
            <a:off x="446484" y="1553766"/>
            <a:ext cx="1826259" cy="2602125"/>
          </a:xfrm>
        </p:spPr>
        <p:txBody>
          <a:bodyPr/>
          <a:lstStyle>
            <a:lvl1pPr marL="1117" indent="0">
              <a:buFontTx/>
              <a:buNone/>
              <a:defRPr>
                <a:latin typeface="Arial Narrow" panose="020B0606020202030204" pitchFamily="34" charset="0"/>
              </a:defRPr>
            </a:lvl1pPr>
          </a:lstStyle>
          <a:p>
            <a:r>
              <a:rPr lang="en-US" dirty="0" smtClean="0"/>
              <a:t>Drag Picture Here</a:t>
            </a:r>
            <a:endParaRPr lang="en-US" dirty="0"/>
          </a:p>
        </p:txBody>
      </p:sp>
      <p:sp>
        <p:nvSpPr>
          <p:cNvPr id="17" name="Picture Placeholder 9"/>
          <p:cNvSpPr>
            <a:spLocks noGrp="1" noChangeAspect="1"/>
          </p:cNvSpPr>
          <p:nvPr>
            <p:ph type="pic" sz="quarter" idx="12" hasCustomPrompt="1"/>
          </p:nvPr>
        </p:nvSpPr>
        <p:spPr>
          <a:xfrm>
            <a:off x="3446859" y="1553766"/>
            <a:ext cx="1826259" cy="2602125"/>
          </a:xfrm>
        </p:spPr>
        <p:txBody>
          <a:bodyPr/>
          <a:lstStyle>
            <a:lvl1pPr marL="1117" indent="0">
              <a:buFontTx/>
              <a:buNone/>
              <a:defRPr>
                <a:latin typeface="Arial Narrow" panose="020B0606020202030204" pitchFamily="34" charset="0"/>
              </a:defRPr>
            </a:lvl1pPr>
          </a:lstStyle>
          <a:p>
            <a:r>
              <a:rPr lang="en-US" dirty="0" smtClean="0"/>
              <a:t>Drag Picture Here</a:t>
            </a:r>
            <a:endParaRPr lang="en-US" dirty="0"/>
          </a:p>
        </p:txBody>
      </p:sp>
      <p:sp>
        <p:nvSpPr>
          <p:cNvPr id="18" name="Picture Placeholder 9"/>
          <p:cNvSpPr>
            <a:spLocks noGrp="1" noChangeAspect="1"/>
          </p:cNvSpPr>
          <p:nvPr>
            <p:ph type="pic" sz="quarter" idx="13" hasCustomPrompt="1"/>
          </p:nvPr>
        </p:nvSpPr>
        <p:spPr>
          <a:xfrm>
            <a:off x="6447234" y="1553766"/>
            <a:ext cx="1826259" cy="2602125"/>
          </a:xfrm>
        </p:spPr>
        <p:txBody>
          <a:bodyPr/>
          <a:lstStyle>
            <a:lvl1pPr marL="1117" indent="0">
              <a:buFontTx/>
              <a:buNone/>
              <a:defRPr>
                <a:latin typeface="Arial Narrow" panose="020B0606020202030204" pitchFamily="34" charset="0"/>
              </a:defRPr>
            </a:lvl1pPr>
          </a:lstStyle>
          <a:p>
            <a:r>
              <a:rPr lang="en-US" dirty="0" smtClean="0"/>
              <a:t>Drag Picture Here</a:t>
            </a:r>
            <a:endParaRPr lang="en-US" dirty="0"/>
          </a:p>
        </p:txBody>
      </p:sp>
      <p:sp>
        <p:nvSpPr>
          <p:cNvPr id="20" name="Text Placeholder 19"/>
          <p:cNvSpPr>
            <a:spLocks noGrp="1"/>
          </p:cNvSpPr>
          <p:nvPr>
            <p:ph type="body" sz="quarter" idx="14" hasCustomPrompt="1"/>
          </p:nvPr>
        </p:nvSpPr>
        <p:spPr>
          <a:xfrm>
            <a:off x="446484" y="4286253"/>
            <a:ext cx="2357438" cy="214313"/>
          </a:xfrm>
        </p:spPr>
        <p:txBody>
          <a:bodyPr anchor="ctr"/>
          <a:lstStyle>
            <a:lvl1pPr marL="1117" indent="0" algn="l">
              <a:buFontTx/>
              <a:buNone/>
              <a:defRPr sz="1500" b="0" i="0">
                <a:solidFill>
                  <a:srgbClr val="3460AF"/>
                </a:solidFill>
                <a:latin typeface="Arial Narrow" panose="020B0606020202030204" pitchFamily="34" charset="0"/>
                <a:cs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Name</a:t>
            </a:r>
            <a:endParaRPr lang="en-US" dirty="0"/>
          </a:p>
        </p:txBody>
      </p:sp>
      <p:sp>
        <p:nvSpPr>
          <p:cNvPr id="21" name="Text Placeholder 19"/>
          <p:cNvSpPr>
            <a:spLocks noGrp="1"/>
          </p:cNvSpPr>
          <p:nvPr>
            <p:ph type="body" sz="quarter" idx="15" hasCustomPrompt="1"/>
          </p:nvPr>
        </p:nvSpPr>
        <p:spPr>
          <a:xfrm>
            <a:off x="446484" y="4500563"/>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24" name="Text Placeholder 19"/>
          <p:cNvSpPr>
            <a:spLocks noGrp="1"/>
          </p:cNvSpPr>
          <p:nvPr>
            <p:ph type="body" sz="quarter" idx="16" hasCustomPrompt="1"/>
          </p:nvPr>
        </p:nvSpPr>
        <p:spPr>
          <a:xfrm>
            <a:off x="446484" y="4982767"/>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Location</a:t>
            </a:r>
            <a:endParaRPr lang="en-US" dirty="0"/>
          </a:p>
        </p:txBody>
      </p:sp>
      <p:sp>
        <p:nvSpPr>
          <p:cNvPr id="25" name="Text Placeholder 19"/>
          <p:cNvSpPr>
            <a:spLocks noGrp="1"/>
          </p:cNvSpPr>
          <p:nvPr>
            <p:ph type="body" sz="quarter" idx="17" hasCustomPrompt="1"/>
          </p:nvPr>
        </p:nvSpPr>
        <p:spPr>
          <a:xfrm>
            <a:off x="446484" y="5143500"/>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Telephone</a:t>
            </a:r>
            <a:endParaRPr lang="en-US" dirty="0"/>
          </a:p>
        </p:txBody>
      </p:sp>
      <p:sp>
        <p:nvSpPr>
          <p:cNvPr id="26" name="Text Placeholder 19"/>
          <p:cNvSpPr>
            <a:spLocks noGrp="1"/>
          </p:cNvSpPr>
          <p:nvPr>
            <p:ph type="body" sz="quarter" idx="18" hasCustomPrompt="1"/>
          </p:nvPr>
        </p:nvSpPr>
        <p:spPr>
          <a:xfrm>
            <a:off x="446484" y="5304235"/>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
        <p:nvSpPr>
          <p:cNvPr id="37"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38"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
        <p:nvSpPr>
          <p:cNvPr id="23" name="Text Placeholder 19"/>
          <p:cNvSpPr>
            <a:spLocks noGrp="1"/>
          </p:cNvSpPr>
          <p:nvPr>
            <p:ph type="body" sz="quarter" idx="19" hasCustomPrompt="1"/>
          </p:nvPr>
        </p:nvSpPr>
        <p:spPr>
          <a:xfrm>
            <a:off x="3446859" y="4286253"/>
            <a:ext cx="2357438" cy="214313"/>
          </a:xfrm>
        </p:spPr>
        <p:txBody>
          <a:bodyPr anchor="ctr"/>
          <a:lstStyle>
            <a:lvl1pPr marL="1117" indent="0" algn="l">
              <a:buFontTx/>
              <a:buNone/>
              <a:defRPr sz="1500" b="0" i="0">
                <a:solidFill>
                  <a:srgbClr val="3460AF"/>
                </a:solidFill>
                <a:latin typeface="Arial Narrow" panose="020B0606020202030204" pitchFamily="34" charset="0"/>
                <a:cs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Name</a:t>
            </a:r>
            <a:endParaRPr lang="en-US" dirty="0"/>
          </a:p>
        </p:txBody>
      </p:sp>
      <p:sp>
        <p:nvSpPr>
          <p:cNvPr id="39" name="Text Placeholder 19"/>
          <p:cNvSpPr>
            <a:spLocks noGrp="1"/>
          </p:cNvSpPr>
          <p:nvPr>
            <p:ph type="body" sz="quarter" idx="20" hasCustomPrompt="1"/>
          </p:nvPr>
        </p:nvSpPr>
        <p:spPr>
          <a:xfrm>
            <a:off x="3446859" y="4500563"/>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40" name="Text Placeholder 19"/>
          <p:cNvSpPr>
            <a:spLocks noGrp="1"/>
          </p:cNvSpPr>
          <p:nvPr>
            <p:ph type="body" sz="quarter" idx="21" hasCustomPrompt="1"/>
          </p:nvPr>
        </p:nvSpPr>
        <p:spPr>
          <a:xfrm>
            <a:off x="3446859" y="4982767"/>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Location</a:t>
            </a:r>
            <a:endParaRPr lang="en-US" dirty="0"/>
          </a:p>
        </p:txBody>
      </p:sp>
      <p:sp>
        <p:nvSpPr>
          <p:cNvPr id="41" name="Text Placeholder 19"/>
          <p:cNvSpPr>
            <a:spLocks noGrp="1"/>
          </p:cNvSpPr>
          <p:nvPr>
            <p:ph type="body" sz="quarter" idx="22" hasCustomPrompt="1"/>
          </p:nvPr>
        </p:nvSpPr>
        <p:spPr>
          <a:xfrm>
            <a:off x="3446859" y="5143500"/>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Telephone</a:t>
            </a:r>
            <a:endParaRPr lang="en-US" dirty="0"/>
          </a:p>
        </p:txBody>
      </p:sp>
      <p:sp>
        <p:nvSpPr>
          <p:cNvPr id="42" name="Text Placeholder 19"/>
          <p:cNvSpPr>
            <a:spLocks noGrp="1"/>
          </p:cNvSpPr>
          <p:nvPr>
            <p:ph type="body" sz="quarter" idx="23" hasCustomPrompt="1"/>
          </p:nvPr>
        </p:nvSpPr>
        <p:spPr>
          <a:xfrm>
            <a:off x="3446859" y="5304235"/>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
        <p:nvSpPr>
          <p:cNvPr id="43" name="Text Placeholder 19"/>
          <p:cNvSpPr>
            <a:spLocks noGrp="1"/>
          </p:cNvSpPr>
          <p:nvPr>
            <p:ph type="body" sz="quarter" idx="24" hasCustomPrompt="1"/>
          </p:nvPr>
        </p:nvSpPr>
        <p:spPr>
          <a:xfrm>
            <a:off x="6447234" y="4286253"/>
            <a:ext cx="2357438" cy="214313"/>
          </a:xfrm>
        </p:spPr>
        <p:txBody>
          <a:bodyPr anchor="ctr"/>
          <a:lstStyle>
            <a:lvl1pPr marL="1117" indent="0" algn="l">
              <a:buFontTx/>
              <a:buNone/>
              <a:defRPr sz="1500" b="0" i="0">
                <a:solidFill>
                  <a:srgbClr val="3460AF"/>
                </a:solidFill>
                <a:latin typeface="Arial Narrow" panose="020B0606020202030204" pitchFamily="34" charset="0"/>
                <a:cs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Name</a:t>
            </a:r>
            <a:endParaRPr lang="en-US" dirty="0"/>
          </a:p>
        </p:txBody>
      </p:sp>
      <p:sp>
        <p:nvSpPr>
          <p:cNvPr id="44" name="Text Placeholder 19"/>
          <p:cNvSpPr>
            <a:spLocks noGrp="1"/>
          </p:cNvSpPr>
          <p:nvPr>
            <p:ph type="body" sz="quarter" idx="25" hasCustomPrompt="1"/>
          </p:nvPr>
        </p:nvSpPr>
        <p:spPr>
          <a:xfrm>
            <a:off x="6447234" y="4500563"/>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45" name="Text Placeholder 19"/>
          <p:cNvSpPr>
            <a:spLocks noGrp="1"/>
          </p:cNvSpPr>
          <p:nvPr>
            <p:ph type="body" sz="quarter" idx="26" hasCustomPrompt="1"/>
          </p:nvPr>
        </p:nvSpPr>
        <p:spPr>
          <a:xfrm>
            <a:off x="6447234" y="4982767"/>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Location</a:t>
            </a:r>
            <a:endParaRPr lang="en-US" dirty="0"/>
          </a:p>
        </p:txBody>
      </p:sp>
      <p:sp>
        <p:nvSpPr>
          <p:cNvPr id="46" name="Text Placeholder 19"/>
          <p:cNvSpPr>
            <a:spLocks noGrp="1"/>
          </p:cNvSpPr>
          <p:nvPr>
            <p:ph type="body" sz="quarter" idx="27" hasCustomPrompt="1"/>
          </p:nvPr>
        </p:nvSpPr>
        <p:spPr>
          <a:xfrm>
            <a:off x="6447234" y="5143500"/>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Telephone</a:t>
            </a:r>
            <a:endParaRPr lang="en-US" dirty="0"/>
          </a:p>
        </p:txBody>
      </p:sp>
      <p:sp>
        <p:nvSpPr>
          <p:cNvPr id="47" name="Text Placeholder 19"/>
          <p:cNvSpPr>
            <a:spLocks noGrp="1"/>
          </p:cNvSpPr>
          <p:nvPr>
            <p:ph type="body" sz="quarter" idx="28" hasCustomPrompt="1"/>
          </p:nvPr>
        </p:nvSpPr>
        <p:spPr>
          <a:xfrm>
            <a:off x="6447234" y="5304235"/>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Tree>
    <p:extLst>
      <p:ext uri="{BB962C8B-B14F-4D97-AF65-F5344CB8AC3E}">
        <p14:creationId xmlns:p14="http://schemas.microsoft.com/office/powerpoint/2010/main" val="258838224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446488" y="1339453"/>
            <a:ext cx="8304609" cy="3482578"/>
          </a:xfrm>
        </p:spPr>
        <p:txBody>
          <a:bodyPr/>
          <a:lstStyle>
            <a:lvl1pPr marL="1117" indent="0">
              <a:buFontTx/>
              <a:buNone/>
              <a:defRPr/>
            </a:lvl1pPr>
          </a:lstStyle>
          <a:p>
            <a:r>
              <a:rPr lang="en-US" dirty="0" smtClean="0"/>
              <a:t>Drag &amp; Drop Picture</a:t>
            </a:r>
            <a:endParaRPr lang="en-US" dirty="0"/>
          </a:p>
        </p:txBody>
      </p:sp>
      <p:sp>
        <p:nvSpPr>
          <p:cNvPr id="4" name="Slide Number Placeholder 3"/>
          <p:cNvSpPr>
            <a:spLocks noGrp="1"/>
          </p:cNvSpPr>
          <p:nvPr>
            <p:ph type="sldNum" sz="quarter" idx="10"/>
          </p:nvPr>
        </p:nvSpPr>
        <p:spPr/>
        <p:txBody>
          <a:bodyPr/>
          <a:lstStyle>
            <a:lvl1pPr>
              <a:defRPr/>
            </a:lvl1pPr>
          </a:lstStyle>
          <a:p>
            <a:fld id="{BCEC4FFD-FDDB-F44C-878E-0074AF9D5DBD}" type="slidenum">
              <a:rPr lang="en-US"/>
              <a:pPr/>
              <a:t>‹#›</a:t>
            </a:fld>
            <a:endParaRPr lang="en-US" dirty="0"/>
          </a:p>
        </p:txBody>
      </p:sp>
      <p:sp>
        <p:nvSpPr>
          <p:cNvPr id="12" name="Text Placeholder 11"/>
          <p:cNvSpPr>
            <a:spLocks noGrp="1"/>
          </p:cNvSpPr>
          <p:nvPr>
            <p:ph type="body" sz="quarter" idx="11" hasCustomPrompt="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Image</a:t>
            </a:r>
            <a:r>
              <a:rPr lang="es-ES_tradnl" dirty="0" smtClean="0"/>
              <a:t> </a:t>
            </a:r>
            <a:r>
              <a:rPr lang="es-ES_tradnl" dirty="0" err="1" smtClean="0"/>
              <a:t>Description</a:t>
            </a:r>
            <a:endParaRPr lang="es-ES_tradnl" dirty="0" smtClean="0"/>
          </a:p>
        </p:txBody>
      </p:sp>
      <p:sp>
        <p:nvSpPr>
          <p:cNvPr id="13"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9597516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5"/>
            <a:ext cx="2010375"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14"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5"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5181168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5"/>
            <a:ext cx="2010375"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50969842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5"/>
            <a:ext cx="2010374"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47419066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5"/>
            <a:ext cx="2010374"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6689308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go &amp; Image 2">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274" y="1393031"/>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36571285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150941" y="1017985"/>
            <a:ext cx="2010374"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1819410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4"/>
            <a:ext cx="2010374" cy="5277233"/>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88636841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5"/>
            <a:ext cx="2010374"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94888929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3750" y="999106"/>
            <a:ext cx="2017566" cy="529611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97689488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150939" y="1017984"/>
            <a:ext cx="2010374" cy="5277233"/>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01615083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4"/>
            <a:ext cx="2010374" cy="5277233"/>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06063129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40354968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58737465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0531" y="964411"/>
            <a:ext cx="2030785" cy="5330809"/>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642575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8762307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amp; Image 3">
    <p:spTree>
      <p:nvGrpSpPr>
        <p:cNvPr id="1" name=""/>
        <p:cNvGrpSpPr/>
        <p:nvPr/>
      </p:nvGrpSpPr>
      <p:grpSpPr>
        <a:xfrm>
          <a:off x="0" y="0"/>
          <a:ext cx="0" cy="0"/>
          <a:chOff x="0" y="0"/>
          <a:chExt cx="0" cy="0"/>
        </a:xfrm>
      </p:grpSpPr>
      <p:pic>
        <p:nvPicPr>
          <p:cNvPr id="4"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797" y="1205508"/>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6356078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24437343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83110804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25030859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97676956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15"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6"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5980303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6338198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0222526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97205092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4"/>
            <a:ext cx="2010374" cy="5277233"/>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45927725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4826409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ogo &amp; Image 4">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5274" y="1393033"/>
            <a:ext cx="3911203"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82808167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6488" y="1017988"/>
            <a:ext cx="1978961" cy="5277231"/>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45255556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74227137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sp>
        <p:nvSpPr>
          <p:cNvPr id="13" name="Content Placeholder 5"/>
          <p:cNvSpPr>
            <a:spLocks noGrp="1"/>
          </p:cNvSpPr>
          <p:nvPr>
            <p:ph sz="quarter" idx="12" hasCustomPrompt="1"/>
          </p:nvPr>
        </p:nvSpPr>
        <p:spPr>
          <a:xfrm>
            <a:off x="685800" y="1339454"/>
            <a:ext cx="7848600" cy="4832746"/>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2" name="TextBox 1"/>
          <p:cNvSpPr txBox="1"/>
          <p:nvPr userDrawn="1"/>
        </p:nvSpPr>
        <p:spPr>
          <a:xfrm>
            <a:off x="3505200" y="6472408"/>
            <a:ext cx="1981200" cy="261610"/>
          </a:xfrm>
          <a:prstGeom prst="rect">
            <a:avLst/>
          </a:prstGeom>
          <a:noFill/>
        </p:spPr>
        <p:txBody>
          <a:bodyPr wrap="square" rtlCol="0">
            <a:spAutoFit/>
          </a:bodyPr>
          <a:lstStyle/>
          <a:p>
            <a:r>
              <a:rPr lang="en-US" sz="1100" dirty="0" smtClean="0">
                <a:solidFill>
                  <a:schemeClr val="bg1"/>
                </a:solidFill>
              </a:rPr>
              <a:t>tushar@nexsenpruet.com</a:t>
            </a:r>
            <a:endParaRPr lang="en-US" sz="1100" dirty="0">
              <a:solidFill>
                <a:schemeClr val="bg1"/>
              </a:solidFill>
            </a:endParaRPr>
          </a:p>
        </p:txBody>
      </p:sp>
    </p:spTree>
    <p:extLst>
      <p:ext uri="{BB962C8B-B14F-4D97-AF65-F5344CB8AC3E}">
        <p14:creationId xmlns:p14="http://schemas.microsoft.com/office/powerpoint/2010/main" val="33134995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6488" y="1017986"/>
            <a:ext cx="1978962"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413699750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1" y="1017986"/>
            <a:ext cx="2010374"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78515583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6488" y="1017986"/>
            <a:ext cx="1978961" cy="527723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29663173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8889" y="1017984"/>
            <a:ext cx="2009410" cy="5274702"/>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425540225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5031" y="1017984"/>
            <a:ext cx="2013268" cy="5284827"/>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47731487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1829" y="1017984"/>
            <a:ext cx="2016579" cy="5282297"/>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68894368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6488" y="1017984"/>
            <a:ext cx="1978961" cy="5277230"/>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6114107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ogo &amp; Image 5">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6314" y="1393033"/>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85947313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5035" y="1017986"/>
            <a:ext cx="2013267" cy="5284827"/>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14"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5"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41390095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P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spc="-15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7EE608D3-ABE9-B64A-BC66-C908E6D364B7}" type="slidenum">
              <a:rPr lang="en-US"/>
              <a:pPr/>
              <a:t>‹#›</a:t>
            </a:fld>
            <a:endParaRPr lang="en-US" dirty="0"/>
          </a:p>
        </p:txBody>
      </p:sp>
      <p:sp>
        <p:nvSpPr>
          <p:cNvPr id="6" name="Line 5"/>
          <p:cNvSpPr>
            <a:spLocks noChangeShapeType="1"/>
          </p:cNvSpPr>
          <p:nvPr userDrawn="1"/>
        </p:nvSpPr>
        <p:spPr bwMode="auto">
          <a:xfrm rot="10800000" flipH="1">
            <a:off x="875110" y="3927947"/>
            <a:ext cx="7393781" cy="0"/>
          </a:xfrm>
          <a:prstGeom prst="line">
            <a:avLst/>
          </a:prstGeom>
          <a:noFill/>
          <a:ln w="12700" cap="flat">
            <a:solidFill>
              <a:srgbClr val="1D468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 Placeholder 8"/>
          <p:cNvSpPr>
            <a:spLocks noGrp="1"/>
          </p:cNvSpPr>
          <p:nvPr>
            <p:ph type="body" sz="quarter" idx="11" hasCustomPrompt="1"/>
          </p:nvPr>
        </p:nvSpPr>
        <p:spPr>
          <a:xfrm>
            <a:off x="3071813" y="3750473"/>
            <a:ext cx="3000375" cy="267891"/>
          </a:xfrm>
          <a:prstGeom prst="rect">
            <a:avLst/>
          </a:prstGeom>
          <a:solidFill>
            <a:srgbClr val="286FBA"/>
          </a:solidFill>
          <a:ln>
            <a:noFill/>
          </a:ln>
        </p:spPr>
        <p:txBody>
          <a:bodyPr vert="horz" lIns="64277" tIns="32139" rIns="64277" bIns="32139"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grpSp>
        <p:nvGrpSpPr>
          <p:cNvPr id="10" name="Group 10"/>
          <p:cNvGrpSpPr>
            <a:grpSpLocks/>
          </p:cNvGrpSpPr>
          <p:nvPr userDrawn="1"/>
        </p:nvGrpSpPr>
        <p:grpSpPr bwMode="auto">
          <a:xfrm>
            <a:off x="4089797" y="2122034"/>
            <a:ext cx="812602" cy="506360"/>
            <a:chOff x="0" y="-6"/>
            <a:chExt cx="536" cy="334"/>
          </a:xfrm>
        </p:grpSpPr>
        <p:sp>
          <p:nvSpPr>
            <p:cNvPr id="11" name="AutoShape 7"/>
            <p:cNvSpPr>
              <a:spLocks/>
            </p:cNvSpPr>
            <p:nvPr/>
          </p:nvSpPr>
          <p:spPr bwMode="auto">
            <a:xfrm>
              <a:off x="0" y="45"/>
              <a:ext cx="181" cy="231"/>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1D468B"/>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 name="Line 8"/>
            <p:cNvSpPr>
              <a:spLocks noChangeShapeType="1"/>
            </p:cNvSpPr>
            <p:nvPr/>
          </p:nvSpPr>
          <p:spPr bwMode="auto">
            <a:xfrm rot="10800000" flipH="1">
              <a:off x="287" y="-6"/>
              <a:ext cx="0" cy="334"/>
            </a:xfrm>
            <a:prstGeom prst="line">
              <a:avLst/>
            </a:prstGeom>
            <a:solidFill>
              <a:srgbClr val="1D468B"/>
            </a:solidFill>
            <a:ln w="12700" cap="flat">
              <a:solidFill>
                <a:srgbClr val="1D468B"/>
              </a:solidFill>
              <a:prstDash val="solid"/>
              <a:miter lim="800000"/>
              <a:headEnd type="none" w="med" len="med"/>
              <a:tailEnd type="none" w="med" len="med"/>
            </a:ln>
          </p:spPr>
          <p:txBody>
            <a:bodyPr lIns="0" tIns="0" rIns="0" bIns="0"/>
            <a:lstStyle/>
            <a:p>
              <a:endParaRPr lang="en-US" dirty="0"/>
            </a:p>
          </p:txBody>
        </p:sp>
        <p:sp>
          <p:nvSpPr>
            <p:cNvPr id="13" name="AutoShape 9"/>
            <p:cNvSpPr>
              <a:spLocks/>
            </p:cNvSpPr>
            <p:nvPr/>
          </p:nvSpPr>
          <p:spPr bwMode="auto">
            <a:xfrm>
              <a:off x="392" y="51"/>
              <a:ext cx="144" cy="216"/>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1D468B"/>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Tree>
    <p:extLst>
      <p:ext uri="{BB962C8B-B14F-4D97-AF65-F5344CB8AC3E}">
        <p14:creationId xmlns:p14="http://schemas.microsoft.com/office/powerpoint/2010/main" val="385882414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ethoscope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atin typeface="Arial Narrow" panose="020B0606020202030204" pitchFamily="34" charset="0"/>
              </a:defRPr>
            </a:lvl1pPr>
          </a:lstStyle>
          <a:p>
            <a:fld id="{7EE608D3-ABE9-B64A-BC66-C908E6D364B7}" type="slidenum">
              <a:rPr lang="en-US" smtClean="0"/>
              <a:pPr/>
              <a:t>‹#›</a:t>
            </a:fld>
            <a:endParaRPr lang="en-US" dirty="0"/>
          </a:p>
        </p:txBody>
      </p:sp>
      <p:sp>
        <p:nvSpPr>
          <p:cNvPr id="5" name="AutoShape 3"/>
          <p:cNvSpPr>
            <a:spLocks/>
          </p:cNvSpPr>
          <p:nvPr userDrawn="1"/>
        </p:nvSpPr>
        <p:spPr bwMode="auto">
          <a:xfrm>
            <a:off x="4330903" y="2035969"/>
            <a:ext cx="473273" cy="634008"/>
          </a:xfrm>
          <a:custGeom>
            <a:avLst/>
            <a:gdLst/>
            <a:ahLst/>
            <a:cxnLst/>
            <a:rect l="0" t="0" r="r" b="b"/>
            <a:pathLst>
              <a:path w="20879" h="21600">
                <a:moveTo>
                  <a:pt x="13058" y="18381"/>
                </a:moveTo>
                <a:cubicBezTo>
                  <a:pt x="13058" y="19537"/>
                  <a:pt x="11830" y="20474"/>
                  <a:pt x="10316" y="20474"/>
                </a:cubicBezTo>
                <a:cubicBezTo>
                  <a:pt x="8801" y="20474"/>
                  <a:pt x="7573" y="19537"/>
                  <a:pt x="7573" y="18381"/>
                </a:cubicBezTo>
                <a:cubicBezTo>
                  <a:pt x="7573" y="17225"/>
                  <a:pt x="8801" y="16288"/>
                  <a:pt x="10316" y="16288"/>
                </a:cubicBezTo>
                <a:cubicBezTo>
                  <a:pt x="11830" y="16288"/>
                  <a:pt x="13058" y="17225"/>
                  <a:pt x="13058" y="18381"/>
                </a:cubicBezTo>
                <a:close/>
                <a:moveTo>
                  <a:pt x="20675" y="2732"/>
                </a:moveTo>
                <a:cubicBezTo>
                  <a:pt x="19795" y="351"/>
                  <a:pt x="16352" y="252"/>
                  <a:pt x="14515" y="378"/>
                </a:cubicBezTo>
                <a:cubicBezTo>
                  <a:pt x="14245" y="148"/>
                  <a:pt x="13857" y="0"/>
                  <a:pt x="13420" y="0"/>
                </a:cubicBezTo>
                <a:cubicBezTo>
                  <a:pt x="12605" y="0"/>
                  <a:pt x="11945" y="504"/>
                  <a:pt x="11945" y="1126"/>
                </a:cubicBezTo>
                <a:cubicBezTo>
                  <a:pt x="11945" y="1747"/>
                  <a:pt x="12605" y="2252"/>
                  <a:pt x="13420" y="2252"/>
                </a:cubicBezTo>
                <a:cubicBezTo>
                  <a:pt x="14067" y="2252"/>
                  <a:pt x="14610" y="1932"/>
                  <a:pt x="14809" y="1490"/>
                </a:cubicBezTo>
                <a:cubicBezTo>
                  <a:pt x="16273" y="1408"/>
                  <a:pt x="18693" y="1515"/>
                  <a:pt x="19255" y="3038"/>
                </a:cubicBezTo>
                <a:cubicBezTo>
                  <a:pt x="19708" y="4263"/>
                  <a:pt x="19121" y="6240"/>
                  <a:pt x="17794" y="7957"/>
                </a:cubicBezTo>
                <a:cubicBezTo>
                  <a:pt x="16799" y="9243"/>
                  <a:pt x="14399" y="11506"/>
                  <a:pt x="10316" y="12248"/>
                </a:cubicBezTo>
                <a:cubicBezTo>
                  <a:pt x="6232" y="11506"/>
                  <a:pt x="4079" y="9243"/>
                  <a:pt x="3084" y="7957"/>
                </a:cubicBezTo>
                <a:cubicBezTo>
                  <a:pt x="1757" y="6240"/>
                  <a:pt x="1170" y="4263"/>
                  <a:pt x="1623" y="3038"/>
                </a:cubicBezTo>
                <a:cubicBezTo>
                  <a:pt x="2183" y="1521"/>
                  <a:pt x="4606" y="1411"/>
                  <a:pt x="6070" y="1492"/>
                </a:cubicBezTo>
                <a:cubicBezTo>
                  <a:pt x="6270" y="1933"/>
                  <a:pt x="6813" y="2252"/>
                  <a:pt x="7458" y="2252"/>
                </a:cubicBezTo>
                <a:cubicBezTo>
                  <a:pt x="8273" y="2252"/>
                  <a:pt x="8933" y="1747"/>
                  <a:pt x="8933" y="1126"/>
                </a:cubicBezTo>
                <a:cubicBezTo>
                  <a:pt x="8933" y="504"/>
                  <a:pt x="8273" y="0"/>
                  <a:pt x="7458" y="0"/>
                </a:cubicBezTo>
                <a:cubicBezTo>
                  <a:pt x="7021" y="0"/>
                  <a:pt x="6633" y="148"/>
                  <a:pt x="6363" y="378"/>
                </a:cubicBezTo>
                <a:cubicBezTo>
                  <a:pt x="4527" y="252"/>
                  <a:pt x="1084" y="351"/>
                  <a:pt x="203" y="2732"/>
                </a:cubicBezTo>
                <a:cubicBezTo>
                  <a:pt x="-361" y="4258"/>
                  <a:pt x="271" y="6533"/>
                  <a:pt x="1814" y="8529"/>
                </a:cubicBezTo>
                <a:cubicBezTo>
                  <a:pt x="2886" y="9914"/>
                  <a:pt x="5293" y="12308"/>
                  <a:pt x="9578" y="13236"/>
                </a:cubicBezTo>
                <a:lnTo>
                  <a:pt x="9578" y="15215"/>
                </a:lnTo>
                <a:cubicBezTo>
                  <a:pt x="7604" y="15482"/>
                  <a:pt x="6099" y="16799"/>
                  <a:pt x="6099" y="18381"/>
                </a:cubicBezTo>
                <a:cubicBezTo>
                  <a:pt x="6099" y="20156"/>
                  <a:pt x="7990" y="21600"/>
                  <a:pt x="10316" y="21600"/>
                </a:cubicBezTo>
                <a:cubicBezTo>
                  <a:pt x="12641" y="21600"/>
                  <a:pt x="14533" y="20156"/>
                  <a:pt x="14533" y="18381"/>
                </a:cubicBezTo>
                <a:cubicBezTo>
                  <a:pt x="14533" y="16799"/>
                  <a:pt x="13028" y="15482"/>
                  <a:pt x="11053" y="15215"/>
                </a:cubicBezTo>
                <a:lnTo>
                  <a:pt x="11053" y="13215"/>
                </a:lnTo>
                <a:cubicBezTo>
                  <a:pt x="15493" y="12328"/>
                  <a:pt x="17972" y="9940"/>
                  <a:pt x="19064" y="8529"/>
                </a:cubicBezTo>
                <a:cubicBezTo>
                  <a:pt x="20607" y="6533"/>
                  <a:pt x="21239" y="4258"/>
                  <a:pt x="20675" y="2732"/>
                </a:cubicBezTo>
                <a:close/>
                <a:moveTo>
                  <a:pt x="20675" y="2732"/>
                </a:moveTo>
              </a:path>
            </a:pathLst>
          </a:custGeom>
          <a:solidFill>
            <a:srgbClr val="1D468B"/>
          </a:solidFill>
          <a:ln>
            <a:noFill/>
          </a:ln>
        </p:spPr>
        <p:txBody>
          <a:bodyPr lIns="0" tIns="0" rIns="0" bIns="0"/>
          <a:lstStyle/>
          <a:p>
            <a:endParaRPr lang="en-US" dirty="0">
              <a:solidFill>
                <a:srgbClr val="1D468B"/>
              </a:solidFill>
            </a:endParaRPr>
          </a:p>
        </p:txBody>
      </p:sp>
      <p:sp>
        <p:nvSpPr>
          <p:cNvPr id="6" name="Line 5"/>
          <p:cNvSpPr>
            <a:spLocks noChangeShapeType="1"/>
          </p:cNvSpPr>
          <p:nvPr userDrawn="1"/>
        </p:nvSpPr>
        <p:spPr bwMode="auto">
          <a:xfrm rot="10800000" flipH="1">
            <a:off x="875110" y="3927947"/>
            <a:ext cx="7393781" cy="0"/>
          </a:xfrm>
          <a:prstGeom prst="line">
            <a:avLst/>
          </a:prstGeom>
          <a:noFill/>
          <a:ln w="12700" cap="flat">
            <a:solidFill>
              <a:srgbClr val="1D468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7" name="Text Placeholder 8"/>
          <p:cNvSpPr>
            <a:spLocks noGrp="1"/>
          </p:cNvSpPr>
          <p:nvPr>
            <p:ph type="body" sz="quarter" idx="11" hasCustomPrompt="1"/>
          </p:nvPr>
        </p:nvSpPr>
        <p:spPr>
          <a:xfrm>
            <a:off x="3071813" y="3750473"/>
            <a:ext cx="3000375" cy="267891"/>
          </a:xfrm>
          <a:prstGeom prst="rect">
            <a:avLst/>
          </a:prstGeom>
          <a:solidFill>
            <a:srgbClr val="286FBA"/>
          </a:solidFill>
          <a:ln>
            <a:noFill/>
          </a:ln>
        </p:spPr>
        <p:txBody>
          <a:bodyPr vert="horz" lIns="64277" tIns="32139" rIns="64277" bIns="32139"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Tree>
    <p:extLst>
      <p:ext uri="{BB962C8B-B14F-4D97-AF65-F5344CB8AC3E}">
        <p14:creationId xmlns:p14="http://schemas.microsoft.com/office/powerpoint/2010/main" val="148083667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pple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7EE608D3-ABE9-B64A-BC66-C908E6D364B7}" type="slidenum">
              <a:rPr lang="en-US"/>
              <a:pPr/>
              <a:t>‹#›</a:t>
            </a:fld>
            <a:endParaRPr lang="en-US" dirty="0"/>
          </a:p>
        </p:txBody>
      </p:sp>
      <p:sp>
        <p:nvSpPr>
          <p:cNvPr id="6" name="Line 5"/>
          <p:cNvSpPr>
            <a:spLocks noChangeShapeType="1"/>
          </p:cNvSpPr>
          <p:nvPr userDrawn="1"/>
        </p:nvSpPr>
        <p:spPr bwMode="auto">
          <a:xfrm rot="10800000" flipH="1">
            <a:off x="875110" y="3927947"/>
            <a:ext cx="7393781" cy="0"/>
          </a:xfrm>
          <a:prstGeom prst="line">
            <a:avLst/>
          </a:prstGeom>
          <a:noFill/>
          <a:ln w="12700" cap="flat">
            <a:solidFill>
              <a:srgbClr val="1D468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nvGrpSpPr>
          <p:cNvPr id="7" name="Group 5"/>
          <p:cNvGrpSpPr>
            <a:grpSpLocks/>
          </p:cNvGrpSpPr>
          <p:nvPr userDrawn="1"/>
        </p:nvGrpSpPr>
        <p:grpSpPr bwMode="auto">
          <a:xfrm>
            <a:off x="4295180" y="1999135"/>
            <a:ext cx="544711" cy="607219"/>
            <a:chOff x="0" y="0"/>
            <a:chExt cx="488" cy="544"/>
          </a:xfrm>
        </p:grpSpPr>
        <p:sp>
          <p:nvSpPr>
            <p:cNvPr id="8" name="AutoShape 3"/>
            <p:cNvSpPr>
              <a:spLocks/>
            </p:cNvSpPr>
            <p:nvPr/>
          </p:nvSpPr>
          <p:spPr bwMode="auto">
            <a:xfrm>
              <a:off x="233" y="0"/>
              <a:ext cx="115" cy="132"/>
            </a:xfrm>
            <a:custGeom>
              <a:avLst/>
              <a:gdLst/>
              <a:ahLst/>
              <a:cxnLst/>
              <a:rect l="0" t="0" r="r" b="b"/>
              <a:pathLst>
                <a:path w="21205" h="21589">
                  <a:moveTo>
                    <a:pt x="230" y="21589"/>
                  </a:moveTo>
                  <a:cubicBezTo>
                    <a:pt x="-383" y="18408"/>
                    <a:pt x="307" y="15277"/>
                    <a:pt x="1381" y="12981"/>
                  </a:cubicBezTo>
                  <a:cubicBezTo>
                    <a:pt x="2488" y="10613"/>
                    <a:pt x="4095" y="8634"/>
                    <a:pt x="5879" y="6906"/>
                  </a:cubicBezTo>
                  <a:cubicBezTo>
                    <a:pt x="8990" y="3892"/>
                    <a:pt x="12840" y="1327"/>
                    <a:pt x="18380" y="346"/>
                  </a:cubicBezTo>
                  <a:cubicBezTo>
                    <a:pt x="18773" y="277"/>
                    <a:pt x="19194" y="206"/>
                    <a:pt x="19610" y="162"/>
                  </a:cubicBezTo>
                  <a:cubicBezTo>
                    <a:pt x="20055" y="114"/>
                    <a:pt x="20578" y="-11"/>
                    <a:pt x="20969" y="1"/>
                  </a:cubicBezTo>
                  <a:cubicBezTo>
                    <a:pt x="21146" y="6"/>
                    <a:pt x="21069" y="44"/>
                    <a:pt x="21100" y="208"/>
                  </a:cubicBezTo>
                  <a:cubicBezTo>
                    <a:pt x="21217" y="831"/>
                    <a:pt x="21205" y="1639"/>
                    <a:pt x="21205" y="2325"/>
                  </a:cubicBezTo>
                  <a:cubicBezTo>
                    <a:pt x="21205" y="8013"/>
                    <a:pt x="18764" y="12065"/>
                    <a:pt x="15687" y="15076"/>
                  </a:cubicBezTo>
                  <a:cubicBezTo>
                    <a:pt x="13843" y="16879"/>
                    <a:pt x="11795" y="18457"/>
                    <a:pt x="9385" y="19586"/>
                  </a:cubicBezTo>
                  <a:cubicBezTo>
                    <a:pt x="6807" y="20793"/>
                    <a:pt x="4219" y="21557"/>
                    <a:pt x="230" y="21589"/>
                  </a:cubicBezTo>
                  <a:close/>
                  <a:moveTo>
                    <a:pt x="230" y="2158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 name="AutoShape 4"/>
            <p:cNvSpPr>
              <a:spLocks/>
            </p:cNvSpPr>
            <p:nvPr/>
          </p:nvSpPr>
          <p:spPr bwMode="auto">
            <a:xfrm>
              <a:off x="0" y="126"/>
              <a:ext cx="488" cy="418"/>
            </a:xfrm>
            <a:custGeom>
              <a:avLst/>
              <a:gdLst/>
              <a:ahLst/>
              <a:cxnLst/>
              <a:rect l="0" t="0" r="r" b="b"/>
              <a:pathLst>
                <a:path w="21053" h="21488">
                  <a:moveTo>
                    <a:pt x="20281" y="13941"/>
                  </a:moveTo>
                  <a:cubicBezTo>
                    <a:pt x="19744" y="15909"/>
                    <a:pt x="18919" y="17560"/>
                    <a:pt x="17900" y="18983"/>
                  </a:cubicBezTo>
                  <a:cubicBezTo>
                    <a:pt x="17405" y="19674"/>
                    <a:pt x="16856" y="20371"/>
                    <a:pt x="16191" y="20881"/>
                  </a:cubicBezTo>
                  <a:cubicBezTo>
                    <a:pt x="15862" y="21134"/>
                    <a:pt x="15468" y="21368"/>
                    <a:pt x="15019" y="21454"/>
                  </a:cubicBezTo>
                  <a:cubicBezTo>
                    <a:pt x="14523" y="21549"/>
                    <a:pt x="14035" y="21418"/>
                    <a:pt x="13592" y="21265"/>
                  </a:cubicBezTo>
                  <a:cubicBezTo>
                    <a:pt x="13153" y="21114"/>
                    <a:pt x="12768" y="20929"/>
                    <a:pt x="12371" y="20751"/>
                  </a:cubicBezTo>
                  <a:cubicBezTo>
                    <a:pt x="11970" y="20572"/>
                    <a:pt x="11575" y="20394"/>
                    <a:pt x="11065" y="20338"/>
                  </a:cubicBezTo>
                  <a:cubicBezTo>
                    <a:pt x="10533" y="20280"/>
                    <a:pt x="10008" y="20335"/>
                    <a:pt x="9557" y="20454"/>
                  </a:cubicBezTo>
                  <a:cubicBezTo>
                    <a:pt x="9107" y="20573"/>
                    <a:pt x="8696" y="20734"/>
                    <a:pt x="8306" y="20925"/>
                  </a:cubicBezTo>
                  <a:cubicBezTo>
                    <a:pt x="7736" y="21203"/>
                    <a:pt x="7134" y="21538"/>
                    <a:pt x="6304" y="21483"/>
                  </a:cubicBezTo>
                  <a:cubicBezTo>
                    <a:pt x="5549" y="21432"/>
                    <a:pt x="4993" y="21077"/>
                    <a:pt x="4522" y="20657"/>
                  </a:cubicBezTo>
                  <a:cubicBezTo>
                    <a:pt x="3585" y="19819"/>
                    <a:pt x="2899" y="18688"/>
                    <a:pt x="2270" y="17447"/>
                  </a:cubicBezTo>
                  <a:cubicBezTo>
                    <a:pt x="1437" y="15803"/>
                    <a:pt x="744" y="14021"/>
                    <a:pt x="336" y="11891"/>
                  </a:cubicBezTo>
                  <a:cubicBezTo>
                    <a:pt x="132" y="10826"/>
                    <a:pt x="0" y="9666"/>
                    <a:pt x="0" y="8370"/>
                  </a:cubicBezTo>
                  <a:cubicBezTo>
                    <a:pt x="0" y="5787"/>
                    <a:pt x="650" y="3875"/>
                    <a:pt x="1648" y="2480"/>
                  </a:cubicBezTo>
                  <a:cubicBezTo>
                    <a:pt x="2593" y="1159"/>
                    <a:pt x="3904" y="211"/>
                    <a:pt x="5786" y="31"/>
                  </a:cubicBezTo>
                  <a:cubicBezTo>
                    <a:pt x="6649" y="-51"/>
                    <a:pt x="7505" y="72"/>
                    <a:pt x="8148" y="328"/>
                  </a:cubicBezTo>
                  <a:cubicBezTo>
                    <a:pt x="8700" y="549"/>
                    <a:pt x="9184" y="869"/>
                    <a:pt x="9746" y="1067"/>
                  </a:cubicBezTo>
                  <a:cubicBezTo>
                    <a:pt x="10059" y="1178"/>
                    <a:pt x="10396" y="1203"/>
                    <a:pt x="10723" y="1140"/>
                  </a:cubicBezTo>
                  <a:cubicBezTo>
                    <a:pt x="11038" y="1079"/>
                    <a:pt x="11315" y="954"/>
                    <a:pt x="11578" y="835"/>
                  </a:cubicBezTo>
                  <a:cubicBezTo>
                    <a:pt x="12140" y="581"/>
                    <a:pt x="12647" y="336"/>
                    <a:pt x="13250" y="183"/>
                  </a:cubicBezTo>
                  <a:cubicBezTo>
                    <a:pt x="13846" y="33"/>
                    <a:pt x="14593" y="-41"/>
                    <a:pt x="15300" y="24"/>
                  </a:cubicBezTo>
                  <a:cubicBezTo>
                    <a:pt x="17271" y="206"/>
                    <a:pt x="18551" y="1206"/>
                    <a:pt x="19536" y="2581"/>
                  </a:cubicBezTo>
                  <a:cubicBezTo>
                    <a:pt x="21600" y="5412"/>
                    <a:pt x="21256" y="10745"/>
                    <a:pt x="20281" y="13941"/>
                  </a:cubicBezTo>
                  <a:close/>
                  <a:moveTo>
                    <a:pt x="20281" y="1394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11" name="Text Placeholder 8"/>
          <p:cNvSpPr>
            <a:spLocks noGrp="1"/>
          </p:cNvSpPr>
          <p:nvPr>
            <p:ph type="body" sz="quarter" idx="11" hasCustomPrompt="1"/>
          </p:nvPr>
        </p:nvSpPr>
        <p:spPr>
          <a:xfrm>
            <a:off x="3071813" y="3750473"/>
            <a:ext cx="3000375" cy="267891"/>
          </a:xfrm>
          <a:prstGeom prst="rect">
            <a:avLst/>
          </a:prstGeom>
          <a:solidFill>
            <a:srgbClr val="286FBA"/>
          </a:solidFill>
          <a:ln>
            <a:noFill/>
          </a:ln>
        </p:spPr>
        <p:txBody>
          <a:bodyPr vert="horz" lIns="64277" tIns="32139" rIns="64277" bIns="32139"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Tree>
    <p:extLst>
      <p:ext uri="{BB962C8B-B14F-4D97-AF65-F5344CB8AC3E}">
        <p14:creationId xmlns:p14="http://schemas.microsoft.com/office/powerpoint/2010/main" val="35475459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rrency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7EE608D3-ABE9-B64A-BC66-C908E6D364B7}" type="slidenum">
              <a:rPr lang="en-US"/>
              <a:pPr/>
              <a:t>‹#›</a:t>
            </a:fld>
            <a:endParaRPr lang="en-US" dirty="0"/>
          </a:p>
        </p:txBody>
      </p:sp>
      <p:sp>
        <p:nvSpPr>
          <p:cNvPr id="6" name="Line 5"/>
          <p:cNvSpPr>
            <a:spLocks noChangeShapeType="1"/>
          </p:cNvSpPr>
          <p:nvPr userDrawn="1"/>
        </p:nvSpPr>
        <p:spPr bwMode="auto">
          <a:xfrm rot="10800000" flipH="1">
            <a:off x="875110" y="3927947"/>
            <a:ext cx="7393781" cy="0"/>
          </a:xfrm>
          <a:prstGeom prst="line">
            <a:avLst/>
          </a:prstGeom>
          <a:noFill/>
          <a:ln w="12700" cap="flat">
            <a:solidFill>
              <a:srgbClr val="1D468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7" name="AutoShape 3"/>
          <p:cNvSpPr>
            <a:spLocks/>
          </p:cNvSpPr>
          <p:nvPr userDrawn="1"/>
        </p:nvSpPr>
        <p:spPr bwMode="auto">
          <a:xfrm>
            <a:off x="4330903" y="1955604"/>
            <a:ext cx="481087" cy="716607"/>
          </a:xfrm>
          <a:custGeom>
            <a:avLst/>
            <a:gdLst/>
            <a:ahLst/>
            <a:cxnLst/>
            <a:rect l="0" t="0" r="r" b="b"/>
            <a:pathLst>
              <a:path w="21600" h="21600">
                <a:moveTo>
                  <a:pt x="11826" y="16130"/>
                </a:moveTo>
                <a:lnTo>
                  <a:pt x="11826" y="12787"/>
                </a:lnTo>
                <a:cubicBezTo>
                  <a:pt x="13809" y="13161"/>
                  <a:pt x="15130" y="13605"/>
                  <a:pt x="15130" y="14517"/>
                </a:cubicBezTo>
                <a:cubicBezTo>
                  <a:pt x="15130" y="15639"/>
                  <a:pt x="13357" y="16060"/>
                  <a:pt x="11826" y="16130"/>
                </a:cubicBezTo>
                <a:close/>
                <a:moveTo>
                  <a:pt x="10191" y="8462"/>
                </a:moveTo>
                <a:cubicBezTo>
                  <a:pt x="8417" y="8135"/>
                  <a:pt x="7200" y="7738"/>
                  <a:pt x="7200" y="6990"/>
                </a:cubicBezTo>
                <a:cubicBezTo>
                  <a:pt x="7200" y="5844"/>
                  <a:pt x="8835" y="5494"/>
                  <a:pt x="10191" y="5470"/>
                </a:cubicBezTo>
                <a:cubicBezTo>
                  <a:pt x="10191" y="5470"/>
                  <a:pt x="10191" y="8462"/>
                  <a:pt x="10191" y="8462"/>
                </a:cubicBezTo>
                <a:close/>
                <a:moveTo>
                  <a:pt x="14400" y="9187"/>
                </a:moveTo>
                <a:cubicBezTo>
                  <a:pt x="13530" y="9023"/>
                  <a:pt x="12626" y="8883"/>
                  <a:pt x="11826" y="8743"/>
                </a:cubicBezTo>
                <a:lnTo>
                  <a:pt x="11826" y="5564"/>
                </a:lnTo>
                <a:cubicBezTo>
                  <a:pt x="13287" y="5797"/>
                  <a:pt x="14400" y="6382"/>
                  <a:pt x="14330" y="7574"/>
                </a:cubicBezTo>
                <a:lnTo>
                  <a:pt x="20800" y="7574"/>
                </a:lnTo>
                <a:cubicBezTo>
                  <a:pt x="20765" y="3951"/>
                  <a:pt x="16452" y="2314"/>
                  <a:pt x="11826" y="2127"/>
                </a:cubicBezTo>
                <a:lnTo>
                  <a:pt x="11826" y="0"/>
                </a:lnTo>
                <a:lnTo>
                  <a:pt x="10191" y="0"/>
                </a:lnTo>
                <a:lnTo>
                  <a:pt x="10191" y="2104"/>
                </a:lnTo>
                <a:cubicBezTo>
                  <a:pt x="5670" y="2221"/>
                  <a:pt x="731" y="3670"/>
                  <a:pt x="731" y="7270"/>
                </a:cubicBezTo>
                <a:cubicBezTo>
                  <a:pt x="731" y="10333"/>
                  <a:pt x="4452" y="11408"/>
                  <a:pt x="8000" y="12086"/>
                </a:cubicBezTo>
                <a:cubicBezTo>
                  <a:pt x="8800" y="12226"/>
                  <a:pt x="9565" y="12366"/>
                  <a:pt x="10191" y="12483"/>
                </a:cubicBezTo>
                <a:lnTo>
                  <a:pt x="10191" y="16153"/>
                </a:lnTo>
                <a:cubicBezTo>
                  <a:pt x="8000" y="15990"/>
                  <a:pt x="6609" y="15312"/>
                  <a:pt x="6470" y="13629"/>
                </a:cubicBezTo>
                <a:lnTo>
                  <a:pt x="0" y="13629"/>
                </a:lnTo>
                <a:cubicBezTo>
                  <a:pt x="35" y="17743"/>
                  <a:pt x="4696" y="19379"/>
                  <a:pt x="10191" y="19496"/>
                </a:cubicBezTo>
                <a:lnTo>
                  <a:pt x="10191" y="21600"/>
                </a:lnTo>
                <a:lnTo>
                  <a:pt x="11826" y="21600"/>
                </a:lnTo>
                <a:lnTo>
                  <a:pt x="11826" y="19496"/>
                </a:lnTo>
                <a:cubicBezTo>
                  <a:pt x="16904" y="19356"/>
                  <a:pt x="21600" y="17907"/>
                  <a:pt x="21600" y="14003"/>
                </a:cubicBezTo>
                <a:cubicBezTo>
                  <a:pt x="21600" y="10987"/>
                  <a:pt x="17983" y="9865"/>
                  <a:pt x="14400" y="9187"/>
                </a:cubicBezTo>
                <a:close/>
                <a:moveTo>
                  <a:pt x="14400" y="918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 name="Text Placeholder 8"/>
          <p:cNvSpPr>
            <a:spLocks noGrp="1"/>
          </p:cNvSpPr>
          <p:nvPr>
            <p:ph type="body" sz="quarter" idx="11" hasCustomPrompt="1"/>
          </p:nvPr>
        </p:nvSpPr>
        <p:spPr>
          <a:xfrm>
            <a:off x="3071813" y="3750473"/>
            <a:ext cx="3000375" cy="267891"/>
          </a:xfrm>
          <a:prstGeom prst="rect">
            <a:avLst/>
          </a:prstGeom>
          <a:solidFill>
            <a:srgbClr val="286FBA"/>
          </a:solidFill>
          <a:ln>
            <a:noFill/>
          </a:ln>
        </p:spPr>
        <p:txBody>
          <a:bodyPr vert="horz" lIns="64277" tIns="32139" rIns="64277" bIns="32139"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Tree>
    <p:extLst>
      <p:ext uri="{BB962C8B-B14F-4D97-AF65-F5344CB8AC3E}">
        <p14:creationId xmlns:p14="http://schemas.microsoft.com/office/powerpoint/2010/main" val="275502974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sso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7EE608D3-ABE9-B64A-BC66-C908E6D364B7}" type="slidenum">
              <a:rPr lang="en-US"/>
              <a:pPr/>
              <a:t>‹#›</a:t>
            </a:fld>
            <a:endParaRPr lang="en-US" dirty="0"/>
          </a:p>
        </p:txBody>
      </p:sp>
      <p:sp>
        <p:nvSpPr>
          <p:cNvPr id="6" name="Line 5"/>
          <p:cNvSpPr>
            <a:spLocks noChangeShapeType="1"/>
          </p:cNvSpPr>
          <p:nvPr userDrawn="1"/>
        </p:nvSpPr>
        <p:spPr bwMode="auto">
          <a:xfrm rot="10800000" flipH="1">
            <a:off x="875110" y="3927947"/>
            <a:ext cx="7393781" cy="0"/>
          </a:xfrm>
          <a:prstGeom prst="line">
            <a:avLst/>
          </a:prstGeom>
          <a:noFill/>
          <a:ln w="12700" cap="flat">
            <a:solidFill>
              <a:srgbClr val="1D468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nvGrpSpPr>
          <p:cNvPr id="67" name="Group 61"/>
          <p:cNvGrpSpPr>
            <a:grpSpLocks/>
          </p:cNvGrpSpPr>
          <p:nvPr userDrawn="1"/>
        </p:nvGrpSpPr>
        <p:grpSpPr bwMode="auto">
          <a:xfrm>
            <a:off x="4142259" y="1793755"/>
            <a:ext cx="848320" cy="839391"/>
            <a:chOff x="0" y="0"/>
            <a:chExt cx="760" cy="752"/>
          </a:xfrm>
        </p:grpSpPr>
        <p:sp>
          <p:nvSpPr>
            <p:cNvPr id="68" name="AutoShape 3"/>
            <p:cNvSpPr>
              <a:spLocks/>
            </p:cNvSpPr>
            <p:nvPr/>
          </p:nvSpPr>
          <p:spPr bwMode="auto">
            <a:xfrm>
              <a:off x="657" y="383"/>
              <a:ext cx="102" cy="113"/>
            </a:xfrm>
            <a:custGeom>
              <a:avLst/>
              <a:gdLst/>
              <a:ahLst/>
              <a:cxnLst/>
              <a:rect l="0" t="0" r="r" b="b"/>
              <a:pathLst>
                <a:path w="21387" h="21600">
                  <a:moveTo>
                    <a:pt x="20298" y="0"/>
                  </a:moveTo>
                  <a:cubicBezTo>
                    <a:pt x="15279" y="6144"/>
                    <a:pt x="9381" y="11117"/>
                    <a:pt x="3122" y="14747"/>
                  </a:cubicBezTo>
                  <a:cubicBezTo>
                    <a:pt x="3112" y="14751"/>
                    <a:pt x="2633" y="15033"/>
                    <a:pt x="2060" y="15563"/>
                  </a:cubicBezTo>
                  <a:cubicBezTo>
                    <a:pt x="1487" y="16095"/>
                    <a:pt x="820" y="16868"/>
                    <a:pt x="408" y="17897"/>
                  </a:cubicBezTo>
                  <a:cubicBezTo>
                    <a:pt x="-35" y="19005"/>
                    <a:pt x="-111" y="20227"/>
                    <a:pt x="151" y="21600"/>
                  </a:cubicBezTo>
                  <a:cubicBezTo>
                    <a:pt x="6809" y="18759"/>
                    <a:pt x="13307" y="14579"/>
                    <a:pt x="19106" y="9128"/>
                  </a:cubicBezTo>
                  <a:cubicBezTo>
                    <a:pt x="19114" y="9119"/>
                    <a:pt x="19610" y="8658"/>
                    <a:pt x="20144" y="7826"/>
                  </a:cubicBezTo>
                  <a:cubicBezTo>
                    <a:pt x="20676" y="6996"/>
                    <a:pt x="21240" y="5787"/>
                    <a:pt x="21362" y="4343"/>
                  </a:cubicBezTo>
                  <a:cubicBezTo>
                    <a:pt x="21489" y="2853"/>
                    <a:pt x="21129" y="1374"/>
                    <a:pt x="20298" y="0"/>
                  </a:cubicBezTo>
                  <a:close/>
                  <a:moveTo>
                    <a:pt x="20298"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9" name="AutoShape 4"/>
            <p:cNvSpPr>
              <a:spLocks/>
            </p:cNvSpPr>
            <p:nvPr/>
          </p:nvSpPr>
          <p:spPr bwMode="auto">
            <a:xfrm>
              <a:off x="635" y="442"/>
              <a:ext cx="115" cy="97"/>
            </a:xfrm>
            <a:custGeom>
              <a:avLst/>
              <a:gdLst/>
              <a:ahLst/>
              <a:cxnLst/>
              <a:rect l="0" t="0" r="r" b="b"/>
              <a:pathLst>
                <a:path w="21446" h="21600">
                  <a:moveTo>
                    <a:pt x="3663" y="14174"/>
                  </a:moveTo>
                  <a:cubicBezTo>
                    <a:pt x="3654" y="14179"/>
                    <a:pt x="3191" y="14424"/>
                    <a:pt x="2607" y="14941"/>
                  </a:cubicBezTo>
                  <a:cubicBezTo>
                    <a:pt x="2023" y="15460"/>
                    <a:pt x="1318" y="16241"/>
                    <a:pt x="800" y="17361"/>
                  </a:cubicBezTo>
                  <a:lnTo>
                    <a:pt x="799" y="17361"/>
                  </a:lnTo>
                  <a:cubicBezTo>
                    <a:pt x="240" y="18570"/>
                    <a:pt x="-16" y="19969"/>
                    <a:pt x="1" y="21600"/>
                  </a:cubicBezTo>
                  <a:cubicBezTo>
                    <a:pt x="6269" y="19425"/>
                    <a:pt x="12604" y="15691"/>
                    <a:pt x="18526" y="10361"/>
                  </a:cubicBezTo>
                  <a:cubicBezTo>
                    <a:pt x="18535" y="10351"/>
                    <a:pt x="19042" y="9901"/>
                    <a:pt x="19637" y="9030"/>
                  </a:cubicBezTo>
                  <a:cubicBezTo>
                    <a:pt x="20231" y="8158"/>
                    <a:pt x="20912" y="6855"/>
                    <a:pt x="21243" y="5204"/>
                  </a:cubicBezTo>
                  <a:cubicBezTo>
                    <a:pt x="21584" y="3500"/>
                    <a:pt x="21496" y="1727"/>
                    <a:pt x="20979" y="0"/>
                  </a:cubicBezTo>
                  <a:cubicBezTo>
                    <a:pt x="15641" y="6283"/>
                    <a:pt x="9704" y="11026"/>
                    <a:pt x="3663" y="14174"/>
                  </a:cubicBezTo>
                  <a:close/>
                  <a:moveTo>
                    <a:pt x="3663" y="1417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0" name="AutoShape 5"/>
            <p:cNvSpPr>
              <a:spLocks/>
            </p:cNvSpPr>
            <p:nvPr/>
          </p:nvSpPr>
          <p:spPr bwMode="auto">
            <a:xfrm>
              <a:off x="606" y="494"/>
              <a:ext cx="126" cy="78"/>
            </a:xfrm>
            <a:custGeom>
              <a:avLst/>
              <a:gdLst/>
              <a:ahLst/>
              <a:cxnLst/>
              <a:rect l="0" t="0" r="r" b="b"/>
              <a:pathLst>
                <a:path w="21471" h="21600">
                  <a:moveTo>
                    <a:pt x="4153" y="13286"/>
                  </a:moveTo>
                  <a:cubicBezTo>
                    <a:pt x="4141" y="13290"/>
                    <a:pt x="3309" y="13653"/>
                    <a:pt x="2414" y="14673"/>
                  </a:cubicBezTo>
                  <a:lnTo>
                    <a:pt x="2459" y="14727"/>
                  </a:lnTo>
                  <a:cubicBezTo>
                    <a:pt x="2041" y="15197"/>
                    <a:pt x="1606" y="15807"/>
                    <a:pt x="1221" y="16607"/>
                  </a:cubicBezTo>
                  <a:lnTo>
                    <a:pt x="1220" y="16609"/>
                  </a:lnTo>
                  <a:cubicBezTo>
                    <a:pt x="575" y="17954"/>
                    <a:pt x="178" y="19604"/>
                    <a:pt x="0" y="21600"/>
                  </a:cubicBezTo>
                  <a:cubicBezTo>
                    <a:pt x="2142" y="21154"/>
                    <a:pt x="4316" y="20460"/>
                    <a:pt x="6502" y="19510"/>
                  </a:cubicBezTo>
                  <a:lnTo>
                    <a:pt x="6441" y="19438"/>
                  </a:lnTo>
                  <a:cubicBezTo>
                    <a:pt x="10264" y="17783"/>
                    <a:pt x="14125" y="15334"/>
                    <a:pt x="17912" y="12065"/>
                  </a:cubicBezTo>
                  <a:cubicBezTo>
                    <a:pt x="17921" y="12055"/>
                    <a:pt x="18428" y="11625"/>
                    <a:pt x="19065" y="10698"/>
                  </a:cubicBezTo>
                  <a:cubicBezTo>
                    <a:pt x="19700" y="9776"/>
                    <a:pt x="20466" y="8344"/>
                    <a:pt x="20959" y="6407"/>
                  </a:cubicBezTo>
                  <a:cubicBezTo>
                    <a:pt x="21467" y="4409"/>
                    <a:pt x="21600" y="2225"/>
                    <a:pt x="21344" y="0"/>
                  </a:cubicBezTo>
                  <a:cubicBezTo>
                    <a:pt x="15814" y="6427"/>
                    <a:pt x="9936" y="10832"/>
                    <a:pt x="4153" y="13286"/>
                  </a:cubicBezTo>
                  <a:close/>
                  <a:moveTo>
                    <a:pt x="4153" y="1328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1" name="AutoShape 6"/>
            <p:cNvSpPr>
              <a:spLocks/>
            </p:cNvSpPr>
            <p:nvPr/>
          </p:nvSpPr>
          <p:spPr bwMode="auto">
            <a:xfrm>
              <a:off x="569" y="546"/>
              <a:ext cx="136" cy="58"/>
            </a:xfrm>
            <a:custGeom>
              <a:avLst/>
              <a:gdLst/>
              <a:ahLst/>
              <a:cxnLst/>
              <a:rect l="0" t="0" r="r" b="b"/>
              <a:pathLst>
                <a:path w="21566" h="21281">
                  <a:moveTo>
                    <a:pt x="13873" y="10506"/>
                  </a:moveTo>
                  <a:lnTo>
                    <a:pt x="12566" y="8292"/>
                  </a:lnTo>
                  <a:cubicBezTo>
                    <a:pt x="9868" y="10052"/>
                    <a:pt x="7186" y="11219"/>
                    <a:pt x="4563" y="11826"/>
                  </a:cubicBezTo>
                  <a:cubicBezTo>
                    <a:pt x="4555" y="11829"/>
                    <a:pt x="4129" y="11932"/>
                    <a:pt x="3548" y="12388"/>
                  </a:cubicBezTo>
                  <a:cubicBezTo>
                    <a:pt x="2965" y="12847"/>
                    <a:pt x="2229" y="13645"/>
                    <a:pt x="1567" y="15085"/>
                  </a:cubicBezTo>
                  <a:lnTo>
                    <a:pt x="1567" y="15088"/>
                  </a:lnTo>
                  <a:cubicBezTo>
                    <a:pt x="853" y="16639"/>
                    <a:pt x="341" y="18673"/>
                    <a:pt x="0" y="21237"/>
                  </a:cubicBezTo>
                  <a:cubicBezTo>
                    <a:pt x="5325" y="21600"/>
                    <a:pt x="11015" y="19733"/>
                    <a:pt x="16732" y="15342"/>
                  </a:cubicBezTo>
                  <a:lnTo>
                    <a:pt x="16658" y="15218"/>
                  </a:lnTo>
                  <a:lnTo>
                    <a:pt x="17332" y="14690"/>
                  </a:lnTo>
                  <a:cubicBezTo>
                    <a:pt x="17341" y="14682"/>
                    <a:pt x="17845" y="14287"/>
                    <a:pt x="18513" y="13285"/>
                  </a:cubicBezTo>
                  <a:cubicBezTo>
                    <a:pt x="19180" y="12288"/>
                    <a:pt x="20011" y="10665"/>
                    <a:pt x="20637" y="8286"/>
                  </a:cubicBezTo>
                  <a:cubicBezTo>
                    <a:pt x="21283" y="5836"/>
                    <a:pt x="21600" y="3012"/>
                    <a:pt x="21564" y="0"/>
                  </a:cubicBezTo>
                  <a:cubicBezTo>
                    <a:pt x="18559" y="3484"/>
                    <a:pt x="15515" y="6199"/>
                    <a:pt x="12491" y="8164"/>
                  </a:cubicBezTo>
                  <a:cubicBezTo>
                    <a:pt x="12491" y="8164"/>
                    <a:pt x="13873" y="10506"/>
                    <a:pt x="13873" y="10506"/>
                  </a:cubicBezTo>
                  <a:close/>
                  <a:moveTo>
                    <a:pt x="13873" y="1050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2" name="AutoShape 7"/>
            <p:cNvSpPr>
              <a:spLocks/>
            </p:cNvSpPr>
            <p:nvPr/>
          </p:nvSpPr>
          <p:spPr bwMode="auto">
            <a:xfrm>
              <a:off x="532" y="598"/>
              <a:ext cx="143" cy="40"/>
            </a:xfrm>
            <a:custGeom>
              <a:avLst/>
              <a:gdLst/>
              <a:ahLst/>
              <a:cxnLst/>
              <a:rect l="0" t="0" r="r" b="b"/>
              <a:pathLst>
                <a:path w="21600" h="20659">
                  <a:moveTo>
                    <a:pt x="4883" y="7471"/>
                  </a:moveTo>
                  <a:cubicBezTo>
                    <a:pt x="4876" y="7471"/>
                    <a:pt x="4469" y="7401"/>
                    <a:pt x="3894" y="7737"/>
                  </a:cubicBezTo>
                  <a:cubicBezTo>
                    <a:pt x="3317" y="8073"/>
                    <a:pt x="2574" y="8805"/>
                    <a:pt x="1862" y="10453"/>
                  </a:cubicBezTo>
                  <a:lnTo>
                    <a:pt x="1861" y="10453"/>
                  </a:lnTo>
                  <a:cubicBezTo>
                    <a:pt x="1093" y="12234"/>
                    <a:pt x="483" y="14776"/>
                    <a:pt x="0" y="18131"/>
                  </a:cubicBezTo>
                  <a:cubicBezTo>
                    <a:pt x="5152" y="21423"/>
                    <a:pt x="10825" y="21600"/>
                    <a:pt x="16683" y="18075"/>
                  </a:cubicBezTo>
                  <a:cubicBezTo>
                    <a:pt x="16691" y="18068"/>
                    <a:pt x="17191" y="17780"/>
                    <a:pt x="17883" y="16738"/>
                  </a:cubicBezTo>
                  <a:cubicBezTo>
                    <a:pt x="18573" y="15703"/>
                    <a:pt x="19457" y="13889"/>
                    <a:pt x="20198" y="10933"/>
                  </a:cubicBezTo>
                  <a:cubicBezTo>
                    <a:pt x="20962" y="7888"/>
                    <a:pt x="21441" y="4164"/>
                    <a:pt x="21600" y="0"/>
                  </a:cubicBezTo>
                  <a:cubicBezTo>
                    <a:pt x="15864" y="6163"/>
                    <a:pt x="10171" y="8491"/>
                    <a:pt x="4883" y="7471"/>
                  </a:cubicBezTo>
                  <a:close/>
                  <a:moveTo>
                    <a:pt x="4883" y="747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3" name="AutoShape 8"/>
            <p:cNvSpPr>
              <a:spLocks/>
            </p:cNvSpPr>
            <p:nvPr/>
          </p:nvSpPr>
          <p:spPr bwMode="auto">
            <a:xfrm>
              <a:off x="487" y="642"/>
              <a:ext cx="148" cy="33"/>
            </a:xfrm>
            <a:custGeom>
              <a:avLst/>
              <a:gdLst/>
              <a:ahLst/>
              <a:cxnLst/>
              <a:rect l="0" t="0" r="r" b="b"/>
              <a:pathLst>
                <a:path w="21600" h="21159">
                  <a:moveTo>
                    <a:pt x="5174" y="340"/>
                  </a:moveTo>
                  <a:cubicBezTo>
                    <a:pt x="5167" y="331"/>
                    <a:pt x="4779" y="-26"/>
                    <a:pt x="4211" y="1"/>
                  </a:cubicBezTo>
                  <a:cubicBezTo>
                    <a:pt x="3641" y="34"/>
                    <a:pt x="2894" y="432"/>
                    <a:pt x="2134" y="1976"/>
                  </a:cubicBezTo>
                  <a:cubicBezTo>
                    <a:pt x="1316" y="3638"/>
                    <a:pt x="616" y="6345"/>
                    <a:pt x="0" y="10128"/>
                  </a:cubicBezTo>
                  <a:cubicBezTo>
                    <a:pt x="4806" y="17598"/>
                    <a:pt x="10260" y="21574"/>
                    <a:pt x="16059" y="21125"/>
                  </a:cubicBezTo>
                  <a:cubicBezTo>
                    <a:pt x="16067" y="21125"/>
                    <a:pt x="16562" y="21102"/>
                    <a:pt x="17274" y="20282"/>
                  </a:cubicBezTo>
                  <a:cubicBezTo>
                    <a:pt x="17985" y="19472"/>
                    <a:pt x="18917" y="17837"/>
                    <a:pt x="19762" y="14708"/>
                  </a:cubicBezTo>
                  <a:cubicBezTo>
                    <a:pt x="20634" y="11484"/>
                    <a:pt x="21261" y="7243"/>
                    <a:pt x="21600" y="2250"/>
                  </a:cubicBezTo>
                  <a:cubicBezTo>
                    <a:pt x="15802" y="6001"/>
                    <a:pt x="10216" y="5099"/>
                    <a:pt x="5174" y="340"/>
                  </a:cubicBezTo>
                  <a:close/>
                  <a:moveTo>
                    <a:pt x="5174" y="34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4" name="AutoShape 9"/>
            <p:cNvSpPr>
              <a:spLocks/>
            </p:cNvSpPr>
            <p:nvPr/>
          </p:nvSpPr>
          <p:spPr bwMode="auto">
            <a:xfrm>
              <a:off x="443" y="657"/>
              <a:ext cx="148" cy="46"/>
            </a:xfrm>
            <a:custGeom>
              <a:avLst/>
              <a:gdLst/>
              <a:ahLst/>
              <a:cxnLst/>
              <a:rect l="0" t="0" r="r" b="b"/>
              <a:pathLst>
                <a:path w="21600" h="21469">
                  <a:moveTo>
                    <a:pt x="3834" y="0"/>
                  </a:moveTo>
                  <a:lnTo>
                    <a:pt x="3849" y="141"/>
                  </a:lnTo>
                  <a:cubicBezTo>
                    <a:pt x="3412" y="107"/>
                    <a:pt x="2919" y="242"/>
                    <a:pt x="2402" y="716"/>
                  </a:cubicBezTo>
                  <a:cubicBezTo>
                    <a:pt x="1534" y="1512"/>
                    <a:pt x="745" y="3117"/>
                    <a:pt x="0" y="5549"/>
                  </a:cubicBezTo>
                  <a:cubicBezTo>
                    <a:pt x="1630" y="8398"/>
                    <a:pt x="3360" y="10958"/>
                    <a:pt x="5180" y="13182"/>
                  </a:cubicBezTo>
                  <a:lnTo>
                    <a:pt x="5159" y="12984"/>
                  </a:lnTo>
                  <a:cubicBezTo>
                    <a:pt x="8341" y="16880"/>
                    <a:pt x="11798" y="19746"/>
                    <a:pt x="15457" y="21368"/>
                  </a:cubicBezTo>
                  <a:cubicBezTo>
                    <a:pt x="15466" y="21372"/>
                    <a:pt x="15954" y="21600"/>
                    <a:pt x="16686" y="21358"/>
                  </a:cubicBezTo>
                  <a:cubicBezTo>
                    <a:pt x="17417" y="21120"/>
                    <a:pt x="18396" y="20394"/>
                    <a:pt x="19341" y="18543"/>
                  </a:cubicBezTo>
                  <a:cubicBezTo>
                    <a:pt x="20316" y="16638"/>
                    <a:pt x="21087" y="13870"/>
                    <a:pt x="21600" y="10424"/>
                  </a:cubicBezTo>
                  <a:cubicBezTo>
                    <a:pt x="15748" y="10286"/>
                    <a:pt x="10272" y="6870"/>
                    <a:pt x="5477" y="907"/>
                  </a:cubicBezTo>
                  <a:cubicBezTo>
                    <a:pt x="5468" y="894"/>
                    <a:pt x="4775" y="47"/>
                    <a:pt x="3834" y="0"/>
                  </a:cubicBezTo>
                  <a:close/>
                  <a:moveTo>
                    <a:pt x="3834"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5" name="AutoShape 10"/>
            <p:cNvSpPr>
              <a:spLocks/>
            </p:cNvSpPr>
            <p:nvPr/>
          </p:nvSpPr>
          <p:spPr bwMode="auto">
            <a:xfrm>
              <a:off x="399" y="664"/>
              <a:ext cx="144" cy="59"/>
            </a:xfrm>
            <a:custGeom>
              <a:avLst/>
              <a:gdLst/>
              <a:ahLst/>
              <a:cxnLst/>
              <a:rect l="0" t="0" r="r" b="b"/>
              <a:pathLst>
                <a:path w="21600" h="21357">
                  <a:moveTo>
                    <a:pt x="13788" y="17351"/>
                  </a:moveTo>
                  <a:lnTo>
                    <a:pt x="12718" y="9432"/>
                  </a:lnTo>
                  <a:cubicBezTo>
                    <a:pt x="10229" y="7221"/>
                    <a:pt x="7897" y="4557"/>
                    <a:pt x="5745" y="1524"/>
                  </a:cubicBezTo>
                  <a:cubicBezTo>
                    <a:pt x="5740" y="1513"/>
                    <a:pt x="5389" y="1026"/>
                    <a:pt x="4835" y="608"/>
                  </a:cubicBezTo>
                  <a:cubicBezTo>
                    <a:pt x="4279" y="187"/>
                    <a:pt x="3525" y="-168"/>
                    <a:pt x="2674" y="84"/>
                  </a:cubicBezTo>
                  <a:cubicBezTo>
                    <a:pt x="1756" y="356"/>
                    <a:pt x="877" y="1280"/>
                    <a:pt x="0" y="2850"/>
                  </a:cubicBezTo>
                  <a:cubicBezTo>
                    <a:pt x="3989" y="10273"/>
                    <a:pt x="8787" y="16424"/>
                    <a:pt x="14225" y="20586"/>
                  </a:cubicBezTo>
                  <a:lnTo>
                    <a:pt x="14198" y="20386"/>
                  </a:lnTo>
                  <a:lnTo>
                    <a:pt x="14841" y="20869"/>
                  </a:lnTo>
                  <a:cubicBezTo>
                    <a:pt x="14850" y="20874"/>
                    <a:pt x="15332" y="21235"/>
                    <a:pt x="16084" y="21333"/>
                  </a:cubicBezTo>
                  <a:cubicBezTo>
                    <a:pt x="16834" y="21432"/>
                    <a:pt x="17859" y="21256"/>
                    <a:pt x="18908" y="20207"/>
                  </a:cubicBezTo>
                  <a:cubicBezTo>
                    <a:pt x="19990" y="19125"/>
                    <a:pt x="20908" y="17312"/>
                    <a:pt x="21600" y="14875"/>
                  </a:cubicBezTo>
                  <a:cubicBezTo>
                    <a:pt x="18463" y="13630"/>
                    <a:pt x="15478" y="11715"/>
                    <a:pt x="12691" y="9232"/>
                  </a:cubicBezTo>
                  <a:cubicBezTo>
                    <a:pt x="12691" y="9232"/>
                    <a:pt x="13788" y="17351"/>
                    <a:pt x="13788" y="17351"/>
                  </a:cubicBezTo>
                  <a:close/>
                  <a:moveTo>
                    <a:pt x="13788" y="1735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6" name="AutoShape 11"/>
            <p:cNvSpPr>
              <a:spLocks/>
            </p:cNvSpPr>
            <p:nvPr/>
          </p:nvSpPr>
          <p:spPr bwMode="auto">
            <a:xfrm>
              <a:off x="354" y="671"/>
              <a:ext cx="137" cy="74"/>
            </a:xfrm>
            <a:custGeom>
              <a:avLst/>
              <a:gdLst/>
              <a:ahLst/>
              <a:cxnLst/>
              <a:rect l="0" t="0" r="r" b="b"/>
              <a:pathLst>
                <a:path w="21600" h="21359">
                  <a:moveTo>
                    <a:pt x="5190" y="1065"/>
                  </a:moveTo>
                  <a:cubicBezTo>
                    <a:pt x="4638" y="565"/>
                    <a:pt x="3875" y="57"/>
                    <a:pt x="2971" y="5"/>
                  </a:cubicBezTo>
                  <a:lnTo>
                    <a:pt x="2970" y="5"/>
                  </a:lnTo>
                  <a:cubicBezTo>
                    <a:pt x="1995" y="-54"/>
                    <a:pt x="1017" y="421"/>
                    <a:pt x="0" y="1410"/>
                  </a:cubicBezTo>
                  <a:cubicBezTo>
                    <a:pt x="3780" y="8747"/>
                    <a:pt x="8547" y="15280"/>
                    <a:pt x="14152" y="20314"/>
                  </a:cubicBezTo>
                  <a:cubicBezTo>
                    <a:pt x="14161" y="20320"/>
                    <a:pt x="14637" y="20757"/>
                    <a:pt x="15412" y="21065"/>
                  </a:cubicBezTo>
                  <a:cubicBezTo>
                    <a:pt x="16186" y="21372"/>
                    <a:pt x="17264" y="21546"/>
                    <a:pt x="18429" y="21031"/>
                  </a:cubicBezTo>
                  <a:cubicBezTo>
                    <a:pt x="19629" y="20502"/>
                    <a:pt x="20711" y="19337"/>
                    <a:pt x="21600" y="17610"/>
                  </a:cubicBezTo>
                  <a:cubicBezTo>
                    <a:pt x="15612" y="13941"/>
                    <a:pt x="10374" y="8536"/>
                    <a:pt x="6077" y="2067"/>
                  </a:cubicBezTo>
                  <a:cubicBezTo>
                    <a:pt x="6071" y="2059"/>
                    <a:pt x="5739" y="1563"/>
                    <a:pt x="5190" y="1065"/>
                  </a:cubicBezTo>
                  <a:close/>
                  <a:moveTo>
                    <a:pt x="5190" y="106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7" name="AutoShape 12"/>
            <p:cNvSpPr>
              <a:spLocks/>
            </p:cNvSpPr>
            <p:nvPr/>
          </p:nvSpPr>
          <p:spPr bwMode="auto">
            <a:xfrm>
              <a:off x="303" y="664"/>
              <a:ext cx="126" cy="88"/>
            </a:xfrm>
            <a:custGeom>
              <a:avLst/>
              <a:gdLst/>
              <a:ahLst/>
              <a:cxnLst/>
              <a:rect l="0" t="0" r="r" b="b"/>
              <a:pathLst>
                <a:path w="21600" h="21340">
                  <a:moveTo>
                    <a:pt x="6426" y="2595"/>
                  </a:moveTo>
                  <a:cubicBezTo>
                    <a:pt x="6421" y="2586"/>
                    <a:pt x="6111" y="2098"/>
                    <a:pt x="5570" y="1551"/>
                  </a:cubicBezTo>
                  <a:cubicBezTo>
                    <a:pt x="5027" y="1004"/>
                    <a:pt x="4261" y="398"/>
                    <a:pt x="3301" y="138"/>
                  </a:cubicBezTo>
                  <a:lnTo>
                    <a:pt x="3300" y="136"/>
                  </a:lnTo>
                  <a:cubicBezTo>
                    <a:pt x="2265" y="-145"/>
                    <a:pt x="1178" y="11"/>
                    <a:pt x="0" y="586"/>
                  </a:cubicBezTo>
                  <a:cubicBezTo>
                    <a:pt x="3348" y="7595"/>
                    <a:pt x="7868" y="14151"/>
                    <a:pt x="13393" y="19680"/>
                  </a:cubicBezTo>
                  <a:cubicBezTo>
                    <a:pt x="13402" y="19687"/>
                    <a:pt x="13870" y="20163"/>
                    <a:pt x="14670" y="20606"/>
                  </a:cubicBezTo>
                  <a:cubicBezTo>
                    <a:pt x="15467" y="21049"/>
                    <a:pt x="16603" y="21455"/>
                    <a:pt x="17894" y="21311"/>
                  </a:cubicBezTo>
                  <a:cubicBezTo>
                    <a:pt x="19226" y="21165"/>
                    <a:pt x="20489" y="20462"/>
                    <a:pt x="21600" y="19246"/>
                  </a:cubicBezTo>
                  <a:cubicBezTo>
                    <a:pt x="15546" y="14734"/>
                    <a:pt x="10431" y="8992"/>
                    <a:pt x="6426" y="2595"/>
                  </a:cubicBezTo>
                  <a:close/>
                  <a:moveTo>
                    <a:pt x="6426" y="259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8" name="AutoShape 13"/>
            <p:cNvSpPr>
              <a:spLocks/>
            </p:cNvSpPr>
            <p:nvPr/>
          </p:nvSpPr>
          <p:spPr bwMode="auto">
            <a:xfrm>
              <a:off x="280" y="657"/>
              <a:ext cx="95" cy="94"/>
            </a:xfrm>
            <a:custGeom>
              <a:avLst/>
              <a:gdLst/>
              <a:ahLst/>
              <a:cxnLst/>
              <a:rect l="0" t="0" r="r" b="b"/>
              <a:pathLst>
                <a:path w="21600" h="21491">
                  <a:moveTo>
                    <a:pt x="3900" y="1855"/>
                  </a:moveTo>
                  <a:cubicBezTo>
                    <a:pt x="3892" y="1842"/>
                    <a:pt x="3257" y="875"/>
                    <a:pt x="2078" y="0"/>
                  </a:cubicBezTo>
                  <a:lnTo>
                    <a:pt x="0" y="6335"/>
                  </a:lnTo>
                  <a:cubicBezTo>
                    <a:pt x="2909" y="10775"/>
                    <a:pt x="6467" y="15058"/>
                    <a:pt x="10641" y="19036"/>
                  </a:cubicBezTo>
                  <a:cubicBezTo>
                    <a:pt x="10652" y="19046"/>
                    <a:pt x="11206" y="19581"/>
                    <a:pt x="12205" y="20154"/>
                  </a:cubicBezTo>
                  <a:cubicBezTo>
                    <a:pt x="13200" y="20725"/>
                    <a:pt x="14651" y="21331"/>
                    <a:pt x="16386" y="21464"/>
                  </a:cubicBezTo>
                  <a:cubicBezTo>
                    <a:pt x="18174" y="21600"/>
                    <a:pt x="19952" y="21213"/>
                    <a:pt x="21600" y="20320"/>
                  </a:cubicBezTo>
                  <a:cubicBezTo>
                    <a:pt x="14225" y="14924"/>
                    <a:pt x="8257" y="8584"/>
                    <a:pt x="3900" y="1855"/>
                  </a:cubicBezTo>
                  <a:close/>
                  <a:moveTo>
                    <a:pt x="3900" y="185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9" name="AutoShape 14"/>
            <p:cNvSpPr>
              <a:spLocks/>
            </p:cNvSpPr>
            <p:nvPr/>
          </p:nvSpPr>
          <p:spPr bwMode="auto">
            <a:xfrm>
              <a:off x="221" y="627"/>
              <a:ext cx="97" cy="114"/>
            </a:xfrm>
            <a:custGeom>
              <a:avLst/>
              <a:gdLst/>
              <a:ahLst/>
              <a:cxnLst/>
              <a:rect l="0" t="0" r="r" b="b"/>
              <a:pathLst>
                <a:path w="21600" h="21445">
                  <a:moveTo>
                    <a:pt x="12897" y="12139"/>
                  </a:moveTo>
                  <a:cubicBezTo>
                    <a:pt x="10708" y="9374"/>
                    <a:pt x="8872" y="6533"/>
                    <a:pt x="7386" y="3668"/>
                  </a:cubicBezTo>
                  <a:cubicBezTo>
                    <a:pt x="7382" y="3660"/>
                    <a:pt x="7138" y="3196"/>
                    <a:pt x="6624" y="2612"/>
                  </a:cubicBezTo>
                  <a:cubicBezTo>
                    <a:pt x="6108" y="2027"/>
                    <a:pt x="5331" y="1321"/>
                    <a:pt x="4217" y="802"/>
                  </a:cubicBezTo>
                  <a:lnTo>
                    <a:pt x="4216" y="802"/>
                  </a:lnTo>
                  <a:cubicBezTo>
                    <a:pt x="3014" y="240"/>
                    <a:pt x="1622" y="-17"/>
                    <a:pt x="0" y="1"/>
                  </a:cubicBezTo>
                  <a:cubicBezTo>
                    <a:pt x="2093" y="6069"/>
                    <a:pt x="5633" y="12196"/>
                    <a:pt x="10658" y="17956"/>
                  </a:cubicBezTo>
                  <a:lnTo>
                    <a:pt x="11308" y="16269"/>
                  </a:lnTo>
                  <a:lnTo>
                    <a:pt x="10699" y="17852"/>
                  </a:lnTo>
                  <a:lnTo>
                    <a:pt x="11296" y="18528"/>
                  </a:lnTo>
                  <a:cubicBezTo>
                    <a:pt x="11305" y="18537"/>
                    <a:pt x="11754" y="19043"/>
                    <a:pt x="12622" y="19640"/>
                  </a:cubicBezTo>
                  <a:cubicBezTo>
                    <a:pt x="13488" y="20233"/>
                    <a:pt x="14785" y="20913"/>
                    <a:pt x="16427" y="21243"/>
                  </a:cubicBezTo>
                  <a:cubicBezTo>
                    <a:pt x="18120" y="21583"/>
                    <a:pt x="19884" y="21494"/>
                    <a:pt x="21600" y="20976"/>
                  </a:cubicBezTo>
                  <a:cubicBezTo>
                    <a:pt x="18280" y="18140"/>
                    <a:pt x="15387" y="15135"/>
                    <a:pt x="12938" y="12035"/>
                  </a:cubicBezTo>
                  <a:cubicBezTo>
                    <a:pt x="12938" y="12035"/>
                    <a:pt x="12897" y="12139"/>
                    <a:pt x="12897" y="12139"/>
                  </a:cubicBezTo>
                  <a:close/>
                  <a:moveTo>
                    <a:pt x="12897" y="1213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0" name="AutoShape 15"/>
            <p:cNvSpPr>
              <a:spLocks/>
            </p:cNvSpPr>
            <p:nvPr/>
          </p:nvSpPr>
          <p:spPr bwMode="auto">
            <a:xfrm>
              <a:off x="258" y="649"/>
              <a:ext cx="28" cy="35"/>
            </a:xfrm>
            <a:custGeom>
              <a:avLst/>
              <a:gdLst/>
              <a:ahLst/>
              <a:cxnLst/>
              <a:rect l="0" t="0" r="r" b="b"/>
              <a:pathLst>
                <a:path w="21600" h="21277">
                  <a:moveTo>
                    <a:pt x="0" y="432"/>
                  </a:moveTo>
                  <a:cubicBezTo>
                    <a:pt x="4164" y="7467"/>
                    <a:pt x="9035" y="14441"/>
                    <a:pt x="14611" y="21277"/>
                  </a:cubicBezTo>
                  <a:lnTo>
                    <a:pt x="21600" y="4133"/>
                  </a:lnTo>
                  <a:cubicBezTo>
                    <a:pt x="19776" y="3025"/>
                    <a:pt x="17555" y="1956"/>
                    <a:pt x="14896" y="1187"/>
                  </a:cubicBezTo>
                  <a:cubicBezTo>
                    <a:pt x="10435" y="-98"/>
                    <a:pt x="5525" y="-323"/>
                    <a:pt x="0" y="432"/>
                  </a:cubicBezTo>
                  <a:close/>
                  <a:moveTo>
                    <a:pt x="0" y="43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1" name="AutoShape 16"/>
            <p:cNvSpPr>
              <a:spLocks/>
            </p:cNvSpPr>
            <p:nvPr/>
          </p:nvSpPr>
          <p:spPr bwMode="auto">
            <a:xfrm>
              <a:off x="177" y="598"/>
              <a:ext cx="78" cy="126"/>
            </a:xfrm>
            <a:custGeom>
              <a:avLst/>
              <a:gdLst/>
              <a:ahLst/>
              <a:cxnLst/>
              <a:rect l="0" t="0" r="r" b="b"/>
              <a:pathLst>
                <a:path w="21600" h="21471">
                  <a:moveTo>
                    <a:pt x="7558" y="3124"/>
                  </a:moveTo>
                  <a:cubicBezTo>
                    <a:pt x="7056" y="2539"/>
                    <a:pt x="6261" y="1816"/>
                    <a:pt x="5008" y="1219"/>
                  </a:cubicBezTo>
                  <a:lnTo>
                    <a:pt x="5007" y="1217"/>
                  </a:lnTo>
                  <a:cubicBezTo>
                    <a:pt x="3657" y="573"/>
                    <a:pt x="2001" y="178"/>
                    <a:pt x="0" y="0"/>
                  </a:cubicBezTo>
                  <a:cubicBezTo>
                    <a:pt x="1231" y="5870"/>
                    <a:pt x="4340" y="11982"/>
                    <a:pt x="9490" y="17914"/>
                  </a:cubicBezTo>
                  <a:cubicBezTo>
                    <a:pt x="9498" y="17922"/>
                    <a:pt x="9932" y="18429"/>
                    <a:pt x="10861" y="19066"/>
                  </a:cubicBezTo>
                  <a:cubicBezTo>
                    <a:pt x="11788" y="19702"/>
                    <a:pt x="13225" y="20467"/>
                    <a:pt x="15170" y="20960"/>
                  </a:cubicBezTo>
                  <a:cubicBezTo>
                    <a:pt x="17175" y="21468"/>
                    <a:pt x="19366" y="21600"/>
                    <a:pt x="21600" y="21345"/>
                  </a:cubicBezTo>
                  <a:cubicBezTo>
                    <a:pt x="15146" y="15817"/>
                    <a:pt x="10722" y="9942"/>
                    <a:pt x="8253" y="4160"/>
                  </a:cubicBezTo>
                  <a:cubicBezTo>
                    <a:pt x="8251" y="4151"/>
                    <a:pt x="8056" y="3708"/>
                    <a:pt x="7558" y="3124"/>
                  </a:cubicBezTo>
                  <a:close/>
                  <a:moveTo>
                    <a:pt x="7558" y="312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2" name="AutoShape 17"/>
            <p:cNvSpPr>
              <a:spLocks/>
            </p:cNvSpPr>
            <p:nvPr/>
          </p:nvSpPr>
          <p:spPr bwMode="auto">
            <a:xfrm>
              <a:off x="147" y="568"/>
              <a:ext cx="58" cy="136"/>
            </a:xfrm>
            <a:custGeom>
              <a:avLst/>
              <a:gdLst/>
              <a:ahLst/>
              <a:cxnLst/>
              <a:rect l="0" t="0" r="r" b="b"/>
              <a:pathLst>
                <a:path w="21265" h="21568">
                  <a:moveTo>
                    <a:pt x="8970" y="3546"/>
                  </a:moveTo>
                  <a:cubicBezTo>
                    <a:pt x="8507" y="2963"/>
                    <a:pt x="7701" y="2227"/>
                    <a:pt x="6250" y="1565"/>
                  </a:cubicBezTo>
                  <a:lnTo>
                    <a:pt x="6250" y="1564"/>
                  </a:lnTo>
                  <a:cubicBezTo>
                    <a:pt x="4683" y="852"/>
                    <a:pt x="2630" y="341"/>
                    <a:pt x="45" y="0"/>
                  </a:cubicBezTo>
                  <a:cubicBezTo>
                    <a:pt x="-335" y="5509"/>
                    <a:pt x="1691" y="11408"/>
                    <a:pt x="6450" y="17325"/>
                  </a:cubicBezTo>
                  <a:cubicBezTo>
                    <a:pt x="6458" y="17334"/>
                    <a:pt x="6857" y="17838"/>
                    <a:pt x="7865" y="18508"/>
                  </a:cubicBezTo>
                  <a:cubicBezTo>
                    <a:pt x="8871" y="19174"/>
                    <a:pt x="10504" y="20007"/>
                    <a:pt x="12904" y="20635"/>
                  </a:cubicBezTo>
                  <a:cubicBezTo>
                    <a:pt x="15376" y="21282"/>
                    <a:pt x="18225" y="21600"/>
                    <a:pt x="21265" y="21566"/>
                  </a:cubicBezTo>
                  <a:cubicBezTo>
                    <a:pt x="14652" y="15902"/>
                    <a:pt x="10824" y="10101"/>
                    <a:pt x="9536" y="4561"/>
                  </a:cubicBezTo>
                  <a:cubicBezTo>
                    <a:pt x="9536" y="4554"/>
                    <a:pt x="9430" y="4128"/>
                    <a:pt x="8970" y="3546"/>
                  </a:cubicBezTo>
                  <a:close/>
                  <a:moveTo>
                    <a:pt x="8970" y="354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3" name="AutoShape 18"/>
            <p:cNvSpPr>
              <a:spLocks/>
            </p:cNvSpPr>
            <p:nvPr/>
          </p:nvSpPr>
          <p:spPr bwMode="auto">
            <a:xfrm>
              <a:off x="118" y="546"/>
              <a:ext cx="40" cy="122"/>
            </a:xfrm>
            <a:custGeom>
              <a:avLst/>
              <a:gdLst/>
              <a:ahLst/>
              <a:cxnLst/>
              <a:rect l="0" t="0" r="r" b="b"/>
              <a:pathLst>
                <a:path w="21179" h="21600">
                  <a:moveTo>
                    <a:pt x="13538" y="1992"/>
                  </a:moveTo>
                  <a:cubicBezTo>
                    <a:pt x="13542" y="1981"/>
                    <a:pt x="13677" y="1086"/>
                    <a:pt x="12681" y="0"/>
                  </a:cubicBezTo>
                  <a:lnTo>
                    <a:pt x="216" y="3045"/>
                  </a:lnTo>
                  <a:cubicBezTo>
                    <a:pt x="-421" y="7150"/>
                    <a:pt x="338" y="11448"/>
                    <a:pt x="2638" y="15832"/>
                  </a:cubicBezTo>
                  <a:cubicBezTo>
                    <a:pt x="2645" y="15844"/>
                    <a:pt x="2941" y="16429"/>
                    <a:pt x="4007" y="17240"/>
                  </a:cubicBezTo>
                  <a:cubicBezTo>
                    <a:pt x="5071" y="18050"/>
                    <a:pt x="6929" y="19087"/>
                    <a:pt x="9960" y="19955"/>
                  </a:cubicBezTo>
                  <a:cubicBezTo>
                    <a:pt x="13085" y="20851"/>
                    <a:pt x="16906" y="21413"/>
                    <a:pt x="21179" y="21600"/>
                  </a:cubicBezTo>
                  <a:cubicBezTo>
                    <a:pt x="14864" y="14871"/>
                    <a:pt x="12484" y="8194"/>
                    <a:pt x="13538" y="1992"/>
                  </a:cubicBezTo>
                  <a:close/>
                  <a:moveTo>
                    <a:pt x="13538" y="199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4" name="AutoShape 19"/>
            <p:cNvSpPr>
              <a:spLocks/>
            </p:cNvSpPr>
            <p:nvPr/>
          </p:nvSpPr>
          <p:spPr bwMode="auto">
            <a:xfrm>
              <a:off x="81" y="487"/>
              <a:ext cx="33" cy="147"/>
            </a:xfrm>
            <a:custGeom>
              <a:avLst/>
              <a:gdLst/>
              <a:ahLst/>
              <a:cxnLst/>
              <a:rect l="0" t="0" r="r" b="b"/>
              <a:pathLst>
                <a:path w="21419" h="21600">
                  <a:moveTo>
                    <a:pt x="19421" y="2133"/>
                  </a:moveTo>
                  <a:lnTo>
                    <a:pt x="19419" y="2133"/>
                  </a:lnTo>
                  <a:cubicBezTo>
                    <a:pt x="17734" y="1315"/>
                    <a:pt x="14996" y="616"/>
                    <a:pt x="11167" y="0"/>
                  </a:cubicBezTo>
                  <a:cubicBezTo>
                    <a:pt x="3859" y="4642"/>
                    <a:pt x="-153" y="9888"/>
                    <a:pt x="5" y="15464"/>
                  </a:cubicBezTo>
                  <a:lnTo>
                    <a:pt x="11629" y="13537"/>
                  </a:lnTo>
                  <a:lnTo>
                    <a:pt x="308" y="15414"/>
                  </a:lnTo>
                  <a:lnTo>
                    <a:pt x="343" y="16073"/>
                  </a:lnTo>
                  <a:cubicBezTo>
                    <a:pt x="345" y="16082"/>
                    <a:pt x="373" y="16575"/>
                    <a:pt x="1203" y="17286"/>
                  </a:cubicBezTo>
                  <a:cubicBezTo>
                    <a:pt x="2028" y="17995"/>
                    <a:pt x="3688" y="18926"/>
                    <a:pt x="6858" y="19769"/>
                  </a:cubicBezTo>
                  <a:cubicBezTo>
                    <a:pt x="10127" y="20638"/>
                    <a:pt x="14422" y="21263"/>
                    <a:pt x="19475" y="21600"/>
                  </a:cubicBezTo>
                  <a:cubicBezTo>
                    <a:pt x="17449" y="18527"/>
                    <a:pt x="16742" y="15510"/>
                    <a:pt x="17249" y="12605"/>
                  </a:cubicBezTo>
                  <a:lnTo>
                    <a:pt x="16946" y="12656"/>
                  </a:lnTo>
                  <a:cubicBezTo>
                    <a:pt x="17391" y="10062"/>
                    <a:pt x="18800" y="7556"/>
                    <a:pt x="21078" y="5171"/>
                  </a:cubicBezTo>
                  <a:cubicBezTo>
                    <a:pt x="21085" y="5163"/>
                    <a:pt x="21447" y="4776"/>
                    <a:pt x="21417" y="4208"/>
                  </a:cubicBezTo>
                  <a:cubicBezTo>
                    <a:pt x="21387" y="3638"/>
                    <a:pt x="20981" y="2893"/>
                    <a:pt x="19421" y="2133"/>
                  </a:cubicBezTo>
                  <a:close/>
                  <a:moveTo>
                    <a:pt x="19421" y="213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5" name="AutoShape 20"/>
            <p:cNvSpPr>
              <a:spLocks/>
            </p:cNvSpPr>
            <p:nvPr/>
          </p:nvSpPr>
          <p:spPr bwMode="auto">
            <a:xfrm>
              <a:off x="118" y="531"/>
              <a:ext cx="24" cy="39"/>
            </a:xfrm>
            <a:custGeom>
              <a:avLst/>
              <a:gdLst/>
              <a:ahLst/>
              <a:cxnLst/>
              <a:rect l="0" t="0" r="r" b="b"/>
              <a:pathLst>
                <a:path w="21600" h="21600">
                  <a:moveTo>
                    <a:pt x="4160" y="0"/>
                  </a:moveTo>
                  <a:cubicBezTo>
                    <a:pt x="2026" y="6963"/>
                    <a:pt x="622" y="14183"/>
                    <a:pt x="0" y="21600"/>
                  </a:cubicBezTo>
                  <a:lnTo>
                    <a:pt x="21600" y="11942"/>
                  </a:lnTo>
                  <a:cubicBezTo>
                    <a:pt x="20821" y="10345"/>
                    <a:pt x="19623" y="8608"/>
                    <a:pt x="17751" y="6906"/>
                  </a:cubicBezTo>
                  <a:lnTo>
                    <a:pt x="17748" y="6906"/>
                  </a:lnTo>
                  <a:cubicBezTo>
                    <a:pt x="14603" y="4055"/>
                    <a:pt x="10103" y="1794"/>
                    <a:pt x="4160" y="0"/>
                  </a:cubicBezTo>
                  <a:close/>
                  <a:moveTo>
                    <a:pt x="416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6" name="AutoShape 21"/>
            <p:cNvSpPr>
              <a:spLocks/>
            </p:cNvSpPr>
            <p:nvPr/>
          </p:nvSpPr>
          <p:spPr bwMode="auto">
            <a:xfrm>
              <a:off x="51" y="442"/>
              <a:ext cx="46" cy="148"/>
            </a:xfrm>
            <a:custGeom>
              <a:avLst/>
              <a:gdLst/>
              <a:ahLst/>
              <a:cxnLst/>
              <a:rect l="0" t="0" r="r" b="b"/>
              <a:pathLst>
                <a:path w="21315" h="21600">
                  <a:moveTo>
                    <a:pt x="21129" y="4521"/>
                  </a:moveTo>
                  <a:cubicBezTo>
                    <a:pt x="21389" y="3958"/>
                    <a:pt x="21471" y="3207"/>
                    <a:pt x="20737" y="2402"/>
                  </a:cubicBezTo>
                  <a:cubicBezTo>
                    <a:pt x="19944" y="1534"/>
                    <a:pt x="18345" y="746"/>
                    <a:pt x="15927" y="0"/>
                  </a:cubicBezTo>
                  <a:cubicBezTo>
                    <a:pt x="8174" y="4472"/>
                    <a:pt x="2612" y="9709"/>
                    <a:pt x="98" y="15451"/>
                  </a:cubicBezTo>
                  <a:cubicBezTo>
                    <a:pt x="96" y="15459"/>
                    <a:pt x="-129" y="15948"/>
                    <a:pt x="110" y="16680"/>
                  </a:cubicBezTo>
                  <a:cubicBezTo>
                    <a:pt x="348" y="17412"/>
                    <a:pt x="1069" y="18392"/>
                    <a:pt x="2909" y="19338"/>
                  </a:cubicBezTo>
                  <a:cubicBezTo>
                    <a:pt x="4804" y="20314"/>
                    <a:pt x="7554" y="21087"/>
                    <a:pt x="10980" y="21600"/>
                  </a:cubicBezTo>
                  <a:cubicBezTo>
                    <a:pt x="11106" y="15742"/>
                    <a:pt x="14496" y="10261"/>
                    <a:pt x="20413" y="5460"/>
                  </a:cubicBezTo>
                  <a:cubicBezTo>
                    <a:pt x="20422" y="5453"/>
                    <a:pt x="20869" y="5083"/>
                    <a:pt x="21129" y="4521"/>
                  </a:cubicBezTo>
                  <a:close/>
                  <a:moveTo>
                    <a:pt x="21129" y="452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7" name="AutoShape 22"/>
            <p:cNvSpPr>
              <a:spLocks/>
            </p:cNvSpPr>
            <p:nvPr/>
          </p:nvSpPr>
          <p:spPr bwMode="auto">
            <a:xfrm>
              <a:off x="29" y="391"/>
              <a:ext cx="60" cy="144"/>
            </a:xfrm>
            <a:custGeom>
              <a:avLst/>
              <a:gdLst/>
              <a:ahLst/>
              <a:cxnLst/>
              <a:rect l="0" t="0" r="r" b="b"/>
              <a:pathLst>
                <a:path w="21358" h="21600">
                  <a:moveTo>
                    <a:pt x="20756" y="4844"/>
                  </a:moveTo>
                  <a:cubicBezTo>
                    <a:pt x="21172" y="4288"/>
                    <a:pt x="21524" y="3532"/>
                    <a:pt x="21274" y="2679"/>
                  </a:cubicBezTo>
                  <a:cubicBezTo>
                    <a:pt x="21003" y="1759"/>
                    <a:pt x="20085" y="878"/>
                    <a:pt x="18527" y="0"/>
                  </a:cubicBezTo>
                  <a:cubicBezTo>
                    <a:pt x="10899" y="4134"/>
                    <a:pt x="4624" y="9139"/>
                    <a:pt x="490" y="14820"/>
                  </a:cubicBezTo>
                  <a:cubicBezTo>
                    <a:pt x="485" y="14829"/>
                    <a:pt x="125" y="15312"/>
                    <a:pt x="25" y="16065"/>
                  </a:cubicBezTo>
                  <a:cubicBezTo>
                    <a:pt x="-76" y="16818"/>
                    <a:pt x="97" y="17846"/>
                    <a:pt x="1137" y="18899"/>
                  </a:cubicBezTo>
                  <a:cubicBezTo>
                    <a:pt x="2208" y="19984"/>
                    <a:pt x="4009" y="20905"/>
                    <a:pt x="6427" y="21600"/>
                  </a:cubicBezTo>
                  <a:cubicBezTo>
                    <a:pt x="8769" y="15677"/>
                    <a:pt x="13478" y="10307"/>
                    <a:pt x="19846" y="5757"/>
                  </a:cubicBezTo>
                  <a:cubicBezTo>
                    <a:pt x="19856" y="5750"/>
                    <a:pt x="20341" y="5399"/>
                    <a:pt x="20756" y="4844"/>
                  </a:cubicBezTo>
                  <a:close/>
                  <a:moveTo>
                    <a:pt x="20756" y="484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8" name="AutoShape 23"/>
            <p:cNvSpPr>
              <a:spLocks/>
            </p:cNvSpPr>
            <p:nvPr/>
          </p:nvSpPr>
          <p:spPr bwMode="auto">
            <a:xfrm>
              <a:off x="7" y="346"/>
              <a:ext cx="73" cy="138"/>
            </a:xfrm>
            <a:custGeom>
              <a:avLst/>
              <a:gdLst/>
              <a:ahLst/>
              <a:cxnLst/>
              <a:rect l="0" t="0" r="r" b="b"/>
              <a:pathLst>
                <a:path w="21358" h="21600">
                  <a:moveTo>
                    <a:pt x="20901" y="4514"/>
                  </a:moveTo>
                  <a:lnTo>
                    <a:pt x="20807" y="4514"/>
                  </a:lnTo>
                  <a:cubicBezTo>
                    <a:pt x="21095" y="4069"/>
                    <a:pt x="21319" y="3548"/>
                    <a:pt x="21353" y="2968"/>
                  </a:cubicBezTo>
                  <a:cubicBezTo>
                    <a:pt x="21412" y="1993"/>
                    <a:pt x="20938" y="1017"/>
                    <a:pt x="19948" y="0"/>
                  </a:cubicBezTo>
                  <a:cubicBezTo>
                    <a:pt x="17261" y="1375"/>
                    <a:pt x="14684" y="2883"/>
                    <a:pt x="12245" y="4514"/>
                  </a:cubicBezTo>
                  <a:lnTo>
                    <a:pt x="12375" y="4514"/>
                  </a:lnTo>
                  <a:cubicBezTo>
                    <a:pt x="8109" y="7364"/>
                    <a:pt x="4274" y="10593"/>
                    <a:pt x="1050" y="14164"/>
                  </a:cubicBezTo>
                  <a:cubicBezTo>
                    <a:pt x="1043" y="14173"/>
                    <a:pt x="605" y="14649"/>
                    <a:pt x="297" y="15422"/>
                  </a:cubicBezTo>
                  <a:cubicBezTo>
                    <a:pt x="-14" y="16195"/>
                    <a:pt x="-188" y="17271"/>
                    <a:pt x="328" y="18433"/>
                  </a:cubicBezTo>
                  <a:cubicBezTo>
                    <a:pt x="858" y="19633"/>
                    <a:pt x="2026" y="20712"/>
                    <a:pt x="3758" y="21600"/>
                  </a:cubicBezTo>
                  <a:cubicBezTo>
                    <a:pt x="7441" y="15622"/>
                    <a:pt x="12864" y="10393"/>
                    <a:pt x="19353" y="6105"/>
                  </a:cubicBezTo>
                  <a:cubicBezTo>
                    <a:pt x="19367" y="6096"/>
                    <a:pt x="20295" y="5474"/>
                    <a:pt x="20901" y="4514"/>
                  </a:cubicBezTo>
                  <a:close/>
                  <a:moveTo>
                    <a:pt x="20901" y="45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9" name="AutoShape 24"/>
            <p:cNvSpPr>
              <a:spLocks/>
            </p:cNvSpPr>
            <p:nvPr/>
          </p:nvSpPr>
          <p:spPr bwMode="auto">
            <a:xfrm>
              <a:off x="0" y="302"/>
              <a:ext cx="87" cy="127"/>
            </a:xfrm>
            <a:custGeom>
              <a:avLst/>
              <a:gdLst/>
              <a:ahLst/>
              <a:cxnLst/>
              <a:rect l="0" t="0" r="r" b="b"/>
              <a:pathLst>
                <a:path w="21339" h="21600">
                  <a:moveTo>
                    <a:pt x="10263" y="12803"/>
                  </a:moveTo>
                  <a:lnTo>
                    <a:pt x="10120" y="12803"/>
                  </a:lnTo>
                  <a:cubicBezTo>
                    <a:pt x="12803" y="10434"/>
                    <a:pt x="15695" y="8295"/>
                    <a:pt x="18734" y="6405"/>
                  </a:cubicBezTo>
                  <a:cubicBezTo>
                    <a:pt x="18744" y="6400"/>
                    <a:pt x="19234" y="6091"/>
                    <a:pt x="19782" y="5552"/>
                  </a:cubicBezTo>
                  <a:cubicBezTo>
                    <a:pt x="20330" y="5012"/>
                    <a:pt x="20939" y="4247"/>
                    <a:pt x="21200" y="3291"/>
                  </a:cubicBezTo>
                  <a:lnTo>
                    <a:pt x="21201" y="3290"/>
                  </a:lnTo>
                  <a:cubicBezTo>
                    <a:pt x="21485" y="2259"/>
                    <a:pt x="21328" y="1175"/>
                    <a:pt x="20753" y="0"/>
                  </a:cubicBezTo>
                  <a:cubicBezTo>
                    <a:pt x="13954" y="3227"/>
                    <a:pt x="7581" y="7544"/>
                    <a:pt x="2155" y="12803"/>
                  </a:cubicBezTo>
                  <a:lnTo>
                    <a:pt x="2297" y="12803"/>
                  </a:lnTo>
                  <a:lnTo>
                    <a:pt x="1661" y="13426"/>
                  </a:lnTo>
                  <a:cubicBezTo>
                    <a:pt x="1653" y="13435"/>
                    <a:pt x="1177" y="13901"/>
                    <a:pt x="734" y="14698"/>
                  </a:cubicBezTo>
                  <a:cubicBezTo>
                    <a:pt x="289" y="15493"/>
                    <a:pt x="-115" y="16625"/>
                    <a:pt x="30" y="17910"/>
                  </a:cubicBezTo>
                  <a:cubicBezTo>
                    <a:pt x="179" y="19236"/>
                    <a:pt x="886" y="20494"/>
                    <a:pt x="2107" y="21600"/>
                  </a:cubicBezTo>
                  <a:cubicBezTo>
                    <a:pt x="4504" y="18394"/>
                    <a:pt x="7254" y="15454"/>
                    <a:pt x="10263" y="12803"/>
                  </a:cubicBezTo>
                  <a:close/>
                  <a:moveTo>
                    <a:pt x="10263" y="1280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0" name="AutoShape 25"/>
            <p:cNvSpPr>
              <a:spLocks/>
            </p:cNvSpPr>
            <p:nvPr/>
          </p:nvSpPr>
          <p:spPr bwMode="auto">
            <a:xfrm>
              <a:off x="0" y="258"/>
              <a:ext cx="101" cy="113"/>
            </a:xfrm>
            <a:custGeom>
              <a:avLst/>
              <a:gdLst/>
              <a:ahLst/>
              <a:cxnLst/>
              <a:rect l="0" t="0" r="r" b="b"/>
              <a:pathLst>
                <a:path w="21386" h="21600">
                  <a:moveTo>
                    <a:pt x="18265" y="6853"/>
                  </a:moveTo>
                  <a:cubicBezTo>
                    <a:pt x="18274" y="6849"/>
                    <a:pt x="18753" y="6566"/>
                    <a:pt x="19326" y="6037"/>
                  </a:cubicBezTo>
                  <a:cubicBezTo>
                    <a:pt x="19899" y="5505"/>
                    <a:pt x="20566" y="4732"/>
                    <a:pt x="20978" y="3704"/>
                  </a:cubicBezTo>
                  <a:cubicBezTo>
                    <a:pt x="21421" y="2594"/>
                    <a:pt x="21498" y="1373"/>
                    <a:pt x="21236" y="0"/>
                  </a:cubicBezTo>
                  <a:cubicBezTo>
                    <a:pt x="14577" y="2841"/>
                    <a:pt x="8080" y="7021"/>
                    <a:pt x="2282" y="12473"/>
                  </a:cubicBezTo>
                  <a:cubicBezTo>
                    <a:pt x="2273" y="12481"/>
                    <a:pt x="1777" y="12943"/>
                    <a:pt x="1243" y="13774"/>
                  </a:cubicBezTo>
                  <a:cubicBezTo>
                    <a:pt x="711" y="14604"/>
                    <a:pt x="147" y="15812"/>
                    <a:pt x="25" y="17257"/>
                  </a:cubicBezTo>
                  <a:cubicBezTo>
                    <a:pt x="-102" y="18747"/>
                    <a:pt x="258" y="20227"/>
                    <a:pt x="1089" y="21600"/>
                  </a:cubicBezTo>
                  <a:cubicBezTo>
                    <a:pt x="6108" y="15457"/>
                    <a:pt x="12005" y="10484"/>
                    <a:pt x="18265" y="6853"/>
                  </a:cubicBezTo>
                  <a:close/>
                  <a:moveTo>
                    <a:pt x="18265" y="685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1" name="AutoShape 26"/>
            <p:cNvSpPr>
              <a:spLocks/>
            </p:cNvSpPr>
            <p:nvPr/>
          </p:nvSpPr>
          <p:spPr bwMode="auto">
            <a:xfrm>
              <a:off x="7" y="214"/>
              <a:ext cx="114" cy="96"/>
            </a:xfrm>
            <a:custGeom>
              <a:avLst/>
              <a:gdLst/>
              <a:ahLst/>
              <a:cxnLst/>
              <a:rect l="0" t="0" r="r" b="b"/>
              <a:pathLst>
                <a:path w="21446" h="21600">
                  <a:moveTo>
                    <a:pt x="20647" y="4237"/>
                  </a:moveTo>
                  <a:cubicBezTo>
                    <a:pt x="21206" y="3030"/>
                    <a:pt x="21462" y="1631"/>
                    <a:pt x="21445" y="0"/>
                  </a:cubicBezTo>
                  <a:cubicBezTo>
                    <a:pt x="15177" y="2175"/>
                    <a:pt x="8842" y="5907"/>
                    <a:pt x="2920" y="11239"/>
                  </a:cubicBezTo>
                  <a:cubicBezTo>
                    <a:pt x="2911" y="11249"/>
                    <a:pt x="2404" y="11697"/>
                    <a:pt x="1809" y="12570"/>
                  </a:cubicBezTo>
                  <a:cubicBezTo>
                    <a:pt x="1215" y="13442"/>
                    <a:pt x="534" y="14745"/>
                    <a:pt x="203" y="16396"/>
                  </a:cubicBezTo>
                  <a:cubicBezTo>
                    <a:pt x="-138" y="18098"/>
                    <a:pt x="-50" y="19873"/>
                    <a:pt x="467" y="21600"/>
                  </a:cubicBezTo>
                  <a:cubicBezTo>
                    <a:pt x="5805" y="15317"/>
                    <a:pt x="11742" y="10572"/>
                    <a:pt x="17783" y="7424"/>
                  </a:cubicBezTo>
                  <a:cubicBezTo>
                    <a:pt x="17792" y="7421"/>
                    <a:pt x="18255" y="7176"/>
                    <a:pt x="18839" y="6659"/>
                  </a:cubicBezTo>
                  <a:cubicBezTo>
                    <a:pt x="19423" y="6140"/>
                    <a:pt x="20128" y="5359"/>
                    <a:pt x="20646" y="4239"/>
                  </a:cubicBezTo>
                  <a:cubicBezTo>
                    <a:pt x="20646" y="4239"/>
                    <a:pt x="20647" y="4237"/>
                    <a:pt x="20647" y="4237"/>
                  </a:cubicBezTo>
                  <a:close/>
                  <a:moveTo>
                    <a:pt x="20647" y="423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2" name="AutoShape 27"/>
            <p:cNvSpPr>
              <a:spLocks/>
            </p:cNvSpPr>
            <p:nvPr/>
          </p:nvSpPr>
          <p:spPr bwMode="auto">
            <a:xfrm>
              <a:off x="29" y="177"/>
              <a:ext cx="127" cy="78"/>
            </a:xfrm>
            <a:custGeom>
              <a:avLst/>
              <a:gdLst/>
              <a:ahLst/>
              <a:cxnLst/>
              <a:rect l="0" t="0" r="r" b="b"/>
              <a:pathLst>
                <a:path w="21471" h="21600">
                  <a:moveTo>
                    <a:pt x="17318" y="8314"/>
                  </a:moveTo>
                  <a:cubicBezTo>
                    <a:pt x="17330" y="8310"/>
                    <a:pt x="18162" y="7945"/>
                    <a:pt x="19057" y="6925"/>
                  </a:cubicBezTo>
                  <a:lnTo>
                    <a:pt x="19012" y="6873"/>
                  </a:lnTo>
                  <a:cubicBezTo>
                    <a:pt x="19430" y="6403"/>
                    <a:pt x="19865" y="5793"/>
                    <a:pt x="20250" y="4991"/>
                  </a:cubicBezTo>
                  <a:lnTo>
                    <a:pt x="20251" y="4991"/>
                  </a:lnTo>
                  <a:cubicBezTo>
                    <a:pt x="20896" y="3644"/>
                    <a:pt x="21293" y="1996"/>
                    <a:pt x="21471" y="0"/>
                  </a:cubicBezTo>
                  <a:cubicBezTo>
                    <a:pt x="19329" y="446"/>
                    <a:pt x="17155" y="1140"/>
                    <a:pt x="14969" y="2088"/>
                  </a:cubicBezTo>
                  <a:lnTo>
                    <a:pt x="15030" y="2162"/>
                  </a:lnTo>
                  <a:cubicBezTo>
                    <a:pt x="11206" y="3817"/>
                    <a:pt x="7345" y="6264"/>
                    <a:pt x="3559" y="9535"/>
                  </a:cubicBezTo>
                  <a:cubicBezTo>
                    <a:pt x="3549" y="9543"/>
                    <a:pt x="3043" y="9975"/>
                    <a:pt x="2406" y="10900"/>
                  </a:cubicBezTo>
                  <a:cubicBezTo>
                    <a:pt x="1770" y="11824"/>
                    <a:pt x="1004" y="13256"/>
                    <a:pt x="512" y="15193"/>
                  </a:cubicBezTo>
                  <a:cubicBezTo>
                    <a:pt x="3" y="17189"/>
                    <a:pt x="-129" y="19373"/>
                    <a:pt x="126" y="21600"/>
                  </a:cubicBezTo>
                  <a:cubicBezTo>
                    <a:pt x="5656" y="15173"/>
                    <a:pt x="11534" y="10768"/>
                    <a:pt x="17318" y="8314"/>
                  </a:cubicBezTo>
                  <a:close/>
                  <a:moveTo>
                    <a:pt x="17318" y="83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3" name="AutoShape 28"/>
            <p:cNvSpPr>
              <a:spLocks/>
            </p:cNvSpPr>
            <p:nvPr/>
          </p:nvSpPr>
          <p:spPr bwMode="auto">
            <a:xfrm>
              <a:off x="51" y="140"/>
              <a:ext cx="137" cy="58"/>
            </a:xfrm>
            <a:custGeom>
              <a:avLst/>
              <a:gdLst/>
              <a:ahLst/>
              <a:cxnLst/>
              <a:rect l="0" t="0" r="r" b="b"/>
              <a:pathLst>
                <a:path w="21566" h="21281">
                  <a:moveTo>
                    <a:pt x="7693" y="10775"/>
                  </a:moveTo>
                  <a:lnTo>
                    <a:pt x="9000" y="12989"/>
                  </a:lnTo>
                  <a:cubicBezTo>
                    <a:pt x="11698" y="11229"/>
                    <a:pt x="14380" y="10059"/>
                    <a:pt x="17003" y="9452"/>
                  </a:cubicBezTo>
                  <a:cubicBezTo>
                    <a:pt x="17011" y="9452"/>
                    <a:pt x="17437" y="9349"/>
                    <a:pt x="18018" y="8890"/>
                  </a:cubicBezTo>
                  <a:cubicBezTo>
                    <a:pt x="18601" y="8431"/>
                    <a:pt x="19337" y="7633"/>
                    <a:pt x="19999" y="6193"/>
                  </a:cubicBezTo>
                  <a:cubicBezTo>
                    <a:pt x="20713" y="4640"/>
                    <a:pt x="21225" y="2606"/>
                    <a:pt x="21566" y="44"/>
                  </a:cubicBezTo>
                  <a:cubicBezTo>
                    <a:pt x="16241" y="-319"/>
                    <a:pt x="10551" y="1548"/>
                    <a:pt x="4834" y="5936"/>
                  </a:cubicBezTo>
                  <a:lnTo>
                    <a:pt x="4908" y="6063"/>
                  </a:lnTo>
                  <a:lnTo>
                    <a:pt x="4234" y="6591"/>
                  </a:lnTo>
                  <a:cubicBezTo>
                    <a:pt x="4225" y="6599"/>
                    <a:pt x="3721" y="6994"/>
                    <a:pt x="3053" y="7996"/>
                  </a:cubicBezTo>
                  <a:cubicBezTo>
                    <a:pt x="2386" y="8993"/>
                    <a:pt x="1555" y="10616"/>
                    <a:pt x="929" y="12992"/>
                  </a:cubicBezTo>
                  <a:cubicBezTo>
                    <a:pt x="284" y="15445"/>
                    <a:pt x="-34" y="18269"/>
                    <a:pt x="2" y="21281"/>
                  </a:cubicBezTo>
                  <a:cubicBezTo>
                    <a:pt x="3007" y="17794"/>
                    <a:pt x="6051" y="15082"/>
                    <a:pt x="9075" y="13114"/>
                  </a:cubicBezTo>
                  <a:cubicBezTo>
                    <a:pt x="9075" y="13114"/>
                    <a:pt x="7693" y="10775"/>
                    <a:pt x="7693" y="10775"/>
                  </a:cubicBezTo>
                  <a:close/>
                  <a:moveTo>
                    <a:pt x="7693" y="1077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4" name="AutoShape 29"/>
            <p:cNvSpPr>
              <a:spLocks/>
            </p:cNvSpPr>
            <p:nvPr/>
          </p:nvSpPr>
          <p:spPr bwMode="auto">
            <a:xfrm>
              <a:off x="81" y="110"/>
              <a:ext cx="144" cy="41"/>
            </a:xfrm>
            <a:custGeom>
              <a:avLst/>
              <a:gdLst/>
              <a:ahLst/>
              <a:cxnLst/>
              <a:rect l="0" t="0" r="r" b="b"/>
              <a:pathLst>
                <a:path w="21600" h="20657">
                  <a:moveTo>
                    <a:pt x="16717" y="13184"/>
                  </a:moveTo>
                  <a:cubicBezTo>
                    <a:pt x="16724" y="13187"/>
                    <a:pt x="17131" y="13258"/>
                    <a:pt x="17706" y="12921"/>
                  </a:cubicBezTo>
                  <a:cubicBezTo>
                    <a:pt x="18283" y="12581"/>
                    <a:pt x="19026" y="11854"/>
                    <a:pt x="19738" y="10206"/>
                  </a:cubicBezTo>
                  <a:lnTo>
                    <a:pt x="19739" y="10202"/>
                  </a:lnTo>
                  <a:cubicBezTo>
                    <a:pt x="20507" y="8425"/>
                    <a:pt x="21117" y="5884"/>
                    <a:pt x="21600" y="2530"/>
                  </a:cubicBezTo>
                  <a:cubicBezTo>
                    <a:pt x="16448" y="-762"/>
                    <a:pt x="10775" y="-943"/>
                    <a:pt x="4917" y="2585"/>
                  </a:cubicBezTo>
                  <a:cubicBezTo>
                    <a:pt x="4909" y="2589"/>
                    <a:pt x="4409" y="2880"/>
                    <a:pt x="3717" y="3919"/>
                  </a:cubicBezTo>
                  <a:cubicBezTo>
                    <a:pt x="3027" y="4957"/>
                    <a:pt x="2143" y="6767"/>
                    <a:pt x="1402" y="9722"/>
                  </a:cubicBezTo>
                  <a:cubicBezTo>
                    <a:pt x="638" y="12770"/>
                    <a:pt x="159" y="16494"/>
                    <a:pt x="0" y="20657"/>
                  </a:cubicBezTo>
                  <a:cubicBezTo>
                    <a:pt x="5736" y="14495"/>
                    <a:pt x="11429" y="12168"/>
                    <a:pt x="16717" y="13184"/>
                  </a:cubicBezTo>
                  <a:close/>
                  <a:moveTo>
                    <a:pt x="16717" y="1318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5" name="AutoShape 30"/>
            <p:cNvSpPr>
              <a:spLocks/>
            </p:cNvSpPr>
            <p:nvPr/>
          </p:nvSpPr>
          <p:spPr bwMode="auto">
            <a:xfrm>
              <a:off x="118" y="81"/>
              <a:ext cx="147" cy="33"/>
            </a:xfrm>
            <a:custGeom>
              <a:avLst/>
              <a:gdLst/>
              <a:ahLst/>
              <a:cxnLst/>
              <a:rect l="0" t="0" r="r" b="b"/>
              <a:pathLst>
                <a:path w="21600" h="21155">
                  <a:moveTo>
                    <a:pt x="16426" y="20819"/>
                  </a:moveTo>
                  <a:cubicBezTo>
                    <a:pt x="16433" y="20828"/>
                    <a:pt x="16821" y="21185"/>
                    <a:pt x="17389" y="21153"/>
                  </a:cubicBezTo>
                  <a:cubicBezTo>
                    <a:pt x="17959" y="21125"/>
                    <a:pt x="18706" y="20727"/>
                    <a:pt x="19466" y="19184"/>
                  </a:cubicBezTo>
                  <a:cubicBezTo>
                    <a:pt x="20284" y="17517"/>
                    <a:pt x="20984" y="14815"/>
                    <a:pt x="21600" y="11033"/>
                  </a:cubicBezTo>
                  <a:cubicBezTo>
                    <a:pt x="16794" y="3564"/>
                    <a:pt x="11340" y="-415"/>
                    <a:pt x="5541" y="34"/>
                  </a:cubicBezTo>
                  <a:cubicBezTo>
                    <a:pt x="5533" y="38"/>
                    <a:pt x="5038" y="61"/>
                    <a:pt x="4326" y="876"/>
                  </a:cubicBezTo>
                  <a:cubicBezTo>
                    <a:pt x="3615" y="1691"/>
                    <a:pt x="2683" y="3326"/>
                    <a:pt x="1838" y="6454"/>
                  </a:cubicBezTo>
                  <a:cubicBezTo>
                    <a:pt x="966" y="9678"/>
                    <a:pt x="339" y="13918"/>
                    <a:pt x="0" y="18909"/>
                  </a:cubicBezTo>
                  <a:cubicBezTo>
                    <a:pt x="5798" y="15159"/>
                    <a:pt x="11384" y="16056"/>
                    <a:pt x="16426" y="20819"/>
                  </a:cubicBezTo>
                  <a:close/>
                  <a:moveTo>
                    <a:pt x="16426" y="2081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6" name="AutoShape 31"/>
            <p:cNvSpPr>
              <a:spLocks/>
            </p:cNvSpPr>
            <p:nvPr/>
          </p:nvSpPr>
          <p:spPr bwMode="auto">
            <a:xfrm>
              <a:off x="169" y="44"/>
              <a:ext cx="148" cy="46"/>
            </a:xfrm>
            <a:custGeom>
              <a:avLst/>
              <a:gdLst/>
              <a:ahLst/>
              <a:cxnLst/>
              <a:rect l="0" t="0" r="r" b="b"/>
              <a:pathLst>
                <a:path w="21600" h="21469">
                  <a:moveTo>
                    <a:pt x="17766" y="21469"/>
                  </a:moveTo>
                  <a:lnTo>
                    <a:pt x="17751" y="21325"/>
                  </a:lnTo>
                  <a:cubicBezTo>
                    <a:pt x="18188" y="21362"/>
                    <a:pt x="18681" y="21227"/>
                    <a:pt x="19198" y="20753"/>
                  </a:cubicBezTo>
                  <a:cubicBezTo>
                    <a:pt x="20066" y="19957"/>
                    <a:pt x="20855" y="18348"/>
                    <a:pt x="21600" y="15920"/>
                  </a:cubicBezTo>
                  <a:cubicBezTo>
                    <a:pt x="19970" y="13071"/>
                    <a:pt x="18240" y="10511"/>
                    <a:pt x="16420" y="8284"/>
                  </a:cubicBezTo>
                  <a:lnTo>
                    <a:pt x="16441" y="8482"/>
                  </a:lnTo>
                  <a:cubicBezTo>
                    <a:pt x="13259" y="4585"/>
                    <a:pt x="9802" y="1723"/>
                    <a:pt x="6143" y="101"/>
                  </a:cubicBezTo>
                  <a:cubicBezTo>
                    <a:pt x="6134" y="97"/>
                    <a:pt x="5646" y="-131"/>
                    <a:pt x="4914" y="111"/>
                  </a:cubicBezTo>
                  <a:cubicBezTo>
                    <a:pt x="4183" y="349"/>
                    <a:pt x="3204" y="1075"/>
                    <a:pt x="2259" y="2923"/>
                  </a:cubicBezTo>
                  <a:cubicBezTo>
                    <a:pt x="1284" y="4831"/>
                    <a:pt x="513" y="7595"/>
                    <a:pt x="0" y="11045"/>
                  </a:cubicBezTo>
                  <a:cubicBezTo>
                    <a:pt x="5852" y="11180"/>
                    <a:pt x="11328" y="14599"/>
                    <a:pt x="16123" y="20562"/>
                  </a:cubicBezTo>
                  <a:cubicBezTo>
                    <a:pt x="16132" y="20575"/>
                    <a:pt x="16826" y="21419"/>
                    <a:pt x="17766" y="21469"/>
                  </a:cubicBezTo>
                  <a:close/>
                  <a:moveTo>
                    <a:pt x="17766" y="2146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7" name="AutoShape 32"/>
            <p:cNvSpPr>
              <a:spLocks/>
            </p:cNvSpPr>
            <p:nvPr/>
          </p:nvSpPr>
          <p:spPr bwMode="auto">
            <a:xfrm>
              <a:off x="214" y="22"/>
              <a:ext cx="144" cy="59"/>
            </a:xfrm>
            <a:custGeom>
              <a:avLst/>
              <a:gdLst/>
              <a:ahLst/>
              <a:cxnLst/>
              <a:rect l="0" t="0" r="r" b="b"/>
              <a:pathLst>
                <a:path w="21600" h="21356">
                  <a:moveTo>
                    <a:pt x="7843" y="4235"/>
                  </a:moveTo>
                  <a:lnTo>
                    <a:pt x="8882" y="11926"/>
                  </a:lnTo>
                  <a:cubicBezTo>
                    <a:pt x="11371" y="14136"/>
                    <a:pt x="13703" y="16801"/>
                    <a:pt x="15855" y="19834"/>
                  </a:cubicBezTo>
                  <a:cubicBezTo>
                    <a:pt x="15861" y="19844"/>
                    <a:pt x="16211" y="20332"/>
                    <a:pt x="16765" y="20750"/>
                  </a:cubicBezTo>
                  <a:cubicBezTo>
                    <a:pt x="17321" y="21170"/>
                    <a:pt x="18075" y="21523"/>
                    <a:pt x="18926" y="21271"/>
                  </a:cubicBezTo>
                  <a:cubicBezTo>
                    <a:pt x="19844" y="21001"/>
                    <a:pt x="20723" y="20078"/>
                    <a:pt x="21600" y="18508"/>
                  </a:cubicBezTo>
                  <a:cubicBezTo>
                    <a:pt x="17611" y="11085"/>
                    <a:pt x="12813" y="4931"/>
                    <a:pt x="7375" y="771"/>
                  </a:cubicBezTo>
                  <a:lnTo>
                    <a:pt x="7402" y="971"/>
                  </a:lnTo>
                  <a:lnTo>
                    <a:pt x="6759" y="489"/>
                  </a:lnTo>
                  <a:cubicBezTo>
                    <a:pt x="6750" y="483"/>
                    <a:pt x="6268" y="123"/>
                    <a:pt x="5516" y="24"/>
                  </a:cubicBezTo>
                  <a:cubicBezTo>
                    <a:pt x="4766" y="-77"/>
                    <a:pt x="3741" y="102"/>
                    <a:pt x="2692" y="1150"/>
                  </a:cubicBezTo>
                  <a:cubicBezTo>
                    <a:pt x="1610" y="2230"/>
                    <a:pt x="692" y="4046"/>
                    <a:pt x="0" y="6480"/>
                  </a:cubicBezTo>
                  <a:cubicBezTo>
                    <a:pt x="3137" y="7728"/>
                    <a:pt x="6122" y="9642"/>
                    <a:pt x="8909" y="12125"/>
                  </a:cubicBezTo>
                  <a:cubicBezTo>
                    <a:pt x="8909" y="12125"/>
                    <a:pt x="7843" y="4235"/>
                    <a:pt x="7843" y="4235"/>
                  </a:cubicBezTo>
                  <a:close/>
                  <a:moveTo>
                    <a:pt x="7843" y="423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8" name="AutoShape 33"/>
            <p:cNvSpPr>
              <a:spLocks/>
            </p:cNvSpPr>
            <p:nvPr/>
          </p:nvSpPr>
          <p:spPr bwMode="auto">
            <a:xfrm>
              <a:off x="273" y="7"/>
              <a:ext cx="137" cy="74"/>
            </a:xfrm>
            <a:custGeom>
              <a:avLst/>
              <a:gdLst/>
              <a:ahLst/>
              <a:cxnLst/>
              <a:rect l="0" t="0" r="r" b="b"/>
              <a:pathLst>
                <a:path w="21600" h="21360">
                  <a:moveTo>
                    <a:pt x="16410" y="20294"/>
                  </a:moveTo>
                  <a:cubicBezTo>
                    <a:pt x="16962" y="20794"/>
                    <a:pt x="17725" y="21302"/>
                    <a:pt x="18629" y="21354"/>
                  </a:cubicBezTo>
                  <a:lnTo>
                    <a:pt x="18630" y="21354"/>
                  </a:lnTo>
                  <a:cubicBezTo>
                    <a:pt x="19605" y="21413"/>
                    <a:pt x="20583" y="20938"/>
                    <a:pt x="21600" y="19949"/>
                  </a:cubicBezTo>
                  <a:cubicBezTo>
                    <a:pt x="17820" y="12609"/>
                    <a:pt x="13053" y="6079"/>
                    <a:pt x="7448" y="1045"/>
                  </a:cubicBezTo>
                  <a:cubicBezTo>
                    <a:pt x="7439" y="1039"/>
                    <a:pt x="6963" y="602"/>
                    <a:pt x="6188" y="294"/>
                  </a:cubicBezTo>
                  <a:cubicBezTo>
                    <a:pt x="5414" y="-15"/>
                    <a:pt x="4336" y="-187"/>
                    <a:pt x="3171" y="328"/>
                  </a:cubicBezTo>
                  <a:cubicBezTo>
                    <a:pt x="1971" y="857"/>
                    <a:pt x="889" y="2022"/>
                    <a:pt x="0" y="3747"/>
                  </a:cubicBezTo>
                  <a:cubicBezTo>
                    <a:pt x="5988" y="7418"/>
                    <a:pt x="11226" y="12823"/>
                    <a:pt x="15523" y="19292"/>
                  </a:cubicBezTo>
                  <a:cubicBezTo>
                    <a:pt x="15529" y="19300"/>
                    <a:pt x="15861" y="19796"/>
                    <a:pt x="16410" y="20294"/>
                  </a:cubicBezTo>
                  <a:close/>
                  <a:moveTo>
                    <a:pt x="16410" y="2029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9" name="AutoShape 34"/>
            <p:cNvSpPr>
              <a:spLocks/>
            </p:cNvSpPr>
            <p:nvPr/>
          </p:nvSpPr>
          <p:spPr bwMode="auto">
            <a:xfrm>
              <a:off x="325" y="0"/>
              <a:ext cx="126" cy="87"/>
            </a:xfrm>
            <a:custGeom>
              <a:avLst/>
              <a:gdLst/>
              <a:ahLst/>
              <a:cxnLst/>
              <a:rect l="0" t="0" r="r" b="b"/>
              <a:pathLst>
                <a:path w="21600" h="21341">
                  <a:moveTo>
                    <a:pt x="15174" y="18747"/>
                  </a:moveTo>
                  <a:cubicBezTo>
                    <a:pt x="15179" y="18756"/>
                    <a:pt x="15489" y="19244"/>
                    <a:pt x="16030" y="19791"/>
                  </a:cubicBezTo>
                  <a:cubicBezTo>
                    <a:pt x="16572" y="20338"/>
                    <a:pt x="17339" y="20944"/>
                    <a:pt x="18299" y="21204"/>
                  </a:cubicBezTo>
                  <a:cubicBezTo>
                    <a:pt x="19334" y="21487"/>
                    <a:pt x="20421" y="21331"/>
                    <a:pt x="21600" y="20756"/>
                  </a:cubicBezTo>
                  <a:cubicBezTo>
                    <a:pt x="18251" y="13745"/>
                    <a:pt x="13732" y="7190"/>
                    <a:pt x="8207" y="1662"/>
                  </a:cubicBezTo>
                  <a:cubicBezTo>
                    <a:pt x="8198" y="1655"/>
                    <a:pt x="7730" y="1179"/>
                    <a:pt x="6930" y="736"/>
                  </a:cubicBezTo>
                  <a:cubicBezTo>
                    <a:pt x="6133" y="291"/>
                    <a:pt x="4997" y="-113"/>
                    <a:pt x="3705" y="29"/>
                  </a:cubicBezTo>
                  <a:cubicBezTo>
                    <a:pt x="2374" y="177"/>
                    <a:pt x="1110" y="878"/>
                    <a:pt x="0" y="2094"/>
                  </a:cubicBezTo>
                  <a:cubicBezTo>
                    <a:pt x="6054" y="6606"/>
                    <a:pt x="11168" y="12348"/>
                    <a:pt x="15174" y="18747"/>
                  </a:cubicBezTo>
                  <a:close/>
                  <a:moveTo>
                    <a:pt x="15174" y="1874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0" name="AutoShape 35"/>
            <p:cNvSpPr>
              <a:spLocks/>
            </p:cNvSpPr>
            <p:nvPr/>
          </p:nvSpPr>
          <p:spPr bwMode="auto">
            <a:xfrm>
              <a:off x="384" y="0"/>
              <a:ext cx="94" cy="94"/>
            </a:xfrm>
            <a:custGeom>
              <a:avLst/>
              <a:gdLst/>
              <a:ahLst/>
              <a:cxnLst/>
              <a:rect l="0" t="0" r="r" b="b"/>
              <a:pathLst>
                <a:path w="21600" h="21491">
                  <a:moveTo>
                    <a:pt x="17700" y="19634"/>
                  </a:moveTo>
                  <a:cubicBezTo>
                    <a:pt x="17708" y="19647"/>
                    <a:pt x="18343" y="20614"/>
                    <a:pt x="19522" y="21491"/>
                  </a:cubicBezTo>
                  <a:lnTo>
                    <a:pt x="21600" y="15154"/>
                  </a:lnTo>
                  <a:cubicBezTo>
                    <a:pt x="18691" y="10716"/>
                    <a:pt x="15133" y="6431"/>
                    <a:pt x="10959" y="2453"/>
                  </a:cubicBezTo>
                  <a:cubicBezTo>
                    <a:pt x="10948" y="2445"/>
                    <a:pt x="10394" y="1910"/>
                    <a:pt x="9396" y="1337"/>
                  </a:cubicBezTo>
                  <a:cubicBezTo>
                    <a:pt x="8400" y="765"/>
                    <a:pt x="6949" y="158"/>
                    <a:pt x="5214" y="27"/>
                  </a:cubicBezTo>
                  <a:cubicBezTo>
                    <a:pt x="3426" y="-109"/>
                    <a:pt x="1648" y="278"/>
                    <a:pt x="0" y="1171"/>
                  </a:cubicBezTo>
                  <a:cubicBezTo>
                    <a:pt x="7375" y="6565"/>
                    <a:pt x="13343" y="12907"/>
                    <a:pt x="17700" y="19634"/>
                  </a:cubicBezTo>
                  <a:close/>
                  <a:moveTo>
                    <a:pt x="17700" y="1963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1" name="AutoShape 36"/>
            <p:cNvSpPr>
              <a:spLocks/>
            </p:cNvSpPr>
            <p:nvPr/>
          </p:nvSpPr>
          <p:spPr bwMode="auto">
            <a:xfrm>
              <a:off x="443" y="7"/>
              <a:ext cx="97" cy="114"/>
            </a:xfrm>
            <a:custGeom>
              <a:avLst/>
              <a:gdLst/>
              <a:ahLst/>
              <a:cxnLst/>
              <a:rect l="0" t="0" r="r" b="b"/>
              <a:pathLst>
                <a:path w="21600" h="21447">
                  <a:moveTo>
                    <a:pt x="8703" y="9306"/>
                  </a:moveTo>
                  <a:cubicBezTo>
                    <a:pt x="10892" y="12072"/>
                    <a:pt x="12728" y="14912"/>
                    <a:pt x="14214" y="17778"/>
                  </a:cubicBezTo>
                  <a:cubicBezTo>
                    <a:pt x="14218" y="17786"/>
                    <a:pt x="14462" y="18249"/>
                    <a:pt x="14976" y="18834"/>
                  </a:cubicBezTo>
                  <a:cubicBezTo>
                    <a:pt x="15492" y="19419"/>
                    <a:pt x="16269" y="20124"/>
                    <a:pt x="17383" y="20645"/>
                  </a:cubicBezTo>
                  <a:lnTo>
                    <a:pt x="17384" y="20645"/>
                  </a:lnTo>
                  <a:cubicBezTo>
                    <a:pt x="18586" y="21205"/>
                    <a:pt x="19978" y="21462"/>
                    <a:pt x="21600" y="21446"/>
                  </a:cubicBezTo>
                  <a:cubicBezTo>
                    <a:pt x="19507" y="15377"/>
                    <a:pt x="15967" y="9248"/>
                    <a:pt x="10942" y="3490"/>
                  </a:cubicBezTo>
                  <a:lnTo>
                    <a:pt x="10246" y="5296"/>
                  </a:lnTo>
                  <a:lnTo>
                    <a:pt x="10901" y="3594"/>
                  </a:lnTo>
                  <a:lnTo>
                    <a:pt x="10304" y="2916"/>
                  </a:lnTo>
                  <a:cubicBezTo>
                    <a:pt x="10295" y="2908"/>
                    <a:pt x="9846" y="2400"/>
                    <a:pt x="8978" y="1805"/>
                  </a:cubicBezTo>
                  <a:cubicBezTo>
                    <a:pt x="8112" y="1211"/>
                    <a:pt x="6815" y="530"/>
                    <a:pt x="5173" y="202"/>
                  </a:cubicBezTo>
                  <a:cubicBezTo>
                    <a:pt x="3480" y="-138"/>
                    <a:pt x="1716" y="-49"/>
                    <a:pt x="0" y="470"/>
                  </a:cubicBezTo>
                  <a:cubicBezTo>
                    <a:pt x="3320" y="3304"/>
                    <a:pt x="6213" y="6311"/>
                    <a:pt x="8662" y="9410"/>
                  </a:cubicBezTo>
                  <a:cubicBezTo>
                    <a:pt x="8662" y="9410"/>
                    <a:pt x="8703" y="9306"/>
                    <a:pt x="8703" y="9306"/>
                  </a:cubicBezTo>
                  <a:close/>
                  <a:moveTo>
                    <a:pt x="8703" y="930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2" name="AutoShape 37"/>
            <p:cNvSpPr>
              <a:spLocks/>
            </p:cNvSpPr>
            <p:nvPr/>
          </p:nvSpPr>
          <p:spPr bwMode="auto">
            <a:xfrm>
              <a:off x="473" y="66"/>
              <a:ext cx="28" cy="35"/>
            </a:xfrm>
            <a:custGeom>
              <a:avLst/>
              <a:gdLst/>
              <a:ahLst/>
              <a:cxnLst/>
              <a:rect l="0" t="0" r="r" b="b"/>
              <a:pathLst>
                <a:path w="21600" h="21277">
                  <a:moveTo>
                    <a:pt x="21600" y="20845"/>
                  </a:moveTo>
                  <a:cubicBezTo>
                    <a:pt x="17436" y="13811"/>
                    <a:pt x="12565" y="6839"/>
                    <a:pt x="6989" y="0"/>
                  </a:cubicBezTo>
                  <a:lnTo>
                    <a:pt x="0" y="17140"/>
                  </a:lnTo>
                  <a:cubicBezTo>
                    <a:pt x="1824" y="18253"/>
                    <a:pt x="4045" y="19317"/>
                    <a:pt x="6704" y="20086"/>
                  </a:cubicBezTo>
                  <a:lnTo>
                    <a:pt x="6707" y="20090"/>
                  </a:lnTo>
                  <a:cubicBezTo>
                    <a:pt x="11165" y="21375"/>
                    <a:pt x="16077" y="21600"/>
                    <a:pt x="21600" y="20845"/>
                  </a:cubicBezTo>
                  <a:close/>
                  <a:moveTo>
                    <a:pt x="21600" y="2084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 name="AutoShape 38"/>
            <p:cNvSpPr>
              <a:spLocks/>
            </p:cNvSpPr>
            <p:nvPr/>
          </p:nvSpPr>
          <p:spPr bwMode="auto">
            <a:xfrm>
              <a:off x="502" y="22"/>
              <a:ext cx="78" cy="126"/>
            </a:xfrm>
            <a:custGeom>
              <a:avLst/>
              <a:gdLst/>
              <a:ahLst/>
              <a:cxnLst/>
              <a:rect l="0" t="0" r="r" b="b"/>
              <a:pathLst>
                <a:path w="21600" h="21471">
                  <a:moveTo>
                    <a:pt x="14042" y="18348"/>
                  </a:moveTo>
                  <a:cubicBezTo>
                    <a:pt x="14544" y="18932"/>
                    <a:pt x="15339" y="19656"/>
                    <a:pt x="16592" y="20254"/>
                  </a:cubicBezTo>
                  <a:lnTo>
                    <a:pt x="16593" y="20254"/>
                  </a:lnTo>
                  <a:cubicBezTo>
                    <a:pt x="17943" y="20899"/>
                    <a:pt x="19599" y="21293"/>
                    <a:pt x="21600" y="21471"/>
                  </a:cubicBezTo>
                  <a:cubicBezTo>
                    <a:pt x="20369" y="15601"/>
                    <a:pt x="17260" y="9490"/>
                    <a:pt x="12110" y="3558"/>
                  </a:cubicBezTo>
                  <a:cubicBezTo>
                    <a:pt x="12102" y="3549"/>
                    <a:pt x="11668" y="3043"/>
                    <a:pt x="10739" y="2405"/>
                  </a:cubicBezTo>
                  <a:cubicBezTo>
                    <a:pt x="9812" y="1770"/>
                    <a:pt x="8375" y="1005"/>
                    <a:pt x="6430" y="513"/>
                  </a:cubicBezTo>
                  <a:cubicBezTo>
                    <a:pt x="4425" y="4"/>
                    <a:pt x="2234" y="-129"/>
                    <a:pt x="0" y="127"/>
                  </a:cubicBezTo>
                  <a:cubicBezTo>
                    <a:pt x="6454" y="5654"/>
                    <a:pt x="10878" y="11531"/>
                    <a:pt x="13347" y="17312"/>
                  </a:cubicBezTo>
                  <a:cubicBezTo>
                    <a:pt x="13349" y="17321"/>
                    <a:pt x="13544" y="17764"/>
                    <a:pt x="14042" y="18348"/>
                  </a:cubicBezTo>
                  <a:close/>
                  <a:moveTo>
                    <a:pt x="14042" y="1834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 name="AutoShape 39"/>
            <p:cNvSpPr>
              <a:spLocks/>
            </p:cNvSpPr>
            <p:nvPr/>
          </p:nvSpPr>
          <p:spPr bwMode="auto">
            <a:xfrm>
              <a:off x="554" y="44"/>
              <a:ext cx="57" cy="136"/>
            </a:xfrm>
            <a:custGeom>
              <a:avLst/>
              <a:gdLst/>
              <a:ahLst/>
              <a:cxnLst/>
              <a:rect l="0" t="0" r="r" b="b"/>
              <a:pathLst>
                <a:path w="21265" h="21567">
                  <a:moveTo>
                    <a:pt x="12295" y="18021"/>
                  </a:moveTo>
                  <a:cubicBezTo>
                    <a:pt x="12758" y="18604"/>
                    <a:pt x="13564" y="19340"/>
                    <a:pt x="15016" y="20002"/>
                  </a:cubicBezTo>
                  <a:cubicBezTo>
                    <a:pt x="16582" y="20715"/>
                    <a:pt x="18635" y="21226"/>
                    <a:pt x="21220" y="21567"/>
                  </a:cubicBezTo>
                  <a:cubicBezTo>
                    <a:pt x="21600" y="16057"/>
                    <a:pt x="19574" y="10159"/>
                    <a:pt x="14815" y="4243"/>
                  </a:cubicBezTo>
                  <a:cubicBezTo>
                    <a:pt x="14807" y="4234"/>
                    <a:pt x="14408" y="3730"/>
                    <a:pt x="13400" y="3060"/>
                  </a:cubicBezTo>
                  <a:cubicBezTo>
                    <a:pt x="12394" y="2393"/>
                    <a:pt x="10761" y="1561"/>
                    <a:pt x="8361" y="933"/>
                  </a:cubicBezTo>
                  <a:cubicBezTo>
                    <a:pt x="5889" y="286"/>
                    <a:pt x="3040" y="-33"/>
                    <a:pt x="0" y="2"/>
                  </a:cubicBezTo>
                  <a:cubicBezTo>
                    <a:pt x="6613" y="5666"/>
                    <a:pt x="10441" y="11465"/>
                    <a:pt x="11729" y="17006"/>
                  </a:cubicBezTo>
                  <a:cubicBezTo>
                    <a:pt x="11729" y="17014"/>
                    <a:pt x="11835" y="17439"/>
                    <a:pt x="12295" y="18021"/>
                  </a:cubicBezTo>
                  <a:close/>
                  <a:moveTo>
                    <a:pt x="12295" y="1802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 name="AutoShape 40"/>
            <p:cNvSpPr>
              <a:spLocks/>
            </p:cNvSpPr>
            <p:nvPr/>
          </p:nvSpPr>
          <p:spPr bwMode="auto">
            <a:xfrm>
              <a:off x="606" y="81"/>
              <a:ext cx="40" cy="122"/>
            </a:xfrm>
            <a:custGeom>
              <a:avLst/>
              <a:gdLst/>
              <a:ahLst/>
              <a:cxnLst/>
              <a:rect l="0" t="0" r="r" b="b"/>
              <a:pathLst>
                <a:path w="21179" h="21600">
                  <a:moveTo>
                    <a:pt x="7641" y="19609"/>
                  </a:moveTo>
                  <a:cubicBezTo>
                    <a:pt x="7637" y="19620"/>
                    <a:pt x="7502" y="20515"/>
                    <a:pt x="8498" y="21600"/>
                  </a:cubicBezTo>
                  <a:lnTo>
                    <a:pt x="20963" y="18556"/>
                  </a:lnTo>
                  <a:cubicBezTo>
                    <a:pt x="21600" y="14450"/>
                    <a:pt x="20841" y="10153"/>
                    <a:pt x="18541" y="5767"/>
                  </a:cubicBezTo>
                  <a:cubicBezTo>
                    <a:pt x="18534" y="5757"/>
                    <a:pt x="18238" y="5171"/>
                    <a:pt x="17172" y="4359"/>
                  </a:cubicBezTo>
                  <a:cubicBezTo>
                    <a:pt x="16108" y="3551"/>
                    <a:pt x="14250" y="2513"/>
                    <a:pt x="11219" y="1644"/>
                  </a:cubicBezTo>
                  <a:cubicBezTo>
                    <a:pt x="8094" y="749"/>
                    <a:pt x="4273" y="186"/>
                    <a:pt x="0" y="0"/>
                  </a:cubicBezTo>
                  <a:cubicBezTo>
                    <a:pt x="6315" y="6729"/>
                    <a:pt x="8695" y="13407"/>
                    <a:pt x="7641" y="19609"/>
                  </a:cubicBezTo>
                  <a:close/>
                  <a:moveTo>
                    <a:pt x="7641" y="1960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6" name="AutoShape 41"/>
            <p:cNvSpPr>
              <a:spLocks/>
            </p:cNvSpPr>
            <p:nvPr/>
          </p:nvSpPr>
          <p:spPr bwMode="auto">
            <a:xfrm>
              <a:off x="643" y="118"/>
              <a:ext cx="33" cy="147"/>
            </a:xfrm>
            <a:custGeom>
              <a:avLst/>
              <a:gdLst/>
              <a:ahLst/>
              <a:cxnLst/>
              <a:rect l="0" t="0" r="r" b="b"/>
              <a:pathLst>
                <a:path w="21419" h="21600">
                  <a:moveTo>
                    <a:pt x="1998" y="19467"/>
                  </a:moveTo>
                  <a:lnTo>
                    <a:pt x="2000" y="19467"/>
                  </a:lnTo>
                  <a:cubicBezTo>
                    <a:pt x="3685" y="20284"/>
                    <a:pt x="6423" y="20984"/>
                    <a:pt x="10252" y="21600"/>
                  </a:cubicBezTo>
                  <a:cubicBezTo>
                    <a:pt x="17560" y="16959"/>
                    <a:pt x="21572" y="11713"/>
                    <a:pt x="21414" y="6136"/>
                  </a:cubicBezTo>
                  <a:lnTo>
                    <a:pt x="9790" y="8063"/>
                  </a:lnTo>
                  <a:lnTo>
                    <a:pt x="21111" y="6187"/>
                  </a:lnTo>
                  <a:lnTo>
                    <a:pt x="21076" y="5528"/>
                  </a:lnTo>
                  <a:cubicBezTo>
                    <a:pt x="21074" y="5519"/>
                    <a:pt x="21046" y="5026"/>
                    <a:pt x="20216" y="4314"/>
                  </a:cubicBezTo>
                  <a:cubicBezTo>
                    <a:pt x="19391" y="3604"/>
                    <a:pt x="17731" y="2674"/>
                    <a:pt x="14561" y="1832"/>
                  </a:cubicBezTo>
                  <a:cubicBezTo>
                    <a:pt x="11295" y="963"/>
                    <a:pt x="6997" y="338"/>
                    <a:pt x="1944" y="0"/>
                  </a:cubicBezTo>
                  <a:cubicBezTo>
                    <a:pt x="3970" y="3074"/>
                    <a:pt x="4677" y="6089"/>
                    <a:pt x="4170" y="8995"/>
                  </a:cubicBezTo>
                  <a:lnTo>
                    <a:pt x="4473" y="8945"/>
                  </a:lnTo>
                  <a:cubicBezTo>
                    <a:pt x="4031" y="11539"/>
                    <a:pt x="2619" y="14045"/>
                    <a:pt x="341" y="16429"/>
                  </a:cubicBezTo>
                  <a:cubicBezTo>
                    <a:pt x="334" y="16436"/>
                    <a:pt x="-28" y="16824"/>
                    <a:pt x="2" y="17393"/>
                  </a:cubicBezTo>
                  <a:cubicBezTo>
                    <a:pt x="35" y="17962"/>
                    <a:pt x="438" y="18707"/>
                    <a:pt x="1998" y="19467"/>
                  </a:cubicBezTo>
                  <a:close/>
                  <a:moveTo>
                    <a:pt x="1998" y="1946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7" name="AutoShape 42"/>
            <p:cNvSpPr>
              <a:spLocks/>
            </p:cNvSpPr>
            <p:nvPr/>
          </p:nvSpPr>
          <p:spPr bwMode="auto">
            <a:xfrm>
              <a:off x="620" y="184"/>
              <a:ext cx="24" cy="39"/>
            </a:xfrm>
            <a:custGeom>
              <a:avLst/>
              <a:gdLst/>
              <a:ahLst/>
              <a:cxnLst/>
              <a:rect l="0" t="0" r="r" b="b"/>
              <a:pathLst>
                <a:path w="21600" h="21600">
                  <a:moveTo>
                    <a:pt x="17440" y="21600"/>
                  </a:moveTo>
                  <a:cubicBezTo>
                    <a:pt x="19574" y="14635"/>
                    <a:pt x="20978" y="7416"/>
                    <a:pt x="21600" y="0"/>
                  </a:cubicBezTo>
                  <a:lnTo>
                    <a:pt x="0" y="9660"/>
                  </a:lnTo>
                  <a:cubicBezTo>
                    <a:pt x="779" y="11256"/>
                    <a:pt x="1977" y="12994"/>
                    <a:pt x="3849" y="14691"/>
                  </a:cubicBezTo>
                  <a:lnTo>
                    <a:pt x="3852" y="14695"/>
                  </a:lnTo>
                  <a:cubicBezTo>
                    <a:pt x="6997" y="17542"/>
                    <a:pt x="11500" y="19806"/>
                    <a:pt x="17440" y="21600"/>
                  </a:cubicBezTo>
                  <a:close/>
                  <a:moveTo>
                    <a:pt x="1744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8" name="AutoShape 43"/>
            <p:cNvSpPr>
              <a:spLocks/>
            </p:cNvSpPr>
            <p:nvPr/>
          </p:nvSpPr>
          <p:spPr bwMode="auto">
            <a:xfrm>
              <a:off x="665" y="162"/>
              <a:ext cx="46" cy="147"/>
            </a:xfrm>
            <a:custGeom>
              <a:avLst/>
              <a:gdLst/>
              <a:ahLst/>
              <a:cxnLst/>
              <a:rect l="0" t="0" r="r" b="b"/>
              <a:pathLst>
                <a:path w="21314" h="21600">
                  <a:moveTo>
                    <a:pt x="186" y="17079"/>
                  </a:moveTo>
                  <a:cubicBezTo>
                    <a:pt x="-74" y="17643"/>
                    <a:pt x="-156" y="18394"/>
                    <a:pt x="578" y="19199"/>
                  </a:cubicBezTo>
                  <a:cubicBezTo>
                    <a:pt x="1370" y="20066"/>
                    <a:pt x="2970" y="20855"/>
                    <a:pt x="5387" y="21600"/>
                  </a:cubicBezTo>
                  <a:cubicBezTo>
                    <a:pt x="13140" y="17129"/>
                    <a:pt x="18701" y="11891"/>
                    <a:pt x="21215" y="6150"/>
                  </a:cubicBezTo>
                  <a:cubicBezTo>
                    <a:pt x="21217" y="6141"/>
                    <a:pt x="21444" y="5652"/>
                    <a:pt x="21204" y="4919"/>
                  </a:cubicBezTo>
                  <a:cubicBezTo>
                    <a:pt x="20965" y="4188"/>
                    <a:pt x="20245" y="3208"/>
                    <a:pt x="18405" y="2262"/>
                  </a:cubicBezTo>
                  <a:cubicBezTo>
                    <a:pt x="16509" y="1286"/>
                    <a:pt x="13760" y="513"/>
                    <a:pt x="10334" y="0"/>
                  </a:cubicBezTo>
                  <a:cubicBezTo>
                    <a:pt x="10209" y="5858"/>
                    <a:pt x="6819" y="11340"/>
                    <a:pt x="903" y="16140"/>
                  </a:cubicBezTo>
                  <a:cubicBezTo>
                    <a:pt x="893" y="16147"/>
                    <a:pt x="446" y="16516"/>
                    <a:pt x="186" y="17079"/>
                  </a:cubicBezTo>
                  <a:close/>
                  <a:moveTo>
                    <a:pt x="186" y="1707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9" name="AutoShape 44"/>
            <p:cNvSpPr>
              <a:spLocks/>
            </p:cNvSpPr>
            <p:nvPr/>
          </p:nvSpPr>
          <p:spPr bwMode="auto">
            <a:xfrm>
              <a:off x="672" y="214"/>
              <a:ext cx="60" cy="143"/>
            </a:xfrm>
            <a:custGeom>
              <a:avLst/>
              <a:gdLst/>
              <a:ahLst/>
              <a:cxnLst/>
              <a:rect l="0" t="0" r="r" b="b"/>
              <a:pathLst>
                <a:path w="21358" h="21600">
                  <a:moveTo>
                    <a:pt x="601" y="16756"/>
                  </a:moveTo>
                  <a:cubicBezTo>
                    <a:pt x="185" y="17312"/>
                    <a:pt x="-167" y="18068"/>
                    <a:pt x="83" y="18920"/>
                  </a:cubicBezTo>
                  <a:lnTo>
                    <a:pt x="83" y="18921"/>
                  </a:lnTo>
                  <a:cubicBezTo>
                    <a:pt x="354" y="19841"/>
                    <a:pt x="1272" y="20721"/>
                    <a:pt x="2830" y="21600"/>
                  </a:cubicBezTo>
                  <a:cubicBezTo>
                    <a:pt x="10458" y="17465"/>
                    <a:pt x="16733" y="12461"/>
                    <a:pt x="20867" y="6780"/>
                  </a:cubicBezTo>
                  <a:cubicBezTo>
                    <a:pt x="20872" y="6770"/>
                    <a:pt x="21232" y="6288"/>
                    <a:pt x="21332" y="5534"/>
                  </a:cubicBezTo>
                  <a:cubicBezTo>
                    <a:pt x="21433" y="4782"/>
                    <a:pt x="21260" y="3754"/>
                    <a:pt x="20220" y="2701"/>
                  </a:cubicBezTo>
                  <a:cubicBezTo>
                    <a:pt x="19149" y="1616"/>
                    <a:pt x="17348" y="694"/>
                    <a:pt x="14930" y="0"/>
                  </a:cubicBezTo>
                  <a:cubicBezTo>
                    <a:pt x="12588" y="5922"/>
                    <a:pt x="7879" y="11293"/>
                    <a:pt x="1511" y="15843"/>
                  </a:cubicBezTo>
                  <a:cubicBezTo>
                    <a:pt x="1501" y="15850"/>
                    <a:pt x="1016" y="16201"/>
                    <a:pt x="601" y="16756"/>
                  </a:cubicBezTo>
                  <a:close/>
                  <a:moveTo>
                    <a:pt x="601" y="1675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0" name="AutoShape 45"/>
            <p:cNvSpPr>
              <a:spLocks/>
            </p:cNvSpPr>
            <p:nvPr/>
          </p:nvSpPr>
          <p:spPr bwMode="auto">
            <a:xfrm>
              <a:off x="672" y="265"/>
              <a:ext cx="74" cy="137"/>
            </a:xfrm>
            <a:custGeom>
              <a:avLst/>
              <a:gdLst/>
              <a:ahLst/>
              <a:cxnLst/>
              <a:rect l="0" t="0" r="r" b="b"/>
              <a:pathLst>
                <a:path w="21358" h="21600">
                  <a:moveTo>
                    <a:pt x="457" y="17086"/>
                  </a:moveTo>
                  <a:lnTo>
                    <a:pt x="551" y="17086"/>
                  </a:lnTo>
                  <a:cubicBezTo>
                    <a:pt x="263" y="17531"/>
                    <a:pt x="39" y="18052"/>
                    <a:pt x="5" y="18632"/>
                  </a:cubicBezTo>
                  <a:cubicBezTo>
                    <a:pt x="-54" y="19605"/>
                    <a:pt x="420" y="20583"/>
                    <a:pt x="1410" y="21600"/>
                  </a:cubicBezTo>
                  <a:cubicBezTo>
                    <a:pt x="4097" y="20225"/>
                    <a:pt x="6674" y="18717"/>
                    <a:pt x="9113" y="17086"/>
                  </a:cubicBezTo>
                  <a:lnTo>
                    <a:pt x="8983" y="17086"/>
                  </a:lnTo>
                  <a:cubicBezTo>
                    <a:pt x="13249" y="14235"/>
                    <a:pt x="17084" y="11007"/>
                    <a:pt x="20308" y="7435"/>
                  </a:cubicBezTo>
                  <a:cubicBezTo>
                    <a:pt x="20315" y="7426"/>
                    <a:pt x="20753" y="6951"/>
                    <a:pt x="21061" y="6178"/>
                  </a:cubicBezTo>
                  <a:cubicBezTo>
                    <a:pt x="21372" y="5405"/>
                    <a:pt x="21546" y="4327"/>
                    <a:pt x="21030" y="3166"/>
                  </a:cubicBezTo>
                  <a:cubicBezTo>
                    <a:pt x="20500" y="1967"/>
                    <a:pt x="19333" y="888"/>
                    <a:pt x="17600" y="0"/>
                  </a:cubicBezTo>
                  <a:cubicBezTo>
                    <a:pt x="13917" y="5978"/>
                    <a:pt x="8494" y="11206"/>
                    <a:pt x="2006" y="15495"/>
                  </a:cubicBezTo>
                  <a:cubicBezTo>
                    <a:pt x="1991" y="15503"/>
                    <a:pt x="1063" y="16125"/>
                    <a:pt x="457" y="17086"/>
                  </a:cubicBezTo>
                  <a:close/>
                  <a:moveTo>
                    <a:pt x="457" y="1708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1" name="AutoShape 46"/>
            <p:cNvSpPr>
              <a:spLocks/>
            </p:cNvSpPr>
            <p:nvPr/>
          </p:nvSpPr>
          <p:spPr bwMode="auto">
            <a:xfrm>
              <a:off x="672" y="324"/>
              <a:ext cx="87" cy="127"/>
            </a:xfrm>
            <a:custGeom>
              <a:avLst/>
              <a:gdLst/>
              <a:ahLst/>
              <a:cxnLst/>
              <a:rect l="0" t="0" r="r" b="b"/>
              <a:pathLst>
                <a:path w="21339" h="21600">
                  <a:moveTo>
                    <a:pt x="11076" y="8798"/>
                  </a:moveTo>
                  <a:lnTo>
                    <a:pt x="11219" y="8798"/>
                  </a:lnTo>
                  <a:cubicBezTo>
                    <a:pt x="8536" y="11166"/>
                    <a:pt x="5644" y="13305"/>
                    <a:pt x="2605" y="15196"/>
                  </a:cubicBezTo>
                  <a:cubicBezTo>
                    <a:pt x="2595" y="15201"/>
                    <a:pt x="2105" y="15509"/>
                    <a:pt x="1557" y="16048"/>
                  </a:cubicBezTo>
                  <a:cubicBezTo>
                    <a:pt x="1009" y="16589"/>
                    <a:pt x="400" y="17354"/>
                    <a:pt x="139" y="18310"/>
                  </a:cubicBezTo>
                  <a:lnTo>
                    <a:pt x="138" y="18310"/>
                  </a:lnTo>
                  <a:cubicBezTo>
                    <a:pt x="-146" y="19343"/>
                    <a:pt x="11" y="20426"/>
                    <a:pt x="586" y="21600"/>
                  </a:cubicBezTo>
                  <a:cubicBezTo>
                    <a:pt x="7385" y="18374"/>
                    <a:pt x="13758" y="14057"/>
                    <a:pt x="19184" y="8798"/>
                  </a:cubicBezTo>
                  <a:lnTo>
                    <a:pt x="19042" y="8798"/>
                  </a:lnTo>
                  <a:lnTo>
                    <a:pt x="19678" y="8174"/>
                  </a:lnTo>
                  <a:cubicBezTo>
                    <a:pt x="19686" y="8166"/>
                    <a:pt x="20162" y="7698"/>
                    <a:pt x="20606" y="6903"/>
                  </a:cubicBezTo>
                  <a:cubicBezTo>
                    <a:pt x="21050" y="6107"/>
                    <a:pt x="21454" y="4975"/>
                    <a:pt x="21309" y="3690"/>
                  </a:cubicBezTo>
                  <a:cubicBezTo>
                    <a:pt x="21160" y="2364"/>
                    <a:pt x="20453" y="1106"/>
                    <a:pt x="19232" y="0"/>
                  </a:cubicBezTo>
                  <a:cubicBezTo>
                    <a:pt x="16835" y="3206"/>
                    <a:pt x="14085" y="6146"/>
                    <a:pt x="11076" y="8798"/>
                  </a:cubicBezTo>
                  <a:close/>
                  <a:moveTo>
                    <a:pt x="11076" y="879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2" name="AutoShape 47"/>
            <p:cNvSpPr>
              <a:spLocks/>
            </p:cNvSpPr>
            <p:nvPr/>
          </p:nvSpPr>
          <p:spPr bwMode="auto">
            <a:xfrm>
              <a:off x="635" y="472"/>
              <a:ext cx="19" cy="34"/>
            </a:xfrm>
            <a:custGeom>
              <a:avLst/>
              <a:gdLst/>
              <a:ahLst/>
              <a:cxnLst/>
              <a:rect l="0" t="0" r="r" b="b"/>
              <a:pathLst>
                <a:path w="21464" h="21600">
                  <a:moveTo>
                    <a:pt x="8" y="20581"/>
                  </a:moveTo>
                  <a:cubicBezTo>
                    <a:pt x="24" y="20924"/>
                    <a:pt x="74" y="21262"/>
                    <a:pt x="140" y="21600"/>
                  </a:cubicBezTo>
                  <a:cubicBezTo>
                    <a:pt x="4832" y="19493"/>
                    <a:pt x="10327" y="17907"/>
                    <a:pt x="16249" y="16682"/>
                  </a:cubicBezTo>
                  <a:cubicBezTo>
                    <a:pt x="16393" y="10969"/>
                    <a:pt x="18038" y="5229"/>
                    <a:pt x="21464" y="0"/>
                  </a:cubicBezTo>
                  <a:cubicBezTo>
                    <a:pt x="17039" y="3117"/>
                    <a:pt x="12511" y="6152"/>
                    <a:pt x="7888" y="9091"/>
                  </a:cubicBezTo>
                  <a:cubicBezTo>
                    <a:pt x="7847" y="9114"/>
                    <a:pt x="5799" y="10425"/>
                    <a:pt x="3804" y="12500"/>
                  </a:cubicBezTo>
                  <a:cubicBezTo>
                    <a:pt x="1813" y="14584"/>
                    <a:pt x="-136" y="17413"/>
                    <a:pt x="8" y="20581"/>
                  </a:cubicBezTo>
                  <a:close/>
                  <a:moveTo>
                    <a:pt x="8" y="2058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3" name="AutoShape 48"/>
            <p:cNvSpPr>
              <a:spLocks/>
            </p:cNvSpPr>
            <p:nvPr/>
          </p:nvSpPr>
          <p:spPr bwMode="auto">
            <a:xfrm>
              <a:off x="628" y="391"/>
              <a:ext cx="41" cy="89"/>
            </a:xfrm>
            <a:custGeom>
              <a:avLst/>
              <a:gdLst/>
              <a:ahLst/>
              <a:cxnLst/>
              <a:rect l="0" t="0" r="r" b="b"/>
              <a:pathLst>
                <a:path w="21350" h="21600">
                  <a:moveTo>
                    <a:pt x="21350" y="4666"/>
                  </a:moveTo>
                  <a:cubicBezTo>
                    <a:pt x="20103" y="3188"/>
                    <a:pt x="19351" y="1602"/>
                    <a:pt x="19127" y="0"/>
                  </a:cubicBezTo>
                  <a:cubicBezTo>
                    <a:pt x="14360" y="4875"/>
                    <a:pt x="8771" y="9375"/>
                    <a:pt x="2611" y="13511"/>
                  </a:cubicBezTo>
                  <a:cubicBezTo>
                    <a:pt x="2595" y="13522"/>
                    <a:pt x="1790" y="14065"/>
                    <a:pt x="1082" y="14900"/>
                  </a:cubicBezTo>
                  <a:cubicBezTo>
                    <a:pt x="371" y="15739"/>
                    <a:pt x="-250" y="16861"/>
                    <a:pt x="101" y="18081"/>
                  </a:cubicBezTo>
                  <a:cubicBezTo>
                    <a:pt x="466" y="19339"/>
                    <a:pt x="1807" y="20502"/>
                    <a:pt x="4117" y="21600"/>
                  </a:cubicBezTo>
                  <a:cubicBezTo>
                    <a:pt x="7970" y="19451"/>
                    <a:pt x="11667" y="17182"/>
                    <a:pt x="15183" y="14797"/>
                  </a:cubicBezTo>
                  <a:cubicBezTo>
                    <a:pt x="15344" y="11325"/>
                    <a:pt x="16408" y="7334"/>
                    <a:pt x="21350" y="4666"/>
                  </a:cubicBezTo>
                  <a:close/>
                  <a:moveTo>
                    <a:pt x="21350" y="466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4" name="AutoShape 49"/>
            <p:cNvSpPr>
              <a:spLocks/>
            </p:cNvSpPr>
            <p:nvPr/>
          </p:nvSpPr>
          <p:spPr bwMode="auto">
            <a:xfrm>
              <a:off x="620" y="346"/>
              <a:ext cx="49" cy="97"/>
            </a:xfrm>
            <a:custGeom>
              <a:avLst/>
              <a:gdLst/>
              <a:ahLst/>
              <a:cxnLst/>
              <a:rect l="0" t="0" r="r" b="b"/>
              <a:pathLst>
                <a:path w="21345" h="21600">
                  <a:moveTo>
                    <a:pt x="4426" y="21600"/>
                  </a:moveTo>
                  <a:cubicBezTo>
                    <a:pt x="11048" y="16667"/>
                    <a:pt x="16852" y="11189"/>
                    <a:pt x="21345" y="5142"/>
                  </a:cubicBezTo>
                  <a:cubicBezTo>
                    <a:pt x="20692" y="4775"/>
                    <a:pt x="20156" y="4334"/>
                    <a:pt x="19757" y="3849"/>
                  </a:cubicBezTo>
                  <a:cubicBezTo>
                    <a:pt x="18731" y="2602"/>
                    <a:pt x="18112" y="1305"/>
                    <a:pt x="17871" y="0"/>
                  </a:cubicBezTo>
                  <a:lnTo>
                    <a:pt x="12619" y="1221"/>
                  </a:lnTo>
                  <a:cubicBezTo>
                    <a:pt x="9695" y="5890"/>
                    <a:pt x="5918" y="10231"/>
                    <a:pt x="1537" y="14249"/>
                  </a:cubicBezTo>
                  <a:cubicBezTo>
                    <a:pt x="1525" y="14259"/>
                    <a:pt x="946" y="14797"/>
                    <a:pt x="503" y="15596"/>
                  </a:cubicBezTo>
                  <a:cubicBezTo>
                    <a:pt x="60" y="16398"/>
                    <a:pt x="-255" y="17457"/>
                    <a:pt x="287" y="18556"/>
                  </a:cubicBezTo>
                  <a:cubicBezTo>
                    <a:pt x="847" y="19693"/>
                    <a:pt x="2226" y="20697"/>
                    <a:pt x="4426" y="21600"/>
                  </a:cubicBezTo>
                  <a:close/>
                  <a:moveTo>
                    <a:pt x="442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5" name="AutoShape 50"/>
            <p:cNvSpPr>
              <a:spLocks/>
            </p:cNvSpPr>
            <p:nvPr/>
          </p:nvSpPr>
          <p:spPr bwMode="auto">
            <a:xfrm>
              <a:off x="613" y="273"/>
              <a:ext cx="44" cy="130"/>
            </a:xfrm>
            <a:custGeom>
              <a:avLst/>
              <a:gdLst/>
              <a:ahLst/>
              <a:cxnLst/>
              <a:rect l="0" t="0" r="r" b="b"/>
              <a:pathLst>
                <a:path w="21321" h="21600">
                  <a:moveTo>
                    <a:pt x="5871" y="21600"/>
                  </a:moveTo>
                  <a:cubicBezTo>
                    <a:pt x="9718" y="19092"/>
                    <a:pt x="13090" y="16418"/>
                    <a:pt x="15823" y="13572"/>
                  </a:cubicBezTo>
                  <a:lnTo>
                    <a:pt x="15568" y="13613"/>
                  </a:lnTo>
                  <a:cubicBezTo>
                    <a:pt x="18007" y="11080"/>
                    <a:pt x="19936" y="8411"/>
                    <a:pt x="21221" y="5616"/>
                  </a:cubicBezTo>
                  <a:cubicBezTo>
                    <a:pt x="21225" y="5609"/>
                    <a:pt x="21441" y="5155"/>
                    <a:pt x="21226" y="4480"/>
                  </a:cubicBezTo>
                  <a:cubicBezTo>
                    <a:pt x="21015" y="3809"/>
                    <a:pt x="20355" y="2912"/>
                    <a:pt x="18641" y="2055"/>
                  </a:cubicBezTo>
                  <a:cubicBezTo>
                    <a:pt x="16798" y="1134"/>
                    <a:pt x="14084" y="429"/>
                    <a:pt x="10664" y="0"/>
                  </a:cubicBezTo>
                  <a:cubicBezTo>
                    <a:pt x="10210" y="5770"/>
                    <a:pt x="6741" y="11101"/>
                    <a:pt x="1339" y="15872"/>
                  </a:cubicBezTo>
                  <a:lnTo>
                    <a:pt x="13227" y="13984"/>
                  </a:lnTo>
                  <a:lnTo>
                    <a:pt x="1594" y="15831"/>
                  </a:lnTo>
                  <a:lnTo>
                    <a:pt x="948" y="16393"/>
                  </a:lnTo>
                  <a:cubicBezTo>
                    <a:pt x="937" y="16400"/>
                    <a:pt x="456" y="16818"/>
                    <a:pt x="184" y="17419"/>
                  </a:cubicBezTo>
                  <a:cubicBezTo>
                    <a:pt x="-88" y="18021"/>
                    <a:pt x="-159" y="18802"/>
                    <a:pt x="690" y="19574"/>
                  </a:cubicBezTo>
                  <a:cubicBezTo>
                    <a:pt x="1568" y="20372"/>
                    <a:pt x="3291" y="21038"/>
                    <a:pt x="5871" y="21600"/>
                  </a:cubicBezTo>
                  <a:close/>
                  <a:moveTo>
                    <a:pt x="5871"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6" name="AutoShape 51"/>
            <p:cNvSpPr>
              <a:spLocks/>
            </p:cNvSpPr>
            <p:nvPr/>
          </p:nvSpPr>
          <p:spPr bwMode="auto">
            <a:xfrm>
              <a:off x="650" y="310"/>
              <a:ext cx="16" cy="37"/>
            </a:xfrm>
            <a:custGeom>
              <a:avLst/>
              <a:gdLst/>
              <a:ahLst/>
              <a:cxnLst/>
              <a:rect l="0" t="0" r="r" b="b"/>
              <a:pathLst>
                <a:path w="21600" h="21600">
                  <a:moveTo>
                    <a:pt x="21600" y="2604"/>
                  </a:moveTo>
                  <a:cubicBezTo>
                    <a:pt x="18935" y="1636"/>
                    <a:pt x="15955" y="766"/>
                    <a:pt x="12661" y="0"/>
                  </a:cubicBezTo>
                  <a:cubicBezTo>
                    <a:pt x="9416" y="7471"/>
                    <a:pt x="5138" y="14676"/>
                    <a:pt x="0" y="21600"/>
                  </a:cubicBezTo>
                  <a:lnTo>
                    <a:pt x="16693" y="18323"/>
                  </a:lnTo>
                  <a:cubicBezTo>
                    <a:pt x="15523" y="12973"/>
                    <a:pt x="17258" y="7584"/>
                    <a:pt x="21600" y="2604"/>
                  </a:cubicBezTo>
                  <a:close/>
                  <a:moveTo>
                    <a:pt x="21600" y="26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7" name="AutoShape 52"/>
            <p:cNvSpPr>
              <a:spLocks/>
            </p:cNvSpPr>
            <p:nvPr/>
          </p:nvSpPr>
          <p:spPr bwMode="auto">
            <a:xfrm>
              <a:off x="591" y="236"/>
              <a:ext cx="33" cy="129"/>
            </a:xfrm>
            <a:custGeom>
              <a:avLst/>
              <a:gdLst/>
              <a:ahLst/>
              <a:cxnLst/>
              <a:rect l="0" t="0" r="r" b="b"/>
              <a:pathLst>
                <a:path w="21544" h="21600">
                  <a:moveTo>
                    <a:pt x="9645" y="21600"/>
                  </a:moveTo>
                  <a:cubicBezTo>
                    <a:pt x="17031" y="16633"/>
                    <a:pt x="21540" y="11054"/>
                    <a:pt x="21544" y="5022"/>
                  </a:cubicBezTo>
                  <a:cubicBezTo>
                    <a:pt x="21542" y="5014"/>
                    <a:pt x="21556" y="4551"/>
                    <a:pt x="20857" y="3890"/>
                  </a:cubicBezTo>
                  <a:cubicBezTo>
                    <a:pt x="20158" y="3232"/>
                    <a:pt x="18723" y="2371"/>
                    <a:pt x="15903" y="1610"/>
                  </a:cubicBezTo>
                  <a:lnTo>
                    <a:pt x="15901" y="1610"/>
                  </a:lnTo>
                  <a:cubicBezTo>
                    <a:pt x="12869" y="793"/>
                    <a:pt x="8810" y="238"/>
                    <a:pt x="3992" y="0"/>
                  </a:cubicBezTo>
                  <a:cubicBezTo>
                    <a:pt x="5553" y="2972"/>
                    <a:pt x="5951" y="5883"/>
                    <a:pt x="5315" y="8681"/>
                  </a:cubicBezTo>
                  <a:cubicBezTo>
                    <a:pt x="4679" y="11481"/>
                    <a:pt x="3004" y="14170"/>
                    <a:pt x="485" y="16724"/>
                  </a:cubicBezTo>
                  <a:cubicBezTo>
                    <a:pt x="478" y="16731"/>
                    <a:pt x="56" y="17168"/>
                    <a:pt x="5" y="17771"/>
                  </a:cubicBezTo>
                  <a:cubicBezTo>
                    <a:pt x="-44" y="18376"/>
                    <a:pt x="254" y="19144"/>
                    <a:pt x="1764" y="19859"/>
                  </a:cubicBezTo>
                  <a:cubicBezTo>
                    <a:pt x="3328" y="20598"/>
                    <a:pt x="5940" y="21167"/>
                    <a:pt x="9645" y="21600"/>
                  </a:cubicBezTo>
                  <a:close/>
                  <a:moveTo>
                    <a:pt x="964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8" name="AutoShape 53"/>
            <p:cNvSpPr>
              <a:spLocks/>
            </p:cNvSpPr>
            <p:nvPr/>
          </p:nvSpPr>
          <p:spPr bwMode="auto">
            <a:xfrm>
              <a:off x="561" y="206"/>
              <a:ext cx="36" cy="127"/>
            </a:xfrm>
            <a:custGeom>
              <a:avLst/>
              <a:gdLst/>
              <a:ahLst/>
              <a:cxnLst/>
              <a:rect l="0" t="0" r="r" b="b"/>
              <a:pathLst>
                <a:path w="21350" h="21600">
                  <a:moveTo>
                    <a:pt x="6590" y="18142"/>
                  </a:moveTo>
                  <a:cubicBezTo>
                    <a:pt x="6870" y="18752"/>
                    <a:pt x="7552" y="19512"/>
                    <a:pt x="9314" y="20167"/>
                  </a:cubicBezTo>
                  <a:cubicBezTo>
                    <a:pt x="11136" y="20846"/>
                    <a:pt x="13824" y="21312"/>
                    <a:pt x="17458" y="21600"/>
                  </a:cubicBezTo>
                  <a:cubicBezTo>
                    <a:pt x="19614" y="18954"/>
                    <a:pt x="20942" y="16171"/>
                    <a:pt x="21269" y="13279"/>
                  </a:cubicBezTo>
                  <a:cubicBezTo>
                    <a:pt x="21600" y="10386"/>
                    <a:pt x="20916" y="7387"/>
                    <a:pt x="19137" y="4332"/>
                  </a:cubicBezTo>
                  <a:cubicBezTo>
                    <a:pt x="19131" y="4325"/>
                    <a:pt x="18867" y="3854"/>
                    <a:pt x="17831" y="3214"/>
                  </a:cubicBezTo>
                  <a:cubicBezTo>
                    <a:pt x="16796" y="2575"/>
                    <a:pt x="14958" y="1767"/>
                    <a:pt x="11914" y="1117"/>
                  </a:cubicBezTo>
                  <a:lnTo>
                    <a:pt x="11912" y="1117"/>
                  </a:lnTo>
                  <a:cubicBezTo>
                    <a:pt x="8634" y="419"/>
                    <a:pt x="4573" y="33"/>
                    <a:pt x="0" y="0"/>
                  </a:cubicBezTo>
                  <a:cubicBezTo>
                    <a:pt x="3153" y="2938"/>
                    <a:pt x="5257" y="5868"/>
                    <a:pt x="6313" y="8731"/>
                  </a:cubicBezTo>
                  <a:cubicBezTo>
                    <a:pt x="7373" y="11593"/>
                    <a:pt x="7384" y="14388"/>
                    <a:pt x="6465" y="17067"/>
                  </a:cubicBezTo>
                  <a:cubicBezTo>
                    <a:pt x="6459" y="17076"/>
                    <a:pt x="6313" y="17533"/>
                    <a:pt x="6590" y="18142"/>
                  </a:cubicBezTo>
                  <a:close/>
                  <a:moveTo>
                    <a:pt x="6590" y="1814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9" name="AutoShape 54"/>
            <p:cNvSpPr>
              <a:spLocks/>
            </p:cNvSpPr>
            <p:nvPr/>
          </p:nvSpPr>
          <p:spPr bwMode="auto">
            <a:xfrm>
              <a:off x="517" y="177"/>
              <a:ext cx="49" cy="120"/>
            </a:xfrm>
            <a:custGeom>
              <a:avLst/>
              <a:gdLst/>
              <a:ahLst/>
              <a:cxnLst/>
              <a:rect l="0" t="0" r="r" b="b"/>
              <a:pathLst>
                <a:path w="21368" h="21486">
                  <a:moveTo>
                    <a:pt x="12026" y="18448"/>
                  </a:moveTo>
                  <a:cubicBezTo>
                    <a:pt x="12474" y="19064"/>
                    <a:pt x="13261" y="19812"/>
                    <a:pt x="14766" y="20402"/>
                  </a:cubicBezTo>
                  <a:cubicBezTo>
                    <a:pt x="16323" y="21012"/>
                    <a:pt x="18408" y="21361"/>
                    <a:pt x="21093" y="21486"/>
                  </a:cubicBezTo>
                  <a:cubicBezTo>
                    <a:pt x="21600" y="18667"/>
                    <a:pt x="21415" y="15731"/>
                    <a:pt x="20461" y="12733"/>
                  </a:cubicBezTo>
                  <a:cubicBezTo>
                    <a:pt x="19512" y="9734"/>
                    <a:pt x="17795" y="6672"/>
                    <a:pt x="15324" y="3610"/>
                  </a:cubicBezTo>
                  <a:cubicBezTo>
                    <a:pt x="15314" y="3600"/>
                    <a:pt x="14609" y="2709"/>
                    <a:pt x="12578" y="1796"/>
                  </a:cubicBezTo>
                  <a:lnTo>
                    <a:pt x="11871" y="2302"/>
                  </a:lnTo>
                  <a:lnTo>
                    <a:pt x="12507" y="1846"/>
                  </a:lnTo>
                  <a:cubicBezTo>
                    <a:pt x="11575" y="1423"/>
                    <a:pt x="10358" y="994"/>
                    <a:pt x="8822" y="658"/>
                  </a:cubicBezTo>
                  <a:lnTo>
                    <a:pt x="8820" y="658"/>
                  </a:lnTo>
                  <a:cubicBezTo>
                    <a:pt x="6243" y="93"/>
                    <a:pt x="3236" y="-114"/>
                    <a:pt x="0" y="60"/>
                  </a:cubicBezTo>
                  <a:cubicBezTo>
                    <a:pt x="2412" y="2163"/>
                    <a:pt x="4469" y="4288"/>
                    <a:pt x="6148" y="6407"/>
                  </a:cubicBezTo>
                  <a:lnTo>
                    <a:pt x="6243" y="6339"/>
                  </a:lnTo>
                  <a:cubicBezTo>
                    <a:pt x="9188" y="10055"/>
                    <a:pt x="10949" y="13764"/>
                    <a:pt x="11503" y="17346"/>
                  </a:cubicBezTo>
                  <a:cubicBezTo>
                    <a:pt x="11503" y="17355"/>
                    <a:pt x="11586" y="17833"/>
                    <a:pt x="12026" y="18448"/>
                  </a:cubicBezTo>
                  <a:close/>
                  <a:moveTo>
                    <a:pt x="12026" y="1844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0" name="AutoShape 55"/>
            <p:cNvSpPr>
              <a:spLocks/>
            </p:cNvSpPr>
            <p:nvPr/>
          </p:nvSpPr>
          <p:spPr bwMode="auto">
            <a:xfrm>
              <a:off x="509" y="221"/>
              <a:ext cx="27" cy="51"/>
            </a:xfrm>
            <a:custGeom>
              <a:avLst/>
              <a:gdLst/>
              <a:ahLst/>
              <a:cxnLst/>
              <a:rect l="0" t="0" r="r" b="b"/>
              <a:pathLst>
                <a:path w="21600" h="21493">
                  <a:moveTo>
                    <a:pt x="2481" y="15814"/>
                  </a:moveTo>
                  <a:cubicBezTo>
                    <a:pt x="3771" y="17178"/>
                    <a:pt x="5795" y="18799"/>
                    <a:pt x="9038" y="19937"/>
                  </a:cubicBezTo>
                  <a:cubicBezTo>
                    <a:pt x="12391" y="21116"/>
                    <a:pt x="16530" y="21600"/>
                    <a:pt x="21600" y="21473"/>
                  </a:cubicBezTo>
                  <a:cubicBezTo>
                    <a:pt x="20401" y="14450"/>
                    <a:pt x="17605" y="7240"/>
                    <a:pt x="13251" y="0"/>
                  </a:cubicBezTo>
                  <a:lnTo>
                    <a:pt x="0" y="11859"/>
                  </a:lnTo>
                  <a:lnTo>
                    <a:pt x="683" y="13334"/>
                  </a:lnTo>
                  <a:cubicBezTo>
                    <a:pt x="689" y="13356"/>
                    <a:pt x="1196" y="14453"/>
                    <a:pt x="2481" y="15814"/>
                  </a:cubicBezTo>
                  <a:close/>
                  <a:moveTo>
                    <a:pt x="2481" y="158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1" name="AutoShape 56"/>
            <p:cNvSpPr>
              <a:spLocks/>
            </p:cNvSpPr>
            <p:nvPr/>
          </p:nvSpPr>
          <p:spPr bwMode="auto">
            <a:xfrm>
              <a:off x="473" y="162"/>
              <a:ext cx="55" cy="90"/>
            </a:xfrm>
            <a:custGeom>
              <a:avLst/>
              <a:gdLst/>
              <a:ahLst/>
              <a:cxnLst/>
              <a:rect l="0" t="0" r="r" b="b"/>
              <a:pathLst>
                <a:path w="21600" h="21455">
                  <a:moveTo>
                    <a:pt x="21600" y="14737"/>
                  </a:moveTo>
                  <a:cubicBezTo>
                    <a:pt x="19761" y="11083"/>
                    <a:pt x="17331" y="7423"/>
                    <a:pt x="14375" y="3812"/>
                  </a:cubicBezTo>
                  <a:cubicBezTo>
                    <a:pt x="14365" y="3803"/>
                    <a:pt x="13893" y="3214"/>
                    <a:pt x="12842" y="2496"/>
                  </a:cubicBezTo>
                  <a:cubicBezTo>
                    <a:pt x="11794" y="1780"/>
                    <a:pt x="10158" y="931"/>
                    <a:pt x="7904" y="433"/>
                  </a:cubicBezTo>
                  <a:lnTo>
                    <a:pt x="7902" y="431"/>
                  </a:lnTo>
                  <a:cubicBezTo>
                    <a:pt x="5480" y="-104"/>
                    <a:pt x="2790" y="-145"/>
                    <a:pt x="0" y="328"/>
                  </a:cubicBezTo>
                  <a:cubicBezTo>
                    <a:pt x="7174" y="7180"/>
                    <a:pt x="12466" y="14372"/>
                    <a:pt x="15291" y="21455"/>
                  </a:cubicBezTo>
                  <a:cubicBezTo>
                    <a:pt x="15291" y="21455"/>
                    <a:pt x="21600" y="14737"/>
                    <a:pt x="21600" y="14737"/>
                  </a:cubicBezTo>
                  <a:close/>
                  <a:moveTo>
                    <a:pt x="21600" y="1473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2" name="AutoShape 57"/>
            <p:cNvSpPr>
              <a:spLocks/>
            </p:cNvSpPr>
            <p:nvPr/>
          </p:nvSpPr>
          <p:spPr bwMode="auto">
            <a:xfrm>
              <a:off x="421" y="147"/>
              <a:ext cx="80" cy="105"/>
            </a:xfrm>
            <a:custGeom>
              <a:avLst/>
              <a:gdLst/>
              <a:ahLst/>
              <a:cxnLst/>
              <a:rect l="0" t="0" r="r" b="b"/>
              <a:pathLst>
                <a:path w="21600" h="21344">
                  <a:moveTo>
                    <a:pt x="14736" y="19188"/>
                  </a:moveTo>
                  <a:cubicBezTo>
                    <a:pt x="15296" y="19798"/>
                    <a:pt x="16132" y="20503"/>
                    <a:pt x="17315" y="20932"/>
                  </a:cubicBezTo>
                  <a:cubicBezTo>
                    <a:pt x="18541" y="21374"/>
                    <a:pt x="19951" y="21455"/>
                    <a:pt x="21600" y="21200"/>
                  </a:cubicBezTo>
                  <a:cubicBezTo>
                    <a:pt x="19494" y="14939"/>
                    <a:pt x="15543" y="8598"/>
                    <a:pt x="10226" y="2580"/>
                  </a:cubicBezTo>
                  <a:cubicBezTo>
                    <a:pt x="10218" y="2573"/>
                    <a:pt x="9813" y="2107"/>
                    <a:pt x="9001" y="1571"/>
                  </a:cubicBezTo>
                  <a:cubicBezTo>
                    <a:pt x="8191" y="1036"/>
                    <a:pt x="6968" y="428"/>
                    <a:pt x="5376" y="152"/>
                  </a:cubicBezTo>
                  <a:lnTo>
                    <a:pt x="5375" y="152"/>
                  </a:lnTo>
                  <a:cubicBezTo>
                    <a:pt x="3663" y="-145"/>
                    <a:pt x="1837" y="-7"/>
                    <a:pt x="0" y="563"/>
                  </a:cubicBezTo>
                  <a:cubicBezTo>
                    <a:pt x="5921" y="6128"/>
                    <a:pt x="10736" y="12052"/>
                    <a:pt x="13900" y="18060"/>
                  </a:cubicBezTo>
                  <a:cubicBezTo>
                    <a:pt x="13904" y="18069"/>
                    <a:pt x="14178" y="18579"/>
                    <a:pt x="14736" y="19188"/>
                  </a:cubicBezTo>
                  <a:close/>
                  <a:moveTo>
                    <a:pt x="14736" y="1918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3" name="AutoShape 58"/>
            <p:cNvSpPr>
              <a:spLocks/>
            </p:cNvSpPr>
            <p:nvPr/>
          </p:nvSpPr>
          <p:spPr bwMode="auto">
            <a:xfrm>
              <a:off x="376" y="140"/>
              <a:ext cx="92" cy="97"/>
            </a:xfrm>
            <a:custGeom>
              <a:avLst/>
              <a:gdLst/>
              <a:ahLst/>
              <a:cxnLst/>
              <a:rect l="0" t="0" r="r" b="b"/>
              <a:pathLst>
                <a:path w="21600" h="21349">
                  <a:moveTo>
                    <a:pt x="15242" y="19534"/>
                  </a:moveTo>
                  <a:cubicBezTo>
                    <a:pt x="15832" y="20128"/>
                    <a:pt x="16681" y="20801"/>
                    <a:pt x="17796" y="21132"/>
                  </a:cubicBezTo>
                  <a:cubicBezTo>
                    <a:pt x="18947" y="21476"/>
                    <a:pt x="20202" y="21408"/>
                    <a:pt x="21600" y="20951"/>
                  </a:cubicBezTo>
                  <a:cubicBezTo>
                    <a:pt x="18664" y="14497"/>
                    <a:pt x="14301" y="8158"/>
                    <a:pt x="9000" y="2213"/>
                  </a:cubicBezTo>
                  <a:cubicBezTo>
                    <a:pt x="8993" y="2205"/>
                    <a:pt x="8587" y="1746"/>
                    <a:pt x="7827" y="1246"/>
                  </a:cubicBezTo>
                  <a:cubicBezTo>
                    <a:pt x="7068" y="744"/>
                    <a:pt x="5950" y="204"/>
                    <a:pt x="4557" y="46"/>
                  </a:cubicBezTo>
                  <a:lnTo>
                    <a:pt x="4556" y="46"/>
                  </a:lnTo>
                  <a:cubicBezTo>
                    <a:pt x="3058" y="-124"/>
                    <a:pt x="1513" y="173"/>
                    <a:pt x="0" y="930"/>
                  </a:cubicBezTo>
                  <a:cubicBezTo>
                    <a:pt x="5688" y="6424"/>
                    <a:pt x="10617" y="12305"/>
                    <a:pt x="14330" y="18412"/>
                  </a:cubicBezTo>
                  <a:cubicBezTo>
                    <a:pt x="14335" y="18421"/>
                    <a:pt x="14654" y="18940"/>
                    <a:pt x="15242" y="19534"/>
                  </a:cubicBezTo>
                  <a:close/>
                  <a:moveTo>
                    <a:pt x="15242" y="1953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4" name="AutoShape 59"/>
            <p:cNvSpPr>
              <a:spLocks/>
            </p:cNvSpPr>
            <p:nvPr/>
          </p:nvSpPr>
          <p:spPr bwMode="auto">
            <a:xfrm>
              <a:off x="354" y="140"/>
              <a:ext cx="74" cy="88"/>
            </a:xfrm>
            <a:custGeom>
              <a:avLst/>
              <a:gdLst/>
              <a:ahLst/>
              <a:cxnLst/>
              <a:rect l="0" t="0" r="r" b="b"/>
              <a:pathLst>
                <a:path w="21600" h="21452">
                  <a:moveTo>
                    <a:pt x="13381" y="19888"/>
                  </a:moveTo>
                  <a:cubicBezTo>
                    <a:pt x="14214" y="20476"/>
                    <a:pt x="15390" y="21120"/>
                    <a:pt x="16848" y="21356"/>
                  </a:cubicBezTo>
                  <a:cubicBezTo>
                    <a:pt x="18357" y="21600"/>
                    <a:pt x="19925" y="21378"/>
                    <a:pt x="21600" y="20701"/>
                  </a:cubicBezTo>
                  <a:cubicBezTo>
                    <a:pt x="16798" y="13970"/>
                    <a:pt x="10503" y="7508"/>
                    <a:pt x="3287" y="1475"/>
                  </a:cubicBezTo>
                  <a:cubicBezTo>
                    <a:pt x="3273" y="1464"/>
                    <a:pt x="2230" y="585"/>
                    <a:pt x="442" y="0"/>
                  </a:cubicBezTo>
                  <a:lnTo>
                    <a:pt x="0" y="7084"/>
                  </a:lnTo>
                  <a:cubicBezTo>
                    <a:pt x="4440" y="10827"/>
                    <a:pt x="8508" y="14726"/>
                    <a:pt x="12065" y="18752"/>
                  </a:cubicBezTo>
                  <a:cubicBezTo>
                    <a:pt x="12073" y="18764"/>
                    <a:pt x="12550" y="19298"/>
                    <a:pt x="13381" y="19888"/>
                  </a:cubicBezTo>
                  <a:close/>
                  <a:moveTo>
                    <a:pt x="13381" y="1988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5" name="AutoShape 60"/>
            <p:cNvSpPr>
              <a:spLocks/>
            </p:cNvSpPr>
            <p:nvPr/>
          </p:nvSpPr>
          <p:spPr bwMode="auto">
            <a:xfrm>
              <a:off x="354" y="177"/>
              <a:ext cx="37" cy="44"/>
            </a:xfrm>
            <a:custGeom>
              <a:avLst/>
              <a:gdLst/>
              <a:ahLst/>
              <a:cxnLst/>
              <a:rect l="0" t="0" r="r" b="b"/>
              <a:pathLst>
                <a:path w="21600" h="21405">
                  <a:moveTo>
                    <a:pt x="0" y="15623"/>
                  </a:moveTo>
                  <a:lnTo>
                    <a:pt x="1482" y="16948"/>
                  </a:lnTo>
                  <a:cubicBezTo>
                    <a:pt x="1502" y="16966"/>
                    <a:pt x="2605" y="17956"/>
                    <a:pt x="4458" y="18990"/>
                  </a:cubicBezTo>
                  <a:cubicBezTo>
                    <a:pt x="6310" y="20029"/>
                    <a:pt x="8896" y="21119"/>
                    <a:pt x="11968" y="21358"/>
                  </a:cubicBezTo>
                  <a:cubicBezTo>
                    <a:pt x="15142" y="21600"/>
                    <a:pt x="18332" y="20901"/>
                    <a:pt x="21600" y="19288"/>
                  </a:cubicBezTo>
                  <a:cubicBezTo>
                    <a:pt x="15389" y="12667"/>
                    <a:pt x="8470" y="6230"/>
                    <a:pt x="1003" y="0"/>
                  </a:cubicBezTo>
                  <a:cubicBezTo>
                    <a:pt x="1003" y="0"/>
                    <a:pt x="0" y="15623"/>
                    <a:pt x="0" y="15623"/>
                  </a:cubicBezTo>
                  <a:close/>
                  <a:moveTo>
                    <a:pt x="0" y="1562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126" name="Text Placeholder 8"/>
          <p:cNvSpPr>
            <a:spLocks noGrp="1"/>
          </p:cNvSpPr>
          <p:nvPr>
            <p:ph type="body" sz="quarter" idx="11" hasCustomPrompt="1"/>
          </p:nvPr>
        </p:nvSpPr>
        <p:spPr>
          <a:xfrm>
            <a:off x="3071813" y="3750473"/>
            <a:ext cx="3000375" cy="267891"/>
          </a:xfrm>
          <a:prstGeom prst="rect">
            <a:avLst/>
          </a:prstGeom>
          <a:solidFill>
            <a:srgbClr val="286FBA"/>
          </a:solidFill>
          <a:ln>
            <a:noFill/>
          </a:ln>
        </p:spPr>
        <p:txBody>
          <a:bodyPr vert="horz" lIns="64277" tIns="32139" rIns="64277" bIns="32139"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Tree>
    <p:extLst>
      <p:ext uri="{BB962C8B-B14F-4D97-AF65-F5344CB8AC3E}">
        <p14:creationId xmlns:p14="http://schemas.microsoft.com/office/powerpoint/2010/main" val="360562302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P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spc="-15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atin typeface="Arial Narrow" panose="020B0606020202030204" pitchFamily="34" charset="0"/>
                <a:cs typeface="Arial" panose="020B0604020202020204" pitchFamily="34" charset="0"/>
              </a:defRPr>
            </a:lvl1pPr>
          </a:lstStyle>
          <a:p>
            <a:fld id="{19C7CC1F-A350-0A4D-821E-86A6612AB074}" type="slidenum">
              <a:rPr lang="en-US" smtClean="0"/>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456C2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nvGrpSpPr>
          <p:cNvPr id="8" name="Group 10"/>
          <p:cNvGrpSpPr>
            <a:grpSpLocks/>
          </p:cNvGrpSpPr>
          <p:nvPr userDrawn="1"/>
        </p:nvGrpSpPr>
        <p:grpSpPr bwMode="auto">
          <a:xfrm>
            <a:off x="4089797" y="2122034"/>
            <a:ext cx="812602" cy="506360"/>
            <a:chOff x="0" y="-6"/>
            <a:chExt cx="536" cy="334"/>
          </a:xfrm>
        </p:grpSpPr>
        <p:sp>
          <p:nvSpPr>
            <p:cNvPr id="9" name="AutoShape 7"/>
            <p:cNvSpPr>
              <a:spLocks/>
            </p:cNvSpPr>
            <p:nvPr/>
          </p:nvSpPr>
          <p:spPr bwMode="auto">
            <a:xfrm>
              <a:off x="0" y="45"/>
              <a:ext cx="181" cy="231"/>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456C2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solidFill>
                  <a:srgbClr val="456C22"/>
                </a:solidFill>
              </a:endParaRPr>
            </a:p>
          </p:txBody>
        </p:sp>
        <p:sp>
          <p:nvSpPr>
            <p:cNvPr id="10" name="Line 8"/>
            <p:cNvSpPr>
              <a:spLocks noChangeShapeType="1"/>
            </p:cNvSpPr>
            <p:nvPr/>
          </p:nvSpPr>
          <p:spPr bwMode="auto">
            <a:xfrm rot="10800000" flipH="1">
              <a:off x="287" y="-6"/>
              <a:ext cx="0" cy="334"/>
            </a:xfrm>
            <a:prstGeom prst="line">
              <a:avLst/>
            </a:prstGeom>
            <a:solidFill>
              <a:srgbClr val="456C22"/>
            </a:solidFill>
            <a:ln w="12700" cap="flat">
              <a:solidFill>
                <a:srgbClr val="456C22"/>
              </a:solidFill>
              <a:prstDash val="solid"/>
              <a:miter lim="800000"/>
              <a:headEnd type="none" w="med" len="med"/>
              <a:tailEnd type="none" w="med" len="med"/>
            </a:ln>
          </p:spPr>
          <p:txBody>
            <a:bodyPr lIns="0" tIns="0" rIns="0" bIns="0"/>
            <a:lstStyle/>
            <a:p>
              <a:endParaRPr lang="en-US" dirty="0">
                <a:solidFill>
                  <a:srgbClr val="456C22"/>
                </a:solidFill>
              </a:endParaRPr>
            </a:p>
          </p:txBody>
        </p:sp>
        <p:sp>
          <p:nvSpPr>
            <p:cNvPr id="11" name="AutoShape 9"/>
            <p:cNvSpPr>
              <a:spLocks/>
            </p:cNvSpPr>
            <p:nvPr/>
          </p:nvSpPr>
          <p:spPr bwMode="auto">
            <a:xfrm>
              <a:off x="392" y="51"/>
              <a:ext cx="144" cy="216"/>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456C2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solidFill>
                  <a:srgbClr val="456C22"/>
                </a:solidFill>
              </a:endParaRPr>
            </a:p>
          </p:txBody>
        </p:sp>
      </p:grpSp>
      <p:sp>
        <p:nvSpPr>
          <p:cNvPr id="12" name="Text Placeholder 8"/>
          <p:cNvSpPr>
            <a:spLocks noGrp="1"/>
          </p:cNvSpPr>
          <p:nvPr>
            <p:ph type="body" sz="quarter" idx="11" hasCustomPrompt="1"/>
          </p:nvPr>
        </p:nvSpPr>
        <p:spPr>
          <a:xfrm>
            <a:off x="3071813" y="3750474"/>
            <a:ext cx="3000375" cy="267891"/>
          </a:xfrm>
          <a:prstGeom prst="rect">
            <a:avLst/>
          </a:prstGeom>
          <a:solidFill>
            <a:srgbClr val="B0C92B"/>
          </a:solidFill>
          <a:ln>
            <a:noFill/>
          </a:ln>
        </p:spPr>
        <p:txBody>
          <a:bodyPr vert="horz" lIns="64274" tIns="32137" rIns="64274" bIns="32137" anchor="ctr"/>
          <a:lstStyle>
            <a:lvl1pPr marL="0" indent="0" algn="ctr">
              <a:buFontTx/>
              <a:buNone/>
              <a:defRPr sz="1700" b="0" i="0" spc="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Tree>
    <p:extLst>
      <p:ext uri="{BB962C8B-B14F-4D97-AF65-F5344CB8AC3E}">
        <p14:creationId xmlns:p14="http://schemas.microsoft.com/office/powerpoint/2010/main" val="349543810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rrency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atin typeface="Arial Narrow" panose="020B0606020202030204" pitchFamily="34" charset="0"/>
              </a:defRPr>
            </a:lvl1pPr>
          </a:lstStyle>
          <a:p>
            <a:fld id="{19C7CC1F-A350-0A4D-821E-86A6612AB074}" type="slidenum">
              <a:rPr lang="en-US" smtClean="0"/>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456C2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7" name="AutoShape 3"/>
          <p:cNvSpPr>
            <a:spLocks/>
          </p:cNvSpPr>
          <p:nvPr userDrawn="1"/>
        </p:nvSpPr>
        <p:spPr bwMode="auto">
          <a:xfrm>
            <a:off x="4330904" y="1955604"/>
            <a:ext cx="481087" cy="716607"/>
          </a:xfrm>
          <a:custGeom>
            <a:avLst/>
            <a:gdLst/>
            <a:ahLst/>
            <a:cxnLst/>
            <a:rect l="0" t="0" r="r" b="b"/>
            <a:pathLst>
              <a:path w="21600" h="21600">
                <a:moveTo>
                  <a:pt x="11826" y="16130"/>
                </a:moveTo>
                <a:lnTo>
                  <a:pt x="11826" y="12787"/>
                </a:lnTo>
                <a:cubicBezTo>
                  <a:pt x="13809" y="13161"/>
                  <a:pt x="15130" y="13605"/>
                  <a:pt x="15130" y="14517"/>
                </a:cubicBezTo>
                <a:cubicBezTo>
                  <a:pt x="15130" y="15639"/>
                  <a:pt x="13357" y="16060"/>
                  <a:pt x="11826" y="16130"/>
                </a:cubicBezTo>
                <a:close/>
                <a:moveTo>
                  <a:pt x="10191" y="8462"/>
                </a:moveTo>
                <a:cubicBezTo>
                  <a:pt x="8417" y="8135"/>
                  <a:pt x="7200" y="7738"/>
                  <a:pt x="7200" y="6990"/>
                </a:cubicBezTo>
                <a:cubicBezTo>
                  <a:pt x="7200" y="5844"/>
                  <a:pt x="8835" y="5494"/>
                  <a:pt x="10191" y="5470"/>
                </a:cubicBezTo>
                <a:cubicBezTo>
                  <a:pt x="10191" y="5470"/>
                  <a:pt x="10191" y="8462"/>
                  <a:pt x="10191" y="8462"/>
                </a:cubicBezTo>
                <a:close/>
                <a:moveTo>
                  <a:pt x="14400" y="9187"/>
                </a:moveTo>
                <a:cubicBezTo>
                  <a:pt x="13530" y="9023"/>
                  <a:pt x="12626" y="8883"/>
                  <a:pt x="11826" y="8743"/>
                </a:cubicBezTo>
                <a:lnTo>
                  <a:pt x="11826" y="5564"/>
                </a:lnTo>
                <a:cubicBezTo>
                  <a:pt x="13287" y="5797"/>
                  <a:pt x="14400" y="6382"/>
                  <a:pt x="14330" y="7574"/>
                </a:cubicBezTo>
                <a:lnTo>
                  <a:pt x="20800" y="7574"/>
                </a:lnTo>
                <a:cubicBezTo>
                  <a:pt x="20765" y="3951"/>
                  <a:pt x="16452" y="2314"/>
                  <a:pt x="11826" y="2127"/>
                </a:cubicBezTo>
                <a:lnTo>
                  <a:pt x="11826" y="0"/>
                </a:lnTo>
                <a:lnTo>
                  <a:pt x="10191" y="0"/>
                </a:lnTo>
                <a:lnTo>
                  <a:pt x="10191" y="2104"/>
                </a:lnTo>
                <a:cubicBezTo>
                  <a:pt x="5670" y="2221"/>
                  <a:pt x="731" y="3670"/>
                  <a:pt x="731" y="7270"/>
                </a:cubicBezTo>
                <a:cubicBezTo>
                  <a:pt x="731" y="10333"/>
                  <a:pt x="4452" y="11408"/>
                  <a:pt x="8000" y="12086"/>
                </a:cubicBezTo>
                <a:cubicBezTo>
                  <a:pt x="8800" y="12226"/>
                  <a:pt x="9565" y="12366"/>
                  <a:pt x="10191" y="12483"/>
                </a:cubicBezTo>
                <a:lnTo>
                  <a:pt x="10191" y="16153"/>
                </a:lnTo>
                <a:cubicBezTo>
                  <a:pt x="8000" y="15990"/>
                  <a:pt x="6609" y="15312"/>
                  <a:pt x="6470" y="13629"/>
                </a:cubicBezTo>
                <a:lnTo>
                  <a:pt x="0" y="13629"/>
                </a:lnTo>
                <a:cubicBezTo>
                  <a:pt x="35" y="17743"/>
                  <a:pt x="4696" y="19379"/>
                  <a:pt x="10191" y="19496"/>
                </a:cubicBezTo>
                <a:lnTo>
                  <a:pt x="10191" y="21600"/>
                </a:lnTo>
                <a:lnTo>
                  <a:pt x="11826" y="21600"/>
                </a:lnTo>
                <a:lnTo>
                  <a:pt x="11826" y="19496"/>
                </a:lnTo>
                <a:cubicBezTo>
                  <a:pt x="16904" y="19356"/>
                  <a:pt x="21600" y="17907"/>
                  <a:pt x="21600" y="14003"/>
                </a:cubicBezTo>
                <a:cubicBezTo>
                  <a:pt x="21600" y="10987"/>
                  <a:pt x="17983" y="9865"/>
                  <a:pt x="14400" y="9187"/>
                </a:cubicBezTo>
                <a:close/>
                <a:moveTo>
                  <a:pt x="14400" y="918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 name="Text Placeholder 8"/>
          <p:cNvSpPr>
            <a:spLocks noGrp="1"/>
          </p:cNvSpPr>
          <p:nvPr>
            <p:ph type="body" sz="quarter" idx="11" hasCustomPrompt="1"/>
          </p:nvPr>
        </p:nvSpPr>
        <p:spPr>
          <a:xfrm>
            <a:off x="3071813" y="3750474"/>
            <a:ext cx="3000375" cy="267891"/>
          </a:xfrm>
          <a:prstGeom prst="rect">
            <a:avLst/>
          </a:prstGeom>
          <a:solidFill>
            <a:srgbClr val="B0C92B"/>
          </a:solidFill>
          <a:ln>
            <a:noFill/>
          </a:ln>
        </p:spPr>
        <p:txBody>
          <a:bodyPr vert="horz" lIns="64274" tIns="32137" rIns="64274" bIns="32137"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Tree>
    <p:extLst>
      <p:ext uri="{BB962C8B-B14F-4D97-AF65-F5344CB8AC3E}">
        <p14:creationId xmlns:p14="http://schemas.microsoft.com/office/powerpoint/2010/main" val="46306623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ck Dollars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spc="-15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19C7CC1F-A350-0A4D-821E-86A6612AB074}" type="slidenum">
              <a:rPr lang="en-US"/>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456C2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nvGrpSpPr>
          <p:cNvPr id="8" name="Group 9"/>
          <p:cNvGrpSpPr>
            <a:grpSpLocks/>
          </p:cNvGrpSpPr>
          <p:nvPr userDrawn="1"/>
        </p:nvGrpSpPr>
        <p:grpSpPr bwMode="auto">
          <a:xfrm>
            <a:off x="4152310" y="2098479"/>
            <a:ext cx="841623" cy="534665"/>
            <a:chOff x="0" y="0"/>
            <a:chExt cx="754" cy="479"/>
          </a:xfrm>
        </p:grpSpPr>
        <p:sp>
          <p:nvSpPr>
            <p:cNvPr id="9" name="AutoShape 3"/>
            <p:cNvSpPr>
              <a:spLocks/>
            </p:cNvSpPr>
            <p:nvPr/>
          </p:nvSpPr>
          <p:spPr bwMode="auto">
            <a:xfrm>
              <a:off x="264" y="200"/>
              <a:ext cx="105" cy="206"/>
            </a:xfrm>
            <a:custGeom>
              <a:avLst/>
              <a:gdLst>
                <a:gd name="T0" fmla="*/ 17102 w 21600"/>
                <a:gd name="T1" fmla="*/ 10194 h 21600"/>
                <a:gd name="T2" fmla="*/ 11887 w 21600"/>
                <a:gd name="T3" fmla="*/ 8888 h 21600"/>
                <a:gd name="T4" fmla="*/ 7990 w 21600"/>
                <a:gd name="T5" fmla="*/ 7556 h 21600"/>
                <a:gd name="T6" fmla="*/ 7656 w 21600"/>
                <a:gd name="T7" fmla="*/ 5866 h 21600"/>
                <a:gd name="T8" fmla="*/ 9841 w 21600"/>
                <a:gd name="T9" fmla="*/ 4910 h 21600"/>
                <a:gd name="T10" fmla="*/ 14341 w 21600"/>
                <a:gd name="T11" fmla="*/ 4948 h 21600"/>
                <a:gd name="T12" fmla="*/ 17918 w 21600"/>
                <a:gd name="T13" fmla="*/ 5734 h 21600"/>
                <a:gd name="T14" fmla="*/ 19258 w 21600"/>
                <a:gd name="T15" fmla="*/ 5835 h 21600"/>
                <a:gd name="T16" fmla="*/ 19647 w 21600"/>
                <a:gd name="T17" fmla="*/ 5154 h 21600"/>
                <a:gd name="T18" fmla="*/ 19658 w 21600"/>
                <a:gd name="T19" fmla="*/ 3943 h 21600"/>
                <a:gd name="T20" fmla="*/ 19415 w 21600"/>
                <a:gd name="T21" fmla="*/ 3322 h 21600"/>
                <a:gd name="T22" fmla="*/ 18022 w 21600"/>
                <a:gd name="T23" fmla="*/ 2777 h 21600"/>
                <a:gd name="T24" fmla="*/ 14010 w 21600"/>
                <a:gd name="T25" fmla="*/ 2180 h 21600"/>
                <a:gd name="T26" fmla="*/ 13527 w 21600"/>
                <a:gd name="T27" fmla="*/ 0 h 21600"/>
                <a:gd name="T28" fmla="*/ 9502 w 21600"/>
                <a:gd name="T29" fmla="*/ 2161 h 21600"/>
                <a:gd name="T30" fmla="*/ 3822 w 21600"/>
                <a:gd name="T31" fmla="*/ 3297 h 21600"/>
                <a:gd name="T32" fmla="*/ 567 w 21600"/>
                <a:gd name="T33" fmla="*/ 6961 h 21600"/>
                <a:gd name="T34" fmla="*/ 2777 w 21600"/>
                <a:gd name="T35" fmla="*/ 10089 h 21600"/>
                <a:gd name="T36" fmla="*/ 7592 w 21600"/>
                <a:gd name="T37" fmla="*/ 11754 h 21600"/>
                <a:gd name="T38" fmla="*/ 12410 w 21600"/>
                <a:gd name="T39" fmla="*/ 12949 h 21600"/>
                <a:gd name="T40" fmla="*/ 14621 w 21600"/>
                <a:gd name="T41" fmla="*/ 14668 h 21600"/>
                <a:gd name="T42" fmla="*/ 13228 w 21600"/>
                <a:gd name="T43" fmla="*/ 16250 h 21600"/>
                <a:gd name="T44" fmla="*/ 9379 w 21600"/>
                <a:gd name="T45" fmla="*/ 16827 h 21600"/>
                <a:gd name="T46" fmla="*/ 3654 w 21600"/>
                <a:gd name="T47" fmla="*/ 16136 h 21600"/>
                <a:gd name="T48" fmla="*/ 970 w 21600"/>
                <a:gd name="T49" fmla="*/ 15445 h 21600"/>
                <a:gd name="T50" fmla="*/ 216 w 21600"/>
                <a:gd name="T51" fmla="*/ 15759 h 21600"/>
                <a:gd name="T52" fmla="*/ 0 w 21600"/>
                <a:gd name="T53" fmla="*/ 16884 h 21600"/>
                <a:gd name="T54" fmla="*/ 611 w 21600"/>
                <a:gd name="T55" fmla="*/ 18297 h 21600"/>
                <a:gd name="T56" fmla="*/ 3579 w 21600"/>
                <a:gd name="T57" fmla="*/ 19106 h 21600"/>
                <a:gd name="T58" fmla="*/ 9355 w 21600"/>
                <a:gd name="T59" fmla="*/ 19592 h 21600"/>
                <a:gd name="T60" fmla="*/ 9502 w 21600"/>
                <a:gd name="T61" fmla="*/ 21600 h 21600"/>
                <a:gd name="T62" fmla="*/ 13527 w 21600"/>
                <a:gd name="T63" fmla="*/ 19316 h 21600"/>
                <a:gd name="T64" fmla="*/ 17994 w 21600"/>
                <a:gd name="T65" fmla="*/ 18240 h 21600"/>
                <a:gd name="T66" fmla="*/ 21600 w 21600"/>
                <a:gd name="T67" fmla="*/ 14223 h 21600"/>
                <a:gd name="T68" fmla="*/ 19375 w 21600"/>
                <a:gd name="T69" fmla="*/ 111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00" h="21600">
                  <a:moveTo>
                    <a:pt x="19375" y="11147"/>
                  </a:moveTo>
                  <a:cubicBezTo>
                    <a:pt x="18713" y="10778"/>
                    <a:pt x="17955" y="10460"/>
                    <a:pt x="17102" y="10194"/>
                  </a:cubicBezTo>
                  <a:cubicBezTo>
                    <a:pt x="16251" y="9927"/>
                    <a:pt x="15382" y="9691"/>
                    <a:pt x="14496" y="9481"/>
                  </a:cubicBezTo>
                  <a:cubicBezTo>
                    <a:pt x="13607" y="9273"/>
                    <a:pt x="12737" y="9075"/>
                    <a:pt x="11887" y="8888"/>
                  </a:cubicBezTo>
                  <a:cubicBezTo>
                    <a:pt x="11033" y="8700"/>
                    <a:pt x="10272" y="8500"/>
                    <a:pt x="9598" y="8286"/>
                  </a:cubicBezTo>
                  <a:cubicBezTo>
                    <a:pt x="8928" y="8074"/>
                    <a:pt x="8389" y="7829"/>
                    <a:pt x="7990" y="7556"/>
                  </a:cubicBezTo>
                  <a:cubicBezTo>
                    <a:pt x="7587" y="7281"/>
                    <a:pt x="7389" y="6957"/>
                    <a:pt x="7389" y="6582"/>
                  </a:cubicBezTo>
                  <a:cubicBezTo>
                    <a:pt x="7389" y="6331"/>
                    <a:pt x="7480" y="6092"/>
                    <a:pt x="7656" y="5866"/>
                  </a:cubicBezTo>
                  <a:cubicBezTo>
                    <a:pt x="7835" y="5642"/>
                    <a:pt x="8110" y="5448"/>
                    <a:pt x="8472" y="5287"/>
                  </a:cubicBezTo>
                  <a:cubicBezTo>
                    <a:pt x="8840" y="5126"/>
                    <a:pt x="9299" y="5001"/>
                    <a:pt x="9841" y="4910"/>
                  </a:cubicBezTo>
                  <a:cubicBezTo>
                    <a:pt x="10388" y="4818"/>
                    <a:pt x="11025" y="4773"/>
                    <a:pt x="11759" y="4773"/>
                  </a:cubicBezTo>
                  <a:cubicBezTo>
                    <a:pt x="12698" y="4773"/>
                    <a:pt x="13554" y="4832"/>
                    <a:pt x="14341" y="4948"/>
                  </a:cubicBezTo>
                  <a:cubicBezTo>
                    <a:pt x="15123" y="5065"/>
                    <a:pt x="15816" y="5195"/>
                    <a:pt x="16411" y="5338"/>
                  </a:cubicBezTo>
                  <a:cubicBezTo>
                    <a:pt x="17009" y="5481"/>
                    <a:pt x="17511" y="5611"/>
                    <a:pt x="17918" y="5734"/>
                  </a:cubicBezTo>
                  <a:cubicBezTo>
                    <a:pt x="18329" y="5854"/>
                    <a:pt x="18625" y="5915"/>
                    <a:pt x="18812" y="5915"/>
                  </a:cubicBezTo>
                  <a:cubicBezTo>
                    <a:pt x="18999" y="5915"/>
                    <a:pt x="19151" y="5888"/>
                    <a:pt x="19258" y="5835"/>
                  </a:cubicBezTo>
                  <a:cubicBezTo>
                    <a:pt x="19370" y="5782"/>
                    <a:pt x="19458" y="5701"/>
                    <a:pt x="19519" y="5587"/>
                  </a:cubicBezTo>
                  <a:cubicBezTo>
                    <a:pt x="19573" y="5473"/>
                    <a:pt x="19618" y="5330"/>
                    <a:pt x="19647" y="5154"/>
                  </a:cubicBezTo>
                  <a:cubicBezTo>
                    <a:pt x="19669" y="4981"/>
                    <a:pt x="19682" y="4767"/>
                    <a:pt x="19682" y="4514"/>
                  </a:cubicBezTo>
                  <a:cubicBezTo>
                    <a:pt x="19682" y="4286"/>
                    <a:pt x="19674" y="4096"/>
                    <a:pt x="19658" y="3943"/>
                  </a:cubicBezTo>
                  <a:cubicBezTo>
                    <a:pt x="19637" y="3793"/>
                    <a:pt x="19610" y="3664"/>
                    <a:pt x="19567" y="3564"/>
                  </a:cubicBezTo>
                  <a:cubicBezTo>
                    <a:pt x="19527" y="3464"/>
                    <a:pt x="19474" y="3383"/>
                    <a:pt x="19415" y="3322"/>
                  </a:cubicBezTo>
                  <a:cubicBezTo>
                    <a:pt x="19354" y="3260"/>
                    <a:pt x="19239" y="3187"/>
                    <a:pt x="19068" y="3101"/>
                  </a:cubicBezTo>
                  <a:cubicBezTo>
                    <a:pt x="18900" y="3013"/>
                    <a:pt x="18548" y="2906"/>
                    <a:pt x="18022" y="2777"/>
                  </a:cubicBezTo>
                  <a:cubicBezTo>
                    <a:pt x="17492" y="2647"/>
                    <a:pt x="16889" y="2531"/>
                    <a:pt x="16208" y="2426"/>
                  </a:cubicBezTo>
                  <a:cubicBezTo>
                    <a:pt x="15525" y="2322"/>
                    <a:pt x="14792" y="2241"/>
                    <a:pt x="14010" y="2180"/>
                  </a:cubicBezTo>
                  <a:cubicBezTo>
                    <a:pt x="13845" y="2167"/>
                    <a:pt x="13687" y="2171"/>
                    <a:pt x="13527" y="2161"/>
                  </a:cubicBezTo>
                  <a:lnTo>
                    <a:pt x="13527" y="0"/>
                  </a:lnTo>
                  <a:lnTo>
                    <a:pt x="9502" y="0"/>
                  </a:lnTo>
                  <a:lnTo>
                    <a:pt x="9502" y="2161"/>
                  </a:lnTo>
                  <a:cubicBezTo>
                    <a:pt x="8763" y="2212"/>
                    <a:pt x="8046" y="2288"/>
                    <a:pt x="7352" y="2390"/>
                  </a:cubicBezTo>
                  <a:cubicBezTo>
                    <a:pt x="5996" y="2589"/>
                    <a:pt x="4820" y="2893"/>
                    <a:pt x="3822" y="3297"/>
                  </a:cubicBezTo>
                  <a:cubicBezTo>
                    <a:pt x="2829" y="3703"/>
                    <a:pt x="2035" y="4213"/>
                    <a:pt x="1448" y="4826"/>
                  </a:cubicBezTo>
                  <a:cubicBezTo>
                    <a:pt x="858" y="5440"/>
                    <a:pt x="567" y="6152"/>
                    <a:pt x="567" y="6961"/>
                  </a:cubicBezTo>
                  <a:cubicBezTo>
                    <a:pt x="567" y="7666"/>
                    <a:pt x="771" y="8272"/>
                    <a:pt x="1177" y="8775"/>
                  </a:cubicBezTo>
                  <a:cubicBezTo>
                    <a:pt x="1589" y="9281"/>
                    <a:pt x="2118" y="9719"/>
                    <a:pt x="2777" y="10089"/>
                  </a:cubicBezTo>
                  <a:cubicBezTo>
                    <a:pt x="3431" y="10460"/>
                    <a:pt x="4177" y="10778"/>
                    <a:pt x="5010" y="11042"/>
                  </a:cubicBezTo>
                  <a:cubicBezTo>
                    <a:pt x="5844" y="11308"/>
                    <a:pt x="6706" y="11546"/>
                    <a:pt x="7592" y="11754"/>
                  </a:cubicBezTo>
                  <a:cubicBezTo>
                    <a:pt x="8477" y="11964"/>
                    <a:pt x="9339" y="12162"/>
                    <a:pt x="10172" y="12350"/>
                  </a:cubicBezTo>
                  <a:cubicBezTo>
                    <a:pt x="11006" y="12535"/>
                    <a:pt x="11751" y="12737"/>
                    <a:pt x="12410" y="12949"/>
                  </a:cubicBezTo>
                  <a:cubicBezTo>
                    <a:pt x="13064" y="13163"/>
                    <a:pt x="13599" y="13405"/>
                    <a:pt x="14005" y="13681"/>
                  </a:cubicBezTo>
                  <a:cubicBezTo>
                    <a:pt x="14416" y="13954"/>
                    <a:pt x="14621" y="14285"/>
                    <a:pt x="14621" y="14668"/>
                  </a:cubicBezTo>
                  <a:cubicBezTo>
                    <a:pt x="14621" y="14998"/>
                    <a:pt x="14501" y="15300"/>
                    <a:pt x="14261" y="15571"/>
                  </a:cubicBezTo>
                  <a:cubicBezTo>
                    <a:pt x="14021" y="15840"/>
                    <a:pt x="13679" y="16068"/>
                    <a:pt x="13228" y="16250"/>
                  </a:cubicBezTo>
                  <a:cubicBezTo>
                    <a:pt x="12777" y="16433"/>
                    <a:pt x="12226" y="16576"/>
                    <a:pt x="11580" y="16676"/>
                  </a:cubicBezTo>
                  <a:cubicBezTo>
                    <a:pt x="10929" y="16776"/>
                    <a:pt x="10201" y="16827"/>
                    <a:pt x="9379" y="16827"/>
                  </a:cubicBezTo>
                  <a:cubicBezTo>
                    <a:pt x="8138" y="16827"/>
                    <a:pt x="7040" y="16755"/>
                    <a:pt x="6095" y="16611"/>
                  </a:cubicBezTo>
                  <a:cubicBezTo>
                    <a:pt x="5151" y="16468"/>
                    <a:pt x="4337" y="16309"/>
                    <a:pt x="3654" y="16136"/>
                  </a:cubicBezTo>
                  <a:cubicBezTo>
                    <a:pt x="2972" y="15962"/>
                    <a:pt x="2414" y="15804"/>
                    <a:pt x="1979" y="15661"/>
                  </a:cubicBezTo>
                  <a:cubicBezTo>
                    <a:pt x="1544" y="15516"/>
                    <a:pt x="1209" y="15445"/>
                    <a:pt x="970" y="15445"/>
                  </a:cubicBezTo>
                  <a:cubicBezTo>
                    <a:pt x="799" y="15445"/>
                    <a:pt x="651" y="15469"/>
                    <a:pt x="523" y="15516"/>
                  </a:cubicBezTo>
                  <a:cubicBezTo>
                    <a:pt x="395" y="15565"/>
                    <a:pt x="291" y="15647"/>
                    <a:pt x="216" y="15759"/>
                  </a:cubicBezTo>
                  <a:cubicBezTo>
                    <a:pt x="141" y="15873"/>
                    <a:pt x="85" y="16022"/>
                    <a:pt x="48" y="16205"/>
                  </a:cubicBezTo>
                  <a:cubicBezTo>
                    <a:pt x="16" y="16386"/>
                    <a:pt x="0" y="16615"/>
                    <a:pt x="0" y="16884"/>
                  </a:cubicBezTo>
                  <a:cubicBezTo>
                    <a:pt x="0" y="17286"/>
                    <a:pt x="45" y="17594"/>
                    <a:pt x="141" y="17808"/>
                  </a:cubicBezTo>
                  <a:cubicBezTo>
                    <a:pt x="232" y="18022"/>
                    <a:pt x="392" y="18185"/>
                    <a:pt x="611" y="18297"/>
                  </a:cubicBezTo>
                  <a:cubicBezTo>
                    <a:pt x="834" y="18409"/>
                    <a:pt x="1197" y="18538"/>
                    <a:pt x="1699" y="18685"/>
                  </a:cubicBezTo>
                  <a:cubicBezTo>
                    <a:pt x="2203" y="18831"/>
                    <a:pt x="2829" y="18971"/>
                    <a:pt x="3579" y="19106"/>
                  </a:cubicBezTo>
                  <a:cubicBezTo>
                    <a:pt x="4329" y="19239"/>
                    <a:pt x="5194" y="19353"/>
                    <a:pt x="6171" y="19449"/>
                  </a:cubicBezTo>
                  <a:cubicBezTo>
                    <a:pt x="7152" y="19543"/>
                    <a:pt x="8213" y="19592"/>
                    <a:pt x="9355" y="19592"/>
                  </a:cubicBezTo>
                  <a:cubicBezTo>
                    <a:pt x="9406" y="19592"/>
                    <a:pt x="9454" y="19585"/>
                    <a:pt x="9502" y="19585"/>
                  </a:cubicBezTo>
                  <a:lnTo>
                    <a:pt x="9502" y="21600"/>
                  </a:lnTo>
                  <a:lnTo>
                    <a:pt x="13527" y="21600"/>
                  </a:lnTo>
                  <a:lnTo>
                    <a:pt x="13527" y="19316"/>
                  </a:lnTo>
                  <a:cubicBezTo>
                    <a:pt x="13719" y="19292"/>
                    <a:pt x="13922" y="19279"/>
                    <a:pt x="14109" y="19251"/>
                  </a:cubicBezTo>
                  <a:cubicBezTo>
                    <a:pt x="15593" y="19025"/>
                    <a:pt x="16889" y="18689"/>
                    <a:pt x="17994" y="18240"/>
                  </a:cubicBezTo>
                  <a:cubicBezTo>
                    <a:pt x="19103" y="17792"/>
                    <a:pt x="19981" y="17230"/>
                    <a:pt x="20626" y="16560"/>
                  </a:cubicBezTo>
                  <a:cubicBezTo>
                    <a:pt x="21277" y="15891"/>
                    <a:pt x="21600" y="15110"/>
                    <a:pt x="21600" y="14223"/>
                  </a:cubicBezTo>
                  <a:cubicBezTo>
                    <a:pt x="21600" y="13544"/>
                    <a:pt x="21397" y="12955"/>
                    <a:pt x="20986" y="12453"/>
                  </a:cubicBezTo>
                  <a:cubicBezTo>
                    <a:pt x="20579" y="11952"/>
                    <a:pt x="20040" y="11518"/>
                    <a:pt x="19375" y="11147"/>
                  </a:cubicBezTo>
                  <a:close/>
                  <a:moveTo>
                    <a:pt x="19375" y="1114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 name="AutoShape 4"/>
            <p:cNvSpPr>
              <a:spLocks/>
            </p:cNvSpPr>
            <p:nvPr/>
          </p:nvSpPr>
          <p:spPr bwMode="auto">
            <a:xfrm>
              <a:off x="56" y="184"/>
              <a:ext cx="259" cy="239"/>
            </a:xfrm>
            <a:custGeom>
              <a:avLst/>
              <a:gdLst>
                <a:gd name="T0" fmla="*/ 6646 w 21600"/>
                <a:gd name="T1" fmla="*/ 14250 h 21600"/>
                <a:gd name="T2" fmla="*/ 4154 w 21600"/>
                <a:gd name="T3" fmla="*/ 10651 h 21600"/>
                <a:gd name="T4" fmla="*/ 6646 w 21600"/>
                <a:gd name="T5" fmla="*/ 7050 h 21600"/>
                <a:gd name="T6" fmla="*/ 9138 w 21600"/>
                <a:gd name="T7" fmla="*/ 10651 h 21600"/>
                <a:gd name="T8" fmla="*/ 6646 w 21600"/>
                <a:gd name="T9" fmla="*/ 14250 h 21600"/>
                <a:gd name="T10" fmla="*/ 13291 w 21600"/>
                <a:gd name="T11" fmla="*/ 10800 h 21600"/>
                <a:gd name="T12" fmla="*/ 21600 w 21600"/>
                <a:gd name="T13" fmla="*/ 0 h 21600"/>
                <a:gd name="T14" fmla="*/ 3156 w 21600"/>
                <a:gd name="T15" fmla="*/ 0 h 21600"/>
                <a:gd name="T16" fmla="*/ 3323 w 21600"/>
                <a:gd name="T17" fmla="*/ 900 h 21600"/>
                <a:gd name="T18" fmla="*/ 831 w 21600"/>
                <a:gd name="T19" fmla="*/ 3600 h 21600"/>
                <a:gd name="T20" fmla="*/ 0 w 21600"/>
                <a:gd name="T21" fmla="*/ 3419 h 21600"/>
                <a:gd name="T22" fmla="*/ 0 w 21600"/>
                <a:gd name="T23" fmla="*/ 18183 h 21600"/>
                <a:gd name="T24" fmla="*/ 831 w 21600"/>
                <a:gd name="T25" fmla="*/ 18000 h 21600"/>
                <a:gd name="T26" fmla="*/ 3323 w 21600"/>
                <a:gd name="T27" fmla="*/ 20700 h 21600"/>
                <a:gd name="T28" fmla="*/ 3156 w 21600"/>
                <a:gd name="T29" fmla="*/ 21600 h 21600"/>
                <a:gd name="T30" fmla="*/ 21600 w 21600"/>
                <a:gd name="T31" fmla="*/ 21600 h 21600"/>
                <a:gd name="T32" fmla="*/ 13291 w 21600"/>
                <a:gd name="T33" fmla="*/ 10800 h 21600"/>
                <a:gd name="T34" fmla="*/ 13291 w 21600"/>
                <a:gd name="T35" fmla="*/ 108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00" h="21600">
                  <a:moveTo>
                    <a:pt x="6646" y="14250"/>
                  </a:moveTo>
                  <a:cubicBezTo>
                    <a:pt x="5270" y="14250"/>
                    <a:pt x="4154" y="12639"/>
                    <a:pt x="4154" y="10651"/>
                  </a:cubicBezTo>
                  <a:cubicBezTo>
                    <a:pt x="4154" y="8662"/>
                    <a:pt x="5270" y="7050"/>
                    <a:pt x="6646" y="7050"/>
                  </a:cubicBezTo>
                  <a:cubicBezTo>
                    <a:pt x="8021" y="7050"/>
                    <a:pt x="9138" y="8662"/>
                    <a:pt x="9138" y="10651"/>
                  </a:cubicBezTo>
                  <a:cubicBezTo>
                    <a:pt x="9138" y="12639"/>
                    <a:pt x="8021" y="14250"/>
                    <a:pt x="6646" y="14250"/>
                  </a:cubicBezTo>
                  <a:close/>
                  <a:moveTo>
                    <a:pt x="13291" y="10800"/>
                  </a:moveTo>
                  <a:cubicBezTo>
                    <a:pt x="13291" y="4835"/>
                    <a:pt x="17012" y="0"/>
                    <a:pt x="21600" y="0"/>
                  </a:cubicBezTo>
                  <a:lnTo>
                    <a:pt x="3156" y="0"/>
                  </a:lnTo>
                  <a:cubicBezTo>
                    <a:pt x="3249" y="284"/>
                    <a:pt x="3323" y="581"/>
                    <a:pt x="3323" y="900"/>
                  </a:cubicBezTo>
                  <a:cubicBezTo>
                    <a:pt x="3323" y="2392"/>
                    <a:pt x="2208" y="3600"/>
                    <a:pt x="831" y="3600"/>
                  </a:cubicBezTo>
                  <a:cubicBezTo>
                    <a:pt x="536" y="3600"/>
                    <a:pt x="262" y="3520"/>
                    <a:pt x="0" y="3419"/>
                  </a:cubicBezTo>
                  <a:lnTo>
                    <a:pt x="0" y="18183"/>
                  </a:lnTo>
                  <a:cubicBezTo>
                    <a:pt x="262" y="18081"/>
                    <a:pt x="536" y="18000"/>
                    <a:pt x="831" y="18000"/>
                  </a:cubicBezTo>
                  <a:cubicBezTo>
                    <a:pt x="2208" y="18000"/>
                    <a:pt x="3323" y="19210"/>
                    <a:pt x="3323" y="20700"/>
                  </a:cubicBezTo>
                  <a:cubicBezTo>
                    <a:pt x="3323" y="21019"/>
                    <a:pt x="3249" y="21316"/>
                    <a:pt x="3156" y="21600"/>
                  </a:cubicBezTo>
                  <a:lnTo>
                    <a:pt x="21600" y="21600"/>
                  </a:lnTo>
                  <a:cubicBezTo>
                    <a:pt x="17012" y="21600"/>
                    <a:pt x="13291" y="16765"/>
                    <a:pt x="13291" y="10800"/>
                  </a:cubicBezTo>
                  <a:close/>
                  <a:moveTo>
                    <a:pt x="13291" y="108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 name="AutoShape 5"/>
            <p:cNvSpPr>
              <a:spLocks/>
            </p:cNvSpPr>
            <p:nvPr/>
          </p:nvSpPr>
          <p:spPr bwMode="auto">
            <a:xfrm>
              <a:off x="0" y="120"/>
              <a:ext cx="639" cy="359"/>
            </a:xfrm>
            <a:custGeom>
              <a:avLst/>
              <a:gdLst>
                <a:gd name="T0" fmla="*/ 20250 w 21600"/>
                <a:gd name="T1" fmla="*/ 19200 h 21600"/>
                <a:gd name="T2" fmla="*/ 1350 w 21600"/>
                <a:gd name="T3" fmla="*/ 19200 h 21600"/>
                <a:gd name="T4" fmla="*/ 1350 w 21600"/>
                <a:gd name="T5" fmla="*/ 2325 h 21600"/>
                <a:gd name="T6" fmla="*/ 20250 w 21600"/>
                <a:gd name="T7" fmla="*/ 2325 h 21600"/>
                <a:gd name="T8" fmla="*/ 20250 w 21600"/>
                <a:gd name="T9" fmla="*/ 19200 h 21600"/>
                <a:gd name="T10" fmla="*/ 0 w 21600"/>
                <a:gd name="T11" fmla="*/ 0 h 21600"/>
                <a:gd name="T12" fmla="*/ 0 w 21600"/>
                <a:gd name="T13" fmla="*/ 21600 h 21600"/>
                <a:gd name="T14" fmla="*/ 21600 w 21600"/>
                <a:gd name="T15" fmla="*/ 21600 h 21600"/>
                <a:gd name="T16" fmla="*/ 21600 w 21600"/>
                <a:gd name="T17" fmla="*/ 0 h 21600"/>
                <a:gd name="T18" fmla="*/ 0 w 21600"/>
                <a:gd name="T19" fmla="*/ 0 h 21600"/>
                <a:gd name="T20" fmla="*/ 0 w 21600"/>
                <a:gd name="T2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20250" y="19200"/>
                  </a:moveTo>
                  <a:lnTo>
                    <a:pt x="1350" y="19200"/>
                  </a:lnTo>
                  <a:lnTo>
                    <a:pt x="1350" y="2325"/>
                  </a:lnTo>
                  <a:lnTo>
                    <a:pt x="20250" y="2325"/>
                  </a:lnTo>
                  <a:cubicBezTo>
                    <a:pt x="20250" y="2325"/>
                    <a:pt x="20250" y="19200"/>
                    <a:pt x="20250" y="19200"/>
                  </a:cubicBezTo>
                  <a:close/>
                  <a:moveTo>
                    <a:pt x="0" y="0"/>
                  </a:moveTo>
                  <a:lnTo>
                    <a:pt x="0" y="21600"/>
                  </a:lnTo>
                  <a:lnTo>
                    <a:pt x="21600" y="21600"/>
                  </a:lnTo>
                  <a:lnTo>
                    <a:pt x="21600" y="0"/>
                  </a:lnTo>
                  <a:cubicBezTo>
                    <a:pt x="21600"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 name="AutoShape 6"/>
            <p:cNvSpPr>
              <a:spLocks/>
            </p:cNvSpPr>
            <p:nvPr/>
          </p:nvSpPr>
          <p:spPr bwMode="auto">
            <a:xfrm>
              <a:off x="320" y="184"/>
              <a:ext cx="259" cy="239"/>
            </a:xfrm>
            <a:custGeom>
              <a:avLst/>
              <a:gdLst>
                <a:gd name="T0" fmla="*/ 14953 w 21600"/>
                <a:gd name="T1" fmla="*/ 14250 h 21600"/>
                <a:gd name="T2" fmla="*/ 12462 w 21600"/>
                <a:gd name="T3" fmla="*/ 10651 h 21600"/>
                <a:gd name="T4" fmla="*/ 14953 w 21600"/>
                <a:gd name="T5" fmla="*/ 7050 h 21600"/>
                <a:gd name="T6" fmla="*/ 17446 w 21600"/>
                <a:gd name="T7" fmla="*/ 10651 h 21600"/>
                <a:gd name="T8" fmla="*/ 14953 w 21600"/>
                <a:gd name="T9" fmla="*/ 14250 h 21600"/>
                <a:gd name="T10" fmla="*/ 20769 w 21600"/>
                <a:gd name="T11" fmla="*/ 3600 h 21600"/>
                <a:gd name="T12" fmla="*/ 18276 w 21600"/>
                <a:gd name="T13" fmla="*/ 900 h 21600"/>
                <a:gd name="T14" fmla="*/ 18444 w 21600"/>
                <a:gd name="T15" fmla="*/ 0 h 21600"/>
                <a:gd name="T16" fmla="*/ 0 w 21600"/>
                <a:gd name="T17" fmla="*/ 0 h 21600"/>
                <a:gd name="T18" fmla="*/ 8307 w 21600"/>
                <a:gd name="T19" fmla="*/ 10800 h 21600"/>
                <a:gd name="T20" fmla="*/ 0 w 21600"/>
                <a:gd name="T21" fmla="*/ 21600 h 21600"/>
                <a:gd name="T22" fmla="*/ 18444 w 21600"/>
                <a:gd name="T23" fmla="*/ 21600 h 21600"/>
                <a:gd name="T24" fmla="*/ 18276 w 21600"/>
                <a:gd name="T25" fmla="*/ 20700 h 21600"/>
                <a:gd name="T26" fmla="*/ 20769 w 21600"/>
                <a:gd name="T27" fmla="*/ 18000 h 21600"/>
                <a:gd name="T28" fmla="*/ 21600 w 21600"/>
                <a:gd name="T29" fmla="*/ 18183 h 21600"/>
                <a:gd name="T30" fmla="*/ 21600 w 21600"/>
                <a:gd name="T31" fmla="*/ 3419 h 21600"/>
                <a:gd name="T32" fmla="*/ 20769 w 21600"/>
                <a:gd name="T33" fmla="*/ 3600 h 21600"/>
                <a:gd name="T34" fmla="*/ 20769 w 21600"/>
                <a:gd name="T35" fmla="*/ 3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00" h="21600">
                  <a:moveTo>
                    <a:pt x="14953" y="14250"/>
                  </a:moveTo>
                  <a:cubicBezTo>
                    <a:pt x="13576" y="14250"/>
                    <a:pt x="12462" y="12639"/>
                    <a:pt x="12462" y="10651"/>
                  </a:cubicBezTo>
                  <a:cubicBezTo>
                    <a:pt x="12462" y="8662"/>
                    <a:pt x="13576" y="7050"/>
                    <a:pt x="14953" y="7050"/>
                  </a:cubicBezTo>
                  <a:cubicBezTo>
                    <a:pt x="16330" y="7050"/>
                    <a:pt x="17446" y="8662"/>
                    <a:pt x="17446" y="10651"/>
                  </a:cubicBezTo>
                  <a:cubicBezTo>
                    <a:pt x="17446" y="12639"/>
                    <a:pt x="16330" y="14250"/>
                    <a:pt x="14953" y="14250"/>
                  </a:cubicBezTo>
                  <a:close/>
                  <a:moveTo>
                    <a:pt x="20769" y="3600"/>
                  </a:moveTo>
                  <a:cubicBezTo>
                    <a:pt x="19392" y="3600"/>
                    <a:pt x="18276" y="2392"/>
                    <a:pt x="18276" y="900"/>
                  </a:cubicBezTo>
                  <a:cubicBezTo>
                    <a:pt x="18276" y="581"/>
                    <a:pt x="18351" y="284"/>
                    <a:pt x="18444" y="0"/>
                  </a:cubicBezTo>
                  <a:lnTo>
                    <a:pt x="0" y="0"/>
                  </a:lnTo>
                  <a:cubicBezTo>
                    <a:pt x="4587" y="0"/>
                    <a:pt x="8307" y="4835"/>
                    <a:pt x="8307" y="10800"/>
                  </a:cubicBezTo>
                  <a:cubicBezTo>
                    <a:pt x="8307" y="16765"/>
                    <a:pt x="4587" y="21600"/>
                    <a:pt x="0" y="21600"/>
                  </a:cubicBezTo>
                  <a:lnTo>
                    <a:pt x="18444" y="21600"/>
                  </a:lnTo>
                  <a:cubicBezTo>
                    <a:pt x="18351" y="21316"/>
                    <a:pt x="18276" y="21019"/>
                    <a:pt x="18276" y="20700"/>
                  </a:cubicBezTo>
                  <a:cubicBezTo>
                    <a:pt x="18276" y="19210"/>
                    <a:pt x="19392" y="18000"/>
                    <a:pt x="20769" y="18000"/>
                  </a:cubicBezTo>
                  <a:cubicBezTo>
                    <a:pt x="21064" y="18000"/>
                    <a:pt x="21338" y="18081"/>
                    <a:pt x="21600" y="18183"/>
                  </a:cubicBezTo>
                  <a:lnTo>
                    <a:pt x="21600" y="3419"/>
                  </a:lnTo>
                  <a:cubicBezTo>
                    <a:pt x="21338" y="3520"/>
                    <a:pt x="21064" y="3600"/>
                    <a:pt x="20769" y="3600"/>
                  </a:cubicBezTo>
                  <a:close/>
                  <a:moveTo>
                    <a:pt x="20769" y="3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3" name="AutoShape 7"/>
            <p:cNvSpPr>
              <a:spLocks/>
            </p:cNvSpPr>
            <p:nvPr/>
          </p:nvSpPr>
          <p:spPr bwMode="auto">
            <a:xfrm>
              <a:off x="40" y="64"/>
              <a:ext cx="658" cy="379"/>
            </a:xfrm>
            <a:custGeom>
              <a:avLst/>
              <a:gdLst>
                <a:gd name="T0" fmla="*/ 1 w 21600"/>
                <a:gd name="T1" fmla="*/ 2225 h 21600"/>
                <a:gd name="T2" fmla="*/ 20330 w 21600"/>
                <a:gd name="T3" fmla="*/ 2202 h 21600"/>
                <a:gd name="T4" fmla="*/ 20292 w 21600"/>
                <a:gd name="T5" fmla="*/ 21598 h 21600"/>
                <a:gd name="T6" fmla="*/ 21600 w 21600"/>
                <a:gd name="T7" fmla="*/ 21600 h 21600"/>
                <a:gd name="T8" fmla="*/ 21600 w 21600"/>
                <a:gd name="T9" fmla="*/ 0 h 21600"/>
                <a:gd name="T10" fmla="*/ 0 w 21600"/>
                <a:gd name="T11" fmla="*/ 0 h 21600"/>
                <a:gd name="T12" fmla="*/ 1 w 21600"/>
                <a:gd name="T13" fmla="*/ 2225 h 21600"/>
                <a:gd name="T14" fmla="*/ 1 w 21600"/>
                <a:gd name="T15" fmla="*/ 2225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 y="2225"/>
                  </a:moveTo>
                  <a:lnTo>
                    <a:pt x="20330" y="2202"/>
                  </a:lnTo>
                  <a:lnTo>
                    <a:pt x="20292" y="21598"/>
                  </a:lnTo>
                  <a:lnTo>
                    <a:pt x="21600" y="21600"/>
                  </a:lnTo>
                  <a:lnTo>
                    <a:pt x="21600" y="0"/>
                  </a:lnTo>
                  <a:lnTo>
                    <a:pt x="0" y="0"/>
                  </a:lnTo>
                  <a:cubicBezTo>
                    <a:pt x="0" y="0"/>
                    <a:pt x="1" y="2225"/>
                    <a:pt x="1" y="2225"/>
                  </a:cubicBezTo>
                  <a:close/>
                  <a:moveTo>
                    <a:pt x="1" y="222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4" name="AutoShape 8"/>
            <p:cNvSpPr>
              <a:spLocks/>
            </p:cNvSpPr>
            <p:nvPr/>
          </p:nvSpPr>
          <p:spPr bwMode="auto">
            <a:xfrm>
              <a:off x="96" y="0"/>
              <a:ext cx="658" cy="379"/>
            </a:xfrm>
            <a:custGeom>
              <a:avLst/>
              <a:gdLst>
                <a:gd name="T0" fmla="*/ 0 w 21600"/>
                <a:gd name="T1" fmla="*/ 0 h 21600"/>
                <a:gd name="T2" fmla="*/ 1 w 21600"/>
                <a:gd name="T3" fmla="*/ 2225 h 21600"/>
                <a:gd name="T4" fmla="*/ 20330 w 21600"/>
                <a:gd name="T5" fmla="*/ 2202 h 21600"/>
                <a:gd name="T6" fmla="*/ 20292 w 21600"/>
                <a:gd name="T7" fmla="*/ 21598 h 21600"/>
                <a:gd name="T8" fmla="*/ 21600 w 21600"/>
                <a:gd name="T9" fmla="*/ 21600 h 21600"/>
                <a:gd name="T10" fmla="*/ 21600 w 21600"/>
                <a:gd name="T11" fmla="*/ 0 h 21600"/>
                <a:gd name="T12" fmla="*/ 0 w 21600"/>
                <a:gd name="T13" fmla="*/ 0 h 21600"/>
                <a:gd name="T14" fmla="*/ 0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0"/>
                  </a:moveTo>
                  <a:lnTo>
                    <a:pt x="1" y="2225"/>
                  </a:lnTo>
                  <a:lnTo>
                    <a:pt x="20330" y="2202"/>
                  </a:lnTo>
                  <a:lnTo>
                    <a:pt x="20292" y="21598"/>
                  </a:lnTo>
                  <a:lnTo>
                    <a:pt x="21600" y="21600"/>
                  </a:lnTo>
                  <a:lnTo>
                    <a:pt x="21600" y="0"/>
                  </a:lnTo>
                  <a:cubicBezTo>
                    <a:pt x="21600"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15" name="Text Placeholder 8"/>
          <p:cNvSpPr>
            <a:spLocks noGrp="1"/>
          </p:cNvSpPr>
          <p:nvPr>
            <p:ph type="body" sz="quarter" idx="11" hasCustomPrompt="1"/>
          </p:nvPr>
        </p:nvSpPr>
        <p:spPr>
          <a:xfrm>
            <a:off x="3071813" y="3750474"/>
            <a:ext cx="3000375" cy="267891"/>
          </a:xfrm>
          <a:prstGeom prst="rect">
            <a:avLst/>
          </a:prstGeom>
          <a:solidFill>
            <a:srgbClr val="B0C92B"/>
          </a:solidFill>
          <a:ln>
            <a:noFill/>
          </a:ln>
        </p:spPr>
        <p:txBody>
          <a:bodyPr vert="horz" lIns="64274" tIns="32137" rIns="64274" bIns="32137" anchor="ctr"/>
          <a:lstStyle>
            <a:lvl1pPr marL="0" indent="0" algn="ctr">
              <a:buFontTx/>
              <a:buNone/>
              <a:defRPr sz="1700" b="0" i="0" spc="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Tree>
    <p:extLst>
      <p:ext uri="{BB962C8B-B14F-4D97-AF65-F5344CB8AC3E}">
        <p14:creationId xmlns:p14="http://schemas.microsoft.com/office/powerpoint/2010/main" val="375914854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ins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atin typeface="Arial Narrow" panose="020B0606020202030204" pitchFamily="34" charset="0"/>
              </a:defRPr>
            </a:lvl1pPr>
          </a:lstStyle>
          <a:p>
            <a:fld id="{19C7CC1F-A350-0A4D-821E-86A6612AB074}" type="slidenum">
              <a:rPr lang="en-US" smtClean="0"/>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456C2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nvGrpSpPr>
          <p:cNvPr id="17" name="Group 11"/>
          <p:cNvGrpSpPr>
            <a:grpSpLocks/>
          </p:cNvGrpSpPr>
          <p:nvPr userDrawn="1"/>
        </p:nvGrpSpPr>
        <p:grpSpPr bwMode="auto">
          <a:xfrm>
            <a:off x="4125521" y="2005832"/>
            <a:ext cx="759023" cy="562570"/>
            <a:chOff x="0" y="0"/>
            <a:chExt cx="680" cy="503"/>
          </a:xfrm>
        </p:grpSpPr>
        <p:sp>
          <p:nvSpPr>
            <p:cNvPr id="18" name="AutoShape 3"/>
            <p:cNvSpPr>
              <a:spLocks/>
            </p:cNvSpPr>
            <p:nvPr/>
          </p:nvSpPr>
          <p:spPr bwMode="auto">
            <a:xfrm>
              <a:off x="221" y="0"/>
              <a:ext cx="453" cy="50"/>
            </a:xfrm>
            <a:custGeom>
              <a:avLst/>
              <a:gdLst/>
              <a:ahLst/>
              <a:cxnLst/>
              <a:rect l="0" t="0" r="r" b="b"/>
              <a:pathLst>
                <a:path w="21600" h="21600">
                  <a:moveTo>
                    <a:pt x="1200" y="21600"/>
                  </a:moveTo>
                  <a:lnTo>
                    <a:pt x="20400" y="21600"/>
                  </a:lnTo>
                  <a:cubicBezTo>
                    <a:pt x="21063" y="21600"/>
                    <a:pt x="21600" y="16767"/>
                    <a:pt x="21600" y="10800"/>
                  </a:cubicBezTo>
                  <a:cubicBezTo>
                    <a:pt x="21600" y="4833"/>
                    <a:pt x="21063" y="0"/>
                    <a:pt x="20400" y="0"/>
                  </a:cubicBezTo>
                  <a:lnTo>
                    <a:pt x="1200" y="0"/>
                  </a:lnTo>
                  <a:cubicBezTo>
                    <a:pt x="537" y="0"/>
                    <a:pt x="0" y="4833"/>
                    <a:pt x="0" y="10800"/>
                  </a:cubicBezTo>
                  <a:cubicBezTo>
                    <a:pt x="0" y="16767"/>
                    <a:pt x="537" y="21600"/>
                    <a:pt x="1200" y="21600"/>
                  </a:cubicBezTo>
                  <a:close/>
                  <a:moveTo>
                    <a:pt x="120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9" name="AutoShape 4"/>
            <p:cNvSpPr>
              <a:spLocks/>
            </p:cNvSpPr>
            <p:nvPr/>
          </p:nvSpPr>
          <p:spPr bwMode="auto">
            <a:xfrm>
              <a:off x="0" y="150"/>
              <a:ext cx="352" cy="353"/>
            </a:xfrm>
            <a:custGeom>
              <a:avLst/>
              <a:gdLst/>
              <a:ahLst/>
              <a:cxnLst/>
              <a:rect l="0" t="0" r="r" b="b"/>
              <a:pathLst>
                <a:path w="21600" h="21600">
                  <a:moveTo>
                    <a:pt x="14487" y="15005"/>
                  </a:moveTo>
                  <a:cubicBezTo>
                    <a:pt x="14243" y="15500"/>
                    <a:pt x="13912" y="15912"/>
                    <a:pt x="13495" y="16243"/>
                  </a:cubicBezTo>
                  <a:cubicBezTo>
                    <a:pt x="13077" y="16574"/>
                    <a:pt x="12588" y="16823"/>
                    <a:pt x="12029" y="16990"/>
                  </a:cubicBezTo>
                  <a:cubicBezTo>
                    <a:pt x="11959" y="17011"/>
                    <a:pt x="11882" y="17020"/>
                    <a:pt x="11810" y="17038"/>
                  </a:cubicBezTo>
                  <a:lnTo>
                    <a:pt x="11810" y="18722"/>
                  </a:lnTo>
                  <a:lnTo>
                    <a:pt x="10292" y="18722"/>
                  </a:lnTo>
                  <a:lnTo>
                    <a:pt x="10292" y="17237"/>
                  </a:lnTo>
                  <a:cubicBezTo>
                    <a:pt x="10273" y="17237"/>
                    <a:pt x="10255" y="17240"/>
                    <a:pt x="10236" y="17240"/>
                  </a:cubicBezTo>
                  <a:cubicBezTo>
                    <a:pt x="9806" y="17240"/>
                    <a:pt x="9406" y="17205"/>
                    <a:pt x="9036" y="17136"/>
                  </a:cubicBezTo>
                  <a:cubicBezTo>
                    <a:pt x="8667" y="17065"/>
                    <a:pt x="8340" y="16981"/>
                    <a:pt x="8058" y="16883"/>
                  </a:cubicBezTo>
                  <a:cubicBezTo>
                    <a:pt x="7775" y="16783"/>
                    <a:pt x="7539" y="16681"/>
                    <a:pt x="7349" y="16573"/>
                  </a:cubicBezTo>
                  <a:cubicBezTo>
                    <a:pt x="7159" y="16464"/>
                    <a:pt x="7023" y="16369"/>
                    <a:pt x="6939" y="16286"/>
                  </a:cubicBezTo>
                  <a:cubicBezTo>
                    <a:pt x="6855" y="16203"/>
                    <a:pt x="6796" y="16082"/>
                    <a:pt x="6761" y="15924"/>
                  </a:cubicBezTo>
                  <a:cubicBezTo>
                    <a:pt x="6726" y="15767"/>
                    <a:pt x="6708" y="15540"/>
                    <a:pt x="6708" y="15243"/>
                  </a:cubicBezTo>
                  <a:cubicBezTo>
                    <a:pt x="6708" y="15045"/>
                    <a:pt x="6714" y="14878"/>
                    <a:pt x="6727" y="14742"/>
                  </a:cubicBezTo>
                  <a:cubicBezTo>
                    <a:pt x="6740" y="14606"/>
                    <a:pt x="6761" y="14497"/>
                    <a:pt x="6790" y="14413"/>
                  </a:cubicBezTo>
                  <a:cubicBezTo>
                    <a:pt x="6819" y="14329"/>
                    <a:pt x="6857" y="14270"/>
                    <a:pt x="6906" y="14234"/>
                  </a:cubicBezTo>
                  <a:cubicBezTo>
                    <a:pt x="6954" y="14199"/>
                    <a:pt x="7010" y="14181"/>
                    <a:pt x="7075" y="14181"/>
                  </a:cubicBezTo>
                  <a:cubicBezTo>
                    <a:pt x="7164" y="14181"/>
                    <a:pt x="7291" y="14234"/>
                    <a:pt x="7455" y="14340"/>
                  </a:cubicBezTo>
                  <a:cubicBezTo>
                    <a:pt x="7619" y="14446"/>
                    <a:pt x="7830" y="14563"/>
                    <a:pt x="8087" y="14690"/>
                  </a:cubicBezTo>
                  <a:cubicBezTo>
                    <a:pt x="8344" y="14820"/>
                    <a:pt x="8650" y="14936"/>
                    <a:pt x="9007" y="15042"/>
                  </a:cubicBezTo>
                  <a:cubicBezTo>
                    <a:pt x="9363" y="15149"/>
                    <a:pt x="9776" y="15201"/>
                    <a:pt x="10246" y="15201"/>
                  </a:cubicBezTo>
                  <a:cubicBezTo>
                    <a:pt x="10555" y="15201"/>
                    <a:pt x="10830" y="15164"/>
                    <a:pt x="11075" y="15090"/>
                  </a:cubicBezTo>
                  <a:cubicBezTo>
                    <a:pt x="11319" y="15016"/>
                    <a:pt x="11526" y="14912"/>
                    <a:pt x="11696" y="14776"/>
                  </a:cubicBezTo>
                  <a:cubicBezTo>
                    <a:pt x="11866" y="14641"/>
                    <a:pt x="11997" y="14473"/>
                    <a:pt x="12087" y="14275"/>
                  </a:cubicBezTo>
                  <a:cubicBezTo>
                    <a:pt x="12176" y="14074"/>
                    <a:pt x="12222" y="13853"/>
                    <a:pt x="12222" y="13607"/>
                  </a:cubicBezTo>
                  <a:cubicBezTo>
                    <a:pt x="12222" y="13325"/>
                    <a:pt x="12144" y="13083"/>
                    <a:pt x="11990" y="12879"/>
                  </a:cubicBezTo>
                  <a:cubicBezTo>
                    <a:pt x="11836" y="12678"/>
                    <a:pt x="11636" y="12498"/>
                    <a:pt x="11388" y="12340"/>
                  </a:cubicBezTo>
                  <a:cubicBezTo>
                    <a:pt x="11141" y="12183"/>
                    <a:pt x="10859" y="12035"/>
                    <a:pt x="10545" y="11897"/>
                  </a:cubicBezTo>
                  <a:cubicBezTo>
                    <a:pt x="10230" y="11758"/>
                    <a:pt x="9906" y="11612"/>
                    <a:pt x="9571" y="11458"/>
                  </a:cubicBezTo>
                  <a:cubicBezTo>
                    <a:pt x="9238" y="11305"/>
                    <a:pt x="8913" y="11130"/>
                    <a:pt x="8598" y="10932"/>
                  </a:cubicBezTo>
                  <a:cubicBezTo>
                    <a:pt x="8283" y="10737"/>
                    <a:pt x="8003" y="10504"/>
                    <a:pt x="7755" y="10230"/>
                  </a:cubicBezTo>
                  <a:cubicBezTo>
                    <a:pt x="7508" y="9957"/>
                    <a:pt x="7307" y="9634"/>
                    <a:pt x="7153" y="9262"/>
                  </a:cubicBezTo>
                  <a:cubicBezTo>
                    <a:pt x="6999" y="8890"/>
                    <a:pt x="6922" y="8442"/>
                    <a:pt x="6922" y="7922"/>
                  </a:cubicBezTo>
                  <a:cubicBezTo>
                    <a:pt x="6922" y="7324"/>
                    <a:pt x="7033" y="6799"/>
                    <a:pt x="7254" y="6346"/>
                  </a:cubicBezTo>
                  <a:cubicBezTo>
                    <a:pt x="7476" y="5894"/>
                    <a:pt x="7775" y="5518"/>
                    <a:pt x="8150" y="5219"/>
                  </a:cubicBezTo>
                  <a:cubicBezTo>
                    <a:pt x="8526" y="4921"/>
                    <a:pt x="8970" y="4697"/>
                    <a:pt x="9480" y="4550"/>
                  </a:cubicBezTo>
                  <a:cubicBezTo>
                    <a:pt x="9743" y="4473"/>
                    <a:pt x="10013" y="4419"/>
                    <a:pt x="10292" y="4381"/>
                  </a:cubicBezTo>
                  <a:lnTo>
                    <a:pt x="10292" y="2786"/>
                  </a:lnTo>
                  <a:lnTo>
                    <a:pt x="11810" y="2786"/>
                  </a:lnTo>
                  <a:lnTo>
                    <a:pt x="11810" y="4381"/>
                  </a:lnTo>
                  <a:cubicBezTo>
                    <a:pt x="11870" y="4388"/>
                    <a:pt x="11930" y="4386"/>
                    <a:pt x="11991" y="4395"/>
                  </a:cubicBezTo>
                  <a:cubicBezTo>
                    <a:pt x="12287" y="4440"/>
                    <a:pt x="12563" y="4500"/>
                    <a:pt x="12820" y="4577"/>
                  </a:cubicBezTo>
                  <a:cubicBezTo>
                    <a:pt x="13077" y="4653"/>
                    <a:pt x="13305" y="4740"/>
                    <a:pt x="13504" y="4835"/>
                  </a:cubicBezTo>
                  <a:cubicBezTo>
                    <a:pt x="13704" y="4930"/>
                    <a:pt x="13834" y="5009"/>
                    <a:pt x="13899" y="5075"/>
                  </a:cubicBezTo>
                  <a:cubicBezTo>
                    <a:pt x="13963" y="5138"/>
                    <a:pt x="14007" y="5192"/>
                    <a:pt x="14029" y="5237"/>
                  </a:cubicBezTo>
                  <a:cubicBezTo>
                    <a:pt x="14052" y="5282"/>
                    <a:pt x="14071" y="5342"/>
                    <a:pt x="14088" y="5416"/>
                  </a:cubicBezTo>
                  <a:cubicBezTo>
                    <a:pt x="14103" y="5490"/>
                    <a:pt x="14115" y="5584"/>
                    <a:pt x="14121" y="5697"/>
                  </a:cubicBezTo>
                  <a:cubicBezTo>
                    <a:pt x="14127" y="5808"/>
                    <a:pt x="14131" y="5948"/>
                    <a:pt x="14131" y="6115"/>
                  </a:cubicBezTo>
                  <a:cubicBezTo>
                    <a:pt x="14131" y="6302"/>
                    <a:pt x="14126" y="6461"/>
                    <a:pt x="14116" y="6590"/>
                  </a:cubicBezTo>
                  <a:cubicBezTo>
                    <a:pt x="14106" y="6718"/>
                    <a:pt x="14091" y="6825"/>
                    <a:pt x="14068" y="6908"/>
                  </a:cubicBezTo>
                  <a:cubicBezTo>
                    <a:pt x="14045" y="6993"/>
                    <a:pt x="14013" y="7053"/>
                    <a:pt x="13972" y="7092"/>
                  </a:cubicBezTo>
                  <a:cubicBezTo>
                    <a:pt x="13929" y="7131"/>
                    <a:pt x="13874" y="7149"/>
                    <a:pt x="13803" y="7149"/>
                  </a:cubicBezTo>
                  <a:cubicBezTo>
                    <a:pt x="13732" y="7149"/>
                    <a:pt x="13620" y="7106"/>
                    <a:pt x="13465" y="7015"/>
                  </a:cubicBezTo>
                  <a:cubicBezTo>
                    <a:pt x="13312" y="6926"/>
                    <a:pt x="13122" y="6830"/>
                    <a:pt x="12897" y="6724"/>
                  </a:cubicBezTo>
                  <a:cubicBezTo>
                    <a:pt x="12672" y="6618"/>
                    <a:pt x="12412" y="6523"/>
                    <a:pt x="12116" y="6436"/>
                  </a:cubicBezTo>
                  <a:cubicBezTo>
                    <a:pt x="11820" y="6350"/>
                    <a:pt x="11496" y="6309"/>
                    <a:pt x="11143" y="6309"/>
                  </a:cubicBezTo>
                  <a:cubicBezTo>
                    <a:pt x="10866" y="6309"/>
                    <a:pt x="10625" y="6341"/>
                    <a:pt x="10420" y="6409"/>
                  </a:cubicBezTo>
                  <a:cubicBezTo>
                    <a:pt x="10214" y="6475"/>
                    <a:pt x="10042" y="6569"/>
                    <a:pt x="9904" y="6686"/>
                  </a:cubicBezTo>
                  <a:cubicBezTo>
                    <a:pt x="9766" y="6805"/>
                    <a:pt x="9663" y="6949"/>
                    <a:pt x="9596" y="7114"/>
                  </a:cubicBezTo>
                  <a:cubicBezTo>
                    <a:pt x="9528" y="7280"/>
                    <a:pt x="9494" y="7457"/>
                    <a:pt x="9494" y="7642"/>
                  </a:cubicBezTo>
                  <a:cubicBezTo>
                    <a:pt x="9494" y="7919"/>
                    <a:pt x="9570" y="8159"/>
                    <a:pt x="9721" y="8360"/>
                  </a:cubicBezTo>
                  <a:cubicBezTo>
                    <a:pt x="9872" y="8563"/>
                    <a:pt x="10075" y="8743"/>
                    <a:pt x="10328" y="8900"/>
                  </a:cubicBezTo>
                  <a:cubicBezTo>
                    <a:pt x="10582" y="9058"/>
                    <a:pt x="10870" y="9205"/>
                    <a:pt x="11191" y="9343"/>
                  </a:cubicBezTo>
                  <a:cubicBezTo>
                    <a:pt x="11512" y="9481"/>
                    <a:pt x="11840" y="9628"/>
                    <a:pt x="12174" y="9781"/>
                  </a:cubicBezTo>
                  <a:cubicBezTo>
                    <a:pt x="12509" y="9937"/>
                    <a:pt x="12836" y="10111"/>
                    <a:pt x="13157" y="10308"/>
                  </a:cubicBezTo>
                  <a:cubicBezTo>
                    <a:pt x="13478" y="10504"/>
                    <a:pt x="13764" y="10738"/>
                    <a:pt x="14015" y="11010"/>
                  </a:cubicBezTo>
                  <a:cubicBezTo>
                    <a:pt x="14265" y="11284"/>
                    <a:pt x="14468" y="11604"/>
                    <a:pt x="14623" y="11974"/>
                  </a:cubicBezTo>
                  <a:cubicBezTo>
                    <a:pt x="14776" y="12344"/>
                    <a:pt x="14854" y="12778"/>
                    <a:pt x="14854" y="13280"/>
                  </a:cubicBezTo>
                  <a:cubicBezTo>
                    <a:pt x="14854" y="13935"/>
                    <a:pt x="14732" y="14510"/>
                    <a:pt x="14487" y="15005"/>
                  </a:cubicBezTo>
                  <a:close/>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close/>
                  <a:moveTo>
                    <a:pt x="1080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 name="AutoShape 5"/>
            <p:cNvSpPr>
              <a:spLocks/>
            </p:cNvSpPr>
            <p:nvPr/>
          </p:nvSpPr>
          <p:spPr bwMode="auto">
            <a:xfrm>
              <a:off x="265" y="452"/>
              <a:ext cx="410" cy="51"/>
            </a:xfrm>
            <a:custGeom>
              <a:avLst/>
              <a:gdLst/>
              <a:ahLst/>
              <a:cxnLst/>
              <a:rect l="0" t="0" r="r" b="b"/>
              <a:pathLst>
                <a:path w="21600" h="21600">
                  <a:moveTo>
                    <a:pt x="20275" y="0"/>
                  </a:moveTo>
                  <a:lnTo>
                    <a:pt x="3141" y="0"/>
                  </a:lnTo>
                  <a:cubicBezTo>
                    <a:pt x="2278" y="8754"/>
                    <a:pt x="1213" y="16127"/>
                    <a:pt x="0" y="21600"/>
                  </a:cubicBezTo>
                  <a:lnTo>
                    <a:pt x="20275" y="21600"/>
                  </a:lnTo>
                  <a:cubicBezTo>
                    <a:pt x="21007" y="21600"/>
                    <a:pt x="21600" y="16762"/>
                    <a:pt x="21600" y="10802"/>
                  </a:cubicBezTo>
                  <a:cubicBezTo>
                    <a:pt x="21600" y="4827"/>
                    <a:pt x="21007" y="0"/>
                    <a:pt x="20275" y="0"/>
                  </a:cubicBezTo>
                  <a:close/>
                  <a:moveTo>
                    <a:pt x="2027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1" name="AutoShape 6"/>
            <p:cNvSpPr>
              <a:spLocks/>
            </p:cNvSpPr>
            <p:nvPr/>
          </p:nvSpPr>
          <p:spPr bwMode="auto">
            <a:xfrm>
              <a:off x="372" y="301"/>
              <a:ext cx="308" cy="51"/>
            </a:xfrm>
            <a:custGeom>
              <a:avLst/>
              <a:gdLst/>
              <a:ahLst/>
              <a:cxnLst/>
              <a:rect l="0" t="0" r="r" b="b"/>
              <a:pathLst>
                <a:path w="21600" h="21600">
                  <a:moveTo>
                    <a:pt x="19835" y="0"/>
                  </a:moveTo>
                  <a:lnTo>
                    <a:pt x="0" y="0"/>
                  </a:lnTo>
                  <a:cubicBezTo>
                    <a:pt x="72" y="3541"/>
                    <a:pt x="121" y="7131"/>
                    <a:pt x="121" y="10798"/>
                  </a:cubicBezTo>
                  <a:cubicBezTo>
                    <a:pt x="121" y="14469"/>
                    <a:pt x="72" y="18059"/>
                    <a:pt x="0" y="21600"/>
                  </a:cubicBezTo>
                  <a:lnTo>
                    <a:pt x="19835" y="21600"/>
                  </a:lnTo>
                  <a:cubicBezTo>
                    <a:pt x="20810" y="21600"/>
                    <a:pt x="21600" y="16769"/>
                    <a:pt x="21600" y="10798"/>
                  </a:cubicBezTo>
                  <a:cubicBezTo>
                    <a:pt x="21600" y="4827"/>
                    <a:pt x="20810" y="0"/>
                    <a:pt x="19835" y="0"/>
                  </a:cubicBezTo>
                  <a:close/>
                  <a:moveTo>
                    <a:pt x="1983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2" name="AutoShape 7"/>
            <p:cNvSpPr>
              <a:spLocks/>
            </p:cNvSpPr>
            <p:nvPr/>
          </p:nvSpPr>
          <p:spPr bwMode="auto">
            <a:xfrm>
              <a:off x="221" y="71"/>
              <a:ext cx="453" cy="50"/>
            </a:xfrm>
            <a:custGeom>
              <a:avLst/>
              <a:gdLst/>
              <a:ahLst/>
              <a:cxnLst/>
              <a:rect l="0" t="0" r="r" b="b"/>
              <a:pathLst>
                <a:path w="21600" h="21600">
                  <a:moveTo>
                    <a:pt x="20400" y="0"/>
                  </a:moveTo>
                  <a:lnTo>
                    <a:pt x="1200" y="0"/>
                  </a:lnTo>
                  <a:cubicBezTo>
                    <a:pt x="537" y="0"/>
                    <a:pt x="0" y="4833"/>
                    <a:pt x="0" y="10800"/>
                  </a:cubicBezTo>
                  <a:cubicBezTo>
                    <a:pt x="0" y="16770"/>
                    <a:pt x="537" y="21600"/>
                    <a:pt x="1200" y="21600"/>
                  </a:cubicBezTo>
                  <a:lnTo>
                    <a:pt x="20400" y="21600"/>
                  </a:lnTo>
                  <a:cubicBezTo>
                    <a:pt x="21063" y="21600"/>
                    <a:pt x="21600" y="16770"/>
                    <a:pt x="21600" y="10800"/>
                  </a:cubicBezTo>
                  <a:cubicBezTo>
                    <a:pt x="21600" y="4833"/>
                    <a:pt x="21063" y="0"/>
                    <a:pt x="20400" y="0"/>
                  </a:cubicBezTo>
                  <a:close/>
                  <a:moveTo>
                    <a:pt x="2040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3" name="AutoShape 8"/>
            <p:cNvSpPr>
              <a:spLocks/>
            </p:cNvSpPr>
            <p:nvPr/>
          </p:nvSpPr>
          <p:spPr bwMode="auto">
            <a:xfrm>
              <a:off x="265" y="150"/>
              <a:ext cx="410" cy="51"/>
            </a:xfrm>
            <a:custGeom>
              <a:avLst/>
              <a:gdLst/>
              <a:ahLst/>
              <a:cxnLst/>
              <a:rect l="0" t="0" r="r" b="b"/>
              <a:pathLst>
                <a:path w="21600" h="21600">
                  <a:moveTo>
                    <a:pt x="20275" y="0"/>
                  </a:moveTo>
                  <a:lnTo>
                    <a:pt x="0" y="0"/>
                  </a:lnTo>
                  <a:cubicBezTo>
                    <a:pt x="1213" y="5473"/>
                    <a:pt x="2278" y="12846"/>
                    <a:pt x="3141" y="21600"/>
                  </a:cubicBezTo>
                  <a:lnTo>
                    <a:pt x="20275" y="21600"/>
                  </a:lnTo>
                  <a:cubicBezTo>
                    <a:pt x="21007" y="21600"/>
                    <a:pt x="21600" y="16758"/>
                    <a:pt x="21600" y="10798"/>
                  </a:cubicBezTo>
                  <a:cubicBezTo>
                    <a:pt x="21600" y="4831"/>
                    <a:pt x="21007" y="0"/>
                    <a:pt x="20275" y="0"/>
                  </a:cubicBezTo>
                  <a:close/>
                  <a:moveTo>
                    <a:pt x="20275"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4" name="AutoShape 9"/>
            <p:cNvSpPr>
              <a:spLocks/>
            </p:cNvSpPr>
            <p:nvPr/>
          </p:nvSpPr>
          <p:spPr bwMode="auto">
            <a:xfrm>
              <a:off x="345" y="230"/>
              <a:ext cx="333" cy="51"/>
            </a:xfrm>
            <a:custGeom>
              <a:avLst/>
              <a:gdLst/>
              <a:ahLst/>
              <a:cxnLst/>
              <a:rect l="0" t="0" r="r" b="b"/>
              <a:pathLst>
                <a:path w="21600" h="21600">
                  <a:moveTo>
                    <a:pt x="19970" y="0"/>
                  </a:moveTo>
                  <a:lnTo>
                    <a:pt x="0" y="0"/>
                  </a:lnTo>
                  <a:cubicBezTo>
                    <a:pt x="584" y="6685"/>
                    <a:pt x="1033" y="13931"/>
                    <a:pt x="1331" y="21600"/>
                  </a:cubicBezTo>
                  <a:lnTo>
                    <a:pt x="19970" y="21600"/>
                  </a:lnTo>
                  <a:cubicBezTo>
                    <a:pt x="20870" y="21600"/>
                    <a:pt x="21600" y="16769"/>
                    <a:pt x="21600" y="10798"/>
                  </a:cubicBezTo>
                  <a:cubicBezTo>
                    <a:pt x="21600" y="4827"/>
                    <a:pt x="20870" y="0"/>
                    <a:pt x="19970" y="0"/>
                  </a:cubicBezTo>
                  <a:close/>
                  <a:moveTo>
                    <a:pt x="1997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5" name="AutoShape 10"/>
            <p:cNvSpPr>
              <a:spLocks/>
            </p:cNvSpPr>
            <p:nvPr/>
          </p:nvSpPr>
          <p:spPr bwMode="auto">
            <a:xfrm>
              <a:off x="345" y="381"/>
              <a:ext cx="333" cy="51"/>
            </a:xfrm>
            <a:custGeom>
              <a:avLst/>
              <a:gdLst/>
              <a:ahLst/>
              <a:cxnLst/>
              <a:rect l="0" t="0" r="r" b="b"/>
              <a:pathLst>
                <a:path w="21600" h="21600">
                  <a:moveTo>
                    <a:pt x="19970" y="0"/>
                  </a:moveTo>
                  <a:lnTo>
                    <a:pt x="1331" y="0"/>
                  </a:lnTo>
                  <a:cubicBezTo>
                    <a:pt x="1033" y="7666"/>
                    <a:pt x="584" y="14915"/>
                    <a:pt x="0" y="21600"/>
                  </a:cubicBezTo>
                  <a:lnTo>
                    <a:pt x="19970" y="21600"/>
                  </a:lnTo>
                  <a:cubicBezTo>
                    <a:pt x="20870" y="21600"/>
                    <a:pt x="21600" y="16762"/>
                    <a:pt x="21600" y="10798"/>
                  </a:cubicBezTo>
                  <a:cubicBezTo>
                    <a:pt x="21600" y="4827"/>
                    <a:pt x="20870" y="0"/>
                    <a:pt x="19970" y="0"/>
                  </a:cubicBezTo>
                  <a:close/>
                  <a:moveTo>
                    <a:pt x="1997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26" name="Text Placeholder 8"/>
          <p:cNvSpPr>
            <a:spLocks noGrp="1"/>
          </p:cNvSpPr>
          <p:nvPr>
            <p:ph type="body" sz="quarter" idx="11" hasCustomPrompt="1"/>
          </p:nvPr>
        </p:nvSpPr>
        <p:spPr>
          <a:xfrm>
            <a:off x="3071813" y="3750474"/>
            <a:ext cx="3000375" cy="267891"/>
          </a:xfrm>
          <a:prstGeom prst="rect">
            <a:avLst/>
          </a:prstGeom>
          <a:solidFill>
            <a:srgbClr val="B0C92B"/>
          </a:solidFill>
          <a:ln>
            <a:noFill/>
          </a:ln>
        </p:spPr>
        <p:txBody>
          <a:bodyPr vert="horz" lIns="64274" tIns="32137" rIns="64274" bIns="32137"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Tree>
    <p:extLst>
      <p:ext uri="{BB962C8B-B14F-4D97-AF65-F5344CB8AC3E}">
        <p14:creationId xmlns:p14="http://schemas.microsoft.com/office/powerpoint/2010/main" val="41483633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go &amp; Image 6">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0626" y="1178719"/>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410109335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pple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19C7CC1F-A350-0A4D-821E-86A6612AB074}" type="slidenum">
              <a:rPr lang="en-US"/>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456C2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nvGrpSpPr>
          <p:cNvPr id="8" name="Group 5"/>
          <p:cNvGrpSpPr>
            <a:grpSpLocks/>
          </p:cNvGrpSpPr>
          <p:nvPr userDrawn="1"/>
        </p:nvGrpSpPr>
        <p:grpSpPr bwMode="auto">
          <a:xfrm>
            <a:off x="4295180" y="1999135"/>
            <a:ext cx="544711" cy="607219"/>
            <a:chOff x="0" y="0"/>
            <a:chExt cx="488" cy="544"/>
          </a:xfrm>
        </p:grpSpPr>
        <p:sp>
          <p:nvSpPr>
            <p:cNvPr id="9" name="AutoShape 3"/>
            <p:cNvSpPr>
              <a:spLocks/>
            </p:cNvSpPr>
            <p:nvPr/>
          </p:nvSpPr>
          <p:spPr bwMode="auto">
            <a:xfrm>
              <a:off x="233" y="0"/>
              <a:ext cx="115" cy="132"/>
            </a:xfrm>
            <a:custGeom>
              <a:avLst/>
              <a:gdLst/>
              <a:ahLst/>
              <a:cxnLst/>
              <a:rect l="0" t="0" r="r" b="b"/>
              <a:pathLst>
                <a:path w="21205" h="21589">
                  <a:moveTo>
                    <a:pt x="230" y="21589"/>
                  </a:moveTo>
                  <a:cubicBezTo>
                    <a:pt x="-383" y="18408"/>
                    <a:pt x="307" y="15277"/>
                    <a:pt x="1381" y="12981"/>
                  </a:cubicBezTo>
                  <a:cubicBezTo>
                    <a:pt x="2488" y="10613"/>
                    <a:pt x="4095" y="8634"/>
                    <a:pt x="5879" y="6906"/>
                  </a:cubicBezTo>
                  <a:cubicBezTo>
                    <a:pt x="8990" y="3892"/>
                    <a:pt x="12840" y="1327"/>
                    <a:pt x="18380" y="346"/>
                  </a:cubicBezTo>
                  <a:cubicBezTo>
                    <a:pt x="18773" y="277"/>
                    <a:pt x="19194" y="206"/>
                    <a:pt x="19610" y="162"/>
                  </a:cubicBezTo>
                  <a:cubicBezTo>
                    <a:pt x="20055" y="114"/>
                    <a:pt x="20578" y="-11"/>
                    <a:pt x="20969" y="1"/>
                  </a:cubicBezTo>
                  <a:cubicBezTo>
                    <a:pt x="21146" y="6"/>
                    <a:pt x="21069" y="44"/>
                    <a:pt x="21100" y="208"/>
                  </a:cubicBezTo>
                  <a:cubicBezTo>
                    <a:pt x="21217" y="831"/>
                    <a:pt x="21205" y="1639"/>
                    <a:pt x="21205" y="2325"/>
                  </a:cubicBezTo>
                  <a:cubicBezTo>
                    <a:pt x="21205" y="8013"/>
                    <a:pt x="18764" y="12065"/>
                    <a:pt x="15687" y="15076"/>
                  </a:cubicBezTo>
                  <a:cubicBezTo>
                    <a:pt x="13843" y="16879"/>
                    <a:pt x="11795" y="18457"/>
                    <a:pt x="9385" y="19586"/>
                  </a:cubicBezTo>
                  <a:cubicBezTo>
                    <a:pt x="6807" y="20793"/>
                    <a:pt x="4219" y="21557"/>
                    <a:pt x="230" y="21589"/>
                  </a:cubicBezTo>
                  <a:close/>
                  <a:moveTo>
                    <a:pt x="230" y="2158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 name="AutoShape 4"/>
            <p:cNvSpPr>
              <a:spLocks/>
            </p:cNvSpPr>
            <p:nvPr/>
          </p:nvSpPr>
          <p:spPr bwMode="auto">
            <a:xfrm>
              <a:off x="0" y="126"/>
              <a:ext cx="488" cy="418"/>
            </a:xfrm>
            <a:custGeom>
              <a:avLst/>
              <a:gdLst/>
              <a:ahLst/>
              <a:cxnLst/>
              <a:rect l="0" t="0" r="r" b="b"/>
              <a:pathLst>
                <a:path w="21053" h="21488">
                  <a:moveTo>
                    <a:pt x="20281" y="13941"/>
                  </a:moveTo>
                  <a:cubicBezTo>
                    <a:pt x="19744" y="15909"/>
                    <a:pt x="18919" y="17560"/>
                    <a:pt x="17900" y="18983"/>
                  </a:cubicBezTo>
                  <a:cubicBezTo>
                    <a:pt x="17405" y="19674"/>
                    <a:pt x="16856" y="20371"/>
                    <a:pt x="16191" y="20881"/>
                  </a:cubicBezTo>
                  <a:cubicBezTo>
                    <a:pt x="15862" y="21134"/>
                    <a:pt x="15468" y="21368"/>
                    <a:pt x="15019" y="21454"/>
                  </a:cubicBezTo>
                  <a:cubicBezTo>
                    <a:pt x="14523" y="21549"/>
                    <a:pt x="14035" y="21418"/>
                    <a:pt x="13592" y="21265"/>
                  </a:cubicBezTo>
                  <a:cubicBezTo>
                    <a:pt x="13153" y="21114"/>
                    <a:pt x="12768" y="20929"/>
                    <a:pt x="12371" y="20751"/>
                  </a:cubicBezTo>
                  <a:cubicBezTo>
                    <a:pt x="11970" y="20572"/>
                    <a:pt x="11575" y="20394"/>
                    <a:pt x="11065" y="20338"/>
                  </a:cubicBezTo>
                  <a:cubicBezTo>
                    <a:pt x="10533" y="20280"/>
                    <a:pt x="10008" y="20335"/>
                    <a:pt x="9557" y="20454"/>
                  </a:cubicBezTo>
                  <a:cubicBezTo>
                    <a:pt x="9107" y="20573"/>
                    <a:pt x="8696" y="20734"/>
                    <a:pt x="8306" y="20925"/>
                  </a:cubicBezTo>
                  <a:cubicBezTo>
                    <a:pt x="7736" y="21203"/>
                    <a:pt x="7134" y="21538"/>
                    <a:pt x="6304" y="21483"/>
                  </a:cubicBezTo>
                  <a:cubicBezTo>
                    <a:pt x="5549" y="21432"/>
                    <a:pt x="4993" y="21077"/>
                    <a:pt x="4522" y="20657"/>
                  </a:cubicBezTo>
                  <a:cubicBezTo>
                    <a:pt x="3585" y="19819"/>
                    <a:pt x="2899" y="18688"/>
                    <a:pt x="2270" y="17447"/>
                  </a:cubicBezTo>
                  <a:cubicBezTo>
                    <a:pt x="1437" y="15803"/>
                    <a:pt x="744" y="14021"/>
                    <a:pt x="336" y="11891"/>
                  </a:cubicBezTo>
                  <a:cubicBezTo>
                    <a:pt x="132" y="10826"/>
                    <a:pt x="0" y="9666"/>
                    <a:pt x="0" y="8370"/>
                  </a:cubicBezTo>
                  <a:cubicBezTo>
                    <a:pt x="0" y="5787"/>
                    <a:pt x="650" y="3875"/>
                    <a:pt x="1648" y="2480"/>
                  </a:cubicBezTo>
                  <a:cubicBezTo>
                    <a:pt x="2593" y="1159"/>
                    <a:pt x="3904" y="211"/>
                    <a:pt x="5786" y="31"/>
                  </a:cubicBezTo>
                  <a:cubicBezTo>
                    <a:pt x="6649" y="-51"/>
                    <a:pt x="7505" y="72"/>
                    <a:pt x="8148" y="328"/>
                  </a:cubicBezTo>
                  <a:cubicBezTo>
                    <a:pt x="8700" y="549"/>
                    <a:pt x="9184" y="869"/>
                    <a:pt x="9746" y="1067"/>
                  </a:cubicBezTo>
                  <a:cubicBezTo>
                    <a:pt x="10059" y="1178"/>
                    <a:pt x="10396" y="1203"/>
                    <a:pt x="10723" y="1140"/>
                  </a:cubicBezTo>
                  <a:cubicBezTo>
                    <a:pt x="11038" y="1079"/>
                    <a:pt x="11315" y="954"/>
                    <a:pt x="11578" y="835"/>
                  </a:cubicBezTo>
                  <a:cubicBezTo>
                    <a:pt x="12140" y="581"/>
                    <a:pt x="12647" y="336"/>
                    <a:pt x="13250" y="183"/>
                  </a:cubicBezTo>
                  <a:cubicBezTo>
                    <a:pt x="13846" y="33"/>
                    <a:pt x="14593" y="-41"/>
                    <a:pt x="15300" y="24"/>
                  </a:cubicBezTo>
                  <a:cubicBezTo>
                    <a:pt x="17271" y="206"/>
                    <a:pt x="18551" y="1206"/>
                    <a:pt x="19536" y="2581"/>
                  </a:cubicBezTo>
                  <a:cubicBezTo>
                    <a:pt x="21600" y="5412"/>
                    <a:pt x="21256" y="10745"/>
                    <a:pt x="20281" y="13941"/>
                  </a:cubicBezTo>
                  <a:close/>
                  <a:moveTo>
                    <a:pt x="20281" y="1394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11" name="Text Placeholder 8"/>
          <p:cNvSpPr>
            <a:spLocks noGrp="1"/>
          </p:cNvSpPr>
          <p:nvPr>
            <p:ph type="body" sz="quarter" idx="11" hasCustomPrompt="1"/>
          </p:nvPr>
        </p:nvSpPr>
        <p:spPr>
          <a:xfrm>
            <a:off x="3071813" y="3750474"/>
            <a:ext cx="3000375" cy="267891"/>
          </a:xfrm>
          <a:prstGeom prst="rect">
            <a:avLst/>
          </a:prstGeom>
          <a:solidFill>
            <a:srgbClr val="B0C92B"/>
          </a:solidFill>
          <a:ln>
            <a:noFill/>
          </a:ln>
        </p:spPr>
        <p:txBody>
          <a:bodyPr vert="horz" lIns="64274" tIns="32137" rIns="64274" bIns="32137"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Tree>
    <p:extLst>
      <p:ext uri="{BB962C8B-B14F-4D97-AF65-F5344CB8AC3E}">
        <p14:creationId xmlns:p14="http://schemas.microsoft.com/office/powerpoint/2010/main" val="152649888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P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atin typeface="Arial Narrow" panose="020B0606020202030204" pitchFamily="34" charset="0"/>
              </a:defRPr>
            </a:lvl1pPr>
          </a:lstStyle>
          <a:p>
            <a:fld id="{4FB80D6B-206B-D942-99E0-1D15FA9B7D6F}" type="slidenum">
              <a:rPr lang="en-US" smtClean="0"/>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CFAB2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 name="Text Placeholder 8"/>
          <p:cNvSpPr>
            <a:spLocks noGrp="1"/>
          </p:cNvSpPr>
          <p:nvPr>
            <p:ph type="body" sz="quarter" idx="11" hasCustomPrompt="1"/>
          </p:nvPr>
        </p:nvSpPr>
        <p:spPr>
          <a:xfrm>
            <a:off x="3071813" y="3750475"/>
            <a:ext cx="3000375" cy="267891"/>
          </a:xfrm>
          <a:prstGeom prst="rect">
            <a:avLst/>
          </a:prstGeom>
          <a:solidFill>
            <a:srgbClr val="616163"/>
          </a:solidFill>
          <a:ln>
            <a:noFill/>
          </a:ln>
        </p:spPr>
        <p:txBody>
          <a:bodyPr vert="horz" lIns="64270" tIns="32135" rIns="64270" bIns="32135"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grpSp>
        <p:nvGrpSpPr>
          <p:cNvPr id="66" name="Group 10"/>
          <p:cNvGrpSpPr>
            <a:grpSpLocks/>
          </p:cNvGrpSpPr>
          <p:nvPr userDrawn="1"/>
        </p:nvGrpSpPr>
        <p:grpSpPr bwMode="auto">
          <a:xfrm>
            <a:off x="4134445" y="2122034"/>
            <a:ext cx="812602" cy="506360"/>
            <a:chOff x="0" y="-6"/>
            <a:chExt cx="536" cy="334"/>
          </a:xfrm>
        </p:grpSpPr>
        <p:sp>
          <p:nvSpPr>
            <p:cNvPr id="67" name="AutoShape 7"/>
            <p:cNvSpPr>
              <a:spLocks/>
            </p:cNvSpPr>
            <p:nvPr/>
          </p:nvSpPr>
          <p:spPr bwMode="auto">
            <a:xfrm>
              <a:off x="0" y="45"/>
              <a:ext cx="181" cy="231"/>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CFAB2B"/>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solidFill>
                  <a:srgbClr val="456C22"/>
                </a:solidFill>
              </a:endParaRPr>
            </a:p>
          </p:txBody>
        </p:sp>
        <p:sp>
          <p:nvSpPr>
            <p:cNvPr id="68" name="Line 8"/>
            <p:cNvSpPr>
              <a:spLocks noChangeShapeType="1"/>
            </p:cNvSpPr>
            <p:nvPr/>
          </p:nvSpPr>
          <p:spPr bwMode="auto">
            <a:xfrm rot="10800000" flipH="1">
              <a:off x="287" y="-6"/>
              <a:ext cx="0" cy="334"/>
            </a:xfrm>
            <a:prstGeom prst="line">
              <a:avLst/>
            </a:prstGeom>
            <a:solidFill>
              <a:srgbClr val="CFAB2B"/>
            </a:solidFill>
            <a:ln w="12700" cap="flat">
              <a:solidFill>
                <a:srgbClr val="CFAB2B"/>
              </a:solidFill>
              <a:prstDash val="solid"/>
              <a:miter lim="800000"/>
              <a:headEnd type="none" w="med" len="med"/>
              <a:tailEnd type="none" w="med" len="med"/>
            </a:ln>
          </p:spPr>
          <p:txBody>
            <a:bodyPr lIns="0" tIns="0" rIns="0" bIns="0"/>
            <a:lstStyle/>
            <a:p>
              <a:endParaRPr lang="en-US" dirty="0">
                <a:solidFill>
                  <a:srgbClr val="456C22"/>
                </a:solidFill>
              </a:endParaRPr>
            </a:p>
          </p:txBody>
        </p:sp>
        <p:sp>
          <p:nvSpPr>
            <p:cNvPr id="69" name="AutoShape 9"/>
            <p:cNvSpPr>
              <a:spLocks/>
            </p:cNvSpPr>
            <p:nvPr/>
          </p:nvSpPr>
          <p:spPr bwMode="auto">
            <a:xfrm>
              <a:off x="392" y="51"/>
              <a:ext cx="144" cy="216"/>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CFAB2B"/>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solidFill>
                  <a:srgbClr val="456C22"/>
                </a:solidFill>
              </a:endParaRPr>
            </a:p>
          </p:txBody>
        </p:sp>
      </p:grpSp>
    </p:spTree>
    <p:extLst>
      <p:ext uri="{BB962C8B-B14F-4D97-AF65-F5344CB8AC3E}">
        <p14:creationId xmlns:p14="http://schemas.microsoft.com/office/powerpoint/2010/main" val="291363855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sso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atin typeface="Arial Narrow" panose="020B0606020202030204" pitchFamily="34" charset="0"/>
              </a:defRPr>
            </a:lvl1pPr>
          </a:lstStyle>
          <a:p>
            <a:fld id="{4FB80D6B-206B-D942-99E0-1D15FA9B7D6F}" type="slidenum">
              <a:rPr lang="en-US" smtClean="0"/>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CFAB2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 name="Text Placeholder 8"/>
          <p:cNvSpPr>
            <a:spLocks noGrp="1"/>
          </p:cNvSpPr>
          <p:nvPr>
            <p:ph type="body" sz="quarter" idx="11" hasCustomPrompt="1"/>
          </p:nvPr>
        </p:nvSpPr>
        <p:spPr>
          <a:xfrm>
            <a:off x="3071813" y="3750475"/>
            <a:ext cx="3000375" cy="267891"/>
          </a:xfrm>
          <a:prstGeom prst="rect">
            <a:avLst/>
          </a:prstGeom>
          <a:solidFill>
            <a:srgbClr val="616163"/>
          </a:solidFill>
          <a:ln>
            <a:noFill/>
          </a:ln>
        </p:spPr>
        <p:txBody>
          <a:bodyPr vert="horz" lIns="64270" tIns="32135" rIns="64270" bIns="32135"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grpSp>
        <p:nvGrpSpPr>
          <p:cNvPr id="7" name="Group 61"/>
          <p:cNvGrpSpPr>
            <a:grpSpLocks/>
          </p:cNvGrpSpPr>
          <p:nvPr userDrawn="1"/>
        </p:nvGrpSpPr>
        <p:grpSpPr bwMode="auto">
          <a:xfrm>
            <a:off x="4142259" y="1793757"/>
            <a:ext cx="848320" cy="839391"/>
            <a:chOff x="0" y="0"/>
            <a:chExt cx="760" cy="752"/>
          </a:xfrm>
        </p:grpSpPr>
        <p:sp>
          <p:nvSpPr>
            <p:cNvPr id="8" name="AutoShape 3"/>
            <p:cNvSpPr>
              <a:spLocks/>
            </p:cNvSpPr>
            <p:nvPr/>
          </p:nvSpPr>
          <p:spPr bwMode="auto">
            <a:xfrm>
              <a:off x="657" y="383"/>
              <a:ext cx="102" cy="113"/>
            </a:xfrm>
            <a:custGeom>
              <a:avLst/>
              <a:gdLst/>
              <a:ahLst/>
              <a:cxnLst/>
              <a:rect l="0" t="0" r="r" b="b"/>
              <a:pathLst>
                <a:path w="21387" h="21600">
                  <a:moveTo>
                    <a:pt x="20298" y="0"/>
                  </a:moveTo>
                  <a:cubicBezTo>
                    <a:pt x="15279" y="6144"/>
                    <a:pt x="9381" y="11117"/>
                    <a:pt x="3122" y="14747"/>
                  </a:cubicBezTo>
                  <a:cubicBezTo>
                    <a:pt x="3112" y="14751"/>
                    <a:pt x="2633" y="15033"/>
                    <a:pt x="2060" y="15563"/>
                  </a:cubicBezTo>
                  <a:cubicBezTo>
                    <a:pt x="1487" y="16095"/>
                    <a:pt x="820" y="16868"/>
                    <a:pt x="408" y="17897"/>
                  </a:cubicBezTo>
                  <a:cubicBezTo>
                    <a:pt x="-35" y="19005"/>
                    <a:pt x="-111" y="20227"/>
                    <a:pt x="151" y="21600"/>
                  </a:cubicBezTo>
                  <a:cubicBezTo>
                    <a:pt x="6809" y="18759"/>
                    <a:pt x="13307" y="14579"/>
                    <a:pt x="19106" y="9128"/>
                  </a:cubicBezTo>
                  <a:cubicBezTo>
                    <a:pt x="19114" y="9119"/>
                    <a:pt x="19610" y="8658"/>
                    <a:pt x="20144" y="7826"/>
                  </a:cubicBezTo>
                  <a:cubicBezTo>
                    <a:pt x="20676" y="6996"/>
                    <a:pt x="21240" y="5787"/>
                    <a:pt x="21362" y="4343"/>
                  </a:cubicBezTo>
                  <a:cubicBezTo>
                    <a:pt x="21489" y="2853"/>
                    <a:pt x="21129" y="1374"/>
                    <a:pt x="20298" y="0"/>
                  </a:cubicBezTo>
                  <a:close/>
                  <a:moveTo>
                    <a:pt x="20298"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 name="AutoShape 4"/>
            <p:cNvSpPr>
              <a:spLocks/>
            </p:cNvSpPr>
            <p:nvPr/>
          </p:nvSpPr>
          <p:spPr bwMode="auto">
            <a:xfrm>
              <a:off x="635" y="442"/>
              <a:ext cx="115" cy="97"/>
            </a:xfrm>
            <a:custGeom>
              <a:avLst/>
              <a:gdLst/>
              <a:ahLst/>
              <a:cxnLst/>
              <a:rect l="0" t="0" r="r" b="b"/>
              <a:pathLst>
                <a:path w="21446" h="21600">
                  <a:moveTo>
                    <a:pt x="3663" y="14174"/>
                  </a:moveTo>
                  <a:cubicBezTo>
                    <a:pt x="3654" y="14179"/>
                    <a:pt x="3191" y="14424"/>
                    <a:pt x="2607" y="14941"/>
                  </a:cubicBezTo>
                  <a:cubicBezTo>
                    <a:pt x="2023" y="15460"/>
                    <a:pt x="1318" y="16241"/>
                    <a:pt x="800" y="17361"/>
                  </a:cubicBezTo>
                  <a:lnTo>
                    <a:pt x="799" y="17361"/>
                  </a:lnTo>
                  <a:cubicBezTo>
                    <a:pt x="240" y="18570"/>
                    <a:pt x="-16" y="19969"/>
                    <a:pt x="1" y="21600"/>
                  </a:cubicBezTo>
                  <a:cubicBezTo>
                    <a:pt x="6269" y="19425"/>
                    <a:pt x="12604" y="15691"/>
                    <a:pt x="18526" y="10361"/>
                  </a:cubicBezTo>
                  <a:cubicBezTo>
                    <a:pt x="18535" y="10351"/>
                    <a:pt x="19042" y="9901"/>
                    <a:pt x="19637" y="9030"/>
                  </a:cubicBezTo>
                  <a:cubicBezTo>
                    <a:pt x="20231" y="8158"/>
                    <a:pt x="20912" y="6855"/>
                    <a:pt x="21243" y="5204"/>
                  </a:cubicBezTo>
                  <a:cubicBezTo>
                    <a:pt x="21584" y="3500"/>
                    <a:pt x="21496" y="1727"/>
                    <a:pt x="20979" y="0"/>
                  </a:cubicBezTo>
                  <a:cubicBezTo>
                    <a:pt x="15641" y="6283"/>
                    <a:pt x="9704" y="11026"/>
                    <a:pt x="3663" y="14174"/>
                  </a:cubicBezTo>
                  <a:close/>
                  <a:moveTo>
                    <a:pt x="3663" y="1417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 name="AutoShape 5"/>
            <p:cNvSpPr>
              <a:spLocks/>
            </p:cNvSpPr>
            <p:nvPr/>
          </p:nvSpPr>
          <p:spPr bwMode="auto">
            <a:xfrm>
              <a:off x="606" y="494"/>
              <a:ext cx="126" cy="78"/>
            </a:xfrm>
            <a:custGeom>
              <a:avLst/>
              <a:gdLst/>
              <a:ahLst/>
              <a:cxnLst/>
              <a:rect l="0" t="0" r="r" b="b"/>
              <a:pathLst>
                <a:path w="21471" h="21600">
                  <a:moveTo>
                    <a:pt x="4153" y="13286"/>
                  </a:moveTo>
                  <a:cubicBezTo>
                    <a:pt x="4141" y="13290"/>
                    <a:pt x="3309" y="13653"/>
                    <a:pt x="2414" y="14673"/>
                  </a:cubicBezTo>
                  <a:lnTo>
                    <a:pt x="2459" y="14727"/>
                  </a:lnTo>
                  <a:cubicBezTo>
                    <a:pt x="2041" y="15197"/>
                    <a:pt x="1606" y="15807"/>
                    <a:pt x="1221" y="16607"/>
                  </a:cubicBezTo>
                  <a:lnTo>
                    <a:pt x="1220" y="16609"/>
                  </a:lnTo>
                  <a:cubicBezTo>
                    <a:pt x="575" y="17954"/>
                    <a:pt x="178" y="19604"/>
                    <a:pt x="0" y="21600"/>
                  </a:cubicBezTo>
                  <a:cubicBezTo>
                    <a:pt x="2142" y="21154"/>
                    <a:pt x="4316" y="20460"/>
                    <a:pt x="6502" y="19510"/>
                  </a:cubicBezTo>
                  <a:lnTo>
                    <a:pt x="6441" y="19438"/>
                  </a:lnTo>
                  <a:cubicBezTo>
                    <a:pt x="10264" y="17783"/>
                    <a:pt x="14125" y="15334"/>
                    <a:pt x="17912" y="12065"/>
                  </a:cubicBezTo>
                  <a:cubicBezTo>
                    <a:pt x="17921" y="12055"/>
                    <a:pt x="18428" y="11625"/>
                    <a:pt x="19065" y="10698"/>
                  </a:cubicBezTo>
                  <a:cubicBezTo>
                    <a:pt x="19700" y="9776"/>
                    <a:pt x="20466" y="8344"/>
                    <a:pt x="20959" y="6407"/>
                  </a:cubicBezTo>
                  <a:cubicBezTo>
                    <a:pt x="21467" y="4409"/>
                    <a:pt x="21600" y="2225"/>
                    <a:pt x="21344" y="0"/>
                  </a:cubicBezTo>
                  <a:cubicBezTo>
                    <a:pt x="15814" y="6427"/>
                    <a:pt x="9936" y="10832"/>
                    <a:pt x="4153" y="13286"/>
                  </a:cubicBezTo>
                  <a:close/>
                  <a:moveTo>
                    <a:pt x="4153" y="1328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 name="AutoShape 6"/>
            <p:cNvSpPr>
              <a:spLocks/>
            </p:cNvSpPr>
            <p:nvPr/>
          </p:nvSpPr>
          <p:spPr bwMode="auto">
            <a:xfrm>
              <a:off x="569" y="546"/>
              <a:ext cx="136" cy="58"/>
            </a:xfrm>
            <a:custGeom>
              <a:avLst/>
              <a:gdLst/>
              <a:ahLst/>
              <a:cxnLst/>
              <a:rect l="0" t="0" r="r" b="b"/>
              <a:pathLst>
                <a:path w="21566" h="21281">
                  <a:moveTo>
                    <a:pt x="13873" y="10506"/>
                  </a:moveTo>
                  <a:lnTo>
                    <a:pt x="12566" y="8292"/>
                  </a:lnTo>
                  <a:cubicBezTo>
                    <a:pt x="9868" y="10052"/>
                    <a:pt x="7186" y="11219"/>
                    <a:pt x="4563" y="11826"/>
                  </a:cubicBezTo>
                  <a:cubicBezTo>
                    <a:pt x="4555" y="11829"/>
                    <a:pt x="4129" y="11932"/>
                    <a:pt x="3548" y="12388"/>
                  </a:cubicBezTo>
                  <a:cubicBezTo>
                    <a:pt x="2965" y="12847"/>
                    <a:pt x="2229" y="13645"/>
                    <a:pt x="1567" y="15085"/>
                  </a:cubicBezTo>
                  <a:lnTo>
                    <a:pt x="1567" y="15088"/>
                  </a:lnTo>
                  <a:cubicBezTo>
                    <a:pt x="853" y="16639"/>
                    <a:pt x="341" y="18673"/>
                    <a:pt x="0" y="21237"/>
                  </a:cubicBezTo>
                  <a:cubicBezTo>
                    <a:pt x="5325" y="21600"/>
                    <a:pt x="11015" y="19733"/>
                    <a:pt x="16732" y="15342"/>
                  </a:cubicBezTo>
                  <a:lnTo>
                    <a:pt x="16658" y="15218"/>
                  </a:lnTo>
                  <a:lnTo>
                    <a:pt x="17332" y="14690"/>
                  </a:lnTo>
                  <a:cubicBezTo>
                    <a:pt x="17341" y="14682"/>
                    <a:pt x="17845" y="14287"/>
                    <a:pt x="18513" y="13285"/>
                  </a:cubicBezTo>
                  <a:cubicBezTo>
                    <a:pt x="19180" y="12288"/>
                    <a:pt x="20011" y="10665"/>
                    <a:pt x="20637" y="8286"/>
                  </a:cubicBezTo>
                  <a:cubicBezTo>
                    <a:pt x="21283" y="5836"/>
                    <a:pt x="21600" y="3012"/>
                    <a:pt x="21564" y="0"/>
                  </a:cubicBezTo>
                  <a:cubicBezTo>
                    <a:pt x="18559" y="3484"/>
                    <a:pt x="15515" y="6199"/>
                    <a:pt x="12491" y="8164"/>
                  </a:cubicBezTo>
                  <a:cubicBezTo>
                    <a:pt x="12491" y="8164"/>
                    <a:pt x="13873" y="10506"/>
                    <a:pt x="13873" y="10506"/>
                  </a:cubicBezTo>
                  <a:close/>
                  <a:moveTo>
                    <a:pt x="13873" y="1050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 name="AutoShape 7"/>
            <p:cNvSpPr>
              <a:spLocks/>
            </p:cNvSpPr>
            <p:nvPr/>
          </p:nvSpPr>
          <p:spPr bwMode="auto">
            <a:xfrm>
              <a:off x="532" y="598"/>
              <a:ext cx="143" cy="40"/>
            </a:xfrm>
            <a:custGeom>
              <a:avLst/>
              <a:gdLst/>
              <a:ahLst/>
              <a:cxnLst/>
              <a:rect l="0" t="0" r="r" b="b"/>
              <a:pathLst>
                <a:path w="21600" h="20659">
                  <a:moveTo>
                    <a:pt x="4883" y="7471"/>
                  </a:moveTo>
                  <a:cubicBezTo>
                    <a:pt x="4876" y="7471"/>
                    <a:pt x="4469" y="7401"/>
                    <a:pt x="3894" y="7737"/>
                  </a:cubicBezTo>
                  <a:cubicBezTo>
                    <a:pt x="3317" y="8073"/>
                    <a:pt x="2574" y="8805"/>
                    <a:pt x="1862" y="10453"/>
                  </a:cubicBezTo>
                  <a:lnTo>
                    <a:pt x="1861" y="10453"/>
                  </a:lnTo>
                  <a:cubicBezTo>
                    <a:pt x="1093" y="12234"/>
                    <a:pt x="483" y="14776"/>
                    <a:pt x="0" y="18131"/>
                  </a:cubicBezTo>
                  <a:cubicBezTo>
                    <a:pt x="5152" y="21423"/>
                    <a:pt x="10825" y="21600"/>
                    <a:pt x="16683" y="18075"/>
                  </a:cubicBezTo>
                  <a:cubicBezTo>
                    <a:pt x="16691" y="18068"/>
                    <a:pt x="17191" y="17780"/>
                    <a:pt x="17883" y="16738"/>
                  </a:cubicBezTo>
                  <a:cubicBezTo>
                    <a:pt x="18573" y="15703"/>
                    <a:pt x="19457" y="13889"/>
                    <a:pt x="20198" y="10933"/>
                  </a:cubicBezTo>
                  <a:cubicBezTo>
                    <a:pt x="20962" y="7888"/>
                    <a:pt x="21441" y="4164"/>
                    <a:pt x="21600" y="0"/>
                  </a:cubicBezTo>
                  <a:cubicBezTo>
                    <a:pt x="15864" y="6163"/>
                    <a:pt x="10171" y="8491"/>
                    <a:pt x="4883" y="7471"/>
                  </a:cubicBezTo>
                  <a:close/>
                  <a:moveTo>
                    <a:pt x="4883" y="747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3" name="AutoShape 8"/>
            <p:cNvSpPr>
              <a:spLocks/>
            </p:cNvSpPr>
            <p:nvPr/>
          </p:nvSpPr>
          <p:spPr bwMode="auto">
            <a:xfrm>
              <a:off x="487" y="642"/>
              <a:ext cx="148" cy="33"/>
            </a:xfrm>
            <a:custGeom>
              <a:avLst/>
              <a:gdLst/>
              <a:ahLst/>
              <a:cxnLst/>
              <a:rect l="0" t="0" r="r" b="b"/>
              <a:pathLst>
                <a:path w="21600" h="21159">
                  <a:moveTo>
                    <a:pt x="5174" y="340"/>
                  </a:moveTo>
                  <a:cubicBezTo>
                    <a:pt x="5167" y="331"/>
                    <a:pt x="4779" y="-26"/>
                    <a:pt x="4211" y="1"/>
                  </a:cubicBezTo>
                  <a:cubicBezTo>
                    <a:pt x="3641" y="34"/>
                    <a:pt x="2894" y="432"/>
                    <a:pt x="2134" y="1976"/>
                  </a:cubicBezTo>
                  <a:cubicBezTo>
                    <a:pt x="1316" y="3638"/>
                    <a:pt x="616" y="6345"/>
                    <a:pt x="0" y="10128"/>
                  </a:cubicBezTo>
                  <a:cubicBezTo>
                    <a:pt x="4806" y="17598"/>
                    <a:pt x="10260" y="21574"/>
                    <a:pt x="16059" y="21125"/>
                  </a:cubicBezTo>
                  <a:cubicBezTo>
                    <a:pt x="16067" y="21125"/>
                    <a:pt x="16562" y="21102"/>
                    <a:pt x="17274" y="20282"/>
                  </a:cubicBezTo>
                  <a:cubicBezTo>
                    <a:pt x="17985" y="19472"/>
                    <a:pt x="18917" y="17837"/>
                    <a:pt x="19762" y="14708"/>
                  </a:cubicBezTo>
                  <a:cubicBezTo>
                    <a:pt x="20634" y="11484"/>
                    <a:pt x="21261" y="7243"/>
                    <a:pt x="21600" y="2250"/>
                  </a:cubicBezTo>
                  <a:cubicBezTo>
                    <a:pt x="15802" y="6001"/>
                    <a:pt x="10216" y="5099"/>
                    <a:pt x="5174" y="340"/>
                  </a:cubicBezTo>
                  <a:close/>
                  <a:moveTo>
                    <a:pt x="5174" y="34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4" name="AutoShape 9"/>
            <p:cNvSpPr>
              <a:spLocks/>
            </p:cNvSpPr>
            <p:nvPr/>
          </p:nvSpPr>
          <p:spPr bwMode="auto">
            <a:xfrm>
              <a:off x="443" y="657"/>
              <a:ext cx="148" cy="46"/>
            </a:xfrm>
            <a:custGeom>
              <a:avLst/>
              <a:gdLst/>
              <a:ahLst/>
              <a:cxnLst/>
              <a:rect l="0" t="0" r="r" b="b"/>
              <a:pathLst>
                <a:path w="21600" h="21469">
                  <a:moveTo>
                    <a:pt x="3834" y="0"/>
                  </a:moveTo>
                  <a:lnTo>
                    <a:pt x="3849" y="141"/>
                  </a:lnTo>
                  <a:cubicBezTo>
                    <a:pt x="3412" y="107"/>
                    <a:pt x="2919" y="242"/>
                    <a:pt x="2402" y="716"/>
                  </a:cubicBezTo>
                  <a:cubicBezTo>
                    <a:pt x="1534" y="1512"/>
                    <a:pt x="745" y="3117"/>
                    <a:pt x="0" y="5549"/>
                  </a:cubicBezTo>
                  <a:cubicBezTo>
                    <a:pt x="1630" y="8398"/>
                    <a:pt x="3360" y="10958"/>
                    <a:pt x="5180" y="13182"/>
                  </a:cubicBezTo>
                  <a:lnTo>
                    <a:pt x="5159" y="12984"/>
                  </a:lnTo>
                  <a:cubicBezTo>
                    <a:pt x="8341" y="16880"/>
                    <a:pt x="11798" y="19746"/>
                    <a:pt x="15457" y="21368"/>
                  </a:cubicBezTo>
                  <a:cubicBezTo>
                    <a:pt x="15466" y="21372"/>
                    <a:pt x="15954" y="21600"/>
                    <a:pt x="16686" y="21358"/>
                  </a:cubicBezTo>
                  <a:cubicBezTo>
                    <a:pt x="17417" y="21120"/>
                    <a:pt x="18396" y="20394"/>
                    <a:pt x="19341" y="18543"/>
                  </a:cubicBezTo>
                  <a:cubicBezTo>
                    <a:pt x="20316" y="16638"/>
                    <a:pt x="21087" y="13870"/>
                    <a:pt x="21600" y="10424"/>
                  </a:cubicBezTo>
                  <a:cubicBezTo>
                    <a:pt x="15748" y="10286"/>
                    <a:pt x="10272" y="6870"/>
                    <a:pt x="5477" y="907"/>
                  </a:cubicBezTo>
                  <a:cubicBezTo>
                    <a:pt x="5468" y="894"/>
                    <a:pt x="4775" y="47"/>
                    <a:pt x="3834" y="0"/>
                  </a:cubicBezTo>
                  <a:close/>
                  <a:moveTo>
                    <a:pt x="3834"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5" name="AutoShape 10"/>
            <p:cNvSpPr>
              <a:spLocks/>
            </p:cNvSpPr>
            <p:nvPr/>
          </p:nvSpPr>
          <p:spPr bwMode="auto">
            <a:xfrm>
              <a:off x="399" y="664"/>
              <a:ext cx="144" cy="59"/>
            </a:xfrm>
            <a:custGeom>
              <a:avLst/>
              <a:gdLst/>
              <a:ahLst/>
              <a:cxnLst/>
              <a:rect l="0" t="0" r="r" b="b"/>
              <a:pathLst>
                <a:path w="21600" h="21357">
                  <a:moveTo>
                    <a:pt x="13788" y="17351"/>
                  </a:moveTo>
                  <a:lnTo>
                    <a:pt x="12718" y="9432"/>
                  </a:lnTo>
                  <a:cubicBezTo>
                    <a:pt x="10229" y="7221"/>
                    <a:pt x="7897" y="4557"/>
                    <a:pt x="5745" y="1524"/>
                  </a:cubicBezTo>
                  <a:cubicBezTo>
                    <a:pt x="5740" y="1513"/>
                    <a:pt x="5389" y="1026"/>
                    <a:pt x="4835" y="608"/>
                  </a:cubicBezTo>
                  <a:cubicBezTo>
                    <a:pt x="4279" y="187"/>
                    <a:pt x="3525" y="-168"/>
                    <a:pt x="2674" y="84"/>
                  </a:cubicBezTo>
                  <a:cubicBezTo>
                    <a:pt x="1756" y="356"/>
                    <a:pt x="877" y="1280"/>
                    <a:pt x="0" y="2850"/>
                  </a:cubicBezTo>
                  <a:cubicBezTo>
                    <a:pt x="3989" y="10273"/>
                    <a:pt x="8787" y="16424"/>
                    <a:pt x="14225" y="20586"/>
                  </a:cubicBezTo>
                  <a:lnTo>
                    <a:pt x="14198" y="20386"/>
                  </a:lnTo>
                  <a:lnTo>
                    <a:pt x="14841" y="20869"/>
                  </a:lnTo>
                  <a:cubicBezTo>
                    <a:pt x="14850" y="20874"/>
                    <a:pt x="15332" y="21235"/>
                    <a:pt x="16084" y="21333"/>
                  </a:cubicBezTo>
                  <a:cubicBezTo>
                    <a:pt x="16834" y="21432"/>
                    <a:pt x="17859" y="21256"/>
                    <a:pt x="18908" y="20207"/>
                  </a:cubicBezTo>
                  <a:cubicBezTo>
                    <a:pt x="19990" y="19125"/>
                    <a:pt x="20908" y="17312"/>
                    <a:pt x="21600" y="14875"/>
                  </a:cubicBezTo>
                  <a:cubicBezTo>
                    <a:pt x="18463" y="13630"/>
                    <a:pt x="15478" y="11715"/>
                    <a:pt x="12691" y="9232"/>
                  </a:cubicBezTo>
                  <a:cubicBezTo>
                    <a:pt x="12691" y="9232"/>
                    <a:pt x="13788" y="17351"/>
                    <a:pt x="13788" y="17351"/>
                  </a:cubicBezTo>
                  <a:close/>
                  <a:moveTo>
                    <a:pt x="13788" y="1735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6" name="AutoShape 11"/>
            <p:cNvSpPr>
              <a:spLocks/>
            </p:cNvSpPr>
            <p:nvPr/>
          </p:nvSpPr>
          <p:spPr bwMode="auto">
            <a:xfrm>
              <a:off x="354" y="671"/>
              <a:ext cx="137" cy="74"/>
            </a:xfrm>
            <a:custGeom>
              <a:avLst/>
              <a:gdLst/>
              <a:ahLst/>
              <a:cxnLst/>
              <a:rect l="0" t="0" r="r" b="b"/>
              <a:pathLst>
                <a:path w="21600" h="21359">
                  <a:moveTo>
                    <a:pt x="5190" y="1065"/>
                  </a:moveTo>
                  <a:cubicBezTo>
                    <a:pt x="4638" y="565"/>
                    <a:pt x="3875" y="57"/>
                    <a:pt x="2971" y="5"/>
                  </a:cubicBezTo>
                  <a:lnTo>
                    <a:pt x="2970" y="5"/>
                  </a:lnTo>
                  <a:cubicBezTo>
                    <a:pt x="1995" y="-54"/>
                    <a:pt x="1017" y="421"/>
                    <a:pt x="0" y="1410"/>
                  </a:cubicBezTo>
                  <a:cubicBezTo>
                    <a:pt x="3780" y="8747"/>
                    <a:pt x="8547" y="15280"/>
                    <a:pt x="14152" y="20314"/>
                  </a:cubicBezTo>
                  <a:cubicBezTo>
                    <a:pt x="14161" y="20320"/>
                    <a:pt x="14637" y="20757"/>
                    <a:pt x="15412" y="21065"/>
                  </a:cubicBezTo>
                  <a:cubicBezTo>
                    <a:pt x="16186" y="21372"/>
                    <a:pt x="17264" y="21546"/>
                    <a:pt x="18429" y="21031"/>
                  </a:cubicBezTo>
                  <a:cubicBezTo>
                    <a:pt x="19629" y="20502"/>
                    <a:pt x="20711" y="19337"/>
                    <a:pt x="21600" y="17610"/>
                  </a:cubicBezTo>
                  <a:cubicBezTo>
                    <a:pt x="15612" y="13941"/>
                    <a:pt x="10374" y="8536"/>
                    <a:pt x="6077" y="2067"/>
                  </a:cubicBezTo>
                  <a:cubicBezTo>
                    <a:pt x="6071" y="2059"/>
                    <a:pt x="5739" y="1563"/>
                    <a:pt x="5190" y="1065"/>
                  </a:cubicBezTo>
                  <a:close/>
                  <a:moveTo>
                    <a:pt x="5190" y="106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7" name="AutoShape 12"/>
            <p:cNvSpPr>
              <a:spLocks/>
            </p:cNvSpPr>
            <p:nvPr/>
          </p:nvSpPr>
          <p:spPr bwMode="auto">
            <a:xfrm>
              <a:off x="303" y="664"/>
              <a:ext cx="126" cy="88"/>
            </a:xfrm>
            <a:custGeom>
              <a:avLst/>
              <a:gdLst/>
              <a:ahLst/>
              <a:cxnLst/>
              <a:rect l="0" t="0" r="r" b="b"/>
              <a:pathLst>
                <a:path w="21600" h="21340">
                  <a:moveTo>
                    <a:pt x="6426" y="2595"/>
                  </a:moveTo>
                  <a:cubicBezTo>
                    <a:pt x="6421" y="2586"/>
                    <a:pt x="6111" y="2098"/>
                    <a:pt x="5570" y="1551"/>
                  </a:cubicBezTo>
                  <a:cubicBezTo>
                    <a:pt x="5027" y="1004"/>
                    <a:pt x="4261" y="398"/>
                    <a:pt x="3301" y="138"/>
                  </a:cubicBezTo>
                  <a:lnTo>
                    <a:pt x="3300" y="136"/>
                  </a:lnTo>
                  <a:cubicBezTo>
                    <a:pt x="2265" y="-145"/>
                    <a:pt x="1178" y="11"/>
                    <a:pt x="0" y="586"/>
                  </a:cubicBezTo>
                  <a:cubicBezTo>
                    <a:pt x="3348" y="7595"/>
                    <a:pt x="7868" y="14151"/>
                    <a:pt x="13393" y="19680"/>
                  </a:cubicBezTo>
                  <a:cubicBezTo>
                    <a:pt x="13402" y="19687"/>
                    <a:pt x="13870" y="20163"/>
                    <a:pt x="14670" y="20606"/>
                  </a:cubicBezTo>
                  <a:cubicBezTo>
                    <a:pt x="15467" y="21049"/>
                    <a:pt x="16603" y="21455"/>
                    <a:pt x="17894" y="21311"/>
                  </a:cubicBezTo>
                  <a:cubicBezTo>
                    <a:pt x="19226" y="21165"/>
                    <a:pt x="20489" y="20462"/>
                    <a:pt x="21600" y="19246"/>
                  </a:cubicBezTo>
                  <a:cubicBezTo>
                    <a:pt x="15546" y="14734"/>
                    <a:pt x="10431" y="8992"/>
                    <a:pt x="6426" y="2595"/>
                  </a:cubicBezTo>
                  <a:close/>
                  <a:moveTo>
                    <a:pt x="6426" y="259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8" name="AutoShape 13"/>
            <p:cNvSpPr>
              <a:spLocks/>
            </p:cNvSpPr>
            <p:nvPr/>
          </p:nvSpPr>
          <p:spPr bwMode="auto">
            <a:xfrm>
              <a:off x="280" y="657"/>
              <a:ext cx="95" cy="94"/>
            </a:xfrm>
            <a:custGeom>
              <a:avLst/>
              <a:gdLst/>
              <a:ahLst/>
              <a:cxnLst/>
              <a:rect l="0" t="0" r="r" b="b"/>
              <a:pathLst>
                <a:path w="21600" h="21491">
                  <a:moveTo>
                    <a:pt x="3900" y="1855"/>
                  </a:moveTo>
                  <a:cubicBezTo>
                    <a:pt x="3892" y="1842"/>
                    <a:pt x="3257" y="875"/>
                    <a:pt x="2078" y="0"/>
                  </a:cubicBezTo>
                  <a:lnTo>
                    <a:pt x="0" y="6335"/>
                  </a:lnTo>
                  <a:cubicBezTo>
                    <a:pt x="2909" y="10775"/>
                    <a:pt x="6467" y="15058"/>
                    <a:pt x="10641" y="19036"/>
                  </a:cubicBezTo>
                  <a:cubicBezTo>
                    <a:pt x="10652" y="19046"/>
                    <a:pt x="11206" y="19581"/>
                    <a:pt x="12205" y="20154"/>
                  </a:cubicBezTo>
                  <a:cubicBezTo>
                    <a:pt x="13200" y="20725"/>
                    <a:pt x="14651" y="21331"/>
                    <a:pt x="16386" y="21464"/>
                  </a:cubicBezTo>
                  <a:cubicBezTo>
                    <a:pt x="18174" y="21600"/>
                    <a:pt x="19952" y="21213"/>
                    <a:pt x="21600" y="20320"/>
                  </a:cubicBezTo>
                  <a:cubicBezTo>
                    <a:pt x="14225" y="14924"/>
                    <a:pt x="8257" y="8584"/>
                    <a:pt x="3900" y="1855"/>
                  </a:cubicBezTo>
                  <a:close/>
                  <a:moveTo>
                    <a:pt x="3900" y="185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9" name="AutoShape 14"/>
            <p:cNvSpPr>
              <a:spLocks/>
            </p:cNvSpPr>
            <p:nvPr/>
          </p:nvSpPr>
          <p:spPr bwMode="auto">
            <a:xfrm>
              <a:off x="221" y="627"/>
              <a:ext cx="97" cy="114"/>
            </a:xfrm>
            <a:custGeom>
              <a:avLst/>
              <a:gdLst/>
              <a:ahLst/>
              <a:cxnLst/>
              <a:rect l="0" t="0" r="r" b="b"/>
              <a:pathLst>
                <a:path w="21600" h="21445">
                  <a:moveTo>
                    <a:pt x="12897" y="12139"/>
                  </a:moveTo>
                  <a:cubicBezTo>
                    <a:pt x="10708" y="9374"/>
                    <a:pt x="8872" y="6533"/>
                    <a:pt x="7386" y="3668"/>
                  </a:cubicBezTo>
                  <a:cubicBezTo>
                    <a:pt x="7382" y="3660"/>
                    <a:pt x="7138" y="3196"/>
                    <a:pt x="6624" y="2612"/>
                  </a:cubicBezTo>
                  <a:cubicBezTo>
                    <a:pt x="6108" y="2027"/>
                    <a:pt x="5331" y="1321"/>
                    <a:pt x="4217" y="802"/>
                  </a:cubicBezTo>
                  <a:lnTo>
                    <a:pt x="4216" y="802"/>
                  </a:lnTo>
                  <a:cubicBezTo>
                    <a:pt x="3014" y="240"/>
                    <a:pt x="1622" y="-17"/>
                    <a:pt x="0" y="1"/>
                  </a:cubicBezTo>
                  <a:cubicBezTo>
                    <a:pt x="2093" y="6069"/>
                    <a:pt x="5633" y="12196"/>
                    <a:pt x="10658" y="17956"/>
                  </a:cubicBezTo>
                  <a:lnTo>
                    <a:pt x="11308" y="16269"/>
                  </a:lnTo>
                  <a:lnTo>
                    <a:pt x="10699" y="17852"/>
                  </a:lnTo>
                  <a:lnTo>
                    <a:pt x="11296" y="18528"/>
                  </a:lnTo>
                  <a:cubicBezTo>
                    <a:pt x="11305" y="18537"/>
                    <a:pt x="11754" y="19043"/>
                    <a:pt x="12622" y="19640"/>
                  </a:cubicBezTo>
                  <a:cubicBezTo>
                    <a:pt x="13488" y="20233"/>
                    <a:pt x="14785" y="20913"/>
                    <a:pt x="16427" y="21243"/>
                  </a:cubicBezTo>
                  <a:cubicBezTo>
                    <a:pt x="18120" y="21583"/>
                    <a:pt x="19884" y="21494"/>
                    <a:pt x="21600" y="20976"/>
                  </a:cubicBezTo>
                  <a:cubicBezTo>
                    <a:pt x="18280" y="18140"/>
                    <a:pt x="15387" y="15135"/>
                    <a:pt x="12938" y="12035"/>
                  </a:cubicBezTo>
                  <a:cubicBezTo>
                    <a:pt x="12938" y="12035"/>
                    <a:pt x="12897" y="12139"/>
                    <a:pt x="12897" y="12139"/>
                  </a:cubicBezTo>
                  <a:close/>
                  <a:moveTo>
                    <a:pt x="12897" y="1213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 name="AutoShape 15"/>
            <p:cNvSpPr>
              <a:spLocks/>
            </p:cNvSpPr>
            <p:nvPr/>
          </p:nvSpPr>
          <p:spPr bwMode="auto">
            <a:xfrm>
              <a:off x="258" y="649"/>
              <a:ext cx="28" cy="35"/>
            </a:xfrm>
            <a:custGeom>
              <a:avLst/>
              <a:gdLst/>
              <a:ahLst/>
              <a:cxnLst/>
              <a:rect l="0" t="0" r="r" b="b"/>
              <a:pathLst>
                <a:path w="21600" h="21277">
                  <a:moveTo>
                    <a:pt x="0" y="432"/>
                  </a:moveTo>
                  <a:cubicBezTo>
                    <a:pt x="4164" y="7467"/>
                    <a:pt x="9035" y="14441"/>
                    <a:pt x="14611" y="21277"/>
                  </a:cubicBezTo>
                  <a:lnTo>
                    <a:pt x="21600" y="4133"/>
                  </a:lnTo>
                  <a:cubicBezTo>
                    <a:pt x="19776" y="3025"/>
                    <a:pt x="17555" y="1956"/>
                    <a:pt x="14896" y="1187"/>
                  </a:cubicBezTo>
                  <a:cubicBezTo>
                    <a:pt x="10435" y="-98"/>
                    <a:pt x="5525" y="-323"/>
                    <a:pt x="0" y="432"/>
                  </a:cubicBezTo>
                  <a:close/>
                  <a:moveTo>
                    <a:pt x="0" y="43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1" name="AutoShape 16"/>
            <p:cNvSpPr>
              <a:spLocks/>
            </p:cNvSpPr>
            <p:nvPr/>
          </p:nvSpPr>
          <p:spPr bwMode="auto">
            <a:xfrm>
              <a:off x="177" y="598"/>
              <a:ext cx="78" cy="126"/>
            </a:xfrm>
            <a:custGeom>
              <a:avLst/>
              <a:gdLst/>
              <a:ahLst/>
              <a:cxnLst/>
              <a:rect l="0" t="0" r="r" b="b"/>
              <a:pathLst>
                <a:path w="21600" h="21471">
                  <a:moveTo>
                    <a:pt x="7558" y="3124"/>
                  </a:moveTo>
                  <a:cubicBezTo>
                    <a:pt x="7056" y="2539"/>
                    <a:pt x="6261" y="1816"/>
                    <a:pt x="5008" y="1219"/>
                  </a:cubicBezTo>
                  <a:lnTo>
                    <a:pt x="5007" y="1217"/>
                  </a:lnTo>
                  <a:cubicBezTo>
                    <a:pt x="3657" y="573"/>
                    <a:pt x="2001" y="178"/>
                    <a:pt x="0" y="0"/>
                  </a:cubicBezTo>
                  <a:cubicBezTo>
                    <a:pt x="1231" y="5870"/>
                    <a:pt x="4340" y="11982"/>
                    <a:pt x="9490" y="17914"/>
                  </a:cubicBezTo>
                  <a:cubicBezTo>
                    <a:pt x="9498" y="17922"/>
                    <a:pt x="9932" y="18429"/>
                    <a:pt x="10861" y="19066"/>
                  </a:cubicBezTo>
                  <a:cubicBezTo>
                    <a:pt x="11788" y="19702"/>
                    <a:pt x="13225" y="20467"/>
                    <a:pt x="15170" y="20960"/>
                  </a:cubicBezTo>
                  <a:cubicBezTo>
                    <a:pt x="17175" y="21468"/>
                    <a:pt x="19366" y="21600"/>
                    <a:pt x="21600" y="21345"/>
                  </a:cubicBezTo>
                  <a:cubicBezTo>
                    <a:pt x="15146" y="15817"/>
                    <a:pt x="10722" y="9942"/>
                    <a:pt x="8253" y="4160"/>
                  </a:cubicBezTo>
                  <a:cubicBezTo>
                    <a:pt x="8251" y="4151"/>
                    <a:pt x="8056" y="3708"/>
                    <a:pt x="7558" y="3124"/>
                  </a:cubicBezTo>
                  <a:close/>
                  <a:moveTo>
                    <a:pt x="7558" y="312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2" name="AutoShape 17"/>
            <p:cNvSpPr>
              <a:spLocks/>
            </p:cNvSpPr>
            <p:nvPr/>
          </p:nvSpPr>
          <p:spPr bwMode="auto">
            <a:xfrm>
              <a:off x="147" y="568"/>
              <a:ext cx="58" cy="136"/>
            </a:xfrm>
            <a:custGeom>
              <a:avLst/>
              <a:gdLst/>
              <a:ahLst/>
              <a:cxnLst/>
              <a:rect l="0" t="0" r="r" b="b"/>
              <a:pathLst>
                <a:path w="21265" h="21568">
                  <a:moveTo>
                    <a:pt x="8970" y="3546"/>
                  </a:moveTo>
                  <a:cubicBezTo>
                    <a:pt x="8507" y="2963"/>
                    <a:pt x="7701" y="2227"/>
                    <a:pt x="6250" y="1565"/>
                  </a:cubicBezTo>
                  <a:lnTo>
                    <a:pt x="6250" y="1564"/>
                  </a:lnTo>
                  <a:cubicBezTo>
                    <a:pt x="4683" y="852"/>
                    <a:pt x="2630" y="341"/>
                    <a:pt x="45" y="0"/>
                  </a:cubicBezTo>
                  <a:cubicBezTo>
                    <a:pt x="-335" y="5509"/>
                    <a:pt x="1691" y="11408"/>
                    <a:pt x="6450" y="17325"/>
                  </a:cubicBezTo>
                  <a:cubicBezTo>
                    <a:pt x="6458" y="17334"/>
                    <a:pt x="6857" y="17838"/>
                    <a:pt x="7865" y="18508"/>
                  </a:cubicBezTo>
                  <a:cubicBezTo>
                    <a:pt x="8871" y="19174"/>
                    <a:pt x="10504" y="20007"/>
                    <a:pt x="12904" y="20635"/>
                  </a:cubicBezTo>
                  <a:cubicBezTo>
                    <a:pt x="15376" y="21282"/>
                    <a:pt x="18225" y="21600"/>
                    <a:pt x="21265" y="21566"/>
                  </a:cubicBezTo>
                  <a:cubicBezTo>
                    <a:pt x="14652" y="15902"/>
                    <a:pt x="10824" y="10101"/>
                    <a:pt x="9536" y="4561"/>
                  </a:cubicBezTo>
                  <a:cubicBezTo>
                    <a:pt x="9536" y="4554"/>
                    <a:pt x="9430" y="4128"/>
                    <a:pt x="8970" y="3546"/>
                  </a:cubicBezTo>
                  <a:close/>
                  <a:moveTo>
                    <a:pt x="8970" y="354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3" name="AutoShape 18"/>
            <p:cNvSpPr>
              <a:spLocks/>
            </p:cNvSpPr>
            <p:nvPr/>
          </p:nvSpPr>
          <p:spPr bwMode="auto">
            <a:xfrm>
              <a:off x="118" y="546"/>
              <a:ext cx="40" cy="122"/>
            </a:xfrm>
            <a:custGeom>
              <a:avLst/>
              <a:gdLst/>
              <a:ahLst/>
              <a:cxnLst/>
              <a:rect l="0" t="0" r="r" b="b"/>
              <a:pathLst>
                <a:path w="21179" h="21600">
                  <a:moveTo>
                    <a:pt x="13538" y="1992"/>
                  </a:moveTo>
                  <a:cubicBezTo>
                    <a:pt x="13542" y="1981"/>
                    <a:pt x="13677" y="1086"/>
                    <a:pt x="12681" y="0"/>
                  </a:cubicBezTo>
                  <a:lnTo>
                    <a:pt x="216" y="3045"/>
                  </a:lnTo>
                  <a:cubicBezTo>
                    <a:pt x="-421" y="7150"/>
                    <a:pt x="338" y="11448"/>
                    <a:pt x="2638" y="15832"/>
                  </a:cubicBezTo>
                  <a:cubicBezTo>
                    <a:pt x="2645" y="15844"/>
                    <a:pt x="2941" y="16429"/>
                    <a:pt x="4007" y="17240"/>
                  </a:cubicBezTo>
                  <a:cubicBezTo>
                    <a:pt x="5071" y="18050"/>
                    <a:pt x="6929" y="19087"/>
                    <a:pt x="9960" y="19955"/>
                  </a:cubicBezTo>
                  <a:cubicBezTo>
                    <a:pt x="13085" y="20851"/>
                    <a:pt x="16906" y="21413"/>
                    <a:pt x="21179" y="21600"/>
                  </a:cubicBezTo>
                  <a:cubicBezTo>
                    <a:pt x="14864" y="14871"/>
                    <a:pt x="12484" y="8194"/>
                    <a:pt x="13538" y="1992"/>
                  </a:cubicBezTo>
                  <a:close/>
                  <a:moveTo>
                    <a:pt x="13538" y="199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4" name="AutoShape 19"/>
            <p:cNvSpPr>
              <a:spLocks/>
            </p:cNvSpPr>
            <p:nvPr/>
          </p:nvSpPr>
          <p:spPr bwMode="auto">
            <a:xfrm>
              <a:off x="81" y="487"/>
              <a:ext cx="33" cy="147"/>
            </a:xfrm>
            <a:custGeom>
              <a:avLst/>
              <a:gdLst/>
              <a:ahLst/>
              <a:cxnLst/>
              <a:rect l="0" t="0" r="r" b="b"/>
              <a:pathLst>
                <a:path w="21419" h="21600">
                  <a:moveTo>
                    <a:pt x="19421" y="2133"/>
                  </a:moveTo>
                  <a:lnTo>
                    <a:pt x="19419" y="2133"/>
                  </a:lnTo>
                  <a:cubicBezTo>
                    <a:pt x="17734" y="1315"/>
                    <a:pt x="14996" y="616"/>
                    <a:pt x="11167" y="0"/>
                  </a:cubicBezTo>
                  <a:cubicBezTo>
                    <a:pt x="3859" y="4642"/>
                    <a:pt x="-153" y="9888"/>
                    <a:pt x="5" y="15464"/>
                  </a:cubicBezTo>
                  <a:lnTo>
                    <a:pt x="11629" y="13537"/>
                  </a:lnTo>
                  <a:lnTo>
                    <a:pt x="308" y="15414"/>
                  </a:lnTo>
                  <a:lnTo>
                    <a:pt x="343" y="16073"/>
                  </a:lnTo>
                  <a:cubicBezTo>
                    <a:pt x="345" y="16082"/>
                    <a:pt x="373" y="16575"/>
                    <a:pt x="1203" y="17286"/>
                  </a:cubicBezTo>
                  <a:cubicBezTo>
                    <a:pt x="2028" y="17995"/>
                    <a:pt x="3688" y="18926"/>
                    <a:pt x="6858" y="19769"/>
                  </a:cubicBezTo>
                  <a:cubicBezTo>
                    <a:pt x="10127" y="20638"/>
                    <a:pt x="14422" y="21263"/>
                    <a:pt x="19475" y="21600"/>
                  </a:cubicBezTo>
                  <a:cubicBezTo>
                    <a:pt x="17449" y="18527"/>
                    <a:pt x="16742" y="15510"/>
                    <a:pt x="17249" y="12605"/>
                  </a:cubicBezTo>
                  <a:lnTo>
                    <a:pt x="16946" y="12656"/>
                  </a:lnTo>
                  <a:cubicBezTo>
                    <a:pt x="17391" y="10062"/>
                    <a:pt x="18800" y="7556"/>
                    <a:pt x="21078" y="5171"/>
                  </a:cubicBezTo>
                  <a:cubicBezTo>
                    <a:pt x="21085" y="5163"/>
                    <a:pt x="21447" y="4776"/>
                    <a:pt x="21417" y="4208"/>
                  </a:cubicBezTo>
                  <a:cubicBezTo>
                    <a:pt x="21387" y="3638"/>
                    <a:pt x="20981" y="2893"/>
                    <a:pt x="19421" y="2133"/>
                  </a:cubicBezTo>
                  <a:close/>
                  <a:moveTo>
                    <a:pt x="19421" y="213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5" name="AutoShape 20"/>
            <p:cNvSpPr>
              <a:spLocks/>
            </p:cNvSpPr>
            <p:nvPr/>
          </p:nvSpPr>
          <p:spPr bwMode="auto">
            <a:xfrm>
              <a:off x="118" y="531"/>
              <a:ext cx="24" cy="39"/>
            </a:xfrm>
            <a:custGeom>
              <a:avLst/>
              <a:gdLst/>
              <a:ahLst/>
              <a:cxnLst/>
              <a:rect l="0" t="0" r="r" b="b"/>
              <a:pathLst>
                <a:path w="21600" h="21600">
                  <a:moveTo>
                    <a:pt x="4160" y="0"/>
                  </a:moveTo>
                  <a:cubicBezTo>
                    <a:pt x="2026" y="6963"/>
                    <a:pt x="622" y="14183"/>
                    <a:pt x="0" y="21600"/>
                  </a:cubicBezTo>
                  <a:lnTo>
                    <a:pt x="21600" y="11942"/>
                  </a:lnTo>
                  <a:cubicBezTo>
                    <a:pt x="20821" y="10345"/>
                    <a:pt x="19623" y="8608"/>
                    <a:pt x="17751" y="6906"/>
                  </a:cubicBezTo>
                  <a:lnTo>
                    <a:pt x="17748" y="6906"/>
                  </a:lnTo>
                  <a:cubicBezTo>
                    <a:pt x="14603" y="4055"/>
                    <a:pt x="10103" y="1794"/>
                    <a:pt x="4160" y="0"/>
                  </a:cubicBezTo>
                  <a:close/>
                  <a:moveTo>
                    <a:pt x="416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6" name="AutoShape 21"/>
            <p:cNvSpPr>
              <a:spLocks/>
            </p:cNvSpPr>
            <p:nvPr/>
          </p:nvSpPr>
          <p:spPr bwMode="auto">
            <a:xfrm>
              <a:off x="51" y="442"/>
              <a:ext cx="46" cy="148"/>
            </a:xfrm>
            <a:custGeom>
              <a:avLst/>
              <a:gdLst/>
              <a:ahLst/>
              <a:cxnLst/>
              <a:rect l="0" t="0" r="r" b="b"/>
              <a:pathLst>
                <a:path w="21315" h="21600">
                  <a:moveTo>
                    <a:pt x="21129" y="4521"/>
                  </a:moveTo>
                  <a:cubicBezTo>
                    <a:pt x="21389" y="3958"/>
                    <a:pt x="21471" y="3207"/>
                    <a:pt x="20737" y="2402"/>
                  </a:cubicBezTo>
                  <a:cubicBezTo>
                    <a:pt x="19944" y="1534"/>
                    <a:pt x="18345" y="746"/>
                    <a:pt x="15927" y="0"/>
                  </a:cubicBezTo>
                  <a:cubicBezTo>
                    <a:pt x="8174" y="4472"/>
                    <a:pt x="2612" y="9709"/>
                    <a:pt x="98" y="15451"/>
                  </a:cubicBezTo>
                  <a:cubicBezTo>
                    <a:pt x="96" y="15459"/>
                    <a:pt x="-129" y="15948"/>
                    <a:pt x="110" y="16680"/>
                  </a:cubicBezTo>
                  <a:cubicBezTo>
                    <a:pt x="348" y="17412"/>
                    <a:pt x="1069" y="18392"/>
                    <a:pt x="2909" y="19338"/>
                  </a:cubicBezTo>
                  <a:cubicBezTo>
                    <a:pt x="4804" y="20314"/>
                    <a:pt x="7554" y="21087"/>
                    <a:pt x="10980" y="21600"/>
                  </a:cubicBezTo>
                  <a:cubicBezTo>
                    <a:pt x="11106" y="15742"/>
                    <a:pt x="14496" y="10261"/>
                    <a:pt x="20413" y="5460"/>
                  </a:cubicBezTo>
                  <a:cubicBezTo>
                    <a:pt x="20422" y="5453"/>
                    <a:pt x="20869" y="5083"/>
                    <a:pt x="21129" y="4521"/>
                  </a:cubicBezTo>
                  <a:close/>
                  <a:moveTo>
                    <a:pt x="21129" y="452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7" name="AutoShape 22"/>
            <p:cNvSpPr>
              <a:spLocks/>
            </p:cNvSpPr>
            <p:nvPr/>
          </p:nvSpPr>
          <p:spPr bwMode="auto">
            <a:xfrm>
              <a:off x="29" y="391"/>
              <a:ext cx="60" cy="144"/>
            </a:xfrm>
            <a:custGeom>
              <a:avLst/>
              <a:gdLst/>
              <a:ahLst/>
              <a:cxnLst/>
              <a:rect l="0" t="0" r="r" b="b"/>
              <a:pathLst>
                <a:path w="21358" h="21600">
                  <a:moveTo>
                    <a:pt x="20756" y="4844"/>
                  </a:moveTo>
                  <a:cubicBezTo>
                    <a:pt x="21172" y="4288"/>
                    <a:pt x="21524" y="3532"/>
                    <a:pt x="21274" y="2679"/>
                  </a:cubicBezTo>
                  <a:cubicBezTo>
                    <a:pt x="21003" y="1759"/>
                    <a:pt x="20085" y="878"/>
                    <a:pt x="18527" y="0"/>
                  </a:cubicBezTo>
                  <a:cubicBezTo>
                    <a:pt x="10899" y="4134"/>
                    <a:pt x="4624" y="9139"/>
                    <a:pt x="490" y="14820"/>
                  </a:cubicBezTo>
                  <a:cubicBezTo>
                    <a:pt x="485" y="14829"/>
                    <a:pt x="125" y="15312"/>
                    <a:pt x="25" y="16065"/>
                  </a:cubicBezTo>
                  <a:cubicBezTo>
                    <a:pt x="-76" y="16818"/>
                    <a:pt x="97" y="17846"/>
                    <a:pt x="1137" y="18899"/>
                  </a:cubicBezTo>
                  <a:cubicBezTo>
                    <a:pt x="2208" y="19984"/>
                    <a:pt x="4009" y="20905"/>
                    <a:pt x="6427" y="21600"/>
                  </a:cubicBezTo>
                  <a:cubicBezTo>
                    <a:pt x="8769" y="15677"/>
                    <a:pt x="13478" y="10307"/>
                    <a:pt x="19846" y="5757"/>
                  </a:cubicBezTo>
                  <a:cubicBezTo>
                    <a:pt x="19856" y="5750"/>
                    <a:pt x="20341" y="5399"/>
                    <a:pt x="20756" y="4844"/>
                  </a:cubicBezTo>
                  <a:close/>
                  <a:moveTo>
                    <a:pt x="20756" y="484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8" name="AutoShape 23"/>
            <p:cNvSpPr>
              <a:spLocks/>
            </p:cNvSpPr>
            <p:nvPr/>
          </p:nvSpPr>
          <p:spPr bwMode="auto">
            <a:xfrm>
              <a:off x="7" y="346"/>
              <a:ext cx="73" cy="138"/>
            </a:xfrm>
            <a:custGeom>
              <a:avLst/>
              <a:gdLst/>
              <a:ahLst/>
              <a:cxnLst/>
              <a:rect l="0" t="0" r="r" b="b"/>
              <a:pathLst>
                <a:path w="21358" h="21600">
                  <a:moveTo>
                    <a:pt x="20901" y="4514"/>
                  </a:moveTo>
                  <a:lnTo>
                    <a:pt x="20807" y="4514"/>
                  </a:lnTo>
                  <a:cubicBezTo>
                    <a:pt x="21095" y="4069"/>
                    <a:pt x="21319" y="3548"/>
                    <a:pt x="21353" y="2968"/>
                  </a:cubicBezTo>
                  <a:cubicBezTo>
                    <a:pt x="21412" y="1993"/>
                    <a:pt x="20938" y="1017"/>
                    <a:pt x="19948" y="0"/>
                  </a:cubicBezTo>
                  <a:cubicBezTo>
                    <a:pt x="17261" y="1375"/>
                    <a:pt x="14684" y="2883"/>
                    <a:pt x="12245" y="4514"/>
                  </a:cubicBezTo>
                  <a:lnTo>
                    <a:pt x="12375" y="4514"/>
                  </a:lnTo>
                  <a:cubicBezTo>
                    <a:pt x="8109" y="7364"/>
                    <a:pt x="4274" y="10593"/>
                    <a:pt x="1050" y="14164"/>
                  </a:cubicBezTo>
                  <a:cubicBezTo>
                    <a:pt x="1043" y="14173"/>
                    <a:pt x="605" y="14649"/>
                    <a:pt x="297" y="15422"/>
                  </a:cubicBezTo>
                  <a:cubicBezTo>
                    <a:pt x="-14" y="16195"/>
                    <a:pt x="-188" y="17271"/>
                    <a:pt x="328" y="18433"/>
                  </a:cubicBezTo>
                  <a:cubicBezTo>
                    <a:pt x="858" y="19633"/>
                    <a:pt x="2026" y="20712"/>
                    <a:pt x="3758" y="21600"/>
                  </a:cubicBezTo>
                  <a:cubicBezTo>
                    <a:pt x="7441" y="15622"/>
                    <a:pt x="12864" y="10393"/>
                    <a:pt x="19353" y="6105"/>
                  </a:cubicBezTo>
                  <a:cubicBezTo>
                    <a:pt x="19367" y="6096"/>
                    <a:pt x="20295" y="5474"/>
                    <a:pt x="20901" y="4514"/>
                  </a:cubicBezTo>
                  <a:close/>
                  <a:moveTo>
                    <a:pt x="20901" y="45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9" name="AutoShape 24"/>
            <p:cNvSpPr>
              <a:spLocks/>
            </p:cNvSpPr>
            <p:nvPr/>
          </p:nvSpPr>
          <p:spPr bwMode="auto">
            <a:xfrm>
              <a:off x="0" y="302"/>
              <a:ext cx="87" cy="127"/>
            </a:xfrm>
            <a:custGeom>
              <a:avLst/>
              <a:gdLst/>
              <a:ahLst/>
              <a:cxnLst/>
              <a:rect l="0" t="0" r="r" b="b"/>
              <a:pathLst>
                <a:path w="21339" h="21600">
                  <a:moveTo>
                    <a:pt x="10263" y="12803"/>
                  </a:moveTo>
                  <a:lnTo>
                    <a:pt x="10120" y="12803"/>
                  </a:lnTo>
                  <a:cubicBezTo>
                    <a:pt x="12803" y="10434"/>
                    <a:pt x="15695" y="8295"/>
                    <a:pt x="18734" y="6405"/>
                  </a:cubicBezTo>
                  <a:cubicBezTo>
                    <a:pt x="18744" y="6400"/>
                    <a:pt x="19234" y="6091"/>
                    <a:pt x="19782" y="5552"/>
                  </a:cubicBezTo>
                  <a:cubicBezTo>
                    <a:pt x="20330" y="5012"/>
                    <a:pt x="20939" y="4247"/>
                    <a:pt x="21200" y="3291"/>
                  </a:cubicBezTo>
                  <a:lnTo>
                    <a:pt x="21201" y="3290"/>
                  </a:lnTo>
                  <a:cubicBezTo>
                    <a:pt x="21485" y="2259"/>
                    <a:pt x="21328" y="1175"/>
                    <a:pt x="20753" y="0"/>
                  </a:cubicBezTo>
                  <a:cubicBezTo>
                    <a:pt x="13954" y="3227"/>
                    <a:pt x="7581" y="7544"/>
                    <a:pt x="2155" y="12803"/>
                  </a:cubicBezTo>
                  <a:lnTo>
                    <a:pt x="2297" y="12803"/>
                  </a:lnTo>
                  <a:lnTo>
                    <a:pt x="1661" y="13426"/>
                  </a:lnTo>
                  <a:cubicBezTo>
                    <a:pt x="1653" y="13435"/>
                    <a:pt x="1177" y="13901"/>
                    <a:pt x="734" y="14698"/>
                  </a:cubicBezTo>
                  <a:cubicBezTo>
                    <a:pt x="289" y="15493"/>
                    <a:pt x="-115" y="16625"/>
                    <a:pt x="30" y="17910"/>
                  </a:cubicBezTo>
                  <a:cubicBezTo>
                    <a:pt x="179" y="19236"/>
                    <a:pt x="886" y="20494"/>
                    <a:pt x="2107" y="21600"/>
                  </a:cubicBezTo>
                  <a:cubicBezTo>
                    <a:pt x="4504" y="18394"/>
                    <a:pt x="7254" y="15454"/>
                    <a:pt x="10263" y="12803"/>
                  </a:cubicBezTo>
                  <a:close/>
                  <a:moveTo>
                    <a:pt x="10263" y="1280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0" name="AutoShape 25"/>
            <p:cNvSpPr>
              <a:spLocks/>
            </p:cNvSpPr>
            <p:nvPr/>
          </p:nvSpPr>
          <p:spPr bwMode="auto">
            <a:xfrm>
              <a:off x="0" y="258"/>
              <a:ext cx="101" cy="113"/>
            </a:xfrm>
            <a:custGeom>
              <a:avLst/>
              <a:gdLst/>
              <a:ahLst/>
              <a:cxnLst/>
              <a:rect l="0" t="0" r="r" b="b"/>
              <a:pathLst>
                <a:path w="21386" h="21600">
                  <a:moveTo>
                    <a:pt x="18265" y="6853"/>
                  </a:moveTo>
                  <a:cubicBezTo>
                    <a:pt x="18274" y="6849"/>
                    <a:pt x="18753" y="6566"/>
                    <a:pt x="19326" y="6037"/>
                  </a:cubicBezTo>
                  <a:cubicBezTo>
                    <a:pt x="19899" y="5505"/>
                    <a:pt x="20566" y="4732"/>
                    <a:pt x="20978" y="3704"/>
                  </a:cubicBezTo>
                  <a:cubicBezTo>
                    <a:pt x="21421" y="2594"/>
                    <a:pt x="21498" y="1373"/>
                    <a:pt x="21236" y="0"/>
                  </a:cubicBezTo>
                  <a:cubicBezTo>
                    <a:pt x="14577" y="2841"/>
                    <a:pt x="8080" y="7021"/>
                    <a:pt x="2282" y="12473"/>
                  </a:cubicBezTo>
                  <a:cubicBezTo>
                    <a:pt x="2273" y="12481"/>
                    <a:pt x="1777" y="12943"/>
                    <a:pt x="1243" y="13774"/>
                  </a:cubicBezTo>
                  <a:cubicBezTo>
                    <a:pt x="711" y="14604"/>
                    <a:pt x="147" y="15812"/>
                    <a:pt x="25" y="17257"/>
                  </a:cubicBezTo>
                  <a:cubicBezTo>
                    <a:pt x="-102" y="18747"/>
                    <a:pt x="258" y="20227"/>
                    <a:pt x="1089" y="21600"/>
                  </a:cubicBezTo>
                  <a:cubicBezTo>
                    <a:pt x="6108" y="15457"/>
                    <a:pt x="12005" y="10484"/>
                    <a:pt x="18265" y="6853"/>
                  </a:cubicBezTo>
                  <a:close/>
                  <a:moveTo>
                    <a:pt x="18265" y="685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1" name="AutoShape 26"/>
            <p:cNvSpPr>
              <a:spLocks/>
            </p:cNvSpPr>
            <p:nvPr/>
          </p:nvSpPr>
          <p:spPr bwMode="auto">
            <a:xfrm>
              <a:off x="7" y="214"/>
              <a:ext cx="114" cy="96"/>
            </a:xfrm>
            <a:custGeom>
              <a:avLst/>
              <a:gdLst/>
              <a:ahLst/>
              <a:cxnLst/>
              <a:rect l="0" t="0" r="r" b="b"/>
              <a:pathLst>
                <a:path w="21446" h="21600">
                  <a:moveTo>
                    <a:pt x="20647" y="4237"/>
                  </a:moveTo>
                  <a:cubicBezTo>
                    <a:pt x="21206" y="3030"/>
                    <a:pt x="21462" y="1631"/>
                    <a:pt x="21445" y="0"/>
                  </a:cubicBezTo>
                  <a:cubicBezTo>
                    <a:pt x="15177" y="2175"/>
                    <a:pt x="8842" y="5907"/>
                    <a:pt x="2920" y="11239"/>
                  </a:cubicBezTo>
                  <a:cubicBezTo>
                    <a:pt x="2911" y="11249"/>
                    <a:pt x="2404" y="11697"/>
                    <a:pt x="1809" y="12570"/>
                  </a:cubicBezTo>
                  <a:cubicBezTo>
                    <a:pt x="1215" y="13442"/>
                    <a:pt x="534" y="14745"/>
                    <a:pt x="203" y="16396"/>
                  </a:cubicBezTo>
                  <a:cubicBezTo>
                    <a:pt x="-138" y="18098"/>
                    <a:pt x="-50" y="19873"/>
                    <a:pt x="467" y="21600"/>
                  </a:cubicBezTo>
                  <a:cubicBezTo>
                    <a:pt x="5805" y="15317"/>
                    <a:pt x="11742" y="10572"/>
                    <a:pt x="17783" y="7424"/>
                  </a:cubicBezTo>
                  <a:cubicBezTo>
                    <a:pt x="17792" y="7421"/>
                    <a:pt x="18255" y="7176"/>
                    <a:pt x="18839" y="6659"/>
                  </a:cubicBezTo>
                  <a:cubicBezTo>
                    <a:pt x="19423" y="6140"/>
                    <a:pt x="20128" y="5359"/>
                    <a:pt x="20646" y="4239"/>
                  </a:cubicBezTo>
                  <a:cubicBezTo>
                    <a:pt x="20646" y="4239"/>
                    <a:pt x="20647" y="4237"/>
                    <a:pt x="20647" y="4237"/>
                  </a:cubicBezTo>
                  <a:close/>
                  <a:moveTo>
                    <a:pt x="20647" y="423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2" name="AutoShape 27"/>
            <p:cNvSpPr>
              <a:spLocks/>
            </p:cNvSpPr>
            <p:nvPr/>
          </p:nvSpPr>
          <p:spPr bwMode="auto">
            <a:xfrm>
              <a:off x="29" y="177"/>
              <a:ext cx="127" cy="78"/>
            </a:xfrm>
            <a:custGeom>
              <a:avLst/>
              <a:gdLst/>
              <a:ahLst/>
              <a:cxnLst/>
              <a:rect l="0" t="0" r="r" b="b"/>
              <a:pathLst>
                <a:path w="21471" h="21600">
                  <a:moveTo>
                    <a:pt x="17318" y="8314"/>
                  </a:moveTo>
                  <a:cubicBezTo>
                    <a:pt x="17330" y="8310"/>
                    <a:pt x="18162" y="7945"/>
                    <a:pt x="19057" y="6925"/>
                  </a:cubicBezTo>
                  <a:lnTo>
                    <a:pt x="19012" y="6873"/>
                  </a:lnTo>
                  <a:cubicBezTo>
                    <a:pt x="19430" y="6403"/>
                    <a:pt x="19865" y="5793"/>
                    <a:pt x="20250" y="4991"/>
                  </a:cubicBezTo>
                  <a:lnTo>
                    <a:pt x="20251" y="4991"/>
                  </a:lnTo>
                  <a:cubicBezTo>
                    <a:pt x="20896" y="3644"/>
                    <a:pt x="21293" y="1996"/>
                    <a:pt x="21471" y="0"/>
                  </a:cubicBezTo>
                  <a:cubicBezTo>
                    <a:pt x="19329" y="446"/>
                    <a:pt x="17155" y="1140"/>
                    <a:pt x="14969" y="2088"/>
                  </a:cubicBezTo>
                  <a:lnTo>
                    <a:pt x="15030" y="2162"/>
                  </a:lnTo>
                  <a:cubicBezTo>
                    <a:pt x="11206" y="3817"/>
                    <a:pt x="7345" y="6264"/>
                    <a:pt x="3559" y="9535"/>
                  </a:cubicBezTo>
                  <a:cubicBezTo>
                    <a:pt x="3549" y="9543"/>
                    <a:pt x="3043" y="9975"/>
                    <a:pt x="2406" y="10900"/>
                  </a:cubicBezTo>
                  <a:cubicBezTo>
                    <a:pt x="1770" y="11824"/>
                    <a:pt x="1004" y="13256"/>
                    <a:pt x="512" y="15193"/>
                  </a:cubicBezTo>
                  <a:cubicBezTo>
                    <a:pt x="3" y="17189"/>
                    <a:pt x="-129" y="19373"/>
                    <a:pt x="126" y="21600"/>
                  </a:cubicBezTo>
                  <a:cubicBezTo>
                    <a:pt x="5656" y="15173"/>
                    <a:pt x="11534" y="10768"/>
                    <a:pt x="17318" y="8314"/>
                  </a:cubicBezTo>
                  <a:close/>
                  <a:moveTo>
                    <a:pt x="17318" y="83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3" name="AutoShape 28"/>
            <p:cNvSpPr>
              <a:spLocks/>
            </p:cNvSpPr>
            <p:nvPr/>
          </p:nvSpPr>
          <p:spPr bwMode="auto">
            <a:xfrm>
              <a:off x="51" y="140"/>
              <a:ext cx="137" cy="58"/>
            </a:xfrm>
            <a:custGeom>
              <a:avLst/>
              <a:gdLst/>
              <a:ahLst/>
              <a:cxnLst/>
              <a:rect l="0" t="0" r="r" b="b"/>
              <a:pathLst>
                <a:path w="21566" h="21281">
                  <a:moveTo>
                    <a:pt x="7693" y="10775"/>
                  </a:moveTo>
                  <a:lnTo>
                    <a:pt x="9000" y="12989"/>
                  </a:lnTo>
                  <a:cubicBezTo>
                    <a:pt x="11698" y="11229"/>
                    <a:pt x="14380" y="10059"/>
                    <a:pt x="17003" y="9452"/>
                  </a:cubicBezTo>
                  <a:cubicBezTo>
                    <a:pt x="17011" y="9452"/>
                    <a:pt x="17437" y="9349"/>
                    <a:pt x="18018" y="8890"/>
                  </a:cubicBezTo>
                  <a:cubicBezTo>
                    <a:pt x="18601" y="8431"/>
                    <a:pt x="19337" y="7633"/>
                    <a:pt x="19999" y="6193"/>
                  </a:cubicBezTo>
                  <a:cubicBezTo>
                    <a:pt x="20713" y="4640"/>
                    <a:pt x="21225" y="2606"/>
                    <a:pt x="21566" y="44"/>
                  </a:cubicBezTo>
                  <a:cubicBezTo>
                    <a:pt x="16241" y="-319"/>
                    <a:pt x="10551" y="1548"/>
                    <a:pt x="4834" y="5936"/>
                  </a:cubicBezTo>
                  <a:lnTo>
                    <a:pt x="4908" y="6063"/>
                  </a:lnTo>
                  <a:lnTo>
                    <a:pt x="4234" y="6591"/>
                  </a:lnTo>
                  <a:cubicBezTo>
                    <a:pt x="4225" y="6599"/>
                    <a:pt x="3721" y="6994"/>
                    <a:pt x="3053" y="7996"/>
                  </a:cubicBezTo>
                  <a:cubicBezTo>
                    <a:pt x="2386" y="8993"/>
                    <a:pt x="1555" y="10616"/>
                    <a:pt x="929" y="12992"/>
                  </a:cubicBezTo>
                  <a:cubicBezTo>
                    <a:pt x="284" y="15445"/>
                    <a:pt x="-34" y="18269"/>
                    <a:pt x="2" y="21281"/>
                  </a:cubicBezTo>
                  <a:cubicBezTo>
                    <a:pt x="3007" y="17794"/>
                    <a:pt x="6051" y="15082"/>
                    <a:pt x="9075" y="13114"/>
                  </a:cubicBezTo>
                  <a:cubicBezTo>
                    <a:pt x="9075" y="13114"/>
                    <a:pt x="7693" y="10775"/>
                    <a:pt x="7693" y="10775"/>
                  </a:cubicBezTo>
                  <a:close/>
                  <a:moveTo>
                    <a:pt x="7693" y="1077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4" name="AutoShape 29"/>
            <p:cNvSpPr>
              <a:spLocks/>
            </p:cNvSpPr>
            <p:nvPr/>
          </p:nvSpPr>
          <p:spPr bwMode="auto">
            <a:xfrm>
              <a:off x="81" y="110"/>
              <a:ext cx="144" cy="41"/>
            </a:xfrm>
            <a:custGeom>
              <a:avLst/>
              <a:gdLst/>
              <a:ahLst/>
              <a:cxnLst/>
              <a:rect l="0" t="0" r="r" b="b"/>
              <a:pathLst>
                <a:path w="21600" h="20657">
                  <a:moveTo>
                    <a:pt x="16717" y="13184"/>
                  </a:moveTo>
                  <a:cubicBezTo>
                    <a:pt x="16724" y="13187"/>
                    <a:pt x="17131" y="13258"/>
                    <a:pt x="17706" y="12921"/>
                  </a:cubicBezTo>
                  <a:cubicBezTo>
                    <a:pt x="18283" y="12581"/>
                    <a:pt x="19026" y="11854"/>
                    <a:pt x="19738" y="10206"/>
                  </a:cubicBezTo>
                  <a:lnTo>
                    <a:pt x="19739" y="10202"/>
                  </a:lnTo>
                  <a:cubicBezTo>
                    <a:pt x="20507" y="8425"/>
                    <a:pt x="21117" y="5884"/>
                    <a:pt x="21600" y="2530"/>
                  </a:cubicBezTo>
                  <a:cubicBezTo>
                    <a:pt x="16448" y="-762"/>
                    <a:pt x="10775" y="-943"/>
                    <a:pt x="4917" y="2585"/>
                  </a:cubicBezTo>
                  <a:cubicBezTo>
                    <a:pt x="4909" y="2589"/>
                    <a:pt x="4409" y="2880"/>
                    <a:pt x="3717" y="3919"/>
                  </a:cubicBezTo>
                  <a:cubicBezTo>
                    <a:pt x="3027" y="4957"/>
                    <a:pt x="2143" y="6767"/>
                    <a:pt x="1402" y="9722"/>
                  </a:cubicBezTo>
                  <a:cubicBezTo>
                    <a:pt x="638" y="12770"/>
                    <a:pt x="159" y="16494"/>
                    <a:pt x="0" y="20657"/>
                  </a:cubicBezTo>
                  <a:cubicBezTo>
                    <a:pt x="5736" y="14495"/>
                    <a:pt x="11429" y="12168"/>
                    <a:pt x="16717" y="13184"/>
                  </a:cubicBezTo>
                  <a:close/>
                  <a:moveTo>
                    <a:pt x="16717" y="1318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5" name="AutoShape 30"/>
            <p:cNvSpPr>
              <a:spLocks/>
            </p:cNvSpPr>
            <p:nvPr/>
          </p:nvSpPr>
          <p:spPr bwMode="auto">
            <a:xfrm>
              <a:off x="118" y="81"/>
              <a:ext cx="147" cy="33"/>
            </a:xfrm>
            <a:custGeom>
              <a:avLst/>
              <a:gdLst/>
              <a:ahLst/>
              <a:cxnLst/>
              <a:rect l="0" t="0" r="r" b="b"/>
              <a:pathLst>
                <a:path w="21600" h="21155">
                  <a:moveTo>
                    <a:pt x="16426" y="20819"/>
                  </a:moveTo>
                  <a:cubicBezTo>
                    <a:pt x="16433" y="20828"/>
                    <a:pt x="16821" y="21185"/>
                    <a:pt x="17389" y="21153"/>
                  </a:cubicBezTo>
                  <a:cubicBezTo>
                    <a:pt x="17959" y="21125"/>
                    <a:pt x="18706" y="20727"/>
                    <a:pt x="19466" y="19184"/>
                  </a:cubicBezTo>
                  <a:cubicBezTo>
                    <a:pt x="20284" y="17517"/>
                    <a:pt x="20984" y="14815"/>
                    <a:pt x="21600" y="11033"/>
                  </a:cubicBezTo>
                  <a:cubicBezTo>
                    <a:pt x="16794" y="3564"/>
                    <a:pt x="11340" y="-415"/>
                    <a:pt x="5541" y="34"/>
                  </a:cubicBezTo>
                  <a:cubicBezTo>
                    <a:pt x="5533" y="38"/>
                    <a:pt x="5038" y="61"/>
                    <a:pt x="4326" y="876"/>
                  </a:cubicBezTo>
                  <a:cubicBezTo>
                    <a:pt x="3615" y="1691"/>
                    <a:pt x="2683" y="3326"/>
                    <a:pt x="1838" y="6454"/>
                  </a:cubicBezTo>
                  <a:cubicBezTo>
                    <a:pt x="966" y="9678"/>
                    <a:pt x="339" y="13918"/>
                    <a:pt x="0" y="18909"/>
                  </a:cubicBezTo>
                  <a:cubicBezTo>
                    <a:pt x="5798" y="15159"/>
                    <a:pt x="11384" y="16056"/>
                    <a:pt x="16426" y="20819"/>
                  </a:cubicBezTo>
                  <a:close/>
                  <a:moveTo>
                    <a:pt x="16426" y="2081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6" name="AutoShape 31"/>
            <p:cNvSpPr>
              <a:spLocks/>
            </p:cNvSpPr>
            <p:nvPr/>
          </p:nvSpPr>
          <p:spPr bwMode="auto">
            <a:xfrm>
              <a:off x="169" y="44"/>
              <a:ext cx="148" cy="46"/>
            </a:xfrm>
            <a:custGeom>
              <a:avLst/>
              <a:gdLst/>
              <a:ahLst/>
              <a:cxnLst/>
              <a:rect l="0" t="0" r="r" b="b"/>
              <a:pathLst>
                <a:path w="21600" h="21469">
                  <a:moveTo>
                    <a:pt x="17766" y="21469"/>
                  </a:moveTo>
                  <a:lnTo>
                    <a:pt x="17751" y="21325"/>
                  </a:lnTo>
                  <a:cubicBezTo>
                    <a:pt x="18188" y="21362"/>
                    <a:pt x="18681" y="21227"/>
                    <a:pt x="19198" y="20753"/>
                  </a:cubicBezTo>
                  <a:cubicBezTo>
                    <a:pt x="20066" y="19957"/>
                    <a:pt x="20855" y="18348"/>
                    <a:pt x="21600" y="15920"/>
                  </a:cubicBezTo>
                  <a:cubicBezTo>
                    <a:pt x="19970" y="13071"/>
                    <a:pt x="18240" y="10511"/>
                    <a:pt x="16420" y="8284"/>
                  </a:cubicBezTo>
                  <a:lnTo>
                    <a:pt x="16441" y="8482"/>
                  </a:lnTo>
                  <a:cubicBezTo>
                    <a:pt x="13259" y="4585"/>
                    <a:pt x="9802" y="1723"/>
                    <a:pt x="6143" y="101"/>
                  </a:cubicBezTo>
                  <a:cubicBezTo>
                    <a:pt x="6134" y="97"/>
                    <a:pt x="5646" y="-131"/>
                    <a:pt x="4914" y="111"/>
                  </a:cubicBezTo>
                  <a:cubicBezTo>
                    <a:pt x="4183" y="349"/>
                    <a:pt x="3204" y="1075"/>
                    <a:pt x="2259" y="2923"/>
                  </a:cubicBezTo>
                  <a:cubicBezTo>
                    <a:pt x="1284" y="4831"/>
                    <a:pt x="513" y="7595"/>
                    <a:pt x="0" y="11045"/>
                  </a:cubicBezTo>
                  <a:cubicBezTo>
                    <a:pt x="5852" y="11180"/>
                    <a:pt x="11328" y="14599"/>
                    <a:pt x="16123" y="20562"/>
                  </a:cubicBezTo>
                  <a:cubicBezTo>
                    <a:pt x="16132" y="20575"/>
                    <a:pt x="16826" y="21419"/>
                    <a:pt x="17766" y="21469"/>
                  </a:cubicBezTo>
                  <a:close/>
                  <a:moveTo>
                    <a:pt x="17766" y="2146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7" name="AutoShape 32"/>
            <p:cNvSpPr>
              <a:spLocks/>
            </p:cNvSpPr>
            <p:nvPr/>
          </p:nvSpPr>
          <p:spPr bwMode="auto">
            <a:xfrm>
              <a:off x="214" y="22"/>
              <a:ext cx="144" cy="59"/>
            </a:xfrm>
            <a:custGeom>
              <a:avLst/>
              <a:gdLst/>
              <a:ahLst/>
              <a:cxnLst/>
              <a:rect l="0" t="0" r="r" b="b"/>
              <a:pathLst>
                <a:path w="21600" h="21356">
                  <a:moveTo>
                    <a:pt x="7843" y="4235"/>
                  </a:moveTo>
                  <a:lnTo>
                    <a:pt x="8882" y="11926"/>
                  </a:lnTo>
                  <a:cubicBezTo>
                    <a:pt x="11371" y="14136"/>
                    <a:pt x="13703" y="16801"/>
                    <a:pt x="15855" y="19834"/>
                  </a:cubicBezTo>
                  <a:cubicBezTo>
                    <a:pt x="15861" y="19844"/>
                    <a:pt x="16211" y="20332"/>
                    <a:pt x="16765" y="20750"/>
                  </a:cubicBezTo>
                  <a:cubicBezTo>
                    <a:pt x="17321" y="21170"/>
                    <a:pt x="18075" y="21523"/>
                    <a:pt x="18926" y="21271"/>
                  </a:cubicBezTo>
                  <a:cubicBezTo>
                    <a:pt x="19844" y="21001"/>
                    <a:pt x="20723" y="20078"/>
                    <a:pt x="21600" y="18508"/>
                  </a:cubicBezTo>
                  <a:cubicBezTo>
                    <a:pt x="17611" y="11085"/>
                    <a:pt x="12813" y="4931"/>
                    <a:pt x="7375" y="771"/>
                  </a:cubicBezTo>
                  <a:lnTo>
                    <a:pt x="7402" y="971"/>
                  </a:lnTo>
                  <a:lnTo>
                    <a:pt x="6759" y="489"/>
                  </a:lnTo>
                  <a:cubicBezTo>
                    <a:pt x="6750" y="483"/>
                    <a:pt x="6268" y="123"/>
                    <a:pt x="5516" y="24"/>
                  </a:cubicBezTo>
                  <a:cubicBezTo>
                    <a:pt x="4766" y="-77"/>
                    <a:pt x="3741" y="102"/>
                    <a:pt x="2692" y="1150"/>
                  </a:cubicBezTo>
                  <a:cubicBezTo>
                    <a:pt x="1610" y="2230"/>
                    <a:pt x="692" y="4046"/>
                    <a:pt x="0" y="6480"/>
                  </a:cubicBezTo>
                  <a:cubicBezTo>
                    <a:pt x="3137" y="7728"/>
                    <a:pt x="6122" y="9642"/>
                    <a:pt x="8909" y="12125"/>
                  </a:cubicBezTo>
                  <a:cubicBezTo>
                    <a:pt x="8909" y="12125"/>
                    <a:pt x="7843" y="4235"/>
                    <a:pt x="7843" y="4235"/>
                  </a:cubicBezTo>
                  <a:close/>
                  <a:moveTo>
                    <a:pt x="7843" y="423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8" name="AutoShape 33"/>
            <p:cNvSpPr>
              <a:spLocks/>
            </p:cNvSpPr>
            <p:nvPr/>
          </p:nvSpPr>
          <p:spPr bwMode="auto">
            <a:xfrm>
              <a:off x="273" y="7"/>
              <a:ext cx="137" cy="74"/>
            </a:xfrm>
            <a:custGeom>
              <a:avLst/>
              <a:gdLst/>
              <a:ahLst/>
              <a:cxnLst/>
              <a:rect l="0" t="0" r="r" b="b"/>
              <a:pathLst>
                <a:path w="21600" h="21360">
                  <a:moveTo>
                    <a:pt x="16410" y="20294"/>
                  </a:moveTo>
                  <a:cubicBezTo>
                    <a:pt x="16962" y="20794"/>
                    <a:pt x="17725" y="21302"/>
                    <a:pt x="18629" y="21354"/>
                  </a:cubicBezTo>
                  <a:lnTo>
                    <a:pt x="18630" y="21354"/>
                  </a:lnTo>
                  <a:cubicBezTo>
                    <a:pt x="19605" y="21413"/>
                    <a:pt x="20583" y="20938"/>
                    <a:pt x="21600" y="19949"/>
                  </a:cubicBezTo>
                  <a:cubicBezTo>
                    <a:pt x="17820" y="12609"/>
                    <a:pt x="13053" y="6079"/>
                    <a:pt x="7448" y="1045"/>
                  </a:cubicBezTo>
                  <a:cubicBezTo>
                    <a:pt x="7439" y="1039"/>
                    <a:pt x="6963" y="602"/>
                    <a:pt x="6188" y="294"/>
                  </a:cubicBezTo>
                  <a:cubicBezTo>
                    <a:pt x="5414" y="-15"/>
                    <a:pt x="4336" y="-187"/>
                    <a:pt x="3171" y="328"/>
                  </a:cubicBezTo>
                  <a:cubicBezTo>
                    <a:pt x="1971" y="857"/>
                    <a:pt x="889" y="2022"/>
                    <a:pt x="0" y="3747"/>
                  </a:cubicBezTo>
                  <a:cubicBezTo>
                    <a:pt x="5988" y="7418"/>
                    <a:pt x="11226" y="12823"/>
                    <a:pt x="15523" y="19292"/>
                  </a:cubicBezTo>
                  <a:cubicBezTo>
                    <a:pt x="15529" y="19300"/>
                    <a:pt x="15861" y="19796"/>
                    <a:pt x="16410" y="20294"/>
                  </a:cubicBezTo>
                  <a:close/>
                  <a:moveTo>
                    <a:pt x="16410" y="2029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9" name="AutoShape 34"/>
            <p:cNvSpPr>
              <a:spLocks/>
            </p:cNvSpPr>
            <p:nvPr/>
          </p:nvSpPr>
          <p:spPr bwMode="auto">
            <a:xfrm>
              <a:off x="325" y="0"/>
              <a:ext cx="126" cy="87"/>
            </a:xfrm>
            <a:custGeom>
              <a:avLst/>
              <a:gdLst/>
              <a:ahLst/>
              <a:cxnLst/>
              <a:rect l="0" t="0" r="r" b="b"/>
              <a:pathLst>
                <a:path w="21600" h="21341">
                  <a:moveTo>
                    <a:pt x="15174" y="18747"/>
                  </a:moveTo>
                  <a:cubicBezTo>
                    <a:pt x="15179" y="18756"/>
                    <a:pt x="15489" y="19244"/>
                    <a:pt x="16030" y="19791"/>
                  </a:cubicBezTo>
                  <a:cubicBezTo>
                    <a:pt x="16572" y="20338"/>
                    <a:pt x="17339" y="20944"/>
                    <a:pt x="18299" y="21204"/>
                  </a:cubicBezTo>
                  <a:cubicBezTo>
                    <a:pt x="19334" y="21487"/>
                    <a:pt x="20421" y="21331"/>
                    <a:pt x="21600" y="20756"/>
                  </a:cubicBezTo>
                  <a:cubicBezTo>
                    <a:pt x="18251" y="13745"/>
                    <a:pt x="13732" y="7190"/>
                    <a:pt x="8207" y="1662"/>
                  </a:cubicBezTo>
                  <a:cubicBezTo>
                    <a:pt x="8198" y="1655"/>
                    <a:pt x="7730" y="1179"/>
                    <a:pt x="6930" y="736"/>
                  </a:cubicBezTo>
                  <a:cubicBezTo>
                    <a:pt x="6133" y="291"/>
                    <a:pt x="4997" y="-113"/>
                    <a:pt x="3705" y="29"/>
                  </a:cubicBezTo>
                  <a:cubicBezTo>
                    <a:pt x="2374" y="177"/>
                    <a:pt x="1110" y="878"/>
                    <a:pt x="0" y="2094"/>
                  </a:cubicBezTo>
                  <a:cubicBezTo>
                    <a:pt x="6054" y="6606"/>
                    <a:pt x="11168" y="12348"/>
                    <a:pt x="15174" y="18747"/>
                  </a:cubicBezTo>
                  <a:close/>
                  <a:moveTo>
                    <a:pt x="15174" y="1874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0" name="AutoShape 35"/>
            <p:cNvSpPr>
              <a:spLocks/>
            </p:cNvSpPr>
            <p:nvPr/>
          </p:nvSpPr>
          <p:spPr bwMode="auto">
            <a:xfrm>
              <a:off x="384" y="0"/>
              <a:ext cx="94" cy="94"/>
            </a:xfrm>
            <a:custGeom>
              <a:avLst/>
              <a:gdLst/>
              <a:ahLst/>
              <a:cxnLst/>
              <a:rect l="0" t="0" r="r" b="b"/>
              <a:pathLst>
                <a:path w="21600" h="21491">
                  <a:moveTo>
                    <a:pt x="17700" y="19634"/>
                  </a:moveTo>
                  <a:cubicBezTo>
                    <a:pt x="17708" y="19647"/>
                    <a:pt x="18343" y="20614"/>
                    <a:pt x="19522" y="21491"/>
                  </a:cubicBezTo>
                  <a:lnTo>
                    <a:pt x="21600" y="15154"/>
                  </a:lnTo>
                  <a:cubicBezTo>
                    <a:pt x="18691" y="10716"/>
                    <a:pt x="15133" y="6431"/>
                    <a:pt x="10959" y="2453"/>
                  </a:cubicBezTo>
                  <a:cubicBezTo>
                    <a:pt x="10948" y="2445"/>
                    <a:pt x="10394" y="1910"/>
                    <a:pt x="9396" y="1337"/>
                  </a:cubicBezTo>
                  <a:cubicBezTo>
                    <a:pt x="8400" y="765"/>
                    <a:pt x="6949" y="158"/>
                    <a:pt x="5214" y="27"/>
                  </a:cubicBezTo>
                  <a:cubicBezTo>
                    <a:pt x="3426" y="-109"/>
                    <a:pt x="1648" y="278"/>
                    <a:pt x="0" y="1171"/>
                  </a:cubicBezTo>
                  <a:cubicBezTo>
                    <a:pt x="7375" y="6565"/>
                    <a:pt x="13343" y="12907"/>
                    <a:pt x="17700" y="19634"/>
                  </a:cubicBezTo>
                  <a:close/>
                  <a:moveTo>
                    <a:pt x="17700" y="1963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1" name="AutoShape 36"/>
            <p:cNvSpPr>
              <a:spLocks/>
            </p:cNvSpPr>
            <p:nvPr/>
          </p:nvSpPr>
          <p:spPr bwMode="auto">
            <a:xfrm>
              <a:off x="443" y="7"/>
              <a:ext cx="97" cy="114"/>
            </a:xfrm>
            <a:custGeom>
              <a:avLst/>
              <a:gdLst/>
              <a:ahLst/>
              <a:cxnLst/>
              <a:rect l="0" t="0" r="r" b="b"/>
              <a:pathLst>
                <a:path w="21600" h="21447">
                  <a:moveTo>
                    <a:pt x="8703" y="9306"/>
                  </a:moveTo>
                  <a:cubicBezTo>
                    <a:pt x="10892" y="12072"/>
                    <a:pt x="12728" y="14912"/>
                    <a:pt x="14214" y="17778"/>
                  </a:cubicBezTo>
                  <a:cubicBezTo>
                    <a:pt x="14218" y="17786"/>
                    <a:pt x="14462" y="18249"/>
                    <a:pt x="14976" y="18834"/>
                  </a:cubicBezTo>
                  <a:cubicBezTo>
                    <a:pt x="15492" y="19419"/>
                    <a:pt x="16269" y="20124"/>
                    <a:pt x="17383" y="20645"/>
                  </a:cubicBezTo>
                  <a:lnTo>
                    <a:pt x="17384" y="20645"/>
                  </a:lnTo>
                  <a:cubicBezTo>
                    <a:pt x="18586" y="21205"/>
                    <a:pt x="19978" y="21462"/>
                    <a:pt x="21600" y="21446"/>
                  </a:cubicBezTo>
                  <a:cubicBezTo>
                    <a:pt x="19507" y="15377"/>
                    <a:pt x="15967" y="9248"/>
                    <a:pt x="10942" y="3490"/>
                  </a:cubicBezTo>
                  <a:lnTo>
                    <a:pt x="10246" y="5296"/>
                  </a:lnTo>
                  <a:lnTo>
                    <a:pt x="10901" y="3594"/>
                  </a:lnTo>
                  <a:lnTo>
                    <a:pt x="10304" y="2916"/>
                  </a:lnTo>
                  <a:cubicBezTo>
                    <a:pt x="10295" y="2908"/>
                    <a:pt x="9846" y="2400"/>
                    <a:pt x="8978" y="1805"/>
                  </a:cubicBezTo>
                  <a:cubicBezTo>
                    <a:pt x="8112" y="1211"/>
                    <a:pt x="6815" y="530"/>
                    <a:pt x="5173" y="202"/>
                  </a:cubicBezTo>
                  <a:cubicBezTo>
                    <a:pt x="3480" y="-138"/>
                    <a:pt x="1716" y="-49"/>
                    <a:pt x="0" y="470"/>
                  </a:cubicBezTo>
                  <a:cubicBezTo>
                    <a:pt x="3320" y="3304"/>
                    <a:pt x="6213" y="6311"/>
                    <a:pt x="8662" y="9410"/>
                  </a:cubicBezTo>
                  <a:cubicBezTo>
                    <a:pt x="8662" y="9410"/>
                    <a:pt x="8703" y="9306"/>
                    <a:pt x="8703" y="9306"/>
                  </a:cubicBezTo>
                  <a:close/>
                  <a:moveTo>
                    <a:pt x="8703" y="930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2" name="AutoShape 37"/>
            <p:cNvSpPr>
              <a:spLocks/>
            </p:cNvSpPr>
            <p:nvPr/>
          </p:nvSpPr>
          <p:spPr bwMode="auto">
            <a:xfrm>
              <a:off x="473" y="66"/>
              <a:ext cx="28" cy="35"/>
            </a:xfrm>
            <a:custGeom>
              <a:avLst/>
              <a:gdLst/>
              <a:ahLst/>
              <a:cxnLst/>
              <a:rect l="0" t="0" r="r" b="b"/>
              <a:pathLst>
                <a:path w="21600" h="21277">
                  <a:moveTo>
                    <a:pt x="21600" y="20845"/>
                  </a:moveTo>
                  <a:cubicBezTo>
                    <a:pt x="17436" y="13811"/>
                    <a:pt x="12565" y="6839"/>
                    <a:pt x="6989" y="0"/>
                  </a:cubicBezTo>
                  <a:lnTo>
                    <a:pt x="0" y="17140"/>
                  </a:lnTo>
                  <a:cubicBezTo>
                    <a:pt x="1824" y="18253"/>
                    <a:pt x="4045" y="19317"/>
                    <a:pt x="6704" y="20086"/>
                  </a:cubicBezTo>
                  <a:lnTo>
                    <a:pt x="6707" y="20090"/>
                  </a:lnTo>
                  <a:cubicBezTo>
                    <a:pt x="11165" y="21375"/>
                    <a:pt x="16077" y="21600"/>
                    <a:pt x="21600" y="20845"/>
                  </a:cubicBezTo>
                  <a:close/>
                  <a:moveTo>
                    <a:pt x="21600" y="2084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3" name="AutoShape 38"/>
            <p:cNvSpPr>
              <a:spLocks/>
            </p:cNvSpPr>
            <p:nvPr/>
          </p:nvSpPr>
          <p:spPr bwMode="auto">
            <a:xfrm>
              <a:off x="502" y="22"/>
              <a:ext cx="78" cy="126"/>
            </a:xfrm>
            <a:custGeom>
              <a:avLst/>
              <a:gdLst/>
              <a:ahLst/>
              <a:cxnLst/>
              <a:rect l="0" t="0" r="r" b="b"/>
              <a:pathLst>
                <a:path w="21600" h="21471">
                  <a:moveTo>
                    <a:pt x="14042" y="18348"/>
                  </a:moveTo>
                  <a:cubicBezTo>
                    <a:pt x="14544" y="18932"/>
                    <a:pt x="15339" y="19656"/>
                    <a:pt x="16592" y="20254"/>
                  </a:cubicBezTo>
                  <a:lnTo>
                    <a:pt x="16593" y="20254"/>
                  </a:lnTo>
                  <a:cubicBezTo>
                    <a:pt x="17943" y="20899"/>
                    <a:pt x="19599" y="21293"/>
                    <a:pt x="21600" y="21471"/>
                  </a:cubicBezTo>
                  <a:cubicBezTo>
                    <a:pt x="20369" y="15601"/>
                    <a:pt x="17260" y="9490"/>
                    <a:pt x="12110" y="3558"/>
                  </a:cubicBezTo>
                  <a:cubicBezTo>
                    <a:pt x="12102" y="3549"/>
                    <a:pt x="11668" y="3043"/>
                    <a:pt x="10739" y="2405"/>
                  </a:cubicBezTo>
                  <a:cubicBezTo>
                    <a:pt x="9812" y="1770"/>
                    <a:pt x="8375" y="1005"/>
                    <a:pt x="6430" y="513"/>
                  </a:cubicBezTo>
                  <a:cubicBezTo>
                    <a:pt x="4425" y="4"/>
                    <a:pt x="2234" y="-129"/>
                    <a:pt x="0" y="127"/>
                  </a:cubicBezTo>
                  <a:cubicBezTo>
                    <a:pt x="6454" y="5654"/>
                    <a:pt x="10878" y="11531"/>
                    <a:pt x="13347" y="17312"/>
                  </a:cubicBezTo>
                  <a:cubicBezTo>
                    <a:pt x="13349" y="17321"/>
                    <a:pt x="13544" y="17764"/>
                    <a:pt x="14042" y="18348"/>
                  </a:cubicBezTo>
                  <a:close/>
                  <a:moveTo>
                    <a:pt x="14042" y="1834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4" name="AutoShape 39"/>
            <p:cNvSpPr>
              <a:spLocks/>
            </p:cNvSpPr>
            <p:nvPr/>
          </p:nvSpPr>
          <p:spPr bwMode="auto">
            <a:xfrm>
              <a:off x="554" y="44"/>
              <a:ext cx="57" cy="136"/>
            </a:xfrm>
            <a:custGeom>
              <a:avLst/>
              <a:gdLst/>
              <a:ahLst/>
              <a:cxnLst/>
              <a:rect l="0" t="0" r="r" b="b"/>
              <a:pathLst>
                <a:path w="21265" h="21567">
                  <a:moveTo>
                    <a:pt x="12295" y="18021"/>
                  </a:moveTo>
                  <a:cubicBezTo>
                    <a:pt x="12758" y="18604"/>
                    <a:pt x="13564" y="19340"/>
                    <a:pt x="15016" y="20002"/>
                  </a:cubicBezTo>
                  <a:cubicBezTo>
                    <a:pt x="16582" y="20715"/>
                    <a:pt x="18635" y="21226"/>
                    <a:pt x="21220" y="21567"/>
                  </a:cubicBezTo>
                  <a:cubicBezTo>
                    <a:pt x="21600" y="16057"/>
                    <a:pt x="19574" y="10159"/>
                    <a:pt x="14815" y="4243"/>
                  </a:cubicBezTo>
                  <a:cubicBezTo>
                    <a:pt x="14807" y="4234"/>
                    <a:pt x="14408" y="3730"/>
                    <a:pt x="13400" y="3060"/>
                  </a:cubicBezTo>
                  <a:cubicBezTo>
                    <a:pt x="12394" y="2393"/>
                    <a:pt x="10761" y="1561"/>
                    <a:pt x="8361" y="933"/>
                  </a:cubicBezTo>
                  <a:cubicBezTo>
                    <a:pt x="5889" y="286"/>
                    <a:pt x="3040" y="-33"/>
                    <a:pt x="0" y="2"/>
                  </a:cubicBezTo>
                  <a:cubicBezTo>
                    <a:pt x="6613" y="5666"/>
                    <a:pt x="10441" y="11465"/>
                    <a:pt x="11729" y="17006"/>
                  </a:cubicBezTo>
                  <a:cubicBezTo>
                    <a:pt x="11729" y="17014"/>
                    <a:pt x="11835" y="17439"/>
                    <a:pt x="12295" y="18021"/>
                  </a:cubicBezTo>
                  <a:close/>
                  <a:moveTo>
                    <a:pt x="12295" y="1802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5" name="AutoShape 40"/>
            <p:cNvSpPr>
              <a:spLocks/>
            </p:cNvSpPr>
            <p:nvPr/>
          </p:nvSpPr>
          <p:spPr bwMode="auto">
            <a:xfrm>
              <a:off x="606" y="81"/>
              <a:ext cx="40" cy="122"/>
            </a:xfrm>
            <a:custGeom>
              <a:avLst/>
              <a:gdLst/>
              <a:ahLst/>
              <a:cxnLst/>
              <a:rect l="0" t="0" r="r" b="b"/>
              <a:pathLst>
                <a:path w="21179" h="21600">
                  <a:moveTo>
                    <a:pt x="7641" y="19609"/>
                  </a:moveTo>
                  <a:cubicBezTo>
                    <a:pt x="7637" y="19620"/>
                    <a:pt x="7502" y="20515"/>
                    <a:pt x="8498" y="21600"/>
                  </a:cubicBezTo>
                  <a:lnTo>
                    <a:pt x="20963" y="18556"/>
                  </a:lnTo>
                  <a:cubicBezTo>
                    <a:pt x="21600" y="14450"/>
                    <a:pt x="20841" y="10153"/>
                    <a:pt x="18541" y="5767"/>
                  </a:cubicBezTo>
                  <a:cubicBezTo>
                    <a:pt x="18534" y="5757"/>
                    <a:pt x="18238" y="5171"/>
                    <a:pt x="17172" y="4359"/>
                  </a:cubicBezTo>
                  <a:cubicBezTo>
                    <a:pt x="16108" y="3551"/>
                    <a:pt x="14250" y="2513"/>
                    <a:pt x="11219" y="1644"/>
                  </a:cubicBezTo>
                  <a:cubicBezTo>
                    <a:pt x="8094" y="749"/>
                    <a:pt x="4273" y="186"/>
                    <a:pt x="0" y="0"/>
                  </a:cubicBezTo>
                  <a:cubicBezTo>
                    <a:pt x="6315" y="6729"/>
                    <a:pt x="8695" y="13407"/>
                    <a:pt x="7641" y="19609"/>
                  </a:cubicBezTo>
                  <a:close/>
                  <a:moveTo>
                    <a:pt x="7641" y="1960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6" name="AutoShape 41"/>
            <p:cNvSpPr>
              <a:spLocks/>
            </p:cNvSpPr>
            <p:nvPr/>
          </p:nvSpPr>
          <p:spPr bwMode="auto">
            <a:xfrm>
              <a:off x="643" y="118"/>
              <a:ext cx="33" cy="147"/>
            </a:xfrm>
            <a:custGeom>
              <a:avLst/>
              <a:gdLst/>
              <a:ahLst/>
              <a:cxnLst/>
              <a:rect l="0" t="0" r="r" b="b"/>
              <a:pathLst>
                <a:path w="21419" h="21600">
                  <a:moveTo>
                    <a:pt x="1998" y="19467"/>
                  </a:moveTo>
                  <a:lnTo>
                    <a:pt x="2000" y="19467"/>
                  </a:lnTo>
                  <a:cubicBezTo>
                    <a:pt x="3685" y="20284"/>
                    <a:pt x="6423" y="20984"/>
                    <a:pt x="10252" y="21600"/>
                  </a:cubicBezTo>
                  <a:cubicBezTo>
                    <a:pt x="17560" y="16959"/>
                    <a:pt x="21572" y="11713"/>
                    <a:pt x="21414" y="6136"/>
                  </a:cubicBezTo>
                  <a:lnTo>
                    <a:pt x="9790" y="8063"/>
                  </a:lnTo>
                  <a:lnTo>
                    <a:pt x="21111" y="6187"/>
                  </a:lnTo>
                  <a:lnTo>
                    <a:pt x="21076" y="5528"/>
                  </a:lnTo>
                  <a:cubicBezTo>
                    <a:pt x="21074" y="5519"/>
                    <a:pt x="21046" y="5026"/>
                    <a:pt x="20216" y="4314"/>
                  </a:cubicBezTo>
                  <a:cubicBezTo>
                    <a:pt x="19391" y="3604"/>
                    <a:pt x="17731" y="2674"/>
                    <a:pt x="14561" y="1832"/>
                  </a:cubicBezTo>
                  <a:cubicBezTo>
                    <a:pt x="11295" y="963"/>
                    <a:pt x="6997" y="338"/>
                    <a:pt x="1944" y="0"/>
                  </a:cubicBezTo>
                  <a:cubicBezTo>
                    <a:pt x="3970" y="3074"/>
                    <a:pt x="4677" y="6089"/>
                    <a:pt x="4170" y="8995"/>
                  </a:cubicBezTo>
                  <a:lnTo>
                    <a:pt x="4473" y="8945"/>
                  </a:lnTo>
                  <a:cubicBezTo>
                    <a:pt x="4031" y="11539"/>
                    <a:pt x="2619" y="14045"/>
                    <a:pt x="341" y="16429"/>
                  </a:cubicBezTo>
                  <a:cubicBezTo>
                    <a:pt x="334" y="16436"/>
                    <a:pt x="-28" y="16824"/>
                    <a:pt x="2" y="17393"/>
                  </a:cubicBezTo>
                  <a:cubicBezTo>
                    <a:pt x="35" y="17962"/>
                    <a:pt x="438" y="18707"/>
                    <a:pt x="1998" y="19467"/>
                  </a:cubicBezTo>
                  <a:close/>
                  <a:moveTo>
                    <a:pt x="1998" y="1946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7" name="AutoShape 42"/>
            <p:cNvSpPr>
              <a:spLocks/>
            </p:cNvSpPr>
            <p:nvPr/>
          </p:nvSpPr>
          <p:spPr bwMode="auto">
            <a:xfrm>
              <a:off x="620" y="184"/>
              <a:ext cx="24" cy="39"/>
            </a:xfrm>
            <a:custGeom>
              <a:avLst/>
              <a:gdLst/>
              <a:ahLst/>
              <a:cxnLst/>
              <a:rect l="0" t="0" r="r" b="b"/>
              <a:pathLst>
                <a:path w="21600" h="21600">
                  <a:moveTo>
                    <a:pt x="17440" y="21600"/>
                  </a:moveTo>
                  <a:cubicBezTo>
                    <a:pt x="19574" y="14635"/>
                    <a:pt x="20978" y="7416"/>
                    <a:pt x="21600" y="0"/>
                  </a:cubicBezTo>
                  <a:lnTo>
                    <a:pt x="0" y="9660"/>
                  </a:lnTo>
                  <a:cubicBezTo>
                    <a:pt x="779" y="11256"/>
                    <a:pt x="1977" y="12994"/>
                    <a:pt x="3849" y="14691"/>
                  </a:cubicBezTo>
                  <a:lnTo>
                    <a:pt x="3852" y="14695"/>
                  </a:lnTo>
                  <a:cubicBezTo>
                    <a:pt x="6997" y="17542"/>
                    <a:pt x="11500" y="19806"/>
                    <a:pt x="17440" y="21600"/>
                  </a:cubicBezTo>
                  <a:close/>
                  <a:moveTo>
                    <a:pt x="1744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8" name="AutoShape 43"/>
            <p:cNvSpPr>
              <a:spLocks/>
            </p:cNvSpPr>
            <p:nvPr/>
          </p:nvSpPr>
          <p:spPr bwMode="auto">
            <a:xfrm>
              <a:off x="665" y="162"/>
              <a:ext cx="46" cy="147"/>
            </a:xfrm>
            <a:custGeom>
              <a:avLst/>
              <a:gdLst/>
              <a:ahLst/>
              <a:cxnLst/>
              <a:rect l="0" t="0" r="r" b="b"/>
              <a:pathLst>
                <a:path w="21314" h="21600">
                  <a:moveTo>
                    <a:pt x="186" y="17079"/>
                  </a:moveTo>
                  <a:cubicBezTo>
                    <a:pt x="-74" y="17643"/>
                    <a:pt x="-156" y="18394"/>
                    <a:pt x="578" y="19199"/>
                  </a:cubicBezTo>
                  <a:cubicBezTo>
                    <a:pt x="1370" y="20066"/>
                    <a:pt x="2970" y="20855"/>
                    <a:pt x="5387" y="21600"/>
                  </a:cubicBezTo>
                  <a:cubicBezTo>
                    <a:pt x="13140" y="17129"/>
                    <a:pt x="18701" y="11891"/>
                    <a:pt x="21215" y="6150"/>
                  </a:cubicBezTo>
                  <a:cubicBezTo>
                    <a:pt x="21217" y="6141"/>
                    <a:pt x="21444" y="5652"/>
                    <a:pt x="21204" y="4919"/>
                  </a:cubicBezTo>
                  <a:cubicBezTo>
                    <a:pt x="20965" y="4188"/>
                    <a:pt x="20245" y="3208"/>
                    <a:pt x="18405" y="2262"/>
                  </a:cubicBezTo>
                  <a:cubicBezTo>
                    <a:pt x="16509" y="1286"/>
                    <a:pt x="13760" y="513"/>
                    <a:pt x="10334" y="0"/>
                  </a:cubicBezTo>
                  <a:cubicBezTo>
                    <a:pt x="10209" y="5858"/>
                    <a:pt x="6819" y="11340"/>
                    <a:pt x="903" y="16140"/>
                  </a:cubicBezTo>
                  <a:cubicBezTo>
                    <a:pt x="893" y="16147"/>
                    <a:pt x="446" y="16516"/>
                    <a:pt x="186" y="17079"/>
                  </a:cubicBezTo>
                  <a:close/>
                  <a:moveTo>
                    <a:pt x="186" y="1707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9" name="AutoShape 44"/>
            <p:cNvSpPr>
              <a:spLocks/>
            </p:cNvSpPr>
            <p:nvPr/>
          </p:nvSpPr>
          <p:spPr bwMode="auto">
            <a:xfrm>
              <a:off x="672" y="214"/>
              <a:ext cx="60" cy="143"/>
            </a:xfrm>
            <a:custGeom>
              <a:avLst/>
              <a:gdLst/>
              <a:ahLst/>
              <a:cxnLst/>
              <a:rect l="0" t="0" r="r" b="b"/>
              <a:pathLst>
                <a:path w="21358" h="21600">
                  <a:moveTo>
                    <a:pt x="601" y="16756"/>
                  </a:moveTo>
                  <a:cubicBezTo>
                    <a:pt x="185" y="17312"/>
                    <a:pt x="-167" y="18068"/>
                    <a:pt x="83" y="18920"/>
                  </a:cubicBezTo>
                  <a:lnTo>
                    <a:pt x="83" y="18921"/>
                  </a:lnTo>
                  <a:cubicBezTo>
                    <a:pt x="354" y="19841"/>
                    <a:pt x="1272" y="20721"/>
                    <a:pt x="2830" y="21600"/>
                  </a:cubicBezTo>
                  <a:cubicBezTo>
                    <a:pt x="10458" y="17465"/>
                    <a:pt x="16733" y="12461"/>
                    <a:pt x="20867" y="6780"/>
                  </a:cubicBezTo>
                  <a:cubicBezTo>
                    <a:pt x="20872" y="6770"/>
                    <a:pt x="21232" y="6288"/>
                    <a:pt x="21332" y="5534"/>
                  </a:cubicBezTo>
                  <a:cubicBezTo>
                    <a:pt x="21433" y="4782"/>
                    <a:pt x="21260" y="3754"/>
                    <a:pt x="20220" y="2701"/>
                  </a:cubicBezTo>
                  <a:cubicBezTo>
                    <a:pt x="19149" y="1616"/>
                    <a:pt x="17348" y="694"/>
                    <a:pt x="14930" y="0"/>
                  </a:cubicBezTo>
                  <a:cubicBezTo>
                    <a:pt x="12588" y="5922"/>
                    <a:pt x="7879" y="11293"/>
                    <a:pt x="1511" y="15843"/>
                  </a:cubicBezTo>
                  <a:cubicBezTo>
                    <a:pt x="1501" y="15850"/>
                    <a:pt x="1016" y="16201"/>
                    <a:pt x="601" y="16756"/>
                  </a:cubicBezTo>
                  <a:close/>
                  <a:moveTo>
                    <a:pt x="601" y="1675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0" name="AutoShape 45"/>
            <p:cNvSpPr>
              <a:spLocks/>
            </p:cNvSpPr>
            <p:nvPr/>
          </p:nvSpPr>
          <p:spPr bwMode="auto">
            <a:xfrm>
              <a:off x="672" y="265"/>
              <a:ext cx="74" cy="137"/>
            </a:xfrm>
            <a:custGeom>
              <a:avLst/>
              <a:gdLst/>
              <a:ahLst/>
              <a:cxnLst/>
              <a:rect l="0" t="0" r="r" b="b"/>
              <a:pathLst>
                <a:path w="21358" h="21600">
                  <a:moveTo>
                    <a:pt x="457" y="17086"/>
                  </a:moveTo>
                  <a:lnTo>
                    <a:pt x="551" y="17086"/>
                  </a:lnTo>
                  <a:cubicBezTo>
                    <a:pt x="263" y="17531"/>
                    <a:pt x="39" y="18052"/>
                    <a:pt x="5" y="18632"/>
                  </a:cubicBezTo>
                  <a:cubicBezTo>
                    <a:pt x="-54" y="19605"/>
                    <a:pt x="420" y="20583"/>
                    <a:pt x="1410" y="21600"/>
                  </a:cubicBezTo>
                  <a:cubicBezTo>
                    <a:pt x="4097" y="20225"/>
                    <a:pt x="6674" y="18717"/>
                    <a:pt x="9113" y="17086"/>
                  </a:cubicBezTo>
                  <a:lnTo>
                    <a:pt x="8983" y="17086"/>
                  </a:lnTo>
                  <a:cubicBezTo>
                    <a:pt x="13249" y="14235"/>
                    <a:pt x="17084" y="11007"/>
                    <a:pt x="20308" y="7435"/>
                  </a:cubicBezTo>
                  <a:cubicBezTo>
                    <a:pt x="20315" y="7426"/>
                    <a:pt x="20753" y="6951"/>
                    <a:pt x="21061" y="6178"/>
                  </a:cubicBezTo>
                  <a:cubicBezTo>
                    <a:pt x="21372" y="5405"/>
                    <a:pt x="21546" y="4327"/>
                    <a:pt x="21030" y="3166"/>
                  </a:cubicBezTo>
                  <a:cubicBezTo>
                    <a:pt x="20500" y="1967"/>
                    <a:pt x="19333" y="888"/>
                    <a:pt x="17600" y="0"/>
                  </a:cubicBezTo>
                  <a:cubicBezTo>
                    <a:pt x="13917" y="5978"/>
                    <a:pt x="8494" y="11206"/>
                    <a:pt x="2006" y="15495"/>
                  </a:cubicBezTo>
                  <a:cubicBezTo>
                    <a:pt x="1991" y="15503"/>
                    <a:pt x="1063" y="16125"/>
                    <a:pt x="457" y="17086"/>
                  </a:cubicBezTo>
                  <a:close/>
                  <a:moveTo>
                    <a:pt x="457" y="1708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1" name="AutoShape 46"/>
            <p:cNvSpPr>
              <a:spLocks/>
            </p:cNvSpPr>
            <p:nvPr/>
          </p:nvSpPr>
          <p:spPr bwMode="auto">
            <a:xfrm>
              <a:off x="672" y="324"/>
              <a:ext cx="87" cy="127"/>
            </a:xfrm>
            <a:custGeom>
              <a:avLst/>
              <a:gdLst/>
              <a:ahLst/>
              <a:cxnLst/>
              <a:rect l="0" t="0" r="r" b="b"/>
              <a:pathLst>
                <a:path w="21339" h="21600">
                  <a:moveTo>
                    <a:pt x="11076" y="8798"/>
                  </a:moveTo>
                  <a:lnTo>
                    <a:pt x="11219" y="8798"/>
                  </a:lnTo>
                  <a:cubicBezTo>
                    <a:pt x="8536" y="11166"/>
                    <a:pt x="5644" y="13305"/>
                    <a:pt x="2605" y="15196"/>
                  </a:cubicBezTo>
                  <a:cubicBezTo>
                    <a:pt x="2595" y="15201"/>
                    <a:pt x="2105" y="15509"/>
                    <a:pt x="1557" y="16048"/>
                  </a:cubicBezTo>
                  <a:cubicBezTo>
                    <a:pt x="1009" y="16589"/>
                    <a:pt x="400" y="17354"/>
                    <a:pt x="139" y="18310"/>
                  </a:cubicBezTo>
                  <a:lnTo>
                    <a:pt x="138" y="18310"/>
                  </a:lnTo>
                  <a:cubicBezTo>
                    <a:pt x="-146" y="19343"/>
                    <a:pt x="11" y="20426"/>
                    <a:pt x="586" y="21600"/>
                  </a:cubicBezTo>
                  <a:cubicBezTo>
                    <a:pt x="7385" y="18374"/>
                    <a:pt x="13758" y="14057"/>
                    <a:pt x="19184" y="8798"/>
                  </a:cubicBezTo>
                  <a:lnTo>
                    <a:pt x="19042" y="8798"/>
                  </a:lnTo>
                  <a:lnTo>
                    <a:pt x="19678" y="8174"/>
                  </a:lnTo>
                  <a:cubicBezTo>
                    <a:pt x="19686" y="8166"/>
                    <a:pt x="20162" y="7698"/>
                    <a:pt x="20606" y="6903"/>
                  </a:cubicBezTo>
                  <a:cubicBezTo>
                    <a:pt x="21050" y="6107"/>
                    <a:pt x="21454" y="4975"/>
                    <a:pt x="21309" y="3690"/>
                  </a:cubicBezTo>
                  <a:cubicBezTo>
                    <a:pt x="21160" y="2364"/>
                    <a:pt x="20453" y="1106"/>
                    <a:pt x="19232" y="0"/>
                  </a:cubicBezTo>
                  <a:cubicBezTo>
                    <a:pt x="16835" y="3206"/>
                    <a:pt x="14085" y="6146"/>
                    <a:pt x="11076" y="8798"/>
                  </a:cubicBezTo>
                  <a:close/>
                  <a:moveTo>
                    <a:pt x="11076" y="879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2" name="AutoShape 47"/>
            <p:cNvSpPr>
              <a:spLocks/>
            </p:cNvSpPr>
            <p:nvPr/>
          </p:nvSpPr>
          <p:spPr bwMode="auto">
            <a:xfrm>
              <a:off x="635" y="472"/>
              <a:ext cx="19" cy="34"/>
            </a:xfrm>
            <a:custGeom>
              <a:avLst/>
              <a:gdLst/>
              <a:ahLst/>
              <a:cxnLst/>
              <a:rect l="0" t="0" r="r" b="b"/>
              <a:pathLst>
                <a:path w="21464" h="21600">
                  <a:moveTo>
                    <a:pt x="8" y="20581"/>
                  </a:moveTo>
                  <a:cubicBezTo>
                    <a:pt x="24" y="20924"/>
                    <a:pt x="74" y="21262"/>
                    <a:pt x="140" y="21600"/>
                  </a:cubicBezTo>
                  <a:cubicBezTo>
                    <a:pt x="4832" y="19493"/>
                    <a:pt x="10327" y="17907"/>
                    <a:pt x="16249" y="16682"/>
                  </a:cubicBezTo>
                  <a:cubicBezTo>
                    <a:pt x="16393" y="10969"/>
                    <a:pt x="18038" y="5229"/>
                    <a:pt x="21464" y="0"/>
                  </a:cubicBezTo>
                  <a:cubicBezTo>
                    <a:pt x="17039" y="3117"/>
                    <a:pt x="12511" y="6152"/>
                    <a:pt x="7888" y="9091"/>
                  </a:cubicBezTo>
                  <a:cubicBezTo>
                    <a:pt x="7847" y="9114"/>
                    <a:pt x="5799" y="10425"/>
                    <a:pt x="3804" y="12500"/>
                  </a:cubicBezTo>
                  <a:cubicBezTo>
                    <a:pt x="1813" y="14584"/>
                    <a:pt x="-136" y="17413"/>
                    <a:pt x="8" y="20581"/>
                  </a:cubicBezTo>
                  <a:close/>
                  <a:moveTo>
                    <a:pt x="8" y="2058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3" name="AutoShape 48"/>
            <p:cNvSpPr>
              <a:spLocks/>
            </p:cNvSpPr>
            <p:nvPr/>
          </p:nvSpPr>
          <p:spPr bwMode="auto">
            <a:xfrm>
              <a:off x="628" y="391"/>
              <a:ext cx="41" cy="89"/>
            </a:xfrm>
            <a:custGeom>
              <a:avLst/>
              <a:gdLst/>
              <a:ahLst/>
              <a:cxnLst/>
              <a:rect l="0" t="0" r="r" b="b"/>
              <a:pathLst>
                <a:path w="21350" h="21600">
                  <a:moveTo>
                    <a:pt x="21350" y="4666"/>
                  </a:moveTo>
                  <a:cubicBezTo>
                    <a:pt x="20103" y="3188"/>
                    <a:pt x="19351" y="1602"/>
                    <a:pt x="19127" y="0"/>
                  </a:cubicBezTo>
                  <a:cubicBezTo>
                    <a:pt x="14360" y="4875"/>
                    <a:pt x="8771" y="9375"/>
                    <a:pt x="2611" y="13511"/>
                  </a:cubicBezTo>
                  <a:cubicBezTo>
                    <a:pt x="2595" y="13522"/>
                    <a:pt x="1790" y="14065"/>
                    <a:pt x="1082" y="14900"/>
                  </a:cubicBezTo>
                  <a:cubicBezTo>
                    <a:pt x="371" y="15739"/>
                    <a:pt x="-250" y="16861"/>
                    <a:pt x="101" y="18081"/>
                  </a:cubicBezTo>
                  <a:cubicBezTo>
                    <a:pt x="466" y="19339"/>
                    <a:pt x="1807" y="20502"/>
                    <a:pt x="4117" y="21600"/>
                  </a:cubicBezTo>
                  <a:cubicBezTo>
                    <a:pt x="7970" y="19451"/>
                    <a:pt x="11667" y="17182"/>
                    <a:pt x="15183" y="14797"/>
                  </a:cubicBezTo>
                  <a:cubicBezTo>
                    <a:pt x="15344" y="11325"/>
                    <a:pt x="16408" y="7334"/>
                    <a:pt x="21350" y="4666"/>
                  </a:cubicBezTo>
                  <a:close/>
                  <a:moveTo>
                    <a:pt x="21350" y="466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4" name="AutoShape 49"/>
            <p:cNvSpPr>
              <a:spLocks/>
            </p:cNvSpPr>
            <p:nvPr/>
          </p:nvSpPr>
          <p:spPr bwMode="auto">
            <a:xfrm>
              <a:off x="620" y="346"/>
              <a:ext cx="49" cy="97"/>
            </a:xfrm>
            <a:custGeom>
              <a:avLst/>
              <a:gdLst/>
              <a:ahLst/>
              <a:cxnLst/>
              <a:rect l="0" t="0" r="r" b="b"/>
              <a:pathLst>
                <a:path w="21345" h="21600">
                  <a:moveTo>
                    <a:pt x="4426" y="21600"/>
                  </a:moveTo>
                  <a:cubicBezTo>
                    <a:pt x="11048" y="16667"/>
                    <a:pt x="16852" y="11189"/>
                    <a:pt x="21345" y="5142"/>
                  </a:cubicBezTo>
                  <a:cubicBezTo>
                    <a:pt x="20692" y="4775"/>
                    <a:pt x="20156" y="4334"/>
                    <a:pt x="19757" y="3849"/>
                  </a:cubicBezTo>
                  <a:cubicBezTo>
                    <a:pt x="18731" y="2602"/>
                    <a:pt x="18112" y="1305"/>
                    <a:pt x="17871" y="0"/>
                  </a:cubicBezTo>
                  <a:lnTo>
                    <a:pt x="12619" y="1221"/>
                  </a:lnTo>
                  <a:cubicBezTo>
                    <a:pt x="9695" y="5890"/>
                    <a:pt x="5918" y="10231"/>
                    <a:pt x="1537" y="14249"/>
                  </a:cubicBezTo>
                  <a:cubicBezTo>
                    <a:pt x="1525" y="14259"/>
                    <a:pt x="946" y="14797"/>
                    <a:pt x="503" y="15596"/>
                  </a:cubicBezTo>
                  <a:cubicBezTo>
                    <a:pt x="60" y="16398"/>
                    <a:pt x="-255" y="17457"/>
                    <a:pt x="287" y="18556"/>
                  </a:cubicBezTo>
                  <a:cubicBezTo>
                    <a:pt x="847" y="19693"/>
                    <a:pt x="2226" y="20697"/>
                    <a:pt x="4426" y="21600"/>
                  </a:cubicBezTo>
                  <a:close/>
                  <a:moveTo>
                    <a:pt x="442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5" name="AutoShape 50"/>
            <p:cNvSpPr>
              <a:spLocks/>
            </p:cNvSpPr>
            <p:nvPr/>
          </p:nvSpPr>
          <p:spPr bwMode="auto">
            <a:xfrm>
              <a:off x="613" y="273"/>
              <a:ext cx="44" cy="130"/>
            </a:xfrm>
            <a:custGeom>
              <a:avLst/>
              <a:gdLst/>
              <a:ahLst/>
              <a:cxnLst/>
              <a:rect l="0" t="0" r="r" b="b"/>
              <a:pathLst>
                <a:path w="21321" h="21600">
                  <a:moveTo>
                    <a:pt x="5871" y="21600"/>
                  </a:moveTo>
                  <a:cubicBezTo>
                    <a:pt x="9718" y="19092"/>
                    <a:pt x="13090" y="16418"/>
                    <a:pt x="15823" y="13572"/>
                  </a:cubicBezTo>
                  <a:lnTo>
                    <a:pt x="15568" y="13613"/>
                  </a:lnTo>
                  <a:cubicBezTo>
                    <a:pt x="18007" y="11080"/>
                    <a:pt x="19936" y="8411"/>
                    <a:pt x="21221" y="5616"/>
                  </a:cubicBezTo>
                  <a:cubicBezTo>
                    <a:pt x="21225" y="5609"/>
                    <a:pt x="21441" y="5155"/>
                    <a:pt x="21226" y="4480"/>
                  </a:cubicBezTo>
                  <a:cubicBezTo>
                    <a:pt x="21015" y="3809"/>
                    <a:pt x="20355" y="2912"/>
                    <a:pt x="18641" y="2055"/>
                  </a:cubicBezTo>
                  <a:cubicBezTo>
                    <a:pt x="16798" y="1134"/>
                    <a:pt x="14084" y="429"/>
                    <a:pt x="10664" y="0"/>
                  </a:cubicBezTo>
                  <a:cubicBezTo>
                    <a:pt x="10210" y="5770"/>
                    <a:pt x="6741" y="11101"/>
                    <a:pt x="1339" y="15872"/>
                  </a:cubicBezTo>
                  <a:lnTo>
                    <a:pt x="13227" y="13984"/>
                  </a:lnTo>
                  <a:lnTo>
                    <a:pt x="1594" y="15831"/>
                  </a:lnTo>
                  <a:lnTo>
                    <a:pt x="948" y="16393"/>
                  </a:lnTo>
                  <a:cubicBezTo>
                    <a:pt x="937" y="16400"/>
                    <a:pt x="456" y="16818"/>
                    <a:pt x="184" y="17419"/>
                  </a:cubicBezTo>
                  <a:cubicBezTo>
                    <a:pt x="-88" y="18021"/>
                    <a:pt x="-159" y="18802"/>
                    <a:pt x="690" y="19574"/>
                  </a:cubicBezTo>
                  <a:cubicBezTo>
                    <a:pt x="1568" y="20372"/>
                    <a:pt x="3291" y="21038"/>
                    <a:pt x="5871" y="21600"/>
                  </a:cubicBezTo>
                  <a:close/>
                  <a:moveTo>
                    <a:pt x="5871"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6" name="AutoShape 51"/>
            <p:cNvSpPr>
              <a:spLocks/>
            </p:cNvSpPr>
            <p:nvPr/>
          </p:nvSpPr>
          <p:spPr bwMode="auto">
            <a:xfrm>
              <a:off x="650" y="310"/>
              <a:ext cx="16" cy="37"/>
            </a:xfrm>
            <a:custGeom>
              <a:avLst/>
              <a:gdLst/>
              <a:ahLst/>
              <a:cxnLst/>
              <a:rect l="0" t="0" r="r" b="b"/>
              <a:pathLst>
                <a:path w="21600" h="21600">
                  <a:moveTo>
                    <a:pt x="21600" y="2604"/>
                  </a:moveTo>
                  <a:cubicBezTo>
                    <a:pt x="18935" y="1636"/>
                    <a:pt x="15955" y="766"/>
                    <a:pt x="12661" y="0"/>
                  </a:cubicBezTo>
                  <a:cubicBezTo>
                    <a:pt x="9416" y="7471"/>
                    <a:pt x="5138" y="14676"/>
                    <a:pt x="0" y="21600"/>
                  </a:cubicBezTo>
                  <a:lnTo>
                    <a:pt x="16693" y="18323"/>
                  </a:lnTo>
                  <a:cubicBezTo>
                    <a:pt x="15523" y="12973"/>
                    <a:pt x="17258" y="7584"/>
                    <a:pt x="21600" y="2604"/>
                  </a:cubicBezTo>
                  <a:close/>
                  <a:moveTo>
                    <a:pt x="21600" y="26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7" name="AutoShape 52"/>
            <p:cNvSpPr>
              <a:spLocks/>
            </p:cNvSpPr>
            <p:nvPr/>
          </p:nvSpPr>
          <p:spPr bwMode="auto">
            <a:xfrm>
              <a:off x="591" y="236"/>
              <a:ext cx="33" cy="129"/>
            </a:xfrm>
            <a:custGeom>
              <a:avLst/>
              <a:gdLst/>
              <a:ahLst/>
              <a:cxnLst/>
              <a:rect l="0" t="0" r="r" b="b"/>
              <a:pathLst>
                <a:path w="21544" h="21600">
                  <a:moveTo>
                    <a:pt x="9645" y="21600"/>
                  </a:moveTo>
                  <a:cubicBezTo>
                    <a:pt x="17031" y="16633"/>
                    <a:pt x="21540" y="11054"/>
                    <a:pt x="21544" y="5022"/>
                  </a:cubicBezTo>
                  <a:cubicBezTo>
                    <a:pt x="21542" y="5014"/>
                    <a:pt x="21556" y="4551"/>
                    <a:pt x="20857" y="3890"/>
                  </a:cubicBezTo>
                  <a:cubicBezTo>
                    <a:pt x="20158" y="3232"/>
                    <a:pt x="18723" y="2371"/>
                    <a:pt x="15903" y="1610"/>
                  </a:cubicBezTo>
                  <a:lnTo>
                    <a:pt x="15901" y="1610"/>
                  </a:lnTo>
                  <a:cubicBezTo>
                    <a:pt x="12869" y="793"/>
                    <a:pt x="8810" y="238"/>
                    <a:pt x="3992" y="0"/>
                  </a:cubicBezTo>
                  <a:cubicBezTo>
                    <a:pt x="5553" y="2972"/>
                    <a:pt x="5951" y="5883"/>
                    <a:pt x="5315" y="8681"/>
                  </a:cubicBezTo>
                  <a:cubicBezTo>
                    <a:pt x="4679" y="11481"/>
                    <a:pt x="3004" y="14170"/>
                    <a:pt x="485" y="16724"/>
                  </a:cubicBezTo>
                  <a:cubicBezTo>
                    <a:pt x="478" y="16731"/>
                    <a:pt x="56" y="17168"/>
                    <a:pt x="5" y="17771"/>
                  </a:cubicBezTo>
                  <a:cubicBezTo>
                    <a:pt x="-44" y="18376"/>
                    <a:pt x="254" y="19144"/>
                    <a:pt x="1764" y="19859"/>
                  </a:cubicBezTo>
                  <a:cubicBezTo>
                    <a:pt x="3328" y="20598"/>
                    <a:pt x="5940" y="21167"/>
                    <a:pt x="9645" y="21600"/>
                  </a:cubicBezTo>
                  <a:close/>
                  <a:moveTo>
                    <a:pt x="964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8" name="AutoShape 53"/>
            <p:cNvSpPr>
              <a:spLocks/>
            </p:cNvSpPr>
            <p:nvPr/>
          </p:nvSpPr>
          <p:spPr bwMode="auto">
            <a:xfrm>
              <a:off x="561" y="206"/>
              <a:ext cx="36" cy="127"/>
            </a:xfrm>
            <a:custGeom>
              <a:avLst/>
              <a:gdLst/>
              <a:ahLst/>
              <a:cxnLst/>
              <a:rect l="0" t="0" r="r" b="b"/>
              <a:pathLst>
                <a:path w="21350" h="21600">
                  <a:moveTo>
                    <a:pt x="6590" y="18142"/>
                  </a:moveTo>
                  <a:cubicBezTo>
                    <a:pt x="6870" y="18752"/>
                    <a:pt x="7552" y="19512"/>
                    <a:pt x="9314" y="20167"/>
                  </a:cubicBezTo>
                  <a:cubicBezTo>
                    <a:pt x="11136" y="20846"/>
                    <a:pt x="13824" y="21312"/>
                    <a:pt x="17458" y="21600"/>
                  </a:cubicBezTo>
                  <a:cubicBezTo>
                    <a:pt x="19614" y="18954"/>
                    <a:pt x="20942" y="16171"/>
                    <a:pt x="21269" y="13279"/>
                  </a:cubicBezTo>
                  <a:cubicBezTo>
                    <a:pt x="21600" y="10386"/>
                    <a:pt x="20916" y="7387"/>
                    <a:pt x="19137" y="4332"/>
                  </a:cubicBezTo>
                  <a:cubicBezTo>
                    <a:pt x="19131" y="4325"/>
                    <a:pt x="18867" y="3854"/>
                    <a:pt x="17831" y="3214"/>
                  </a:cubicBezTo>
                  <a:cubicBezTo>
                    <a:pt x="16796" y="2575"/>
                    <a:pt x="14958" y="1767"/>
                    <a:pt x="11914" y="1117"/>
                  </a:cubicBezTo>
                  <a:lnTo>
                    <a:pt x="11912" y="1117"/>
                  </a:lnTo>
                  <a:cubicBezTo>
                    <a:pt x="8634" y="419"/>
                    <a:pt x="4573" y="33"/>
                    <a:pt x="0" y="0"/>
                  </a:cubicBezTo>
                  <a:cubicBezTo>
                    <a:pt x="3153" y="2938"/>
                    <a:pt x="5257" y="5868"/>
                    <a:pt x="6313" y="8731"/>
                  </a:cubicBezTo>
                  <a:cubicBezTo>
                    <a:pt x="7373" y="11593"/>
                    <a:pt x="7384" y="14388"/>
                    <a:pt x="6465" y="17067"/>
                  </a:cubicBezTo>
                  <a:cubicBezTo>
                    <a:pt x="6459" y="17076"/>
                    <a:pt x="6313" y="17533"/>
                    <a:pt x="6590" y="18142"/>
                  </a:cubicBezTo>
                  <a:close/>
                  <a:moveTo>
                    <a:pt x="6590" y="1814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9" name="AutoShape 54"/>
            <p:cNvSpPr>
              <a:spLocks/>
            </p:cNvSpPr>
            <p:nvPr/>
          </p:nvSpPr>
          <p:spPr bwMode="auto">
            <a:xfrm>
              <a:off x="517" y="177"/>
              <a:ext cx="49" cy="120"/>
            </a:xfrm>
            <a:custGeom>
              <a:avLst/>
              <a:gdLst/>
              <a:ahLst/>
              <a:cxnLst/>
              <a:rect l="0" t="0" r="r" b="b"/>
              <a:pathLst>
                <a:path w="21368" h="21486">
                  <a:moveTo>
                    <a:pt x="12026" y="18448"/>
                  </a:moveTo>
                  <a:cubicBezTo>
                    <a:pt x="12474" y="19064"/>
                    <a:pt x="13261" y="19812"/>
                    <a:pt x="14766" y="20402"/>
                  </a:cubicBezTo>
                  <a:cubicBezTo>
                    <a:pt x="16323" y="21012"/>
                    <a:pt x="18408" y="21361"/>
                    <a:pt x="21093" y="21486"/>
                  </a:cubicBezTo>
                  <a:cubicBezTo>
                    <a:pt x="21600" y="18667"/>
                    <a:pt x="21415" y="15731"/>
                    <a:pt x="20461" y="12733"/>
                  </a:cubicBezTo>
                  <a:cubicBezTo>
                    <a:pt x="19512" y="9734"/>
                    <a:pt x="17795" y="6672"/>
                    <a:pt x="15324" y="3610"/>
                  </a:cubicBezTo>
                  <a:cubicBezTo>
                    <a:pt x="15314" y="3600"/>
                    <a:pt x="14609" y="2709"/>
                    <a:pt x="12578" y="1796"/>
                  </a:cubicBezTo>
                  <a:lnTo>
                    <a:pt x="11871" y="2302"/>
                  </a:lnTo>
                  <a:lnTo>
                    <a:pt x="12507" y="1846"/>
                  </a:lnTo>
                  <a:cubicBezTo>
                    <a:pt x="11575" y="1423"/>
                    <a:pt x="10358" y="994"/>
                    <a:pt x="8822" y="658"/>
                  </a:cubicBezTo>
                  <a:lnTo>
                    <a:pt x="8820" y="658"/>
                  </a:lnTo>
                  <a:cubicBezTo>
                    <a:pt x="6243" y="93"/>
                    <a:pt x="3236" y="-114"/>
                    <a:pt x="0" y="60"/>
                  </a:cubicBezTo>
                  <a:cubicBezTo>
                    <a:pt x="2412" y="2163"/>
                    <a:pt x="4469" y="4288"/>
                    <a:pt x="6148" y="6407"/>
                  </a:cubicBezTo>
                  <a:lnTo>
                    <a:pt x="6243" y="6339"/>
                  </a:lnTo>
                  <a:cubicBezTo>
                    <a:pt x="9188" y="10055"/>
                    <a:pt x="10949" y="13764"/>
                    <a:pt x="11503" y="17346"/>
                  </a:cubicBezTo>
                  <a:cubicBezTo>
                    <a:pt x="11503" y="17355"/>
                    <a:pt x="11586" y="17833"/>
                    <a:pt x="12026" y="18448"/>
                  </a:cubicBezTo>
                  <a:close/>
                  <a:moveTo>
                    <a:pt x="12026" y="1844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0" name="AutoShape 55"/>
            <p:cNvSpPr>
              <a:spLocks/>
            </p:cNvSpPr>
            <p:nvPr/>
          </p:nvSpPr>
          <p:spPr bwMode="auto">
            <a:xfrm>
              <a:off x="509" y="221"/>
              <a:ext cx="27" cy="51"/>
            </a:xfrm>
            <a:custGeom>
              <a:avLst/>
              <a:gdLst/>
              <a:ahLst/>
              <a:cxnLst/>
              <a:rect l="0" t="0" r="r" b="b"/>
              <a:pathLst>
                <a:path w="21600" h="21493">
                  <a:moveTo>
                    <a:pt x="2481" y="15814"/>
                  </a:moveTo>
                  <a:cubicBezTo>
                    <a:pt x="3771" y="17178"/>
                    <a:pt x="5795" y="18799"/>
                    <a:pt x="9038" y="19937"/>
                  </a:cubicBezTo>
                  <a:cubicBezTo>
                    <a:pt x="12391" y="21116"/>
                    <a:pt x="16530" y="21600"/>
                    <a:pt x="21600" y="21473"/>
                  </a:cubicBezTo>
                  <a:cubicBezTo>
                    <a:pt x="20401" y="14450"/>
                    <a:pt x="17605" y="7240"/>
                    <a:pt x="13251" y="0"/>
                  </a:cubicBezTo>
                  <a:lnTo>
                    <a:pt x="0" y="11859"/>
                  </a:lnTo>
                  <a:lnTo>
                    <a:pt x="683" y="13334"/>
                  </a:lnTo>
                  <a:cubicBezTo>
                    <a:pt x="689" y="13356"/>
                    <a:pt x="1196" y="14453"/>
                    <a:pt x="2481" y="15814"/>
                  </a:cubicBezTo>
                  <a:close/>
                  <a:moveTo>
                    <a:pt x="2481" y="158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1" name="AutoShape 56"/>
            <p:cNvSpPr>
              <a:spLocks/>
            </p:cNvSpPr>
            <p:nvPr/>
          </p:nvSpPr>
          <p:spPr bwMode="auto">
            <a:xfrm>
              <a:off x="473" y="162"/>
              <a:ext cx="55" cy="90"/>
            </a:xfrm>
            <a:custGeom>
              <a:avLst/>
              <a:gdLst/>
              <a:ahLst/>
              <a:cxnLst/>
              <a:rect l="0" t="0" r="r" b="b"/>
              <a:pathLst>
                <a:path w="21600" h="21455">
                  <a:moveTo>
                    <a:pt x="21600" y="14737"/>
                  </a:moveTo>
                  <a:cubicBezTo>
                    <a:pt x="19761" y="11083"/>
                    <a:pt x="17331" y="7423"/>
                    <a:pt x="14375" y="3812"/>
                  </a:cubicBezTo>
                  <a:cubicBezTo>
                    <a:pt x="14365" y="3803"/>
                    <a:pt x="13893" y="3214"/>
                    <a:pt x="12842" y="2496"/>
                  </a:cubicBezTo>
                  <a:cubicBezTo>
                    <a:pt x="11794" y="1780"/>
                    <a:pt x="10158" y="931"/>
                    <a:pt x="7904" y="433"/>
                  </a:cubicBezTo>
                  <a:lnTo>
                    <a:pt x="7902" y="431"/>
                  </a:lnTo>
                  <a:cubicBezTo>
                    <a:pt x="5480" y="-104"/>
                    <a:pt x="2790" y="-145"/>
                    <a:pt x="0" y="328"/>
                  </a:cubicBezTo>
                  <a:cubicBezTo>
                    <a:pt x="7174" y="7180"/>
                    <a:pt x="12466" y="14372"/>
                    <a:pt x="15291" y="21455"/>
                  </a:cubicBezTo>
                  <a:cubicBezTo>
                    <a:pt x="15291" y="21455"/>
                    <a:pt x="21600" y="14737"/>
                    <a:pt x="21600" y="14737"/>
                  </a:cubicBezTo>
                  <a:close/>
                  <a:moveTo>
                    <a:pt x="21600" y="1473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2" name="AutoShape 57"/>
            <p:cNvSpPr>
              <a:spLocks/>
            </p:cNvSpPr>
            <p:nvPr/>
          </p:nvSpPr>
          <p:spPr bwMode="auto">
            <a:xfrm>
              <a:off x="421" y="147"/>
              <a:ext cx="80" cy="105"/>
            </a:xfrm>
            <a:custGeom>
              <a:avLst/>
              <a:gdLst/>
              <a:ahLst/>
              <a:cxnLst/>
              <a:rect l="0" t="0" r="r" b="b"/>
              <a:pathLst>
                <a:path w="21600" h="21344">
                  <a:moveTo>
                    <a:pt x="14736" y="19188"/>
                  </a:moveTo>
                  <a:cubicBezTo>
                    <a:pt x="15296" y="19798"/>
                    <a:pt x="16132" y="20503"/>
                    <a:pt x="17315" y="20932"/>
                  </a:cubicBezTo>
                  <a:cubicBezTo>
                    <a:pt x="18541" y="21374"/>
                    <a:pt x="19951" y="21455"/>
                    <a:pt x="21600" y="21200"/>
                  </a:cubicBezTo>
                  <a:cubicBezTo>
                    <a:pt x="19494" y="14939"/>
                    <a:pt x="15543" y="8598"/>
                    <a:pt x="10226" y="2580"/>
                  </a:cubicBezTo>
                  <a:cubicBezTo>
                    <a:pt x="10218" y="2573"/>
                    <a:pt x="9813" y="2107"/>
                    <a:pt x="9001" y="1571"/>
                  </a:cubicBezTo>
                  <a:cubicBezTo>
                    <a:pt x="8191" y="1036"/>
                    <a:pt x="6968" y="428"/>
                    <a:pt x="5376" y="152"/>
                  </a:cubicBezTo>
                  <a:lnTo>
                    <a:pt x="5375" y="152"/>
                  </a:lnTo>
                  <a:cubicBezTo>
                    <a:pt x="3663" y="-145"/>
                    <a:pt x="1837" y="-7"/>
                    <a:pt x="0" y="563"/>
                  </a:cubicBezTo>
                  <a:cubicBezTo>
                    <a:pt x="5921" y="6128"/>
                    <a:pt x="10736" y="12052"/>
                    <a:pt x="13900" y="18060"/>
                  </a:cubicBezTo>
                  <a:cubicBezTo>
                    <a:pt x="13904" y="18069"/>
                    <a:pt x="14178" y="18579"/>
                    <a:pt x="14736" y="19188"/>
                  </a:cubicBezTo>
                  <a:close/>
                  <a:moveTo>
                    <a:pt x="14736" y="1918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3" name="AutoShape 58"/>
            <p:cNvSpPr>
              <a:spLocks/>
            </p:cNvSpPr>
            <p:nvPr/>
          </p:nvSpPr>
          <p:spPr bwMode="auto">
            <a:xfrm>
              <a:off x="376" y="140"/>
              <a:ext cx="92" cy="97"/>
            </a:xfrm>
            <a:custGeom>
              <a:avLst/>
              <a:gdLst/>
              <a:ahLst/>
              <a:cxnLst/>
              <a:rect l="0" t="0" r="r" b="b"/>
              <a:pathLst>
                <a:path w="21600" h="21349">
                  <a:moveTo>
                    <a:pt x="15242" y="19534"/>
                  </a:moveTo>
                  <a:cubicBezTo>
                    <a:pt x="15832" y="20128"/>
                    <a:pt x="16681" y="20801"/>
                    <a:pt x="17796" y="21132"/>
                  </a:cubicBezTo>
                  <a:cubicBezTo>
                    <a:pt x="18947" y="21476"/>
                    <a:pt x="20202" y="21408"/>
                    <a:pt x="21600" y="20951"/>
                  </a:cubicBezTo>
                  <a:cubicBezTo>
                    <a:pt x="18664" y="14497"/>
                    <a:pt x="14301" y="8158"/>
                    <a:pt x="9000" y="2213"/>
                  </a:cubicBezTo>
                  <a:cubicBezTo>
                    <a:pt x="8993" y="2205"/>
                    <a:pt x="8587" y="1746"/>
                    <a:pt x="7827" y="1246"/>
                  </a:cubicBezTo>
                  <a:cubicBezTo>
                    <a:pt x="7068" y="744"/>
                    <a:pt x="5950" y="204"/>
                    <a:pt x="4557" y="46"/>
                  </a:cubicBezTo>
                  <a:lnTo>
                    <a:pt x="4556" y="46"/>
                  </a:lnTo>
                  <a:cubicBezTo>
                    <a:pt x="3058" y="-124"/>
                    <a:pt x="1513" y="173"/>
                    <a:pt x="0" y="930"/>
                  </a:cubicBezTo>
                  <a:cubicBezTo>
                    <a:pt x="5688" y="6424"/>
                    <a:pt x="10617" y="12305"/>
                    <a:pt x="14330" y="18412"/>
                  </a:cubicBezTo>
                  <a:cubicBezTo>
                    <a:pt x="14335" y="18421"/>
                    <a:pt x="14654" y="18940"/>
                    <a:pt x="15242" y="19534"/>
                  </a:cubicBezTo>
                  <a:close/>
                  <a:moveTo>
                    <a:pt x="15242" y="1953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4" name="AutoShape 59"/>
            <p:cNvSpPr>
              <a:spLocks/>
            </p:cNvSpPr>
            <p:nvPr/>
          </p:nvSpPr>
          <p:spPr bwMode="auto">
            <a:xfrm>
              <a:off x="354" y="140"/>
              <a:ext cx="74" cy="88"/>
            </a:xfrm>
            <a:custGeom>
              <a:avLst/>
              <a:gdLst/>
              <a:ahLst/>
              <a:cxnLst/>
              <a:rect l="0" t="0" r="r" b="b"/>
              <a:pathLst>
                <a:path w="21600" h="21452">
                  <a:moveTo>
                    <a:pt x="13381" y="19888"/>
                  </a:moveTo>
                  <a:cubicBezTo>
                    <a:pt x="14214" y="20476"/>
                    <a:pt x="15390" y="21120"/>
                    <a:pt x="16848" y="21356"/>
                  </a:cubicBezTo>
                  <a:cubicBezTo>
                    <a:pt x="18357" y="21600"/>
                    <a:pt x="19925" y="21378"/>
                    <a:pt x="21600" y="20701"/>
                  </a:cubicBezTo>
                  <a:cubicBezTo>
                    <a:pt x="16798" y="13970"/>
                    <a:pt x="10503" y="7508"/>
                    <a:pt x="3287" y="1475"/>
                  </a:cubicBezTo>
                  <a:cubicBezTo>
                    <a:pt x="3273" y="1464"/>
                    <a:pt x="2230" y="585"/>
                    <a:pt x="442" y="0"/>
                  </a:cubicBezTo>
                  <a:lnTo>
                    <a:pt x="0" y="7084"/>
                  </a:lnTo>
                  <a:cubicBezTo>
                    <a:pt x="4440" y="10827"/>
                    <a:pt x="8508" y="14726"/>
                    <a:pt x="12065" y="18752"/>
                  </a:cubicBezTo>
                  <a:cubicBezTo>
                    <a:pt x="12073" y="18764"/>
                    <a:pt x="12550" y="19298"/>
                    <a:pt x="13381" y="19888"/>
                  </a:cubicBezTo>
                  <a:close/>
                  <a:moveTo>
                    <a:pt x="13381" y="1988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5" name="AutoShape 60"/>
            <p:cNvSpPr>
              <a:spLocks/>
            </p:cNvSpPr>
            <p:nvPr/>
          </p:nvSpPr>
          <p:spPr bwMode="auto">
            <a:xfrm>
              <a:off x="354" y="177"/>
              <a:ext cx="37" cy="44"/>
            </a:xfrm>
            <a:custGeom>
              <a:avLst/>
              <a:gdLst/>
              <a:ahLst/>
              <a:cxnLst/>
              <a:rect l="0" t="0" r="r" b="b"/>
              <a:pathLst>
                <a:path w="21600" h="21405">
                  <a:moveTo>
                    <a:pt x="0" y="15623"/>
                  </a:moveTo>
                  <a:lnTo>
                    <a:pt x="1482" y="16948"/>
                  </a:lnTo>
                  <a:cubicBezTo>
                    <a:pt x="1502" y="16966"/>
                    <a:pt x="2605" y="17956"/>
                    <a:pt x="4458" y="18990"/>
                  </a:cubicBezTo>
                  <a:cubicBezTo>
                    <a:pt x="6310" y="20029"/>
                    <a:pt x="8896" y="21119"/>
                    <a:pt x="11968" y="21358"/>
                  </a:cubicBezTo>
                  <a:cubicBezTo>
                    <a:pt x="15142" y="21600"/>
                    <a:pt x="18332" y="20901"/>
                    <a:pt x="21600" y="19288"/>
                  </a:cubicBezTo>
                  <a:cubicBezTo>
                    <a:pt x="15389" y="12667"/>
                    <a:pt x="8470" y="6230"/>
                    <a:pt x="1003" y="0"/>
                  </a:cubicBezTo>
                  <a:cubicBezTo>
                    <a:pt x="1003" y="0"/>
                    <a:pt x="0" y="15623"/>
                    <a:pt x="0" y="15623"/>
                  </a:cubicBezTo>
                  <a:close/>
                  <a:moveTo>
                    <a:pt x="0" y="1562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Tree>
    <p:extLst>
      <p:ext uri="{BB962C8B-B14F-4D97-AF65-F5344CB8AC3E}">
        <p14:creationId xmlns:p14="http://schemas.microsoft.com/office/powerpoint/2010/main" val="173868891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andcuffs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atin typeface="Arial Narrow" panose="020B0606020202030204" pitchFamily="34" charset="0"/>
              </a:defRPr>
            </a:lvl1pPr>
          </a:lstStyle>
          <a:p>
            <a:fld id="{4FB80D6B-206B-D942-99E0-1D15FA9B7D6F}" type="slidenum">
              <a:rPr lang="en-US" smtClean="0"/>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CFAB2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 name="Text Placeholder 8"/>
          <p:cNvSpPr>
            <a:spLocks noGrp="1"/>
          </p:cNvSpPr>
          <p:nvPr>
            <p:ph type="body" sz="quarter" idx="11" hasCustomPrompt="1"/>
          </p:nvPr>
        </p:nvSpPr>
        <p:spPr>
          <a:xfrm>
            <a:off x="3071813" y="3750475"/>
            <a:ext cx="3000375" cy="267891"/>
          </a:xfrm>
          <a:prstGeom prst="rect">
            <a:avLst/>
          </a:prstGeom>
          <a:solidFill>
            <a:srgbClr val="616163"/>
          </a:solidFill>
          <a:ln>
            <a:noFill/>
          </a:ln>
        </p:spPr>
        <p:txBody>
          <a:bodyPr vert="horz" lIns="64270" tIns="32135" rIns="64270" bIns="32135"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grpSp>
        <p:nvGrpSpPr>
          <p:cNvPr id="66" name="Group 6"/>
          <p:cNvGrpSpPr>
            <a:grpSpLocks/>
          </p:cNvGrpSpPr>
          <p:nvPr userDrawn="1"/>
        </p:nvGrpSpPr>
        <p:grpSpPr bwMode="auto">
          <a:xfrm>
            <a:off x="4125516" y="1759148"/>
            <a:ext cx="884039" cy="866180"/>
            <a:chOff x="0" y="0"/>
            <a:chExt cx="792" cy="776"/>
          </a:xfrm>
        </p:grpSpPr>
        <p:sp>
          <p:nvSpPr>
            <p:cNvPr id="67" name="AutoShape 3"/>
            <p:cNvSpPr>
              <a:spLocks/>
            </p:cNvSpPr>
            <p:nvPr/>
          </p:nvSpPr>
          <p:spPr bwMode="auto">
            <a:xfrm>
              <a:off x="0" y="401"/>
              <a:ext cx="146" cy="358"/>
            </a:xfrm>
            <a:custGeom>
              <a:avLst/>
              <a:gdLst/>
              <a:ahLst/>
              <a:cxnLst/>
              <a:rect l="0" t="0" r="r" b="b"/>
              <a:pathLst>
                <a:path w="19162" h="21600">
                  <a:moveTo>
                    <a:pt x="15025" y="19157"/>
                  </a:moveTo>
                  <a:cubicBezTo>
                    <a:pt x="15483" y="18369"/>
                    <a:pt x="16557" y="17651"/>
                    <a:pt x="18100" y="17206"/>
                  </a:cubicBezTo>
                  <a:cubicBezTo>
                    <a:pt x="11755" y="15800"/>
                    <a:pt x="8268" y="12468"/>
                    <a:pt x="10157" y="9215"/>
                  </a:cubicBezTo>
                  <a:cubicBezTo>
                    <a:pt x="11435" y="7013"/>
                    <a:pt x="14888" y="5348"/>
                    <a:pt x="19162" y="4578"/>
                  </a:cubicBezTo>
                  <a:lnTo>
                    <a:pt x="16203" y="4212"/>
                  </a:lnTo>
                  <a:lnTo>
                    <a:pt x="18419" y="0"/>
                  </a:lnTo>
                  <a:cubicBezTo>
                    <a:pt x="10125" y="994"/>
                    <a:pt x="3227" y="3946"/>
                    <a:pt x="849" y="8042"/>
                  </a:cubicBezTo>
                  <a:cubicBezTo>
                    <a:pt x="-2438" y="13706"/>
                    <a:pt x="4087" y="19532"/>
                    <a:pt x="15665" y="21600"/>
                  </a:cubicBezTo>
                  <a:cubicBezTo>
                    <a:pt x="14740" y="20850"/>
                    <a:pt x="14558" y="19961"/>
                    <a:pt x="15025" y="19157"/>
                  </a:cubicBezTo>
                  <a:close/>
                  <a:moveTo>
                    <a:pt x="15025" y="1915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8" name="AutoShape 4"/>
            <p:cNvSpPr>
              <a:spLocks/>
            </p:cNvSpPr>
            <p:nvPr/>
          </p:nvSpPr>
          <p:spPr bwMode="auto">
            <a:xfrm>
              <a:off x="417" y="363"/>
              <a:ext cx="310" cy="241"/>
            </a:xfrm>
            <a:custGeom>
              <a:avLst/>
              <a:gdLst/>
              <a:ahLst/>
              <a:cxnLst/>
              <a:rect l="0" t="0" r="r" b="b"/>
              <a:pathLst>
                <a:path w="20857" h="20064">
                  <a:moveTo>
                    <a:pt x="18306" y="15007"/>
                  </a:moveTo>
                  <a:cubicBezTo>
                    <a:pt x="17676" y="14226"/>
                    <a:pt x="17264" y="13166"/>
                    <a:pt x="17218" y="12033"/>
                  </a:cubicBezTo>
                  <a:cubicBezTo>
                    <a:pt x="14214" y="14803"/>
                    <a:pt x="9947" y="14501"/>
                    <a:pt x="7221" y="11123"/>
                  </a:cubicBezTo>
                  <a:cubicBezTo>
                    <a:pt x="5426" y="8899"/>
                    <a:pt x="4708" y="5846"/>
                    <a:pt x="5064" y="2958"/>
                  </a:cubicBezTo>
                  <a:lnTo>
                    <a:pt x="3938" y="4354"/>
                  </a:lnTo>
                  <a:lnTo>
                    <a:pt x="507" y="0"/>
                  </a:lnTo>
                  <a:cubicBezTo>
                    <a:pt x="-743" y="5314"/>
                    <a:pt x="315" y="11255"/>
                    <a:pt x="3699" y="15446"/>
                  </a:cubicBezTo>
                  <a:cubicBezTo>
                    <a:pt x="8402" y="21274"/>
                    <a:pt x="15885" y="21600"/>
                    <a:pt x="20857" y="16340"/>
                  </a:cubicBezTo>
                  <a:cubicBezTo>
                    <a:pt x="20853" y="16340"/>
                    <a:pt x="20849" y="16340"/>
                    <a:pt x="20845" y="16340"/>
                  </a:cubicBezTo>
                  <a:cubicBezTo>
                    <a:pt x="19878" y="16340"/>
                    <a:pt x="18966" y="15825"/>
                    <a:pt x="18306" y="15007"/>
                  </a:cubicBezTo>
                  <a:close/>
                  <a:moveTo>
                    <a:pt x="18306" y="1500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9" name="AutoShape 5"/>
            <p:cNvSpPr>
              <a:spLocks/>
            </p:cNvSpPr>
            <p:nvPr/>
          </p:nvSpPr>
          <p:spPr bwMode="auto">
            <a:xfrm>
              <a:off x="87" y="0"/>
              <a:ext cx="705" cy="776"/>
            </a:xfrm>
            <a:custGeom>
              <a:avLst/>
              <a:gdLst/>
              <a:ahLst/>
              <a:cxnLst/>
              <a:rect l="0" t="0" r="r" b="b"/>
              <a:pathLst>
                <a:path w="20954" h="21221">
                  <a:moveTo>
                    <a:pt x="9234" y="6853"/>
                  </a:moveTo>
                  <a:cubicBezTo>
                    <a:pt x="9077" y="6709"/>
                    <a:pt x="9042" y="6549"/>
                    <a:pt x="9125" y="6364"/>
                  </a:cubicBezTo>
                  <a:cubicBezTo>
                    <a:pt x="9233" y="6123"/>
                    <a:pt x="9513" y="5934"/>
                    <a:pt x="9761" y="5934"/>
                  </a:cubicBezTo>
                  <a:cubicBezTo>
                    <a:pt x="9882" y="5934"/>
                    <a:pt x="9988" y="5978"/>
                    <a:pt x="10085" y="6068"/>
                  </a:cubicBezTo>
                  <a:lnTo>
                    <a:pt x="10603" y="6545"/>
                  </a:lnTo>
                  <a:lnTo>
                    <a:pt x="9751" y="7329"/>
                  </a:lnTo>
                  <a:cubicBezTo>
                    <a:pt x="9751" y="7329"/>
                    <a:pt x="9234" y="6853"/>
                    <a:pt x="9234" y="6853"/>
                  </a:cubicBezTo>
                  <a:close/>
                  <a:moveTo>
                    <a:pt x="8755" y="3620"/>
                  </a:moveTo>
                  <a:lnTo>
                    <a:pt x="7330" y="2863"/>
                  </a:lnTo>
                  <a:cubicBezTo>
                    <a:pt x="7059" y="2719"/>
                    <a:pt x="7059" y="2496"/>
                    <a:pt x="7106" y="2334"/>
                  </a:cubicBezTo>
                  <a:cubicBezTo>
                    <a:pt x="7177" y="2090"/>
                    <a:pt x="7415" y="1836"/>
                    <a:pt x="7690" y="1836"/>
                  </a:cubicBezTo>
                  <a:cubicBezTo>
                    <a:pt x="7769" y="1836"/>
                    <a:pt x="7851" y="1858"/>
                    <a:pt x="7933" y="1902"/>
                  </a:cubicBezTo>
                  <a:lnTo>
                    <a:pt x="9357" y="2660"/>
                  </a:lnTo>
                  <a:cubicBezTo>
                    <a:pt x="9672" y="2827"/>
                    <a:pt x="9679" y="3065"/>
                    <a:pt x="9629" y="3236"/>
                  </a:cubicBezTo>
                  <a:cubicBezTo>
                    <a:pt x="9564" y="3462"/>
                    <a:pt x="9340" y="3702"/>
                    <a:pt x="9053" y="3702"/>
                  </a:cubicBezTo>
                  <a:cubicBezTo>
                    <a:pt x="8957" y="3702"/>
                    <a:pt x="8857" y="3674"/>
                    <a:pt x="8755" y="3620"/>
                  </a:cubicBezTo>
                  <a:close/>
                  <a:moveTo>
                    <a:pt x="10976" y="8058"/>
                  </a:moveTo>
                  <a:lnTo>
                    <a:pt x="11558" y="7522"/>
                  </a:lnTo>
                  <a:lnTo>
                    <a:pt x="12291" y="8197"/>
                  </a:lnTo>
                  <a:cubicBezTo>
                    <a:pt x="12317" y="8289"/>
                    <a:pt x="12309" y="8384"/>
                    <a:pt x="12267" y="8483"/>
                  </a:cubicBezTo>
                  <a:lnTo>
                    <a:pt x="11863" y="8855"/>
                  </a:lnTo>
                  <a:cubicBezTo>
                    <a:pt x="11858" y="8857"/>
                    <a:pt x="11853" y="8859"/>
                    <a:pt x="11848" y="8861"/>
                  </a:cubicBezTo>
                  <a:cubicBezTo>
                    <a:pt x="11848" y="8861"/>
                    <a:pt x="10976" y="8058"/>
                    <a:pt x="10976" y="8058"/>
                  </a:cubicBezTo>
                  <a:close/>
                  <a:moveTo>
                    <a:pt x="4187" y="1833"/>
                  </a:moveTo>
                  <a:lnTo>
                    <a:pt x="2750" y="2597"/>
                  </a:lnTo>
                  <a:cubicBezTo>
                    <a:pt x="2664" y="2643"/>
                    <a:pt x="2579" y="2666"/>
                    <a:pt x="2498" y="2666"/>
                  </a:cubicBezTo>
                  <a:cubicBezTo>
                    <a:pt x="2406" y="2666"/>
                    <a:pt x="2318" y="2636"/>
                    <a:pt x="2239" y="2586"/>
                  </a:cubicBezTo>
                  <a:lnTo>
                    <a:pt x="2247" y="2561"/>
                  </a:lnTo>
                  <a:lnTo>
                    <a:pt x="2178" y="2543"/>
                  </a:lnTo>
                  <a:cubicBezTo>
                    <a:pt x="2060" y="2448"/>
                    <a:pt x="1970" y="2310"/>
                    <a:pt x="1931" y="2175"/>
                  </a:cubicBezTo>
                  <a:cubicBezTo>
                    <a:pt x="1882" y="2008"/>
                    <a:pt x="1880" y="1778"/>
                    <a:pt x="2148" y="1636"/>
                  </a:cubicBezTo>
                  <a:lnTo>
                    <a:pt x="3573" y="879"/>
                  </a:lnTo>
                  <a:cubicBezTo>
                    <a:pt x="3677" y="824"/>
                    <a:pt x="3780" y="795"/>
                    <a:pt x="3877" y="795"/>
                  </a:cubicBezTo>
                  <a:cubicBezTo>
                    <a:pt x="4157" y="795"/>
                    <a:pt x="4378" y="1033"/>
                    <a:pt x="4443" y="1257"/>
                  </a:cubicBezTo>
                  <a:cubicBezTo>
                    <a:pt x="4484" y="1398"/>
                    <a:pt x="4504" y="1658"/>
                    <a:pt x="4187" y="1833"/>
                  </a:cubicBezTo>
                  <a:close/>
                  <a:moveTo>
                    <a:pt x="1867" y="5244"/>
                  </a:moveTo>
                  <a:lnTo>
                    <a:pt x="3031" y="6316"/>
                  </a:lnTo>
                  <a:cubicBezTo>
                    <a:pt x="3212" y="6483"/>
                    <a:pt x="3259" y="6668"/>
                    <a:pt x="3170" y="6866"/>
                  </a:cubicBezTo>
                  <a:cubicBezTo>
                    <a:pt x="3068" y="7093"/>
                    <a:pt x="2808" y="7264"/>
                    <a:pt x="2567" y="7264"/>
                  </a:cubicBezTo>
                  <a:cubicBezTo>
                    <a:pt x="2428" y="7264"/>
                    <a:pt x="2298" y="7209"/>
                    <a:pt x="2179" y="7100"/>
                  </a:cubicBezTo>
                  <a:lnTo>
                    <a:pt x="1016" y="6029"/>
                  </a:lnTo>
                  <a:cubicBezTo>
                    <a:pt x="859" y="5885"/>
                    <a:pt x="824" y="5725"/>
                    <a:pt x="907" y="5540"/>
                  </a:cubicBezTo>
                  <a:cubicBezTo>
                    <a:pt x="1015" y="5299"/>
                    <a:pt x="1295" y="5110"/>
                    <a:pt x="1543" y="5110"/>
                  </a:cubicBezTo>
                  <a:cubicBezTo>
                    <a:pt x="1664" y="5110"/>
                    <a:pt x="1770" y="5154"/>
                    <a:pt x="1867" y="5244"/>
                  </a:cubicBezTo>
                  <a:close/>
                  <a:moveTo>
                    <a:pt x="4715" y="8525"/>
                  </a:moveTo>
                  <a:cubicBezTo>
                    <a:pt x="4948" y="8525"/>
                    <a:pt x="5187" y="8625"/>
                    <a:pt x="5312" y="8775"/>
                  </a:cubicBezTo>
                  <a:cubicBezTo>
                    <a:pt x="5402" y="8882"/>
                    <a:pt x="5425" y="9005"/>
                    <a:pt x="5383" y="9148"/>
                  </a:cubicBezTo>
                  <a:lnTo>
                    <a:pt x="5190" y="9812"/>
                  </a:lnTo>
                  <a:lnTo>
                    <a:pt x="4026" y="9525"/>
                  </a:lnTo>
                  <a:lnTo>
                    <a:pt x="4219" y="8861"/>
                  </a:lnTo>
                  <a:cubicBezTo>
                    <a:pt x="4300" y="8583"/>
                    <a:pt x="4534" y="8525"/>
                    <a:pt x="4715" y="8525"/>
                  </a:cubicBezTo>
                  <a:close/>
                  <a:moveTo>
                    <a:pt x="4606" y="11796"/>
                  </a:moveTo>
                  <a:cubicBezTo>
                    <a:pt x="4536" y="11956"/>
                    <a:pt x="4421" y="12036"/>
                    <a:pt x="4302" y="12073"/>
                  </a:cubicBezTo>
                  <a:lnTo>
                    <a:pt x="3715" y="11929"/>
                  </a:lnTo>
                  <a:lnTo>
                    <a:pt x="4036" y="10827"/>
                  </a:lnTo>
                  <a:lnTo>
                    <a:pt x="4831" y="11023"/>
                  </a:lnTo>
                  <a:cubicBezTo>
                    <a:pt x="4831" y="11023"/>
                    <a:pt x="4606" y="11796"/>
                    <a:pt x="4606" y="11796"/>
                  </a:cubicBezTo>
                  <a:close/>
                  <a:moveTo>
                    <a:pt x="19316" y="7830"/>
                  </a:moveTo>
                  <a:lnTo>
                    <a:pt x="19316" y="7830"/>
                  </a:lnTo>
                  <a:cubicBezTo>
                    <a:pt x="17800" y="6434"/>
                    <a:pt x="15617" y="6016"/>
                    <a:pt x="13701" y="6558"/>
                  </a:cubicBezTo>
                  <a:lnTo>
                    <a:pt x="12144" y="5126"/>
                  </a:lnTo>
                  <a:lnTo>
                    <a:pt x="11214" y="5982"/>
                  </a:lnTo>
                  <a:lnTo>
                    <a:pt x="10696" y="5506"/>
                  </a:lnTo>
                  <a:cubicBezTo>
                    <a:pt x="10470" y="5298"/>
                    <a:pt x="10196" y="5174"/>
                    <a:pt x="9898" y="5146"/>
                  </a:cubicBezTo>
                  <a:lnTo>
                    <a:pt x="9738" y="4322"/>
                  </a:lnTo>
                  <a:cubicBezTo>
                    <a:pt x="10082" y="4138"/>
                    <a:pt x="10353" y="3822"/>
                    <a:pt x="10464" y="3442"/>
                  </a:cubicBezTo>
                  <a:cubicBezTo>
                    <a:pt x="10637" y="2848"/>
                    <a:pt x="10378" y="2284"/>
                    <a:pt x="9789" y="1971"/>
                  </a:cubicBezTo>
                  <a:lnTo>
                    <a:pt x="8365" y="1213"/>
                  </a:lnTo>
                  <a:cubicBezTo>
                    <a:pt x="8150" y="1099"/>
                    <a:pt x="7923" y="1041"/>
                    <a:pt x="7690" y="1041"/>
                  </a:cubicBezTo>
                  <a:cubicBezTo>
                    <a:pt x="7320" y="1041"/>
                    <a:pt x="6965" y="1195"/>
                    <a:pt x="6695" y="1446"/>
                  </a:cubicBezTo>
                  <a:lnTo>
                    <a:pt x="5285" y="1081"/>
                  </a:lnTo>
                  <a:cubicBezTo>
                    <a:pt x="5283" y="1071"/>
                    <a:pt x="5280" y="1061"/>
                    <a:pt x="5277" y="1051"/>
                  </a:cubicBezTo>
                  <a:cubicBezTo>
                    <a:pt x="5097" y="432"/>
                    <a:pt x="4521" y="0"/>
                    <a:pt x="3877" y="0"/>
                  </a:cubicBezTo>
                  <a:cubicBezTo>
                    <a:pt x="3626" y="0"/>
                    <a:pt x="3378" y="64"/>
                    <a:pt x="3141" y="190"/>
                  </a:cubicBezTo>
                  <a:lnTo>
                    <a:pt x="1716" y="947"/>
                  </a:lnTo>
                  <a:cubicBezTo>
                    <a:pt x="1162" y="1242"/>
                    <a:pt x="925" y="1791"/>
                    <a:pt x="1096" y="2381"/>
                  </a:cubicBezTo>
                  <a:cubicBezTo>
                    <a:pt x="1138" y="2523"/>
                    <a:pt x="1200" y="2656"/>
                    <a:pt x="1279" y="2777"/>
                  </a:cubicBezTo>
                  <a:lnTo>
                    <a:pt x="716" y="4557"/>
                  </a:lnTo>
                  <a:cubicBezTo>
                    <a:pt x="452" y="4720"/>
                    <a:pt x="235" y="4956"/>
                    <a:pt x="109" y="5235"/>
                  </a:cubicBezTo>
                  <a:cubicBezTo>
                    <a:pt x="-107" y="5715"/>
                    <a:pt x="4" y="6222"/>
                    <a:pt x="405" y="6591"/>
                  </a:cubicBezTo>
                  <a:lnTo>
                    <a:pt x="1568" y="7663"/>
                  </a:lnTo>
                  <a:cubicBezTo>
                    <a:pt x="1851" y="7922"/>
                    <a:pt x="2196" y="8060"/>
                    <a:pt x="2567" y="8060"/>
                  </a:cubicBezTo>
                  <a:cubicBezTo>
                    <a:pt x="2814" y="8060"/>
                    <a:pt x="3060" y="7994"/>
                    <a:pt x="3278" y="7881"/>
                  </a:cubicBezTo>
                  <a:lnTo>
                    <a:pt x="3634" y="8189"/>
                  </a:lnTo>
                  <a:cubicBezTo>
                    <a:pt x="3522" y="8321"/>
                    <a:pt x="3437" y="8477"/>
                    <a:pt x="3385" y="8655"/>
                  </a:cubicBezTo>
                  <a:lnTo>
                    <a:pt x="3192" y="9319"/>
                  </a:lnTo>
                  <a:lnTo>
                    <a:pt x="2470" y="9141"/>
                  </a:lnTo>
                  <a:lnTo>
                    <a:pt x="1532" y="12695"/>
                  </a:lnTo>
                  <a:lnTo>
                    <a:pt x="2592" y="12957"/>
                  </a:lnTo>
                  <a:cubicBezTo>
                    <a:pt x="2976" y="12926"/>
                    <a:pt x="3373" y="12955"/>
                    <a:pt x="3768" y="13052"/>
                  </a:cubicBezTo>
                  <a:cubicBezTo>
                    <a:pt x="5577" y="13498"/>
                    <a:pt x="6651" y="15211"/>
                    <a:pt x="6166" y="16876"/>
                  </a:cubicBezTo>
                  <a:cubicBezTo>
                    <a:pt x="5686" y="18524"/>
                    <a:pt x="3863" y="19508"/>
                    <a:pt x="2073" y="19098"/>
                  </a:cubicBezTo>
                  <a:cubicBezTo>
                    <a:pt x="1583" y="19162"/>
                    <a:pt x="1265" y="19503"/>
                    <a:pt x="1157" y="19874"/>
                  </a:cubicBezTo>
                  <a:cubicBezTo>
                    <a:pt x="1017" y="20356"/>
                    <a:pt x="1205" y="20924"/>
                    <a:pt x="1927" y="21144"/>
                  </a:cubicBezTo>
                  <a:cubicBezTo>
                    <a:pt x="4753" y="21600"/>
                    <a:pt x="7551" y="19993"/>
                    <a:pt x="8307" y="17395"/>
                  </a:cubicBezTo>
                  <a:lnTo>
                    <a:pt x="8308" y="17395"/>
                  </a:lnTo>
                  <a:cubicBezTo>
                    <a:pt x="8863" y="15487"/>
                    <a:pt x="8165" y="13538"/>
                    <a:pt x="6696" y="12281"/>
                  </a:cubicBezTo>
                  <a:lnTo>
                    <a:pt x="7266" y="10324"/>
                  </a:lnTo>
                  <a:lnTo>
                    <a:pt x="6024" y="10018"/>
                  </a:lnTo>
                  <a:lnTo>
                    <a:pt x="6218" y="9354"/>
                  </a:lnTo>
                  <a:cubicBezTo>
                    <a:pt x="6329" y="8972"/>
                    <a:pt x="6251" y="8595"/>
                    <a:pt x="5998" y="8291"/>
                  </a:cubicBezTo>
                  <a:cubicBezTo>
                    <a:pt x="5709" y="7944"/>
                    <a:pt x="5218" y="7729"/>
                    <a:pt x="4715" y="7729"/>
                  </a:cubicBezTo>
                  <a:cubicBezTo>
                    <a:pt x="4605" y="7729"/>
                    <a:pt x="4499" y="7740"/>
                    <a:pt x="4398" y="7760"/>
                  </a:cubicBezTo>
                  <a:lnTo>
                    <a:pt x="3889" y="7318"/>
                  </a:lnTo>
                  <a:cubicBezTo>
                    <a:pt x="3918" y="7270"/>
                    <a:pt x="3945" y="7221"/>
                    <a:pt x="3968" y="7170"/>
                  </a:cubicBezTo>
                  <a:cubicBezTo>
                    <a:pt x="4190" y="6676"/>
                    <a:pt x="4068" y="6146"/>
                    <a:pt x="3642" y="5753"/>
                  </a:cubicBezTo>
                  <a:lnTo>
                    <a:pt x="2479" y="4682"/>
                  </a:lnTo>
                  <a:cubicBezTo>
                    <a:pt x="2255" y="4476"/>
                    <a:pt x="1984" y="4353"/>
                    <a:pt x="1690" y="4323"/>
                  </a:cubicBezTo>
                  <a:lnTo>
                    <a:pt x="1993" y="3364"/>
                  </a:lnTo>
                  <a:cubicBezTo>
                    <a:pt x="2153" y="3427"/>
                    <a:pt x="2324" y="3462"/>
                    <a:pt x="2498" y="3462"/>
                  </a:cubicBezTo>
                  <a:cubicBezTo>
                    <a:pt x="2733" y="3462"/>
                    <a:pt x="2963" y="3402"/>
                    <a:pt x="3182" y="3286"/>
                  </a:cubicBezTo>
                  <a:lnTo>
                    <a:pt x="3725" y="2997"/>
                  </a:lnTo>
                  <a:lnTo>
                    <a:pt x="3725" y="2998"/>
                  </a:lnTo>
                  <a:lnTo>
                    <a:pt x="4607" y="2528"/>
                  </a:lnTo>
                  <a:cubicBezTo>
                    <a:pt x="4903" y="2371"/>
                    <a:pt x="5114" y="2150"/>
                    <a:pt x="5230" y="1893"/>
                  </a:cubicBezTo>
                  <a:lnTo>
                    <a:pt x="6263" y="2160"/>
                  </a:lnTo>
                  <a:cubicBezTo>
                    <a:pt x="6111" y="2730"/>
                    <a:pt x="6352" y="3261"/>
                    <a:pt x="6898" y="3551"/>
                  </a:cubicBezTo>
                  <a:lnTo>
                    <a:pt x="8323" y="4309"/>
                  </a:lnTo>
                  <a:cubicBezTo>
                    <a:pt x="8508" y="4407"/>
                    <a:pt x="8699" y="4466"/>
                    <a:pt x="8893" y="4488"/>
                  </a:cubicBezTo>
                  <a:lnTo>
                    <a:pt x="9053" y="5314"/>
                  </a:lnTo>
                  <a:cubicBezTo>
                    <a:pt x="8736" y="5476"/>
                    <a:pt x="8471" y="5739"/>
                    <a:pt x="8327" y="6060"/>
                  </a:cubicBezTo>
                  <a:cubicBezTo>
                    <a:pt x="8111" y="6539"/>
                    <a:pt x="8222" y="7046"/>
                    <a:pt x="8623" y="7415"/>
                  </a:cubicBezTo>
                  <a:lnTo>
                    <a:pt x="9140" y="7892"/>
                  </a:lnTo>
                  <a:lnTo>
                    <a:pt x="8738" y="8262"/>
                  </a:lnTo>
                  <a:lnTo>
                    <a:pt x="11514" y="10878"/>
                  </a:lnTo>
                  <a:lnTo>
                    <a:pt x="12284" y="10169"/>
                  </a:lnTo>
                  <a:cubicBezTo>
                    <a:pt x="12447" y="9846"/>
                    <a:pt x="12673" y="9545"/>
                    <a:pt x="12961" y="9279"/>
                  </a:cubicBezTo>
                  <a:cubicBezTo>
                    <a:pt x="14286" y="8059"/>
                    <a:pt x="16433" y="8059"/>
                    <a:pt x="17758" y="9279"/>
                  </a:cubicBezTo>
                  <a:cubicBezTo>
                    <a:pt x="19024" y="10445"/>
                    <a:pt x="19079" y="12303"/>
                    <a:pt x="17924" y="13529"/>
                  </a:cubicBezTo>
                  <a:cubicBezTo>
                    <a:pt x="17857" y="13670"/>
                    <a:pt x="17825" y="13816"/>
                    <a:pt x="17832" y="13965"/>
                  </a:cubicBezTo>
                  <a:cubicBezTo>
                    <a:pt x="17843" y="14226"/>
                    <a:pt x="17968" y="14479"/>
                    <a:pt x="18182" y="14676"/>
                  </a:cubicBezTo>
                  <a:cubicBezTo>
                    <a:pt x="18549" y="15013"/>
                    <a:pt x="19137" y="15151"/>
                    <a:pt x="19684" y="14759"/>
                  </a:cubicBezTo>
                  <a:cubicBezTo>
                    <a:pt x="21493" y="12733"/>
                    <a:pt x="21371" y="9722"/>
                    <a:pt x="19316" y="7830"/>
                  </a:cubicBezTo>
                  <a:close/>
                  <a:moveTo>
                    <a:pt x="19316" y="783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Tree>
    <p:extLst>
      <p:ext uri="{BB962C8B-B14F-4D97-AF65-F5344CB8AC3E}">
        <p14:creationId xmlns:p14="http://schemas.microsoft.com/office/powerpoint/2010/main" val="65472034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ght Bulb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atin typeface="Arial Narrow" panose="020B0606020202030204" pitchFamily="34" charset="0"/>
              </a:defRPr>
            </a:lvl1pPr>
          </a:lstStyle>
          <a:p>
            <a:fld id="{4FB80D6B-206B-D942-99E0-1D15FA9B7D6F}" type="slidenum">
              <a:rPr lang="en-US" smtClean="0"/>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CFAB2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 name="Text Placeholder 8"/>
          <p:cNvSpPr>
            <a:spLocks noGrp="1"/>
          </p:cNvSpPr>
          <p:nvPr>
            <p:ph type="body" sz="quarter" idx="11" hasCustomPrompt="1"/>
          </p:nvPr>
        </p:nvSpPr>
        <p:spPr>
          <a:xfrm>
            <a:off x="3071813" y="3750475"/>
            <a:ext cx="3000375" cy="267891"/>
          </a:xfrm>
          <a:prstGeom prst="rect">
            <a:avLst/>
          </a:prstGeom>
          <a:solidFill>
            <a:srgbClr val="616163"/>
          </a:solidFill>
          <a:ln>
            <a:noFill/>
          </a:ln>
        </p:spPr>
        <p:txBody>
          <a:bodyPr vert="horz" lIns="64270" tIns="32135" rIns="64270" bIns="32135"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
        <p:nvSpPr>
          <p:cNvPr id="66" name="AutoShape 3"/>
          <p:cNvSpPr>
            <a:spLocks/>
          </p:cNvSpPr>
          <p:nvPr userDrawn="1"/>
        </p:nvSpPr>
        <p:spPr bwMode="auto">
          <a:xfrm>
            <a:off x="4366617" y="1938860"/>
            <a:ext cx="401836" cy="651867"/>
          </a:xfrm>
          <a:custGeom>
            <a:avLst/>
            <a:gdLst/>
            <a:ahLst/>
            <a:cxnLst/>
            <a:rect l="0" t="0" r="r" b="b"/>
            <a:pathLst>
              <a:path w="21600" h="21600">
                <a:moveTo>
                  <a:pt x="10017" y="12404"/>
                </a:moveTo>
                <a:cubicBezTo>
                  <a:pt x="11368" y="12196"/>
                  <a:pt x="11368" y="13237"/>
                  <a:pt x="10468" y="13861"/>
                </a:cubicBezTo>
                <a:cubicBezTo>
                  <a:pt x="10468" y="13861"/>
                  <a:pt x="8666" y="12613"/>
                  <a:pt x="10017" y="12404"/>
                </a:cubicBezTo>
                <a:cubicBezTo>
                  <a:pt x="10017" y="12404"/>
                  <a:pt x="10017" y="12404"/>
                  <a:pt x="10017" y="12404"/>
                </a:cubicBezTo>
                <a:close/>
                <a:moveTo>
                  <a:pt x="10791" y="11128"/>
                </a:moveTo>
                <a:cubicBezTo>
                  <a:pt x="10791" y="11128"/>
                  <a:pt x="11930" y="13237"/>
                  <a:pt x="9793" y="11363"/>
                </a:cubicBezTo>
                <a:cubicBezTo>
                  <a:pt x="9793" y="11363"/>
                  <a:pt x="6642" y="7406"/>
                  <a:pt x="6416" y="7059"/>
                </a:cubicBezTo>
                <a:cubicBezTo>
                  <a:pt x="6416" y="7059"/>
                  <a:pt x="7091" y="6971"/>
                  <a:pt x="7766" y="7319"/>
                </a:cubicBezTo>
                <a:cubicBezTo>
                  <a:pt x="8442" y="7666"/>
                  <a:pt x="9905" y="7388"/>
                  <a:pt x="10468" y="7388"/>
                </a:cubicBezTo>
                <a:cubicBezTo>
                  <a:pt x="11030" y="7388"/>
                  <a:pt x="11818" y="7614"/>
                  <a:pt x="12830" y="7267"/>
                </a:cubicBezTo>
                <a:cubicBezTo>
                  <a:pt x="13843" y="6919"/>
                  <a:pt x="13281" y="7683"/>
                  <a:pt x="13281" y="7683"/>
                </a:cubicBezTo>
                <a:cubicBezTo>
                  <a:pt x="13281" y="7683"/>
                  <a:pt x="11128" y="10781"/>
                  <a:pt x="10791" y="11128"/>
                </a:cubicBezTo>
                <a:cubicBezTo>
                  <a:pt x="10791" y="11128"/>
                  <a:pt x="10791" y="11128"/>
                  <a:pt x="10791" y="11128"/>
                </a:cubicBezTo>
                <a:close/>
                <a:moveTo>
                  <a:pt x="12830" y="6642"/>
                </a:moveTo>
                <a:cubicBezTo>
                  <a:pt x="11143" y="6990"/>
                  <a:pt x="6528" y="5879"/>
                  <a:pt x="6528" y="5879"/>
                </a:cubicBezTo>
                <a:cubicBezTo>
                  <a:pt x="5966" y="5670"/>
                  <a:pt x="4503" y="5949"/>
                  <a:pt x="4503" y="5949"/>
                </a:cubicBezTo>
                <a:cubicBezTo>
                  <a:pt x="4952" y="6364"/>
                  <a:pt x="8666" y="11154"/>
                  <a:pt x="8666" y="11570"/>
                </a:cubicBezTo>
                <a:cubicBezTo>
                  <a:pt x="8666" y="11987"/>
                  <a:pt x="9566" y="14209"/>
                  <a:pt x="9566" y="14209"/>
                </a:cubicBezTo>
                <a:cubicBezTo>
                  <a:pt x="11368" y="16430"/>
                  <a:pt x="11030" y="13376"/>
                  <a:pt x="11030" y="13376"/>
                </a:cubicBezTo>
                <a:cubicBezTo>
                  <a:pt x="11030" y="12404"/>
                  <a:pt x="14885" y="6582"/>
                  <a:pt x="14885" y="6582"/>
                </a:cubicBezTo>
                <a:cubicBezTo>
                  <a:pt x="15671" y="5402"/>
                  <a:pt x="12830" y="6642"/>
                  <a:pt x="12830" y="6642"/>
                </a:cubicBezTo>
                <a:cubicBezTo>
                  <a:pt x="12830" y="6642"/>
                  <a:pt x="12830" y="6642"/>
                  <a:pt x="12830" y="6642"/>
                </a:cubicBezTo>
                <a:close/>
                <a:moveTo>
                  <a:pt x="7457" y="16638"/>
                </a:moveTo>
                <a:lnTo>
                  <a:pt x="14294" y="16638"/>
                </a:lnTo>
                <a:cubicBezTo>
                  <a:pt x="14667" y="16638"/>
                  <a:pt x="14970" y="16452"/>
                  <a:pt x="14970" y="16222"/>
                </a:cubicBezTo>
                <a:cubicBezTo>
                  <a:pt x="14970" y="15992"/>
                  <a:pt x="14667" y="15806"/>
                  <a:pt x="14294" y="15806"/>
                </a:cubicBezTo>
                <a:lnTo>
                  <a:pt x="7457" y="15806"/>
                </a:lnTo>
                <a:cubicBezTo>
                  <a:pt x="7084" y="15806"/>
                  <a:pt x="6782" y="15992"/>
                  <a:pt x="6782" y="16222"/>
                </a:cubicBezTo>
                <a:cubicBezTo>
                  <a:pt x="6782" y="16452"/>
                  <a:pt x="7084" y="16638"/>
                  <a:pt x="7457" y="16638"/>
                </a:cubicBezTo>
                <a:cubicBezTo>
                  <a:pt x="7457" y="16638"/>
                  <a:pt x="7457" y="16638"/>
                  <a:pt x="7457" y="16638"/>
                </a:cubicBezTo>
                <a:close/>
                <a:moveTo>
                  <a:pt x="7457" y="18304"/>
                </a:moveTo>
                <a:lnTo>
                  <a:pt x="14294" y="18304"/>
                </a:lnTo>
                <a:cubicBezTo>
                  <a:pt x="14667" y="18304"/>
                  <a:pt x="14970" y="18118"/>
                  <a:pt x="14970" y="17887"/>
                </a:cubicBezTo>
                <a:cubicBezTo>
                  <a:pt x="14970" y="17658"/>
                  <a:pt x="14667" y="17471"/>
                  <a:pt x="14294" y="17471"/>
                </a:cubicBezTo>
                <a:lnTo>
                  <a:pt x="7457" y="17471"/>
                </a:lnTo>
                <a:cubicBezTo>
                  <a:pt x="7084" y="17471"/>
                  <a:pt x="6782" y="17658"/>
                  <a:pt x="6782" y="17887"/>
                </a:cubicBezTo>
                <a:cubicBezTo>
                  <a:pt x="6782" y="18118"/>
                  <a:pt x="7084" y="18304"/>
                  <a:pt x="7457" y="18304"/>
                </a:cubicBezTo>
                <a:cubicBezTo>
                  <a:pt x="7457" y="18304"/>
                  <a:pt x="7457" y="18304"/>
                  <a:pt x="7457" y="18304"/>
                </a:cubicBezTo>
                <a:close/>
                <a:moveTo>
                  <a:pt x="7457" y="19970"/>
                </a:moveTo>
                <a:lnTo>
                  <a:pt x="14294" y="19970"/>
                </a:lnTo>
                <a:cubicBezTo>
                  <a:pt x="14667" y="19970"/>
                  <a:pt x="14970" y="19784"/>
                  <a:pt x="14970" y="19554"/>
                </a:cubicBezTo>
                <a:cubicBezTo>
                  <a:pt x="14970" y="19324"/>
                  <a:pt x="14667" y="19138"/>
                  <a:pt x="14294" y="19138"/>
                </a:cubicBezTo>
                <a:lnTo>
                  <a:pt x="7457" y="19138"/>
                </a:lnTo>
                <a:cubicBezTo>
                  <a:pt x="7084" y="19138"/>
                  <a:pt x="6782" y="19324"/>
                  <a:pt x="6782" y="19554"/>
                </a:cubicBezTo>
                <a:cubicBezTo>
                  <a:pt x="6782" y="19784"/>
                  <a:pt x="7084" y="19970"/>
                  <a:pt x="7457" y="19970"/>
                </a:cubicBezTo>
                <a:cubicBezTo>
                  <a:pt x="7457" y="19970"/>
                  <a:pt x="7457" y="19970"/>
                  <a:pt x="7457" y="19970"/>
                </a:cubicBezTo>
                <a:close/>
                <a:moveTo>
                  <a:pt x="20479" y="9748"/>
                </a:moveTo>
                <a:cubicBezTo>
                  <a:pt x="19918" y="10417"/>
                  <a:pt x="18604" y="11888"/>
                  <a:pt x="17707" y="13286"/>
                </a:cubicBezTo>
                <a:cubicBezTo>
                  <a:pt x="17707" y="13286"/>
                  <a:pt x="16185" y="14517"/>
                  <a:pt x="16153" y="15670"/>
                </a:cubicBezTo>
                <a:lnTo>
                  <a:pt x="16085" y="20561"/>
                </a:lnTo>
                <a:cubicBezTo>
                  <a:pt x="16085" y="20561"/>
                  <a:pt x="14289" y="21600"/>
                  <a:pt x="10748" y="21600"/>
                </a:cubicBezTo>
                <a:cubicBezTo>
                  <a:pt x="10740" y="21600"/>
                  <a:pt x="10714" y="21600"/>
                  <a:pt x="10641" y="21600"/>
                </a:cubicBezTo>
                <a:cubicBezTo>
                  <a:pt x="6926" y="21600"/>
                  <a:pt x="5522" y="20399"/>
                  <a:pt x="5522" y="20399"/>
                </a:cubicBezTo>
                <a:lnTo>
                  <a:pt x="5398" y="15536"/>
                </a:lnTo>
                <a:cubicBezTo>
                  <a:pt x="5292" y="14293"/>
                  <a:pt x="4104" y="13286"/>
                  <a:pt x="4104" y="13286"/>
                </a:cubicBezTo>
                <a:cubicBezTo>
                  <a:pt x="3207" y="11888"/>
                  <a:pt x="1471" y="10417"/>
                  <a:pt x="910" y="9748"/>
                </a:cubicBezTo>
                <a:cubicBezTo>
                  <a:pt x="139" y="8830"/>
                  <a:pt x="0" y="7788"/>
                  <a:pt x="0" y="6682"/>
                </a:cubicBezTo>
                <a:cubicBezTo>
                  <a:pt x="0" y="2992"/>
                  <a:pt x="4422" y="0"/>
                  <a:pt x="10404" y="0"/>
                </a:cubicBezTo>
                <a:cubicBezTo>
                  <a:pt x="10458" y="0"/>
                  <a:pt x="10932" y="0"/>
                  <a:pt x="10983" y="0"/>
                </a:cubicBezTo>
                <a:cubicBezTo>
                  <a:pt x="16966" y="0"/>
                  <a:pt x="21600" y="2992"/>
                  <a:pt x="21600" y="6682"/>
                </a:cubicBezTo>
                <a:cubicBezTo>
                  <a:pt x="21600" y="7788"/>
                  <a:pt x="21249" y="8830"/>
                  <a:pt x="20479" y="9748"/>
                </a:cubicBezTo>
                <a:cubicBezTo>
                  <a:pt x="20479" y="9748"/>
                  <a:pt x="20479" y="9748"/>
                  <a:pt x="20479" y="9748"/>
                </a:cubicBezTo>
                <a:close/>
                <a:moveTo>
                  <a:pt x="20479" y="974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Tree>
    <p:extLst>
      <p:ext uri="{BB962C8B-B14F-4D97-AF65-F5344CB8AC3E}">
        <p14:creationId xmlns:p14="http://schemas.microsoft.com/office/powerpoint/2010/main" val="175269326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egaphone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atin typeface="Arial Narrow" panose="020B0606020202030204" pitchFamily="34" charset="0"/>
              </a:defRPr>
            </a:lvl1pPr>
          </a:lstStyle>
          <a:p>
            <a:fld id="{4FB80D6B-206B-D942-99E0-1D15FA9B7D6F}" type="slidenum">
              <a:rPr lang="en-US" smtClean="0"/>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CFAB2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 name="Text Placeholder 8"/>
          <p:cNvSpPr>
            <a:spLocks noGrp="1"/>
          </p:cNvSpPr>
          <p:nvPr>
            <p:ph type="body" sz="quarter" idx="11" hasCustomPrompt="1"/>
          </p:nvPr>
        </p:nvSpPr>
        <p:spPr>
          <a:xfrm>
            <a:off x="3071813" y="3750475"/>
            <a:ext cx="3000375" cy="267891"/>
          </a:xfrm>
          <a:prstGeom prst="rect">
            <a:avLst/>
          </a:prstGeom>
          <a:solidFill>
            <a:srgbClr val="616163"/>
          </a:solidFill>
          <a:ln>
            <a:noFill/>
          </a:ln>
        </p:spPr>
        <p:txBody>
          <a:bodyPr vert="horz" lIns="64270" tIns="32135" rIns="64270" bIns="32135"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
        <p:nvSpPr>
          <p:cNvPr id="66" name="AutoShape 3"/>
          <p:cNvSpPr>
            <a:spLocks/>
          </p:cNvSpPr>
          <p:nvPr userDrawn="1"/>
        </p:nvSpPr>
        <p:spPr bwMode="auto">
          <a:xfrm>
            <a:off x="4250531" y="2053828"/>
            <a:ext cx="634008" cy="616148"/>
          </a:xfrm>
          <a:custGeom>
            <a:avLst/>
            <a:gdLst/>
            <a:ahLst/>
            <a:cxnLst/>
            <a:rect l="0" t="0" r="r" b="b"/>
            <a:pathLst>
              <a:path w="21553" h="21600">
                <a:moveTo>
                  <a:pt x="743" y="20057"/>
                </a:moveTo>
                <a:cubicBezTo>
                  <a:pt x="333" y="20057"/>
                  <a:pt x="0" y="19712"/>
                  <a:pt x="0" y="19286"/>
                </a:cubicBezTo>
                <a:lnTo>
                  <a:pt x="0" y="772"/>
                </a:lnTo>
                <a:cubicBezTo>
                  <a:pt x="0" y="345"/>
                  <a:pt x="333" y="0"/>
                  <a:pt x="743" y="0"/>
                </a:cubicBezTo>
                <a:cubicBezTo>
                  <a:pt x="1154" y="0"/>
                  <a:pt x="1487" y="345"/>
                  <a:pt x="1487" y="772"/>
                </a:cubicBezTo>
                <a:lnTo>
                  <a:pt x="1487" y="19286"/>
                </a:lnTo>
                <a:cubicBezTo>
                  <a:pt x="1487" y="19712"/>
                  <a:pt x="1154" y="20057"/>
                  <a:pt x="743" y="20057"/>
                </a:cubicBezTo>
                <a:cubicBezTo>
                  <a:pt x="743" y="20057"/>
                  <a:pt x="743" y="20057"/>
                  <a:pt x="743" y="20057"/>
                </a:cubicBezTo>
                <a:close/>
                <a:moveTo>
                  <a:pt x="15607" y="6991"/>
                </a:moveTo>
                <a:cubicBezTo>
                  <a:pt x="15607" y="6991"/>
                  <a:pt x="15468" y="6171"/>
                  <a:pt x="16397" y="6171"/>
                </a:cubicBezTo>
                <a:lnTo>
                  <a:pt x="19277" y="6171"/>
                </a:lnTo>
                <a:cubicBezTo>
                  <a:pt x="19277" y="6171"/>
                  <a:pt x="21553" y="6268"/>
                  <a:pt x="21553" y="8438"/>
                </a:cubicBezTo>
                <a:lnTo>
                  <a:pt x="21553" y="11427"/>
                </a:lnTo>
                <a:cubicBezTo>
                  <a:pt x="21553" y="11427"/>
                  <a:pt x="21600" y="13934"/>
                  <a:pt x="19370" y="13934"/>
                </a:cubicBezTo>
                <a:cubicBezTo>
                  <a:pt x="19370" y="13934"/>
                  <a:pt x="18580" y="14416"/>
                  <a:pt x="18580" y="15332"/>
                </a:cubicBezTo>
                <a:lnTo>
                  <a:pt x="18580" y="20732"/>
                </a:lnTo>
                <a:cubicBezTo>
                  <a:pt x="18580" y="20732"/>
                  <a:pt x="18719" y="21600"/>
                  <a:pt x="17837" y="21600"/>
                </a:cubicBezTo>
                <a:lnTo>
                  <a:pt x="16444" y="21600"/>
                </a:lnTo>
                <a:cubicBezTo>
                  <a:pt x="16444" y="21600"/>
                  <a:pt x="15607" y="21407"/>
                  <a:pt x="15607" y="20780"/>
                </a:cubicBezTo>
                <a:cubicBezTo>
                  <a:pt x="15607" y="20780"/>
                  <a:pt x="15700" y="17791"/>
                  <a:pt x="16258" y="17791"/>
                </a:cubicBezTo>
                <a:cubicBezTo>
                  <a:pt x="16258" y="17791"/>
                  <a:pt x="14910" y="16200"/>
                  <a:pt x="16397" y="15476"/>
                </a:cubicBezTo>
                <a:cubicBezTo>
                  <a:pt x="16397" y="15476"/>
                  <a:pt x="15654" y="14465"/>
                  <a:pt x="15654" y="13885"/>
                </a:cubicBezTo>
                <a:lnTo>
                  <a:pt x="15607" y="6991"/>
                </a:lnTo>
                <a:cubicBezTo>
                  <a:pt x="15607" y="6991"/>
                  <a:pt x="15607" y="6991"/>
                  <a:pt x="15607" y="6991"/>
                </a:cubicBezTo>
                <a:close/>
                <a:moveTo>
                  <a:pt x="2864" y="18956"/>
                </a:moveTo>
                <a:cubicBezTo>
                  <a:pt x="2864" y="18956"/>
                  <a:pt x="2206" y="19744"/>
                  <a:pt x="2254" y="18924"/>
                </a:cubicBezTo>
                <a:lnTo>
                  <a:pt x="2252" y="1109"/>
                </a:lnTo>
                <a:cubicBezTo>
                  <a:pt x="2252" y="241"/>
                  <a:pt x="3019" y="1205"/>
                  <a:pt x="3019" y="1205"/>
                </a:cubicBezTo>
                <a:cubicBezTo>
                  <a:pt x="6643" y="6605"/>
                  <a:pt x="14121" y="6171"/>
                  <a:pt x="14121" y="6171"/>
                </a:cubicBezTo>
                <a:cubicBezTo>
                  <a:pt x="15004" y="6171"/>
                  <a:pt x="14864" y="6895"/>
                  <a:pt x="14864" y="6895"/>
                </a:cubicBezTo>
                <a:lnTo>
                  <a:pt x="14864" y="13162"/>
                </a:lnTo>
                <a:cubicBezTo>
                  <a:pt x="14864" y="13885"/>
                  <a:pt x="14075" y="13885"/>
                  <a:pt x="14075" y="13885"/>
                </a:cubicBezTo>
                <a:cubicBezTo>
                  <a:pt x="5713" y="13885"/>
                  <a:pt x="2864" y="18956"/>
                  <a:pt x="2864" y="18956"/>
                </a:cubicBezTo>
                <a:cubicBezTo>
                  <a:pt x="2864" y="18956"/>
                  <a:pt x="2864" y="18956"/>
                  <a:pt x="2864" y="18956"/>
                </a:cubicBezTo>
                <a:close/>
                <a:moveTo>
                  <a:pt x="2864" y="1895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Tree>
    <p:extLst>
      <p:ext uri="{BB962C8B-B14F-4D97-AF65-F5344CB8AC3E}">
        <p14:creationId xmlns:p14="http://schemas.microsoft.com/office/powerpoint/2010/main" val="56100683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P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A11A7AB3-D76D-3949-8ECB-0C5FD27E9712}" type="slidenum">
              <a:rPr lang="en-US"/>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65541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 name="Text Placeholder 8"/>
          <p:cNvSpPr>
            <a:spLocks noGrp="1"/>
          </p:cNvSpPr>
          <p:nvPr>
            <p:ph type="body" sz="quarter" idx="11" hasCustomPrompt="1"/>
          </p:nvPr>
        </p:nvSpPr>
        <p:spPr>
          <a:xfrm>
            <a:off x="3071813" y="3750476"/>
            <a:ext cx="3000375" cy="267891"/>
          </a:xfrm>
          <a:prstGeom prst="rect">
            <a:avLst/>
          </a:prstGeom>
          <a:solidFill>
            <a:srgbClr val="D5A71F"/>
          </a:solidFill>
          <a:ln>
            <a:noFill/>
          </a:ln>
        </p:spPr>
        <p:txBody>
          <a:bodyPr vert="horz" lIns="64267" tIns="32133" rIns="64267" bIns="32133"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grpSp>
        <p:nvGrpSpPr>
          <p:cNvPr id="10" name="Group 10"/>
          <p:cNvGrpSpPr>
            <a:grpSpLocks/>
          </p:cNvGrpSpPr>
          <p:nvPr userDrawn="1"/>
        </p:nvGrpSpPr>
        <p:grpSpPr bwMode="auto">
          <a:xfrm>
            <a:off x="4134445" y="2122034"/>
            <a:ext cx="812602" cy="506360"/>
            <a:chOff x="0" y="-6"/>
            <a:chExt cx="536" cy="334"/>
          </a:xfrm>
        </p:grpSpPr>
        <p:sp>
          <p:nvSpPr>
            <p:cNvPr id="11" name="AutoShape 7"/>
            <p:cNvSpPr>
              <a:spLocks/>
            </p:cNvSpPr>
            <p:nvPr/>
          </p:nvSpPr>
          <p:spPr bwMode="auto">
            <a:xfrm>
              <a:off x="0" y="45"/>
              <a:ext cx="181" cy="231"/>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65541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solidFill>
                  <a:srgbClr val="456C22"/>
                </a:solidFill>
              </a:endParaRPr>
            </a:p>
          </p:txBody>
        </p:sp>
        <p:sp>
          <p:nvSpPr>
            <p:cNvPr id="12" name="Line 8"/>
            <p:cNvSpPr>
              <a:spLocks noChangeShapeType="1"/>
            </p:cNvSpPr>
            <p:nvPr/>
          </p:nvSpPr>
          <p:spPr bwMode="auto">
            <a:xfrm rot="10800000" flipH="1">
              <a:off x="287" y="-6"/>
              <a:ext cx="0" cy="334"/>
            </a:xfrm>
            <a:prstGeom prst="line">
              <a:avLst/>
            </a:prstGeom>
            <a:solidFill>
              <a:srgbClr val="CFAB2B"/>
            </a:solidFill>
            <a:ln w="12700" cap="flat">
              <a:solidFill>
                <a:srgbClr val="655416"/>
              </a:solidFill>
              <a:prstDash val="solid"/>
              <a:miter lim="800000"/>
              <a:headEnd type="none" w="med" len="med"/>
              <a:tailEnd type="none" w="med" len="med"/>
            </a:ln>
          </p:spPr>
          <p:txBody>
            <a:bodyPr lIns="0" tIns="0" rIns="0" bIns="0"/>
            <a:lstStyle/>
            <a:p>
              <a:endParaRPr lang="en-US" dirty="0">
                <a:solidFill>
                  <a:srgbClr val="456C22"/>
                </a:solidFill>
              </a:endParaRPr>
            </a:p>
          </p:txBody>
        </p:sp>
        <p:sp>
          <p:nvSpPr>
            <p:cNvPr id="13" name="AutoShape 9"/>
            <p:cNvSpPr>
              <a:spLocks/>
            </p:cNvSpPr>
            <p:nvPr/>
          </p:nvSpPr>
          <p:spPr bwMode="auto">
            <a:xfrm>
              <a:off x="392" y="51"/>
              <a:ext cx="144" cy="216"/>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65541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solidFill>
                  <a:srgbClr val="456C22"/>
                </a:solidFill>
              </a:endParaRPr>
            </a:p>
          </p:txBody>
        </p:sp>
      </p:grpSp>
    </p:spTree>
    <p:extLst>
      <p:ext uri="{BB962C8B-B14F-4D97-AF65-F5344CB8AC3E}">
        <p14:creationId xmlns:p14="http://schemas.microsoft.com/office/powerpoint/2010/main" val="347256261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ard Hat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A11A7AB3-D76D-3949-8ECB-0C5FD27E9712}" type="slidenum">
              <a:rPr lang="en-US"/>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65541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 name="Text Placeholder 8"/>
          <p:cNvSpPr>
            <a:spLocks noGrp="1"/>
          </p:cNvSpPr>
          <p:nvPr>
            <p:ph type="body" sz="quarter" idx="11" hasCustomPrompt="1"/>
          </p:nvPr>
        </p:nvSpPr>
        <p:spPr>
          <a:xfrm>
            <a:off x="3071813" y="3750476"/>
            <a:ext cx="3000375" cy="267891"/>
          </a:xfrm>
          <a:prstGeom prst="rect">
            <a:avLst/>
          </a:prstGeom>
          <a:solidFill>
            <a:srgbClr val="D5A71F"/>
          </a:solidFill>
          <a:ln>
            <a:noFill/>
          </a:ln>
        </p:spPr>
        <p:txBody>
          <a:bodyPr vert="horz" lIns="64267" tIns="32133" rIns="64267" bIns="32133"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grpSp>
        <p:nvGrpSpPr>
          <p:cNvPr id="7" name="Group 5"/>
          <p:cNvGrpSpPr>
            <a:grpSpLocks/>
          </p:cNvGrpSpPr>
          <p:nvPr userDrawn="1"/>
        </p:nvGrpSpPr>
        <p:grpSpPr bwMode="auto">
          <a:xfrm>
            <a:off x="4116587" y="1991322"/>
            <a:ext cx="913061" cy="600521"/>
            <a:chOff x="0" y="0"/>
            <a:chExt cx="818" cy="538"/>
          </a:xfrm>
        </p:grpSpPr>
        <p:sp>
          <p:nvSpPr>
            <p:cNvPr id="8" name="AutoShape 3"/>
            <p:cNvSpPr>
              <a:spLocks/>
            </p:cNvSpPr>
            <p:nvPr/>
          </p:nvSpPr>
          <p:spPr bwMode="auto">
            <a:xfrm>
              <a:off x="0" y="400"/>
              <a:ext cx="818" cy="138"/>
            </a:xfrm>
            <a:custGeom>
              <a:avLst/>
              <a:gdLst/>
              <a:ahLst/>
              <a:cxnLst/>
              <a:rect l="0" t="0" r="r" b="b"/>
              <a:pathLst>
                <a:path w="20742" h="21600">
                  <a:moveTo>
                    <a:pt x="17099" y="0"/>
                  </a:moveTo>
                  <a:cubicBezTo>
                    <a:pt x="15104" y="4205"/>
                    <a:pt x="11281" y="6343"/>
                    <a:pt x="7993" y="7426"/>
                  </a:cubicBezTo>
                  <a:cubicBezTo>
                    <a:pt x="7393" y="7623"/>
                    <a:pt x="6835" y="7713"/>
                    <a:pt x="6318" y="7713"/>
                  </a:cubicBezTo>
                  <a:cubicBezTo>
                    <a:pt x="2784" y="7713"/>
                    <a:pt x="1101" y="3504"/>
                    <a:pt x="349" y="498"/>
                  </a:cubicBezTo>
                  <a:cubicBezTo>
                    <a:pt x="-858" y="4611"/>
                    <a:pt x="1270" y="13320"/>
                    <a:pt x="3589" y="13320"/>
                  </a:cubicBezTo>
                  <a:cubicBezTo>
                    <a:pt x="6017" y="13320"/>
                    <a:pt x="8652" y="11409"/>
                    <a:pt x="9324" y="12683"/>
                  </a:cubicBezTo>
                  <a:cubicBezTo>
                    <a:pt x="9996" y="13957"/>
                    <a:pt x="12062" y="21600"/>
                    <a:pt x="12062" y="21600"/>
                  </a:cubicBezTo>
                  <a:cubicBezTo>
                    <a:pt x="20484" y="16503"/>
                    <a:pt x="20742" y="7906"/>
                    <a:pt x="20742" y="7906"/>
                  </a:cubicBezTo>
                  <a:cubicBezTo>
                    <a:pt x="20742" y="7906"/>
                    <a:pt x="17099" y="0"/>
                    <a:pt x="17099" y="0"/>
                  </a:cubicBezTo>
                  <a:close/>
                  <a:moveTo>
                    <a:pt x="17099"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 name="AutoShape 4"/>
            <p:cNvSpPr>
              <a:spLocks/>
            </p:cNvSpPr>
            <p:nvPr/>
          </p:nvSpPr>
          <p:spPr bwMode="auto">
            <a:xfrm>
              <a:off x="16" y="0"/>
              <a:ext cx="650" cy="427"/>
            </a:xfrm>
            <a:custGeom>
              <a:avLst/>
              <a:gdLst/>
              <a:ahLst/>
              <a:cxnLst/>
              <a:rect l="0" t="0" r="r" b="b"/>
              <a:pathLst>
                <a:path w="21600" h="18796">
                  <a:moveTo>
                    <a:pt x="8444" y="4803"/>
                  </a:moveTo>
                  <a:cubicBezTo>
                    <a:pt x="11592" y="5005"/>
                    <a:pt x="15248" y="8506"/>
                    <a:pt x="15248" y="8506"/>
                  </a:cubicBezTo>
                  <a:cubicBezTo>
                    <a:pt x="15248" y="8506"/>
                    <a:pt x="9003" y="4938"/>
                    <a:pt x="3215" y="8506"/>
                  </a:cubicBezTo>
                  <a:cubicBezTo>
                    <a:pt x="3215" y="8506"/>
                    <a:pt x="5297" y="4601"/>
                    <a:pt x="8444" y="4803"/>
                  </a:cubicBezTo>
                  <a:close/>
                  <a:moveTo>
                    <a:pt x="15248" y="4063"/>
                  </a:moveTo>
                  <a:cubicBezTo>
                    <a:pt x="15248" y="4063"/>
                    <a:pt x="10221" y="562"/>
                    <a:pt x="5550" y="3793"/>
                  </a:cubicBezTo>
                  <a:cubicBezTo>
                    <a:pt x="5550" y="3793"/>
                    <a:pt x="8241" y="-2804"/>
                    <a:pt x="15248" y="4063"/>
                  </a:cubicBezTo>
                  <a:close/>
                  <a:moveTo>
                    <a:pt x="1920" y="16147"/>
                  </a:moveTo>
                  <a:lnTo>
                    <a:pt x="5220" y="16349"/>
                  </a:lnTo>
                  <a:lnTo>
                    <a:pt x="5220" y="18675"/>
                  </a:lnTo>
                  <a:cubicBezTo>
                    <a:pt x="5910" y="18749"/>
                    <a:pt x="6673" y="18795"/>
                    <a:pt x="7531" y="18796"/>
                  </a:cubicBezTo>
                  <a:lnTo>
                    <a:pt x="7531" y="16685"/>
                  </a:lnTo>
                  <a:lnTo>
                    <a:pt x="11110" y="16685"/>
                  </a:lnTo>
                  <a:lnTo>
                    <a:pt x="11230" y="18598"/>
                  </a:lnTo>
                  <a:cubicBezTo>
                    <a:pt x="16704" y="18128"/>
                    <a:pt x="19971" y="17366"/>
                    <a:pt x="21600" y="16623"/>
                  </a:cubicBezTo>
                  <a:cubicBezTo>
                    <a:pt x="20669" y="6076"/>
                    <a:pt x="14380" y="89"/>
                    <a:pt x="10086" y="1"/>
                  </a:cubicBezTo>
                  <a:cubicBezTo>
                    <a:pt x="5686" y="-89"/>
                    <a:pt x="4603" y="4220"/>
                    <a:pt x="4603" y="4220"/>
                  </a:cubicBezTo>
                  <a:cubicBezTo>
                    <a:pt x="489" y="7856"/>
                    <a:pt x="40" y="14754"/>
                    <a:pt x="0" y="16817"/>
                  </a:cubicBezTo>
                  <a:cubicBezTo>
                    <a:pt x="357" y="17140"/>
                    <a:pt x="960" y="17562"/>
                    <a:pt x="1920" y="17934"/>
                  </a:cubicBezTo>
                  <a:cubicBezTo>
                    <a:pt x="1920" y="17934"/>
                    <a:pt x="1920" y="16147"/>
                    <a:pt x="1920" y="16147"/>
                  </a:cubicBezTo>
                  <a:close/>
                  <a:moveTo>
                    <a:pt x="1920" y="1614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Tree>
    <p:extLst>
      <p:ext uri="{BB962C8B-B14F-4D97-AF65-F5344CB8AC3E}">
        <p14:creationId xmlns:p14="http://schemas.microsoft.com/office/powerpoint/2010/main" val="255322299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egaphone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A11A7AB3-D76D-3949-8ECB-0C5FD27E9712}" type="slidenum">
              <a:rPr lang="en-US"/>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65541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 name="Text Placeholder 8"/>
          <p:cNvSpPr>
            <a:spLocks noGrp="1"/>
          </p:cNvSpPr>
          <p:nvPr>
            <p:ph type="body" sz="quarter" idx="11" hasCustomPrompt="1"/>
          </p:nvPr>
        </p:nvSpPr>
        <p:spPr>
          <a:xfrm>
            <a:off x="3071813" y="3750476"/>
            <a:ext cx="3000375" cy="267891"/>
          </a:xfrm>
          <a:prstGeom prst="rect">
            <a:avLst/>
          </a:prstGeom>
          <a:solidFill>
            <a:srgbClr val="D5A71F"/>
          </a:solidFill>
          <a:ln>
            <a:noFill/>
          </a:ln>
        </p:spPr>
        <p:txBody>
          <a:bodyPr vert="horz" lIns="64267" tIns="32133" rIns="64267" bIns="32133"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
        <p:nvSpPr>
          <p:cNvPr id="10" name="AutoShape 3"/>
          <p:cNvSpPr>
            <a:spLocks/>
          </p:cNvSpPr>
          <p:nvPr userDrawn="1"/>
        </p:nvSpPr>
        <p:spPr bwMode="auto">
          <a:xfrm>
            <a:off x="4250531" y="2053828"/>
            <a:ext cx="634008" cy="616148"/>
          </a:xfrm>
          <a:custGeom>
            <a:avLst/>
            <a:gdLst/>
            <a:ahLst/>
            <a:cxnLst/>
            <a:rect l="0" t="0" r="r" b="b"/>
            <a:pathLst>
              <a:path w="21553" h="21600">
                <a:moveTo>
                  <a:pt x="743" y="20057"/>
                </a:moveTo>
                <a:cubicBezTo>
                  <a:pt x="333" y="20057"/>
                  <a:pt x="0" y="19712"/>
                  <a:pt x="0" y="19286"/>
                </a:cubicBezTo>
                <a:lnTo>
                  <a:pt x="0" y="772"/>
                </a:lnTo>
                <a:cubicBezTo>
                  <a:pt x="0" y="345"/>
                  <a:pt x="333" y="0"/>
                  <a:pt x="743" y="0"/>
                </a:cubicBezTo>
                <a:cubicBezTo>
                  <a:pt x="1154" y="0"/>
                  <a:pt x="1487" y="345"/>
                  <a:pt x="1487" y="772"/>
                </a:cubicBezTo>
                <a:lnTo>
                  <a:pt x="1487" y="19286"/>
                </a:lnTo>
                <a:cubicBezTo>
                  <a:pt x="1487" y="19712"/>
                  <a:pt x="1154" y="20057"/>
                  <a:pt x="743" y="20057"/>
                </a:cubicBezTo>
                <a:cubicBezTo>
                  <a:pt x="743" y="20057"/>
                  <a:pt x="743" y="20057"/>
                  <a:pt x="743" y="20057"/>
                </a:cubicBezTo>
                <a:close/>
                <a:moveTo>
                  <a:pt x="15607" y="6991"/>
                </a:moveTo>
                <a:cubicBezTo>
                  <a:pt x="15607" y="6991"/>
                  <a:pt x="15468" y="6171"/>
                  <a:pt x="16397" y="6171"/>
                </a:cubicBezTo>
                <a:lnTo>
                  <a:pt x="19277" y="6171"/>
                </a:lnTo>
                <a:cubicBezTo>
                  <a:pt x="19277" y="6171"/>
                  <a:pt x="21553" y="6268"/>
                  <a:pt x="21553" y="8438"/>
                </a:cubicBezTo>
                <a:lnTo>
                  <a:pt x="21553" y="11427"/>
                </a:lnTo>
                <a:cubicBezTo>
                  <a:pt x="21553" y="11427"/>
                  <a:pt x="21600" y="13934"/>
                  <a:pt x="19370" y="13934"/>
                </a:cubicBezTo>
                <a:cubicBezTo>
                  <a:pt x="19370" y="13934"/>
                  <a:pt x="18580" y="14416"/>
                  <a:pt x="18580" y="15332"/>
                </a:cubicBezTo>
                <a:lnTo>
                  <a:pt x="18580" y="20732"/>
                </a:lnTo>
                <a:cubicBezTo>
                  <a:pt x="18580" y="20732"/>
                  <a:pt x="18719" y="21600"/>
                  <a:pt x="17837" y="21600"/>
                </a:cubicBezTo>
                <a:lnTo>
                  <a:pt x="16444" y="21600"/>
                </a:lnTo>
                <a:cubicBezTo>
                  <a:pt x="16444" y="21600"/>
                  <a:pt x="15607" y="21407"/>
                  <a:pt x="15607" y="20780"/>
                </a:cubicBezTo>
                <a:cubicBezTo>
                  <a:pt x="15607" y="20780"/>
                  <a:pt x="15700" y="17791"/>
                  <a:pt x="16258" y="17791"/>
                </a:cubicBezTo>
                <a:cubicBezTo>
                  <a:pt x="16258" y="17791"/>
                  <a:pt x="14910" y="16200"/>
                  <a:pt x="16397" y="15476"/>
                </a:cubicBezTo>
                <a:cubicBezTo>
                  <a:pt x="16397" y="15476"/>
                  <a:pt x="15654" y="14465"/>
                  <a:pt x="15654" y="13885"/>
                </a:cubicBezTo>
                <a:lnTo>
                  <a:pt x="15607" y="6991"/>
                </a:lnTo>
                <a:cubicBezTo>
                  <a:pt x="15607" y="6991"/>
                  <a:pt x="15607" y="6991"/>
                  <a:pt x="15607" y="6991"/>
                </a:cubicBezTo>
                <a:close/>
                <a:moveTo>
                  <a:pt x="2864" y="18956"/>
                </a:moveTo>
                <a:cubicBezTo>
                  <a:pt x="2864" y="18956"/>
                  <a:pt x="2206" y="19744"/>
                  <a:pt x="2254" y="18924"/>
                </a:cubicBezTo>
                <a:lnTo>
                  <a:pt x="2252" y="1109"/>
                </a:lnTo>
                <a:cubicBezTo>
                  <a:pt x="2252" y="241"/>
                  <a:pt x="3019" y="1205"/>
                  <a:pt x="3019" y="1205"/>
                </a:cubicBezTo>
                <a:cubicBezTo>
                  <a:pt x="6643" y="6605"/>
                  <a:pt x="14121" y="6171"/>
                  <a:pt x="14121" y="6171"/>
                </a:cubicBezTo>
                <a:cubicBezTo>
                  <a:pt x="15004" y="6171"/>
                  <a:pt x="14864" y="6895"/>
                  <a:pt x="14864" y="6895"/>
                </a:cubicBezTo>
                <a:lnTo>
                  <a:pt x="14864" y="13162"/>
                </a:lnTo>
                <a:cubicBezTo>
                  <a:pt x="14864" y="13885"/>
                  <a:pt x="14075" y="13885"/>
                  <a:pt x="14075" y="13885"/>
                </a:cubicBezTo>
                <a:cubicBezTo>
                  <a:pt x="5713" y="13885"/>
                  <a:pt x="2864" y="18956"/>
                  <a:pt x="2864" y="18956"/>
                </a:cubicBezTo>
                <a:cubicBezTo>
                  <a:pt x="2864" y="18956"/>
                  <a:pt x="2864" y="18956"/>
                  <a:pt x="2864" y="18956"/>
                </a:cubicBezTo>
                <a:close/>
                <a:moveTo>
                  <a:pt x="2864" y="1895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Tree>
    <p:extLst>
      <p:ext uri="{BB962C8B-B14F-4D97-AF65-F5344CB8AC3E}">
        <p14:creationId xmlns:p14="http://schemas.microsoft.com/office/powerpoint/2010/main" val="122187299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ight Bulb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A11A7AB3-D76D-3949-8ECB-0C5FD27E9712}" type="slidenum">
              <a:rPr lang="en-US"/>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65541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 name="Text Placeholder 8"/>
          <p:cNvSpPr>
            <a:spLocks noGrp="1"/>
          </p:cNvSpPr>
          <p:nvPr>
            <p:ph type="body" sz="quarter" idx="11" hasCustomPrompt="1"/>
          </p:nvPr>
        </p:nvSpPr>
        <p:spPr>
          <a:xfrm>
            <a:off x="3071813" y="3750476"/>
            <a:ext cx="3000375" cy="267891"/>
          </a:xfrm>
          <a:prstGeom prst="rect">
            <a:avLst/>
          </a:prstGeom>
          <a:solidFill>
            <a:srgbClr val="D5A71F"/>
          </a:solidFill>
          <a:ln>
            <a:noFill/>
          </a:ln>
        </p:spPr>
        <p:txBody>
          <a:bodyPr vert="horz" lIns="64267" tIns="32133" rIns="64267" bIns="32133"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
        <p:nvSpPr>
          <p:cNvPr id="10" name="AutoShape 3"/>
          <p:cNvSpPr>
            <a:spLocks/>
          </p:cNvSpPr>
          <p:nvPr userDrawn="1"/>
        </p:nvSpPr>
        <p:spPr bwMode="auto">
          <a:xfrm>
            <a:off x="4366617" y="1938860"/>
            <a:ext cx="401836" cy="651867"/>
          </a:xfrm>
          <a:custGeom>
            <a:avLst/>
            <a:gdLst/>
            <a:ahLst/>
            <a:cxnLst/>
            <a:rect l="0" t="0" r="r" b="b"/>
            <a:pathLst>
              <a:path w="21600" h="21600">
                <a:moveTo>
                  <a:pt x="10017" y="12404"/>
                </a:moveTo>
                <a:cubicBezTo>
                  <a:pt x="11368" y="12196"/>
                  <a:pt x="11368" y="13237"/>
                  <a:pt x="10468" y="13861"/>
                </a:cubicBezTo>
                <a:cubicBezTo>
                  <a:pt x="10468" y="13861"/>
                  <a:pt x="8666" y="12613"/>
                  <a:pt x="10017" y="12404"/>
                </a:cubicBezTo>
                <a:cubicBezTo>
                  <a:pt x="10017" y="12404"/>
                  <a:pt x="10017" y="12404"/>
                  <a:pt x="10017" y="12404"/>
                </a:cubicBezTo>
                <a:close/>
                <a:moveTo>
                  <a:pt x="10791" y="11128"/>
                </a:moveTo>
                <a:cubicBezTo>
                  <a:pt x="10791" y="11128"/>
                  <a:pt x="11930" y="13237"/>
                  <a:pt x="9793" y="11363"/>
                </a:cubicBezTo>
                <a:cubicBezTo>
                  <a:pt x="9793" y="11363"/>
                  <a:pt x="6642" y="7406"/>
                  <a:pt x="6416" y="7059"/>
                </a:cubicBezTo>
                <a:cubicBezTo>
                  <a:pt x="6416" y="7059"/>
                  <a:pt x="7091" y="6971"/>
                  <a:pt x="7766" y="7319"/>
                </a:cubicBezTo>
                <a:cubicBezTo>
                  <a:pt x="8442" y="7666"/>
                  <a:pt x="9905" y="7388"/>
                  <a:pt x="10468" y="7388"/>
                </a:cubicBezTo>
                <a:cubicBezTo>
                  <a:pt x="11030" y="7388"/>
                  <a:pt x="11818" y="7614"/>
                  <a:pt x="12830" y="7267"/>
                </a:cubicBezTo>
                <a:cubicBezTo>
                  <a:pt x="13843" y="6919"/>
                  <a:pt x="13281" y="7683"/>
                  <a:pt x="13281" y="7683"/>
                </a:cubicBezTo>
                <a:cubicBezTo>
                  <a:pt x="13281" y="7683"/>
                  <a:pt x="11128" y="10781"/>
                  <a:pt x="10791" y="11128"/>
                </a:cubicBezTo>
                <a:cubicBezTo>
                  <a:pt x="10791" y="11128"/>
                  <a:pt x="10791" y="11128"/>
                  <a:pt x="10791" y="11128"/>
                </a:cubicBezTo>
                <a:close/>
                <a:moveTo>
                  <a:pt x="12830" y="6642"/>
                </a:moveTo>
                <a:cubicBezTo>
                  <a:pt x="11143" y="6990"/>
                  <a:pt x="6528" y="5879"/>
                  <a:pt x="6528" y="5879"/>
                </a:cubicBezTo>
                <a:cubicBezTo>
                  <a:pt x="5966" y="5670"/>
                  <a:pt x="4503" y="5949"/>
                  <a:pt x="4503" y="5949"/>
                </a:cubicBezTo>
                <a:cubicBezTo>
                  <a:pt x="4952" y="6364"/>
                  <a:pt x="8666" y="11154"/>
                  <a:pt x="8666" y="11570"/>
                </a:cubicBezTo>
                <a:cubicBezTo>
                  <a:pt x="8666" y="11987"/>
                  <a:pt x="9566" y="14209"/>
                  <a:pt x="9566" y="14209"/>
                </a:cubicBezTo>
                <a:cubicBezTo>
                  <a:pt x="11368" y="16430"/>
                  <a:pt x="11030" y="13376"/>
                  <a:pt x="11030" y="13376"/>
                </a:cubicBezTo>
                <a:cubicBezTo>
                  <a:pt x="11030" y="12404"/>
                  <a:pt x="14885" y="6582"/>
                  <a:pt x="14885" y="6582"/>
                </a:cubicBezTo>
                <a:cubicBezTo>
                  <a:pt x="15671" y="5402"/>
                  <a:pt x="12830" y="6642"/>
                  <a:pt x="12830" y="6642"/>
                </a:cubicBezTo>
                <a:cubicBezTo>
                  <a:pt x="12830" y="6642"/>
                  <a:pt x="12830" y="6642"/>
                  <a:pt x="12830" y="6642"/>
                </a:cubicBezTo>
                <a:close/>
                <a:moveTo>
                  <a:pt x="7457" y="16638"/>
                </a:moveTo>
                <a:lnTo>
                  <a:pt x="14294" y="16638"/>
                </a:lnTo>
                <a:cubicBezTo>
                  <a:pt x="14667" y="16638"/>
                  <a:pt x="14970" y="16452"/>
                  <a:pt x="14970" y="16222"/>
                </a:cubicBezTo>
                <a:cubicBezTo>
                  <a:pt x="14970" y="15992"/>
                  <a:pt x="14667" y="15806"/>
                  <a:pt x="14294" y="15806"/>
                </a:cubicBezTo>
                <a:lnTo>
                  <a:pt x="7457" y="15806"/>
                </a:lnTo>
                <a:cubicBezTo>
                  <a:pt x="7084" y="15806"/>
                  <a:pt x="6782" y="15992"/>
                  <a:pt x="6782" y="16222"/>
                </a:cubicBezTo>
                <a:cubicBezTo>
                  <a:pt x="6782" y="16452"/>
                  <a:pt x="7084" y="16638"/>
                  <a:pt x="7457" y="16638"/>
                </a:cubicBezTo>
                <a:cubicBezTo>
                  <a:pt x="7457" y="16638"/>
                  <a:pt x="7457" y="16638"/>
                  <a:pt x="7457" y="16638"/>
                </a:cubicBezTo>
                <a:close/>
                <a:moveTo>
                  <a:pt x="7457" y="18304"/>
                </a:moveTo>
                <a:lnTo>
                  <a:pt x="14294" y="18304"/>
                </a:lnTo>
                <a:cubicBezTo>
                  <a:pt x="14667" y="18304"/>
                  <a:pt x="14970" y="18118"/>
                  <a:pt x="14970" y="17887"/>
                </a:cubicBezTo>
                <a:cubicBezTo>
                  <a:pt x="14970" y="17658"/>
                  <a:pt x="14667" y="17471"/>
                  <a:pt x="14294" y="17471"/>
                </a:cubicBezTo>
                <a:lnTo>
                  <a:pt x="7457" y="17471"/>
                </a:lnTo>
                <a:cubicBezTo>
                  <a:pt x="7084" y="17471"/>
                  <a:pt x="6782" y="17658"/>
                  <a:pt x="6782" y="17887"/>
                </a:cubicBezTo>
                <a:cubicBezTo>
                  <a:pt x="6782" y="18118"/>
                  <a:pt x="7084" y="18304"/>
                  <a:pt x="7457" y="18304"/>
                </a:cubicBezTo>
                <a:cubicBezTo>
                  <a:pt x="7457" y="18304"/>
                  <a:pt x="7457" y="18304"/>
                  <a:pt x="7457" y="18304"/>
                </a:cubicBezTo>
                <a:close/>
                <a:moveTo>
                  <a:pt x="7457" y="19970"/>
                </a:moveTo>
                <a:lnTo>
                  <a:pt x="14294" y="19970"/>
                </a:lnTo>
                <a:cubicBezTo>
                  <a:pt x="14667" y="19970"/>
                  <a:pt x="14970" y="19784"/>
                  <a:pt x="14970" y="19554"/>
                </a:cubicBezTo>
                <a:cubicBezTo>
                  <a:pt x="14970" y="19324"/>
                  <a:pt x="14667" y="19138"/>
                  <a:pt x="14294" y="19138"/>
                </a:cubicBezTo>
                <a:lnTo>
                  <a:pt x="7457" y="19138"/>
                </a:lnTo>
                <a:cubicBezTo>
                  <a:pt x="7084" y="19138"/>
                  <a:pt x="6782" y="19324"/>
                  <a:pt x="6782" y="19554"/>
                </a:cubicBezTo>
                <a:cubicBezTo>
                  <a:pt x="6782" y="19784"/>
                  <a:pt x="7084" y="19970"/>
                  <a:pt x="7457" y="19970"/>
                </a:cubicBezTo>
                <a:cubicBezTo>
                  <a:pt x="7457" y="19970"/>
                  <a:pt x="7457" y="19970"/>
                  <a:pt x="7457" y="19970"/>
                </a:cubicBezTo>
                <a:close/>
                <a:moveTo>
                  <a:pt x="20479" y="9748"/>
                </a:moveTo>
                <a:cubicBezTo>
                  <a:pt x="19918" y="10417"/>
                  <a:pt x="18604" y="11888"/>
                  <a:pt x="17707" y="13286"/>
                </a:cubicBezTo>
                <a:cubicBezTo>
                  <a:pt x="17707" y="13286"/>
                  <a:pt x="16185" y="14517"/>
                  <a:pt x="16153" y="15670"/>
                </a:cubicBezTo>
                <a:lnTo>
                  <a:pt x="16085" y="20561"/>
                </a:lnTo>
                <a:cubicBezTo>
                  <a:pt x="16085" y="20561"/>
                  <a:pt x="14289" y="21600"/>
                  <a:pt x="10748" y="21600"/>
                </a:cubicBezTo>
                <a:cubicBezTo>
                  <a:pt x="10740" y="21600"/>
                  <a:pt x="10714" y="21600"/>
                  <a:pt x="10641" y="21600"/>
                </a:cubicBezTo>
                <a:cubicBezTo>
                  <a:pt x="6926" y="21600"/>
                  <a:pt x="5522" y="20399"/>
                  <a:pt x="5522" y="20399"/>
                </a:cubicBezTo>
                <a:lnTo>
                  <a:pt x="5398" y="15536"/>
                </a:lnTo>
                <a:cubicBezTo>
                  <a:pt x="5292" y="14293"/>
                  <a:pt x="4104" y="13286"/>
                  <a:pt x="4104" y="13286"/>
                </a:cubicBezTo>
                <a:cubicBezTo>
                  <a:pt x="3207" y="11888"/>
                  <a:pt x="1471" y="10417"/>
                  <a:pt x="910" y="9748"/>
                </a:cubicBezTo>
                <a:cubicBezTo>
                  <a:pt x="139" y="8830"/>
                  <a:pt x="0" y="7788"/>
                  <a:pt x="0" y="6682"/>
                </a:cubicBezTo>
                <a:cubicBezTo>
                  <a:pt x="0" y="2992"/>
                  <a:pt x="4422" y="0"/>
                  <a:pt x="10404" y="0"/>
                </a:cubicBezTo>
                <a:cubicBezTo>
                  <a:pt x="10458" y="0"/>
                  <a:pt x="10932" y="0"/>
                  <a:pt x="10983" y="0"/>
                </a:cubicBezTo>
                <a:cubicBezTo>
                  <a:pt x="16966" y="0"/>
                  <a:pt x="21600" y="2992"/>
                  <a:pt x="21600" y="6682"/>
                </a:cubicBezTo>
                <a:cubicBezTo>
                  <a:pt x="21600" y="7788"/>
                  <a:pt x="21249" y="8830"/>
                  <a:pt x="20479" y="9748"/>
                </a:cubicBezTo>
                <a:cubicBezTo>
                  <a:pt x="20479" y="9748"/>
                  <a:pt x="20479" y="9748"/>
                  <a:pt x="20479" y="9748"/>
                </a:cubicBezTo>
                <a:close/>
                <a:moveTo>
                  <a:pt x="20479" y="974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Tree>
    <p:extLst>
      <p:ext uri="{BB962C8B-B14F-4D97-AF65-F5344CB8AC3E}">
        <p14:creationId xmlns:p14="http://schemas.microsoft.com/office/powerpoint/2010/main" val="41491141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go &amp; Image 7">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7782" y="1178719"/>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14202072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andcuffs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A11A7AB3-D76D-3949-8ECB-0C5FD27E9712}" type="slidenum">
              <a:rPr lang="en-US"/>
              <a:pPr/>
              <a:t>‹#›</a:t>
            </a:fld>
            <a:endParaRPr lang="en-US" dirty="0"/>
          </a:p>
        </p:txBody>
      </p:sp>
      <p:sp>
        <p:nvSpPr>
          <p:cNvPr id="5" name="Line 5"/>
          <p:cNvSpPr>
            <a:spLocks noChangeShapeType="1"/>
          </p:cNvSpPr>
          <p:nvPr userDrawn="1"/>
        </p:nvSpPr>
        <p:spPr bwMode="auto">
          <a:xfrm rot="10800000" flipH="1">
            <a:off x="875110" y="3927947"/>
            <a:ext cx="7393781" cy="0"/>
          </a:xfrm>
          <a:prstGeom prst="line">
            <a:avLst/>
          </a:prstGeom>
          <a:noFill/>
          <a:ln w="12700" cap="flat">
            <a:solidFill>
              <a:srgbClr val="65541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 name="Text Placeholder 8"/>
          <p:cNvSpPr>
            <a:spLocks noGrp="1"/>
          </p:cNvSpPr>
          <p:nvPr>
            <p:ph type="body" sz="quarter" idx="11" hasCustomPrompt="1"/>
          </p:nvPr>
        </p:nvSpPr>
        <p:spPr>
          <a:xfrm>
            <a:off x="3071813" y="3750476"/>
            <a:ext cx="3000375" cy="267891"/>
          </a:xfrm>
          <a:prstGeom prst="rect">
            <a:avLst/>
          </a:prstGeom>
          <a:solidFill>
            <a:srgbClr val="D5A71F"/>
          </a:solidFill>
          <a:ln>
            <a:noFill/>
          </a:ln>
        </p:spPr>
        <p:txBody>
          <a:bodyPr vert="horz" lIns="64267" tIns="32133" rIns="64267" bIns="32133"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grpSp>
        <p:nvGrpSpPr>
          <p:cNvPr id="13" name="Group 6"/>
          <p:cNvGrpSpPr>
            <a:grpSpLocks/>
          </p:cNvGrpSpPr>
          <p:nvPr userDrawn="1"/>
        </p:nvGrpSpPr>
        <p:grpSpPr bwMode="auto">
          <a:xfrm>
            <a:off x="4125516" y="1759148"/>
            <a:ext cx="884039" cy="866180"/>
            <a:chOff x="0" y="0"/>
            <a:chExt cx="792" cy="776"/>
          </a:xfrm>
        </p:grpSpPr>
        <p:sp>
          <p:nvSpPr>
            <p:cNvPr id="14" name="AutoShape 3"/>
            <p:cNvSpPr>
              <a:spLocks/>
            </p:cNvSpPr>
            <p:nvPr/>
          </p:nvSpPr>
          <p:spPr bwMode="auto">
            <a:xfrm>
              <a:off x="0" y="401"/>
              <a:ext cx="146" cy="358"/>
            </a:xfrm>
            <a:custGeom>
              <a:avLst/>
              <a:gdLst/>
              <a:ahLst/>
              <a:cxnLst/>
              <a:rect l="0" t="0" r="r" b="b"/>
              <a:pathLst>
                <a:path w="19162" h="21600">
                  <a:moveTo>
                    <a:pt x="15025" y="19157"/>
                  </a:moveTo>
                  <a:cubicBezTo>
                    <a:pt x="15483" y="18369"/>
                    <a:pt x="16557" y="17651"/>
                    <a:pt x="18100" y="17206"/>
                  </a:cubicBezTo>
                  <a:cubicBezTo>
                    <a:pt x="11755" y="15800"/>
                    <a:pt x="8268" y="12468"/>
                    <a:pt x="10157" y="9215"/>
                  </a:cubicBezTo>
                  <a:cubicBezTo>
                    <a:pt x="11435" y="7013"/>
                    <a:pt x="14888" y="5348"/>
                    <a:pt x="19162" y="4578"/>
                  </a:cubicBezTo>
                  <a:lnTo>
                    <a:pt x="16203" y="4212"/>
                  </a:lnTo>
                  <a:lnTo>
                    <a:pt x="18419" y="0"/>
                  </a:lnTo>
                  <a:cubicBezTo>
                    <a:pt x="10125" y="994"/>
                    <a:pt x="3227" y="3946"/>
                    <a:pt x="849" y="8042"/>
                  </a:cubicBezTo>
                  <a:cubicBezTo>
                    <a:pt x="-2438" y="13706"/>
                    <a:pt x="4087" y="19532"/>
                    <a:pt x="15665" y="21600"/>
                  </a:cubicBezTo>
                  <a:cubicBezTo>
                    <a:pt x="14740" y="20850"/>
                    <a:pt x="14558" y="19961"/>
                    <a:pt x="15025" y="19157"/>
                  </a:cubicBezTo>
                  <a:close/>
                  <a:moveTo>
                    <a:pt x="15025" y="1915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5" name="AutoShape 4"/>
            <p:cNvSpPr>
              <a:spLocks/>
            </p:cNvSpPr>
            <p:nvPr/>
          </p:nvSpPr>
          <p:spPr bwMode="auto">
            <a:xfrm>
              <a:off x="417" y="363"/>
              <a:ext cx="310" cy="241"/>
            </a:xfrm>
            <a:custGeom>
              <a:avLst/>
              <a:gdLst/>
              <a:ahLst/>
              <a:cxnLst/>
              <a:rect l="0" t="0" r="r" b="b"/>
              <a:pathLst>
                <a:path w="20857" h="20064">
                  <a:moveTo>
                    <a:pt x="18306" y="15007"/>
                  </a:moveTo>
                  <a:cubicBezTo>
                    <a:pt x="17676" y="14226"/>
                    <a:pt x="17264" y="13166"/>
                    <a:pt x="17218" y="12033"/>
                  </a:cubicBezTo>
                  <a:cubicBezTo>
                    <a:pt x="14214" y="14803"/>
                    <a:pt x="9947" y="14501"/>
                    <a:pt x="7221" y="11123"/>
                  </a:cubicBezTo>
                  <a:cubicBezTo>
                    <a:pt x="5426" y="8899"/>
                    <a:pt x="4708" y="5846"/>
                    <a:pt x="5064" y="2958"/>
                  </a:cubicBezTo>
                  <a:lnTo>
                    <a:pt x="3938" y="4354"/>
                  </a:lnTo>
                  <a:lnTo>
                    <a:pt x="507" y="0"/>
                  </a:lnTo>
                  <a:cubicBezTo>
                    <a:pt x="-743" y="5314"/>
                    <a:pt x="315" y="11255"/>
                    <a:pt x="3699" y="15446"/>
                  </a:cubicBezTo>
                  <a:cubicBezTo>
                    <a:pt x="8402" y="21274"/>
                    <a:pt x="15885" y="21600"/>
                    <a:pt x="20857" y="16340"/>
                  </a:cubicBezTo>
                  <a:cubicBezTo>
                    <a:pt x="20853" y="16340"/>
                    <a:pt x="20849" y="16340"/>
                    <a:pt x="20845" y="16340"/>
                  </a:cubicBezTo>
                  <a:cubicBezTo>
                    <a:pt x="19878" y="16340"/>
                    <a:pt x="18966" y="15825"/>
                    <a:pt x="18306" y="15007"/>
                  </a:cubicBezTo>
                  <a:close/>
                  <a:moveTo>
                    <a:pt x="18306" y="1500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6" name="AutoShape 5"/>
            <p:cNvSpPr>
              <a:spLocks/>
            </p:cNvSpPr>
            <p:nvPr/>
          </p:nvSpPr>
          <p:spPr bwMode="auto">
            <a:xfrm>
              <a:off x="87" y="0"/>
              <a:ext cx="705" cy="776"/>
            </a:xfrm>
            <a:custGeom>
              <a:avLst/>
              <a:gdLst/>
              <a:ahLst/>
              <a:cxnLst/>
              <a:rect l="0" t="0" r="r" b="b"/>
              <a:pathLst>
                <a:path w="20954" h="21221">
                  <a:moveTo>
                    <a:pt x="9234" y="6853"/>
                  </a:moveTo>
                  <a:cubicBezTo>
                    <a:pt x="9077" y="6709"/>
                    <a:pt x="9042" y="6549"/>
                    <a:pt x="9125" y="6364"/>
                  </a:cubicBezTo>
                  <a:cubicBezTo>
                    <a:pt x="9233" y="6123"/>
                    <a:pt x="9513" y="5934"/>
                    <a:pt x="9761" y="5934"/>
                  </a:cubicBezTo>
                  <a:cubicBezTo>
                    <a:pt x="9882" y="5934"/>
                    <a:pt x="9988" y="5978"/>
                    <a:pt x="10085" y="6068"/>
                  </a:cubicBezTo>
                  <a:lnTo>
                    <a:pt x="10603" y="6545"/>
                  </a:lnTo>
                  <a:lnTo>
                    <a:pt x="9751" y="7329"/>
                  </a:lnTo>
                  <a:cubicBezTo>
                    <a:pt x="9751" y="7329"/>
                    <a:pt x="9234" y="6853"/>
                    <a:pt x="9234" y="6853"/>
                  </a:cubicBezTo>
                  <a:close/>
                  <a:moveTo>
                    <a:pt x="8755" y="3620"/>
                  </a:moveTo>
                  <a:lnTo>
                    <a:pt x="7330" y="2863"/>
                  </a:lnTo>
                  <a:cubicBezTo>
                    <a:pt x="7059" y="2719"/>
                    <a:pt x="7059" y="2496"/>
                    <a:pt x="7106" y="2334"/>
                  </a:cubicBezTo>
                  <a:cubicBezTo>
                    <a:pt x="7177" y="2090"/>
                    <a:pt x="7415" y="1836"/>
                    <a:pt x="7690" y="1836"/>
                  </a:cubicBezTo>
                  <a:cubicBezTo>
                    <a:pt x="7769" y="1836"/>
                    <a:pt x="7851" y="1858"/>
                    <a:pt x="7933" y="1902"/>
                  </a:cubicBezTo>
                  <a:lnTo>
                    <a:pt x="9357" y="2660"/>
                  </a:lnTo>
                  <a:cubicBezTo>
                    <a:pt x="9672" y="2827"/>
                    <a:pt x="9679" y="3065"/>
                    <a:pt x="9629" y="3236"/>
                  </a:cubicBezTo>
                  <a:cubicBezTo>
                    <a:pt x="9564" y="3462"/>
                    <a:pt x="9340" y="3702"/>
                    <a:pt x="9053" y="3702"/>
                  </a:cubicBezTo>
                  <a:cubicBezTo>
                    <a:pt x="8957" y="3702"/>
                    <a:pt x="8857" y="3674"/>
                    <a:pt x="8755" y="3620"/>
                  </a:cubicBezTo>
                  <a:close/>
                  <a:moveTo>
                    <a:pt x="10976" y="8058"/>
                  </a:moveTo>
                  <a:lnTo>
                    <a:pt x="11558" y="7522"/>
                  </a:lnTo>
                  <a:lnTo>
                    <a:pt x="12291" y="8197"/>
                  </a:lnTo>
                  <a:cubicBezTo>
                    <a:pt x="12317" y="8289"/>
                    <a:pt x="12309" y="8384"/>
                    <a:pt x="12267" y="8483"/>
                  </a:cubicBezTo>
                  <a:lnTo>
                    <a:pt x="11863" y="8855"/>
                  </a:lnTo>
                  <a:cubicBezTo>
                    <a:pt x="11858" y="8857"/>
                    <a:pt x="11853" y="8859"/>
                    <a:pt x="11848" y="8861"/>
                  </a:cubicBezTo>
                  <a:cubicBezTo>
                    <a:pt x="11848" y="8861"/>
                    <a:pt x="10976" y="8058"/>
                    <a:pt x="10976" y="8058"/>
                  </a:cubicBezTo>
                  <a:close/>
                  <a:moveTo>
                    <a:pt x="4187" y="1833"/>
                  </a:moveTo>
                  <a:lnTo>
                    <a:pt x="2750" y="2597"/>
                  </a:lnTo>
                  <a:cubicBezTo>
                    <a:pt x="2664" y="2643"/>
                    <a:pt x="2579" y="2666"/>
                    <a:pt x="2498" y="2666"/>
                  </a:cubicBezTo>
                  <a:cubicBezTo>
                    <a:pt x="2406" y="2666"/>
                    <a:pt x="2318" y="2636"/>
                    <a:pt x="2239" y="2586"/>
                  </a:cubicBezTo>
                  <a:lnTo>
                    <a:pt x="2247" y="2561"/>
                  </a:lnTo>
                  <a:lnTo>
                    <a:pt x="2178" y="2543"/>
                  </a:lnTo>
                  <a:cubicBezTo>
                    <a:pt x="2060" y="2448"/>
                    <a:pt x="1970" y="2310"/>
                    <a:pt x="1931" y="2175"/>
                  </a:cubicBezTo>
                  <a:cubicBezTo>
                    <a:pt x="1882" y="2008"/>
                    <a:pt x="1880" y="1778"/>
                    <a:pt x="2148" y="1636"/>
                  </a:cubicBezTo>
                  <a:lnTo>
                    <a:pt x="3573" y="879"/>
                  </a:lnTo>
                  <a:cubicBezTo>
                    <a:pt x="3677" y="824"/>
                    <a:pt x="3780" y="795"/>
                    <a:pt x="3877" y="795"/>
                  </a:cubicBezTo>
                  <a:cubicBezTo>
                    <a:pt x="4157" y="795"/>
                    <a:pt x="4378" y="1033"/>
                    <a:pt x="4443" y="1257"/>
                  </a:cubicBezTo>
                  <a:cubicBezTo>
                    <a:pt x="4484" y="1398"/>
                    <a:pt x="4504" y="1658"/>
                    <a:pt x="4187" y="1833"/>
                  </a:cubicBezTo>
                  <a:close/>
                  <a:moveTo>
                    <a:pt x="1867" y="5244"/>
                  </a:moveTo>
                  <a:lnTo>
                    <a:pt x="3031" y="6316"/>
                  </a:lnTo>
                  <a:cubicBezTo>
                    <a:pt x="3212" y="6483"/>
                    <a:pt x="3259" y="6668"/>
                    <a:pt x="3170" y="6866"/>
                  </a:cubicBezTo>
                  <a:cubicBezTo>
                    <a:pt x="3068" y="7093"/>
                    <a:pt x="2808" y="7264"/>
                    <a:pt x="2567" y="7264"/>
                  </a:cubicBezTo>
                  <a:cubicBezTo>
                    <a:pt x="2428" y="7264"/>
                    <a:pt x="2298" y="7209"/>
                    <a:pt x="2179" y="7100"/>
                  </a:cubicBezTo>
                  <a:lnTo>
                    <a:pt x="1016" y="6029"/>
                  </a:lnTo>
                  <a:cubicBezTo>
                    <a:pt x="859" y="5885"/>
                    <a:pt x="824" y="5725"/>
                    <a:pt x="907" y="5540"/>
                  </a:cubicBezTo>
                  <a:cubicBezTo>
                    <a:pt x="1015" y="5299"/>
                    <a:pt x="1295" y="5110"/>
                    <a:pt x="1543" y="5110"/>
                  </a:cubicBezTo>
                  <a:cubicBezTo>
                    <a:pt x="1664" y="5110"/>
                    <a:pt x="1770" y="5154"/>
                    <a:pt x="1867" y="5244"/>
                  </a:cubicBezTo>
                  <a:close/>
                  <a:moveTo>
                    <a:pt x="4715" y="8525"/>
                  </a:moveTo>
                  <a:cubicBezTo>
                    <a:pt x="4948" y="8525"/>
                    <a:pt x="5187" y="8625"/>
                    <a:pt x="5312" y="8775"/>
                  </a:cubicBezTo>
                  <a:cubicBezTo>
                    <a:pt x="5402" y="8882"/>
                    <a:pt x="5425" y="9005"/>
                    <a:pt x="5383" y="9148"/>
                  </a:cubicBezTo>
                  <a:lnTo>
                    <a:pt x="5190" y="9812"/>
                  </a:lnTo>
                  <a:lnTo>
                    <a:pt x="4026" y="9525"/>
                  </a:lnTo>
                  <a:lnTo>
                    <a:pt x="4219" y="8861"/>
                  </a:lnTo>
                  <a:cubicBezTo>
                    <a:pt x="4300" y="8583"/>
                    <a:pt x="4534" y="8525"/>
                    <a:pt x="4715" y="8525"/>
                  </a:cubicBezTo>
                  <a:close/>
                  <a:moveTo>
                    <a:pt x="4606" y="11796"/>
                  </a:moveTo>
                  <a:cubicBezTo>
                    <a:pt x="4536" y="11956"/>
                    <a:pt x="4421" y="12036"/>
                    <a:pt x="4302" y="12073"/>
                  </a:cubicBezTo>
                  <a:lnTo>
                    <a:pt x="3715" y="11929"/>
                  </a:lnTo>
                  <a:lnTo>
                    <a:pt x="4036" y="10827"/>
                  </a:lnTo>
                  <a:lnTo>
                    <a:pt x="4831" y="11023"/>
                  </a:lnTo>
                  <a:cubicBezTo>
                    <a:pt x="4831" y="11023"/>
                    <a:pt x="4606" y="11796"/>
                    <a:pt x="4606" y="11796"/>
                  </a:cubicBezTo>
                  <a:close/>
                  <a:moveTo>
                    <a:pt x="19316" y="7830"/>
                  </a:moveTo>
                  <a:lnTo>
                    <a:pt x="19316" y="7830"/>
                  </a:lnTo>
                  <a:cubicBezTo>
                    <a:pt x="17800" y="6434"/>
                    <a:pt x="15617" y="6016"/>
                    <a:pt x="13701" y="6558"/>
                  </a:cubicBezTo>
                  <a:lnTo>
                    <a:pt x="12144" y="5126"/>
                  </a:lnTo>
                  <a:lnTo>
                    <a:pt x="11214" y="5982"/>
                  </a:lnTo>
                  <a:lnTo>
                    <a:pt x="10696" y="5506"/>
                  </a:lnTo>
                  <a:cubicBezTo>
                    <a:pt x="10470" y="5298"/>
                    <a:pt x="10196" y="5174"/>
                    <a:pt x="9898" y="5146"/>
                  </a:cubicBezTo>
                  <a:lnTo>
                    <a:pt x="9738" y="4322"/>
                  </a:lnTo>
                  <a:cubicBezTo>
                    <a:pt x="10082" y="4138"/>
                    <a:pt x="10353" y="3822"/>
                    <a:pt x="10464" y="3442"/>
                  </a:cubicBezTo>
                  <a:cubicBezTo>
                    <a:pt x="10637" y="2848"/>
                    <a:pt x="10378" y="2284"/>
                    <a:pt x="9789" y="1971"/>
                  </a:cubicBezTo>
                  <a:lnTo>
                    <a:pt x="8365" y="1213"/>
                  </a:lnTo>
                  <a:cubicBezTo>
                    <a:pt x="8150" y="1099"/>
                    <a:pt x="7923" y="1041"/>
                    <a:pt x="7690" y="1041"/>
                  </a:cubicBezTo>
                  <a:cubicBezTo>
                    <a:pt x="7320" y="1041"/>
                    <a:pt x="6965" y="1195"/>
                    <a:pt x="6695" y="1446"/>
                  </a:cubicBezTo>
                  <a:lnTo>
                    <a:pt x="5285" y="1081"/>
                  </a:lnTo>
                  <a:cubicBezTo>
                    <a:pt x="5283" y="1071"/>
                    <a:pt x="5280" y="1061"/>
                    <a:pt x="5277" y="1051"/>
                  </a:cubicBezTo>
                  <a:cubicBezTo>
                    <a:pt x="5097" y="432"/>
                    <a:pt x="4521" y="0"/>
                    <a:pt x="3877" y="0"/>
                  </a:cubicBezTo>
                  <a:cubicBezTo>
                    <a:pt x="3626" y="0"/>
                    <a:pt x="3378" y="64"/>
                    <a:pt x="3141" y="190"/>
                  </a:cubicBezTo>
                  <a:lnTo>
                    <a:pt x="1716" y="947"/>
                  </a:lnTo>
                  <a:cubicBezTo>
                    <a:pt x="1162" y="1242"/>
                    <a:pt x="925" y="1791"/>
                    <a:pt x="1096" y="2381"/>
                  </a:cubicBezTo>
                  <a:cubicBezTo>
                    <a:pt x="1138" y="2523"/>
                    <a:pt x="1200" y="2656"/>
                    <a:pt x="1279" y="2777"/>
                  </a:cubicBezTo>
                  <a:lnTo>
                    <a:pt x="716" y="4557"/>
                  </a:lnTo>
                  <a:cubicBezTo>
                    <a:pt x="452" y="4720"/>
                    <a:pt x="235" y="4956"/>
                    <a:pt x="109" y="5235"/>
                  </a:cubicBezTo>
                  <a:cubicBezTo>
                    <a:pt x="-107" y="5715"/>
                    <a:pt x="4" y="6222"/>
                    <a:pt x="405" y="6591"/>
                  </a:cubicBezTo>
                  <a:lnTo>
                    <a:pt x="1568" y="7663"/>
                  </a:lnTo>
                  <a:cubicBezTo>
                    <a:pt x="1851" y="7922"/>
                    <a:pt x="2196" y="8060"/>
                    <a:pt x="2567" y="8060"/>
                  </a:cubicBezTo>
                  <a:cubicBezTo>
                    <a:pt x="2814" y="8060"/>
                    <a:pt x="3060" y="7994"/>
                    <a:pt x="3278" y="7881"/>
                  </a:cubicBezTo>
                  <a:lnTo>
                    <a:pt x="3634" y="8189"/>
                  </a:lnTo>
                  <a:cubicBezTo>
                    <a:pt x="3522" y="8321"/>
                    <a:pt x="3437" y="8477"/>
                    <a:pt x="3385" y="8655"/>
                  </a:cubicBezTo>
                  <a:lnTo>
                    <a:pt x="3192" y="9319"/>
                  </a:lnTo>
                  <a:lnTo>
                    <a:pt x="2470" y="9141"/>
                  </a:lnTo>
                  <a:lnTo>
                    <a:pt x="1532" y="12695"/>
                  </a:lnTo>
                  <a:lnTo>
                    <a:pt x="2592" y="12957"/>
                  </a:lnTo>
                  <a:cubicBezTo>
                    <a:pt x="2976" y="12926"/>
                    <a:pt x="3373" y="12955"/>
                    <a:pt x="3768" y="13052"/>
                  </a:cubicBezTo>
                  <a:cubicBezTo>
                    <a:pt x="5577" y="13498"/>
                    <a:pt x="6651" y="15211"/>
                    <a:pt x="6166" y="16876"/>
                  </a:cubicBezTo>
                  <a:cubicBezTo>
                    <a:pt x="5686" y="18524"/>
                    <a:pt x="3863" y="19508"/>
                    <a:pt x="2073" y="19098"/>
                  </a:cubicBezTo>
                  <a:cubicBezTo>
                    <a:pt x="1583" y="19162"/>
                    <a:pt x="1265" y="19503"/>
                    <a:pt x="1157" y="19874"/>
                  </a:cubicBezTo>
                  <a:cubicBezTo>
                    <a:pt x="1017" y="20356"/>
                    <a:pt x="1205" y="20924"/>
                    <a:pt x="1927" y="21144"/>
                  </a:cubicBezTo>
                  <a:cubicBezTo>
                    <a:pt x="4753" y="21600"/>
                    <a:pt x="7551" y="19993"/>
                    <a:pt x="8307" y="17395"/>
                  </a:cubicBezTo>
                  <a:lnTo>
                    <a:pt x="8308" y="17395"/>
                  </a:lnTo>
                  <a:cubicBezTo>
                    <a:pt x="8863" y="15487"/>
                    <a:pt x="8165" y="13538"/>
                    <a:pt x="6696" y="12281"/>
                  </a:cubicBezTo>
                  <a:lnTo>
                    <a:pt x="7266" y="10324"/>
                  </a:lnTo>
                  <a:lnTo>
                    <a:pt x="6024" y="10018"/>
                  </a:lnTo>
                  <a:lnTo>
                    <a:pt x="6218" y="9354"/>
                  </a:lnTo>
                  <a:cubicBezTo>
                    <a:pt x="6329" y="8972"/>
                    <a:pt x="6251" y="8595"/>
                    <a:pt x="5998" y="8291"/>
                  </a:cubicBezTo>
                  <a:cubicBezTo>
                    <a:pt x="5709" y="7944"/>
                    <a:pt x="5218" y="7729"/>
                    <a:pt x="4715" y="7729"/>
                  </a:cubicBezTo>
                  <a:cubicBezTo>
                    <a:pt x="4605" y="7729"/>
                    <a:pt x="4499" y="7740"/>
                    <a:pt x="4398" y="7760"/>
                  </a:cubicBezTo>
                  <a:lnTo>
                    <a:pt x="3889" y="7318"/>
                  </a:lnTo>
                  <a:cubicBezTo>
                    <a:pt x="3918" y="7270"/>
                    <a:pt x="3945" y="7221"/>
                    <a:pt x="3968" y="7170"/>
                  </a:cubicBezTo>
                  <a:cubicBezTo>
                    <a:pt x="4190" y="6676"/>
                    <a:pt x="4068" y="6146"/>
                    <a:pt x="3642" y="5753"/>
                  </a:cubicBezTo>
                  <a:lnTo>
                    <a:pt x="2479" y="4682"/>
                  </a:lnTo>
                  <a:cubicBezTo>
                    <a:pt x="2255" y="4476"/>
                    <a:pt x="1984" y="4353"/>
                    <a:pt x="1690" y="4323"/>
                  </a:cubicBezTo>
                  <a:lnTo>
                    <a:pt x="1993" y="3364"/>
                  </a:lnTo>
                  <a:cubicBezTo>
                    <a:pt x="2153" y="3427"/>
                    <a:pt x="2324" y="3462"/>
                    <a:pt x="2498" y="3462"/>
                  </a:cubicBezTo>
                  <a:cubicBezTo>
                    <a:pt x="2733" y="3462"/>
                    <a:pt x="2963" y="3402"/>
                    <a:pt x="3182" y="3286"/>
                  </a:cubicBezTo>
                  <a:lnTo>
                    <a:pt x="3725" y="2997"/>
                  </a:lnTo>
                  <a:lnTo>
                    <a:pt x="3725" y="2998"/>
                  </a:lnTo>
                  <a:lnTo>
                    <a:pt x="4607" y="2528"/>
                  </a:lnTo>
                  <a:cubicBezTo>
                    <a:pt x="4903" y="2371"/>
                    <a:pt x="5114" y="2150"/>
                    <a:pt x="5230" y="1893"/>
                  </a:cubicBezTo>
                  <a:lnTo>
                    <a:pt x="6263" y="2160"/>
                  </a:lnTo>
                  <a:cubicBezTo>
                    <a:pt x="6111" y="2730"/>
                    <a:pt x="6352" y="3261"/>
                    <a:pt x="6898" y="3551"/>
                  </a:cubicBezTo>
                  <a:lnTo>
                    <a:pt x="8323" y="4309"/>
                  </a:lnTo>
                  <a:cubicBezTo>
                    <a:pt x="8508" y="4407"/>
                    <a:pt x="8699" y="4466"/>
                    <a:pt x="8893" y="4488"/>
                  </a:cubicBezTo>
                  <a:lnTo>
                    <a:pt x="9053" y="5314"/>
                  </a:lnTo>
                  <a:cubicBezTo>
                    <a:pt x="8736" y="5476"/>
                    <a:pt x="8471" y="5739"/>
                    <a:pt x="8327" y="6060"/>
                  </a:cubicBezTo>
                  <a:cubicBezTo>
                    <a:pt x="8111" y="6539"/>
                    <a:pt x="8222" y="7046"/>
                    <a:pt x="8623" y="7415"/>
                  </a:cubicBezTo>
                  <a:lnTo>
                    <a:pt x="9140" y="7892"/>
                  </a:lnTo>
                  <a:lnTo>
                    <a:pt x="8738" y="8262"/>
                  </a:lnTo>
                  <a:lnTo>
                    <a:pt x="11514" y="10878"/>
                  </a:lnTo>
                  <a:lnTo>
                    <a:pt x="12284" y="10169"/>
                  </a:lnTo>
                  <a:cubicBezTo>
                    <a:pt x="12447" y="9846"/>
                    <a:pt x="12673" y="9545"/>
                    <a:pt x="12961" y="9279"/>
                  </a:cubicBezTo>
                  <a:cubicBezTo>
                    <a:pt x="14286" y="8059"/>
                    <a:pt x="16433" y="8059"/>
                    <a:pt x="17758" y="9279"/>
                  </a:cubicBezTo>
                  <a:cubicBezTo>
                    <a:pt x="19024" y="10445"/>
                    <a:pt x="19079" y="12303"/>
                    <a:pt x="17924" y="13529"/>
                  </a:cubicBezTo>
                  <a:cubicBezTo>
                    <a:pt x="17857" y="13670"/>
                    <a:pt x="17825" y="13816"/>
                    <a:pt x="17832" y="13965"/>
                  </a:cubicBezTo>
                  <a:cubicBezTo>
                    <a:pt x="17843" y="14226"/>
                    <a:pt x="17968" y="14479"/>
                    <a:pt x="18182" y="14676"/>
                  </a:cubicBezTo>
                  <a:cubicBezTo>
                    <a:pt x="18549" y="15013"/>
                    <a:pt x="19137" y="15151"/>
                    <a:pt x="19684" y="14759"/>
                  </a:cubicBezTo>
                  <a:cubicBezTo>
                    <a:pt x="21493" y="12733"/>
                    <a:pt x="21371" y="9722"/>
                    <a:pt x="19316" y="7830"/>
                  </a:cubicBezTo>
                  <a:close/>
                  <a:moveTo>
                    <a:pt x="19316" y="783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Tree>
    <p:extLst>
      <p:ext uri="{BB962C8B-B14F-4D97-AF65-F5344CB8AC3E}">
        <p14:creationId xmlns:p14="http://schemas.microsoft.com/office/powerpoint/2010/main" val="6262836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sp>
        <p:nvSpPr>
          <p:cNvPr id="6" name="Content Placeholder 5"/>
          <p:cNvSpPr>
            <a:spLocks noGrp="1"/>
          </p:cNvSpPr>
          <p:nvPr>
            <p:ph sz="quarter" idx="11"/>
          </p:nvPr>
        </p:nvSpPr>
        <p:spPr>
          <a:xfrm>
            <a:off x="553641" y="1446612"/>
            <a:ext cx="8143875" cy="4500563"/>
          </a:xfrm>
        </p:spPr>
        <p:txBody>
          <a:bodyPr/>
          <a:lstStyle>
            <a:lvl1pPr>
              <a:defRPr sz="2800">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400">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636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sp>
        <p:nvSpPr>
          <p:cNvPr id="10" name="Picture Placeholder 9"/>
          <p:cNvSpPr>
            <a:spLocks noGrp="1" noChangeAspect="1"/>
          </p:cNvSpPr>
          <p:nvPr>
            <p:ph type="pic" sz="quarter" idx="11" hasCustomPrompt="1"/>
          </p:nvPr>
        </p:nvSpPr>
        <p:spPr>
          <a:xfrm>
            <a:off x="446484" y="1553766"/>
            <a:ext cx="1826259" cy="2602125"/>
          </a:xfrm>
        </p:spPr>
        <p:txBody>
          <a:bodyPr/>
          <a:lstStyle>
            <a:lvl1pPr marL="1117" indent="0">
              <a:buFontTx/>
              <a:buNone/>
              <a:defRPr>
                <a:latin typeface="Arial Narrow" panose="020B0606020202030204" pitchFamily="34" charset="0"/>
              </a:defRPr>
            </a:lvl1pPr>
          </a:lstStyle>
          <a:p>
            <a:r>
              <a:rPr lang="en-US" dirty="0" smtClean="0"/>
              <a:t>Drag Picture Here</a:t>
            </a:r>
            <a:endParaRPr lang="en-US" dirty="0"/>
          </a:p>
        </p:txBody>
      </p:sp>
      <p:sp>
        <p:nvSpPr>
          <p:cNvPr id="17" name="Picture Placeholder 9"/>
          <p:cNvSpPr>
            <a:spLocks noGrp="1" noChangeAspect="1"/>
          </p:cNvSpPr>
          <p:nvPr>
            <p:ph type="pic" sz="quarter" idx="12" hasCustomPrompt="1"/>
          </p:nvPr>
        </p:nvSpPr>
        <p:spPr>
          <a:xfrm>
            <a:off x="3446859" y="1553766"/>
            <a:ext cx="1826259" cy="2602125"/>
          </a:xfrm>
        </p:spPr>
        <p:txBody>
          <a:bodyPr/>
          <a:lstStyle>
            <a:lvl1pPr marL="1117" indent="0">
              <a:buFontTx/>
              <a:buNone/>
              <a:defRPr>
                <a:latin typeface="Arial Narrow" panose="020B0606020202030204" pitchFamily="34" charset="0"/>
              </a:defRPr>
            </a:lvl1pPr>
          </a:lstStyle>
          <a:p>
            <a:r>
              <a:rPr lang="en-US" dirty="0" smtClean="0"/>
              <a:t>Drag Picture Here</a:t>
            </a:r>
            <a:endParaRPr lang="en-US" dirty="0"/>
          </a:p>
        </p:txBody>
      </p:sp>
      <p:sp>
        <p:nvSpPr>
          <p:cNvPr id="18" name="Picture Placeholder 9"/>
          <p:cNvSpPr>
            <a:spLocks noGrp="1" noChangeAspect="1"/>
          </p:cNvSpPr>
          <p:nvPr>
            <p:ph type="pic" sz="quarter" idx="13" hasCustomPrompt="1"/>
          </p:nvPr>
        </p:nvSpPr>
        <p:spPr>
          <a:xfrm>
            <a:off x="6447234" y="1553766"/>
            <a:ext cx="1826259" cy="2602125"/>
          </a:xfrm>
        </p:spPr>
        <p:txBody>
          <a:bodyPr/>
          <a:lstStyle>
            <a:lvl1pPr marL="1117" indent="0">
              <a:buFontTx/>
              <a:buNone/>
              <a:defRPr>
                <a:latin typeface="Arial Narrow" panose="020B0606020202030204" pitchFamily="34" charset="0"/>
              </a:defRPr>
            </a:lvl1pPr>
          </a:lstStyle>
          <a:p>
            <a:r>
              <a:rPr lang="en-US" dirty="0" smtClean="0"/>
              <a:t>Drag Picture Here</a:t>
            </a:r>
            <a:endParaRPr lang="en-US" dirty="0"/>
          </a:p>
        </p:txBody>
      </p:sp>
      <p:sp>
        <p:nvSpPr>
          <p:cNvPr id="20" name="Text Placeholder 19"/>
          <p:cNvSpPr>
            <a:spLocks noGrp="1"/>
          </p:cNvSpPr>
          <p:nvPr>
            <p:ph type="body" sz="quarter" idx="14" hasCustomPrompt="1"/>
          </p:nvPr>
        </p:nvSpPr>
        <p:spPr>
          <a:xfrm>
            <a:off x="446484" y="4286253"/>
            <a:ext cx="2357438" cy="214313"/>
          </a:xfrm>
        </p:spPr>
        <p:txBody>
          <a:bodyPr anchor="ctr"/>
          <a:lstStyle>
            <a:lvl1pPr marL="1117" indent="0" algn="l">
              <a:buFontTx/>
              <a:buNone/>
              <a:defRPr sz="1500" b="0" i="0">
                <a:solidFill>
                  <a:srgbClr val="3460AF"/>
                </a:solidFill>
                <a:latin typeface="Arial Narrow" panose="020B0606020202030204" pitchFamily="34" charset="0"/>
                <a:cs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Name</a:t>
            </a:r>
            <a:endParaRPr lang="en-US" dirty="0"/>
          </a:p>
        </p:txBody>
      </p:sp>
      <p:sp>
        <p:nvSpPr>
          <p:cNvPr id="21" name="Text Placeholder 19"/>
          <p:cNvSpPr>
            <a:spLocks noGrp="1"/>
          </p:cNvSpPr>
          <p:nvPr>
            <p:ph type="body" sz="quarter" idx="15" hasCustomPrompt="1"/>
          </p:nvPr>
        </p:nvSpPr>
        <p:spPr>
          <a:xfrm>
            <a:off x="446484" y="4500563"/>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24" name="Text Placeholder 19"/>
          <p:cNvSpPr>
            <a:spLocks noGrp="1"/>
          </p:cNvSpPr>
          <p:nvPr>
            <p:ph type="body" sz="quarter" idx="16" hasCustomPrompt="1"/>
          </p:nvPr>
        </p:nvSpPr>
        <p:spPr>
          <a:xfrm>
            <a:off x="446484" y="4982767"/>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Location</a:t>
            </a:r>
            <a:endParaRPr lang="en-US" dirty="0"/>
          </a:p>
        </p:txBody>
      </p:sp>
      <p:sp>
        <p:nvSpPr>
          <p:cNvPr id="25" name="Text Placeholder 19"/>
          <p:cNvSpPr>
            <a:spLocks noGrp="1"/>
          </p:cNvSpPr>
          <p:nvPr>
            <p:ph type="body" sz="quarter" idx="17" hasCustomPrompt="1"/>
          </p:nvPr>
        </p:nvSpPr>
        <p:spPr>
          <a:xfrm>
            <a:off x="446484" y="5143500"/>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Telephone</a:t>
            </a:r>
            <a:endParaRPr lang="en-US" dirty="0"/>
          </a:p>
        </p:txBody>
      </p:sp>
      <p:sp>
        <p:nvSpPr>
          <p:cNvPr id="26" name="Text Placeholder 19"/>
          <p:cNvSpPr>
            <a:spLocks noGrp="1"/>
          </p:cNvSpPr>
          <p:nvPr>
            <p:ph type="body" sz="quarter" idx="18" hasCustomPrompt="1"/>
          </p:nvPr>
        </p:nvSpPr>
        <p:spPr>
          <a:xfrm>
            <a:off x="446484" y="5304235"/>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
        <p:nvSpPr>
          <p:cNvPr id="37"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38"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
        <p:nvSpPr>
          <p:cNvPr id="23" name="Text Placeholder 19"/>
          <p:cNvSpPr>
            <a:spLocks noGrp="1"/>
          </p:cNvSpPr>
          <p:nvPr>
            <p:ph type="body" sz="quarter" idx="19" hasCustomPrompt="1"/>
          </p:nvPr>
        </p:nvSpPr>
        <p:spPr>
          <a:xfrm>
            <a:off x="3446859" y="4286253"/>
            <a:ext cx="2357438" cy="214313"/>
          </a:xfrm>
        </p:spPr>
        <p:txBody>
          <a:bodyPr anchor="ctr"/>
          <a:lstStyle>
            <a:lvl1pPr marL="1117" indent="0" algn="l">
              <a:buFontTx/>
              <a:buNone/>
              <a:defRPr sz="1500" b="0" i="0">
                <a:solidFill>
                  <a:srgbClr val="3460AF"/>
                </a:solidFill>
                <a:latin typeface="Arial Narrow" panose="020B0606020202030204" pitchFamily="34" charset="0"/>
                <a:cs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Name</a:t>
            </a:r>
            <a:endParaRPr lang="en-US" dirty="0"/>
          </a:p>
        </p:txBody>
      </p:sp>
      <p:sp>
        <p:nvSpPr>
          <p:cNvPr id="39" name="Text Placeholder 19"/>
          <p:cNvSpPr>
            <a:spLocks noGrp="1"/>
          </p:cNvSpPr>
          <p:nvPr>
            <p:ph type="body" sz="quarter" idx="20" hasCustomPrompt="1"/>
          </p:nvPr>
        </p:nvSpPr>
        <p:spPr>
          <a:xfrm>
            <a:off x="3446859" y="4500563"/>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40" name="Text Placeholder 19"/>
          <p:cNvSpPr>
            <a:spLocks noGrp="1"/>
          </p:cNvSpPr>
          <p:nvPr>
            <p:ph type="body" sz="quarter" idx="21" hasCustomPrompt="1"/>
          </p:nvPr>
        </p:nvSpPr>
        <p:spPr>
          <a:xfrm>
            <a:off x="3446859" y="4982767"/>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Location</a:t>
            </a:r>
            <a:endParaRPr lang="en-US" dirty="0"/>
          </a:p>
        </p:txBody>
      </p:sp>
      <p:sp>
        <p:nvSpPr>
          <p:cNvPr id="41" name="Text Placeholder 19"/>
          <p:cNvSpPr>
            <a:spLocks noGrp="1"/>
          </p:cNvSpPr>
          <p:nvPr>
            <p:ph type="body" sz="quarter" idx="22" hasCustomPrompt="1"/>
          </p:nvPr>
        </p:nvSpPr>
        <p:spPr>
          <a:xfrm>
            <a:off x="3446859" y="5143500"/>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Telephone</a:t>
            </a:r>
            <a:endParaRPr lang="en-US" dirty="0"/>
          </a:p>
        </p:txBody>
      </p:sp>
      <p:sp>
        <p:nvSpPr>
          <p:cNvPr id="42" name="Text Placeholder 19"/>
          <p:cNvSpPr>
            <a:spLocks noGrp="1"/>
          </p:cNvSpPr>
          <p:nvPr>
            <p:ph type="body" sz="quarter" idx="23" hasCustomPrompt="1"/>
          </p:nvPr>
        </p:nvSpPr>
        <p:spPr>
          <a:xfrm>
            <a:off x="3446859" y="5304235"/>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
        <p:nvSpPr>
          <p:cNvPr id="43" name="Text Placeholder 19"/>
          <p:cNvSpPr>
            <a:spLocks noGrp="1"/>
          </p:cNvSpPr>
          <p:nvPr>
            <p:ph type="body" sz="quarter" idx="24" hasCustomPrompt="1"/>
          </p:nvPr>
        </p:nvSpPr>
        <p:spPr>
          <a:xfrm>
            <a:off x="6447234" y="4286253"/>
            <a:ext cx="2357438" cy="214313"/>
          </a:xfrm>
        </p:spPr>
        <p:txBody>
          <a:bodyPr anchor="ctr"/>
          <a:lstStyle>
            <a:lvl1pPr marL="1117" indent="0" algn="l">
              <a:buFontTx/>
              <a:buNone/>
              <a:defRPr sz="1500" b="0" i="0">
                <a:solidFill>
                  <a:srgbClr val="3460AF"/>
                </a:solidFill>
                <a:latin typeface="Arial Narrow" panose="020B0606020202030204" pitchFamily="34" charset="0"/>
                <a:cs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Name</a:t>
            </a:r>
            <a:endParaRPr lang="en-US" dirty="0"/>
          </a:p>
        </p:txBody>
      </p:sp>
      <p:sp>
        <p:nvSpPr>
          <p:cNvPr id="44" name="Text Placeholder 19"/>
          <p:cNvSpPr>
            <a:spLocks noGrp="1"/>
          </p:cNvSpPr>
          <p:nvPr>
            <p:ph type="body" sz="quarter" idx="25" hasCustomPrompt="1"/>
          </p:nvPr>
        </p:nvSpPr>
        <p:spPr>
          <a:xfrm>
            <a:off x="6447234" y="4500563"/>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45" name="Text Placeholder 19"/>
          <p:cNvSpPr>
            <a:spLocks noGrp="1"/>
          </p:cNvSpPr>
          <p:nvPr>
            <p:ph type="body" sz="quarter" idx="26" hasCustomPrompt="1"/>
          </p:nvPr>
        </p:nvSpPr>
        <p:spPr>
          <a:xfrm>
            <a:off x="6447234" y="4982767"/>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Location</a:t>
            </a:r>
            <a:endParaRPr lang="en-US" dirty="0"/>
          </a:p>
        </p:txBody>
      </p:sp>
      <p:sp>
        <p:nvSpPr>
          <p:cNvPr id="46" name="Text Placeholder 19"/>
          <p:cNvSpPr>
            <a:spLocks noGrp="1"/>
          </p:cNvSpPr>
          <p:nvPr>
            <p:ph type="body" sz="quarter" idx="27" hasCustomPrompt="1"/>
          </p:nvPr>
        </p:nvSpPr>
        <p:spPr>
          <a:xfrm>
            <a:off x="6447234" y="5143500"/>
            <a:ext cx="2357438" cy="160734"/>
          </a:xfrm>
        </p:spPr>
        <p:txBody>
          <a:bodyPr anchor="ctr"/>
          <a:lstStyle>
            <a:lvl1pPr marL="1117" indent="0" algn="l">
              <a:buFontTx/>
              <a:buNone/>
              <a:defRPr sz="1100">
                <a:solidFill>
                  <a:srgbClr val="636165"/>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Telephone</a:t>
            </a:r>
            <a:endParaRPr lang="en-US" dirty="0"/>
          </a:p>
        </p:txBody>
      </p:sp>
      <p:sp>
        <p:nvSpPr>
          <p:cNvPr id="47" name="Text Placeholder 19"/>
          <p:cNvSpPr>
            <a:spLocks noGrp="1"/>
          </p:cNvSpPr>
          <p:nvPr>
            <p:ph type="body" sz="quarter" idx="28" hasCustomPrompt="1"/>
          </p:nvPr>
        </p:nvSpPr>
        <p:spPr>
          <a:xfrm>
            <a:off x="6447234" y="5304235"/>
            <a:ext cx="2357438" cy="160734"/>
          </a:xfrm>
        </p:spPr>
        <p:txBody>
          <a:bodyPr anchor="ctr"/>
          <a:lstStyle>
            <a:lvl1pPr marL="1117" indent="0" algn="l">
              <a:buFontTx/>
              <a:buNone/>
              <a:defRPr sz="1100">
                <a:solidFill>
                  <a:srgbClr val="3460AF"/>
                </a:solidFill>
                <a:latin typeface="Arial Narrow" panose="020B0606020202030204" pitchFamily="34" charset="0"/>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Tree>
    <p:extLst>
      <p:ext uri="{BB962C8B-B14F-4D97-AF65-F5344CB8AC3E}">
        <p14:creationId xmlns:p14="http://schemas.microsoft.com/office/powerpoint/2010/main" val="252212819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446488" y="1339453"/>
            <a:ext cx="8304609" cy="3482578"/>
          </a:xfrm>
        </p:spPr>
        <p:txBody>
          <a:bodyPr/>
          <a:lstStyle>
            <a:lvl1pPr marL="1117" indent="0">
              <a:buFontTx/>
              <a:buNone/>
              <a:defRPr/>
            </a:lvl1pPr>
          </a:lstStyle>
          <a:p>
            <a:r>
              <a:rPr lang="en-US" dirty="0" smtClean="0"/>
              <a:t>Drag &amp; Drop Picture</a:t>
            </a:r>
            <a:endParaRPr lang="en-US" dirty="0"/>
          </a:p>
        </p:txBody>
      </p:sp>
      <p:sp>
        <p:nvSpPr>
          <p:cNvPr id="4" name="Slide Number Placeholder 3"/>
          <p:cNvSpPr>
            <a:spLocks noGrp="1"/>
          </p:cNvSpPr>
          <p:nvPr>
            <p:ph type="sldNum" sz="quarter" idx="10"/>
          </p:nvPr>
        </p:nvSpPr>
        <p:spPr/>
        <p:txBody>
          <a:bodyPr/>
          <a:lstStyle>
            <a:lvl1pPr>
              <a:defRPr/>
            </a:lvl1pPr>
          </a:lstStyle>
          <a:p>
            <a:fld id="{BCEC4FFD-FDDB-F44C-878E-0074AF9D5DBD}" type="slidenum">
              <a:rPr lang="en-US">
                <a:solidFill>
                  <a:srgbClr val="F8F8F8"/>
                </a:solidFill>
              </a:rPr>
              <a:pPr/>
              <a:t>‹#›</a:t>
            </a:fld>
            <a:endParaRPr lang="en-US">
              <a:solidFill>
                <a:srgbClr val="F8F8F8"/>
              </a:solidFill>
            </a:endParaRPr>
          </a:p>
        </p:txBody>
      </p:sp>
      <p:sp>
        <p:nvSpPr>
          <p:cNvPr id="12" name="Text Placeholder 11"/>
          <p:cNvSpPr>
            <a:spLocks noGrp="1"/>
          </p:cNvSpPr>
          <p:nvPr>
            <p:ph type="body" sz="quarter" idx="11" hasCustomPrompt="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Image</a:t>
            </a:r>
            <a:r>
              <a:rPr lang="es-ES_tradnl" dirty="0" smtClean="0"/>
              <a:t> </a:t>
            </a:r>
            <a:r>
              <a:rPr lang="es-ES_tradnl" dirty="0" err="1" smtClean="0"/>
              <a:t>Description</a:t>
            </a:r>
            <a:endParaRPr lang="es-ES_tradnl" dirty="0" smtClean="0"/>
          </a:p>
        </p:txBody>
      </p:sp>
      <p:sp>
        <p:nvSpPr>
          <p:cNvPr id="13"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78466794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5"/>
            <a:ext cx="2010375"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14"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5"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47189361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5"/>
            <a:ext cx="2010375"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84378460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5"/>
            <a:ext cx="2010374"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130311026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5"/>
            <a:ext cx="2010374"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381912964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150941" y="1017985"/>
            <a:ext cx="2010374" cy="5277234"/>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98628186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199195D7-43E2-E64E-952D-119030A3339F}" type="slidenum">
              <a:rPr lang="en-US">
                <a:solidFill>
                  <a:srgbClr val="F8F8F8"/>
                </a:solidFill>
              </a:rPr>
              <a:pPr/>
              <a:t>‹#›</a:t>
            </a:fld>
            <a:endParaRPr lang="en-US">
              <a:solidFill>
                <a:srgbClr val="F8F8F8"/>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0942" y="1017984"/>
            <a:ext cx="2010374" cy="5277233"/>
          </a:xfrm>
          <a:prstGeom prst="rect">
            <a:avLst/>
          </a:prstGeom>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hasCustomPrompt="1"/>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r>
              <a:rPr lang="es-ES_tradnl" dirty="0" smtClean="0"/>
              <a:t> </a:t>
            </a:r>
            <a:r>
              <a:rPr lang="es-ES_tradnl" dirty="0" err="1" smtClean="0"/>
              <a:t>without</a:t>
            </a:r>
            <a:r>
              <a:rPr lang="es-ES_tradnl" dirty="0" smtClean="0"/>
              <a:t> </a:t>
            </a:r>
            <a:r>
              <a:rPr lang="es-ES_tradnl" dirty="0" err="1" smtClean="0"/>
              <a:t>bullets</a:t>
            </a:r>
            <a:endParaRPr lang="en-US" dirty="0"/>
          </a:p>
        </p:txBody>
      </p:sp>
      <p:sp>
        <p:nvSpPr>
          <p:cNvPr id="8" name="Title 1"/>
          <p:cNvSpPr>
            <a:spLocks noGrp="1"/>
          </p:cNvSpPr>
          <p:nvPr>
            <p:ph type="ctrTitle" hasCustomPrompt="1"/>
          </p:nvPr>
        </p:nvSpPr>
        <p:spPr>
          <a:xfrm>
            <a:off x="685354" y="2"/>
            <a:ext cx="7773293" cy="535781"/>
          </a:xfrm>
          <a:prstGeom prst="rect">
            <a:avLst/>
          </a:prstGeom>
        </p:spPr>
        <p:txBody>
          <a:bodyPr lIns="64281" tIns="32140" rIns="64281" bIns="32140" anchor="t"/>
          <a:lstStyle>
            <a:lvl1pPr>
              <a:defRPr cap="all">
                <a:latin typeface="Arial Narrow" panose="020B0606020202030204" pitchFamily="34" charset="0"/>
              </a:defRPr>
            </a:lvl1pPr>
          </a:lstStyle>
          <a:p>
            <a:r>
              <a:rPr lang="es-ES_tradnl" dirty="0" smtClean="0"/>
              <a:t>CLICK TO EDIT SLIDE TITLE</a:t>
            </a:r>
            <a:endParaRPr lang="en-US" dirty="0"/>
          </a:p>
        </p:txBody>
      </p:sp>
      <p:sp>
        <p:nvSpPr>
          <p:cNvPr id="14" name="Subtitle 2"/>
          <p:cNvSpPr>
            <a:spLocks noGrp="1"/>
          </p:cNvSpPr>
          <p:nvPr>
            <p:ph type="subTitle" idx="1" hasCustomPrompt="1"/>
          </p:nvPr>
        </p:nvSpPr>
        <p:spPr>
          <a:xfrm>
            <a:off x="688500" y="642940"/>
            <a:ext cx="7768828" cy="267891"/>
          </a:xfrm>
        </p:spPr>
        <p:txBody>
          <a:bodyPr anchor="ctr"/>
          <a:lstStyle>
            <a:lvl1pPr marL="0" indent="0" algn="ctr">
              <a:buNone/>
              <a:defRPr b="0" i="0" cap="all">
                <a:latin typeface="Arial Narrow" panose="020B0606020202030204" pitchFamily="34" charset="0"/>
                <a:cs typeface="Arial Narrow" panose="020B0606020202030204" pitchFamily="34" charset="0"/>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s-ES_tradnl" dirty="0" smtClean="0"/>
              <a:t>CLICK TO EDIT SUBTITLE</a:t>
            </a:r>
            <a:endParaRPr lang="en-US" dirty="0"/>
          </a:p>
        </p:txBody>
      </p:sp>
    </p:spTree>
    <p:extLst>
      <p:ext uri="{BB962C8B-B14F-4D97-AF65-F5344CB8AC3E}">
        <p14:creationId xmlns:p14="http://schemas.microsoft.com/office/powerpoint/2010/main" val="21289937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9" Type="http://schemas.openxmlformats.org/officeDocument/2006/relationships/theme" Target="../theme/theme10.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34" Type="http://schemas.openxmlformats.org/officeDocument/2006/relationships/slideLayout" Target="../slideLayouts/slideLayout124.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theme" Target="../theme/theme5.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7.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9.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45" name="Rectangle 1"/>
          <p:cNvSpPr>
            <a:spLocks/>
          </p:cNvSpPr>
          <p:nvPr/>
        </p:nvSpPr>
        <p:spPr bwMode="auto">
          <a:xfrm>
            <a:off x="-35719" y="6295430"/>
            <a:ext cx="9188648" cy="634008"/>
          </a:xfrm>
          <a:prstGeom prst="rect">
            <a:avLst/>
          </a:prstGeom>
          <a:solidFill>
            <a:srgbClr val="636165"/>
          </a:solidFill>
          <a:ln>
            <a:noFill/>
          </a:ln>
        </p:spPr>
        <p:txBody>
          <a:bodyPr lIns="0" tIns="0" rIns="0" bIns="0"/>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341"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684"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02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368"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4832" indent="-401676"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248" indent="-401676"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664" indent="-401676"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080" indent="-401676"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496" indent="-401676"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5839" indent="-401676"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179" indent="-401676"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523" indent="-401676"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59869" indent="-401676"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341" rtl="0" eaLnBrk="1" latinLnBrk="0" hangingPunct="1">
        <a:defRPr sz="1300" kern="1200">
          <a:solidFill>
            <a:schemeClr val="tx1"/>
          </a:solidFill>
          <a:latin typeface="+mn-lt"/>
          <a:ea typeface="+mn-ea"/>
          <a:cs typeface="+mn-cs"/>
        </a:defRPr>
      </a:lvl1pPr>
      <a:lvl2pPr marL="321341" algn="l" defTabSz="321341" rtl="0" eaLnBrk="1" latinLnBrk="0" hangingPunct="1">
        <a:defRPr sz="1300" kern="1200">
          <a:solidFill>
            <a:schemeClr val="tx1"/>
          </a:solidFill>
          <a:latin typeface="+mn-lt"/>
          <a:ea typeface="+mn-ea"/>
          <a:cs typeface="+mn-cs"/>
        </a:defRPr>
      </a:lvl2pPr>
      <a:lvl3pPr marL="642684" algn="l" defTabSz="321341" rtl="0" eaLnBrk="1" latinLnBrk="0" hangingPunct="1">
        <a:defRPr sz="1300" kern="1200">
          <a:solidFill>
            <a:schemeClr val="tx1"/>
          </a:solidFill>
          <a:latin typeface="+mn-lt"/>
          <a:ea typeface="+mn-ea"/>
          <a:cs typeface="+mn-cs"/>
        </a:defRPr>
      </a:lvl3pPr>
      <a:lvl4pPr marL="964025" algn="l" defTabSz="321341" rtl="0" eaLnBrk="1" latinLnBrk="0" hangingPunct="1">
        <a:defRPr sz="1300" kern="1200">
          <a:solidFill>
            <a:schemeClr val="tx1"/>
          </a:solidFill>
          <a:latin typeface="+mn-lt"/>
          <a:ea typeface="+mn-ea"/>
          <a:cs typeface="+mn-cs"/>
        </a:defRPr>
      </a:lvl4pPr>
      <a:lvl5pPr marL="1285368" algn="l" defTabSz="321341" rtl="0" eaLnBrk="1" latinLnBrk="0" hangingPunct="1">
        <a:defRPr sz="1300" kern="1200">
          <a:solidFill>
            <a:schemeClr val="tx1"/>
          </a:solidFill>
          <a:latin typeface="+mn-lt"/>
          <a:ea typeface="+mn-ea"/>
          <a:cs typeface="+mn-cs"/>
        </a:defRPr>
      </a:lvl5pPr>
      <a:lvl6pPr marL="1606711" algn="l" defTabSz="321341" rtl="0" eaLnBrk="1" latinLnBrk="0" hangingPunct="1">
        <a:defRPr sz="1300" kern="1200">
          <a:solidFill>
            <a:schemeClr val="tx1"/>
          </a:solidFill>
          <a:latin typeface="+mn-lt"/>
          <a:ea typeface="+mn-ea"/>
          <a:cs typeface="+mn-cs"/>
        </a:defRPr>
      </a:lvl6pPr>
      <a:lvl7pPr marL="1928052" algn="l" defTabSz="321341" rtl="0" eaLnBrk="1" latinLnBrk="0" hangingPunct="1">
        <a:defRPr sz="1300" kern="1200">
          <a:solidFill>
            <a:schemeClr val="tx1"/>
          </a:solidFill>
          <a:latin typeface="+mn-lt"/>
          <a:ea typeface="+mn-ea"/>
          <a:cs typeface="+mn-cs"/>
        </a:defRPr>
      </a:lvl7pPr>
      <a:lvl8pPr marL="2249396" algn="l" defTabSz="321341" rtl="0" eaLnBrk="1" latinLnBrk="0" hangingPunct="1">
        <a:defRPr sz="1300" kern="1200">
          <a:solidFill>
            <a:schemeClr val="tx1"/>
          </a:solidFill>
          <a:latin typeface="+mn-lt"/>
          <a:ea typeface="+mn-ea"/>
          <a:cs typeface="+mn-cs"/>
        </a:defRPr>
      </a:lvl8pPr>
      <a:lvl9pPr marL="2570738" algn="l" defTabSz="321341"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6145" name="Rectangle 1"/>
          <p:cNvSpPr>
            <a:spLocks/>
          </p:cNvSpPr>
          <p:nvPr/>
        </p:nvSpPr>
        <p:spPr bwMode="auto">
          <a:xfrm>
            <a:off x="-57132" y="6296049"/>
            <a:ext cx="9188648" cy="634008"/>
          </a:xfrm>
          <a:prstGeom prst="rect">
            <a:avLst/>
          </a:prstGeom>
          <a:solidFill>
            <a:srgbClr val="636165"/>
          </a:solidFill>
          <a:ln>
            <a:noFill/>
          </a:ln>
        </p:spPr>
        <p:txBody>
          <a:bodyPr lIns="0" tIns="0" rIns="0" bIns="0"/>
          <a:lstStyle/>
          <a:p>
            <a:endParaRPr lang="en-US">
              <a:solidFill>
                <a:srgbClr val="2C7457"/>
              </a:solidFill>
            </a:endParaRPr>
          </a:p>
        </p:txBody>
      </p:sp>
      <p:sp>
        <p:nvSpPr>
          <p:cNvPr id="6146" name="Rectangle 2"/>
          <p:cNvSpPr>
            <a:spLocks/>
          </p:cNvSpPr>
          <p:nvPr/>
        </p:nvSpPr>
        <p:spPr bwMode="auto">
          <a:xfrm>
            <a:off x="0" y="-8930"/>
            <a:ext cx="9152930" cy="1026914"/>
          </a:xfrm>
          <a:prstGeom prst="rect">
            <a:avLst/>
          </a:prstGeom>
          <a:solidFill>
            <a:srgbClr val="FFFFFF">
              <a:alpha val="79999"/>
            </a:srgb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a:solidFill>
                <a:srgbClr val="2C7457"/>
              </a:solidFill>
            </a:endParaRPr>
          </a:p>
        </p:txBody>
      </p:sp>
      <p:sp>
        <p:nvSpPr>
          <p:cNvPr id="6149" name="Text Box 5"/>
          <p:cNvSpPr txBox="1">
            <a:spLocks noGrp="1" noChangeArrowheads="1"/>
          </p:cNvSpPr>
          <p:nvPr>
            <p:ph type="sldNum" sz="quarter" idx="4"/>
          </p:nvPr>
        </p:nvSpPr>
        <p:spPr bwMode="auto">
          <a:xfrm>
            <a:off x="8764490" y="6472408"/>
            <a:ext cx="248915"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84" tIns="32142" rIns="64284" bIns="32142" numCol="1" anchor="t" anchorCtr="0" compatLnSpc="1">
            <a:prstTxWarp prst="textNoShape">
              <a:avLst/>
            </a:prstTxWarp>
          </a:bodyPr>
          <a:lstStyle>
            <a:lvl1pPr algn="ctr">
              <a:defRPr sz="1300">
                <a:solidFill>
                  <a:schemeClr val="bg2"/>
                </a:solidFill>
                <a:latin typeface="Arial Narrow" panose="020B0606020202030204" pitchFamily="34" charset="0"/>
                <a:ea typeface="ＭＳ Ｐゴシック" charset="0"/>
                <a:cs typeface="Arial Narrow" panose="020B0606020202030204" pitchFamily="34" charset="0"/>
                <a:sym typeface="DIN-Regular" charset="0"/>
              </a:defRPr>
            </a:lvl1pPr>
            <a:lvl2pPr algn="l">
              <a:defRPr sz="800">
                <a:solidFill>
                  <a:schemeClr val="tx1"/>
                </a:solidFill>
                <a:latin typeface="Gill Sans" charset="0"/>
                <a:ea typeface="ＭＳ Ｐゴシック" charset="0"/>
              </a:defRPr>
            </a:lvl2pPr>
            <a:lvl3pPr algn="l">
              <a:defRPr sz="800">
                <a:solidFill>
                  <a:schemeClr val="tx1"/>
                </a:solidFill>
                <a:latin typeface="Gill Sans" charset="0"/>
                <a:ea typeface="ＭＳ Ｐゴシック" charset="0"/>
              </a:defRPr>
            </a:lvl3pPr>
            <a:lvl4pPr algn="l">
              <a:defRPr sz="800">
                <a:solidFill>
                  <a:schemeClr val="tx1"/>
                </a:solidFill>
                <a:latin typeface="Gill Sans" charset="0"/>
                <a:ea typeface="ＭＳ Ｐゴシック" charset="0"/>
              </a:defRPr>
            </a:lvl4pPr>
            <a:lvl5pPr algn="l">
              <a:defRPr sz="800">
                <a:solidFill>
                  <a:schemeClr val="tx1"/>
                </a:solidFill>
                <a:latin typeface="Gill Sans" charset="0"/>
                <a:ea typeface="ＭＳ Ｐゴシック" charset="0"/>
              </a:defRPr>
            </a:lvl5pPr>
            <a:lvl6pPr fontAlgn="base">
              <a:spcBef>
                <a:spcPct val="0"/>
              </a:spcBef>
              <a:spcAft>
                <a:spcPct val="0"/>
              </a:spcAft>
              <a:defRPr sz="800">
                <a:solidFill>
                  <a:schemeClr val="tx1"/>
                </a:solidFill>
                <a:latin typeface="Gill Sans" charset="0"/>
                <a:ea typeface="ＭＳ Ｐゴシック" charset="0"/>
              </a:defRPr>
            </a:lvl6pPr>
            <a:lvl7pPr fontAlgn="base">
              <a:spcBef>
                <a:spcPct val="0"/>
              </a:spcBef>
              <a:spcAft>
                <a:spcPct val="0"/>
              </a:spcAft>
              <a:defRPr sz="800">
                <a:solidFill>
                  <a:schemeClr val="tx1"/>
                </a:solidFill>
                <a:latin typeface="Gill Sans" charset="0"/>
                <a:ea typeface="ＭＳ Ｐゴシック" charset="0"/>
              </a:defRPr>
            </a:lvl7pPr>
            <a:lvl8pPr fontAlgn="base">
              <a:spcBef>
                <a:spcPct val="0"/>
              </a:spcBef>
              <a:spcAft>
                <a:spcPct val="0"/>
              </a:spcAft>
              <a:defRPr sz="800">
                <a:solidFill>
                  <a:schemeClr val="tx1"/>
                </a:solidFill>
                <a:latin typeface="Gill Sans" charset="0"/>
                <a:ea typeface="ＭＳ Ｐゴシック" charset="0"/>
              </a:defRPr>
            </a:lvl8pPr>
            <a:lvl9pPr fontAlgn="base">
              <a:spcBef>
                <a:spcPct val="0"/>
              </a:spcBef>
              <a:spcAft>
                <a:spcPct val="0"/>
              </a:spcAft>
              <a:defRPr sz="800">
                <a:solidFill>
                  <a:schemeClr val="tx1"/>
                </a:solidFill>
                <a:latin typeface="Gill Sans" charset="0"/>
                <a:ea typeface="ＭＳ Ｐゴシック" charset="0"/>
              </a:defRPr>
            </a:lvl9pPr>
          </a:lstStyle>
          <a:p>
            <a:fld id="{2EA1CC8C-11FD-498D-A6C4-2187FAF5B7F3}" type="slidenum">
              <a:rPr lang="en-US" smtClean="0">
                <a:solidFill>
                  <a:srgbClr val="F8F8F8"/>
                </a:solidFill>
              </a:rPr>
              <a:pPr/>
              <a:t>‹#›</a:t>
            </a:fld>
            <a:fld id="{E868357C-C95E-473C-896D-D6A4765AE299}" type="slidenum">
              <a:rPr lang="en-US" smtClean="0">
                <a:solidFill>
                  <a:srgbClr val="F8F8F8"/>
                </a:solidFill>
              </a:rPr>
              <a:pPr/>
              <a:t>‹#›</a:t>
            </a:fld>
            <a:endParaRPr lang="en-US" dirty="0">
              <a:solidFill>
                <a:srgbClr val="F8F8F8"/>
              </a:solidFill>
            </a:endParaRPr>
          </a:p>
        </p:txBody>
      </p:sp>
      <p:sp>
        <p:nvSpPr>
          <p:cNvPr id="6150" name="Rectangle 6"/>
          <p:cNvSpPr>
            <a:spLocks/>
          </p:cNvSpPr>
          <p:nvPr/>
        </p:nvSpPr>
        <p:spPr bwMode="auto">
          <a:xfrm>
            <a:off x="0" y="1017984"/>
            <a:ext cx="9152930" cy="223242"/>
          </a:xfrm>
          <a:prstGeom prst="rect">
            <a:avLst/>
          </a:prstGeom>
          <a:gradFill rotWithShape="0">
            <a:gsLst>
              <a:gs pos="0">
                <a:srgbClr val="B9C2C8">
                  <a:alpha val="31999"/>
                </a:srgbClr>
              </a:gs>
              <a:gs pos="100000">
                <a:srgbClr val="B9C2C8">
                  <a:alpha val="0"/>
                </a:srgbClr>
              </a:gs>
            </a:gsLst>
            <a:lin ang="5400000" scaled="1"/>
          </a:gra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solidFill>
                <a:srgbClr val="2C7457"/>
              </a:solidFill>
            </a:endParaRPr>
          </a:p>
        </p:txBody>
      </p:sp>
      <p:grpSp>
        <p:nvGrpSpPr>
          <p:cNvPr id="6154" name="Group 10"/>
          <p:cNvGrpSpPr>
            <a:grpSpLocks/>
          </p:cNvGrpSpPr>
          <p:nvPr/>
        </p:nvGrpSpPr>
        <p:grpSpPr bwMode="auto">
          <a:xfrm>
            <a:off x="196453" y="6416720"/>
            <a:ext cx="598289" cy="366117"/>
            <a:chOff x="0" y="0"/>
            <a:chExt cx="536" cy="328"/>
          </a:xfrm>
        </p:grpSpPr>
        <p:sp>
          <p:nvSpPr>
            <p:cNvPr id="6151" name="AutoShape 7"/>
            <p:cNvSpPr>
              <a:spLocks/>
            </p:cNvSpPr>
            <p:nvPr/>
          </p:nvSpPr>
          <p:spPr bwMode="auto">
            <a:xfrm>
              <a:off x="0" y="45"/>
              <a:ext cx="181" cy="231"/>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solidFill>
                  <a:srgbClr val="2C7457"/>
                </a:solidFill>
              </a:endParaRPr>
            </a:p>
          </p:txBody>
        </p:sp>
        <p:sp>
          <p:nvSpPr>
            <p:cNvPr id="6152" name="Line 8"/>
            <p:cNvSpPr>
              <a:spLocks noChangeShapeType="1"/>
            </p:cNvSpPr>
            <p:nvPr/>
          </p:nvSpPr>
          <p:spPr bwMode="auto">
            <a:xfrm rot="10800000" flipH="1">
              <a:off x="287" y="0"/>
              <a:ext cx="0" cy="328"/>
            </a:xfrm>
            <a:prstGeom prst="line">
              <a:avLst/>
            </a:prstGeom>
            <a:solidFill>
              <a:srgbClr val="FFFFFF"/>
            </a:solidFill>
            <a:ln w="12700" cap="flat">
              <a:solidFill>
                <a:srgbClr val="FFFFFF"/>
              </a:solidFill>
              <a:prstDash val="solid"/>
              <a:miter lim="800000"/>
              <a:headEnd type="none" w="med" len="med"/>
              <a:tailEnd type="none" w="med" len="med"/>
            </a:ln>
          </p:spPr>
          <p:txBody>
            <a:bodyPr lIns="0" tIns="0" rIns="0" bIns="0"/>
            <a:lstStyle/>
            <a:p>
              <a:endParaRPr lang="en-US">
                <a:solidFill>
                  <a:srgbClr val="2C7457"/>
                </a:solidFill>
              </a:endParaRPr>
            </a:p>
          </p:txBody>
        </p:sp>
        <p:sp>
          <p:nvSpPr>
            <p:cNvPr id="6153" name="AutoShape 9"/>
            <p:cNvSpPr>
              <a:spLocks/>
            </p:cNvSpPr>
            <p:nvPr/>
          </p:nvSpPr>
          <p:spPr bwMode="auto">
            <a:xfrm>
              <a:off x="392" y="51"/>
              <a:ext cx="144" cy="216"/>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solidFill>
                  <a:srgbClr val="2C7457"/>
                </a:solidFill>
              </a:endParaRPr>
            </a:p>
          </p:txBody>
        </p:sp>
      </p:grpSp>
      <p:sp>
        <p:nvSpPr>
          <p:cNvPr id="6156" name="Rectangle 12"/>
          <p:cNvSpPr>
            <a:spLocks noGrp="1" noChangeArrowheads="1"/>
          </p:cNvSpPr>
          <p:nvPr>
            <p:ph type="body" idx="1"/>
          </p:nvPr>
        </p:nvSpPr>
        <p:spPr bwMode="auto">
          <a:xfrm>
            <a:off x="848322" y="1741291"/>
            <a:ext cx="7358063"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
        <p:nvSpPr>
          <p:cNvPr id="15" name="Rectangle 11"/>
          <p:cNvSpPr>
            <a:spLocks/>
          </p:cNvSpPr>
          <p:nvPr/>
        </p:nvSpPr>
        <p:spPr bwMode="auto">
          <a:xfrm>
            <a:off x="6869162" y="6502670"/>
            <a:ext cx="14127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642849" fontAlgn="base">
              <a:spcBef>
                <a:spcPct val="0"/>
              </a:spcBef>
              <a:spcAft>
                <a:spcPct val="0"/>
              </a:spcAft>
              <a:defRPr/>
            </a:pPr>
            <a:r>
              <a:rPr lang="en-US" sz="1300" dirty="0" err="1" smtClean="0">
                <a:solidFill>
                  <a:srgbClr val="F8F8F8"/>
                </a:solidFill>
                <a:latin typeface="Arial Narrow" panose="020B0606020202030204" pitchFamily="34" charset="0"/>
                <a:ea typeface="ＭＳ Ｐゴシック" charset="0"/>
                <a:cs typeface="DIN-Regular" charset="0"/>
                <a:sym typeface="DIN-Regular" charset="0"/>
              </a:rPr>
              <a:t>www.nexsenpruet.com</a:t>
            </a:r>
            <a:r>
              <a:rPr lang="en-US" sz="1300" dirty="0" smtClean="0">
                <a:solidFill>
                  <a:srgbClr val="D6A747"/>
                </a:solidFill>
                <a:latin typeface="Arial Narrow" panose="020B0606020202030204" pitchFamily="34" charset="0"/>
                <a:ea typeface="ＭＳ Ｐゴシック" charset="0"/>
                <a:cs typeface="DIN-Regular" charset="0"/>
                <a:sym typeface="DIN-Regular" charset="0"/>
              </a:rPr>
              <a:t> </a:t>
            </a:r>
            <a:endParaRPr lang="en-US" sz="1300" dirty="0">
              <a:solidFill>
                <a:srgbClr val="D6A747"/>
              </a:solidFill>
              <a:latin typeface="Arial Narrow" panose="020B0606020202030204" pitchFamily="34" charset="0"/>
              <a:ea typeface="ＭＳ Ｐゴシック" charset="0"/>
              <a:cs typeface="DIN-Regular" charset="0"/>
              <a:sym typeface="DIN-Regular" charset="0"/>
            </a:endParaRPr>
          </a:p>
        </p:txBody>
      </p:sp>
      <p:sp>
        <p:nvSpPr>
          <p:cNvPr id="2" name="TextBox 1"/>
          <p:cNvSpPr txBox="1"/>
          <p:nvPr userDrawn="1"/>
        </p:nvSpPr>
        <p:spPr>
          <a:xfrm>
            <a:off x="3527410" y="6471892"/>
            <a:ext cx="1905000" cy="261610"/>
          </a:xfrm>
          <a:prstGeom prst="rect">
            <a:avLst/>
          </a:prstGeom>
          <a:noFill/>
        </p:spPr>
        <p:txBody>
          <a:bodyPr wrap="square" rtlCol="0">
            <a:spAutoFit/>
          </a:bodyPr>
          <a:lstStyle/>
          <a:p>
            <a:r>
              <a:rPr lang="en-US" sz="1100" dirty="0" smtClean="0">
                <a:solidFill>
                  <a:schemeClr val="bg1"/>
                </a:solidFill>
              </a:rPr>
              <a:t>tushar@nexsenpruet.com</a:t>
            </a:r>
            <a:endParaRPr lang="en-US" sz="1100" dirty="0">
              <a:solidFill>
                <a:schemeClr val="bg1"/>
              </a:solidFill>
            </a:endParaRPr>
          </a:p>
        </p:txBody>
      </p:sp>
    </p:spTree>
    <p:extLst>
      <p:ext uri="{BB962C8B-B14F-4D97-AF65-F5344CB8AC3E}">
        <p14:creationId xmlns:p14="http://schemas.microsoft.com/office/powerpoint/2010/main" val="239648052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400" b="0" i="0">
          <a:solidFill>
            <a:srgbClr val="296FBA"/>
          </a:solidFill>
          <a:latin typeface="DIN-Light"/>
          <a:ea typeface="+mj-ea"/>
          <a:cs typeface="DIN-Light"/>
          <a:sym typeface="DIN-Light" charset="0"/>
        </a:defRPr>
      </a:lvl1pPr>
      <a:lvl2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2pPr>
      <a:lvl3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3pPr>
      <a:lvl4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4pPr>
      <a:lvl5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9278" indent="-401780" algn="l" rtl="0" eaLnBrk="1" fontAlgn="base" hangingPunct="1">
        <a:spcBef>
          <a:spcPts val="1687"/>
        </a:spcBef>
        <a:spcAft>
          <a:spcPct val="0"/>
        </a:spcAft>
        <a:buClr>
          <a:srgbClr val="2764B2"/>
        </a:buClr>
        <a:buSzPct val="171000"/>
        <a:buFont typeface="Lucida Grande" charset="0"/>
        <a:buChar char="‣"/>
        <a:defRPr sz="2400" b="0" i="0">
          <a:solidFill>
            <a:srgbClr val="626164"/>
          </a:solidFill>
          <a:latin typeface="Arial" panose="020B0604020202020204" pitchFamily="34" charset="0"/>
          <a:ea typeface="+mn-ea"/>
          <a:cs typeface="Arial" panose="020B0604020202020204" pitchFamily="34" charset="0"/>
          <a:sym typeface="DIN-Regular" charset="0"/>
        </a:defRPr>
      </a:lvl1pPr>
      <a:lvl2pPr marL="901774" indent="-401780" algn="l" rtl="0" eaLnBrk="1" fontAlgn="base" hangingPunct="1">
        <a:spcBef>
          <a:spcPts val="1687"/>
        </a:spcBef>
        <a:spcAft>
          <a:spcPct val="0"/>
        </a:spcAft>
        <a:buClr>
          <a:srgbClr val="2764B2"/>
        </a:buClr>
        <a:buSzPct val="171000"/>
        <a:buFont typeface="Lucida Grande" charset="0"/>
        <a:buChar char="‣"/>
        <a:defRPr sz="2000" b="0" i="0">
          <a:solidFill>
            <a:srgbClr val="626164"/>
          </a:solidFill>
          <a:latin typeface="Arial" panose="020B0604020202020204" pitchFamily="34" charset="0"/>
          <a:ea typeface="+mn-ea"/>
          <a:cs typeface="Arial" panose="020B0604020202020204" pitchFamily="34" charset="0"/>
          <a:sym typeface="DIN-Regular" charset="0"/>
        </a:defRPr>
      </a:lvl2pPr>
      <a:lvl3pPr marL="1214270" indent="-401780" algn="l" rtl="0" eaLnBrk="1" fontAlgn="base" hangingPunct="1">
        <a:spcBef>
          <a:spcPts val="1687"/>
        </a:spcBef>
        <a:spcAft>
          <a:spcPct val="0"/>
        </a:spcAft>
        <a:buClr>
          <a:srgbClr val="2764B2"/>
        </a:buClr>
        <a:buSzPct val="171000"/>
        <a:buFont typeface="Lucida Grande" charset="0"/>
        <a:buChar char="‣"/>
        <a:defRPr sz="1800" b="0" i="0">
          <a:solidFill>
            <a:srgbClr val="626164"/>
          </a:solidFill>
          <a:latin typeface="Arial" panose="020B0604020202020204" pitchFamily="34" charset="0"/>
          <a:ea typeface="+mn-ea"/>
          <a:cs typeface="Arial" panose="020B0604020202020204" pitchFamily="34" charset="0"/>
          <a:sym typeface="DIN-Regular" charset="0"/>
        </a:defRPr>
      </a:lvl3pPr>
      <a:lvl4pPr marL="1526766" indent="-401780" algn="l" rtl="0" eaLnBrk="1" fontAlgn="base" hangingPunct="1">
        <a:spcBef>
          <a:spcPts val="1687"/>
        </a:spcBef>
        <a:spcAft>
          <a:spcPct val="0"/>
        </a:spcAft>
        <a:buClr>
          <a:srgbClr val="2764B2"/>
        </a:buClr>
        <a:buSzPct val="171000"/>
        <a:buFont typeface="Lucida Grande" charset="0"/>
        <a:buChar char="‣"/>
        <a:defRPr sz="1600" b="0" i="0">
          <a:solidFill>
            <a:srgbClr val="626164"/>
          </a:solidFill>
          <a:latin typeface="Arial" panose="020B0604020202020204" pitchFamily="34" charset="0"/>
          <a:ea typeface="+mn-ea"/>
          <a:cs typeface="Arial" panose="020B0604020202020204" pitchFamily="34" charset="0"/>
          <a:sym typeface="DIN-Regular" charset="0"/>
        </a:defRPr>
      </a:lvl4pPr>
      <a:lvl5pPr marL="1839262" indent="-401780" algn="l" rtl="0" eaLnBrk="1" fontAlgn="base" hangingPunct="1">
        <a:spcBef>
          <a:spcPts val="1687"/>
        </a:spcBef>
        <a:spcAft>
          <a:spcPct val="0"/>
        </a:spcAft>
        <a:buClr>
          <a:srgbClr val="2764B2"/>
        </a:buClr>
        <a:buSzPct val="171000"/>
        <a:buFont typeface="Lucida Grande" charset="0"/>
        <a:buChar char="‣"/>
        <a:defRPr sz="1400" b="0" i="0">
          <a:solidFill>
            <a:srgbClr val="626164"/>
          </a:solidFill>
          <a:latin typeface="Arial" panose="020B0604020202020204" pitchFamily="34" charset="0"/>
          <a:ea typeface="+mn-ea"/>
          <a:cs typeface="Arial" panose="020B0604020202020204" pitchFamily="34" charset="0"/>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grpSp>
        <p:nvGrpSpPr>
          <p:cNvPr id="1061" name="Group 37"/>
          <p:cNvGrpSpPr>
            <a:grpSpLocks/>
          </p:cNvGrpSpPr>
          <p:nvPr/>
        </p:nvGrpSpPr>
        <p:grpSpPr bwMode="auto">
          <a:xfrm>
            <a:off x="650751" y="3007072"/>
            <a:ext cx="4411266" cy="803672"/>
            <a:chOff x="0" y="0"/>
            <a:chExt cx="3951" cy="719"/>
          </a:xfrm>
        </p:grpSpPr>
        <p:sp>
          <p:nvSpPr>
            <p:cNvPr id="1025" name="AutoShape 1"/>
            <p:cNvSpPr>
              <a:spLocks/>
            </p:cNvSpPr>
            <p:nvPr/>
          </p:nvSpPr>
          <p:spPr bwMode="auto">
            <a:xfrm>
              <a:off x="0" y="316"/>
              <a:ext cx="260" cy="329"/>
            </a:xfrm>
            <a:custGeom>
              <a:avLst/>
              <a:gdLst/>
              <a:ahLst/>
              <a:cxnLst/>
              <a:rect l="0" t="0" r="r" b="b"/>
              <a:pathLst>
                <a:path w="21600" h="21600">
                  <a:moveTo>
                    <a:pt x="0" y="0"/>
                  </a:moveTo>
                  <a:lnTo>
                    <a:pt x="477" y="0"/>
                  </a:lnTo>
                  <a:lnTo>
                    <a:pt x="17173" y="13550"/>
                  </a:lnTo>
                  <a:lnTo>
                    <a:pt x="17173" y="663"/>
                  </a:lnTo>
                  <a:lnTo>
                    <a:pt x="21600" y="663"/>
                  </a:lnTo>
                  <a:lnTo>
                    <a:pt x="21600" y="21600"/>
                  </a:lnTo>
                  <a:lnTo>
                    <a:pt x="21125" y="21600"/>
                  </a:lnTo>
                  <a:lnTo>
                    <a:pt x="4395" y="8056"/>
                  </a:lnTo>
                  <a:lnTo>
                    <a:pt x="4395" y="20943"/>
                  </a:lnTo>
                  <a:lnTo>
                    <a:pt x="0" y="20943"/>
                  </a:lnTo>
                  <a:cubicBezTo>
                    <a:pt x="0" y="20943"/>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26" name="AutoShape 2"/>
            <p:cNvSpPr>
              <a:spLocks/>
            </p:cNvSpPr>
            <p:nvPr/>
          </p:nvSpPr>
          <p:spPr bwMode="auto">
            <a:xfrm>
              <a:off x="408" y="324"/>
              <a:ext cx="184" cy="309"/>
            </a:xfrm>
            <a:custGeom>
              <a:avLst/>
              <a:gdLst/>
              <a:ahLst/>
              <a:cxnLst/>
              <a:rect l="0" t="0" r="r" b="b"/>
              <a:pathLst>
                <a:path w="21600" h="21600">
                  <a:moveTo>
                    <a:pt x="0" y="0"/>
                  </a:moveTo>
                  <a:lnTo>
                    <a:pt x="21339" y="0"/>
                  </a:lnTo>
                  <a:lnTo>
                    <a:pt x="21339" y="3321"/>
                  </a:lnTo>
                  <a:lnTo>
                    <a:pt x="6257" y="3321"/>
                  </a:lnTo>
                  <a:lnTo>
                    <a:pt x="6257" y="8635"/>
                  </a:lnTo>
                  <a:lnTo>
                    <a:pt x="19210" y="8635"/>
                  </a:lnTo>
                  <a:lnTo>
                    <a:pt x="19210" y="11928"/>
                  </a:lnTo>
                  <a:lnTo>
                    <a:pt x="6257" y="11928"/>
                  </a:lnTo>
                  <a:lnTo>
                    <a:pt x="625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27" name="AutoShape 3"/>
            <p:cNvSpPr>
              <a:spLocks/>
            </p:cNvSpPr>
            <p:nvPr/>
          </p:nvSpPr>
          <p:spPr bwMode="auto">
            <a:xfrm>
              <a:off x="698" y="324"/>
              <a:ext cx="307" cy="309"/>
            </a:xfrm>
            <a:custGeom>
              <a:avLst/>
              <a:gdLst/>
              <a:ahLst/>
              <a:cxnLst/>
              <a:rect l="0" t="0" r="r" b="b"/>
              <a:pathLst>
                <a:path w="21600" h="21600">
                  <a:moveTo>
                    <a:pt x="0" y="21600"/>
                  </a:moveTo>
                  <a:lnTo>
                    <a:pt x="8202" y="10342"/>
                  </a:lnTo>
                  <a:lnTo>
                    <a:pt x="306" y="0"/>
                  </a:lnTo>
                  <a:lnTo>
                    <a:pt x="4973" y="0"/>
                  </a:lnTo>
                  <a:lnTo>
                    <a:pt x="10535" y="7168"/>
                  </a:lnTo>
                  <a:lnTo>
                    <a:pt x="15758" y="0"/>
                  </a:lnTo>
                  <a:lnTo>
                    <a:pt x="20016" y="0"/>
                  </a:lnTo>
                  <a:lnTo>
                    <a:pt x="12710" y="10007"/>
                  </a:lnTo>
                  <a:lnTo>
                    <a:pt x="21600" y="21600"/>
                  </a:lnTo>
                  <a:lnTo>
                    <a:pt x="16844" y="21600"/>
                  </a:lnTo>
                  <a:lnTo>
                    <a:pt x="10381" y="13175"/>
                  </a:lnTo>
                  <a:lnTo>
                    <a:pt x="4283" y="21600"/>
                  </a:lnTo>
                  <a:cubicBezTo>
                    <a:pt x="428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28" name="AutoShape 4"/>
            <p:cNvSpPr>
              <a:spLocks/>
            </p:cNvSpPr>
            <p:nvPr/>
          </p:nvSpPr>
          <p:spPr bwMode="auto">
            <a:xfrm>
              <a:off x="1099" y="316"/>
              <a:ext cx="197" cy="330"/>
            </a:xfrm>
            <a:custGeom>
              <a:avLst/>
              <a:gdLst/>
              <a:ahLst/>
              <a:cxnLst/>
              <a:rect l="0" t="0" r="r" b="b"/>
              <a:pathLst>
                <a:path w="21600" h="21600">
                  <a:moveTo>
                    <a:pt x="9494" y="18483"/>
                  </a:moveTo>
                  <a:cubicBezTo>
                    <a:pt x="13220" y="18483"/>
                    <a:pt x="15548" y="17257"/>
                    <a:pt x="15548" y="15661"/>
                  </a:cubicBezTo>
                  <a:cubicBezTo>
                    <a:pt x="15548" y="14142"/>
                    <a:pt x="13947" y="13174"/>
                    <a:pt x="10514" y="11972"/>
                  </a:cubicBezTo>
                  <a:lnTo>
                    <a:pt x="7947" y="11060"/>
                  </a:lnTo>
                  <a:cubicBezTo>
                    <a:pt x="3193" y="9400"/>
                    <a:pt x="732" y="7829"/>
                    <a:pt x="732" y="5347"/>
                  </a:cubicBezTo>
                  <a:cubicBezTo>
                    <a:pt x="732" y="2232"/>
                    <a:pt x="4846" y="0"/>
                    <a:pt x="11146" y="0"/>
                  </a:cubicBezTo>
                  <a:cubicBezTo>
                    <a:pt x="14142" y="0"/>
                    <a:pt x="16903" y="405"/>
                    <a:pt x="19762" y="1230"/>
                  </a:cubicBezTo>
                  <a:lnTo>
                    <a:pt x="19562" y="4463"/>
                  </a:lnTo>
                  <a:cubicBezTo>
                    <a:pt x="16367" y="3433"/>
                    <a:pt x="13755" y="2861"/>
                    <a:pt x="11573" y="2861"/>
                  </a:cubicBezTo>
                  <a:cubicBezTo>
                    <a:pt x="8330" y="2861"/>
                    <a:pt x="6494" y="3801"/>
                    <a:pt x="6494" y="5173"/>
                  </a:cubicBezTo>
                  <a:cubicBezTo>
                    <a:pt x="6494" y="6434"/>
                    <a:pt x="8037" y="7229"/>
                    <a:pt x="11188" y="8315"/>
                  </a:cubicBezTo>
                  <a:lnTo>
                    <a:pt x="13659" y="9176"/>
                  </a:lnTo>
                  <a:cubicBezTo>
                    <a:pt x="18892" y="11005"/>
                    <a:pt x="21600" y="12770"/>
                    <a:pt x="21600" y="15572"/>
                  </a:cubicBezTo>
                  <a:cubicBezTo>
                    <a:pt x="21600" y="19085"/>
                    <a:pt x="17151" y="21600"/>
                    <a:pt x="9785" y="21600"/>
                  </a:cubicBezTo>
                  <a:cubicBezTo>
                    <a:pt x="6538" y="21600"/>
                    <a:pt x="3395" y="21196"/>
                    <a:pt x="536" y="20400"/>
                  </a:cubicBezTo>
                  <a:lnTo>
                    <a:pt x="0" y="16428"/>
                  </a:lnTo>
                  <a:cubicBezTo>
                    <a:pt x="3537" y="17769"/>
                    <a:pt x="6588" y="18483"/>
                    <a:pt x="9494" y="18483"/>
                  </a:cubicBezTo>
                  <a:close/>
                  <a:moveTo>
                    <a:pt x="9494" y="1848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29" name="AutoShape 5"/>
            <p:cNvSpPr>
              <a:spLocks/>
            </p:cNvSpPr>
            <p:nvPr/>
          </p:nvSpPr>
          <p:spPr bwMode="auto">
            <a:xfrm>
              <a:off x="1430" y="324"/>
              <a:ext cx="184" cy="309"/>
            </a:xfrm>
            <a:custGeom>
              <a:avLst/>
              <a:gdLst/>
              <a:ahLst/>
              <a:cxnLst/>
              <a:rect l="0" t="0" r="r" b="b"/>
              <a:pathLst>
                <a:path w="21600" h="21600">
                  <a:moveTo>
                    <a:pt x="0" y="0"/>
                  </a:moveTo>
                  <a:lnTo>
                    <a:pt x="21337" y="0"/>
                  </a:lnTo>
                  <a:lnTo>
                    <a:pt x="21337" y="3321"/>
                  </a:lnTo>
                  <a:lnTo>
                    <a:pt x="6261" y="3321"/>
                  </a:lnTo>
                  <a:lnTo>
                    <a:pt x="6261" y="8635"/>
                  </a:lnTo>
                  <a:lnTo>
                    <a:pt x="19213" y="8635"/>
                  </a:lnTo>
                  <a:lnTo>
                    <a:pt x="19213" y="11928"/>
                  </a:lnTo>
                  <a:lnTo>
                    <a:pt x="6261" y="11928"/>
                  </a:lnTo>
                  <a:lnTo>
                    <a:pt x="6261"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0" name="AutoShape 6"/>
            <p:cNvSpPr>
              <a:spLocks/>
            </p:cNvSpPr>
            <p:nvPr/>
          </p:nvSpPr>
          <p:spPr bwMode="auto">
            <a:xfrm>
              <a:off x="1757" y="316"/>
              <a:ext cx="260" cy="329"/>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1" name="Line 7"/>
            <p:cNvSpPr>
              <a:spLocks noChangeShapeType="1"/>
            </p:cNvSpPr>
            <p:nvPr/>
          </p:nvSpPr>
          <p:spPr bwMode="auto">
            <a:xfrm rot="10800000" flipH="1">
              <a:off x="2170" y="250"/>
              <a:ext cx="0" cy="469"/>
            </a:xfrm>
            <a:prstGeom prst="line">
              <a:avLst/>
            </a:prstGeom>
            <a:noFill/>
            <a:ln w="8586" cap="flat">
              <a:solidFill>
                <a:srgbClr val="70727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32" name="AutoShape 8"/>
            <p:cNvSpPr>
              <a:spLocks/>
            </p:cNvSpPr>
            <p:nvPr/>
          </p:nvSpPr>
          <p:spPr bwMode="auto">
            <a:xfrm>
              <a:off x="2321" y="324"/>
              <a:ext cx="206" cy="309"/>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2764B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3" name="AutoShape 9"/>
            <p:cNvSpPr>
              <a:spLocks/>
            </p:cNvSpPr>
            <p:nvPr/>
          </p:nvSpPr>
          <p:spPr bwMode="auto">
            <a:xfrm>
              <a:off x="2648" y="324"/>
              <a:ext cx="239" cy="309"/>
            </a:xfrm>
            <a:custGeom>
              <a:avLst/>
              <a:gdLst/>
              <a:ahLst/>
              <a:cxnLst/>
              <a:rect l="0" t="0" r="r" b="b"/>
              <a:pathLst>
                <a:path w="21600" h="21600">
                  <a:moveTo>
                    <a:pt x="7137" y="9852"/>
                  </a:moveTo>
                  <a:cubicBezTo>
                    <a:pt x="11526" y="9852"/>
                    <a:pt x="13706" y="8599"/>
                    <a:pt x="13706" y="6401"/>
                  </a:cubicBezTo>
                  <a:cubicBezTo>
                    <a:pt x="13706" y="4027"/>
                    <a:pt x="11361" y="3080"/>
                    <a:pt x="6696" y="3080"/>
                  </a:cubicBezTo>
                  <a:lnTo>
                    <a:pt x="4905" y="3080"/>
                  </a:lnTo>
                  <a:lnTo>
                    <a:pt x="4905" y="9852"/>
                  </a:lnTo>
                  <a:cubicBezTo>
                    <a:pt x="4905" y="9852"/>
                    <a:pt x="7137" y="9852"/>
                    <a:pt x="7137" y="9852"/>
                  </a:cubicBezTo>
                  <a:close/>
                  <a:moveTo>
                    <a:pt x="0" y="0"/>
                  </a:moveTo>
                  <a:lnTo>
                    <a:pt x="6539" y="0"/>
                  </a:lnTo>
                  <a:cubicBezTo>
                    <a:pt x="10127" y="0"/>
                    <a:pt x="12916" y="182"/>
                    <a:pt x="15348" y="1490"/>
                  </a:cubicBezTo>
                  <a:cubicBezTo>
                    <a:pt x="17459" y="2625"/>
                    <a:pt x="18654" y="4329"/>
                    <a:pt x="18654" y="6099"/>
                  </a:cubicBezTo>
                  <a:cubicBezTo>
                    <a:pt x="18654" y="8935"/>
                    <a:pt x="16458" y="11074"/>
                    <a:pt x="12478" y="12109"/>
                  </a:cubicBezTo>
                  <a:lnTo>
                    <a:pt x="21600" y="21600"/>
                  </a:lnTo>
                  <a:lnTo>
                    <a:pt x="15830" y="21600"/>
                  </a:lnTo>
                  <a:lnTo>
                    <a:pt x="7259" y="12630"/>
                  </a:lnTo>
                  <a:lnTo>
                    <a:pt x="4868" y="12630"/>
                  </a:lnTo>
                  <a:lnTo>
                    <a:pt x="4868"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4" name="AutoShape 10"/>
            <p:cNvSpPr>
              <a:spLocks/>
            </p:cNvSpPr>
            <p:nvPr/>
          </p:nvSpPr>
          <p:spPr bwMode="auto">
            <a:xfrm>
              <a:off x="2995" y="324"/>
              <a:ext cx="256" cy="319"/>
            </a:xfrm>
            <a:custGeom>
              <a:avLst/>
              <a:gdLst/>
              <a:ahLst/>
              <a:cxnLst/>
              <a:rect l="0" t="0" r="r" b="b"/>
              <a:pathLst>
                <a:path w="21600" h="21600">
                  <a:moveTo>
                    <a:pt x="4697" y="12204"/>
                  </a:moveTo>
                  <a:cubicBezTo>
                    <a:pt x="4697" y="16253"/>
                    <a:pt x="6897" y="18320"/>
                    <a:pt x="11113" y="18320"/>
                  </a:cubicBezTo>
                  <a:cubicBezTo>
                    <a:pt x="15254" y="18320"/>
                    <a:pt x="17455" y="16225"/>
                    <a:pt x="17455" y="12118"/>
                  </a:cubicBezTo>
                  <a:lnTo>
                    <a:pt x="17455" y="0"/>
                  </a:lnTo>
                  <a:lnTo>
                    <a:pt x="21600" y="0"/>
                  </a:lnTo>
                  <a:lnTo>
                    <a:pt x="21600" y="12175"/>
                  </a:lnTo>
                  <a:cubicBezTo>
                    <a:pt x="21600" y="18293"/>
                    <a:pt x="17308" y="21600"/>
                    <a:pt x="11003" y="21600"/>
                  </a:cubicBezTo>
                  <a:cubicBezTo>
                    <a:pt x="4100" y="21600"/>
                    <a:pt x="0" y="18350"/>
                    <a:pt x="0" y="12236"/>
                  </a:cubicBezTo>
                  <a:lnTo>
                    <a:pt x="0" y="0"/>
                  </a:lnTo>
                  <a:lnTo>
                    <a:pt x="4697" y="0"/>
                  </a:lnTo>
                  <a:cubicBezTo>
                    <a:pt x="4697" y="0"/>
                    <a:pt x="4697" y="12204"/>
                    <a:pt x="4697" y="12204"/>
                  </a:cubicBezTo>
                  <a:close/>
                  <a:moveTo>
                    <a:pt x="4697" y="122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5" name="AutoShape 11"/>
            <p:cNvSpPr>
              <a:spLocks/>
            </p:cNvSpPr>
            <p:nvPr/>
          </p:nvSpPr>
          <p:spPr bwMode="auto">
            <a:xfrm>
              <a:off x="3392" y="324"/>
              <a:ext cx="184" cy="309"/>
            </a:xfrm>
            <a:custGeom>
              <a:avLst/>
              <a:gdLst/>
              <a:ahLst/>
              <a:cxnLst/>
              <a:rect l="0" t="0" r="r" b="b"/>
              <a:pathLst>
                <a:path w="21600" h="21600">
                  <a:moveTo>
                    <a:pt x="0" y="0"/>
                  </a:moveTo>
                  <a:lnTo>
                    <a:pt x="21352" y="0"/>
                  </a:lnTo>
                  <a:lnTo>
                    <a:pt x="21352" y="3321"/>
                  </a:lnTo>
                  <a:lnTo>
                    <a:pt x="6267" y="3321"/>
                  </a:lnTo>
                  <a:lnTo>
                    <a:pt x="6267" y="8635"/>
                  </a:lnTo>
                  <a:lnTo>
                    <a:pt x="19218" y="8635"/>
                  </a:lnTo>
                  <a:lnTo>
                    <a:pt x="19218" y="11928"/>
                  </a:lnTo>
                  <a:lnTo>
                    <a:pt x="6267" y="11928"/>
                  </a:lnTo>
                  <a:lnTo>
                    <a:pt x="626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6" name="AutoShape 12"/>
            <p:cNvSpPr>
              <a:spLocks/>
            </p:cNvSpPr>
            <p:nvPr/>
          </p:nvSpPr>
          <p:spPr bwMode="auto">
            <a:xfrm>
              <a:off x="3686" y="324"/>
              <a:ext cx="265" cy="309"/>
            </a:xfrm>
            <a:custGeom>
              <a:avLst/>
              <a:gdLst/>
              <a:ahLst/>
              <a:cxnLst/>
              <a:rect l="0" t="0" r="r" b="b"/>
              <a:pathLst>
                <a:path w="21600" h="21600">
                  <a:moveTo>
                    <a:pt x="13057" y="21600"/>
                  </a:moveTo>
                  <a:lnTo>
                    <a:pt x="8578" y="21600"/>
                  </a:lnTo>
                  <a:lnTo>
                    <a:pt x="8578" y="3290"/>
                  </a:lnTo>
                  <a:lnTo>
                    <a:pt x="0" y="3290"/>
                  </a:lnTo>
                  <a:lnTo>
                    <a:pt x="0" y="0"/>
                  </a:lnTo>
                  <a:lnTo>
                    <a:pt x="21600" y="0"/>
                  </a:lnTo>
                  <a:lnTo>
                    <a:pt x="21600" y="3290"/>
                  </a:lnTo>
                  <a:lnTo>
                    <a:pt x="13057" y="3290"/>
                  </a:lnTo>
                  <a:cubicBezTo>
                    <a:pt x="13057" y="3290"/>
                    <a:pt x="13057" y="21600"/>
                    <a:pt x="13057" y="21600"/>
                  </a:cubicBezTo>
                  <a:close/>
                  <a:moveTo>
                    <a:pt x="13057"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7" name="AutoShape 13"/>
            <p:cNvSpPr>
              <a:spLocks/>
            </p:cNvSpPr>
            <p:nvPr/>
          </p:nvSpPr>
          <p:spPr bwMode="auto">
            <a:xfrm>
              <a:off x="429"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6" y="21600"/>
                  </a:lnTo>
                  <a:lnTo>
                    <a:pt x="3479" y="4612"/>
                  </a:lnTo>
                  <a:lnTo>
                    <a:pt x="3479" y="21600"/>
                  </a:lnTo>
                  <a:cubicBezTo>
                    <a:pt x="3479"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8" name="AutoShape 14"/>
            <p:cNvSpPr>
              <a:spLocks/>
            </p:cNvSpPr>
            <p:nvPr/>
          </p:nvSpPr>
          <p:spPr bwMode="auto">
            <a:xfrm>
              <a:off x="572" y="4"/>
              <a:ext cx="105" cy="139"/>
            </a:xfrm>
            <a:custGeom>
              <a:avLst/>
              <a:gdLst/>
              <a:ahLst/>
              <a:cxnLst/>
              <a:rect l="0" t="0" r="r" b="b"/>
              <a:pathLst>
                <a:path w="21600" h="21600">
                  <a:moveTo>
                    <a:pt x="0" y="21600"/>
                  </a:moveTo>
                  <a:lnTo>
                    <a:pt x="0" y="0"/>
                  </a:lnTo>
                  <a:lnTo>
                    <a:pt x="20933" y="0"/>
                  </a:lnTo>
                  <a:lnTo>
                    <a:pt x="20933" y="2551"/>
                  </a:lnTo>
                  <a:lnTo>
                    <a:pt x="3832" y="2551"/>
                  </a:lnTo>
                  <a:lnTo>
                    <a:pt x="3832" y="9149"/>
                  </a:lnTo>
                  <a:lnTo>
                    <a:pt x="19845" y="9149"/>
                  </a:lnTo>
                  <a:lnTo>
                    <a:pt x="19845"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9" name="AutoShape 15"/>
            <p:cNvSpPr>
              <a:spLocks/>
            </p:cNvSpPr>
            <p:nvPr/>
          </p:nvSpPr>
          <p:spPr bwMode="auto">
            <a:xfrm>
              <a:off x="690" y="4"/>
              <a:ext cx="129" cy="139"/>
            </a:xfrm>
            <a:custGeom>
              <a:avLst/>
              <a:gdLst/>
              <a:ahLst/>
              <a:cxnLst/>
              <a:rect l="0" t="0" r="r" b="b"/>
              <a:pathLst>
                <a:path w="21600" h="21600">
                  <a:moveTo>
                    <a:pt x="0" y="21600"/>
                  </a:moveTo>
                  <a:lnTo>
                    <a:pt x="9106" y="10406"/>
                  </a:lnTo>
                  <a:lnTo>
                    <a:pt x="1075" y="0"/>
                  </a:lnTo>
                  <a:lnTo>
                    <a:pt x="4793" y="0"/>
                  </a:lnTo>
                  <a:lnTo>
                    <a:pt x="9089" y="5519"/>
                  </a:lnTo>
                  <a:cubicBezTo>
                    <a:pt x="9979" y="6666"/>
                    <a:pt x="10615" y="7555"/>
                    <a:pt x="10989" y="8188"/>
                  </a:cubicBezTo>
                  <a:cubicBezTo>
                    <a:pt x="11502" y="7415"/>
                    <a:pt x="12116" y="6599"/>
                    <a:pt x="12834" y="5745"/>
                  </a:cubicBezTo>
                  <a:lnTo>
                    <a:pt x="17572" y="0"/>
                  </a:lnTo>
                  <a:lnTo>
                    <a:pt x="20956" y="0"/>
                  </a:lnTo>
                  <a:lnTo>
                    <a:pt x="12780" y="10264"/>
                  </a:lnTo>
                  <a:lnTo>
                    <a:pt x="21600" y="21600"/>
                  </a:lnTo>
                  <a:lnTo>
                    <a:pt x="17744" y="21600"/>
                  </a:lnTo>
                  <a:lnTo>
                    <a:pt x="11799" y="13898"/>
                  </a:lnTo>
                  <a:cubicBezTo>
                    <a:pt x="11458" y="13459"/>
                    <a:pt x="11135" y="13014"/>
                    <a:pt x="10827" y="12559"/>
                  </a:cubicBezTo>
                  <a:cubicBezTo>
                    <a:pt x="10312" y="13304"/>
                    <a:pt x="9942" y="13820"/>
                    <a:pt x="9711" y="14109"/>
                  </a:cubicBezTo>
                  <a:lnTo>
                    <a:pt x="3742" y="21600"/>
                  </a:lnTo>
                  <a:cubicBezTo>
                    <a:pt x="3742"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0" name="AutoShape 16"/>
            <p:cNvSpPr>
              <a:spLocks/>
            </p:cNvSpPr>
            <p:nvPr/>
          </p:nvSpPr>
          <p:spPr bwMode="auto">
            <a:xfrm>
              <a:off x="825" y="4"/>
              <a:ext cx="112" cy="139"/>
            </a:xfrm>
            <a:custGeom>
              <a:avLst/>
              <a:gdLst/>
              <a:ahLst/>
              <a:cxnLst/>
              <a:rect l="0" t="0" r="r" b="b"/>
              <a:pathLst>
                <a:path w="21600" h="21600">
                  <a:moveTo>
                    <a:pt x="8975" y="21600"/>
                  </a:moveTo>
                  <a:lnTo>
                    <a:pt x="8975" y="2551"/>
                  </a:lnTo>
                  <a:lnTo>
                    <a:pt x="0" y="2551"/>
                  </a:lnTo>
                  <a:lnTo>
                    <a:pt x="0" y="0"/>
                  </a:lnTo>
                  <a:lnTo>
                    <a:pt x="21600" y="0"/>
                  </a:lnTo>
                  <a:lnTo>
                    <a:pt x="21600" y="2551"/>
                  </a:lnTo>
                  <a:lnTo>
                    <a:pt x="12582" y="2551"/>
                  </a:lnTo>
                  <a:lnTo>
                    <a:pt x="12582" y="21600"/>
                  </a:lnTo>
                  <a:cubicBezTo>
                    <a:pt x="12582" y="21600"/>
                    <a:pt x="8975" y="21600"/>
                    <a:pt x="8975" y="21600"/>
                  </a:cubicBezTo>
                  <a:close/>
                  <a:moveTo>
                    <a:pt x="897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1" name="AutoShape 17"/>
            <p:cNvSpPr>
              <a:spLocks/>
            </p:cNvSpPr>
            <p:nvPr/>
          </p:nvSpPr>
          <p:spPr bwMode="auto">
            <a:xfrm>
              <a:off x="1001" y="0"/>
              <a:ext cx="124" cy="144"/>
            </a:xfrm>
            <a:custGeom>
              <a:avLst/>
              <a:gdLst/>
              <a:ahLst/>
              <a:cxnLst/>
              <a:rect l="0" t="0" r="r" b="b"/>
              <a:pathLst>
                <a:path w="21600" h="21600">
                  <a:moveTo>
                    <a:pt x="18366" y="13923"/>
                  </a:moveTo>
                  <a:lnTo>
                    <a:pt x="21600" y="14618"/>
                  </a:lnTo>
                  <a:cubicBezTo>
                    <a:pt x="20922" y="16892"/>
                    <a:pt x="19702" y="18622"/>
                    <a:pt x="17941" y="19815"/>
                  </a:cubicBezTo>
                  <a:cubicBezTo>
                    <a:pt x="16181" y="21007"/>
                    <a:pt x="14024" y="21600"/>
                    <a:pt x="11480" y="21600"/>
                  </a:cubicBezTo>
                  <a:cubicBezTo>
                    <a:pt x="8850" y="21600"/>
                    <a:pt x="6706" y="21142"/>
                    <a:pt x="5058" y="20226"/>
                  </a:cubicBezTo>
                  <a:cubicBezTo>
                    <a:pt x="3408" y="19309"/>
                    <a:pt x="2149" y="17983"/>
                    <a:pt x="1289" y="16244"/>
                  </a:cubicBezTo>
                  <a:cubicBezTo>
                    <a:pt x="427" y="14504"/>
                    <a:pt x="0" y="12639"/>
                    <a:pt x="0" y="10645"/>
                  </a:cubicBezTo>
                  <a:cubicBezTo>
                    <a:pt x="0" y="8467"/>
                    <a:pt x="484" y="6571"/>
                    <a:pt x="1456" y="4951"/>
                  </a:cubicBezTo>
                  <a:cubicBezTo>
                    <a:pt x="2428" y="3332"/>
                    <a:pt x="3812" y="2100"/>
                    <a:pt x="5606" y="1260"/>
                  </a:cubicBezTo>
                  <a:cubicBezTo>
                    <a:pt x="7405" y="421"/>
                    <a:pt x="9375" y="0"/>
                    <a:pt x="11532" y="0"/>
                  </a:cubicBezTo>
                  <a:cubicBezTo>
                    <a:pt x="13975" y="0"/>
                    <a:pt x="16032" y="532"/>
                    <a:pt x="17700" y="1597"/>
                  </a:cubicBezTo>
                  <a:cubicBezTo>
                    <a:pt x="19364" y="2660"/>
                    <a:pt x="20528" y="4154"/>
                    <a:pt x="21183" y="6082"/>
                  </a:cubicBezTo>
                  <a:lnTo>
                    <a:pt x="18000" y="6724"/>
                  </a:lnTo>
                  <a:cubicBezTo>
                    <a:pt x="17435" y="5206"/>
                    <a:pt x="16611" y="4099"/>
                    <a:pt x="15534" y="3404"/>
                  </a:cubicBezTo>
                  <a:cubicBezTo>
                    <a:pt x="14454" y="2711"/>
                    <a:pt x="13097" y="2364"/>
                    <a:pt x="11465" y="2364"/>
                  </a:cubicBezTo>
                  <a:cubicBezTo>
                    <a:pt x="9587" y="2364"/>
                    <a:pt x="8018" y="2750"/>
                    <a:pt x="6758" y="3516"/>
                  </a:cubicBezTo>
                  <a:cubicBezTo>
                    <a:pt x="5496" y="4288"/>
                    <a:pt x="4611" y="5320"/>
                    <a:pt x="4099" y="6617"/>
                  </a:cubicBezTo>
                  <a:cubicBezTo>
                    <a:pt x="3587" y="7914"/>
                    <a:pt x="3331" y="9252"/>
                    <a:pt x="3331" y="10631"/>
                  </a:cubicBezTo>
                  <a:cubicBezTo>
                    <a:pt x="3331" y="12406"/>
                    <a:pt x="3636" y="13957"/>
                    <a:pt x="4240" y="15282"/>
                  </a:cubicBezTo>
                  <a:cubicBezTo>
                    <a:pt x="4846" y="16607"/>
                    <a:pt x="5787" y="17599"/>
                    <a:pt x="7064" y="18256"/>
                  </a:cubicBezTo>
                  <a:cubicBezTo>
                    <a:pt x="8342" y="18910"/>
                    <a:pt x="9725" y="19236"/>
                    <a:pt x="11214" y="19236"/>
                  </a:cubicBezTo>
                  <a:cubicBezTo>
                    <a:pt x="13023" y="19236"/>
                    <a:pt x="14559" y="18792"/>
                    <a:pt x="15813" y="17898"/>
                  </a:cubicBezTo>
                  <a:cubicBezTo>
                    <a:pt x="17071" y="17005"/>
                    <a:pt x="17921" y="15681"/>
                    <a:pt x="18366" y="13923"/>
                  </a:cubicBezTo>
                  <a:close/>
                  <a:moveTo>
                    <a:pt x="18366" y="13923"/>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2" name="AutoShape 18"/>
            <p:cNvSpPr>
              <a:spLocks/>
            </p:cNvSpPr>
            <p:nvPr/>
          </p:nvSpPr>
          <p:spPr bwMode="auto">
            <a:xfrm>
              <a:off x="1148" y="4"/>
              <a:ext cx="110" cy="139"/>
            </a:xfrm>
            <a:custGeom>
              <a:avLst/>
              <a:gdLst/>
              <a:ahLst/>
              <a:cxnLst/>
              <a:rect l="0" t="0" r="r" b="b"/>
              <a:pathLst>
                <a:path w="21600" h="21600">
                  <a:moveTo>
                    <a:pt x="0" y="21600"/>
                  </a:moveTo>
                  <a:lnTo>
                    <a:pt x="0" y="0"/>
                  </a:lnTo>
                  <a:lnTo>
                    <a:pt x="3647" y="0"/>
                  </a:lnTo>
                  <a:lnTo>
                    <a:pt x="3647" y="8871"/>
                  </a:lnTo>
                  <a:lnTo>
                    <a:pt x="17956" y="8871"/>
                  </a:lnTo>
                  <a:lnTo>
                    <a:pt x="17956" y="0"/>
                  </a:lnTo>
                  <a:lnTo>
                    <a:pt x="21600" y="0"/>
                  </a:lnTo>
                  <a:lnTo>
                    <a:pt x="21600" y="21600"/>
                  </a:lnTo>
                  <a:lnTo>
                    <a:pt x="17956" y="21600"/>
                  </a:lnTo>
                  <a:lnTo>
                    <a:pt x="17956" y="11418"/>
                  </a:lnTo>
                  <a:lnTo>
                    <a:pt x="3647" y="11418"/>
                  </a:lnTo>
                  <a:lnTo>
                    <a:pt x="3647" y="21600"/>
                  </a:lnTo>
                  <a:cubicBezTo>
                    <a:pt x="3647"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3" name="AutoShape 19"/>
            <p:cNvSpPr>
              <a:spLocks/>
            </p:cNvSpPr>
            <p:nvPr/>
          </p:nvSpPr>
          <p:spPr bwMode="auto">
            <a:xfrm>
              <a:off x="1275" y="4"/>
              <a:ext cx="131" cy="139"/>
            </a:xfrm>
            <a:custGeom>
              <a:avLst/>
              <a:gdLst/>
              <a:ahLst/>
              <a:cxnLst/>
              <a:rect l="0" t="0" r="r" b="b"/>
              <a:pathLst>
                <a:path w="21600" h="21600">
                  <a:moveTo>
                    <a:pt x="6652" y="12730"/>
                  </a:moveTo>
                  <a:lnTo>
                    <a:pt x="14476" y="12730"/>
                  </a:lnTo>
                  <a:lnTo>
                    <a:pt x="12062" y="6748"/>
                  </a:lnTo>
                  <a:cubicBezTo>
                    <a:pt x="11330" y="4930"/>
                    <a:pt x="10786" y="3436"/>
                    <a:pt x="10434" y="2267"/>
                  </a:cubicBezTo>
                  <a:cubicBezTo>
                    <a:pt x="10136" y="3656"/>
                    <a:pt x="9726" y="5031"/>
                    <a:pt x="9194" y="6399"/>
                  </a:cubicBezTo>
                  <a:cubicBezTo>
                    <a:pt x="9194" y="6399"/>
                    <a:pt x="6652" y="12730"/>
                    <a:pt x="6652" y="12730"/>
                  </a:cubicBezTo>
                  <a:close/>
                  <a:moveTo>
                    <a:pt x="0" y="21600"/>
                  </a:moveTo>
                  <a:lnTo>
                    <a:pt x="8880" y="0"/>
                  </a:lnTo>
                  <a:lnTo>
                    <a:pt x="12152" y="0"/>
                  </a:lnTo>
                  <a:lnTo>
                    <a:pt x="21600" y="21600"/>
                  </a:lnTo>
                  <a:lnTo>
                    <a:pt x="18122" y="21600"/>
                  </a:lnTo>
                  <a:lnTo>
                    <a:pt x="15435" y="15060"/>
                  </a:lnTo>
                  <a:lnTo>
                    <a:pt x="5770" y="15060"/>
                  </a:lnTo>
                  <a:lnTo>
                    <a:pt x="3230" y="21600"/>
                  </a:lnTo>
                  <a:cubicBezTo>
                    <a:pt x="323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4" name="AutoShape 20"/>
            <p:cNvSpPr>
              <a:spLocks/>
            </p:cNvSpPr>
            <p:nvPr/>
          </p:nvSpPr>
          <p:spPr bwMode="auto">
            <a:xfrm>
              <a:off x="142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5" name="AutoShape 21"/>
            <p:cNvSpPr>
              <a:spLocks/>
            </p:cNvSpPr>
            <p:nvPr/>
          </p:nvSpPr>
          <p:spPr bwMode="auto">
            <a:xfrm>
              <a:off x="153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6" name="AutoShape 22"/>
            <p:cNvSpPr>
              <a:spLocks/>
            </p:cNvSpPr>
            <p:nvPr/>
          </p:nvSpPr>
          <p:spPr bwMode="auto">
            <a:xfrm>
              <a:off x="1643" y="4"/>
              <a:ext cx="105" cy="139"/>
            </a:xfrm>
            <a:custGeom>
              <a:avLst/>
              <a:gdLst/>
              <a:ahLst/>
              <a:cxnLst/>
              <a:rect l="0" t="0" r="r" b="b"/>
              <a:pathLst>
                <a:path w="21600" h="21600">
                  <a:moveTo>
                    <a:pt x="0" y="21600"/>
                  </a:moveTo>
                  <a:lnTo>
                    <a:pt x="0" y="0"/>
                  </a:lnTo>
                  <a:lnTo>
                    <a:pt x="20927" y="0"/>
                  </a:lnTo>
                  <a:lnTo>
                    <a:pt x="20927" y="2551"/>
                  </a:lnTo>
                  <a:lnTo>
                    <a:pt x="3828" y="2551"/>
                  </a:lnTo>
                  <a:lnTo>
                    <a:pt x="3828" y="9149"/>
                  </a:lnTo>
                  <a:lnTo>
                    <a:pt x="19841" y="9149"/>
                  </a:lnTo>
                  <a:lnTo>
                    <a:pt x="19841"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7" name="AutoShape 23"/>
            <p:cNvSpPr>
              <a:spLocks/>
            </p:cNvSpPr>
            <p:nvPr/>
          </p:nvSpPr>
          <p:spPr bwMode="auto">
            <a:xfrm>
              <a:off x="1773"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4" y="21600"/>
                  </a:lnTo>
                  <a:lnTo>
                    <a:pt x="3481" y="4612"/>
                  </a:lnTo>
                  <a:lnTo>
                    <a:pt x="3481" y="21600"/>
                  </a:lnTo>
                  <a:cubicBezTo>
                    <a:pt x="3481"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8" name="AutoShape 24"/>
            <p:cNvSpPr>
              <a:spLocks/>
            </p:cNvSpPr>
            <p:nvPr/>
          </p:nvSpPr>
          <p:spPr bwMode="auto">
            <a:xfrm>
              <a:off x="1908" y="0"/>
              <a:ext cx="130" cy="144"/>
            </a:xfrm>
            <a:custGeom>
              <a:avLst/>
              <a:gdLst/>
              <a:ahLst/>
              <a:cxnLst/>
              <a:rect l="0" t="0" r="r" b="b"/>
              <a:pathLst>
                <a:path w="21600" h="21600">
                  <a:moveTo>
                    <a:pt x="11708" y="13059"/>
                  </a:moveTo>
                  <a:lnTo>
                    <a:pt x="11708" y="10595"/>
                  </a:lnTo>
                  <a:lnTo>
                    <a:pt x="21600" y="10595"/>
                  </a:lnTo>
                  <a:lnTo>
                    <a:pt x="21600" y="18340"/>
                  </a:lnTo>
                  <a:cubicBezTo>
                    <a:pt x="20079" y="19423"/>
                    <a:pt x="18517" y="20237"/>
                    <a:pt x="16900" y="20784"/>
                  </a:cubicBezTo>
                  <a:cubicBezTo>
                    <a:pt x="15287" y="21329"/>
                    <a:pt x="13629" y="21600"/>
                    <a:pt x="11930" y="21600"/>
                  </a:cubicBezTo>
                  <a:cubicBezTo>
                    <a:pt x="9636" y="21600"/>
                    <a:pt x="7553" y="21164"/>
                    <a:pt x="5677" y="20283"/>
                  </a:cubicBezTo>
                  <a:cubicBezTo>
                    <a:pt x="3802" y="19405"/>
                    <a:pt x="2386" y="18135"/>
                    <a:pt x="1433" y="16471"/>
                  </a:cubicBezTo>
                  <a:cubicBezTo>
                    <a:pt x="479" y="14811"/>
                    <a:pt x="0" y="12952"/>
                    <a:pt x="0" y="10902"/>
                  </a:cubicBezTo>
                  <a:cubicBezTo>
                    <a:pt x="0" y="8870"/>
                    <a:pt x="476" y="6971"/>
                    <a:pt x="1422" y="5210"/>
                  </a:cubicBezTo>
                  <a:cubicBezTo>
                    <a:pt x="2376" y="3447"/>
                    <a:pt x="3741" y="2140"/>
                    <a:pt x="5526" y="1284"/>
                  </a:cubicBezTo>
                  <a:cubicBezTo>
                    <a:pt x="7311" y="430"/>
                    <a:pt x="9364" y="0"/>
                    <a:pt x="11693" y="0"/>
                  </a:cubicBezTo>
                  <a:cubicBezTo>
                    <a:pt x="13380" y="0"/>
                    <a:pt x="14905" y="246"/>
                    <a:pt x="16269" y="734"/>
                  </a:cubicBezTo>
                  <a:cubicBezTo>
                    <a:pt x="17639" y="1226"/>
                    <a:pt x="18706" y="1907"/>
                    <a:pt x="19481" y="2782"/>
                  </a:cubicBezTo>
                  <a:cubicBezTo>
                    <a:pt x="20255" y="3657"/>
                    <a:pt x="20845" y="4798"/>
                    <a:pt x="21249" y="6203"/>
                  </a:cubicBezTo>
                  <a:lnTo>
                    <a:pt x="18463" y="6885"/>
                  </a:lnTo>
                  <a:cubicBezTo>
                    <a:pt x="18109" y="5824"/>
                    <a:pt x="17679" y="4986"/>
                    <a:pt x="17153" y="4378"/>
                  </a:cubicBezTo>
                  <a:cubicBezTo>
                    <a:pt x="16631" y="3768"/>
                    <a:pt x="15893" y="3281"/>
                    <a:pt x="14926" y="2915"/>
                  </a:cubicBezTo>
                  <a:cubicBezTo>
                    <a:pt x="13957" y="2549"/>
                    <a:pt x="12886" y="2366"/>
                    <a:pt x="11708" y="2366"/>
                  </a:cubicBezTo>
                  <a:cubicBezTo>
                    <a:pt x="10294" y="2366"/>
                    <a:pt x="9074" y="2557"/>
                    <a:pt x="8042" y="2941"/>
                  </a:cubicBezTo>
                  <a:cubicBezTo>
                    <a:pt x="7012" y="3329"/>
                    <a:pt x="6183" y="3833"/>
                    <a:pt x="5550" y="4460"/>
                  </a:cubicBezTo>
                  <a:cubicBezTo>
                    <a:pt x="4917" y="5088"/>
                    <a:pt x="4425" y="5776"/>
                    <a:pt x="4076" y="6526"/>
                  </a:cubicBezTo>
                  <a:cubicBezTo>
                    <a:pt x="3481" y="7821"/>
                    <a:pt x="3186" y="9221"/>
                    <a:pt x="3186" y="10731"/>
                  </a:cubicBezTo>
                  <a:cubicBezTo>
                    <a:pt x="3186" y="12592"/>
                    <a:pt x="3542" y="14150"/>
                    <a:pt x="4259" y="15404"/>
                  </a:cubicBezTo>
                  <a:cubicBezTo>
                    <a:pt x="4978" y="16659"/>
                    <a:pt x="6019" y="17590"/>
                    <a:pt x="7389" y="18198"/>
                  </a:cubicBezTo>
                  <a:cubicBezTo>
                    <a:pt x="8761" y="18804"/>
                    <a:pt x="10215" y="19108"/>
                    <a:pt x="11754" y="19108"/>
                  </a:cubicBezTo>
                  <a:cubicBezTo>
                    <a:pt x="13091" y="19108"/>
                    <a:pt x="14400" y="18880"/>
                    <a:pt x="15673" y="18418"/>
                  </a:cubicBezTo>
                  <a:cubicBezTo>
                    <a:pt x="16949" y="17960"/>
                    <a:pt x="17913" y="17469"/>
                    <a:pt x="18574" y="16946"/>
                  </a:cubicBezTo>
                  <a:lnTo>
                    <a:pt x="18574" y="13059"/>
                  </a:lnTo>
                  <a:cubicBezTo>
                    <a:pt x="18574" y="13059"/>
                    <a:pt x="11708" y="13059"/>
                    <a:pt x="11708" y="13059"/>
                  </a:cubicBezTo>
                  <a:close/>
                  <a:moveTo>
                    <a:pt x="11708" y="13059"/>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9" name="AutoShape 25"/>
            <p:cNvSpPr>
              <a:spLocks/>
            </p:cNvSpPr>
            <p:nvPr/>
          </p:nvSpPr>
          <p:spPr bwMode="auto">
            <a:xfrm>
              <a:off x="2068" y="4"/>
              <a:ext cx="105" cy="139"/>
            </a:xfrm>
            <a:custGeom>
              <a:avLst/>
              <a:gdLst/>
              <a:ahLst/>
              <a:cxnLst/>
              <a:rect l="0" t="0" r="r" b="b"/>
              <a:pathLst>
                <a:path w="21600" h="21600">
                  <a:moveTo>
                    <a:pt x="0" y="21600"/>
                  </a:moveTo>
                  <a:lnTo>
                    <a:pt x="0" y="0"/>
                  </a:lnTo>
                  <a:lnTo>
                    <a:pt x="20930" y="0"/>
                  </a:lnTo>
                  <a:lnTo>
                    <a:pt x="20930" y="2551"/>
                  </a:lnTo>
                  <a:lnTo>
                    <a:pt x="3828" y="2551"/>
                  </a:lnTo>
                  <a:lnTo>
                    <a:pt x="3828" y="9149"/>
                  </a:lnTo>
                  <a:lnTo>
                    <a:pt x="19838" y="9149"/>
                  </a:lnTo>
                  <a:lnTo>
                    <a:pt x="19838"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0" name="AutoShape 26"/>
            <p:cNvSpPr>
              <a:spLocks/>
            </p:cNvSpPr>
            <p:nvPr/>
          </p:nvSpPr>
          <p:spPr bwMode="auto">
            <a:xfrm>
              <a:off x="2202"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1" name="AutoShape 27"/>
            <p:cNvSpPr>
              <a:spLocks/>
            </p:cNvSpPr>
            <p:nvPr/>
          </p:nvSpPr>
          <p:spPr bwMode="auto">
            <a:xfrm>
              <a:off x="2309" y="4"/>
              <a:ext cx="111" cy="139"/>
            </a:xfrm>
            <a:custGeom>
              <a:avLst/>
              <a:gdLst/>
              <a:ahLst/>
              <a:cxnLst/>
              <a:rect l="0" t="0" r="r" b="b"/>
              <a:pathLst>
                <a:path w="21600" h="21600">
                  <a:moveTo>
                    <a:pt x="0" y="21600"/>
                  </a:moveTo>
                  <a:lnTo>
                    <a:pt x="0" y="0"/>
                  </a:lnTo>
                  <a:lnTo>
                    <a:pt x="3717" y="0"/>
                  </a:lnTo>
                  <a:lnTo>
                    <a:pt x="18121" y="16959"/>
                  </a:lnTo>
                  <a:lnTo>
                    <a:pt x="18121" y="0"/>
                  </a:lnTo>
                  <a:lnTo>
                    <a:pt x="21600" y="0"/>
                  </a:lnTo>
                  <a:lnTo>
                    <a:pt x="21600" y="21600"/>
                  </a:lnTo>
                  <a:lnTo>
                    <a:pt x="17879" y="21600"/>
                  </a:lnTo>
                  <a:lnTo>
                    <a:pt x="3473" y="4612"/>
                  </a:lnTo>
                  <a:lnTo>
                    <a:pt x="3473" y="21600"/>
                  </a:lnTo>
                  <a:cubicBezTo>
                    <a:pt x="347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2" name="AutoShape 28"/>
            <p:cNvSpPr>
              <a:spLocks/>
            </p:cNvSpPr>
            <p:nvPr/>
          </p:nvSpPr>
          <p:spPr bwMode="auto">
            <a:xfrm>
              <a:off x="2452" y="4"/>
              <a:ext cx="105" cy="139"/>
            </a:xfrm>
            <a:custGeom>
              <a:avLst/>
              <a:gdLst/>
              <a:ahLst/>
              <a:cxnLst/>
              <a:rect l="0" t="0" r="r" b="b"/>
              <a:pathLst>
                <a:path w="21600" h="21600">
                  <a:moveTo>
                    <a:pt x="0" y="21600"/>
                  </a:moveTo>
                  <a:lnTo>
                    <a:pt x="0" y="0"/>
                  </a:lnTo>
                  <a:lnTo>
                    <a:pt x="20930" y="0"/>
                  </a:lnTo>
                  <a:lnTo>
                    <a:pt x="20930"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3" name="AutoShape 29"/>
            <p:cNvSpPr>
              <a:spLocks/>
            </p:cNvSpPr>
            <p:nvPr/>
          </p:nvSpPr>
          <p:spPr bwMode="auto">
            <a:xfrm>
              <a:off x="2566" y="4"/>
              <a:ext cx="129" cy="139"/>
            </a:xfrm>
            <a:custGeom>
              <a:avLst/>
              <a:gdLst/>
              <a:ahLst/>
              <a:cxnLst/>
              <a:rect l="0" t="0" r="r" b="b"/>
              <a:pathLst>
                <a:path w="21600" h="21600">
                  <a:moveTo>
                    <a:pt x="0" y="21600"/>
                  </a:moveTo>
                  <a:lnTo>
                    <a:pt x="9109" y="10406"/>
                  </a:lnTo>
                  <a:lnTo>
                    <a:pt x="1079" y="0"/>
                  </a:lnTo>
                  <a:lnTo>
                    <a:pt x="4797" y="0"/>
                  </a:lnTo>
                  <a:lnTo>
                    <a:pt x="9090" y="5519"/>
                  </a:lnTo>
                  <a:cubicBezTo>
                    <a:pt x="9982" y="6666"/>
                    <a:pt x="10619" y="7555"/>
                    <a:pt x="10993" y="8188"/>
                  </a:cubicBezTo>
                  <a:cubicBezTo>
                    <a:pt x="11501" y="7415"/>
                    <a:pt x="12120" y="6599"/>
                    <a:pt x="12836" y="5745"/>
                  </a:cubicBezTo>
                  <a:lnTo>
                    <a:pt x="17569" y="0"/>
                  </a:lnTo>
                  <a:lnTo>
                    <a:pt x="20956" y="0"/>
                  </a:lnTo>
                  <a:lnTo>
                    <a:pt x="12780" y="10264"/>
                  </a:lnTo>
                  <a:lnTo>
                    <a:pt x="21600" y="21600"/>
                  </a:lnTo>
                  <a:lnTo>
                    <a:pt x="17741" y="21600"/>
                  </a:lnTo>
                  <a:lnTo>
                    <a:pt x="11801" y="13898"/>
                  </a:lnTo>
                  <a:cubicBezTo>
                    <a:pt x="11464" y="13459"/>
                    <a:pt x="11136" y="13014"/>
                    <a:pt x="10830" y="12559"/>
                  </a:cubicBezTo>
                  <a:cubicBezTo>
                    <a:pt x="10317" y="13304"/>
                    <a:pt x="9943" y="13820"/>
                    <a:pt x="9713" y="14109"/>
                  </a:cubicBezTo>
                  <a:lnTo>
                    <a:pt x="3746" y="21600"/>
                  </a:lnTo>
                  <a:cubicBezTo>
                    <a:pt x="3746"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4" name="AutoShape 30"/>
            <p:cNvSpPr>
              <a:spLocks/>
            </p:cNvSpPr>
            <p:nvPr/>
          </p:nvSpPr>
          <p:spPr bwMode="auto">
            <a:xfrm>
              <a:off x="2701" y="4"/>
              <a:ext cx="112" cy="139"/>
            </a:xfrm>
            <a:custGeom>
              <a:avLst/>
              <a:gdLst/>
              <a:ahLst/>
              <a:cxnLst/>
              <a:rect l="0" t="0" r="r" b="b"/>
              <a:pathLst>
                <a:path w="21600" h="21600">
                  <a:moveTo>
                    <a:pt x="8976" y="21600"/>
                  </a:moveTo>
                  <a:lnTo>
                    <a:pt x="8976" y="2551"/>
                  </a:lnTo>
                  <a:lnTo>
                    <a:pt x="0" y="2551"/>
                  </a:lnTo>
                  <a:lnTo>
                    <a:pt x="0" y="0"/>
                  </a:lnTo>
                  <a:lnTo>
                    <a:pt x="21600" y="0"/>
                  </a:lnTo>
                  <a:lnTo>
                    <a:pt x="21600" y="2551"/>
                  </a:lnTo>
                  <a:lnTo>
                    <a:pt x="12581" y="2551"/>
                  </a:lnTo>
                  <a:lnTo>
                    <a:pt x="12581" y="21600"/>
                  </a:lnTo>
                  <a:cubicBezTo>
                    <a:pt x="12581" y="21600"/>
                    <a:pt x="8976" y="21600"/>
                    <a:pt x="8976" y="21600"/>
                  </a:cubicBezTo>
                  <a:close/>
                  <a:moveTo>
                    <a:pt x="897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5" name="AutoShape 31"/>
            <p:cNvSpPr>
              <a:spLocks/>
            </p:cNvSpPr>
            <p:nvPr/>
          </p:nvSpPr>
          <p:spPr bwMode="auto">
            <a:xfrm>
              <a:off x="2881"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6" name="AutoShape 32"/>
            <p:cNvSpPr>
              <a:spLocks/>
            </p:cNvSpPr>
            <p:nvPr/>
          </p:nvSpPr>
          <p:spPr bwMode="auto">
            <a:xfrm>
              <a:off x="2991" y="4"/>
              <a:ext cx="105" cy="139"/>
            </a:xfrm>
            <a:custGeom>
              <a:avLst/>
              <a:gdLst/>
              <a:ahLst/>
              <a:cxnLst/>
              <a:rect l="0" t="0" r="r" b="b"/>
              <a:pathLst>
                <a:path w="21600" h="21600">
                  <a:moveTo>
                    <a:pt x="0" y="21600"/>
                  </a:moveTo>
                  <a:lnTo>
                    <a:pt x="0" y="0"/>
                  </a:lnTo>
                  <a:lnTo>
                    <a:pt x="20931" y="0"/>
                  </a:lnTo>
                  <a:lnTo>
                    <a:pt x="20931" y="2551"/>
                  </a:lnTo>
                  <a:lnTo>
                    <a:pt x="3834" y="2551"/>
                  </a:lnTo>
                  <a:lnTo>
                    <a:pt x="3834" y="9149"/>
                  </a:lnTo>
                  <a:lnTo>
                    <a:pt x="19845" y="9149"/>
                  </a:lnTo>
                  <a:lnTo>
                    <a:pt x="19845" y="11700"/>
                  </a:lnTo>
                  <a:lnTo>
                    <a:pt x="3834" y="11700"/>
                  </a:lnTo>
                  <a:lnTo>
                    <a:pt x="3834"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7" name="AutoShape 33"/>
            <p:cNvSpPr>
              <a:spLocks/>
            </p:cNvSpPr>
            <p:nvPr/>
          </p:nvSpPr>
          <p:spPr bwMode="auto">
            <a:xfrm>
              <a:off x="3110" y="4"/>
              <a:ext cx="129" cy="139"/>
            </a:xfrm>
            <a:custGeom>
              <a:avLst/>
              <a:gdLst/>
              <a:ahLst/>
              <a:cxnLst/>
              <a:rect l="0" t="0" r="r" b="b"/>
              <a:pathLst>
                <a:path w="21600" h="21600">
                  <a:moveTo>
                    <a:pt x="9151" y="21600"/>
                  </a:moveTo>
                  <a:lnTo>
                    <a:pt x="0" y="0"/>
                  </a:lnTo>
                  <a:lnTo>
                    <a:pt x="3384" y="0"/>
                  </a:lnTo>
                  <a:lnTo>
                    <a:pt x="9520" y="15686"/>
                  </a:lnTo>
                  <a:cubicBezTo>
                    <a:pt x="10015" y="16943"/>
                    <a:pt x="10430" y="18120"/>
                    <a:pt x="10763" y="19222"/>
                  </a:cubicBezTo>
                  <a:cubicBezTo>
                    <a:pt x="11129" y="18042"/>
                    <a:pt x="11552" y="16863"/>
                    <a:pt x="12036" y="15686"/>
                  </a:cubicBezTo>
                  <a:lnTo>
                    <a:pt x="18414" y="0"/>
                  </a:lnTo>
                  <a:lnTo>
                    <a:pt x="21600" y="0"/>
                  </a:lnTo>
                  <a:lnTo>
                    <a:pt x="12353" y="21600"/>
                  </a:lnTo>
                  <a:cubicBezTo>
                    <a:pt x="12353" y="21600"/>
                    <a:pt x="9151" y="21600"/>
                    <a:pt x="9151" y="21600"/>
                  </a:cubicBezTo>
                  <a:close/>
                  <a:moveTo>
                    <a:pt x="9151"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8" name="AutoShape 34"/>
            <p:cNvSpPr>
              <a:spLocks/>
            </p:cNvSpPr>
            <p:nvPr/>
          </p:nvSpPr>
          <p:spPr bwMode="auto">
            <a:xfrm>
              <a:off x="3257" y="4"/>
              <a:ext cx="105" cy="139"/>
            </a:xfrm>
            <a:custGeom>
              <a:avLst/>
              <a:gdLst/>
              <a:ahLst/>
              <a:cxnLst/>
              <a:rect l="0" t="0" r="r" b="b"/>
              <a:pathLst>
                <a:path w="21600" h="21600">
                  <a:moveTo>
                    <a:pt x="0" y="21600"/>
                  </a:moveTo>
                  <a:lnTo>
                    <a:pt x="0" y="0"/>
                  </a:lnTo>
                  <a:lnTo>
                    <a:pt x="20931" y="0"/>
                  </a:lnTo>
                  <a:lnTo>
                    <a:pt x="20931"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9" name="AutoShape 35"/>
            <p:cNvSpPr>
              <a:spLocks/>
            </p:cNvSpPr>
            <p:nvPr/>
          </p:nvSpPr>
          <p:spPr bwMode="auto">
            <a:xfrm>
              <a:off x="3384" y="4"/>
              <a:ext cx="88" cy="139"/>
            </a:xfrm>
            <a:custGeom>
              <a:avLst/>
              <a:gdLst/>
              <a:ahLst/>
              <a:cxnLst/>
              <a:rect l="0" t="0" r="r" b="b"/>
              <a:pathLst>
                <a:path w="21600" h="21600">
                  <a:moveTo>
                    <a:pt x="0" y="21600"/>
                  </a:moveTo>
                  <a:lnTo>
                    <a:pt x="0" y="0"/>
                  </a:lnTo>
                  <a:lnTo>
                    <a:pt x="4579" y="0"/>
                  </a:lnTo>
                  <a:lnTo>
                    <a:pt x="4579"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60" name="AutoShape 36"/>
            <p:cNvSpPr>
              <a:spLocks/>
            </p:cNvSpPr>
            <p:nvPr/>
          </p:nvSpPr>
          <p:spPr bwMode="auto">
            <a:xfrm>
              <a:off x="3498"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ransition/>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5056"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584"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5011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6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5168"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grpSp>
        <p:nvGrpSpPr>
          <p:cNvPr id="2085" name="Group 37"/>
          <p:cNvGrpSpPr>
            <a:grpSpLocks/>
          </p:cNvGrpSpPr>
          <p:nvPr/>
        </p:nvGrpSpPr>
        <p:grpSpPr bwMode="auto">
          <a:xfrm>
            <a:off x="650751" y="3007072"/>
            <a:ext cx="4411266" cy="803672"/>
            <a:chOff x="0" y="0"/>
            <a:chExt cx="3951" cy="719"/>
          </a:xfrm>
        </p:grpSpPr>
        <p:sp>
          <p:nvSpPr>
            <p:cNvPr id="2049" name="AutoShape 1"/>
            <p:cNvSpPr>
              <a:spLocks/>
            </p:cNvSpPr>
            <p:nvPr/>
          </p:nvSpPr>
          <p:spPr bwMode="auto">
            <a:xfrm>
              <a:off x="0" y="316"/>
              <a:ext cx="260" cy="329"/>
            </a:xfrm>
            <a:custGeom>
              <a:avLst/>
              <a:gdLst/>
              <a:ahLst/>
              <a:cxnLst/>
              <a:rect l="0" t="0" r="r" b="b"/>
              <a:pathLst>
                <a:path w="21600" h="21600">
                  <a:moveTo>
                    <a:pt x="0" y="0"/>
                  </a:moveTo>
                  <a:lnTo>
                    <a:pt x="477" y="0"/>
                  </a:lnTo>
                  <a:lnTo>
                    <a:pt x="17173" y="13550"/>
                  </a:lnTo>
                  <a:lnTo>
                    <a:pt x="17173" y="663"/>
                  </a:lnTo>
                  <a:lnTo>
                    <a:pt x="21600" y="663"/>
                  </a:lnTo>
                  <a:lnTo>
                    <a:pt x="21600" y="21600"/>
                  </a:lnTo>
                  <a:lnTo>
                    <a:pt x="21125" y="21600"/>
                  </a:lnTo>
                  <a:lnTo>
                    <a:pt x="4395" y="8056"/>
                  </a:lnTo>
                  <a:lnTo>
                    <a:pt x="4395" y="20943"/>
                  </a:lnTo>
                  <a:lnTo>
                    <a:pt x="0" y="20943"/>
                  </a:lnTo>
                  <a:cubicBezTo>
                    <a:pt x="0" y="20943"/>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0" name="AutoShape 2"/>
            <p:cNvSpPr>
              <a:spLocks/>
            </p:cNvSpPr>
            <p:nvPr/>
          </p:nvSpPr>
          <p:spPr bwMode="auto">
            <a:xfrm>
              <a:off x="408" y="324"/>
              <a:ext cx="184" cy="309"/>
            </a:xfrm>
            <a:custGeom>
              <a:avLst/>
              <a:gdLst/>
              <a:ahLst/>
              <a:cxnLst/>
              <a:rect l="0" t="0" r="r" b="b"/>
              <a:pathLst>
                <a:path w="21600" h="21600">
                  <a:moveTo>
                    <a:pt x="0" y="0"/>
                  </a:moveTo>
                  <a:lnTo>
                    <a:pt x="21339" y="0"/>
                  </a:lnTo>
                  <a:lnTo>
                    <a:pt x="21339" y="3321"/>
                  </a:lnTo>
                  <a:lnTo>
                    <a:pt x="6257" y="3321"/>
                  </a:lnTo>
                  <a:lnTo>
                    <a:pt x="6257" y="8635"/>
                  </a:lnTo>
                  <a:lnTo>
                    <a:pt x="19210" y="8635"/>
                  </a:lnTo>
                  <a:lnTo>
                    <a:pt x="19210" y="11928"/>
                  </a:lnTo>
                  <a:lnTo>
                    <a:pt x="6257" y="11928"/>
                  </a:lnTo>
                  <a:lnTo>
                    <a:pt x="625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1" name="AutoShape 3"/>
            <p:cNvSpPr>
              <a:spLocks/>
            </p:cNvSpPr>
            <p:nvPr/>
          </p:nvSpPr>
          <p:spPr bwMode="auto">
            <a:xfrm>
              <a:off x="698" y="324"/>
              <a:ext cx="307" cy="309"/>
            </a:xfrm>
            <a:custGeom>
              <a:avLst/>
              <a:gdLst/>
              <a:ahLst/>
              <a:cxnLst/>
              <a:rect l="0" t="0" r="r" b="b"/>
              <a:pathLst>
                <a:path w="21600" h="21600">
                  <a:moveTo>
                    <a:pt x="0" y="21600"/>
                  </a:moveTo>
                  <a:lnTo>
                    <a:pt x="8202" y="10342"/>
                  </a:lnTo>
                  <a:lnTo>
                    <a:pt x="306" y="0"/>
                  </a:lnTo>
                  <a:lnTo>
                    <a:pt x="4973" y="0"/>
                  </a:lnTo>
                  <a:lnTo>
                    <a:pt x="10535" y="7168"/>
                  </a:lnTo>
                  <a:lnTo>
                    <a:pt x="15758" y="0"/>
                  </a:lnTo>
                  <a:lnTo>
                    <a:pt x="20016" y="0"/>
                  </a:lnTo>
                  <a:lnTo>
                    <a:pt x="12710" y="10007"/>
                  </a:lnTo>
                  <a:lnTo>
                    <a:pt x="21600" y="21600"/>
                  </a:lnTo>
                  <a:lnTo>
                    <a:pt x="16844" y="21600"/>
                  </a:lnTo>
                  <a:lnTo>
                    <a:pt x="10381" y="13175"/>
                  </a:lnTo>
                  <a:lnTo>
                    <a:pt x="4283" y="21600"/>
                  </a:lnTo>
                  <a:cubicBezTo>
                    <a:pt x="428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2" name="AutoShape 4"/>
            <p:cNvSpPr>
              <a:spLocks/>
            </p:cNvSpPr>
            <p:nvPr/>
          </p:nvSpPr>
          <p:spPr bwMode="auto">
            <a:xfrm>
              <a:off x="1099" y="316"/>
              <a:ext cx="197" cy="330"/>
            </a:xfrm>
            <a:custGeom>
              <a:avLst/>
              <a:gdLst/>
              <a:ahLst/>
              <a:cxnLst/>
              <a:rect l="0" t="0" r="r" b="b"/>
              <a:pathLst>
                <a:path w="21600" h="21600">
                  <a:moveTo>
                    <a:pt x="9494" y="18483"/>
                  </a:moveTo>
                  <a:cubicBezTo>
                    <a:pt x="13220" y="18483"/>
                    <a:pt x="15548" y="17257"/>
                    <a:pt x="15548" y="15661"/>
                  </a:cubicBezTo>
                  <a:cubicBezTo>
                    <a:pt x="15548" y="14142"/>
                    <a:pt x="13947" y="13174"/>
                    <a:pt x="10514" y="11972"/>
                  </a:cubicBezTo>
                  <a:lnTo>
                    <a:pt x="7947" y="11060"/>
                  </a:lnTo>
                  <a:cubicBezTo>
                    <a:pt x="3193" y="9400"/>
                    <a:pt x="732" y="7829"/>
                    <a:pt x="732" y="5347"/>
                  </a:cubicBezTo>
                  <a:cubicBezTo>
                    <a:pt x="732" y="2232"/>
                    <a:pt x="4846" y="0"/>
                    <a:pt x="11146" y="0"/>
                  </a:cubicBezTo>
                  <a:cubicBezTo>
                    <a:pt x="14142" y="0"/>
                    <a:pt x="16903" y="405"/>
                    <a:pt x="19762" y="1230"/>
                  </a:cubicBezTo>
                  <a:lnTo>
                    <a:pt x="19562" y="4463"/>
                  </a:lnTo>
                  <a:cubicBezTo>
                    <a:pt x="16367" y="3433"/>
                    <a:pt x="13755" y="2861"/>
                    <a:pt x="11573" y="2861"/>
                  </a:cubicBezTo>
                  <a:cubicBezTo>
                    <a:pt x="8330" y="2861"/>
                    <a:pt x="6494" y="3801"/>
                    <a:pt x="6494" y="5173"/>
                  </a:cubicBezTo>
                  <a:cubicBezTo>
                    <a:pt x="6494" y="6434"/>
                    <a:pt x="8037" y="7229"/>
                    <a:pt x="11188" y="8315"/>
                  </a:cubicBezTo>
                  <a:lnTo>
                    <a:pt x="13659" y="9176"/>
                  </a:lnTo>
                  <a:cubicBezTo>
                    <a:pt x="18892" y="11005"/>
                    <a:pt x="21600" y="12770"/>
                    <a:pt x="21600" y="15572"/>
                  </a:cubicBezTo>
                  <a:cubicBezTo>
                    <a:pt x="21600" y="19085"/>
                    <a:pt x="17151" y="21600"/>
                    <a:pt x="9785" y="21600"/>
                  </a:cubicBezTo>
                  <a:cubicBezTo>
                    <a:pt x="6538" y="21600"/>
                    <a:pt x="3395" y="21196"/>
                    <a:pt x="536" y="20400"/>
                  </a:cubicBezTo>
                  <a:lnTo>
                    <a:pt x="0" y="16428"/>
                  </a:lnTo>
                  <a:cubicBezTo>
                    <a:pt x="3537" y="17769"/>
                    <a:pt x="6588" y="18483"/>
                    <a:pt x="9494" y="18483"/>
                  </a:cubicBezTo>
                  <a:close/>
                  <a:moveTo>
                    <a:pt x="9494" y="1848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3" name="AutoShape 5"/>
            <p:cNvSpPr>
              <a:spLocks/>
            </p:cNvSpPr>
            <p:nvPr/>
          </p:nvSpPr>
          <p:spPr bwMode="auto">
            <a:xfrm>
              <a:off x="1430" y="324"/>
              <a:ext cx="184" cy="309"/>
            </a:xfrm>
            <a:custGeom>
              <a:avLst/>
              <a:gdLst/>
              <a:ahLst/>
              <a:cxnLst/>
              <a:rect l="0" t="0" r="r" b="b"/>
              <a:pathLst>
                <a:path w="21600" h="21600">
                  <a:moveTo>
                    <a:pt x="0" y="0"/>
                  </a:moveTo>
                  <a:lnTo>
                    <a:pt x="21337" y="0"/>
                  </a:lnTo>
                  <a:lnTo>
                    <a:pt x="21337" y="3321"/>
                  </a:lnTo>
                  <a:lnTo>
                    <a:pt x="6261" y="3321"/>
                  </a:lnTo>
                  <a:lnTo>
                    <a:pt x="6261" y="8635"/>
                  </a:lnTo>
                  <a:lnTo>
                    <a:pt x="19213" y="8635"/>
                  </a:lnTo>
                  <a:lnTo>
                    <a:pt x="19213" y="11928"/>
                  </a:lnTo>
                  <a:lnTo>
                    <a:pt x="6261" y="11928"/>
                  </a:lnTo>
                  <a:lnTo>
                    <a:pt x="6261"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4" name="AutoShape 6"/>
            <p:cNvSpPr>
              <a:spLocks/>
            </p:cNvSpPr>
            <p:nvPr/>
          </p:nvSpPr>
          <p:spPr bwMode="auto">
            <a:xfrm>
              <a:off x="1757" y="316"/>
              <a:ext cx="260" cy="329"/>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5" name="Line 7"/>
            <p:cNvSpPr>
              <a:spLocks noChangeShapeType="1"/>
            </p:cNvSpPr>
            <p:nvPr/>
          </p:nvSpPr>
          <p:spPr bwMode="auto">
            <a:xfrm rot="10800000" flipH="1">
              <a:off x="2170" y="250"/>
              <a:ext cx="0" cy="469"/>
            </a:xfrm>
            <a:prstGeom prst="line">
              <a:avLst/>
            </a:prstGeom>
            <a:noFill/>
            <a:ln w="8586" cap="flat">
              <a:solidFill>
                <a:srgbClr val="70727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056" name="AutoShape 8"/>
            <p:cNvSpPr>
              <a:spLocks/>
            </p:cNvSpPr>
            <p:nvPr/>
          </p:nvSpPr>
          <p:spPr bwMode="auto">
            <a:xfrm>
              <a:off x="2321" y="324"/>
              <a:ext cx="206" cy="309"/>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2764B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7" name="AutoShape 9"/>
            <p:cNvSpPr>
              <a:spLocks/>
            </p:cNvSpPr>
            <p:nvPr/>
          </p:nvSpPr>
          <p:spPr bwMode="auto">
            <a:xfrm>
              <a:off x="2648" y="324"/>
              <a:ext cx="239" cy="309"/>
            </a:xfrm>
            <a:custGeom>
              <a:avLst/>
              <a:gdLst/>
              <a:ahLst/>
              <a:cxnLst/>
              <a:rect l="0" t="0" r="r" b="b"/>
              <a:pathLst>
                <a:path w="21600" h="21600">
                  <a:moveTo>
                    <a:pt x="7137" y="9852"/>
                  </a:moveTo>
                  <a:cubicBezTo>
                    <a:pt x="11526" y="9852"/>
                    <a:pt x="13706" y="8599"/>
                    <a:pt x="13706" y="6401"/>
                  </a:cubicBezTo>
                  <a:cubicBezTo>
                    <a:pt x="13706" y="4027"/>
                    <a:pt x="11361" y="3080"/>
                    <a:pt x="6696" y="3080"/>
                  </a:cubicBezTo>
                  <a:lnTo>
                    <a:pt x="4905" y="3080"/>
                  </a:lnTo>
                  <a:lnTo>
                    <a:pt x="4905" y="9852"/>
                  </a:lnTo>
                  <a:cubicBezTo>
                    <a:pt x="4905" y="9852"/>
                    <a:pt x="7137" y="9852"/>
                    <a:pt x="7137" y="9852"/>
                  </a:cubicBezTo>
                  <a:close/>
                  <a:moveTo>
                    <a:pt x="0" y="0"/>
                  </a:moveTo>
                  <a:lnTo>
                    <a:pt x="6539" y="0"/>
                  </a:lnTo>
                  <a:cubicBezTo>
                    <a:pt x="10127" y="0"/>
                    <a:pt x="12916" y="182"/>
                    <a:pt x="15348" y="1490"/>
                  </a:cubicBezTo>
                  <a:cubicBezTo>
                    <a:pt x="17459" y="2625"/>
                    <a:pt x="18654" y="4329"/>
                    <a:pt x="18654" y="6099"/>
                  </a:cubicBezTo>
                  <a:cubicBezTo>
                    <a:pt x="18654" y="8935"/>
                    <a:pt x="16458" y="11074"/>
                    <a:pt x="12478" y="12109"/>
                  </a:cubicBezTo>
                  <a:lnTo>
                    <a:pt x="21600" y="21600"/>
                  </a:lnTo>
                  <a:lnTo>
                    <a:pt x="15830" y="21600"/>
                  </a:lnTo>
                  <a:lnTo>
                    <a:pt x="7259" y="12630"/>
                  </a:lnTo>
                  <a:lnTo>
                    <a:pt x="4868" y="12630"/>
                  </a:lnTo>
                  <a:lnTo>
                    <a:pt x="4868"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8" name="AutoShape 10"/>
            <p:cNvSpPr>
              <a:spLocks/>
            </p:cNvSpPr>
            <p:nvPr/>
          </p:nvSpPr>
          <p:spPr bwMode="auto">
            <a:xfrm>
              <a:off x="2995" y="324"/>
              <a:ext cx="256" cy="319"/>
            </a:xfrm>
            <a:custGeom>
              <a:avLst/>
              <a:gdLst/>
              <a:ahLst/>
              <a:cxnLst/>
              <a:rect l="0" t="0" r="r" b="b"/>
              <a:pathLst>
                <a:path w="21600" h="21600">
                  <a:moveTo>
                    <a:pt x="4697" y="12204"/>
                  </a:moveTo>
                  <a:cubicBezTo>
                    <a:pt x="4697" y="16253"/>
                    <a:pt x="6897" y="18320"/>
                    <a:pt x="11113" y="18320"/>
                  </a:cubicBezTo>
                  <a:cubicBezTo>
                    <a:pt x="15254" y="18320"/>
                    <a:pt x="17455" y="16225"/>
                    <a:pt x="17455" y="12118"/>
                  </a:cubicBezTo>
                  <a:lnTo>
                    <a:pt x="17455" y="0"/>
                  </a:lnTo>
                  <a:lnTo>
                    <a:pt x="21600" y="0"/>
                  </a:lnTo>
                  <a:lnTo>
                    <a:pt x="21600" y="12175"/>
                  </a:lnTo>
                  <a:cubicBezTo>
                    <a:pt x="21600" y="18293"/>
                    <a:pt x="17308" y="21600"/>
                    <a:pt x="11003" y="21600"/>
                  </a:cubicBezTo>
                  <a:cubicBezTo>
                    <a:pt x="4100" y="21600"/>
                    <a:pt x="0" y="18350"/>
                    <a:pt x="0" y="12236"/>
                  </a:cubicBezTo>
                  <a:lnTo>
                    <a:pt x="0" y="0"/>
                  </a:lnTo>
                  <a:lnTo>
                    <a:pt x="4697" y="0"/>
                  </a:lnTo>
                  <a:cubicBezTo>
                    <a:pt x="4697" y="0"/>
                    <a:pt x="4697" y="12204"/>
                    <a:pt x="4697" y="12204"/>
                  </a:cubicBezTo>
                  <a:close/>
                  <a:moveTo>
                    <a:pt x="4697" y="122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9" name="AutoShape 11"/>
            <p:cNvSpPr>
              <a:spLocks/>
            </p:cNvSpPr>
            <p:nvPr/>
          </p:nvSpPr>
          <p:spPr bwMode="auto">
            <a:xfrm>
              <a:off x="3392" y="324"/>
              <a:ext cx="184" cy="309"/>
            </a:xfrm>
            <a:custGeom>
              <a:avLst/>
              <a:gdLst/>
              <a:ahLst/>
              <a:cxnLst/>
              <a:rect l="0" t="0" r="r" b="b"/>
              <a:pathLst>
                <a:path w="21600" h="21600">
                  <a:moveTo>
                    <a:pt x="0" y="0"/>
                  </a:moveTo>
                  <a:lnTo>
                    <a:pt x="21352" y="0"/>
                  </a:lnTo>
                  <a:lnTo>
                    <a:pt x="21352" y="3321"/>
                  </a:lnTo>
                  <a:lnTo>
                    <a:pt x="6267" y="3321"/>
                  </a:lnTo>
                  <a:lnTo>
                    <a:pt x="6267" y="8635"/>
                  </a:lnTo>
                  <a:lnTo>
                    <a:pt x="19218" y="8635"/>
                  </a:lnTo>
                  <a:lnTo>
                    <a:pt x="19218" y="11928"/>
                  </a:lnTo>
                  <a:lnTo>
                    <a:pt x="6267" y="11928"/>
                  </a:lnTo>
                  <a:lnTo>
                    <a:pt x="626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0" name="AutoShape 12"/>
            <p:cNvSpPr>
              <a:spLocks/>
            </p:cNvSpPr>
            <p:nvPr/>
          </p:nvSpPr>
          <p:spPr bwMode="auto">
            <a:xfrm>
              <a:off x="3686" y="324"/>
              <a:ext cx="265" cy="309"/>
            </a:xfrm>
            <a:custGeom>
              <a:avLst/>
              <a:gdLst/>
              <a:ahLst/>
              <a:cxnLst/>
              <a:rect l="0" t="0" r="r" b="b"/>
              <a:pathLst>
                <a:path w="21600" h="21600">
                  <a:moveTo>
                    <a:pt x="13057" y="21600"/>
                  </a:moveTo>
                  <a:lnTo>
                    <a:pt x="8578" y="21600"/>
                  </a:lnTo>
                  <a:lnTo>
                    <a:pt x="8578" y="3290"/>
                  </a:lnTo>
                  <a:lnTo>
                    <a:pt x="0" y="3290"/>
                  </a:lnTo>
                  <a:lnTo>
                    <a:pt x="0" y="0"/>
                  </a:lnTo>
                  <a:lnTo>
                    <a:pt x="21600" y="0"/>
                  </a:lnTo>
                  <a:lnTo>
                    <a:pt x="21600" y="3290"/>
                  </a:lnTo>
                  <a:lnTo>
                    <a:pt x="13057" y="3290"/>
                  </a:lnTo>
                  <a:cubicBezTo>
                    <a:pt x="13057" y="3290"/>
                    <a:pt x="13057" y="21600"/>
                    <a:pt x="13057" y="21600"/>
                  </a:cubicBezTo>
                  <a:close/>
                  <a:moveTo>
                    <a:pt x="13057"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1" name="AutoShape 13"/>
            <p:cNvSpPr>
              <a:spLocks/>
            </p:cNvSpPr>
            <p:nvPr/>
          </p:nvSpPr>
          <p:spPr bwMode="auto">
            <a:xfrm>
              <a:off x="429"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6" y="21600"/>
                  </a:lnTo>
                  <a:lnTo>
                    <a:pt x="3479" y="4612"/>
                  </a:lnTo>
                  <a:lnTo>
                    <a:pt x="3479" y="21600"/>
                  </a:lnTo>
                  <a:cubicBezTo>
                    <a:pt x="3479"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2" name="AutoShape 14"/>
            <p:cNvSpPr>
              <a:spLocks/>
            </p:cNvSpPr>
            <p:nvPr/>
          </p:nvSpPr>
          <p:spPr bwMode="auto">
            <a:xfrm>
              <a:off x="572" y="4"/>
              <a:ext cx="105" cy="139"/>
            </a:xfrm>
            <a:custGeom>
              <a:avLst/>
              <a:gdLst/>
              <a:ahLst/>
              <a:cxnLst/>
              <a:rect l="0" t="0" r="r" b="b"/>
              <a:pathLst>
                <a:path w="21600" h="21600">
                  <a:moveTo>
                    <a:pt x="0" y="21600"/>
                  </a:moveTo>
                  <a:lnTo>
                    <a:pt x="0" y="0"/>
                  </a:lnTo>
                  <a:lnTo>
                    <a:pt x="20933" y="0"/>
                  </a:lnTo>
                  <a:lnTo>
                    <a:pt x="20933" y="2551"/>
                  </a:lnTo>
                  <a:lnTo>
                    <a:pt x="3832" y="2551"/>
                  </a:lnTo>
                  <a:lnTo>
                    <a:pt x="3832" y="9149"/>
                  </a:lnTo>
                  <a:lnTo>
                    <a:pt x="19845" y="9149"/>
                  </a:lnTo>
                  <a:lnTo>
                    <a:pt x="19845"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3" name="AutoShape 15"/>
            <p:cNvSpPr>
              <a:spLocks/>
            </p:cNvSpPr>
            <p:nvPr/>
          </p:nvSpPr>
          <p:spPr bwMode="auto">
            <a:xfrm>
              <a:off x="690" y="4"/>
              <a:ext cx="129" cy="139"/>
            </a:xfrm>
            <a:custGeom>
              <a:avLst/>
              <a:gdLst/>
              <a:ahLst/>
              <a:cxnLst/>
              <a:rect l="0" t="0" r="r" b="b"/>
              <a:pathLst>
                <a:path w="21600" h="21600">
                  <a:moveTo>
                    <a:pt x="0" y="21600"/>
                  </a:moveTo>
                  <a:lnTo>
                    <a:pt x="9106" y="10406"/>
                  </a:lnTo>
                  <a:lnTo>
                    <a:pt x="1075" y="0"/>
                  </a:lnTo>
                  <a:lnTo>
                    <a:pt x="4793" y="0"/>
                  </a:lnTo>
                  <a:lnTo>
                    <a:pt x="9089" y="5519"/>
                  </a:lnTo>
                  <a:cubicBezTo>
                    <a:pt x="9979" y="6666"/>
                    <a:pt x="10615" y="7555"/>
                    <a:pt x="10989" y="8188"/>
                  </a:cubicBezTo>
                  <a:cubicBezTo>
                    <a:pt x="11502" y="7415"/>
                    <a:pt x="12116" y="6599"/>
                    <a:pt x="12834" y="5745"/>
                  </a:cubicBezTo>
                  <a:lnTo>
                    <a:pt x="17572" y="0"/>
                  </a:lnTo>
                  <a:lnTo>
                    <a:pt x="20956" y="0"/>
                  </a:lnTo>
                  <a:lnTo>
                    <a:pt x="12780" y="10264"/>
                  </a:lnTo>
                  <a:lnTo>
                    <a:pt x="21600" y="21600"/>
                  </a:lnTo>
                  <a:lnTo>
                    <a:pt x="17744" y="21600"/>
                  </a:lnTo>
                  <a:lnTo>
                    <a:pt x="11799" y="13898"/>
                  </a:lnTo>
                  <a:cubicBezTo>
                    <a:pt x="11458" y="13459"/>
                    <a:pt x="11135" y="13014"/>
                    <a:pt x="10827" y="12559"/>
                  </a:cubicBezTo>
                  <a:cubicBezTo>
                    <a:pt x="10312" y="13304"/>
                    <a:pt x="9942" y="13820"/>
                    <a:pt x="9711" y="14109"/>
                  </a:cubicBezTo>
                  <a:lnTo>
                    <a:pt x="3742" y="21600"/>
                  </a:lnTo>
                  <a:cubicBezTo>
                    <a:pt x="3742"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4" name="AutoShape 16"/>
            <p:cNvSpPr>
              <a:spLocks/>
            </p:cNvSpPr>
            <p:nvPr/>
          </p:nvSpPr>
          <p:spPr bwMode="auto">
            <a:xfrm>
              <a:off x="825" y="4"/>
              <a:ext cx="112" cy="139"/>
            </a:xfrm>
            <a:custGeom>
              <a:avLst/>
              <a:gdLst/>
              <a:ahLst/>
              <a:cxnLst/>
              <a:rect l="0" t="0" r="r" b="b"/>
              <a:pathLst>
                <a:path w="21600" h="21600">
                  <a:moveTo>
                    <a:pt x="8975" y="21600"/>
                  </a:moveTo>
                  <a:lnTo>
                    <a:pt x="8975" y="2551"/>
                  </a:lnTo>
                  <a:lnTo>
                    <a:pt x="0" y="2551"/>
                  </a:lnTo>
                  <a:lnTo>
                    <a:pt x="0" y="0"/>
                  </a:lnTo>
                  <a:lnTo>
                    <a:pt x="21600" y="0"/>
                  </a:lnTo>
                  <a:lnTo>
                    <a:pt x="21600" y="2551"/>
                  </a:lnTo>
                  <a:lnTo>
                    <a:pt x="12582" y="2551"/>
                  </a:lnTo>
                  <a:lnTo>
                    <a:pt x="12582" y="21600"/>
                  </a:lnTo>
                  <a:cubicBezTo>
                    <a:pt x="12582" y="21600"/>
                    <a:pt x="8975" y="21600"/>
                    <a:pt x="8975" y="21600"/>
                  </a:cubicBezTo>
                  <a:close/>
                  <a:moveTo>
                    <a:pt x="897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5" name="AutoShape 17"/>
            <p:cNvSpPr>
              <a:spLocks/>
            </p:cNvSpPr>
            <p:nvPr/>
          </p:nvSpPr>
          <p:spPr bwMode="auto">
            <a:xfrm>
              <a:off x="1001" y="0"/>
              <a:ext cx="124" cy="144"/>
            </a:xfrm>
            <a:custGeom>
              <a:avLst/>
              <a:gdLst/>
              <a:ahLst/>
              <a:cxnLst/>
              <a:rect l="0" t="0" r="r" b="b"/>
              <a:pathLst>
                <a:path w="21600" h="21600">
                  <a:moveTo>
                    <a:pt x="18366" y="13923"/>
                  </a:moveTo>
                  <a:lnTo>
                    <a:pt x="21600" y="14618"/>
                  </a:lnTo>
                  <a:cubicBezTo>
                    <a:pt x="20922" y="16892"/>
                    <a:pt x="19702" y="18622"/>
                    <a:pt x="17941" y="19815"/>
                  </a:cubicBezTo>
                  <a:cubicBezTo>
                    <a:pt x="16181" y="21007"/>
                    <a:pt x="14024" y="21600"/>
                    <a:pt x="11480" y="21600"/>
                  </a:cubicBezTo>
                  <a:cubicBezTo>
                    <a:pt x="8850" y="21600"/>
                    <a:pt x="6706" y="21142"/>
                    <a:pt x="5058" y="20226"/>
                  </a:cubicBezTo>
                  <a:cubicBezTo>
                    <a:pt x="3408" y="19309"/>
                    <a:pt x="2149" y="17983"/>
                    <a:pt x="1289" y="16244"/>
                  </a:cubicBezTo>
                  <a:cubicBezTo>
                    <a:pt x="427" y="14504"/>
                    <a:pt x="0" y="12639"/>
                    <a:pt x="0" y="10645"/>
                  </a:cubicBezTo>
                  <a:cubicBezTo>
                    <a:pt x="0" y="8467"/>
                    <a:pt x="484" y="6571"/>
                    <a:pt x="1456" y="4951"/>
                  </a:cubicBezTo>
                  <a:cubicBezTo>
                    <a:pt x="2428" y="3332"/>
                    <a:pt x="3812" y="2100"/>
                    <a:pt x="5606" y="1260"/>
                  </a:cubicBezTo>
                  <a:cubicBezTo>
                    <a:pt x="7405" y="421"/>
                    <a:pt x="9375" y="0"/>
                    <a:pt x="11532" y="0"/>
                  </a:cubicBezTo>
                  <a:cubicBezTo>
                    <a:pt x="13975" y="0"/>
                    <a:pt x="16032" y="532"/>
                    <a:pt x="17700" y="1597"/>
                  </a:cubicBezTo>
                  <a:cubicBezTo>
                    <a:pt x="19364" y="2660"/>
                    <a:pt x="20528" y="4154"/>
                    <a:pt x="21183" y="6082"/>
                  </a:cubicBezTo>
                  <a:lnTo>
                    <a:pt x="18000" y="6724"/>
                  </a:lnTo>
                  <a:cubicBezTo>
                    <a:pt x="17435" y="5206"/>
                    <a:pt x="16611" y="4099"/>
                    <a:pt x="15534" y="3404"/>
                  </a:cubicBezTo>
                  <a:cubicBezTo>
                    <a:pt x="14454" y="2711"/>
                    <a:pt x="13097" y="2364"/>
                    <a:pt x="11465" y="2364"/>
                  </a:cubicBezTo>
                  <a:cubicBezTo>
                    <a:pt x="9587" y="2364"/>
                    <a:pt x="8018" y="2750"/>
                    <a:pt x="6758" y="3516"/>
                  </a:cubicBezTo>
                  <a:cubicBezTo>
                    <a:pt x="5496" y="4288"/>
                    <a:pt x="4611" y="5320"/>
                    <a:pt x="4099" y="6617"/>
                  </a:cubicBezTo>
                  <a:cubicBezTo>
                    <a:pt x="3587" y="7914"/>
                    <a:pt x="3331" y="9252"/>
                    <a:pt x="3331" y="10631"/>
                  </a:cubicBezTo>
                  <a:cubicBezTo>
                    <a:pt x="3331" y="12406"/>
                    <a:pt x="3636" y="13957"/>
                    <a:pt x="4240" y="15282"/>
                  </a:cubicBezTo>
                  <a:cubicBezTo>
                    <a:pt x="4846" y="16607"/>
                    <a:pt x="5787" y="17599"/>
                    <a:pt x="7064" y="18256"/>
                  </a:cubicBezTo>
                  <a:cubicBezTo>
                    <a:pt x="8342" y="18910"/>
                    <a:pt x="9725" y="19236"/>
                    <a:pt x="11214" y="19236"/>
                  </a:cubicBezTo>
                  <a:cubicBezTo>
                    <a:pt x="13023" y="19236"/>
                    <a:pt x="14559" y="18792"/>
                    <a:pt x="15813" y="17898"/>
                  </a:cubicBezTo>
                  <a:cubicBezTo>
                    <a:pt x="17071" y="17005"/>
                    <a:pt x="17921" y="15681"/>
                    <a:pt x="18366" y="13923"/>
                  </a:cubicBezTo>
                  <a:close/>
                  <a:moveTo>
                    <a:pt x="18366" y="13923"/>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6" name="AutoShape 18"/>
            <p:cNvSpPr>
              <a:spLocks/>
            </p:cNvSpPr>
            <p:nvPr/>
          </p:nvSpPr>
          <p:spPr bwMode="auto">
            <a:xfrm>
              <a:off x="1148" y="4"/>
              <a:ext cx="110" cy="139"/>
            </a:xfrm>
            <a:custGeom>
              <a:avLst/>
              <a:gdLst/>
              <a:ahLst/>
              <a:cxnLst/>
              <a:rect l="0" t="0" r="r" b="b"/>
              <a:pathLst>
                <a:path w="21600" h="21600">
                  <a:moveTo>
                    <a:pt x="0" y="21600"/>
                  </a:moveTo>
                  <a:lnTo>
                    <a:pt x="0" y="0"/>
                  </a:lnTo>
                  <a:lnTo>
                    <a:pt x="3647" y="0"/>
                  </a:lnTo>
                  <a:lnTo>
                    <a:pt x="3647" y="8871"/>
                  </a:lnTo>
                  <a:lnTo>
                    <a:pt x="17956" y="8871"/>
                  </a:lnTo>
                  <a:lnTo>
                    <a:pt x="17956" y="0"/>
                  </a:lnTo>
                  <a:lnTo>
                    <a:pt x="21600" y="0"/>
                  </a:lnTo>
                  <a:lnTo>
                    <a:pt x="21600" y="21600"/>
                  </a:lnTo>
                  <a:lnTo>
                    <a:pt x="17956" y="21600"/>
                  </a:lnTo>
                  <a:lnTo>
                    <a:pt x="17956" y="11418"/>
                  </a:lnTo>
                  <a:lnTo>
                    <a:pt x="3647" y="11418"/>
                  </a:lnTo>
                  <a:lnTo>
                    <a:pt x="3647" y="21600"/>
                  </a:lnTo>
                  <a:cubicBezTo>
                    <a:pt x="3647"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7" name="AutoShape 19"/>
            <p:cNvSpPr>
              <a:spLocks/>
            </p:cNvSpPr>
            <p:nvPr/>
          </p:nvSpPr>
          <p:spPr bwMode="auto">
            <a:xfrm>
              <a:off x="1275" y="4"/>
              <a:ext cx="131" cy="139"/>
            </a:xfrm>
            <a:custGeom>
              <a:avLst/>
              <a:gdLst/>
              <a:ahLst/>
              <a:cxnLst/>
              <a:rect l="0" t="0" r="r" b="b"/>
              <a:pathLst>
                <a:path w="21600" h="21600">
                  <a:moveTo>
                    <a:pt x="6652" y="12730"/>
                  </a:moveTo>
                  <a:lnTo>
                    <a:pt x="14476" y="12730"/>
                  </a:lnTo>
                  <a:lnTo>
                    <a:pt x="12062" y="6748"/>
                  </a:lnTo>
                  <a:cubicBezTo>
                    <a:pt x="11330" y="4930"/>
                    <a:pt x="10786" y="3436"/>
                    <a:pt x="10434" y="2267"/>
                  </a:cubicBezTo>
                  <a:cubicBezTo>
                    <a:pt x="10136" y="3656"/>
                    <a:pt x="9726" y="5031"/>
                    <a:pt x="9194" y="6399"/>
                  </a:cubicBezTo>
                  <a:cubicBezTo>
                    <a:pt x="9194" y="6399"/>
                    <a:pt x="6652" y="12730"/>
                    <a:pt x="6652" y="12730"/>
                  </a:cubicBezTo>
                  <a:close/>
                  <a:moveTo>
                    <a:pt x="0" y="21600"/>
                  </a:moveTo>
                  <a:lnTo>
                    <a:pt x="8880" y="0"/>
                  </a:lnTo>
                  <a:lnTo>
                    <a:pt x="12152" y="0"/>
                  </a:lnTo>
                  <a:lnTo>
                    <a:pt x="21600" y="21600"/>
                  </a:lnTo>
                  <a:lnTo>
                    <a:pt x="18122" y="21600"/>
                  </a:lnTo>
                  <a:lnTo>
                    <a:pt x="15435" y="15060"/>
                  </a:lnTo>
                  <a:lnTo>
                    <a:pt x="5770" y="15060"/>
                  </a:lnTo>
                  <a:lnTo>
                    <a:pt x="3230" y="21600"/>
                  </a:lnTo>
                  <a:cubicBezTo>
                    <a:pt x="323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8" name="AutoShape 20"/>
            <p:cNvSpPr>
              <a:spLocks/>
            </p:cNvSpPr>
            <p:nvPr/>
          </p:nvSpPr>
          <p:spPr bwMode="auto">
            <a:xfrm>
              <a:off x="142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9" name="AutoShape 21"/>
            <p:cNvSpPr>
              <a:spLocks/>
            </p:cNvSpPr>
            <p:nvPr/>
          </p:nvSpPr>
          <p:spPr bwMode="auto">
            <a:xfrm>
              <a:off x="153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0" name="AutoShape 22"/>
            <p:cNvSpPr>
              <a:spLocks/>
            </p:cNvSpPr>
            <p:nvPr/>
          </p:nvSpPr>
          <p:spPr bwMode="auto">
            <a:xfrm>
              <a:off x="1643" y="4"/>
              <a:ext cx="105" cy="139"/>
            </a:xfrm>
            <a:custGeom>
              <a:avLst/>
              <a:gdLst/>
              <a:ahLst/>
              <a:cxnLst/>
              <a:rect l="0" t="0" r="r" b="b"/>
              <a:pathLst>
                <a:path w="21600" h="21600">
                  <a:moveTo>
                    <a:pt x="0" y="21600"/>
                  </a:moveTo>
                  <a:lnTo>
                    <a:pt x="0" y="0"/>
                  </a:lnTo>
                  <a:lnTo>
                    <a:pt x="20927" y="0"/>
                  </a:lnTo>
                  <a:lnTo>
                    <a:pt x="20927" y="2551"/>
                  </a:lnTo>
                  <a:lnTo>
                    <a:pt x="3828" y="2551"/>
                  </a:lnTo>
                  <a:lnTo>
                    <a:pt x="3828" y="9149"/>
                  </a:lnTo>
                  <a:lnTo>
                    <a:pt x="19841" y="9149"/>
                  </a:lnTo>
                  <a:lnTo>
                    <a:pt x="19841"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1" name="AutoShape 23"/>
            <p:cNvSpPr>
              <a:spLocks/>
            </p:cNvSpPr>
            <p:nvPr/>
          </p:nvSpPr>
          <p:spPr bwMode="auto">
            <a:xfrm>
              <a:off x="1773"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4" y="21600"/>
                  </a:lnTo>
                  <a:lnTo>
                    <a:pt x="3481" y="4612"/>
                  </a:lnTo>
                  <a:lnTo>
                    <a:pt x="3481" y="21600"/>
                  </a:lnTo>
                  <a:cubicBezTo>
                    <a:pt x="3481"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2" name="AutoShape 24"/>
            <p:cNvSpPr>
              <a:spLocks/>
            </p:cNvSpPr>
            <p:nvPr/>
          </p:nvSpPr>
          <p:spPr bwMode="auto">
            <a:xfrm>
              <a:off x="1908" y="0"/>
              <a:ext cx="130" cy="144"/>
            </a:xfrm>
            <a:custGeom>
              <a:avLst/>
              <a:gdLst/>
              <a:ahLst/>
              <a:cxnLst/>
              <a:rect l="0" t="0" r="r" b="b"/>
              <a:pathLst>
                <a:path w="21600" h="21600">
                  <a:moveTo>
                    <a:pt x="11708" y="13059"/>
                  </a:moveTo>
                  <a:lnTo>
                    <a:pt x="11708" y="10595"/>
                  </a:lnTo>
                  <a:lnTo>
                    <a:pt x="21600" y="10595"/>
                  </a:lnTo>
                  <a:lnTo>
                    <a:pt x="21600" y="18340"/>
                  </a:lnTo>
                  <a:cubicBezTo>
                    <a:pt x="20079" y="19423"/>
                    <a:pt x="18517" y="20237"/>
                    <a:pt x="16900" y="20784"/>
                  </a:cubicBezTo>
                  <a:cubicBezTo>
                    <a:pt x="15287" y="21329"/>
                    <a:pt x="13629" y="21600"/>
                    <a:pt x="11930" y="21600"/>
                  </a:cubicBezTo>
                  <a:cubicBezTo>
                    <a:pt x="9636" y="21600"/>
                    <a:pt x="7553" y="21164"/>
                    <a:pt x="5677" y="20283"/>
                  </a:cubicBezTo>
                  <a:cubicBezTo>
                    <a:pt x="3802" y="19405"/>
                    <a:pt x="2386" y="18135"/>
                    <a:pt x="1433" y="16471"/>
                  </a:cubicBezTo>
                  <a:cubicBezTo>
                    <a:pt x="479" y="14811"/>
                    <a:pt x="0" y="12952"/>
                    <a:pt x="0" y="10902"/>
                  </a:cubicBezTo>
                  <a:cubicBezTo>
                    <a:pt x="0" y="8870"/>
                    <a:pt x="476" y="6971"/>
                    <a:pt x="1422" y="5210"/>
                  </a:cubicBezTo>
                  <a:cubicBezTo>
                    <a:pt x="2376" y="3447"/>
                    <a:pt x="3741" y="2140"/>
                    <a:pt x="5526" y="1284"/>
                  </a:cubicBezTo>
                  <a:cubicBezTo>
                    <a:pt x="7311" y="430"/>
                    <a:pt x="9364" y="0"/>
                    <a:pt x="11693" y="0"/>
                  </a:cubicBezTo>
                  <a:cubicBezTo>
                    <a:pt x="13380" y="0"/>
                    <a:pt x="14905" y="246"/>
                    <a:pt x="16269" y="734"/>
                  </a:cubicBezTo>
                  <a:cubicBezTo>
                    <a:pt x="17639" y="1226"/>
                    <a:pt x="18706" y="1907"/>
                    <a:pt x="19481" y="2782"/>
                  </a:cubicBezTo>
                  <a:cubicBezTo>
                    <a:pt x="20255" y="3657"/>
                    <a:pt x="20845" y="4798"/>
                    <a:pt x="21249" y="6203"/>
                  </a:cubicBezTo>
                  <a:lnTo>
                    <a:pt x="18463" y="6885"/>
                  </a:lnTo>
                  <a:cubicBezTo>
                    <a:pt x="18109" y="5824"/>
                    <a:pt x="17679" y="4986"/>
                    <a:pt x="17153" y="4378"/>
                  </a:cubicBezTo>
                  <a:cubicBezTo>
                    <a:pt x="16631" y="3768"/>
                    <a:pt x="15893" y="3281"/>
                    <a:pt x="14926" y="2915"/>
                  </a:cubicBezTo>
                  <a:cubicBezTo>
                    <a:pt x="13957" y="2549"/>
                    <a:pt x="12886" y="2366"/>
                    <a:pt x="11708" y="2366"/>
                  </a:cubicBezTo>
                  <a:cubicBezTo>
                    <a:pt x="10294" y="2366"/>
                    <a:pt x="9074" y="2557"/>
                    <a:pt x="8042" y="2941"/>
                  </a:cubicBezTo>
                  <a:cubicBezTo>
                    <a:pt x="7012" y="3329"/>
                    <a:pt x="6183" y="3833"/>
                    <a:pt x="5550" y="4460"/>
                  </a:cubicBezTo>
                  <a:cubicBezTo>
                    <a:pt x="4917" y="5088"/>
                    <a:pt x="4425" y="5776"/>
                    <a:pt x="4076" y="6526"/>
                  </a:cubicBezTo>
                  <a:cubicBezTo>
                    <a:pt x="3481" y="7821"/>
                    <a:pt x="3186" y="9221"/>
                    <a:pt x="3186" y="10731"/>
                  </a:cubicBezTo>
                  <a:cubicBezTo>
                    <a:pt x="3186" y="12592"/>
                    <a:pt x="3542" y="14150"/>
                    <a:pt x="4259" y="15404"/>
                  </a:cubicBezTo>
                  <a:cubicBezTo>
                    <a:pt x="4978" y="16659"/>
                    <a:pt x="6019" y="17590"/>
                    <a:pt x="7389" y="18198"/>
                  </a:cubicBezTo>
                  <a:cubicBezTo>
                    <a:pt x="8761" y="18804"/>
                    <a:pt x="10215" y="19108"/>
                    <a:pt x="11754" y="19108"/>
                  </a:cubicBezTo>
                  <a:cubicBezTo>
                    <a:pt x="13091" y="19108"/>
                    <a:pt x="14400" y="18880"/>
                    <a:pt x="15673" y="18418"/>
                  </a:cubicBezTo>
                  <a:cubicBezTo>
                    <a:pt x="16949" y="17960"/>
                    <a:pt x="17913" y="17469"/>
                    <a:pt x="18574" y="16946"/>
                  </a:cubicBezTo>
                  <a:lnTo>
                    <a:pt x="18574" y="13059"/>
                  </a:lnTo>
                  <a:cubicBezTo>
                    <a:pt x="18574" y="13059"/>
                    <a:pt x="11708" y="13059"/>
                    <a:pt x="11708" y="13059"/>
                  </a:cubicBezTo>
                  <a:close/>
                  <a:moveTo>
                    <a:pt x="11708" y="13059"/>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3" name="AutoShape 25"/>
            <p:cNvSpPr>
              <a:spLocks/>
            </p:cNvSpPr>
            <p:nvPr/>
          </p:nvSpPr>
          <p:spPr bwMode="auto">
            <a:xfrm>
              <a:off x="2068" y="4"/>
              <a:ext cx="105" cy="139"/>
            </a:xfrm>
            <a:custGeom>
              <a:avLst/>
              <a:gdLst/>
              <a:ahLst/>
              <a:cxnLst/>
              <a:rect l="0" t="0" r="r" b="b"/>
              <a:pathLst>
                <a:path w="21600" h="21600">
                  <a:moveTo>
                    <a:pt x="0" y="21600"/>
                  </a:moveTo>
                  <a:lnTo>
                    <a:pt x="0" y="0"/>
                  </a:lnTo>
                  <a:lnTo>
                    <a:pt x="20930" y="0"/>
                  </a:lnTo>
                  <a:lnTo>
                    <a:pt x="20930" y="2551"/>
                  </a:lnTo>
                  <a:lnTo>
                    <a:pt x="3828" y="2551"/>
                  </a:lnTo>
                  <a:lnTo>
                    <a:pt x="3828" y="9149"/>
                  </a:lnTo>
                  <a:lnTo>
                    <a:pt x="19838" y="9149"/>
                  </a:lnTo>
                  <a:lnTo>
                    <a:pt x="19838"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4" name="AutoShape 26"/>
            <p:cNvSpPr>
              <a:spLocks/>
            </p:cNvSpPr>
            <p:nvPr/>
          </p:nvSpPr>
          <p:spPr bwMode="auto">
            <a:xfrm>
              <a:off x="2202"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5" name="AutoShape 27"/>
            <p:cNvSpPr>
              <a:spLocks/>
            </p:cNvSpPr>
            <p:nvPr/>
          </p:nvSpPr>
          <p:spPr bwMode="auto">
            <a:xfrm>
              <a:off x="2309" y="4"/>
              <a:ext cx="111" cy="139"/>
            </a:xfrm>
            <a:custGeom>
              <a:avLst/>
              <a:gdLst/>
              <a:ahLst/>
              <a:cxnLst/>
              <a:rect l="0" t="0" r="r" b="b"/>
              <a:pathLst>
                <a:path w="21600" h="21600">
                  <a:moveTo>
                    <a:pt x="0" y="21600"/>
                  </a:moveTo>
                  <a:lnTo>
                    <a:pt x="0" y="0"/>
                  </a:lnTo>
                  <a:lnTo>
                    <a:pt x="3717" y="0"/>
                  </a:lnTo>
                  <a:lnTo>
                    <a:pt x="18121" y="16959"/>
                  </a:lnTo>
                  <a:lnTo>
                    <a:pt x="18121" y="0"/>
                  </a:lnTo>
                  <a:lnTo>
                    <a:pt x="21600" y="0"/>
                  </a:lnTo>
                  <a:lnTo>
                    <a:pt x="21600" y="21600"/>
                  </a:lnTo>
                  <a:lnTo>
                    <a:pt x="17879" y="21600"/>
                  </a:lnTo>
                  <a:lnTo>
                    <a:pt x="3473" y="4612"/>
                  </a:lnTo>
                  <a:lnTo>
                    <a:pt x="3473" y="21600"/>
                  </a:lnTo>
                  <a:cubicBezTo>
                    <a:pt x="347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6" name="AutoShape 28"/>
            <p:cNvSpPr>
              <a:spLocks/>
            </p:cNvSpPr>
            <p:nvPr/>
          </p:nvSpPr>
          <p:spPr bwMode="auto">
            <a:xfrm>
              <a:off x="2452" y="4"/>
              <a:ext cx="105" cy="139"/>
            </a:xfrm>
            <a:custGeom>
              <a:avLst/>
              <a:gdLst/>
              <a:ahLst/>
              <a:cxnLst/>
              <a:rect l="0" t="0" r="r" b="b"/>
              <a:pathLst>
                <a:path w="21600" h="21600">
                  <a:moveTo>
                    <a:pt x="0" y="21600"/>
                  </a:moveTo>
                  <a:lnTo>
                    <a:pt x="0" y="0"/>
                  </a:lnTo>
                  <a:lnTo>
                    <a:pt x="20930" y="0"/>
                  </a:lnTo>
                  <a:lnTo>
                    <a:pt x="20930"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7" name="AutoShape 29"/>
            <p:cNvSpPr>
              <a:spLocks/>
            </p:cNvSpPr>
            <p:nvPr/>
          </p:nvSpPr>
          <p:spPr bwMode="auto">
            <a:xfrm>
              <a:off x="2566" y="4"/>
              <a:ext cx="129" cy="139"/>
            </a:xfrm>
            <a:custGeom>
              <a:avLst/>
              <a:gdLst/>
              <a:ahLst/>
              <a:cxnLst/>
              <a:rect l="0" t="0" r="r" b="b"/>
              <a:pathLst>
                <a:path w="21600" h="21600">
                  <a:moveTo>
                    <a:pt x="0" y="21600"/>
                  </a:moveTo>
                  <a:lnTo>
                    <a:pt x="9109" y="10406"/>
                  </a:lnTo>
                  <a:lnTo>
                    <a:pt x="1079" y="0"/>
                  </a:lnTo>
                  <a:lnTo>
                    <a:pt x="4797" y="0"/>
                  </a:lnTo>
                  <a:lnTo>
                    <a:pt x="9090" y="5519"/>
                  </a:lnTo>
                  <a:cubicBezTo>
                    <a:pt x="9982" y="6666"/>
                    <a:pt x="10619" y="7555"/>
                    <a:pt x="10993" y="8188"/>
                  </a:cubicBezTo>
                  <a:cubicBezTo>
                    <a:pt x="11501" y="7415"/>
                    <a:pt x="12120" y="6599"/>
                    <a:pt x="12836" y="5745"/>
                  </a:cubicBezTo>
                  <a:lnTo>
                    <a:pt x="17569" y="0"/>
                  </a:lnTo>
                  <a:lnTo>
                    <a:pt x="20956" y="0"/>
                  </a:lnTo>
                  <a:lnTo>
                    <a:pt x="12780" y="10264"/>
                  </a:lnTo>
                  <a:lnTo>
                    <a:pt x="21600" y="21600"/>
                  </a:lnTo>
                  <a:lnTo>
                    <a:pt x="17741" y="21600"/>
                  </a:lnTo>
                  <a:lnTo>
                    <a:pt x="11801" y="13898"/>
                  </a:lnTo>
                  <a:cubicBezTo>
                    <a:pt x="11464" y="13459"/>
                    <a:pt x="11136" y="13014"/>
                    <a:pt x="10830" y="12559"/>
                  </a:cubicBezTo>
                  <a:cubicBezTo>
                    <a:pt x="10317" y="13304"/>
                    <a:pt x="9943" y="13820"/>
                    <a:pt x="9713" y="14109"/>
                  </a:cubicBezTo>
                  <a:lnTo>
                    <a:pt x="3746" y="21600"/>
                  </a:lnTo>
                  <a:cubicBezTo>
                    <a:pt x="3746"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8" name="AutoShape 30"/>
            <p:cNvSpPr>
              <a:spLocks/>
            </p:cNvSpPr>
            <p:nvPr/>
          </p:nvSpPr>
          <p:spPr bwMode="auto">
            <a:xfrm>
              <a:off x="2701" y="4"/>
              <a:ext cx="112" cy="139"/>
            </a:xfrm>
            <a:custGeom>
              <a:avLst/>
              <a:gdLst/>
              <a:ahLst/>
              <a:cxnLst/>
              <a:rect l="0" t="0" r="r" b="b"/>
              <a:pathLst>
                <a:path w="21600" h="21600">
                  <a:moveTo>
                    <a:pt x="8976" y="21600"/>
                  </a:moveTo>
                  <a:lnTo>
                    <a:pt x="8976" y="2551"/>
                  </a:lnTo>
                  <a:lnTo>
                    <a:pt x="0" y="2551"/>
                  </a:lnTo>
                  <a:lnTo>
                    <a:pt x="0" y="0"/>
                  </a:lnTo>
                  <a:lnTo>
                    <a:pt x="21600" y="0"/>
                  </a:lnTo>
                  <a:lnTo>
                    <a:pt x="21600" y="2551"/>
                  </a:lnTo>
                  <a:lnTo>
                    <a:pt x="12581" y="2551"/>
                  </a:lnTo>
                  <a:lnTo>
                    <a:pt x="12581" y="21600"/>
                  </a:lnTo>
                  <a:cubicBezTo>
                    <a:pt x="12581" y="21600"/>
                    <a:pt x="8976" y="21600"/>
                    <a:pt x="8976" y="21600"/>
                  </a:cubicBezTo>
                  <a:close/>
                  <a:moveTo>
                    <a:pt x="897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9" name="AutoShape 31"/>
            <p:cNvSpPr>
              <a:spLocks/>
            </p:cNvSpPr>
            <p:nvPr/>
          </p:nvSpPr>
          <p:spPr bwMode="auto">
            <a:xfrm>
              <a:off x="2881"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80" name="AutoShape 32"/>
            <p:cNvSpPr>
              <a:spLocks/>
            </p:cNvSpPr>
            <p:nvPr/>
          </p:nvSpPr>
          <p:spPr bwMode="auto">
            <a:xfrm>
              <a:off x="2991" y="4"/>
              <a:ext cx="105" cy="139"/>
            </a:xfrm>
            <a:custGeom>
              <a:avLst/>
              <a:gdLst/>
              <a:ahLst/>
              <a:cxnLst/>
              <a:rect l="0" t="0" r="r" b="b"/>
              <a:pathLst>
                <a:path w="21600" h="21600">
                  <a:moveTo>
                    <a:pt x="0" y="21600"/>
                  </a:moveTo>
                  <a:lnTo>
                    <a:pt x="0" y="0"/>
                  </a:lnTo>
                  <a:lnTo>
                    <a:pt x="20931" y="0"/>
                  </a:lnTo>
                  <a:lnTo>
                    <a:pt x="20931" y="2551"/>
                  </a:lnTo>
                  <a:lnTo>
                    <a:pt x="3834" y="2551"/>
                  </a:lnTo>
                  <a:lnTo>
                    <a:pt x="3834" y="9149"/>
                  </a:lnTo>
                  <a:lnTo>
                    <a:pt x="19845" y="9149"/>
                  </a:lnTo>
                  <a:lnTo>
                    <a:pt x="19845" y="11700"/>
                  </a:lnTo>
                  <a:lnTo>
                    <a:pt x="3834" y="11700"/>
                  </a:lnTo>
                  <a:lnTo>
                    <a:pt x="3834"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81" name="AutoShape 33"/>
            <p:cNvSpPr>
              <a:spLocks/>
            </p:cNvSpPr>
            <p:nvPr/>
          </p:nvSpPr>
          <p:spPr bwMode="auto">
            <a:xfrm>
              <a:off x="3110" y="4"/>
              <a:ext cx="129" cy="139"/>
            </a:xfrm>
            <a:custGeom>
              <a:avLst/>
              <a:gdLst/>
              <a:ahLst/>
              <a:cxnLst/>
              <a:rect l="0" t="0" r="r" b="b"/>
              <a:pathLst>
                <a:path w="21600" h="21600">
                  <a:moveTo>
                    <a:pt x="9151" y="21600"/>
                  </a:moveTo>
                  <a:lnTo>
                    <a:pt x="0" y="0"/>
                  </a:lnTo>
                  <a:lnTo>
                    <a:pt x="3384" y="0"/>
                  </a:lnTo>
                  <a:lnTo>
                    <a:pt x="9520" y="15686"/>
                  </a:lnTo>
                  <a:cubicBezTo>
                    <a:pt x="10015" y="16943"/>
                    <a:pt x="10430" y="18120"/>
                    <a:pt x="10763" y="19222"/>
                  </a:cubicBezTo>
                  <a:cubicBezTo>
                    <a:pt x="11129" y="18042"/>
                    <a:pt x="11552" y="16863"/>
                    <a:pt x="12036" y="15686"/>
                  </a:cubicBezTo>
                  <a:lnTo>
                    <a:pt x="18414" y="0"/>
                  </a:lnTo>
                  <a:lnTo>
                    <a:pt x="21600" y="0"/>
                  </a:lnTo>
                  <a:lnTo>
                    <a:pt x="12353" y="21600"/>
                  </a:lnTo>
                  <a:cubicBezTo>
                    <a:pt x="12353" y="21600"/>
                    <a:pt x="9151" y="21600"/>
                    <a:pt x="9151" y="21600"/>
                  </a:cubicBezTo>
                  <a:close/>
                  <a:moveTo>
                    <a:pt x="9151"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82" name="AutoShape 34"/>
            <p:cNvSpPr>
              <a:spLocks/>
            </p:cNvSpPr>
            <p:nvPr/>
          </p:nvSpPr>
          <p:spPr bwMode="auto">
            <a:xfrm>
              <a:off x="3257" y="4"/>
              <a:ext cx="105" cy="139"/>
            </a:xfrm>
            <a:custGeom>
              <a:avLst/>
              <a:gdLst/>
              <a:ahLst/>
              <a:cxnLst/>
              <a:rect l="0" t="0" r="r" b="b"/>
              <a:pathLst>
                <a:path w="21600" h="21600">
                  <a:moveTo>
                    <a:pt x="0" y="21600"/>
                  </a:moveTo>
                  <a:lnTo>
                    <a:pt x="0" y="0"/>
                  </a:lnTo>
                  <a:lnTo>
                    <a:pt x="20931" y="0"/>
                  </a:lnTo>
                  <a:lnTo>
                    <a:pt x="20931"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83" name="AutoShape 35"/>
            <p:cNvSpPr>
              <a:spLocks/>
            </p:cNvSpPr>
            <p:nvPr/>
          </p:nvSpPr>
          <p:spPr bwMode="auto">
            <a:xfrm>
              <a:off x="3384" y="4"/>
              <a:ext cx="88" cy="139"/>
            </a:xfrm>
            <a:custGeom>
              <a:avLst/>
              <a:gdLst/>
              <a:ahLst/>
              <a:cxnLst/>
              <a:rect l="0" t="0" r="r" b="b"/>
              <a:pathLst>
                <a:path w="21600" h="21600">
                  <a:moveTo>
                    <a:pt x="0" y="21600"/>
                  </a:moveTo>
                  <a:lnTo>
                    <a:pt x="0" y="0"/>
                  </a:lnTo>
                  <a:lnTo>
                    <a:pt x="4579" y="0"/>
                  </a:lnTo>
                  <a:lnTo>
                    <a:pt x="4579"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84" name="AutoShape 36"/>
            <p:cNvSpPr>
              <a:spLocks/>
            </p:cNvSpPr>
            <p:nvPr/>
          </p:nvSpPr>
          <p:spPr bwMode="auto">
            <a:xfrm>
              <a:off x="3498"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2087" name="Rectangle 39"/>
          <p:cNvSpPr>
            <a:spLocks noGrp="1" noChangeArrowheads="1"/>
          </p:cNvSpPr>
          <p:nvPr>
            <p:ph type="title"/>
          </p:nvPr>
        </p:nvSpPr>
        <p:spPr bwMode="auto">
          <a:xfrm>
            <a:off x="446484" y="3964782"/>
            <a:ext cx="4661297"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5" tIns="35715" rIns="35715" bIns="35715" numCol="1" anchor="ctr" anchorCtr="0" compatLnSpc="1">
            <a:prstTxWarp prst="textNoShape">
              <a:avLst/>
            </a:prstTxWarp>
          </a:bodyPr>
          <a:lstStyle/>
          <a:p>
            <a:pPr lvl="0"/>
            <a:r>
              <a:rPr lang="en-US" dirty="0" smtClean="0">
                <a:sym typeface="DIN-Regular" charset="0"/>
              </a:rPr>
              <a:t>CLICK TO EDIT TITLE</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ransition/>
  <p:txStyles>
    <p:titleStyle>
      <a:lvl1pPr algn="r" rtl="0" eaLnBrk="1" fontAlgn="base" hangingPunct="1">
        <a:spcBef>
          <a:spcPct val="0"/>
        </a:spcBef>
        <a:spcAft>
          <a:spcPct val="0"/>
        </a:spcAft>
        <a:defRPr sz="2500" b="1" i="0" cap="all" baseline="0">
          <a:solidFill>
            <a:srgbClr val="706F73"/>
          </a:solidFill>
          <a:latin typeface="Arial Narrow" panose="020B0606020202030204" pitchFamily="34" charset="0"/>
          <a:ea typeface="+mj-ea"/>
          <a:cs typeface="Arial Narrow" panose="020B0606020202030204" pitchFamily="34" charset="0"/>
          <a:sym typeface="DIN-Regular" charset="0"/>
        </a:defRPr>
      </a:lvl1pPr>
      <a:lvl2pPr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2pPr>
      <a:lvl3pPr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3pPr>
      <a:lvl4pPr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4pPr>
      <a:lvl5pPr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5pPr>
      <a:lvl6pPr marL="321440"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6pPr>
      <a:lvl7pPr marL="642882"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7pPr>
      <a:lvl8pPr marL="964323"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8pPr>
      <a:lvl9pPr marL="1285763"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9pPr>
    </p:titleStyle>
    <p:bodyStyle>
      <a:lvl1pPr marL="642882"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883963"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125044"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366124"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607205"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1928645"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250086"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571527"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2892968"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581400" y="6324600"/>
            <a:ext cx="1828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tushar@nexsenpruet.com</a:t>
            </a:r>
            <a:endParaRPr lang="en-US" dirty="0"/>
          </a:p>
        </p:txBody>
      </p:sp>
      <p:sp>
        <p:nvSpPr>
          <p:cNvPr id="6" name="Slide Number Placeholder 5"/>
          <p:cNvSpPr>
            <a:spLocks noGrp="1"/>
          </p:cNvSpPr>
          <p:nvPr>
            <p:ph type="sldNum" sz="quarter" idx="4"/>
          </p:nvPr>
        </p:nvSpPr>
        <p:spPr>
          <a:xfrm>
            <a:off x="67818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A5D7E-9DFF-40C5-86EA-ABE0469D42DF}" type="slidenum">
              <a:rPr lang="en-US" smtClean="0"/>
              <a:t>‹#›</a:t>
            </a:fld>
            <a:endParaRPr lang="en-US" dirty="0"/>
          </a:p>
        </p:txBody>
      </p:sp>
    </p:spTree>
    <p:extLst>
      <p:ext uri="{BB962C8B-B14F-4D97-AF65-F5344CB8AC3E}">
        <p14:creationId xmlns:p14="http://schemas.microsoft.com/office/powerpoint/2010/main" val="384790775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6145" name="Rectangle 1"/>
          <p:cNvSpPr>
            <a:spLocks/>
          </p:cNvSpPr>
          <p:nvPr/>
        </p:nvSpPr>
        <p:spPr bwMode="auto">
          <a:xfrm>
            <a:off x="-25312" y="6295430"/>
            <a:ext cx="9188648" cy="634008"/>
          </a:xfrm>
          <a:prstGeom prst="rect">
            <a:avLst/>
          </a:prstGeom>
          <a:solidFill>
            <a:srgbClr val="636165"/>
          </a:solidFill>
          <a:ln>
            <a:noFill/>
          </a:ln>
        </p:spPr>
        <p:txBody>
          <a:bodyPr lIns="0" tIns="0" rIns="0" bIns="0"/>
          <a:lstStyle/>
          <a:p>
            <a:endParaRPr lang="en-US" dirty="0"/>
          </a:p>
        </p:txBody>
      </p:sp>
      <p:sp>
        <p:nvSpPr>
          <p:cNvPr id="6146" name="Rectangle 2"/>
          <p:cNvSpPr>
            <a:spLocks/>
          </p:cNvSpPr>
          <p:nvPr/>
        </p:nvSpPr>
        <p:spPr bwMode="auto">
          <a:xfrm>
            <a:off x="0" y="-8930"/>
            <a:ext cx="9152930" cy="1026914"/>
          </a:xfrm>
          <a:prstGeom prst="rect">
            <a:avLst/>
          </a:prstGeom>
          <a:solidFill>
            <a:srgbClr val="FFFFFF">
              <a:alpha val="79999"/>
            </a:srgb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dirty="0"/>
          </a:p>
        </p:txBody>
      </p:sp>
      <p:sp>
        <p:nvSpPr>
          <p:cNvPr id="6149" name="Text Box 5"/>
          <p:cNvSpPr txBox="1">
            <a:spLocks noGrp="1" noChangeArrowheads="1"/>
          </p:cNvSpPr>
          <p:nvPr>
            <p:ph type="sldNum" sz="quarter" idx="4"/>
          </p:nvPr>
        </p:nvSpPr>
        <p:spPr bwMode="auto">
          <a:xfrm>
            <a:off x="8764490" y="6472408"/>
            <a:ext cx="248915"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84" tIns="32142" rIns="64284" bIns="32142" numCol="1" anchor="t" anchorCtr="0" compatLnSpc="1">
            <a:prstTxWarp prst="textNoShape">
              <a:avLst/>
            </a:prstTxWarp>
          </a:bodyPr>
          <a:lstStyle>
            <a:lvl1pPr algn="ctr">
              <a:defRPr sz="1300">
                <a:solidFill>
                  <a:schemeClr val="bg2"/>
                </a:solidFill>
                <a:latin typeface="Arial Narrow" panose="020B0606020202030204" pitchFamily="34" charset="0"/>
                <a:ea typeface="ＭＳ Ｐゴシック" charset="0"/>
                <a:cs typeface="Arial Narrow" panose="020B0606020202030204" pitchFamily="34" charset="0"/>
                <a:sym typeface="DIN-Regular" charset="0"/>
              </a:defRPr>
            </a:lvl1pPr>
            <a:lvl2pPr algn="l">
              <a:defRPr sz="800">
                <a:solidFill>
                  <a:schemeClr val="tx1"/>
                </a:solidFill>
                <a:latin typeface="Gill Sans" charset="0"/>
                <a:ea typeface="ＭＳ Ｐゴシック" charset="0"/>
              </a:defRPr>
            </a:lvl2pPr>
            <a:lvl3pPr algn="l">
              <a:defRPr sz="800">
                <a:solidFill>
                  <a:schemeClr val="tx1"/>
                </a:solidFill>
                <a:latin typeface="Gill Sans" charset="0"/>
                <a:ea typeface="ＭＳ Ｐゴシック" charset="0"/>
              </a:defRPr>
            </a:lvl3pPr>
            <a:lvl4pPr algn="l">
              <a:defRPr sz="800">
                <a:solidFill>
                  <a:schemeClr val="tx1"/>
                </a:solidFill>
                <a:latin typeface="Gill Sans" charset="0"/>
                <a:ea typeface="ＭＳ Ｐゴシック" charset="0"/>
              </a:defRPr>
            </a:lvl4pPr>
            <a:lvl5pPr algn="l">
              <a:defRPr sz="800">
                <a:solidFill>
                  <a:schemeClr val="tx1"/>
                </a:solidFill>
                <a:latin typeface="Gill Sans" charset="0"/>
                <a:ea typeface="ＭＳ Ｐゴシック" charset="0"/>
              </a:defRPr>
            </a:lvl5pPr>
            <a:lvl6pPr fontAlgn="base">
              <a:spcBef>
                <a:spcPct val="0"/>
              </a:spcBef>
              <a:spcAft>
                <a:spcPct val="0"/>
              </a:spcAft>
              <a:defRPr sz="800">
                <a:solidFill>
                  <a:schemeClr val="tx1"/>
                </a:solidFill>
                <a:latin typeface="Gill Sans" charset="0"/>
                <a:ea typeface="ＭＳ Ｐゴシック" charset="0"/>
              </a:defRPr>
            </a:lvl6pPr>
            <a:lvl7pPr fontAlgn="base">
              <a:spcBef>
                <a:spcPct val="0"/>
              </a:spcBef>
              <a:spcAft>
                <a:spcPct val="0"/>
              </a:spcAft>
              <a:defRPr sz="800">
                <a:solidFill>
                  <a:schemeClr val="tx1"/>
                </a:solidFill>
                <a:latin typeface="Gill Sans" charset="0"/>
                <a:ea typeface="ＭＳ Ｐゴシック" charset="0"/>
              </a:defRPr>
            </a:lvl7pPr>
            <a:lvl8pPr fontAlgn="base">
              <a:spcBef>
                <a:spcPct val="0"/>
              </a:spcBef>
              <a:spcAft>
                <a:spcPct val="0"/>
              </a:spcAft>
              <a:defRPr sz="800">
                <a:solidFill>
                  <a:schemeClr val="tx1"/>
                </a:solidFill>
                <a:latin typeface="Gill Sans" charset="0"/>
                <a:ea typeface="ＭＳ Ｐゴシック" charset="0"/>
              </a:defRPr>
            </a:lvl8pPr>
            <a:lvl9pPr fontAlgn="base">
              <a:spcBef>
                <a:spcPct val="0"/>
              </a:spcBef>
              <a:spcAft>
                <a:spcPct val="0"/>
              </a:spcAft>
              <a:defRPr sz="800">
                <a:solidFill>
                  <a:schemeClr val="tx1"/>
                </a:solidFill>
                <a:latin typeface="Gill Sans" charset="0"/>
                <a:ea typeface="ＭＳ Ｐゴシック" charset="0"/>
              </a:defRPr>
            </a:lvl9pPr>
          </a:lstStyle>
          <a:p>
            <a:fld id="{2EA1CC8C-11FD-498D-A6C4-2187FAF5B7F3}" type="slidenum">
              <a:rPr lang="en-US" smtClean="0"/>
              <a:pPr/>
              <a:t>‹#›</a:t>
            </a:fld>
            <a:fld id="{E868357C-C95E-473C-896D-D6A4765AE299}" type="slidenum">
              <a:rPr lang="en-US" smtClean="0"/>
              <a:pPr/>
              <a:t>‹#›</a:t>
            </a:fld>
            <a:endParaRPr lang="en-US" dirty="0"/>
          </a:p>
        </p:txBody>
      </p:sp>
      <p:sp>
        <p:nvSpPr>
          <p:cNvPr id="6150" name="Rectangle 6"/>
          <p:cNvSpPr>
            <a:spLocks/>
          </p:cNvSpPr>
          <p:nvPr/>
        </p:nvSpPr>
        <p:spPr bwMode="auto">
          <a:xfrm>
            <a:off x="0" y="1017984"/>
            <a:ext cx="9152930" cy="223242"/>
          </a:xfrm>
          <a:prstGeom prst="rect">
            <a:avLst/>
          </a:prstGeom>
          <a:gradFill rotWithShape="0">
            <a:gsLst>
              <a:gs pos="0">
                <a:srgbClr val="B9C2C8">
                  <a:alpha val="31999"/>
                </a:srgbClr>
              </a:gs>
              <a:gs pos="100000">
                <a:srgbClr val="B9C2C8">
                  <a:alpha val="0"/>
                </a:srgbClr>
              </a:gs>
            </a:gsLst>
            <a:lin ang="5400000" scaled="1"/>
          </a:gra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grpSp>
        <p:nvGrpSpPr>
          <p:cNvPr id="6154" name="Group 10"/>
          <p:cNvGrpSpPr>
            <a:grpSpLocks/>
          </p:cNvGrpSpPr>
          <p:nvPr/>
        </p:nvGrpSpPr>
        <p:grpSpPr bwMode="auto">
          <a:xfrm>
            <a:off x="196453" y="6416720"/>
            <a:ext cx="598289" cy="366117"/>
            <a:chOff x="0" y="0"/>
            <a:chExt cx="536" cy="328"/>
          </a:xfrm>
        </p:grpSpPr>
        <p:sp>
          <p:nvSpPr>
            <p:cNvPr id="6151" name="AutoShape 7"/>
            <p:cNvSpPr>
              <a:spLocks/>
            </p:cNvSpPr>
            <p:nvPr/>
          </p:nvSpPr>
          <p:spPr bwMode="auto">
            <a:xfrm>
              <a:off x="0" y="45"/>
              <a:ext cx="181" cy="231"/>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152" name="Line 8"/>
            <p:cNvSpPr>
              <a:spLocks noChangeShapeType="1"/>
            </p:cNvSpPr>
            <p:nvPr/>
          </p:nvSpPr>
          <p:spPr bwMode="auto">
            <a:xfrm rot="10800000" flipH="1">
              <a:off x="287" y="0"/>
              <a:ext cx="0" cy="328"/>
            </a:xfrm>
            <a:prstGeom prst="line">
              <a:avLst/>
            </a:prstGeom>
            <a:solidFill>
              <a:srgbClr val="FFFFFF"/>
            </a:solidFill>
            <a:ln w="12700" cap="flat">
              <a:solidFill>
                <a:srgbClr val="FFFFFF"/>
              </a:solidFill>
              <a:prstDash val="solid"/>
              <a:miter lim="800000"/>
              <a:headEnd type="none" w="med" len="med"/>
              <a:tailEnd type="none" w="med" len="med"/>
            </a:ln>
          </p:spPr>
          <p:txBody>
            <a:bodyPr lIns="0" tIns="0" rIns="0" bIns="0"/>
            <a:lstStyle/>
            <a:p>
              <a:endParaRPr lang="en-US" dirty="0"/>
            </a:p>
          </p:txBody>
        </p:sp>
        <p:sp>
          <p:nvSpPr>
            <p:cNvPr id="6153" name="AutoShape 9"/>
            <p:cNvSpPr>
              <a:spLocks/>
            </p:cNvSpPr>
            <p:nvPr/>
          </p:nvSpPr>
          <p:spPr bwMode="auto">
            <a:xfrm>
              <a:off x="392" y="51"/>
              <a:ext cx="144" cy="216"/>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6156" name="Rectangle 12"/>
          <p:cNvSpPr>
            <a:spLocks noGrp="1" noChangeArrowheads="1"/>
          </p:cNvSpPr>
          <p:nvPr>
            <p:ph type="body" idx="1"/>
          </p:nvPr>
        </p:nvSpPr>
        <p:spPr bwMode="auto">
          <a:xfrm>
            <a:off x="848322" y="1741291"/>
            <a:ext cx="7358063"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
        <p:nvSpPr>
          <p:cNvPr id="15" name="Rectangle 11"/>
          <p:cNvSpPr>
            <a:spLocks/>
          </p:cNvSpPr>
          <p:nvPr/>
        </p:nvSpPr>
        <p:spPr bwMode="auto">
          <a:xfrm>
            <a:off x="6869162" y="6502670"/>
            <a:ext cx="14127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0" marR="0" indent="0" algn="l" defTabSz="642849" rtl="0" eaLnBrk="1" fontAlgn="base" latinLnBrk="0" hangingPunct="1">
              <a:lnSpc>
                <a:spcPct val="100000"/>
              </a:lnSpc>
              <a:spcBef>
                <a:spcPct val="0"/>
              </a:spcBef>
              <a:spcAft>
                <a:spcPct val="0"/>
              </a:spcAft>
              <a:buClrTx/>
              <a:buSzTx/>
              <a:buFontTx/>
              <a:buNone/>
              <a:tabLst/>
              <a:defRPr/>
            </a:pPr>
            <a:r>
              <a:rPr lang="en-US" sz="1300" dirty="0" smtClean="0">
                <a:solidFill>
                  <a:schemeClr val="bg2"/>
                </a:solidFill>
                <a:latin typeface="Arial Narrow" panose="020B0606020202030204" pitchFamily="34" charset="0"/>
                <a:ea typeface="ＭＳ Ｐゴシック" charset="0"/>
                <a:cs typeface="DIN-Regular" charset="0"/>
                <a:sym typeface="DIN-Regular" charset="0"/>
              </a:rPr>
              <a:t>www.nexsenpruet.com</a:t>
            </a:r>
            <a:r>
              <a:rPr lang="en-US" sz="1300" dirty="0" smtClean="0">
                <a:solidFill>
                  <a:srgbClr val="D6A747"/>
                </a:solidFill>
                <a:latin typeface="Arial Narrow" panose="020B0606020202030204" pitchFamily="34" charset="0"/>
                <a:ea typeface="ＭＳ Ｐゴシック" charset="0"/>
                <a:cs typeface="DIN-Regular" charset="0"/>
                <a:sym typeface="DIN-Regular" charset="0"/>
              </a:rPr>
              <a:t> </a:t>
            </a:r>
            <a:endParaRPr lang="en-US" sz="1300" dirty="0">
              <a:solidFill>
                <a:srgbClr val="D6A747"/>
              </a:solidFill>
              <a:latin typeface="Arial Narrow" panose="020B0606020202030204" pitchFamily="34" charset="0"/>
              <a:ea typeface="ＭＳ Ｐゴシック" charset="0"/>
              <a:cs typeface="DIN-Regular" charset="0"/>
              <a:sym typeface="DIN-Regular"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Lst>
  <p:transition/>
  <p:hf hdr="0" ftr="0" dt="0"/>
  <p:txStyles>
    <p:titleStyle>
      <a:lvl1pPr algn="ctr" rtl="0" eaLnBrk="1" fontAlgn="base" hangingPunct="1">
        <a:spcBef>
          <a:spcPct val="0"/>
        </a:spcBef>
        <a:spcAft>
          <a:spcPct val="0"/>
        </a:spcAft>
        <a:defRPr sz="3400" b="0" i="0">
          <a:solidFill>
            <a:srgbClr val="296FBA"/>
          </a:solidFill>
          <a:latin typeface="DIN-Light"/>
          <a:ea typeface="+mj-ea"/>
          <a:cs typeface="DIN-Light"/>
          <a:sym typeface="DIN-Light" charset="0"/>
        </a:defRPr>
      </a:lvl1pPr>
      <a:lvl2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2pPr>
      <a:lvl3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3pPr>
      <a:lvl4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4pPr>
      <a:lvl5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9278" indent="-401780" algn="l" rtl="0" eaLnBrk="1" fontAlgn="base" hangingPunct="1">
        <a:spcBef>
          <a:spcPts val="1687"/>
        </a:spcBef>
        <a:spcAft>
          <a:spcPct val="0"/>
        </a:spcAft>
        <a:buClr>
          <a:srgbClr val="2764B2"/>
        </a:buClr>
        <a:buSzPct val="171000"/>
        <a:buFont typeface="Lucida Grande" charset="0"/>
        <a:buChar char="‣"/>
        <a:defRPr sz="2400" b="0" i="0">
          <a:solidFill>
            <a:srgbClr val="626164"/>
          </a:solidFill>
          <a:latin typeface="Arial" panose="020B0604020202020204" pitchFamily="34" charset="0"/>
          <a:ea typeface="+mn-ea"/>
          <a:cs typeface="Arial" panose="020B0604020202020204" pitchFamily="34" charset="0"/>
          <a:sym typeface="DIN-Regular" charset="0"/>
        </a:defRPr>
      </a:lvl1pPr>
      <a:lvl2pPr marL="901774" indent="-401780" algn="l" rtl="0" eaLnBrk="1" fontAlgn="base" hangingPunct="1">
        <a:spcBef>
          <a:spcPts val="1687"/>
        </a:spcBef>
        <a:spcAft>
          <a:spcPct val="0"/>
        </a:spcAft>
        <a:buClr>
          <a:srgbClr val="2764B2"/>
        </a:buClr>
        <a:buSzPct val="171000"/>
        <a:buFont typeface="Lucida Grande" charset="0"/>
        <a:buChar char="‣"/>
        <a:defRPr sz="2000" b="0" i="0">
          <a:solidFill>
            <a:srgbClr val="626164"/>
          </a:solidFill>
          <a:latin typeface="Arial" panose="020B0604020202020204" pitchFamily="34" charset="0"/>
          <a:ea typeface="+mn-ea"/>
          <a:cs typeface="Arial" panose="020B0604020202020204" pitchFamily="34" charset="0"/>
          <a:sym typeface="DIN-Regular" charset="0"/>
        </a:defRPr>
      </a:lvl2pPr>
      <a:lvl3pPr marL="1214270" indent="-401780" algn="l" rtl="0" eaLnBrk="1" fontAlgn="base" hangingPunct="1">
        <a:spcBef>
          <a:spcPts val="1687"/>
        </a:spcBef>
        <a:spcAft>
          <a:spcPct val="0"/>
        </a:spcAft>
        <a:buClr>
          <a:srgbClr val="2764B2"/>
        </a:buClr>
        <a:buSzPct val="171000"/>
        <a:buFont typeface="Lucida Grande" charset="0"/>
        <a:buChar char="‣"/>
        <a:defRPr sz="1800" b="0" i="0">
          <a:solidFill>
            <a:srgbClr val="626164"/>
          </a:solidFill>
          <a:latin typeface="Arial" panose="020B0604020202020204" pitchFamily="34" charset="0"/>
          <a:ea typeface="+mn-ea"/>
          <a:cs typeface="Arial" panose="020B0604020202020204" pitchFamily="34" charset="0"/>
          <a:sym typeface="DIN-Regular" charset="0"/>
        </a:defRPr>
      </a:lvl3pPr>
      <a:lvl4pPr marL="1526766" indent="-401780" algn="l" rtl="0" eaLnBrk="1" fontAlgn="base" hangingPunct="1">
        <a:spcBef>
          <a:spcPts val="1687"/>
        </a:spcBef>
        <a:spcAft>
          <a:spcPct val="0"/>
        </a:spcAft>
        <a:buClr>
          <a:srgbClr val="2764B2"/>
        </a:buClr>
        <a:buSzPct val="171000"/>
        <a:buFont typeface="Lucida Grande" charset="0"/>
        <a:buChar char="‣"/>
        <a:defRPr sz="1600" b="0" i="0">
          <a:solidFill>
            <a:srgbClr val="626164"/>
          </a:solidFill>
          <a:latin typeface="Arial" panose="020B0604020202020204" pitchFamily="34" charset="0"/>
          <a:ea typeface="+mn-ea"/>
          <a:cs typeface="Arial" panose="020B0604020202020204" pitchFamily="34" charset="0"/>
          <a:sym typeface="DIN-Regular" charset="0"/>
        </a:defRPr>
      </a:lvl4pPr>
      <a:lvl5pPr marL="1839262" indent="-401780" algn="l" rtl="0" eaLnBrk="1" fontAlgn="base" hangingPunct="1">
        <a:spcBef>
          <a:spcPts val="1687"/>
        </a:spcBef>
        <a:spcAft>
          <a:spcPct val="0"/>
        </a:spcAft>
        <a:buClr>
          <a:srgbClr val="2764B2"/>
        </a:buClr>
        <a:buSzPct val="171000"/>
        <a:buFont typeface="Lucida Grande" charset="0"/>
        <a:buChar char="‣"/>
        <a:defRPr sz="1400" b="0" i="0">
          <a:solidFill>
            <a:srgbClr val="626164"/>
          </a:solidFill>
          <a:latin typeface="Arial" panose="020B0604020202020204" pitchFamily="34" charset="0"/>
          <a:ea typeface="+mn-ea"/>
          <a:cs typeface="Arial" panose="020B0604020202020204" pitchFamily="34" charset="0"/>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86FBA"/>
        </a:solid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4442521" y="4411268"/>
            <a:ext cx="248915"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81" tIns="32140" rIns="64281" bIns="32140" numCol="1" anchor="t" anchorCtr="0" compatLnSpc="1">
            <a:prstTxWarp prst="textNoShape">
              <a:avLst/>
            </a:prstTxWarp>
          </a:bodyPr>
          <a:lstStyle>
            <a:lvl1pPr algn="ctr">
              <a:defRPr sz="1300">
                <a:solidFill>
                  <a:srgbClr val="FFFFFF"/>
                </a:solidFill>
                <a:latin typeface="Arial Narrow" panose="020B0606020202030204" pitchFamily="34" charset="0"/>
                <a:ea typeface="ＭＳ Ｐゴシック" charset="0"/>
                <a:cs typeface="Arial Narrow" panose="020B0606020202030204" pitchFamily="34" charset="0"/>
                <a:sym typeface="DIN-Regular" charset="0"/>
              </a:defRPr>
            </a:lvl1pPr>
            <a:lvl2pPr algn="l">
              <a:defRPr sz="800">
                <a:solidFill>
                  <a:schemeClr val="tx1"/>
                </a:solidFill>
                <a:latin typeface="+mn-lt"/>
                <a:ea typeface="ＭＳ Ｐゴシック" charset="0"/>
              </a:defRPr>
            </a:lvl2pPr>
            <a:lvl3pPr algn="l">
              <a:defRPr sz="800">
                <a:solidFill>
                  <a:schemeClr val="tx1"/>
                </a:solidFill>
                <a:latin typeface="+mn-lt"/>
                <a:ea typeface="ＭＳ Ｐゴシック" charset="0"/>
              </a:defRPr>
            </a:lvl3pPr>
            <a:lvl4pPr algn="l">
              <a:defRPr sz="800">
                <a:solidFill>
                  <a:schemeClr val="tx1"/>
                </a:solidFill>
                <a:latin typeface="+mn-lt"/>
                <a:ea typeface="ＭＳ Ｐゴシック" charset="0"/>
              </a:defRPr>
            </a:lvl4pPr>
            <a:lvl5pPr algn="l">
              <a:defRPr sz="800">
                <a:solidFill>
                  <a:schemeClr val="tx1"/>
                </a:solidFill>
                <a:latin typeface="+mn-lt"/>
                <a:ea typeface="ＭＳ Ｐゴシック" charset="0"/>
              </a:defRPr>
            </a:lvl5pPr>
            <a:lvl6pPr fontAlgn="base">
              <a:spcBef>
                <a:spcPct val="0"/>
              </a:spcBef>
              <a:spcAft>
                <a:spcPct val="0"/>
              </a:spcAft>
              <a:defRPr sz="800">
                <a:solidFill>
                  <a:schemeClr val="tx1"/>
                </a:solidFill>
                <a:latin typeface="+mn-lt"/>
                <a:ea typeface="ＭＳ Ｐゴシック" charset="0"/>
              </a:defRPr>
            </a:lvl6pPr>
            <a:lvl7pPr fontAlgn="base">
              <a:spcBef>
                <a:spcPct val="0"/>
              </a:spcBef>
              <a:spcAft>
                <a:spcPct val="0"/>
              </a:spcAft>
              <a:defRPr sz="800">
                <a:solidFill>
                  <a:schemeClr val="tx1"/>
                </a:solidFill>
                <a:latin typeface="+mn-lt"/>
                <a:ea typeface="ＭＳ Ｐゴシック" charset="0"/>
              </a:defRPr>
            </a:lvl7pPr>
            <a:lvl8pPr fontAlgn="base">
              <a:spcBef>
                <a:spcPct val="0"/>
              </a:spcBef>
              <a:spcAft>
                <a:spcPct val="0"/>
              </a:spcAft>
              <a:defRPr sz="800">
                <a:solidFill>
                  <a:schemeClr val="tx1"/>
                </a:solidFill>
                <a:latin typeface="+mn-lt"/>
                <a:ea typeface="ＭＳ Ｐゴシック" charset="0"/>
              </a:defRPr>
            </a:lvl8pPr>
            <a:lvl9pPr fontAlgn="base">
              <a:spcBef>
                <a:spcPct val="0"/>
              </a:spcBef>
              <a:spcAft>
                <a:spcPct val="0"/>
              </a:spcAft>
              <a:defRPr sz="800">
                <a:solidFill>
                  <a:schemeClr val="tx1"/>
                </a:solidFill>
                <a:latin typeface="+mn-lt"/>
                <a:ea typeface="ＭＳ Ｐゴシック" charset="0"/>
              </a:defRPr>
            </a:lvl9pPr>
          </a:lstStyle>
          <a:p>
            <a:fld id="{76A7FE94-9833-964E-81B3-4FC013273915}" type="slidenum">
              <a:rPr lang="en-US" smtClean="0"/>
              <a:pPr/>
              <a:t>‹#›</a:t>
            </a:fld>
            <a:endParaRPr lang="en-US" dirty="0"/>
          </a:p>
        </p:txBody>
      </p:sp>
      <p:sp>
        <p:nvSpPr>
          <p:cNvPr id="3074" name="Rectangle 2"/>
          <p:cNvSpPr>
            <a:spLocks noGrp="1" noChangeArrowheads="1"/>
          </p:cNvSpPr>
          <p:nvPr>
            <p:ph type="title"/>
          </p:nvPr>
        </p:nvSpPr>
        <p:spPr bwMode="auto">
          <a:xfrm>
            <a:off x="892972" y="2750347"/>
            <a:ext cx="7358063" cy="955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1" tIns="35711" rIns="35711" bIns="35711" numCol="1" anchor="ctr" anchorCtr="0" compatLnSpc="1">
            <a:prstTxWarp prst="textNoShape">
              <a:avLst/>
            </a:prstTxWarp>
          </a:bodyPr>
          <a:lstStyle/>
          <a:p>
            <a:pPr lvl="0"/>
            <a:r>
              <a:rPr lang="en-US" dirty="0" smtClean="0">
                <a:sym typeface="DIN-Light" charset="0"/>
              </a:rPr>
              <a:t>CLICK TO EDIT HEADING</a:t>
            </a:r>
            <a:endParaRPr lang="en-US" dirty="0">
              <a:sym typeface="DIN-Light" charset="0"/>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transition/>
  <p:hf hdr="0" ftr="0" dt="0"/>
  <p:txStyles>
    <p:titleStyle>
      <a:lvl1pPr algn="ctr" rtl="0" eaLnBrk="1" fontAlgn="base" hangingPunct="1">
        <a:spcBef>
          <a:spcPct val="0"/>
        </a:spcBef>
        <a:spcAft>
          <a:spcPct val="0"/>
        </a:spcAft>
        <a:defRPr sz="5100" b="0" i="0" cap="all" spc="-150">
          <a:solidFill>
            <a:srgbClr val="1D468B"/>
          </a:solidFill>
          <a:latin typeface="Arial Narrow" panose="020B0606020202030204" pitchFamily="34" charset="0"/>
          <a:ea typeface="+mj-ea"/>
          <a:cs typeface="Arial Narrow" panose="020B0606020202030204" pitchFamily="34" charset="0"/>
          <a:sym typeface="DIN-Light" charset="0"/>
        </a:defRPr>
      </a:lvl1pPr>
      <a:lvl2pPr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2pPr>
      <a:lvl3pPr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3pPr>
      <a:lvl4pPr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4pPr>
      <a:lvl5pPr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5pPr>
      <a:lvl6pPr marL="321407"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6pPr>
      <a:lvl7pPr marL="642816"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7pPr>
      <a:lvl8pPr marL="964224"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8pPr>
      <a:lvl9pPr marL="1285631"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9pPr>
    </p:titleStyle>
    <p:bodyStyle>
      <a:lvl1pPr marL="624960"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440"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920"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400"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80"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289"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695"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104"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513"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07" rtl="0" eaLnBrk="1" latinLnBrk="0" hangingPunct="1">
        <a:defRPr sz="1300" kern="1200">
          <a:solidFill>
            <a:schemeClr val="tx1"/>
          </a:solidFill>
          <a:latin typeface="+mn-lt"/>
          <a:ea typeface="+mn-ea"/>
          <a:cs typeface="+mn-cs"/>
        </a:defRPr>
      </a:lvl1pPr>
      <a:lvl2pPr marL="321407" algn="l" defTabSz="321407" rtl="0" eaLnBrk="1" latinLnBrk="0" hangingPunct="1">
        <a:defRPr sz="1300" kern="1200">
          <a:solidFill>
            <a:schemeClr val="tx1"/>
          </a:solidFill>
          <a:latin typeface="+mn-lt"/>
          <a:ea typeface="+mn-ea"/>
          <a:cs typeface="+mn-cs"/>
        </a:defRPr>
      </a:lvl2pPr>
      <a:lvl3pPr marL="642816" algn="l" defTabSz="321407" rtl="0" eaLnBrk="1" latinLnBrk="0" hangingPunct="1">
        <a:defRPr sz="1300" kern="1200">
          <a:solidFill>
            <a:schemeClr val="tx1"/>
          </a:solidFill>
          <a:latin typeface="+mn-lt"/>
          <a:ea typeface="+mn-ea"/>
          <a:cs typeface="+mn-cs"/>
        </a:defRPr>
      </a:lvl3pPr>
      <a:lvl4pPr marL="964224" algn="l" defTabSz="321407" rtl="0" eaLnBrk="1" latinLnBrk="0" hangingPunct="1">
        <a:defRPr sz="1300" kern="1200">
          <a:solidFill>
            <a:schemeClr val="tx1"/>
          </a:solidFill>
          <a:latin typeface="+mn-lt"/>
          <a:ea typeface="+mn-ea"/>
          <a:cs typeface="+mn-cs"/>
        </a:defRPr>
      </a:lvl4pPr>
      <a:lvl5pPr marL="1285631" algn="l" defTabSz="321407" rtl="0" eaLnBrk="1" latinLnBrk="0" hangingPunct="1">
        <a:defRPr sz="1300" kern="1200">
          <a:solidFill>
            <a:schemeClr val="tx1"/>
          </a:solidFill>
          <a:latin typeface="+mn-lt"/>
          <a:ea typeface="+mn-ea"/>
          <a:cs typeface="+mn-cs"/>
        </a:defRPr>
      </a:lvl5pPr>
      <a:lvl6pPr marL="1607041" algn="l" defTabSz="321407" rtl="0" eaLnBrk="1" latinLnBrk="0" hangingPunct="1">
        <a:defRPr sz="1300" kern="1200">
          <a:solidFill>
            <a:schemeClr val="tx1"/>
          </a:solidFill>
          <a:latin typeface="+mn-lt"/>
          <a:ea typeface="+mn-ea"/>
          <a:cs typeface="+mn-cs"/>
        </a:defRPr>
      </a:lvl6pPr>
      <a:lvl7pPr marL="1928447" algn="l" defTabSz="321407" rtl="0" eaLnBrk="1" latinLnBrk="0" hangingPunct="1">
        <a:defRPr sz="1300" kern="1200">
          <a:solidFill>
            <a:schemeClr val="tx1"/>
          </a:solidFill>
          <a:latin typeface="+mn-lt"/>
          <a:ea typeface="+mn-ea"/>
          <a:cs typeface="+mn-cs"/>
        </a:defRPr>
      </a:lvl7pPr>
      <a:lvl8pPr marL="2249856" algn="l" defTabSz="321407" rtl="0" eaLnBrk="1" latinLnBrk="0" hangingPunct="1">
        <a:defRPr sz="1300" kern="1200">
          <a:solidFill>
            <a:schemeClr val="tx1"/>
          </a:solidFill>
          <a:latin typeface="+mn-lt"/>
          <a:ea typeface="+mn-ea"/>
          <a:cs typeface="+mn-cs"/>
        </a:defRPr>
      </a:lvl8pPr>
      <a:lvl9pPr marL="2571264" algn="l" defTabSz="321407"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B0C92B"/>
        </a:solidFill>
        <a:effectLst/>
      </p:bgPr>
    </p:bg>
    <p:spTree>
      <p:nvGrpSpPr>
        <p:cNvPr id="1" name=""/>
        <p:cNvGrpSpPr/>
        <p:nvPr/>
      </p:nvGrpSpPr>
      <p:grpSpPr>
        <a:xfrm>
          <a:off x="0" y="0"/>
          <a:ext cx="0" cy="0"/>
          <a:chOff x="0" y="0"/>
          <a:chExt cx="0" cy="0"/>
        </a:xfrm>
      </p:grpSpPr>
      <p:sp>
        <p:nvSpPr>
          <p:cNvPr id="4097" name="Text Box 1"/>
          <p:cNvSpPr txBox="1">
            <a:spLocks noGrp="1" noChangeArrowheads="1"/>
          </p:cNvSpPr>
          <p:nvPr>
            <p:ph type="sldNum" sz="quarter" idx="4"/>
          </p:nvPr>
        </p:nvSpPr>
        <p:spPr bwMode="auto">
          <a:xfrm>
            <a:off x="4442521" y="4411269"/>
            <a:ext cx="248915"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77" tIns="32139" rIns="64277" bIns="32139" numCol="1" anchor="t" anchorCtr="0" compatLnSpc="1">
            <a:prstTxWarp prst="textNoShape">
              <a:avLst/>
            </a:prstTxWarp>
          </a:bodyPr>
          <a:lstStyle>
            <a:lvl1pPr algn="ctr">
              <a:defRPr sz="1300">
                <a:solidFill>
                  <a:srgbClr val="FFFFFF"/>
                </a:solidFill>
                <a:latin typeface="Arial Narrow" panose="020B0606020202030204" pitchFamily="34" charset="0"/>
                <a:ea typeface="ＭＳ Ｐゴシック" charset="0"/>
                <a:cs typeface="Arial Narrow" panose="020B0606020202030204" pitchFamily="34" charset="0"/>
                <a:sym typeface="DIN-Regular" charset="0"/>
              </a:defRPr>
            </a:lvl1pPr>
            <a:lvl2pPr algn="l">
              <a:defRPr sz="800">
                <a:solidFill>
                  <a:schemeClr val="tx1"/>
                </a:solidFill>
                <a:latin typeface="+mn-lt"/>
                <a:ea typeface="ＭＳ Ｐゴシック" charset="0"/>
              </a:defRPr>
            </a:lvl2pPr>
            <a:lvl3pPr algn="l">
              <a:defRPr sz="800">
                <a:solidFill>
                  <a:schemeClr val="tx1"/>
                </a:solidFill>
                <a:latin typeface="+mn-lt"/>
                <a:ea typeface="ＭＳ Ｐゴシック" charset="0"/>
              </a:defRPr>
            </a:lvl3pPr>
            <a:lvl4pPr algn="l">
              <a:defRPr sz="800">
                <a:solidFill>
                  <a:schemeClr val="tx1"/>
                </a:solidFill>
                <a:latin typeface="+mn-lt"/>
                <a:ea typeface="ＭＳ Ｐゴシック" charset="0"/>
              </a:defRPr>
            </a:lvl4pPr>
            <a:lvl5pPr algn="l">
              <a:defRPr sz="800">
                <a:solidFill>
                  <a:schemeClr val="tx1"/>
                </a:solidFill>
                <a:latin typeface="+mn-lt"/>
                <a:ea typeface="ＭＳ Ｐゴシック" charset="0"/>
              </a:defRPr>
            </a:lvl5pPr>
            <a:lvl6pPr fontAlgn="base">
              <a:spcBef>
                <a:spcPct val="0"/>
              </a:spcBef>
              <a:spcAft>
                <a:spcPct val="0"/>
              </a:spcAft>
              <a:defRPr sz="800">
                <a:solidFill>
                  <a:schemeClr val="tx1"/>
                </a:solidFill>
                <a:latin typeface="+mn-lt"/>
                <a:ea typeface="ＭＳ Ｐゴシック" charset="0"/>
              </a:defRPr>
            </a:lvl6pPr>
            <a:lvl7pPr fontAlgn="base">
              <a:spcBef>
                <a:spcPct val="0"/>
              </a:spcBef>
              <a:spcAft>
                <a:spcPct val="0"/>
              </a:spcAft>
              <a:defRPr sz="800">
                <a:solidFill>
                  <a:schemeClr val="tx1"/>
                </a:solidFill>
                <a:latin typeface="+mn-lt"/>
                <a:ea typeface="ＭＳ Ｐゴシック" charset="0"/>
              </a:defRPr>
            </a:lvl7pPr>
            <a:lvl8pPr fontAlgn="base">
              <a:spcBef>
                <a:spcPct val="0"/>
              </a:spcBef>
              <a:spcAft>
                <a:spcPct val="0"/>
              </a:spcAft>
              <a:defRPr sz="800">
                <a:solidFill>
                  <a:schemeClr val="tx1"/>
                </a:solidFill>
                <a:latin typeface="+mn-lt"/>
                <a:ea typeface="ＭＳ Ｐゴシック" charset="0"/>
              </a:defRPr>
            </a:lvl8pPr>
            <a:lvl9pPr fontAlgn="base">
              <a:spcBef>
                <a:spcPct val="0"/>
              </a:spcBef>
              <a:spcAft>
                <a:spcPct val="0"/>
              </a:spcAft>
              <a:defRPr sz="800">
                <a:solidFill>
                  <a:schemeClr val="tx1"/>
                </a:solidFill>
                <a:latin typeface="+mn-lt"/>
                <a:ea typeface="ＭＳ Ｐゴシック" charset="0"/>
              </a:defRPr>
            </a:lvl9pPr>
          </a:lstStyle>
          <a:p>
            <a:fld id="{6AA561AB-4A0C-C74B-B28F-4FCAE27123CD}" type="slidenum">
              <a:rPr lang="en-US" smtClean="0"/>
              <a:pPr/>
              <a:t>‹#›</a:t>
            </a:fld>
            <a:endParaRPr lang="en-US" dirty="0"/>
          </a:p>
        </p:txBody>
      </p:sp>
      <p:sp>
        <p:nvSpPr>
          <p:cNvPr id="4098" name="Rectangle 2"/>
          <p:cNvSpPr>
            <a:spLocks noGrp="1" noChangeArrowheads="1"/>
          </p:cNvSpPr>
          <p:nvPr>
            <p:ph type="title"/>
          </p:nvPr>
        </p:nvSpPr>
        <p:spPr bwMode="auto">
          <a:xfrm>
            <a:off x="892973" y="2750348"/>
            <a:ext cx="7358063" cy="955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9" tIns="35709" rIns="35709" bIns="35709" numCol="1" anchor="ctr" anchorCtr="0" compatLnSpc="1">
            <a:prstTxWarp prst="textNoShape">
              <a:avLst/>
            </a:prstTxWarp>
          </a:bodyPr>
          <a:lstStyle/>
          <a:p>
            <a:pPr lvl="0"/>
            <a:r>
              <a:rPr lang="en-US" dirty="0" smtClean="0">
                <a:sym typeface="DIN-Light" charset="0"/>
              </a:rPr>
              <a:t>CLICK TO EDIT HEADING</a:t>
            </a:r>
            <a:endParaRPr lang="en-US" dirty="0">
              <a:sym typeface="DIN-Light" charset="0"/>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Lst>
  <p:transition/>
  <p:hf hdr="0" ftr="0" dt="0"/>
  <p:txStyles>
    <p:titleStyle>
      <a:lvl1pPr algn="ctr" rtl="0" eaLnBrk="1" fontAlgn="base" hangingPunct="1">
        <a:spcBef>
          <a:spcPct val="0"/>
        </a:spcBef>
        <a:spcAft>
          <a:spcPct val="0"/>
        </a:spcAft>
        <a:defRPr sz="5100" b="0" i="0" cap="all" spc="-150">
          <a:solidFill>
            <a:srgbClr val="4D7922"/>
          </a:solidFill>
          <a:latin typeface="Arial Narrow" panose="020B0606020202030204" pitchFamily="34" charset="0"/>
          <a:ea typeface="+mj-ea"/>
          <a:cs typeface="Arial Narrow" panose="020B0606020202030204" pitchFamily="34" charset="0"/>
          <a:sym typeface="DIN-Light" charset="0"/>
        </a:defRPr>
      </a:lvl1pPr>
      <a:lvl2pPr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2pPr>
      <a:lvl3pPr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3pPr>
      <a:lvl4pPr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4pPr>
      <a:lvl5pPr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5pPr>
      <a:lvl6pPr marL="321391"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6pPr>
      <a:lvl7pPr marL="642783"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7pPr>
      <a:lvl8pPr marL="964174"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8pPr>
      <a:lvl9pPr marL="1285565"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9pPr>
    </p:titleStyle>
    <p:bodyStyle>
      <a:lvl1pPr marL="624928"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392"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856"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320"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784"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176"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566"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959"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352"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26064"/>
        </a:solidFill>
        <a:effectLst/>
      </p:bgPr>
    </p:bg>
    <p:spTree>
      <p:nvGrpSpPr>
        <p:cNvPr id="1" name=""/>
        <p:cNvGrpSpPr/>
        <p:nvPr/>
      </p:nvGrpSpPr>
      <p:grpSpPr>
        <a:xfrm>
          <a:off x="0" y="0"/>
          <a:ext cx="0" cy="0"/>
          <a:chOff x="0" y="0"/>
          <a:chExt cx="0" cy="0"/>
        </a:xfrm>
      </p:grpSpPr>
      <p:sp>
        <p:nvSpPr>
          <p:cNvPr id="5121" name="Text Box 1"/>
          <p:cNvSpPr txBox="1">
            <a:spLocks noGrp="1" noChangeArrowheads="1"/>
          </p:cNvSpPr>
          <p:nvPr>
            <p:ph type="sldNum" sz="quarter" idx="4"/>
          </p:nvPr>
        </p:nvSpPr>
        <p:spPr bwMode="auto">
          <a:xfrm>
            <a:off x="4442521" y="4411270"/>
            <a:ext cx="248915"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74" tIns="32137" rIns="64274" bIns="32137" numCol="1" anchor="t" anchorCtr="0" compatLnSpc="1">
            <a:prstTxWarp prst="textNoShape">
              <a:avLst/>
            </a:prstTxWarp>
          </a:bodyPr>
          <a:lstStyle>
            <a:lvl1pPr algn="ctr">
              <a:defRPr sz="1300">
                <a:solidFill>
                  <a:srgbClr val="FFFFFF"/>
                </a:solidFill>
                <a:latin typeface="Arial Narrow" panose="020B0606020202030204" pitchFamily="34" charset="0"/>
                <a:ea typeface="ＭＳ Ｐゴシック" charset="0"/>
                <a:cs typeface="Arial Narrow" panose="020B0606020202030204" pitchFamily="34" charset="0"/>
                <a:sym typeface="DIN-Regular" charset="0"/>
              </a:defRPr>
            </a:lvl1pPr>
            <a:lvl2pPr algn="l">
              <a:defRPr sz="800">
                <a:solidFill>
                  <a:schemeClr val="tx1"/>
                </a:solidFill>
                <a:latin typeface="+mn-lt"/>
                <a:ea typeface="ＭＳ Ｐゴシック" charset="0"/>
              </a:defRPr>
            </a:lvl2pPr>
            <a:lvl3pPr algn="l">
              <a:defRPr sz="800">
                <a:solidFill>
                  <a:schemeClr val="tx1"/>
                </a:solidFill>
                <a:latin typeface="+mn-lt"/>
                <a:ea typeface="ＭＳ Ｐゴシック" charset="0"/>
              </a:defRPr>
            </a:lvl3pPr>
            <a:lvl4pPr algn="l">
              <a:defRPr sz="800">
                <a:solidFill>
                  <a:schemeClr val="tx1"/>
                </a:solidFill>
                <a:latin typeface="+mn-lt"/>
                <a:ea typeface="ＭＳ Ｐゴシック" charset="0"/>
              </a:defRPr>
            </a:lvl4pPr>
            <a:lvl5pPr algn="l">
              <a:defRPr sz="800">
                <a:solidFill>
                  <a:schemeClr val="tx1"/>
                </a:solidFill>
                <a:latin typeface="+mn-lt"/>
                <a:ea typeface="ＭＳ Ｐゴシック" charset="0"/>
              </a:defRPr>
            </a:lvl5pPr>
            <a:lvl6pPr fontAlgn="base">
              <a:spcBef>
                <a:spcPct val="0"/>
              </a:spcBef>
              <a:spcAft>
                <a:spcPct val="0"/>
              </a:spcAft>
              <a:defRPr sz="800">
                <a:solidFill>
                  <a:schemeClr val="tx1"/>
                </a:solidFill>
                <a:latin typeface="+mn-lt"/>
                <a:ea typeface="ＭＳ Ｐゴシック" charset="0"/>
              </a:defRPr>
            </a:lvl6pPr>
            <a:lvl7pPr fontAlgn="base">
              <a:spcBef>
                <a:spcPct val="0"/>
              </a:spcBef>
              <a:spcAft>
                <a:spcPct val="0"/>
              </a:spcAft>
              <a:defRPr sz="800">
                <a:solidFill>
                  <a:schemeClr val="tx1"/>
                </a:solidFill>
                <a:latin typeface="+mn-lt"/>
                <a:ea typeface="ＭＳ Ｐゴシック" charset="0"/>
              </a:defRPr>
            </a:lvl7pPr>
            <a:lvl8pPr fontAlgn="base">
              <a:spcBef>
                <a:spcPct val="0"/>
              </a:spcBef>
              <a:spcAft>
                <a:spcPct val="0"/>
              </a:spcAft>
              <a:defRPr sz="800">
                <a:solidFill>
                  <a:schemeClr val="tx1"/>
                </a:solidFill>
                <a:latin typeface="+mn-lt"/>
                <a:ea typeface="ＭＳ Ｐゴシック" charset="0"/>
              </a:defRPr>
            </a:lvl8pPr>
            <a:lvl9pPr fontAlgn="base">
              <a:spcBef>
                <a:spcPct val="0"/>
              </a:spcBef>
              <a:spcAft>
                <a:spcPct val="0"/>
              </a:spcAft>
              <a:defRPr sz="800">
                <a:solidFill>
                  <a:schemeClr val="tx1"/>
                </a:solidFill>
                <a:latin typeface="+mn-lt"/>
                <a:ea typeface="ＭＳ Ｐゴシック" charset="0"/>
              </a:defRPr>
            </a:lvl9pPr>
          </a:lstStyle>
          <a:p>
            <a:fld id="{368161F8-AA1B-534C-9531-122F274DB0D5}" type="slidenum">
              <a:rPr lang="en-US" smtClean="0"/>
              <a:pPr/>
              <a:t>‹#›</a:t>
            </a:fld>
            <a:endParaRPr lang="en-US" dirty="0"/>
          </a:p>
        </p:txBody>
      </p:sp>
      <p:sp>
        <p:nvSpPr>
          <p:cNvPr id="5122" name="Rectangle 2"/>
          <p:cNvSpPr>
            <a:spLocks noGrp="1" noChangeArrowheads="1"/>
          </p:cNvSpPr>
          <p:nvPr>
            <p:ph type="title"/>
          </p:nvPr>
        </p:nvSpPr>
        <p:spPr bwMode="auto">
          <a:xfrm>
            <a:off x="892974" y="2750349"/>
            <a:ext cx="7358063" cy="955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7" tIns="35707" rIns="35707" bIns="35707" numCol="1" anchor="ctr" anchorCtr="0" compatLnSpc="1">
            <a:prstTxWarp prst="textNoShape">
              <a:avLst/>
            </a:prstTxWarp>
          </a:bodyPr>
          <a:lstStyle/>
          <a:p>
            <a:pPr lvl="0"/>
            <a:r>
              <a:rPr lang="en-US" dirty="0" smtClean="0">
                <a:sym typeface="DIN-Light" charset="0"/>
              </a:rPr>
              <a:t>CLICK TO EDIT HEADING</a:t>
            </a:r>
            <a:endParaRPr lang="en-US" dirty="0">
              <a:sym typeface="DIN-Light" charset="0"/>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transition/>
  <p:hf hdr="0" ftr="0" dt="0"/>
  <p:txStyles>
    <p:titleStyle>
      <a:lvl1pPr algn="ctr" rtl="0" eaLnBrk="1" fontAlgn="base" hangingPunct="1">
        <a:spcBef>
          <a:spcPct val="0"/>
        </a:spcBef>
        <a:spcAft>
          <a:spcPct val="0"/>
        </a:spcAft>
        <a:defRPr sz="5100" b="0" i="0" cap="all" spc="-150">
          <a:solidFill>
            <a:srgbClr val="D5A720"/>
          </a:solidFill>
          <a:latin typeface="Arial Narrow" panose="020B0606020202030204" pitchFamily="34" charset="0"/>
          <a:ea typeface="+mj-ea"/>
          <a:cs typeface="Arial Narrow" panose="020B0606020202030204" pitchFamily="34" charset="0"/>
          <a:sym typeface="DIN-Light" charset="0"/>
        </a:defRPr>
      </a:lvl1pPr>
      <a:lvl2pPr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2pPr>
      <a:lvl3pPr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3pPr>
      <a:lvl4pPr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4pPr>
      <a:lvl5pPr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5pPr>
      <a:lvl6pPr marL="321374"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6pPr>
      <a:lvl7pPr marL="642750"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7pPr>
      <a:lvl8pPr marL="964124"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8pPr>
      <a:lvl9pPr marL="1285500"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9pPr>
    </p:titleStyle>
    <p:bodyStyle>
      <a:lvl1pPr marL="624896"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344"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792"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240"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688"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064"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437"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813"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191"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5A71F"/>
        </a:solidFill>
        <a:effectLst/>
      </p:bgPr>
    </p:bg>
    <p:spTree>
      <p:nvGrpSpPr>
        <p:cNvPr id="1" name=""/>
        <p:cNvGrpSpPr/>
        <p:nvPr/>
      </p:nvGrpSpPr>
      <p:grpSpPr>
        <a:xfrm>
          <a:off x="0" y="0"/>
          <a:ext cx="0" cy="0"/>
          <a:chOff x="0" y="0"/>
          <a:chExt cx="0" cy="0"/>
        </a:xfrm>
      </p:grpSpPr>
      <p:sp>
        <p:nvSpPr>
          <p:cNvPr id="14337" name="Text Box 1"/>
          <p:cNvSpPr txBox="1">
            <a:spLocks noGrp="1" noChangeArrowheads="1"/>
          </p:cNvSpPr>
          <p:nvPr>
            <p:ph type="sldNum" sz="quarter" idx="4"/>
          </p:nvPr>
        </p:nvSpPr>
        <p:spPr bwMode="auto">
          <a:xfrm>
            <a:off x="4442521" y="4411271"/>
            <a:ext cx="248915"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70" tIns="32135" rIns="64270" bIns="32135" numCol="1" anchor="t" anchorCtr="0" compatLnSpc="1">
            <a:prstTxWarp prst="textNoShape">
              <a:avLst/>
            </a:prstTxWarp>
          </a:bodyPr>
          <a:lstStyle>
            <a:lvl1pPr algn="ctr">
              <a:defRPr sz="1300">
                <a:solidFill>
                  <a:srgbClr val="FFFFFF"/>
                </a:solidFill>
                <a:latin typeface="Arial Narrow" panose="020B0606020202030204" pitchFamily="34" charset="0"/>
                <a:ea typeface="ＭＳ Ｐゴシック" charset="0"/>
                <a:cs typeface="Arial Narrow" panose="020B0606020202030204" pitchFamily="34" charset="0"/>
                <a:sym typeface="DIN-Regular" charset="0"/>
              </a:defRPr>
            </a:lvl1pPr>
            <a:lvl2pPr algn="l">
              <a:defRPr sz="800">
                <a:solidFill>
                  <a:schemeClr val="tx1"/>
                </a:solidFill>
                <a:latin typeface="+mn-lt"/>
                <a:ea typeface="ＭＳ Ｐゴシック" charset="0"/>
              </a:defRPr>
            </a:lvl2pPr>
            <a:lvl3pPr algn="l">
              <a:defRPr sz="800">
                <a:solidFill>
                  <a:schemeClr val="tx1"/>
                </a:solidFill>
                <a:latin typeface="+mn-lt"/>
                <a:ea typeface="ＭＳ Ｐゴシック" charset="0"/>
              </a:defRPr>
            </a:lvl3pPr>
            <a:lvl4pPr algn="l">
              <a:defRPr sz="800">
                <a:solidFill>
                  <a:schemeClr val="tx1"/>
                </a:solidFill>
                <a:latin typeface="+mn-lt"/>
                <a:ea typeface="ＭＳ Ｐゴシック" charset="0"/>
              </a:defRPr>
            </a:lvl4pPr>
            <a:lvl5pPr algn="l">
              <a:defRPr sz="800">
                <a:solidFill>
                  <a:schemeClr val="tx1"/>
                </a:solidFill>
                <a:latin typeface="+mn-lt"/>
                <a:ea typeface="ＭＳ Ｐゴシック" charset="0"/>
              </a:defRPr>
            </a:lvl5pPr>
            <a:lvl6pPr fontAlgn="base">
              <a:spcBef>
                <a:spcPct val="0"/>
              </a:spcBef>
              <a:spcAft>
                <a:spcPct val="0"/>
              </a:spcAft>
              <a:defRPr sz="800">
                <a:solidFill>
                  <a:schemeClr val="tx1"/>
                </a:solidFill>
                <a:latin typeface="+mn-lt"/>
                <a:ea typeface="ＭＳ Ｐゴシック" charset="0"/>
              </a:defRPr>
            </a:lvl6pPr>
            <a:lvl7pPr fontAlgn="base">
              <a:spcBef>
                <a:spcPct val="0"/>
              </a:spcBef>
              <a:spcAft>
                <a:spcPct val="0"/>
              </a:spcAft>
              <a:defRPr sz="800">
                <a:solidFill>
                  <a:schemeClr val="tx1"/>
                </a:solidFill>
                <a:latin typeface="+mn-lt"/>
                <a:ea typeface="ＭＳ Ｐゴシック" charset="0"/>
              </a:defRPr>
            </a:lvl7pPr>
            <a:lvl8pPr fontAlgn="base">
              <a:spcBef>
                <a:spcPct val="0"/>
              </a:spcBef>
              <a:spcAft>
                <a:spcPct val="0"/>
              </a:spcAft>
              <a:defRPr sz="800">
                <a:solidFill>
                  <a:schemeClr val="tx1"/>
                </a:solidFill>
                <a:latin typeface="+mn-lt"/>
                <a:ea typeface="ＭＳ Ｐゴシック" charset="0"/>
              </a:defRPr>
            </a:lvl8pPr>
            <a:lvl9pPr fontAlgn="base">
              <a:spcBef>
                <a:spcPct val="0"/>
              </a:spcBef>
              <a:spcAft>
                <a:spcPct val="0"/>
              </a:spcAft>
              <a:defRPr sz="800">
                <a:solidFill>
                  <a:schemeClr val="tx1"/>
                </a:solidFill>
                <a:latin typeface="+mn-lt"/>
                <a:ea typeface="ＭＳ Ｐゴシック" charset="0"/>
              </a:defRPr>
            </a:lvl9pPr>
          </a:lstStyle>
          <a:p>
            <a:fld id="{3B031135-F9C8-B649-9E45-D55C9F3D0DD9}" type="slidenum">
              <a:rPr lang="en-US" smtClean="0"/>
              <a:pPr/>
              <a:t>‹#›</a:t>
            </a:fld>
            <a:endParaRPr lang="en-US" dirty="0"/>
          </a:p>
        </p:txBody>
      </p:sp>
      <p:sp>
        <p:nvSpPr>
          <p:cNvPr id="14338" name="Rectangle 2"/>
          <p:cNvSpPr>
            <a:spLocks noGrp="1" noChangeArrowheads="1"/>
          </p:cNvSpPr>
          <p:nvPr>
            <p:ph type="title"/>
          </p:nvPr>
        </p:nvSpPr>
        <p:spPr bwMode="auto">
          <a:xfrm>
            <a:off x="892975" y="2750350"/>
            <a:ext cx="7358063" cy="955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5" tIns="35705" rIns="35705" bIns="35705" numCol="1" anchor="ctr" anchorCtr="0" compatLnSpc="1">
            <a:prstTxWarp prst="textNoShape">
              <a:avLst/>
            </a:prstTxWarp>
          </a:bodyPr>
          <a:lstStyle/>
          <a:p>
            <a:pPr lvl="0"/>
            <a:r>
              <a:rPr lang="en-US" dirty="0" smtClean="0">
                <a:sym typeface="DIN-Light" charset="0"/>
              </a:rPr>
              <a:t>CLICK TO EDIT HEADING</a:t>
            </a:r>
            <a:endParaRPr lang="en-US" dirty="0">
              <a:sym typeface="DIN-Light" charset="0"/>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ransition/>
  <p:hf hdr="0" ftr="0" dt="0"/>
  <p:txStyles>
    <p:titleStyle>
      <a:lvl1pPr algn="ctr" rtl="0" eaLnBrk="1" fontAlgn="base" hangingPunct="1">
        <a:spcBef>
          <a:spcPct val="0"/>
        </a:spcBef>
        <a:spcAft>
          <a:spcPct val="0"/>
        </a:spcAft>
        <a:defRPr sz="5100" b="0" i="0" cap="all" spc="-150">
          <a:solidFill>
            <a:srgbClr val="806413"/>
          </a:solidFill>
          <a:latin typeface="Arial Narrow" panose="020B0606020202030204" pitchFamily="34" charset="0"/>
          <a:ea typeface="+mj-ea"/>
          <a:cs typeface="Arial Narrow" panose="020B0606020202030204" pitchFamily="34" charset="0"/>
          <a:sym typeface="DIN-Light" charset="0"/>
        </a:defRPr>
      </a:lvl1pPr>
      <a:lvl2pPr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2pPr>
      <a:lvl3pPr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3pPr>
      <a:lvl4pPr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4pPr>
      <a:lvl5pPr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5pPr>
      <a:lvl6pPr marL="321357"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6pPr>
      <a:lvl7pPr marL="642717"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7pPr>
      <a:lvl8pPr marL="964075"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8pPr>
      <a:lvl9pPr marL="1285434"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9pPr>
    </p:titleStyle>
    <p:bodyStyle>
      <a:lvl1pPr marL="624864"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296"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728"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60"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592"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5951"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308"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668"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030"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ushar@nexsenpruet.com"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2.xml"/><Relationship Id="rId1" Type="http://schemas.openxmlformats.org/officeDocument/2006/relationships/vmlDrawing" Target="../drawings/vmlDrawing1.vml"/><Relationship Id="rId5" Type="http://schemas.openxmlformats.org/officeDocument/2006/relationships/image" Target="../media/image46.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mailto:sushar@nexsenpruet.com" TargetMode="External"/><Relationship Id="rId1" Type="http://schemas.openxmlformats.org/officeDocument/2006/relationships/slideLayout" Target="../slideLayouts/slideLayout92.xml"/><Relationship Id="rId4" Type="http://schemas.openxmlformats.org/officeDocument/2006/relationships/image" Target="../media/image4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038600"/>
            <a:ext cx="5334000" cy="1295400"/>
          </a:xfrm>
        </p:spPr>
        <p:txBody>
          <a:bodyPr/>
          <a:lstStyle/>
          <a:p>
            <a:pPr algn="ctr"/>
            <a:r>
              <a:rPr lang="en-US" sz="2200" cap="none" dirty="0" smtClean="0"/>
              <a:t/>
            </a:r>
            <a:br>
              <a:rPr lang="en-US" sz="2200" cap="none" dirty="0" smtClean="0"/>
            </a:br>
            <a:r>
              <a:rPr lang="en-US" sz="2400" cap="none" dirty="0" smtClean="0"/>
              <a:t>ACC SOUTH CAROLINA WINTER MEETING</a:t>
            </a:r>
            <a:r>
              <a:rPr lang="en-US" sz="2200" cap="none" dirty="0"/>
              <a:t/>
            </a:r>
            <a:br>
              <a:rPr lang="en-US" sz="2200" cap="none" dirty="0"/>
            </a:br>
            <a:r>
              <a:rPr lang="en-US" sz="2200" cap="none" dirty="0"/>
              <a:t>Expanding in South Carolina: </a:t>
            </a:r>
            <a:r>
              <a:rPr lang="en-US" sz="2200" cap="none" dirty="0" smtClean="0"/>
              <a:t/>
            </a:r>
            <a:br>
              <a:rPr lang="en-US" sz="2200" cap="none" dirty="0" smtClean="0"/>
            </a:br>
            <a:r>
              <a:rPr lang="en-US" sz="2200" cap="none" dirty="0" smtClean="0"/>
              <a:t>Economic </a:t>
            </a:r>
            <a:r>
              <a:rPr lang="en-US" sz="2200" cap="none" dirty="0"/>
              <a:t>Development Considerations</a:t>
            </a:r>
            <a:br>
              <a:rPr lang="en-US" sz="2200" cap="none" dirty="0"/>
            </a:br>
            <a:endParaRPr lang="en-US" sz="2200" cap="none" dirty="0"/>
          </a:p>
        </p:txBody>
      </p:sp>
      <p:sp>
        <p:nvSpPr>
          <p:cNvPr id="6" name="Text Placeholder 5"/>
          <p:cNvSpPr>
            <a:spLocks noGrp="1"/>
          </p:cNvSpPr>
          <p:nvPr>
            <p:ph type="body" sz="quarter" idx="11"/>
          </p:nvPr>
        </p:nvSpPr>
        <p:spPr>
          <a:xfrm>
            <a:off x="2895600" y="5512596"/>
            <a:ext cx="3268266" cy="214313"/>
          </a:xfrm>
        </p:spPr>
        <p:txBody>
          <a:bodyPr/>
          <a:lstStyle/>
          <a:p>
            <a:pPr algn="ctr"/>
            <a:r>
              <a:rPr lang="en-US" sz="1400" dirty="0" smtClean="0">
                <a:solidFill>
                  <a:schemeClr val="accent1"/>
                </a:solidFill>
              </a:rPr>
              <a:t>February 17, 2022</a:t>
            </a:r>
            <a:endParaRPr lang="en-US" sz="1400" dirty="0">
              <a:solidFill>
                <a:schemeClr val="accent1"/>
              </a:solidFill>
            </a:endParaRPr>
          </a:p>
        </p:txBody>
      </p:sp>
      <p:sp>
        <p:nvSpPr>
          <p:cNvPr id="9" name="TextBox 8"/>
          <p:cNvSpPr txBox="1"/>
          <p:nvPr/>
        </p:nvSpPr>
        <p:spPr>
          <a:xfrm>
            <a:off x="1750107" y="5905505"/>
            <a:ext cx="5559252" cy="584775"/>
          </a:xfrm>
          <a:prstGeom prst="rect">
            <a:avLst/>
          </a:prstGeom>
          <a:noFill/>
        </p:spPr>
        <p:txBody>
          <a:bodyPr wrap="square" rtlCol="0">
            <a:spAutoFit/>
          </a:bodyPr>
          <a:lstStyle/>
          <a:p>
            <a:r>
              <a:rPr lang="en-US" sz="1600" dirty="0" smtClean="0">
                <a:solidFill>
                  <a:srgbClr val="000000"/>
                </a:solidFill>
                <a:latin typeface="Arial Narrow" panose="020B0606020202030204" pitchFamily="34" charset="0"/>
              </a:rPr>
              <a:t>Tushar V. Chikhliker	        	  </a:t>
            </a:r>
            <a:r>
              <a:rPr lang="en-US" sz="1600" dirty="0">
                <a:solidFill>
                  <a:srgbClr val="000000"/>
                </a:solidFill>
                <a:latin typeface="Arial Narrow" panose="020B0606020202030204" pitchFamily="34" charset="0"/>
              </a:rPr>
              <a:t> </a:t>
            </a:r>
            <a:r>
              <a:rPr lang="en-US" sz="1600" dirty="0" smtClean="0">
                <a:solidFill>
                  <a:srgbClr val="000000"/>
                </a:solidFill>
                <a:latin typeface="Arial Narrow" panose="020B0606020202030204" pitchFamily="34" charset="0"/>
              </a:rPr>
              <a:t>          </a:t>
            </a:r>
            <a:r>
              <a:rPr lang="en-US" sz="1600" dirty="0" smtClean="0">
                <a:solidFill>
                  <a:srgbClr val="000000"/>
                </a:solidFill>
                <a:latin typeface="Arial Narrow" panose="020B0606020202030204" pitchFamily="34" charset="0"/>
              </a:rPr>
              <a:t>  </a:t>
            </a:r>
            <a:r>
              <a:rPr lang="en-US" sz="1600" dirty="0" smtClean="0">
                <a:solidFill>
                  <a:srgbClr val="000000"/>
                </a:solidFill>
                <a:latin typeface="Arial Narrow" panose="020B0606020202030204" pitchFamily="34" charset="0"/>
                <a:hlinkClick r:id="rId2"/>
              </a:rPr>
              <a:t>tushar@nexsenpruet.com</a:t>
            </a:r>
            <a:endParaRPr lang="en-US" sz="1600" dirty="0" smtClean="0">
              <a:solidFill>
                <a:srgbClr val="000000"/>
              </a:solidFill>
              <a:latin typeface="Arial Narrow" panose="020B0606020202030204" pitchFamily="34" charset="0"/>
            </a:endParaRPr>
          </a:p>
          <a:p>
            <a:r>
              <a:rPr lang="en-US" sz="1600" dirty="0" smtClean="0">
                <a:solidFill>
                  <a:srgbClr val="000000"/>
                </a:solidFill>
                <a:latin typeface="Arial Narrow" panose="020B0606020202030204" pitchFamily="34" charset="0"/>
              </a:rPr>
              <a:t>	 </a:t>
            </a:r>
          </a:p>
        </p:txBody>
      </p:sp>
    </p:spTree>
    <p:extLst>
      <p:ext uri="{BB962C8B-B14F-4D97-AF65-F5344CB8AC3E}">
        <p14:creationId xmlns:p14="http://schemas.microsoft.com/office/powerpoint/2010/main" val="31778520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10</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347472" lvl="0" indent="-347472">
              <a:spcBef>
                <a:spcPts val="1200"/>
              </a:spcBef>
              <a:spcAft>
                <a:spcPts val="1200"/>
              </a:spcAft>
              <a:buSzPct val="120000"/>
              <a:buFont typeface="Arial" panose="020B0604020202020204" pitchFamily="34" charset="0"/>
              <a:buChar char="•"/>
            </a:pPr>
            <a:r>
              <a:rPr lang="en-US" sz="2800" dirty="0" smtClean="0">
                <a:solidFill>
                  <a:schemeClr val="tx2"/>
                </a:solidFill>
                <a:latin typeface="Arial Narrow" panose="020B0606020202030204" pitchFamily="34" charset="0"/>
              </a:rPr>
              <a:t>Challenged </a:t>
            </a:r>
            <a:r>
              <a:rPr lang="en-US" sz="2800" dirty="0">
                <a:solidFill>
                  <a:schemeClr val="tx2"/>
                </a:solidFill>
                <a:latin typeface="Arial Narrow" panose="020B0606020202030204" pitchFamily="34" charset="0"/>
              </a:rPr>
              <a:t>economy will put a premium on cost efficiencies in the site selection process</a:t>
            </a:r>
          </a:p>
          <a:p>
            <a:pPr marL="347472" lvl="1" indent="-347472">
              <a:spcBef>
                <a:spcPts val="1200"/>
              </a:spcBef>
              <a:spcAft>
                <a:spcPts val="1200"/>
              </a:spcAft>
              <a:buSzPct val="120000"/>
              <a:buFont typeface="Arial" panose="020B0604020202020204" pitchFamily="34" charset="0"/>
              <a:buChar char="•"/>
            </a:pPr>
            <a:r>
              <a:rPr lang="en-US" sz="2800" dirty="0">
                <a:solidFill>
                  <a:schemeClr val="tx2"/>
                </a:solidFill>
                <a:latin typeface="Arial Narrow" panose="020B0606020202030204" pitchFamily="34" charset="0"/>
              </a:rPr>
              <a:t>Lower-cost/lower-taxing states will have a competitive </a:t>
            </a:r>
            <a:r>
              <a:rPr lang="en-US" sz="2800" dirty="0" smtClean="0">
                <a:solidFill>
                  <a:schemeClr val="tx2"/>
                </a:solidFill>
                <a:latin typeface="Arial Narrow" panose="020B0606020202030204" pitchFamily="34" charset="0"/>
              </a:rPr>
              <a:t>advantage</a:t>
            </a:r>
          </a:p>
          <a:p>
            <a:pPr marL="347472" lvl="1" indent="-347472">
              <a:spcBef>
                <a:spcPts val="1200"/>
              </a:spcBef>
              <a:spcAft>
                <a:spcPts val="1200"/>
              </a:spcAft>
              <a:buSzPct val="120000"/>
              <a:buFont typeface="Arial" panose="020B0604020202020204" pitchFamily="34" charset="0"/>
              <a:buChar char="•"/>
            </a:pPr>
            <a:r>
              <a:rPr lang="en-US" sz="2800" dirty="0" smtClean="0">
                <a:solidFill>
                  <a:schemeClr val="tx2"/>
                </a:solidFill>
                <a:latin typeface="Arial Narrow" panose="020B0606020202030204" pitchFamily="34" charset="0"/>
              </a:rPr>
              <a:t>Southeastern US compares favorably</a:t>
            </a:r>
            <a:endParaRPr lang="en-US" sz="2800" dirty="0">
              <a:solidFill>
                <a:schemeClr val="tx2"/>
              </a:solidFill>
              <a:latin typeface="Arial Narrow" panose="020B0606020202030204" pitchFamily="34" charset="0"/>
            </a:endParaRPr>
          </a:p>
          <a:p>
            <a:pPr marL="347472" lvl="1" indent="-347472">
              <a:spcBef>
                <a:spcPts val="1200"/>
              </a:spcBef>
              <a:spcAft>
                <a:spcPts val="1200"/>
              </a:spcAft>
              <a:buSzPct val="120000"/>
              <a:buFont typeface="Arial" panose="020B0604020202020204" pitchFamily="34" charset="0"/>
              <a:buChar char="•"/>
            </a:pPr>
            <a:r>
              <a:rPr lang="en-US" sz="2800" dirty="0" smtClean="0">
                <a:solidFill>
                  <a:schemeClr val="tx2"/>
                </a:solidFill>
                <a:latin typeface="Arial Narrow" panose="020B0606020202030204" pitchFamily="34" charset="0"/>
              </a:rPr>
              <a:t>Improving </a:t>
            </a:r>
            <a:r>
              <a:rPr lang="en-US" sz="2800" dirty="0">
                <a:solidFill>
                  <a:schemeClr val="tx2"/>
                </a:solidFill>
                <a:latin typeface="Arial Narrow" panose="020B0606020202030204" pitchFamily="34" charset="0"/>
              </a:rPr>
              <a:t>the bottom line on the cost side of the ledger, rather than the revenue side, will be an easier lift </a:t>
            </a:r>
            <a:r>
              <a:rPr lang="en-US" sz="2800" dirty="0" smtClean="0">
                <a:solidFill>
                  <a:schemeClr val="tx2"/>
                </a:solidFill>
                <a:latin typeface="Arial Narrow" panose="020B0606020202030204" pitchFamily="34" charset="0"/>
              </a:rPr>
              <a:t>for </a:t>
            </a:r>
            <a:r>
              <a:rPr lang="en-US" sz="2800" dirty="0">
                <a:solidFill>
                  <a:schemeClr val="tx2"/>
                </a:solidFill>
                <a:latin typeface="Arial Narrow" panose="020B0606020202030204" pitchFamily="34" charset="0"/>
              </a:rPr>
              <a:t>companies</a:t>
            </a:r>
          </a:p>
          <a:p>
            <a:pPr marL="285750" lvl="0" indent="-285750" algn="just">
              <a:spcBef>
                <a:spcPts val="1200"/>
              </a:spcBef>
              <a:buFont typeface="Arial" panose="020B0604020202020204" pitchFamily="34" charset="0"/>
              <a:buChar char="•"/>
            </a:pPr>
            <a:endParaRPr lang="en-US" dirty="0">
              <a:solidFill>
                <a:schemeClr val="accent1">
                  <a:lumMod val="90000"/>
                  <a:lumOff val="10000"/>
                </a:schemeClr>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 Company Considerations – </a:t>
            </a:r>
            <a:r>
              <a:rPr lang="en-US" sz="3200" b="1" dirty="0" smtClean="0">
                <a:solidFill>
                  <a:schemeClr val="tx2"/>
                </a:solidFill>
                <a:ea typeface="Tahoma" panose="020B0604030504040204" pitchFamily="34" charset="0"/>
                <a:cs typeface="Tahoma" panose="020B0604030504040204" pitchFamily="34" charset="0"/>
              </a:rPr>
              <a:t>CBA</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28958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11</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347472" lvl="0" indent="-342900">
              <a:spcBef>
                <a:spcPts val="0"/>
              </a:spcBef>
              <a:spcAft>
                <a:spcPts val="1200"/>
              </a:spcAft>
              <a:buSzPct val="120000"/>
              <a:buFont typeface="Arial" panose="020B0604020202020204" pitchFamily="34" charset="0"/>
              <a:buChar char="•"/>
            </a:pPr>
            <a:r>
              <a:rPr lang="en-US" sz="2400" dirty="0" smtClean="0">
                <a:solidFill>
                  <a:schemeClr val="tx2"/>
                </a:solidFill>
                <a:latin typeface="Arial Narrow" panose="020B0606020202030204" pitchFamily="34" charset="0"/>
              </a:rPr>
              <a:t>Location Matters 2021 – Tax Foundation and KPMG</a:t>
            </a:r>
          </a:p>
          <a:p>
            <a:pPr marL="659953" lvl="2" indent="-347472">
              <a:spcBef>
                <a:spcPts val="0"/>
              </a:spcBef>
              <a:spcAft>
                <a:spcPts val="1200"/>
              </a:spcAft>
              <a:buSzPct val="80000"/>
              <a:buFont typeface="Wingdings" panose="05000000000000000000" pitchFamily="2" charset="2"/>
              <a:buChar char="§"/>
            </a:pPr>
            <a:r>
              <a:rPr lang="en-US" sz="2400" dirty="0" smtClean="0">
                <a:solidFill>
                  <a:schemeClr val="tx2"/>
                </a:solidFill>
                <a:latin typeface="Arial Narrow" panose="020B0606020202030204" pitchFamily="34" charset="0"/>
              </a:rPr>
              <a:t>Includes analysis for “mature” firms and “</a:t>
            </a:r>
            <a:r>
              <a:rPr lang="en-US" sz="2400" u="sng" dirty="0" smtClean="0">
                <a:solidFill>
                  <a:schemeClr val="tx2"/>
                </a:solidFill>
                <a:latin typeface="Arial Narrow" panose="020B0606020202030204" pitchFamily="34" charset="0"/>
              </a:rPr>
              <a:t>new</a:t>
            </a:r>
            <a:r>
              <a:rPr lang="en-US" sz="2400" dirty="0" smtClean="0">
                <a:solidFill>
                  <a:schemeClr val="tx2"/>
                </a:solidFill>
                <a:latin typeface="Arial Narrow" panose="020B0606020202030204" pitchFamily="34" charset="0"/>
              </a:rPr>
              <a:t>” investments</a:t>
            </a:r>
          </a:p>
          <a:p>
            <a:pPr marL="659953" lvl="2" indent="-347472">
              <a:spcBef>
                <a:spcPts val="0"/>
              </a:spcBef>
              <a:spcAft>
                <a:spcPts val="1200"/>
              </a:spcAft>
              <a:buSzPct val="80000"/>
              <a:buFont typeface="Wingdings" panose="05000000000000000000" pitchFamily="2" charset="2"/>
              <a:buChar char="§"/>
            </a:pPr>
            <a:r>
              <a:rPr lang="en-US" sz="2400" dirty="0" smtClean="0">
                <a:solidFill>
                  <a:schemeClr val="tx2"/>
                </a:solidFill>
                <a:latin typeface="Arial Narrow" panose="020B0606020202030204" pitchFamily="34" charset="0"/>
              </a:rPr>
              <a:t> Corporate Headquarters – NC (1); </a:t>
            </a:r>
            <a:r>
              <a:rPr lang="en-US" sz="2400" dirty="0">
                <a:solidFill>
                  <a:schemeClr val="tx2"/>
                </a:solidFill>
                <a:latin typeface="Arial Narrow" panose="020B0606020202030204" pitchFamily="34" charset="0"/>
              </a:rPr>
              <a:t>AL (4</a:t>
            </a:r>
            <a:r>
              <a:rPr lang="en-US" sz="2400" dirty="0" smtClean="0">
                <a:solidFill>
                  <a:schemeClr val="tx2"/>
                </a:solidFill>
                <a:latin typeface="Arial Narrow" panose="020B0606020202030204" pitchFamily="34" charset="0"/>
              </a:rPr>
              <a:t>); </a:t>
            </a:r>
            <a:r>
              <a:rPr lang="en-US" sz="2400" u="sng" dirty="0">
                <a:solidFill>
                  <a:schemeClr val="tx2"/>
                </a:solidFill>
                <a:latin typeface="Arial Narrow" panose="020B0606020202030204" pitchFamily="34" charset="0"/>
              </a:rPr>
              <a:t>SC (</a:t>
            </a:r>
            <a:r>
              <a:rPr lang="en-US" sz="2400" u="sng" dirty="0" smtClean="0">
                <a:solidFill>
                  <a:schemeClr val="tx2"/>
                </a:solidFill>
                <a:latin typeface="Arial Narrow" panose="020B0606020202030204" pitchFamily="34" charset="0"/>
              </a:rPr>
              <a:t>25)</a:t>
            </a:r>
            <a:r>
              <a:rPr lang="en-US" sz="2400" dirty="0" smtClean="0">
                <a:solidFill>
                  <a:schemeClr val="tx2"/>
                </a:solidFill>
                <a:latin typeface="Arial Narrow" panose="020B0606020202030204" pitchFamily="34" charset="0"/>
              </a:rPr>
              <a:t>; GA (29); TN (30)</a:t>
            </a:r>
          </a:p>
          <a:p>
            <a:pPr marL="659953" lvl="2" indent="-347472">
              <a:spcBef>
                <a:spcPts val="0"/>
              </a:spcBef>
              <a:spcAft>
                <a:spcPts val="1200"/>
              </a:spcAft>
              <a:buSzPct val="80000"/>
              <a:buFont typeface="Wingdings" panose="05000000000000000000" pitchFamily="2" charset="2"/>
              <a:buChar char="§"/>
            </a:pPr>
            <a:r>
              <a:rPr lang="en-US" sz="2400" dirty="0" smtClean="0">
                <a:solidFill>
                  <a:schemeClr val="tx2"/>
                </a:solidFill>
                <a:latin typeface="Arial Narrow" panose="020B0606020202030204" pitchFamily="34" charset="0"/>
              </a:rPr>
              <a:t>R&amp;D Facility - </a:t>
            </a:r>
            <a:r>
              <a:rPr lang="en-US" sz="2400" dirty="0">
                <a:solidFill>
                  <a:schemeClr val="tx2"/>
                </a:solidFill>
                <a:latin typeface="Arial Narrow" panose="020B0606020202030204" pitchFamily="34" charset="0"/>
              </a:rPr>
              <a:t>NC </a:t>
            </a:r>
            <a:r>
              <a:rPr lang="en-US" sz="2400" dirty="0" smtClean="0">
                <a:solidFill>
                  <a:schemeClr val="tx2"/>
                </a:solidFill>
                <a:latin typeface="Arial Narrow" panose="020B0606020202030204" pitchFamily="34" charset="0"/>
              </a:rPr>
              <a:t>(5); </a:t>
            </a:r>
            <a:r>
              <a:rPr lang="en-US" sz="2400" dirty="0">
                <a:solidFill>
                  <a:schemeClr val="tx2"/>
                </a:solidFill>
                <a:latin typeface="Arial Narrow" panose="020B0606020202030204" pitchFamily="34" charset="0"/>
              </a:rPr>
              <a:t>AL </a:t>
            </a:r>
            <a:r>
              <a:rPr lang="en-US" sz="2400" dirty="0" smtClean="0">
                <a:solidFill>
                  <a:schemeClr val="tx2"/>
                </a:solidFill>
                <a:latin typeface="Arial Narrow" panose="020B0606020202030204" pitchFamily="34" charset="0"/>
              </a:rPr>
              <a:t>(6); </a:t>
            </a:r>
            <a:r>
              <a:rPr lang="en-US" sz="2400" dirty="0">
                <a:solidFill>
                  <a:schemeClr val="tx2"/>
                </a:solidFill>
                <a:latin typeface="Arial Narrow" panose="020B0606020202030204" pitchFamily="34" charset="0"/>
              </a:rPr>
              <a:t>GA (7); TN (31</a:t>
            </a:r>
            <a:r>
              <a:rPr lang="en-US" sz="2400" dirty="0" smtClean="0">
                <a:solidFill>
                  <a:schemeClr val="tx2"/>
                </a:solidFill>
                <a:latin typeface="Arial Narrow" panose="020B0606020202030204" pitchFamily="34" charset="0"/>
              </a:rPr>
              <a:t>); </a:t>
            </a:r>
            <a:r>
              <a:rPr lang="en-US" sz="2400" u="sng" dirty="0" smtClean="0">
                <a:solidFill>
                  <a:schemeClr val="tx2"/>
                </a:solidFill>
                <a:latin typeface="Arial Narrow" panose="020B0606020202030204" pitchFamily="34" charset="0"/>
              </a:rPr>
              <a:t>SC (46)</a:t>
            </a:r>
            <a:r>
              <a:rPr lang="en-US" sz="2400" dirty="0" smtClean="0">
                <a:solidFill>
                  <a:schemeClr val="tx2"/>
                </a:solidFill>
                <a:latin typeface="Arial Narrow" panose="020B0606020202030204" pitchFamily="34" charset="0"/>
              </a:rPr>
              <a:t> </a:t>
            </a:r>
          </a:p>
          <a:p>
            <a:pPr marL="659953" lvl="2" indent="-347472">
              <a:spcBef>
                <a:spcPts val="0"/>
              </a:spcBef>
              <a:spcAft>
                <a:spcPts val="1200"/>
              </a:spcAft>
              <a:buSzPct val="80000"/>
              <a:buFont typeface="Wingdings" panose="05000000000000000000" pitchFamily="2" charset="2"/>
              <a:buChar char="§"/>
            </a:pPr>
            <a:r>
              <a:rPr lang="en-US" sz="2400" dirty="0" smtClean="0">
                <a:solidFill>
                  <a:schemeClr val="tx2"/>
                </a:solidFill>
                <a:latin typeface="Arial Narrow" panose="020B0606020202030204" pitchFamily="34" charset="0"/>
              </a:rPr>
              <a:t>Distribution Center - </a:t>
            </a:r>
            <a:r>
              <a:rPr lang="en-US" sz="2400" dirty="0">
                <a:solidFill>
                  <a:schemeClr val="tx2"/>
                </a:solidFill>
                <a:latin typeface="Arial Narrow" panose="020B0606020202030204" pitchFamily="34" charset="0"/>
              </a:rPr>
              <a:t>AL (2); TN (7); </a:t>
            </a:r>
            <a:r>
              <a:rPr lang="en-US" sz="2400" dirty="0" smtClean="0">
                <a:solidFill>
                  <a:schemeClr val="tx2"/>
                </a:solidFill>
                <a:latin typeface="Arial Narrow" panose="020B0606020202030204" pitchFamily="34" charset="0"/>
              </a:rPr>
              <a:t>NC (9); GA (10); </a:t>
            </a:r>
            <a:r>
              <a:rPr lang="en-US" sz="2400" u="sng" dirty="0" smtClean="0">
                <a:solidFill>
                  <a:schemeClr val="tx2"/>
                </a:solidFill>
                <a:latin typeface="Arial Narrow" panose="020B0606020202030204" pitchFamily="34" charset="0"/>
              </a:rPr>
              <a:t>SC </a:t>
            </a:r>
            <a:r>
              <a:rPr lang="en-US" sz="2400" u="sng" dirty="0">
                <a:solidFill>
                  <a:schemeClr val="tx2"/>
                </a:solidFill>
                <a:latin typeface="Arial Narrow" panose="020B0606020202030204" pitchFamily="34" charset="0"/>
              </a:rPr>
              <a:t>(</a:t>
            </a:r>
            <a:r>
              <a:rPr lang="en-US" sz="2400" u="sng" dirty="0" smtClean="0">
                <a:solidFill>
                  <a:schemeClr val="tx2"/>
                </a:solidFill>
                <a:latin typeface="Arial Narrow" panose="020B0606020202030204" pitchFamily="34" charset="0"/>
              </a:rPr>
              <a:t>43)</a:t>
            </a:r>
          </a:p>
          <a:p>
            <a:pPr marL="659953" lvl="2" indent="-347472">
              <a:spcBef>
                <a:spcPts val="0"/>
              </a:spcBef>
              <a:spcAft>
                <a:spcPts val="1200"/>
              </a:spcAft>
              <a:buSzPct val="80000"/>
              <a:buFont typeface="Wingdings" panose="05000000000000000000" pitchFamily="2" charset="2"/>
              <a:buChar char="§"/>
            </a:pPr>
            <a:r>
              <a:rPr lang="en-US" sz="2400" dirty="0" smtClean="0">
                <a:solidFill>
                  <a:schemeClr val="tx2"/>
                </a:solidFill>
                <a:latin typeface="Arial Narrow" panose="020B0606020202030204" pitchFamily="34" charset="0"/>
              </a:rPr>
              <a:t>Capital-Intensive Manufacturing - </a:t>
            </a:r>
            <a:r>
              <a:rPr lang="en-US" sz="2400" dirty="0">
                <a:solidFill>
                  <a:schemeClr val="tx2"/>
                </a:solidFill>
                <a:latin typeface="Arial Narrow" panose="020B0606020202030204" pitchFamily="34" charset="0"/>
              </a:rPr>
              <a:t>AL </a:t>
            </a:r>
            <a:r>
              <a:rPr lang="en-US" sz="2400" dirty="0" smtClean="0">
                <a:solidFill>
                  <a:schemeClr val="tx2"/>
                </a:solidFill>
                <a:latin typeface="Arial Narrow" panose="020B0606020202030204" pitchFamily="34" charset="0"/>
              </a:rPr>
              <a:t>(14); </a:t>
            </a:r>
            <a:r>
              <a:rPr lang="en-US" sz="2400" dirty="0">
                <a:solidFill>
                  <a:schemeClr val="tx2"/>
                </a:solidFill>
                <a:latin typeface="Arial Narrow" panose="020B0606020202030204" pitchFamily="34" charset="0"/>
              </a:rPr>
              <a:t>TN </a:t>
            </a:r>
            <a:r>
              <a:rPr lang="en-US" sz="2400" dirty="0" smtClean="0">
                <a:solidFill>
                  <a:schemeClr val="tx2"/>
                </a:solidFill>
                <a:latin typeface="Arial Narrow" panose="020B0606020202030204" pitchFamily="34" charset="0"/>
              </a:rPr>
              <a:t>(16); </a:t>
            </a:r>
            <a:r>
              <a:rPr lang="en-US" sz="2400" dirty="0">
                <a:solidFill>
                  <a:schemeClr val="tx2"/>
                </a:solidFill>
                <a:latin typeface="Arial Narrow" panose="020B0606020202030204" pitchFamily="34" charset="0"/>
              </a:rPr>
              <a:t>GA (20); </a:t>
            </a:r>
            <a:r>
              <a:rPr lang="en-US" sz="2400" dirty="0" smtClean="0">
                <a:solidFill>
                  <a:schemeClr val="tx2"/>
                </a:solidFill>
                <a:latin typeface="Arial Narrow" panose="020B0606020202030204" pitchFamily="34" charset="0"/>
              </a:rPr>
              <a:t>NC (29</a:t>
            </a:r>
            <a:r>
              <a:rPr lang="en-US" sz="2400" dirty="0">
                <a:solidFill>
                  <a:schemeClr val="tx2"/>
                </a:solidFill>
                <a:latin typeface="Arial Narrow" panose="020B0606020202030204" pitchFamily="34" charset="0"/>
              </a:rPr>
              <a:t>); </a:t>
            </a:r>
            <a:r>
              <a:rPr lang="en-US" sz="2400" u="sng" dirty="0" smtClean="0">
                <a:solidFill>
                  <a:schemeClr val="tx2"/>
                </a:solidFill>
                <a:latin typeface="Arial Narrow" panose="020B0606020202030204" pitchFamily="34" charset="0"/>
              </a:rPr>
              <a:t>SC (39)</a:t>
            </a:r>
          </a:p>
          <a:p>
            <a:pPr marL="659953" lvl="2" indent="-347472">
              <a:spcBef>
                <a:spcPts val="0"/>
              </a:spcBef>
              <a:spcAft>
                <a:spcPts val="1200"/>
              </a:spcAft>
              <a:buSzPct val="80000"/>
              <a:buFont typeface="Wingdings" panose="05000000000000000000" pitchFamily="2" charset="2"/>
              <a:buChar char="§"/>
            </a:pPr>
            <a:r>
              <a:rPr lang="en-US" sz="2400" dirty="0" smtClean="0">
                <a:solidFill>
                  <a:schemeClr val="tx2"/>
                </a:solidFill>
                <a:latin typeface="Arial Narrow" panose="020B0606020202030204" pitchFamily="34" charset="0"/>
              </a:rPr>
              <a:t>Labor-Intensive </a:t>
            </a:r>
            <a:r>
              <a:rPr lang="en-US" sz="2400" dirty="0">
                <a:solidFill>
                  <a:schemeClr val="tx2"/>
                </a:solidFill>
                <a:latin typeface="Arial Narrow" panose="020B0606020202030204" pitchFamily="34" charset="0"/>
              </a:rPr>
              <a:t>Manufacturing - AL </a:t>
            </a:r>
            <a:r>
              <a:rPr lang="en-US" sz="2400" dirty="0" smtClean="0">
                <a:solidFill>
                  <a:schemeClr val="tx2"/>
                </a:solidFill>
                <a:latin typeface="Arial Narrow" panose="020B0606020202030204" pitchFamily="34" charset="0"/>
              </a:rPr>
              <a:t>(</a:t>
            </a:r>
            <a:r>
              <a:rPr lang="en-US" sz="2400" dirty="0">
                <a:solidFill>
                  <a:schemeClr val="tx2"/>
                </a:solidFill>
                <a:latin typeface="Arial Narrow" panose="020B0606020202030204" pitchFamily="34" charset="0"/>
              </a:rPr>
              <a:t>7</a:t>
            </a:r>
            <a:r>
              <a:rPr lang="en-US" sz="2400" dirty="0" smtClean="0">
                <a:solidFill>
                  <a:schemeClr val="tx2"/>
                </a:solidFill>
                <a:latin typeface="Arial Narrow" panose="020B0606020202030204" pitchFamily="34" charset="0"/>
              </a:rPr>
              <a:t>); GA (</a:t>
            </a:r>
            <a:r>
              <a:rPr lang="en-US" sz="2400" dirty="0">
                <a:solidFill>
                  <a:schemeClr val="tx2"/>
                </a:solidFill>
                <a:latin typeface="Arial Narrow" panose="020B0606020202030204" pitchFamily="34" charset="0"/>
              </a:rPr>
              <a:t>6</a:t>
            </a:r>
            <a:r>
              <a:rPr lang="en-US" sz="2400" dirty="0" smtClean="0">
                <a:solidFill>
                  <a:schemeClr val="tx2"/>
                </a:solidFill>
                <a:latin typeface="Arial Narrow" panose="020B0606020202030204" pitchFamily="34" charset="0"/>
              </a:rPr>
              <a:t>); </a:t>
            </a:r>
            <a:r>
              <a:rPr lang="en-US" sz="2400" dirty="0">
                <a:solidFill>
                  <a:schemeClr val="tx2"/>
                </a:solidFill>
                <a:latin typeface="Arial Narrow" panose="020B0606020202030204" pitchFamily="34" charset="0"/>
              </a:rPr>
              <a:t>NC </a:t>
            </a:r>
            <a:r>
              <a:rPr lang="en-US" sz="2400" dirty="0" smtClean="0">
                <a:solidFill>
                  <a:schemeClr val="tx2"/>
                </a:solidFill>
                <a:latin typeface="Arial Narrow" panose="020B0606020202030204" pitchFamily="34" charset="0"/>
              </a:rPr>
              <a:t>(</a:t>
            </a:r>
            <a:r>
              <a:rPr lang="en-US" sz="2400" dirty="0">
                <a:solidFill>
                  <a:schemeClr val="tx2"/>
                </a:solidFill>
                <a:latin typeface="Arial Narrow" panose="020B0606020202030204" pitchFamily="34" charset="0"/>
              </a:rPr>
              <a:t>8</a:t>
            </a:r>
            <a:r>
              <a:rPr lang="en-US" sz="2400" dirty="0" smtClean="0">
                <a:solidFill>
                  <a:schemeClr val="tx2"/>
                </a:solidFill>
                <a:latin typeface="Arial Narrow" panose="020B0606020202030204" pitchFamily="34" charset="0"/>
              </a:rPr>
              <a:t>); </a:t>
            </a:r>
            <a:r>
              <a:rPr lang="en-US" sz="2400" u="sng" dirty="0">
                <a:solidFill>
                  <a:schemeClr val="tx2"/>
                </a:solidFill>
                <a:latin typeface="Arial Narrow" panose="020B0606020202030204" pitchFamily="34" charset="0"/>
              </a:rPr>
              <a:t>SC </a:t>
            </a:r>
            <a:r>
              <a:rPr lang="en-US" sz="2400" u="sng" dirty="0" smtClean="0">
                <a:solidFill>
                  <a:schemeClr val="tx2"/>
                </a:solidFill>
                <a:latin typeface="Arial Narrow" panose="020B0606020202030204" pitchFamily="34" charset="0"/>
              </a:rPr>
              <a:t>(10)</a:t>
            </a:r>
            <a:r>
              <a:rPr lang="en-US" sz="2400" dirty="0" smtClean="0">
                <a:solidFill>
                  <a:schemeClr val="tx2"/>
                </a:solidFill>
                <a:latin typeface="Arial Narrow" panose="020B0606020202030204" pitchFamily="34" charset="0"/>
              </a:rPr>
              <a:t>; </a:t>
            </a:r>
            <a:r>
              <a:rPr lang="en-US" sz="2400" dirty="0">
                <a:solidFill>
                  <a:schemeClr val="tx2"/>
                </a:solidFill>
                <a:latin typeface="Arial Narrow" panose="020B0606020202030204" pitchFamily="34" charset="0"/>
              </a:rPr>
              <a:t>TN (20</a:t>
            </a:r>
            <a:r>
              <a:rPr lang="en-US" sz="2400" dirty="0" smtClean="0">
                <a:solidFill>
                  <a:schemeClr val="tx2"/>
                </a:solidFill>
                <a:latin typeface="Arial Narrow" panose="020B0606020202030204" pitchFamily="34" charset="0"/>
              </a:rPr>
              <a:t>) </a:t>
            </a:r>
            <a:endParaRPr lang="en-US" sz="2400" dirty="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smtClean="0">
                <a:solidFill>
                  <a:schemeClr val="tx2"/>
                </a:solidFill>
                <a:ea typeface="Tahoma" panose="020B0604030504040204" pitchFamily="34" charset="0"/>
                <a:cs typeface="Tahoma" panose="020B0604030504040204" pitchFamily="34" charset="0"/>
              </a:rPr>
              <a:t>II. State tax rankings</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83180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12</a:t>
            </a:fld>
            <a:endParaRPr lang="en-US" dirty="0">
              <a:solidFill>
                <a:schemeClr val="bg2"/>
              </a:solidFill>
            </a:endParaRPr>
          </a:p>
        </p:txBody>
      </p:sp>
      <p:sp>
        <p:nvSpPr>
          <p:cNvPr id="4" name="Content Placeholder 3"/>
          <p:cNvSpPr>
            <a:spLocks noGrp="1"/>
          </p:cNvSpPr>
          <p:nvPr>
            <p:ph sz="quarter" idx="12"/>
          </p:nvPr>
        </p:nvSpPr>
        <p:spPr>
          <a:xfrm>
            <a:off x="457200" y="1219200"/>
            <a:ext cx="7772400" cy="5029200"/>
          </a:xfrm>
        </p:spPr>
        <p:txBody>
          <a:bodyPr/>
          <a:lstStyle/>
          <a:p>
            <a:pPr marL="347472" lvl="1" indent="-347472">
              <a:spcBef>
                <a:spcPts val="600"/>
              </a:spcBef>
              <a:spcAft>
                <a:spcPts val="600"/>
              </a:spcAft>
              <a:buClrTx/>
              <a:buSzPct val="120000"/>
              <a:buFontTx/>
              <a:buChar char="•"/>
            </a:pPr>
            <a:r>
              <a:rPr lang="en-US" altLang="en-US" sz="3200" dirty="0" smtClean="0">
                <a:solidFill>
                  <a:schemeClr val="tx2"/>
                </a:solidFill>
                <a:latin typeface="Arial Narrow"/>
              </a:rPr>
              <a:t>Reduction </a:t>
            </a:r>
            <a:r>
              <a:rPr lang="en-US" altLang="en-US" sz="3200" dirty="0">
                <a:solidFill>
                  <a:schemeClr val="tx2"/>
                </a:solidFill>
                <a:latin typeface="Arial Narrow"/>
              </a:rPr>
              <a:t>of up-front costs to ease cash flow problems associated with start up</a:t>
            </a:r>
          </a:p>
          <a:p>
            <a:pPr marL="347472" lvl="1" indent="-347472">
              <a:spcBef>
                <a:spcPct val="20000"/>
              </a:spcBef>
              <a:spcAft>
                <a:spcPts val="600"/>
              </a:spcAft>
              <a:buClrTx/>
              <a:buSzPct val="120000"/>
              <a:buFontTx/>
              <a:buChar char="•"/>
            </a:pPr>
            <a:r>
              <a:rPr lang="en-US" altLang="en-US" sz="3200" dirty="0">
                <a:solidFill>
                  <a:schemeClr val="tx2"/>
                </a:solidFill>
                <a:latin typeface="Arial Narrow"/>
              </a:rPr>
              <a:t>Employee training and retraining programs</a:t>
            </a:r>
          </a:p>
          <a:p>
            <a:pPr marL="347472" lvl="1" indent="-347472">
              <a:spcBef>
                <a:spcPct val="20000"/>
              </a:spcBef>
              <a:spcAft>
                <a:spcPts val="600"/>
              </a:spcAft>
              <a:buClrTx/>
              <a:buSzPct val="120000"/>
              <a:buFontTx/>
              <a:buChar char="•"/>
            </a:pPr>
            <a:r>
              <a:rPr lang="en-US" altLang="en-US" sz="3200" dirty="0">
                <a:solidFill>
                  <a:schemeClr val="tx2"/>
                </a:solidFill>
                <a:latin typeface="Arial Narrow"/>
              </a:rPr>
              <a:t>Minimization of tax </a:t>
            </a:r>
            <a:r>
              <a:rPr lang="en-US" altLang="en-US" sz="3200" dirty="0" smtClean="0">
                <a:solidFill>
                  <a:schemeClr val="tx2"/>
                </a:solidFill>
                <a:latin typeface="Arial Narrow"/>
              </a:rPr>
              <a:t>burden – short term and/or long term</a:t>
            </a:r>
            <a:endParaRPr lang="en-US" altLang="en-US" sz="3200" dirty="0">
              <a:solidFill>
                <a:schemeClr val="tx2"/>
              </a:solidFill>
              <a:latin typeface="Arial Narrow"/>
            </a:endParaRPr>
          </a:p>
          <a:p>
            <a:pPr marL="347472" lvl="1" indent="-347472">
              <a:spcBef>
                <a:spcPct val="20000"/>
              </a:spcBef>
              <a:spcAft>
                <a:spcPts val="600"/>
              </a:spcAft>
              <a:buClrTx/>
              <a:buSzPct val="120000"/>
              <a:buFontTx/>
              <a:buChar char="•"/>
            </a:pPr>
            <a:r>
              <a:rPr lang="en-US" altLang="en-US" sz="3200" dirty="0">
                <a:solidFill>
                  <a:schemeClr val="tx2"/>
                </a:solidFill>
                <a:latin typeface="Arial Narrow"/>
              </a:rPr>
              <a:t>Equalization of </a:t>
            </a:r>
            <a:r>
              <a:rPr lang="en-US" altLang="en-US" sz="3200" dirty="0" smtClean="0">
                <a:solidFill>
                  <a:schemeClr val="tx2"/>
                </a:solidFill>
                <a:latin typeface="Arial Narrow"/>
              </a:rPr>
              <a:t>operating costs </a:t>
            </a:r>
            <a:r>
              <a:rPr lang="en-US" altLang="en-US" sz="3200" dirty="0">
                <a:solidFill>
                  <a:schemeClr val="tx2"/>
                </a:solidFill>
                <a:latin typeface="Arial Narrow"/>
              </a:rPr>
              <a:t>compared to other sites</a:t>
            </a:r>
          </a:p>
          <a:p>
            <a:pPr marL="345132" indent="-342900" algn="just">
              <a:spcBef>
                <a:spcPts val="0"/>
              </a:spcBef>
              <a:spcAft>
                <a:spcPts val="1200"/>
              </a:spcAft>
              <a:buFont typeface="Arial" pitchFamily="34" charset="0"/>
              <a:buChar char="•"/>
            </a:pPr>
            <a:endParaRPr lang="en-US" sz="32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smtClean="0">
                <a:solidFill>
                  <a:schemeClr val="tx2"/>
                </a:solidFill>
                <a:ea typeface="Tahoma" panose="020B0604030504040204" pitchFamily="34" charset="0"/>
                <a:cs typeface="Tahoma" panose="020B0604030504040204" pitchFamily="34" charset="0"/>
              </a:rPr>
              <a:t>III. Incentives – effect and evaluation</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639508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13</a:t>
            </a:fld>
            <a:endParaRPr lang="en-US" dirty="0">
              <a:solidFill>
                <a:schemeClr val="bg2"/>
              </a:solidFill>
            </a:endParaRPr>
          </a:p>
        </p:txBody>
      </p:sp>
      <p:sp>
        <p:nvSpPr>
          <p:cNvPr id="4" name="Content Placeholder 3"/>
          <p:cNvSpPr>
            <a:spLocks noGrp="1"/>
          </p:cNvSpPr>
          <p:nvPr>
            <p:ph sz="quarter" idx="12"/>
          </p:nvPr>
        </p:nvSpPr>
        <p:spPr>
          <a:xfrm>
            <a:off x="685800" y="1143000"/>
            <a:ext cx="7772400" cy="5029200"/>
          </a:xfrm>
        </p:spPr>
        <p:txBody>
          <a:bodyPr/>
          <a:lstStyle/>
          <a:p>
            <a:pPr marL="711200" lvl="0" indent="-711200">
              <a:spcBef>
                <a:spcPct val="20000"/>
              </a:spcBef>
              <a:buClrTx/>
              <a:buSzTx/>
            </a:pPr>
            <a:r>
              <a:rPr lang="en-US" altLang="en-US" sz="2400" b="1" u="sng" dirty="0">
                <a:solidFill>
                  <a:schemeClr val="tx2"/>
                </a:solidFill>
                <a:latin typeface="Arial Narrow"/>
                <a:cs typeface="+mn-cs"/>
              </a:rPr>
              <a:t>Key </a:t>
            </a:r>
            <a:r>
              <a:rPr lang="en-US" altLang="en-US" sz="2400" b="1" u="sng" dirty="0" smtClean="0">
                <a:solidFill>
                  <a:schemeClr val="tx2"/>
                </a:solidFill>
                <a:latin typeface="Arial Narrow"/>
                <a:cs typeface="+mn-cs"/>
              </a:rPr>
              <a:t>Evaluation Questions</a:t>
            </a:r>
            <a:endParaRPr lang="en-US" altLang="en-US" sz="2400" b="1" u="sng" dirty="0">
              <a:solidFill>
                <a:schemeClr val="tx2"/>
              </a:solidFill>
              <a:latin typeface="Arial Narrow"/>
              <a:cs typeface="+mn-cs"/>
            </a:endParaRPr>
          </a:p>
          <a:p>
            <a:pPr marL="342900" lvl="0" indent="-342900">
              <a:spcBef>
                <a:spcPct val="20000"/>
              </a:spcBef>
              <a:buClrTx/>
              <a:buSzTx/>
              <a:buFont typeface="Arial" panose="020B0604020202020204" pitchFamily="34" charset="0"/>
              <a:buChar char="•"/>
            </a:pPr>
            <a:r>
              <a:rPr lang="en-US" altLang="en-US" sz="2400" dirty="0">
                <a:solidFill>
                  <a:schemeClr val="tx2"/>
                </a:solidFill>
                <a:latin typeface="Arial Narrow"/>
              </a:rPr>
              <a:t>Eligibility requirements?</a:t>
            </a:r>
          </a:p>
          <a:p>
            <a:pPr marL="659953" lvl="2" indent="-347472">
              <a:spcBef>
                <a:spcPct val="20000"/>
              </a:spcBef>
              <a:buClrTx/>
              <a:buSzTx/>
              <a:buFont typeface="Wingdings" panose="05000000000000000000" pitchFamily="2" charset="2"/>
              <a:buChar char="§"/>
            </a:pPr>
            <a:r>
              <a:rPr lang="en-US" altLang="en-US" dirty="0">
                <a:solidFill>
                  <a:schemeClr val="tx2"/>
                </a:solidFill>
                <a:latin typeface="Arial Narrow"/>
              </a:rPr>
              <a:t>Capital investment</a:t>
            </a:r>
          </a:p>
          <a:p>
            <a:pPr marL="659953" lvl="2" indent="-347472">
              <a:spcBef>
                <a:spcPct val="20000"/>
              </a:spcBef>
              <a:buClrTx/>
              <a:buSzTx/>
              <a:buFont typeface="Wingdings" panose="05000000000000000000" pitchFamily="2" charset="2"/>
              <a:buChar char="§"/>
            </a:pPr>
            <a:r>
              <a:rPr lang="en-US" altLang="en-US" dirty="0">
                <a:solidFill>
                  <a:schemeClr val="tx2"/>
                </a:solidFill>
                <a:latin typeface="Arial Narrow"/>
              </a:rPr>
              <a:t>Job creation and </a:t>
            </a:r>
            <a:r>
              <a:rPr lang="en-US" altLang="en-US" dirty="0" smtClean="0">
                <a:solidFill>
                  <a:schemeClr val="tx2"/>
                </a:solidFill>
                <a:latin typeface="Arial Narrow"/>
              </a:rPr>
              <a:t>maintenance</a:t>
            </a:r>
            <a:endParaRPr lang="en-US" altLang="en-US" sz="2200" dirty="0" smtClean="0">
              <a:solidFill>
                <a:schemeClr val="tx2"/>
              </a:solidFill>
              <a:latin typeface="Arial Narrow"/>
              <a:cs typeface="+mn-cs"/>
            </a:endParaRPr>
          </a:p>
          <a:p>
            <a:pPr marL="342900" lvl="0" indent="-342900">
              <a:spcBef>
                <a:spcPct val="20000"/>
              </a:spcBef>
              <a:buClrTx/>
              <a:buSzTx/>
              <a:buFont typeface="Arial" panose="020B0604020202020204" pitchFamily="34" charset="0"/>
              <a:buChar char="•"/>
            </a:pPr>
            <a:r>
              <a:rPr lang="en-US" altLang="en-US" sz="2400" dirty="0" smtClean="0">
                <a:solidFill>
                  <a:schemeClr val="tx2"/>
                </a:solidFill>
                <a:latin typeface="Arial Narrow"/>
                <a:cs typeface="+mn-cs"/>
              </a:rPr>
              <a:t>Value </a:t>
            </a:r>
            <a:r>
              <a:rPr lang="en-US" altLang="en-US" sz="2400" dirty="0">
                <a:solidFill>
                  <a:schemeClr val="tx2"/>
                </a:solidFill>
                <a:latin typeface="Arial Narrow"/>
                <a:cs typeface="+mn-cs"/>
              </a:rPr>
              <a:t>of benefit – Useful to company? Monetary? Other?</a:t>
            </a:r>
          </a:p>
          <a:p>
            <a:pPr marL="342900" lvl="0" indent="-342900">
              <a:spcBef>
                <a:spcPct val="20000"/>
              </a:spcBef>
              <a:buClrTx/>
              <a:buSzTx/>
              <a:buFont typeface="Arial" panose="020B0604020202020204" pitchFamily="34" charset="0"/>
              <a:buChar char="•"/>
            </a:pPr>
            <a:r>
              <a:rPr lang="en-US" altLang="en-US" sz="2400" dirty="0">
                <a:solidFill>
                  <a:schemeClr val="tx2"/>
                </a:solidFill>
                <a:latin typeface="Arial Narrow"/>
                <a:cs typeface="+mn-cs"/>
              </a:rPr>
              <a:t>Length of benefit?</a:t>
            </a:r>
          </a:p>
          <a:p>
            <a:pPr marL="342900" lvl="0" indent="-342900">
              <a:spcBef>
                <a:spcPct val="20000"/>
              </a:spcBef>
              <a:buClrTx/>
              <a:buSzTx/>
              <a:buFont typeface="Arial" panose="020B0604020202020204" pitchFamily="34" charset="0"/>
              <a:buChar char="•"/>
            </a:pPr>
            <a:r>
              <a:rPr lang="en-US" altLang="en-US" sz="2400" dirty="0" smtClean="0">
                <a:solidFill>
                  <a:schemeClr val="tx2"/>
                </a:solidFill>
                <a:latin typeface="Arial Narrow"/>
                <a:cs typeface="+mn-cs"/>
              </a:rPr>
              <a:t>Location </a:t>
            </a:r>
            <a:r>
              <a:rPr lang="en-US" altLang="en-US" sz="2400" dirty="0">
                <a:solidFill>
                  <a:schemeClr val="tx2"/>
                </a:solidFill>
                <a:latin typeface="Arial Narrow"/>
                <a:cs typeface="+mn-cs"/>
              </a:rPr>
              <a:t>of investment and jobs</a:t>
            </a:r>
          </a:p>
          <a:p>
            <a:pPr marL="342900" lvl="0" indent="-342900">
              <a:spcBef>
                <a:spcPct val="20000"/>
              </a:spcBef>
              <a:buClrTx/>
              <a:buSzTx/>
              <a:buFont typeface="Arial" panose="020B0604020202020204" pitchFamily="34" charset="0"/>
              <a:buChar char="•"/>
            </a:pPr>
            <a:r>
              <a:rPr lang="en-US" altLang="en-US" sz="2400" dirty="0">
                <a:solidFill>
                  <a:schemeClr val="tx2"/>
                </a:solidFill>
                <a:latin typeface="Arial Narrow"/>
                <a:cs typeface="+mn-cs"/>
              </a:rPr>
              <a:t>Carry Forward Provisions? Transferability?</a:t>
            </a:r>
          </a:p>
          <a:p>
            <a:pPr marL="342900" lvl="0" indent="-342900">
              <a:spcBef>
                <a:spcPct val="20000"/>
              </a:spcBef>
              <a:buClrTx/>
              <a:buSzTx/>
              <a:buFont typeface="Arial" panose="020B0604020202020204" pitchFamily="34" charset="0"/>
              <a:buChar char="•"/>
            </a:pPr>
            <a:r>
              <a:rPr lang="en-US" altLang="en-US" sz="2400" dirty="0">
                <a:solidFill>
                  <a:schemeClr val="tx2"/>
                </a:solidFill>
                <a:latin typeface="Arial Narrow"/>
                <a:cs typeface="+mn-cs"/>
              </a:rPr>
              <a:t>Discretionary or Non-Discretionary?</a:t>
            </a:r>
          </a:p>
          <a:p>
            <a:pPr marL="342900" lvl="0" indent="-342900">
              <a:spcBef>
                <a:spcPct val="20000"/>
              </a:spcBef>
              <a:buClrTx/>
              <a:buSzTx/>
              <a:buFont typeface="Arial" panose="020B0604020202020204" pitchFamily="34" charset="0"/>
              <a:buChar char="•"/>
            </a:pPr>
            <a:r>
              <a:rPr lang="en-US" altLang="en-US" sz="2400" dirty="0" smtClean="0">
                <a:solidFill>
                  <a:schemeClr val="tx2"/>
                </a:solidFill>
                <a:latin typeface="Arial Narrow"/>
                <a:cs typeface="+mn-cs"/>
              </a:rPr>
              <a:t>Contracts required? “</a:t>
            </a:r>
            <a:r>
              <a:rPr lang="en-US" altLang="en-US" sz="2400" dirty="0" err="1" smtClean="0">
                <a:solidFill>
                  <a:schemeClr val="tx2"/>
                </a:solidFill>
                <a:latin typeface="Arial Narrow"/>
                <a:cs typeface="+mn-cs"/>
              </a:rPr>
              <a:t>Clawback</a:t>
            </a:r>
            <a:r>
              <a:rPr lang="en-US" altLang="en-US" sz="2400" dirty="0" smtClean="0">
                <a:solidFill>
                  <a:schemeClr val="tx2"/>
                </a:solidFill>
                <a:latin typeface="Arial Narrow"/>
                <a:cs typeface="+mn-cs"/>
              </a:rPr>
              <a:t>” or recapture provisions?</a:t>
            </a:r>
          </a:p>
          <a:p>
            <a:pPr marL="342900" lvl="0" indent="-342900">
              <a:spcBef>
                <a:spcPct val="20000"/>
              </a:spcBef>
              <a:buClrTx/>
              <a:buSzTx/>
              <a:buFont typeface="Arial" panose="020B0604020202020204" pitchFamily="34" charset="0"/>
              <a:buChar char="•"/>
            </a:pPr>
            <a:r>
              <a:rPr lang="en-US" altLang="en-US" sz="2400" dirty="0" smtClean="0">
                <a:solidFill>
                  <a:schemeClr val="tx2"/>
                </a:solidFill>
                <a:latin typeface="Arial Narrow"/>
                <a:cs typeface="+mn-cs"/>
              </a:rPr>
              <a:t>Advance notice requirements?</a:t>
            </a: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ea typeface="Tahoma" panose="020B0604030504040204" pitchFamily="34" charset="0"/>
                <a:cs typeface="Tahoma" panose="020B0604030504040204" pitchFamily="34" charset="0"/>
              </a:rPr>
              <a:t>III. Incentives – effect and evaluation</a:t>
            </a:r>
          </a:p>
        </p:txBody>
      </p:sp>
    </p:spTree>
    <p:extLst>
      <p:ext uri="{BB962C8B-B14F-4D97-AF65-F5344CB8AC3E}">
        <p14:creationId xmlns:p14="http://schemas.microsoft.com/office/powerpoint/2010/main" val="27476050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14</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347472" lvl="0" indent="-347472">
              <a:spcBef>
                <a:spcPct val="20000"/>
              </a:spcBef>
              <a:buClrTx/>
              <a:buSzPct val="120000"/>
              <a:buFont typeface="Arial" panose="020B0604020202020204" pitchFamily="34" charset="0"/>
              <a:buChar char="•"/>
            </a:pPr>
            <a:r>
              <a:rPr lang="en-US" altLang="en-US" sz="3200" b="1" dirty="0" smtClean="0">
                <a:solidFill>
                  <a:schemeClr val="tx2"/>
                </a:solidFill>
                <a:latin typeface="Arial Narrow"/>
                <a:cs typeface="+mn-cs"/>
              </a:rPr>
              <a:t>Deal Participants/Contracting Parties</a:t>
            </a:r>
            <a:endParaRPr lang="en-US" altLang="en-US" sz="3200" b="1" u="sng" dirty="0">
              <a:solidFill>
                <a:schemeClr val="tx2"/>
              </a:solidFill>
              <a:latin typeface="Arial Narrow"/>
              <a:cs typeface="+mn-cs"/>
            </a:endParaRPr>
          </a:p>
          <a:p>
            <a:pPr marL="659953" lvl="2" indent="-347472">
              <a:spcBef>
                <a:spcPts val="1200"/>
              </a:spcBef>
              <a:buClrTx/>
              <a:buSzPct val="80000"/>
              <a:buFont typeface="Wingdings" panose="05000000000000000000" pitchFamily="2" charset="2"/>
              <a:buChar char="§"/>
            </a:pPr>
            <a:r>
              <a:rPr lang="en-US" altLang="en-US" sz="3200" dirty="0" smtClean="0">
                <a:solidFill>
                  <a:schemeClr val="tx2"/>
                </a:solidFill>
                <a:latin typeface="Arial Narrow"/>
              </a:rPr>
              <a:t>State of SC – SCDOC, SCDOR, SCCCED, SCSPA – focused on State tax and revenue sources</a:t>
            </a:r>
          </a:p>
          <a:p>
            <a:pPr marL="659953" lvl="2" indent="-347472">
              <a:spcBef>
                <a:spcPts val="1200"/>
              </a:spcBef>
              <a:buClrTx/>
              <a:buSzPct val="80000"/>
              <a:buFont typeface="Wingdings" panose="05000000000000000000" pitchFamily="2" charset="2"/>
              <a:buChar char="§"/>
            </a:pPr>
            <a:r>
              <a:rPr lang="en-US" altLang="en-US" sz="3200" dirty="0" smtClean="0">
                <a:solidFill>
                  <a:schemeClr val="tx2"/>
                </a:solidFill>
                <a:latin typeface="Arial Narrow"/>
              </a:rPr>
              <a:t>Counties (sometimes cities) – centered on property taxes</a:t>
            </a:r>
            <a:endParaRPr lang="en-US" altLang="en-US" sz="3200" dirty="0">
              <a:solidFill>
                <a:schemeClr val="tx2"/>
              </a:solidFill>
              <a:latin typeface="Arial Narrow"/>
            </a:endParaRPr>
          </a:p>
          <a:p>
            <a:pPr marL="659953" lvl="2" indent="-347472">
              <a:spcBef>
                <a:spcPts val="1200"/>
              </a:spcBef>
              <a:buClrTx/>
              <a:buSzPct val="80000"/>
              <a:buFont typeface="Wingdings" panose="05000000000000000000" pitchFamily="2" charset="2"/>
              <a:buChar char="§"/>
            </a:pPr>
            <a:r>
              <a:rPr lang="en-US" altLang="en-US" sz="3200" dirty="0" smtClean="0">
                <a:solidFill>
                  <a:schemeClr val="tx2"/>
                </a:solidFill>
                <a:latin typeface="Arial Narrow"/>
                <a:cs typeface="+mn-cs"/>
              </a:rPr>
              <a:t>Public and Private Utilities – centered on demand for utilities</a:t>
            </a:r>
          </a:p>
          <a:p>
            <a:pPr algn="just">
              <a:spcBef>
                <a:spcPts val="0"/>
              </a:spcBef>
              <a:spcAft>
                <a:spcPts val="1200"/>
              </a:spcAft>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smtClean="0">
                <a:solidFill>
                  <a:schemeClr val="tx2"/>
                </a:solidFill>
                <a:ea typeface="Tahoma" panose="020B0604030504040204" pitchFamily="34" charset="0"/>
                <a:cs typeface="Tahoma" panose="020B0604030504040204" pitchFamily="34" charset="0"/>
              </a:rPr>
              <a:t>IV. SC Incentives </a:t>
            </a:r>
            <a:r>
              <a:rPr lang="en-US" sz="3200" b="1" dirty="0">
                <a:solidFill>
                  <a:schemeClr val="tx2"/>
                </a:solidFill>
                <a:ea typeface="Tahoma" panose="020B0604030504040204" pitchFamily="34" charset="0"/>
                <a:cs typeface="Tahoma" panose="020B0604030504040204" pitchFamily="34" charset="0"/>
              </a:rPr>
              <a:t>– </a:t>
            </a:r>
            <a:r>
              <a:rPr lang="en-US" sz="3200" b="1" dirty="0" smtClean="0">
                <a:solidFill>
                  <a:schemeClr val="tx2"/>
                </a:solidFill>
                <a:ea typeface="Tahoma" panose="020B0604030504040204" pitchFamily="34" charset="0"/>
                <a:cs typeface="Tahoma" panose="020B0604030504040204" pitchFamily="34" charset="0"/>
              </a:rPr>
              <a:t>OVERVIEW</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4211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15</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711200" lvl="0" indent="-711200">
              <a:spcBef>
                <a:spcPct val="20000"/>
              </a:spcBef>
              <a:buClrTx/>
              <a:buSzPct val="120000"/>
              <a:buFont typeface="Arial" panose="020B0604020202020204" pitchFamily="34" charset="0"/>
              <a:buChar char="•"/>
            </a:pPr>
            <a:r>
              <a:rPr lang="en-US" altLang="en-US" sz="2800" b="1" dirty="0" smtClean="0">
                <a:solidFill>
                  <a:schemeClr val="tx2"/>
                </a:solidFill>
                <a:latin typeface="Arial Narrow"/>
                <a:cs typeface="Tahoma" charset="0"/>
              </a:rPr>
              <a:t>State </a:t>
            </a:r>
            <a:r>
              <a:rPr lang="en-US" altLang="en-US" sz="2800" b="1" dirty="0">
                <a:solidFill>
                  <a:schemeClr val="tx2"/>
                </a:solidFill>
                <a:latin typeface="Arial Narrow"/>
                <a:cs typeface="Tahoma" charset="0"/>
              </a:rPr>
              <a:t>Income Taxes</a:t>
            </a:r>
          </a:p>
          <a:p>
            <a:pPr marL="1208935" lvl="1" indent="-711200">
              <a:spcBef>
                <a:spcPct val="20000"/>
              </a:spcBef>
              <a:buClrTx/>
              <a:buSzPct val="80000"/>
              <a:buFont typeface="Wingdings" panose="05000000000000000000" pitchFamily="2" charset="2"/>
              <a:buChar char="§"/>
            </a:pPr>
            <a:r>
              <a:rPr lang="en-US" altLang="en-US" sz="2600" dirty="0">
                <a:solidFill>
                  <a:schemeClr val="tx2"/>
                </a:solidFill>
                <a:latin typeface="Arial Narrow"/>
                <a:cs typeface="Tahoma" charset="0"/>
              </a:rPr>
              <a:t>General conformity with Federal Tax Provisions</a:t>
            </a:r>
          </a:p>
          <a:p>
            <a:pPr marL="1208935" lvl="1" indent="-711200">
              <a:spcBef>
                <a:spcPct val="20000"/>
              </a:spcBef>
              <a:buClrTx/>
              <a:buSzPct val="80000"/>
              <a:buFont typeface="Wingdings" panose="05000000000000000000" pitchFamily="2" charset="2"/>
              <a:buChar char="§"/>
            </a:pPr>
            <a:r>
              <a:rPr lang="en-US" altLang="en-US" sz="2600" dirty="0">
                <a:solidFill>
                  <a:schemeClr val="tx2"/>
                </a:solidFill>
                <a:latin typeface="Arial Narrow"/>
                <a:cs typeface="Tahoma" charset="0"/>
              </a:rPr>
              <a:t>5% Corporate Income Tax Rate – one of the lowest in US</a:t>
            </a:r>
          </a:p>
          <a:p>
            <a:pPr marL="1208935" lvl="1" indent="-711200">
              <a:spcBef>
                <a:spcPct val="20000"/>
              </a:spcBef>
              <a:buClrTx/>
              <a:buSzPct val="80000"/>
              <a:buFont typeface="Wingdings" panose="05000000000000000000" pitchFamily="2" charset="2"/>
              <a:buChar char="§"/>
            </a:pPr>
            <a:r>
              <a:rPr lang="en-US" altLang="en-US" sz="2600" dirty="0">
                <a:solidFill>
                  <a:schemeClr val="tx2"/>
                </a:solidFill>
                <a:latin typeface="Arial Narrow"/>
                <a:cs typeface="Tahoma" charset="0"/>
              </a:rPr>
              <a:t>Numerous tax </a:t>
            </a:r>
            <a:r>
              <a:rPr lang="en-US" altLang="en-US" sz="2600" dirty="0" smtClean="0">
                <a:solidFill>
                  <a:schemeClr val="tx2"/>
                </a:solidFill>
                <a:latin typeface="Arial Narrow"/>
                <a:cs typeface="Tahoma" charset="0"/>
              </a:rPr>
              <a:t>credits – </a:t>
            </a:r>
            <a:r>
              <a:rPr lang="en-US" altLang="en-US" sz="2400" dirty="0">
                <a:solidFill>
                  <a:schemeClr val="tx2"/>
                </a:solidFill>
                <a:latin typeface="Arial Narrow"/>
                <a:cs typeface="Tahoma" charset="0"/>
              </a:rPr>
              <a:t>b</a:t>
            </a:r>
            <a:r>
              <a:rPr lang="en-US" altLang="en-US" sz="2400" dirty="0" smtClean="0">
                <a:solidFill>
                  <a:schemeClr val="tx2"/>
                </a:solidFill>
                <a:latin typeface="Arial Narrow"/>
                <a:cs typeface="Tahoma" charset="0"/>
              </a:rPr>
              <a:t>ecoming </a:t>
            </a:r>
            <a:r>
              <a:rPr lang="en-US" altLang="en-US" sz="2400" dirty="0">
                <a:solidFill>
                  <a:schemeClr val="tx2"/>
                </a:solidFill>
                <a:latin typeface="Arial Narrow"/>
                <a:cs typeface="Tahoma" charset="0"/>
              </a:rPr>
              <a:t>less valuable to </a:t>
            </a:r>
            <a:r>
              <a:rPr lang="en-US" altLang="en-US" sz="2400" dirty="0" smtClean="0">
                <a:solidFill>
                  <a:schemeClr val="tx2"/>
                </a:solidFill>
                <a:latin typeface="Arial Narrow"/>
                <a:cs typeface="Tahoma" charset="0"/>
              </a:rPr>
              <a:t>companies</a:t>
            </a:r>
            <a:endParaRPr lang="en-US" altLang="en-US" dirty="0">
              <a:solidFill>
                <a:schemeClr val="tx2"/>
              </a:solidFill>
              <a:latin typeface="Arial Narrow"/>
              <a:cs typeface="Tahoma" charset="0"/>
            </a:endParaRPr>
          </a:p>
          <a:p>
            <a:pPr marL="1521416" lvl="2" indent="-711200">
              <a:spcBef>
                <a:spcPct val="20000"/>
              </a:spcBef>
              <a:buClrTx/>
              <a:buSzPct val="60000"/>
              <a:buFont typeface="Courier New" panose="02070309020205020404" pitchFamily="49" charset="0"/>
              <a:buChar char="o"/>
            </a:pPr>
            <a:r>
              <a:rPr lang="en-US" altLang="en-US" sz="2400" dirty="0" smtClean="0">
                <a:solidFill>
                  <a:schemeClr val="tx2"/>
                </a:solidFill>
                <a:latin typeface="Arial Narrow"/>
                <a:cs typeface="Tahoma" charset="0"/>
              </a:rPr>
              <a:t>100</a:t>
            </a:r>
            <a:r>
              <a:rPr lang="en-US" altLang="en-US" sz="2400" dirty="0">
                <a:solidFill>
                  <a:schemeClr val="tx2"/>
                </a:solidFill>
                <a:latin typeface="Arial Narrow"/>
                <a:cs typeface="Tahoma" charset="0"/>
              </a:rPr>
              <a:t>% single sales factor </a:t>
            </a:r>
            <a:r>
              <a:rPr lang="en-US" altLang="en-US" sz="2400" dirty="0" smtClean="0">
                <a:solidFill>
                  <a:schemeClr val="tx2"/>
                </a:solidFill>
                <a:latin typeface="Arial Narrow"/>
                <a:cs typeface="Tahoma" charset="0"/>
              </a:rPr>
              <a:t>apportionment</a:t>
            </a:r>
          </a:p>
          <a:p>
            <a:pPr marL="1521416" lvl="2" indent="-711200">
              <a:spcBef>
                <a:spcPct val="20000"/>
              </a:spcBef>
              <a:buClrTx/>
              <a:buSzPct val="60000"/>
              <a:buFont typeface="Courier New" panose="02070309020205020404" pitchFamily="49" charset="0"/>
              <a:buChar char="o"/>
            </a:pPr>
            <a:r>
              <a:rPr lang="en-US" altLang="en-US" sz="2400" dirty="0" smtClean="0">
                <a:solidFill>
                  <a:schemeClr val="tx2"/>
                </a:solidFill>
                <a:latin typeface="Arial Narrow"/>
                <a:cs typeface="Tahoma" charset="0"/>
              </a:rPr>
              <a:t>Examples – jobs tax credit, investment tax credit, corporate HQ credit, R&amp;D credit, port volume increase credit</a:t>
            </a:r>
            <a:endParaRPr lang="en-US" altLang="en-US" sz="2400" dirty="0">
              <a:solidFill>
                <a:schemeClr val="tx2"/>
              </a:solidFill>
              <a:latin typeface="Arial Narrow"/>
              <a:cs typeface="Tahoma" charset="0"/>
            </a:endParaRPr>
          </a:p>
          <a:p>
            <a:pPr marL="1422400" lvl="2" indent="-508000">
              <a:spcBef>
                <a:spcPct val="20000"/>
              </a:spcBef>
              <a:buClrTx/>
              <a:buSzTx/>
            </a:pPr>
            <a:endParaRPr lang="en-US" altLang="en-US" sz="2000" dirty="0">
              <a:solidFill>
                <a:schemeClr val="tx2"/>
              </a:solidFill>
              <a:latin typeface="Arial Narrow"/>
              <a:cs typeface="Tahoma" charset="0"/>
            </a:endParaRP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smtClean="0">
                <a:solidFill>
                  <a:schemeClr val="tx2"/>
                </a:solidFill>
                <a:ea typeface="Tahoma" panose="020B0604030504040204" pitchFamily="34" charset="0"/>
                <a:cs typeface="Tahoma" panose="020B0604030504040204" pitchFamily="34" charset="0"/>
              </a:rPr>
              <a:t>IV. SC </a:t>
            </a:r>
            <a:r>
              <a:rPr lang="en-US" sz="3200" b="1" dirty="0">
                <a:solidFill>
                  <a:schemeClr val="tx2"/>
                </a:solidFill>
                <a:ea typeface="Tahoma" panose="020B0604030504040204" pitchFamily="34" charset="0"/>
                <a:cs typeface="Tahoma" panose="020B0604030504040204" pitchFamily="34" charset="0"/>
              </a:rPr>
              <a:t>Incentives </a:t>
            </a:r>
            <a:r>
              <a:rPr lang="en-US" sz="3200" b="1" dirty="0" smtClean="0">
                <a:solidFill>
                  <a:schemeClr val="tx2"/>
                </a:solidFill>
                <a:ea typeface="Tahoma" panose="020B0604030504040204" pitchFamily="34" charset="0"/>
                <a:cs typeface="Tahoma" panose="020B0604030504040204" pitchFamily="34" charset="0"/>
              </a:rPr>
              <a:t>– statutory Incentives – Income Tax credits</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32344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16</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533400" lvl="0" indent="-533400">
              <a:lnSpc>
                <a:spcPct val="90000"/>
              </a:lnSpc>
              <a:spcBef>
                <a:spcPct val="20000"/>
              </a:spcBef>
              <a:buClrTx/>
              <a:buSzPct val="120000"/>
              <a:buFont typeface="Arial" panose="020B0604020202020204" pitchFamily="34" charset="0"/>
              <a:buChar char="•"/>
            </a:pPr>
            <a:r>
              <a:rPr lang="en-US" altLang="en-US" sz="2600" b="1" dirty="0" smtClean="0">
                <a:solidFill>
                  <a:schemeClr val="tx2"/>
                </a:solidFill>
                <a:latin typeface="Arial Narrow"/>
                <a:cs typeface="+mn-cs"/>
              </a:rPr>
              <a:t>Brownfields </a:t>
            </a:r>
            <a:r>
              <a:rPr lang="en-US" altLang="en-US" sz="2600" b="1" dirty="0">
                <a:solidFill>
                  <a:schemeClr val="tx2"/>
                </a:solidFill>
                <a:latin typeface="Arial Narrow"/>
                <a:cs typeface="+mn-cs"/>
              </a:rPr>
              <a:t>Voluntary Cleanup </a:t>
            </a:r>
            <a:r>
              <a:rPr lang="en-US" altLang="en-US" sz="2600" b="1" dirty="0" smtClean="0">
                <a:solidFill>
                  <a:schemeClr val="tx2"/>
                </a:solidFill>
                <a:latin typeface="Arial Narrow"/>
                <a:cs typeface="+mn-cs"/>
              </a:rPr>
              <a:t>Credit</a:t>
            </a:r>
            <a:endParaRPr lang="en-US" altLang="en-US" sz="2500" b="1" cap="all" dirty="0" smtClean="0">
              <a:solidFill>
                <a:schemeClr val="tx2"/>
              </a:solidFill>
              <a:latin typeface="Arial Narrow"/>
              <a:cs typeface="Tahoma" charset="0"/>
            </a:endParaRPr>
          </a:p>
          <a:p>
            <a:pPr marL="659953" lvl="2" indent="-347472">
              <a:lnSpc>
                <a:spcPct val="90000"/>
              </a:lnSpc>
              <a:spcBef>
                <a:spcPts val="600"/>
              </a:spcBef>
              <a:buClrTx/>
              <a:buSzPct val="80000"/>
              <a:buFont typeface="Wingdings" panose="05000000000000000000" pitchFamily="2" charset="2"/>
              <a:buChar char="§"/>
            </a:pPr>
            <a:r>
              <a:rPr lang="en-US" altLang="en-US" sz="2800" dirty="0" smtClean="0">
                <a:solidFill>
                  <a:schemeClr val="tx2"/>
                </a:solidFill>
                <a:latin typeface="Arial Narrow"/>
                <a:cs typeface="Tahoma" charset="0"/>
              </a:rPr>
              <a:t>Incentive to companies to clean up environmentally contaminated sites</a:t>
            </a:r>
          </a:p>
          <a:p>
            <a:pPr marL="659953" lvl="2" indent="-347472">
              <a:lnSpc>
                <a:spcPct val="90000"/>
              </a:lnSpc>
              <a:spcBef>
                <a:spcPct val="20000"/>
              </a:spcBef>
              <a:buClrTx/>
              <a:buSzPct val="80000"/>
              <a:buFont typeface="Wingdings" panose="05000000000000000000" pitchFamily="2" charset="2"/>
              <a:buChar char="§"/>
            </a:pPr>
            <a:r>
              <a:rPr lang="en-US" altLang="en-US" sz="2800" dirty="0" smtClean="0">
                <a:solidFill>
                  <a:schemeClr val="tx2"/>
                </a:solidFill>
                <a:latin typeface="Arial Narrow"/>
                <a:cs typeface="Tahoma" charset="0"/>
              </a:rPr>
              <a:t>Credit equal to 50% of cleanup expenses or cash contributions to clean up expenses</a:t>
            </a:r>
          </a:p>
          <a:p>
            <a:pPr marL="659953" lvl="2" indent="-347472">
              <a:lnSpc>
                <a:spcPct val="90000"/>
              </a:lnSpc>
              <a:spcBef>
                <a:spcPct val="20000"/>
              </a:spcBef>
              <a:buClrTx/>
              <a:buSzPct val="80000"/>
              <a:buFont typeface="Wingdings" panose="05000000000000000000" pitchFamily="2" charset="2"/>
              <a:buChar char="§"/>
            </a:pPr>
            <a:r>
              <a:rPr lang="en-US" altLang="en-US" sz="2800" dirty="0" smtClean="0">
                <a:solidFill>
                  <a:schemeClr val="tx2"/>
                </a:solidFill>
                <a:latin typeface="Arial Narrow"/>
                <a:cs typeface="Tahoma" charset="0"/>
              </a:rPr>
              <a:t>Maximum credit of $50,000 per year</a:t>
            </a:r>
          </a:p>
          <a:p>
            <a:pPr marL="659953" lvl="2" indent="-347472">
              <a:lnSpc>
                <a:spcPct val="90000"/>
              </a:lnSpc>
              <a:spcBef>
                <a:spcPct val="20000"/>
              </a:spcBef>
              <a:buClrTx/>
              <a:buSzPct val="80000"/>
              <a:buFont typeface="Wingdings" panose="05000000000000000000" pitchFamily="2" charset="2"/>
              <a:buChar char="§"/>
            </a:pPr>
            <a:r>
              <a:rPr lang="en-US" altLang="en-US" sz="2800" dirty="0" smtClean="0">
                <a:solidFill>
                  <a:schemeClr val="tx2"/>
                </a:solidFill>
                <a:latin typeface="Arial Narrow"/>
                <a:cs typeface="Tahoma" charset="0"/>
              </a:rPr>
              <a:t>Up to $100,000 of credits can be carried forward for 5 years</a:t>
            </a:r>
          </a:p>
          <a:p>
            <a:pPr marL="659953" lvl="2" indent="-347472">
              <a:lnSpc>
                <a:spcPct val="90000"/>
              </a:lnSpc>
              <a:spcBef>
                <a:spcPct val="20000"/>
              </a:spcBef>
              <a:buClrTx/>
              <a:buSzPct val="80000"/>
              <a:buFont typeface="Wingdings" panose="05000000000000000000" pitchFamily="2" charset="2"/>
              <a:buChar char="§"/>
            </a:pPr>
            <a:r>
              <a:rPr lang="en-US" altLang="en-US" sz="2800" u="sng" dirty="0" smtClean="0">
                <a:solidFill>
                  <a:schemeClr val="tx2"/>
                </a:solidFill>
                <a:latin typeface="Arial Narrow"/>
                <a:cs typeface="Tahoma" charset="0"/>
              </a:rPr>
              <a:t>Must enter into voluntary cleanup contract with DHEC</a:t>
            </a:r>
          </a:p>
          <a:p>
            <a:pPr marL="1596769" lvl="2" indent="-609600">
              <a:lnSpc>
                <a:spcPct val="90000"/>
              </a:lnSpc>
              <a:spcBef>
                <a:spcPct val="20000"/>
              </a:spcBef>
              <a:buClrTx/>
              <a:buSzPct val="80000"/>
              <a:buFont typeface="Wingdings" panose="05000000000000000000" pitchFamily="2" charset="2"/>
              <a:buChar char="§"/>
            </a:pPr>
            <a:r>
              <a:rPr lang="en-US" altLang="en-US" sz="2200" dirty="0" smtClean="0">
                <a:solidFill>
                  <a:schemeClr val="tx2"/>
                </a:solidFill>
                <a:latin typeface="Arial Narrow"/>
                <a:cs typeface="Tahoma" charset="0"/>
              </a:rPr>
              <a:t>DHEC issues tax credit certificate</a:t>
            </a:r>
          </a:p>
          <a:p>
            <a:pPr marL="533400" lvl="0" indent="-533400">
              <a:lnSpc>
                <a:spcPct val="90000"/>
              </a:lnSpc>
              <a:spcBef>
                <a:spcPct val="20000"/>
              </a:spcBef>
              <a:buClrTx/>
              <a:buSzTx/>
              <a:buFontTx/>
              <a:buChar char="•"/>
            </a:pPr>
            <a:endParaRPr lang="en-US" altLang="en-US" sz="2500" dirty="0">
              <a:solidFill>
                <a:schemeClr val="tx2"/>
              </a:solidFill>
              <a:latin typeface="Tahoma" charset="0"/>
              <a:cs typeface="Tahoma" charset="0"/>
            </a:endParaRP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IV. SC Incentives – statutory Incentives – Income Tax credits</a:t>
            </a:r>
          </a:p>
        </p:txBody>
      </p:sp>
    </p:spTree>
    <p:extLst>
      <p:ext uri="{BB962C8B-B14F-4D97-AF65-F5344CB8AC3E}">
        <p14:creationId xmlns:p14="http://schemas.microsoft.com/office/powerpoint/2010/main" val="10868611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17</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533400" lvl="0" indent="-533400">
              <a:spcBef>
                <a:spcPct val="20000"/>
              </a:spcBef>
              <a:buClrTx/>
              <a:buSzPct val="120000"/>
              <a:buFont typeface="Arial" panose="020B0604020202020204" pitchFamily="34" charset="0"/>
              <a:buChar char="•"/>
            </a:pPr>
            <a:r>
              <a:rPr lang="en-US" altLang="en-US" sz="3200" b="1" dirty="0">
                <a:solidFill>
                  <a:schemeClr val="tx2"/>
                </a:solidFill>
                <a:latin typeface="Arial Narrow"/>
                <a:cs typeface="+mn-cs"/>
              </a:rPr>
              <a:t>Sales and Use Tax Rate</a:t>
            </a:r>
          </a:p>
          <a:p>
            <a:pPr marL="769682" lvl="3" indent="-457200">
              <a:spcBef>
                <a:spcPts val="1200"/>
              </a:spcBef>
              <a:spcAft>
                <a:spcPts val="1200"/>
              </a:spcAft>
              <a:buClrTx/>
              <a:buSzPct val="80000"/>
              <a:buFont typeface="Wingdings" panose="05000000000000000000" pitchFamily="2" charset="2"/>
              <a:buChar char="§"/>
            </a:pPr>
            <a:r>
              <a:rPr lang="en-US" altLang="en-US" sz="3200" dirty="0">
                <a:solidFill>
                  <a:schemeClr val="tx2"/>
                </a:solidFill>
                <a:latin typeface="Arial Narrow"/>
                <a:cs typeface="+mn-cs"/>
              </a:rPr>
              <a:t>6% </a:t>
            </a:r>
            <a:r>
              <a:rPr lang="en-US" altLang="en-US" sz="3200" dirty="0" smtClean="0">
                <a:solidFill>
                  <a:schemeClr val="tx2"/>
                </a:solidFill>
                <a:latin typeface="Arial Narrow"/>
                <a:cs typeface="+mn-cs"/>
              </a:rPr>
              <a:t>State sales </a:t>
            </a:r>
            <a:r>
              <a:rPr lang="en-US" altLang="en-US" sz="3200" dirty="0">
                <a:solidFill>
                  <a:schemeClr val="tx2"/>
                </a:solidFill>
                <a:latin typeface="Arial Narrow"/>
                <a:cs typeface="+mn-cs"/>
              </a:rPr>
              <a:t>and use tax </a:t>
            </a:r>
            <a:r>
              <a:rPr lang="en-US" altLang="en-US" sz="3200" dirty="0" smtClean="0">
                <a:solidFill>
                  <a:schemeClr val="tx2"/>
                </a:solidFill>
                <a:latin typeface="Arial Narrow"/>
                <a:cs typeface="+mn-cs"/>
              </a:rPr>
              <a:t>rate</a:t>
            </a:r>
            <a:endParaRPr lang="en-US" altLang="en-US" sz="3200" dirty="0">
              <a:solidFill>
                <a:schemeClr val="tx2"/>
              </a:solidFill>
              <a:latin typeface="Arial Narrow"/>
              <a:cs typeface="Tahoma" charset="0"/>
            </a:endParaRPr>
          </a:p>
          <a:p>
            <a:pPr marL="769682" lvl="3" indent="-457200">
              <a:spcBef>
                <a:spcPts val="1200"/>
              </a:spcBef>
              <a:spcAft>
                <a:spcPts val="1200"/>
              </a:spcAft>
              <a:buClrTx/>
              <a:buSzPct val="80000"/>
              <a:buFont typeface="Wingdings" panose="05000000000000000000" pitchFamily="2" charset="2"/>
              <a:buChar char="§"/>
            </a:pPr>
            <a:r>
              <a:rPr lang="en-US" altLang="en-US" sz="3200" dirty="0">
                <a:solidFill>
                  <a:schemeClr val="tx2"/>
                </a:solidFill>
                <a:latin typeface="Arial Narrow"/>
                <a:cs typeface="Tahoma" charset="0"/>
              </a:rPr>
              <a:t>Additional local option sales and use tax – typically range from 1% - 2%</a:t>
            </a:r>
          </a:p>
          <a:p>
            <a:pPr marL="769682" lvl="3" indent="-457200">
              <a:spcBef>
                <a:spcPts val="1200"/>
              </a:spcBef>
              <a:spcAft>
                <a:spcPts val="1200"/>
              </a:spcAft>
              <a:buClrTx/>
              <a:buSzPct val="80000"/>
              <a:buFont typeface="Wingdings" panose="05000000000000000000" pitchFamily="2" charset="2"/>
              <a:buChar char="§"/>
            </a:pPr>
            <a:r>
              <a:rPr lang="en-US" altLang="en-US" sz="3200" dirty="0" smtClean="0">
                <a:solidFill>
                  <a:schemeClr val="tx2"/>
                </a:solidFill>
                <a:latin typeface="Arial Narrow"/>
                <a:cs typeface="Tahoma" charset="0"/>
              </a:rPr>
              <a:t>$25MM </a:t>
            </a:r>
            <a:r>
              <a:rPr lang="en-US" altLang="en-US" sz="3200" dirty="0">
                <a:solidFill>
                  <a:schemeClr val="tx2"/>
                </a:solidFill>
                <a:latin typeface="Arial Narrow"/>
                <a:cs typeface="Tahoma" charset="0"/>
              </a:rPr>
              <a:t>x 7% = </a:t>
            </a:r>
            <a:r>
              <a:rPr lang="en-US" altLang="en-US" sz="3200" dirty="0" smtClean="0">
                <a:solidFill>
                  <a:schemeClr val="tx2"/>
                </a:solidFill>
                <a:latin typeface="Arial Narrow"/>
                <a:cs typeface="Tahoma" charset="0"/>
              </a:rPr>
              <a:t>$1,750,000</a:t>
            </a:r>
            <a:endParaRPr lang="en-US" altLang="en-US" sz="3200" dirty="0">
              <a:solidFill>
                <a:schemeClr val="tx2"/>
              </a:solidFill>
              <a:latin typeface="Tahoma" charset="0"/>
              <a:cs typeface="Tahoma" charset="0"/>
            </a:endParaRP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IV. SC Incentives – statutory Incentives – </a:t>
            </a:r>
            <a:r>
              <a:rPr lang="en-US" sz="3200" b="1" dirty="0" smtClean="0">
                <a:solidFill>
                  <a:schemeClr val="tx2"/>
                </a:solidFill>
                <a:ea typeface="Tahoma" panose="020B0604030504040204" pitchFamily="34" charset="0"/>
                <a:cs typeface="Tahoma" panose="020B0604030504040204" pitchFamily="34" charset="0"/>
              </a:rPr>
              <a:t>Sales and use Tax exemptions</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55431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18</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342900" indent="-342900">
              <a:spcBef>
                <a:spcPts val="0"/>
              </a:spcBef>
              <a:spcAft>
                <a:spcPts val="1200"/>
              </a:spcAft>
              <a:buClrTx/>
              <a:buSzPct val="120000"/>
              <a:buFont typeface="Arial" panose="020B0604020202020204" pitchFamily="34" charset="0"/>
              <a:buChar char="•"/>
            </a:pPr>
            <a:r>
              <a:rPr lang="en-US" altLang="en-US" sz="3600" dirty="0" smtClean="0">
                <a:solidFill>
                  <a:schemeClr val="tx2"/>
                </a:solidFill>
                <a:latin typeface="Arial Narrow"/>
                <a:cs typeface="Tahoma" charset="0"/>
              </a:rPr>
              <a:t>Machine Exemption</a:t>
            </a:r>
          </a:p>
          <a:p>
            <a:pPr marL="342900" indent="-342900">
              <a:spcBef>
                <a:spcPts val="0"/>
              </a:spcBef>
              <a:spcAft>
                <a:spcPts val="1200"/>
              </a:spcAft>
              <a:buClrTx/>
              <a:buSzPct val="120000"/>
              <a:buFont typeface="Arial" panose="020B0604020202020204" pitchFamily="34" charset="0"/>
              <a:buChar char="•"/>
            </a:pPr>
            <a:r>
              <a:rPr lang="en-US" altLang="en-US" sz="3600" dirty="0" smtClean="0">
                <a:solidFill>
                  <a:schemeClr val="tx2"/>
                </a:solidFill>
                <a:latin typeface="Arial Narrow"/>
                <a:cs typeface="Tahoma" charset="0"/>
              </a:rPr>
              <a:t>Electricity</a:t>
            </a:r>
          </a:p>
          <a:p>
            <a:pPr marL="342900" indent="-342900">
              <a:spcBef>
                <a:spcPts val="0"/>
              </a:spcBef>
              <a:spcAft>
                <a:spcPts val="1200"/>
              </a:spcAft>
              <a:buClrTx/>
              <a:buSzPct val="120000"/>
              <a:buFont typeface="Arial" panose="020B0604020202020204" pitchFamily="34" charset="0"/>
              <a:buChar char="•"/>
            </a:pPr>
            <a:r>
              <a:rPr lang="en-US" altLang="en-US" sz="3600" dirty="0" smtClean="0">
                <a:solidFill>
                  <a:schemeClr val="tx2"/>
                </a:solidFill>
                <a:latin typeface="Arial Narrow"/>
                <a:cs typeface="Tahoma" charset="0"/>
              </a:rPr>
              <a:t>Coal</a:t>
            </a:r>
            <a:r>
              <a:rPr lang="en-US" altLang="en-US" sz="3600" dirty="0">
                <a:solidFill>
                  <a:schemeClr val="tx2"/>
                </a:solidFill>
                <a:latin typeface="Arial Narrow"/>
                <a:cs typeface="Tahoma" charset="0"/>
              </a:rPr>
              <a:t>, C</a:t>
            </a:r>
            <a:r>
              <a:rPr lang="en-US" altLang="en-US" sz="3600" dirty="0" smtClean="0">
                <a:solidFill>
                  <a:schemeClr val="tx2"/>
                </a:solidFill>
                <a:latin typeface="Arial Narrow"/>
                <a:cs typeface="Tahoma" charset="0"/>
              </a:rPr>
              <a:t>oke</a:t>
            </a:r>
            <a:r>
              <a:rPr lang="en-US" altLang="en-US" sz="3600" dirty="0">
                <a:solidFill>
                  <a:schemeClr val="tx2"/>
                </a:solidFill>
                <a:latin typeface="Arial Narrow"/>
                <a:cs typeface="Tahoma" charset="0"/>
              </a:rPr>
              <a:t>, </a:t>
            </a:r>
            <a:r>
              <a:rPr lang="en-US" altLang="en-US" sz="3600" dirty="0" smtClean="0">
                <a:solidFill>
                  <a:schemeClr val="tx2"/>
                </a:solidFill>
                <a:latin typeface="Arial Narrow"/>
                <a:cs typeface="Tahoma" charset="0"/>
              </a:rPr>
              <a:t>Fuel</a:t>
            </a:r>
          </a:p>
          <a:p>
            <a:pPr marL="342900" indent="-342900">
              <a:spcBef>
                <a:spcPts val="0"/>
              </a:spcBef>
              <a:spcAft>
                <a:spcPts val="1200"/>
              </a:spcAft>
              <a:buClrTx/>
              <a:buSzPct val="120000"/>
              <a:buFont typeface="Arial" panose="020B0604020202020204" pitchFamily="34" charset="0"/>
              <a:buChar char="•"/>
            </a:pPr>
            <a:r>
              <a:rPr lang="en-US" altLang="en-US" sz="3600" dirty="0" smtClean="0">
                <a:solidFill>
                  <a:schemeClr val="tx2"/>
                </a:solidFill>
                <a:latin typeface="Arial Narrow"/>
                <a:cs typeface="Tahoma" charset="0"/>
              </a:rPr>
              <a:t>Raw </a:t>
            </a:r>
            <a:r>
              <a:rPr lang="en-US" altLang="en-US" sz="3600" dirty="0">
                <a:solidFill>
                  <a:schemeClr val="tx2"/>
                </a:solidFill>
                <a:latin typeface="Arial Narrow"/>
                <a:cs typeface="Tahoma" charset="0"/>
              </a:rPr>
              <a:t>Materials </a:t>
            </a:r>
            <a:r>
              <a:rPr lang="en-US" altLang="en-US" sz="3600" dirty="0" smtClean="0">
                <a:solidFill>
                  <a:schemeClr val="tx2"/>
                </a:solidFill>
                <a:latin typeface="Arial Narrow"/>
                <a:cs typeface="Tahoma" charset="0"/>
              </a:rPr>
              <a:t>Exemption</a:t>
            </a:r>
          </a:p>
          <a:p>
            <a:pPr marL="342900" indent="-342900">
              <a:spcBef>
                <a:spcPts val="0"/>
              </a:spcBef>
              <a:spcAft>
                <a:spcPts val="1200"/>
              </a:spcAft>
              <a:buClrTx/>
              <a:buSzPct val="120000"/>
              <a:buFont typeface="Arial" panose="020B0604020202020204" pitchFamily="34" charset="0"/>
              <a:buChar char="•"/>
            </a:pPr>
            <a:r>
              <a:rPr lang="en-US" altLang="en-US" sz="3600" dirty="0" smtClean="0">
                <a:solidFill>
                  <a:schemeClr val="tx2"/>
                </a:solidFill>
                <a:latin typeface="Arial Narrow"/>
                <a:cs typeface="Tahoma" charset="0"/>
              </a:rPr>
              <a:t>Machines </a:t>
            </a:r>
            <a:r>
              <a:rPr lang="en-US" altLang="en-US" sz="3600" dirty="0">
                <a:solidFill>
                  <a:schemeClr val="tx2"/>
                </a:solidFill>
                <a:latin typeface="Arial Narrow"/>
                <a:cs typeface="Tahoma" charset="0"/>
              </a:rPr>
              <a:t>Used in </a:t>
            </a:r>
            <a:r>
              <a:rPr lang="en-US" altLang="en-US" sz="3600" dirty="0" smtClean="0">
                <a:solidFill>
                  <a:schemeClr val="tx2"/>
                </a:solidFill>
                <a:latin typeface="Arial Narrow"/>
                <a:cs typeface="Tahoma" charset="0"/>
              </a:rPr>
              <a:t>R&amp;D</a:t>
            </a:r>
          </a:p>
          <a:p>
            <a:pPr marL="342900" indent="-342900">
              <a:spcBef>
                <a:spcPts val="0"/>
              </a:spcBef>
              <a:spcAft>
                <a:spcPts val="1200"/>
              </a:spcAft>
              <a:buClrTx/>
              <a:buSzPct val="120000"/>
              <a:buFont typeface="Arial" panose="020B0604020202020204" pitchFamily="34" charset="0"/>
              <a:buChar char="•"/>
            </a:pPr>
            <a:r>
              <a:rPr lang="en-US" altLang="en-US" sz="3600" dirty="0" smtClean="0">
                <a:solidFill>
                  <a:schemeClr val="tx2"/>
                </a:solidFill>
                <a:latin typeface="Arial Narrow"/>
                <a:cs typeface="Tahoma" charset="0"/>
              </a:rPr>
              <a:t>Packaging </a:t>
            </a:r>
            <a:r>
              <a:rPr lang="en-US" altLang="en-US" sz="3600" dirty="0">
                <a:solidFill>
                  <a:schemeClr val="tx2"/>
                </a:solidFill>
                <a:latin typeface="Arial Narrow"/>
                <a:cs typeface="Tahoma" charset="0"/>
              </a:rPr>
              <a:t>Materials</a:t>
            </a:r>
            <a:endParaRPr lang="en-US" sz="3600" dirty="0">
              <a:solidFill>
                <a:schemeClr val="tx2"/>
              </a:solidFill>
              <a:latin typeface="Arial Narrow" panose="020B0606020202030204" pitchFamily="34" charset="0"/>
              <a:cs typeface="Tahoma" charset="0"/>
            </a:endParaRPr>
          </a:p>
          <a:p>
            <a:pPr marL="533400" lvl="0" indent="-533400">
              <a:lnSpc>
                <a:spcPct val="90000"/>
              </a:lnSpc>
              <a:spcBef>
                <a:spcPct val="20000"/>
              </a:spcBef>
              <a:buClrTx/>
              <a:buSzTx/>
              <a:buFontTx/>
              <a:buChar char="•"/>
            </a:pPr>
            <a:endParaRPr lang="en-US" altLang="en-US" sz="2500" dirty="0">
              <a:solidFill>
                <a:schemeClr val="tx2"/>
              </a:solidFill>
              <a:latin typeface="Tahoma" charset="0"/>
              <a:cs typeface="Tahoma" charset="0"/>
            </a:endParaRP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IV. SC Incentives – statutory Incentives – Sales and use </a:t>
            </a:r>
            <a:r>
              <a:rPr lang="en-US" sz="3200" b="1" dirty="0" smtClean="0">
                <a:solidFill>
                  <a:schemeClr val="tx2"/>
                </a:solidFill>
                <a:ea typeface="Tahoma" panose="020B0604030504040204" pitchFamily="34" charset="0"/>
                <a:cs typeface="Tahoma" panose="020B0604030504040204" pitchFamily="34" charset="0"/>
              </a:rPr>
              <a:t>tax EXEMPTIONS</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07360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19</a:t>
            </a:fld>
            <a:endParaRPr lang="en-US" dirty="0">
              <a:solidFill>
                <a:schemeClr val="bg2"/>
              </a:solidFill>
            </a:endParaRPr>
          </a:p>
        </p:txBody>
      </p:sp>
      <p:sp>
        <p:nvSpPr>
          <p:cNvPr id="4" name="Content Placeholder 3"/>
          <p:cNvSpPr>
            <a:spLocks noGrp="1"/>
          </p:cNvSpPr>
          <p:nvPr>
            <p:ph sz="quarter" idx="12"/>
          </p:nvPr>
        </p:nvSpPr>
        <p:spPr>
          <a:xfrm>
            <a:off x="698090" y="1219200"/>
            <a:ext cx="7772847" cy="5105400"/>
          </a:xfrm>
        </p:spPr>
        <p:txBody>
          <a:bodyPr/>
          <a:lstStyle/>
          <a:p>
            <a:pPr marL="457200" lvl="0" indent="-457200">
              <a:lnSpc>
                <a:spcPct val="90000"/>
              </a:lnSpc>
              <a:spcBef>
                <a:spcPct val="20000"/>
              </a:spcBef>
              <a:buClrTx/>
              <a:buSzPct val="120000"/>
              <a:buFont typeface="Arial" panose="020B0604020202020204" pitchFamily="34" charset="0"/>
              <a:buChar char="•"/>
            </a:pPr>
            <a:r>
              <a:rPr lang="en-US" altLang="en-US" sz="2600" b="1" dirty="0">
                <a:solidFill>
                  <a:schemeClr val="tx2"/>
                </a:solidFill>
                <a:latin typeface="Arial Narrow"/>
                <a:cs typeface="Tahoma" charset="0"/>
              </a:rPr>
              <a:t>Material Handling Systems and Equipment</a:t>
            </a:r>
          </a:p>
          <a:p>
            <a:pPr marL="705735" lvl="3" indent="-342900">
              <a:lnSpc>
                <a:spcPct val="90000"/>
              </a:lnSpc>
              <a:spcBef>
                <a:spcPct val="20000"/>
              </a:spcBef>
              <a:buClrTx/>
              <a:buSzPct val="80000"/>
              <a:buFont typeface="Wingdings" panose="05000000000000000000" pitchFamily="2" charset="2"/>
              <a:buChar char="§"/>
            </a:pPr>
            <a:r>
              <a:rPr lang="en-US" altLang="en-US" sz="2400" dirty="0">
                <a:solidFill>
                  <a:schemeClr val="tx2"/>
                </a:solidFill>
                <a:latin typeface="Arial Narrow"/>
                <a:cs typeface="Tahoma" charset="0"/>
              </a:rPr>
              <a:t>Used in the operation of a manufacturing or distribution facility</a:t>
            </a:r>
          </a:p>
          <a:p>
            <a:pPr marL="705735" lvl="3" indent="-342900">
              <a:lnSpc>
                <a:spcPct val="90000"/>
              </a:lnSpc>
              <a:spcBef>
                <a:spcPct val="20000"/>
              </a:spcBef>
              <a:buClrTx/>
              <a:buSzPct val="80000"/>
              <a:buFont typeface="Wingdings" panose="05000000000000000000" pitchFamily="2" charset="2"/>
              <a:buChar char="§"/>
            </a:pPr>
            <a:r>
              <a:rPr lang="en-US" altLang="en-US" sz="2400" dirty="0">
                <a:solidFill>
                  <a:schemeClr val="tx2"/>
                </a:solidFill>
                <a:latin typeface="Arial Narrow"/>
                <a:cs typeface="Tahoma" charset="0"/>
              </a:rPr>
              <a:t>Minimum investment requirement of $35M in real or personal property in SC over 5 </a:t>
            </a:r>
            <a:r>
              <a:rPr lang="en-US" altLang="en-US" sz="2400" dirty="0" smtClean="0">
                <a:solidFill>
                  <a:schemeClr val="tx2"/>
                </a:solidFill>
                <a:latin typeface="Arial Narrow"/>
                <a:cs typeface="Tahoma" charset="0"/>
              </a:rPr>
              <a:t>years</a:t>
            </a:r>
          </a:p>
          <a:p>
            <a:pPr marL="705735" lvl="3" indent="-342900">
              <a:lnSpc>
                <a:spcPct val="90000"/>
              </a:lnSpc>
              <a:spcBef>
                <a:spcPct val="20000"/>
              </a:spcBef>
              <a:buClrTx/>
              <a:buSzPct val="80000"/>
              <a:buFont typeface="Wingdings" panose="05000000000000000000" pitchFamily="2" charset="2"/>
              <a:buChar char="§"/>
            </a:pPr>
            <a:r>
              <a:rPr lang="en-US" altLang="en-US" sz="2400" u="sng" dirty="0" smtClean="0">
                <a:solidFill>
                  <a:schemeClr val="tx2"/>
                </a:solidFill>
                <a:latin typeface="Arial Narrow"/>
                <a:cs typeface="Tahoma" charset="0"/>
              </a:rPr>
              <a:t>Prior </a:t>
            </a:r>
            <a:r>
              <a:rPr lang="en-US" altLang="en-US" sz="2400" u="sng" dirty="0">
                <a:solidFill>
                  <a:schemeClr val="tx2"/>
                </a:solidFill>
                <a:latin typeface="Arial Narrow"/>
                <a:cs typeface="Tahoma" charset="0"/>
              </a:rPr>
              <a:t>notice to </a:t>
            </a:r>
            <a:r>
              <a:rPr lang="en-US" altLang="en-US" sz="2400" u="sng" dirty="0" smtClean="0">
                <a:solidFill>
                  <a:schemeClr val="tx2"/>
                </a:solidFill>
                <a:latin typeface="Arial Narrow"/>
                <a:cs typeface="Tahoma" charset="0"/>
              </a:rPr>
              <a:t>SCDOR required</a:t>
            </a:r>
            <a:endParaRPr lang="en-US" altLang="en-US" sz="2400" u="sng" dirty="0">
              <a:solidFill>
                <a:schemeClr val="tx2"/>
              </a:solidFill>
              <a:latin typeface="Arial Narrow"/>
              <a:cs typeface="Tahoma" charset="0"/>
            </a:endParaRPr>
          </a:p>
          <a:p>
            <a:pPr marL="347472" lvl="0" indent="-533400">
              <a:lnSpc>
                <a:spcPct val="90000"/>
              </a:lnSpc>
              <a:spcBef>
                <a:spcPct val="20000"/>
              </a:spcBef>
              <a:buClrTx/>
              <a:buSzPct val="120000"/>
              <a:buFontTx/>
              <a:buChar char="•"/>
            </a:pPr>
            <a:r>
              <a:rPr lang="en-US" altLang="en-US" sz="2600" b="1" dirty="0">
                <a:solidFill>
                  <a:schemeClr val="tx2"/>
                </a:solidFill>
                <a:latin typeface="Arial Narrow"/>
                <a:cs typeface="Tahoma" charset="0"/>
              </a:rPr>
              <a:t>Construction Materials</a:t>
            </a:r>
          </a:p>
          <a:p>
            <a:pPr marL="655381" lvl="2" indent="-342900">
              <a:lnSpc>
                <a:spcPct val="90000"/>
              </a:lnSpc>
              <a:spcBef>
                <a:spcPct val="20000"/>
              </a:spcBef>
              <a:buClrTx/>
              <a:buSzPct val="80000"/>
              <a:buFont typeface="Wingdings" panose="05000000000000000000" pitchFamily="2" charset="2"/>
              <a:buChar char="§"/>
            </a:pPr>
            <a:r>
              <a:rPr lang="en-US" altLang="en-US" sz="2400" dirty="0">
                <a:solidFill>
                  <a:schemeClr val="tx2"/>
                </a:solidFill>
                <a:latin typeface="Arial Narrow"/>
                <a:cs typeface="Tahoma" charset="0"/>
              </a:rPr>
              <a:t>M</a:t>
            </a:r>
            <a:r>
              <a:rPr lang="en-US" altLang="en-US" sz="2400" dirty="0" smtClean="0">
                <a:solidFill>
                  <a:schemeClr val="tx2"/>
                </a:solidFill>
                <a:latin typeface="Arial Narrow"/>
                <a:cs typeface="Tahoma" charset="0"/>
              </a:rPr>
              <a:t>aterials </a:t>
            </a:r>
            <a:r>
              <a:rPr lang="en-US" altLang="en-US" sz="2400" dirty="0">
                <a:solidFill>
                  <a:schemeClr val="tx2"/>
                </a:solidFill>
                <a:latin typeface="Arial Narrow"/>
                <a:cs typeface="Tahoma" charset="0"/>
              </a:rPr>
              <a:t>used in construction of a new or expanded single manufacturing or distribution facility</a:t>
            </a:r>
          </a:p>
          <a:p>
            <a:pPr marL="655381" lvl="2" indent="-342900">
              <a:lnSpc>
                <a:spcPct val="90000"/>
              </a:lnSpc>
              <a:spcBef>
                <a:spcPct val="20000"/>
              </a:spcBef>
              <a:buClrTx/>
              <a:buSzPct val="80000"/>
              <a:buFont typeface="Wingdings" panose="05000000000000000000" pitchFamily="2" charset="2"/>
              <a:buChar char="§"/>
            </a:pPr>
            <a:r>
              <a:rPr lang="en-US" altLang="en-US" sz="2400" dirty="0">
                <a:solidFill>
                  <a:schemeClr val="tx2"/>
                </a:solidFill>
                <a:latin typeface="Arial Narrow"/>
                <a:cs typeface="Tahoma" charset="0"/>
              </a:rPr>
              <a:t>Requires capital investment of at least $100M in real and personal property at </a:t>
            </a:r>
            <a:r>
              <a:rPr lang="en-US" altLang="en-US" sz="2400" u="sng" dirty="0">
                <a:solidFill>
                  <a:schemeClr val="tx2"/>
                </a:solidFill>
                <a:latin typeface="Arial Narrow"/>
                <a:cs typeface="Tahoma" charset="0"/>
              </a:rPr>
              <a:t>a single site</a:t>
            </a:r>
            <a:r>
              <a:rPr lang="en-US" altLang="en-US" sz="2400" dirty="0">
                <a:solidFill>
                  <a:schemeClr val="tx2"/>
                </a:solidFill>
                <a:latin typeface="Arial Narrow"/>
                <a:cs typeface="Tahoma" charset="0"/>
              </a:rPr>
              <a:t> in SC over 18-month period</a:t>
            </a:r>
          </a:p>
          <a:p>
            <a:pPr marL="655381" lvl="2" indent="-342900">
              <a:lnSpc>
                <a:spcPct val="90000"/>
              </a:lnSpc>
              <a:spcBef>
                <a:spcPct val="20000"/>
              </a:spcBef>
              <a:buClrTx/>
              <a:buSzPct val="80000"/>
              <a:buFont typeface="Wingdings" panose="05000000000000000000" pitchFamily="2" charset="2"/>
              <a:buChar char="§"/>
            </a:pPr>
            <a:r>
              <a:rPr lang="en-US" altLang="en-US" sz="2400" u="sng" dirty="0">
                <a:solidFill>
                  <a:schemeClr val="tx2"/>
                </a:solidFill>
                <a:latin typeface="Arial Narrow"/>
                <a:cs typeface="Tahoma" charset="0"/>
              </a:rPr>
              <a:t>Prior notice to </a:t>
            </a:r>
            <a:r>
              <a:rPr lang="en-US" altLang="en-US" sz="2400" u="sng" dirty="0" smtClean="0">
                <a:solidFill>
                  <a:schemeClr val="tx2"/>
                </a:solidFill>
                <a:latin typeface="Arial Narrow"/>
                <a:cs typeface="Tahoma" charset="0"/>
              </a:rPr>
              <a:t>SCDOR required</a:t>
            </a:r>
            <a:endParaRPr lang="en-US" altLang="en-US" sz="2400" u="sng" dirty="0">
              <a:solidFill>
                <a:schemeClr val="tx2"/>
              </a:solidFill>
              <a:latin typeface="Arial Narrow"/>
              <a:cs typeface="Tahoma" charset="0"/>
            </a:endParaRPr>
          </a:p>
          <a:p>
            <a:pPr marL="533400" lvl="0" indent="-533400">
              <a:lnSpc>
                <a:spcPct val="90000"/>
              </a:lnSpc>
              <a:spcBef>
                <a:spcPct val="20000"/>
              </a:spcBef>
              <a:buClrTx/>
              <a:buSzTx/>
              <a:buFontTx/>
              <a:buChar char="•"/>
            </a:pPr>
            <a:endParaRPr lang="en-US" altLang="en-US" sz="2400" dirty="0">
              <a:solidFill>
                <a:schemeClr val="tx2"/>
              </a:solidFill>
              <a:latin typeface="Arial Narrow"/>
              <a:cs typeface="Tahoma"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IV. SC Incentives – statutory Incentives – Sales and use </a:t>
            </a:r>
            <a:r>
              <a:rPr lang="en-US" sz="3200" b="1" dirty="0" smtClean="0">
                <a:solidFill>
                  <a:schemeClr val="tx2"/>
                </a:solidFill>
                <a:ea typeface="Tahoma" panose="020B0604030504040204" pitchFamily="34" charset="0"/>
                <a:cs typeface="Tahoma" panose="020B0604030504040204" pitchFamily="34" charset="0"/>
              </a:rPr>
              <a:t>tax exemptions</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94615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a:t>
            </a:fld>
            <a:endParaRPr lang="en-US" dirty="0">
              <a:solidFill>
                <a:schemeClr val="bg2"/>
              </a:solidFill>
            </a:endParaRPr>
          </a:p>
        </p:txBody>
      </p:sp>
      <p:sp>
        <p:nvSpPr>
          <p:cNvPr id="4" name="Content Placeholder 3"/>
          <p:cNvSpPr>
            <a:spLocks noGrp="1"/>
          </p:cNvSpPr>
          <p:nvPr>
            <p:ph sz="quarter" idx="12"/>
          </p:nvPr>
        </p:nvSpPr>
        <p:spPr>
          <a:xfrm>
            <a:off x="685800" y="1371600"/>
            <a:ext cx="7772400" cy="5029200"/>
          </a:xfrm>
        </p:spPr>
        <p:txBody>
          <a:bodyPr/>
          <a:lstStyle/>
          <a:p>
            <a:pPr marL="711200" lvl="0" indent="-711200">
              <a:spcBef>
                <a:spcPts val="600"/>
              </a:spcBef>
              <a:buClrTx/>
              <a:buSzTx/>
              <a:buFontTx/>
              <a:buAutoNum type="romanUcPeriod"/>
            </a:pPr>
            <a:r>
              <a:rPr lang="en-US" altLang="en-US" sz="3200" dirty="0" smtClean="0">
                <a:solidFill>
                  <a:schemeClr val="tx2"/>
                </a:solidFill>
                <a:latin typeface="Arial Narrow" panose="020B0606020202030204" pitchFamily="34" charset="0"/>
                <a:cs typeface="+mn-cs"/>
              </a:rPr>
              <a:t>Company Considerations</a:t>
            </a:r>
          </a:p>
          <a:p>
            <a:pPr marL="711200" lvl="0" indent="-711200">
              <a:spcBef>
                <a:spcPts val="600"/>
              </a:spcBef>
              <a:buClrTx/>
              <a:buSzTx/>
              <a:buFontTx/>
              <a:buAutoNum type="romanUcPeriod"/>
            </a:pPr>
            <a:r>
              <a:rPr lang="en-US" altLang="en-US" sz="3200" dirty="0" smtClean="0">
                <a:solidFill>
                  <a:schemeClr val="tx2"/>
                </a:solidFill>
                <a:latin typeface="Arial Narrow" panose="020B0606020202030204" pitchFamily="34" charset="0"/>
                <a:cs typeface="+mn-cs"/>
              </a:rPr>
              <a:t>State Tax Rankings</a:t>
            </a:r>
            <a:endParaRPr lang="en-US" altLang="en-US" sz="3200" dirty="0" smtClean="0">
              <a:solidFill>
                <a:srgbClr val="3460B0"/>
              </a:solidFill>
              <a:latin typeface="Arial Narrow" panose="020B0606020202030204" pitchFamily="34" charset="0"/>
              <a:cs typeface="+mn-cs"/>
            </a:endParaRPr>
          </a:p>
          <a:p>
            <a:pPr marL="711200" lvl="0" indent="-711200">
              <a:spcBef>
                <a:spcPts val="600"/>
              </a:spcBef>
              <a:buClrTx/>
              <a:buSzTx/>
              <a:buFontTx/>
              <a:buAutoNum type="romanUcPeriod"/>
            </a:pPr>
            <a:r>
              <a:rPr lang="en-US" altLang="en-US" sz="3200" dirty="0" smtClean="0">
                <a:solidFill>
                  <a:srgbClr val="3460B0"/>
                </a:solidFill>
                <a:latin typeface="Arial Narrow" panose="020B0606020202030204" pitchFamily="34" charset="0"/>
                <a:cs typeface="+mn-cs"/>
              </a:rPr>
              <a:t>Incentives – Effect and Evaluation</a:t>
            </a:r>
          </a:p>
          <a:p>
            <a:pPr marL="711200" lvl="0" indent="-711200">
              <a:spcBef>
                <a:spcPts val="600"/>
              </a:spcBef>
              <a:buClrTx/>
              <a:buSzTx/>
              <a:buFontTx/>
              <a:buAutoNum type="romanUcPeriod"/>
            </a:pPr>
            <a:r>
              <a:rPr lang="en-US" altLang="en-US" sz="3200" dirty="0" smtClean="0">
                <a:solidFill>
                  <a:srgbClr val="3460B0"/>
                </a:solidFill>
                <a:latin typeface="Arial Narrow" panose="020B0606020202030204" pitchFamily="34" charset="0"/>
                <a:cs typeface="+mn-cs"/>
              </a:rPr>
              <a:t>SC Incentives </a:t>
            </a:r>
          </a:p>
          <a:p>
            <a:pPr marL="711200" lvl="0" indent="-711200">
              <a:spcBef>
                <a:spcPts val="600"/>
              </a:spcBef>
              <a:buClrTx/>
              <a:buSzTx/>
              <a:buFontTx/>
              <a:buAutoNum type="romanUcPeriod"/>
            </a:pPr>
            <a:r>
              <a:rPr lang="en-US" altLang="en-US" sz="3200" dirty="0" smtClean="0">
                <a:solidFill>
                  <a:schemeClr val="tx2"/>
                </a:solidFill>
                <a:latin typeface="Arial Narrow" panose="020B0606020202030204" pitchFamily="34" charset="0"/>
                <a:cs typeface="+mn-cs"/>
              </a:rPr>
              <a:t>Local </a:t>
            </a:r>
            <a:r>
              <a:rPr lang="en-US" altLang="en-US" sz="3200" dirty="0">
                <a:solidFill>
                  <a:schemeClr val="tx2"/>
                </a:solidFill>
                <a:latin typeface="Arial Narrow" panose="020B0606020202030204" pitchFamily="34" charset="0"/>
                <a:cs typeface="+mn-cs"/>
              </a:rPr>
              <a:t>Property </a:t>
            </a:r>
            <a:r>
              <a:rPr lang="en-US" altLang="en-US" sz="3200" dirty="0" smtClean="0">
                <a:solidFill>
                  <a:schemeClr val="tx2"/>
                </a:solidFill>
                <a:latin typeface="Arial Narrow" panose="020B0606020202030204" pitchFamily="34" charset="0"/>
                <a:cs typeface="+mn-cs"/>
              </a:rPr>
              <a:t>Tax Incentives</a:t>
            </a:r>
          </a:p>
          <a:p>
            <a:pPr marL="711200" lvl="0" indent="-711200">
              <a:spcBef>
                <a:spcPts val="600"/>
              </a:spcBef>
              <a:buClrTx/>
              <a:buSzTx/>
              <a:buFontTx/>
              <a:buAutoNum type="romanUcPeriod"/>
            </a:pPr>
            <a:r>
              <a:rPr lang="en-US" altLang="en-US" sz="3200" dirty="0" smtClean="0">
                <a:solidFill>
                  <a:srgbClr val="3460B0"/>
                </a:solidFill>
                <a:latin typeface="Arial Narrow" panose="020B0606020202030204" pitchFamily="34" charset="0"/>
              </a:rPr>
              <a:t>Revitalization Incentives</a:t>
            </a:r>
          </a:p>
          <a:p>
            <a:pPr marL="711200" indent="-711200">
              <a:spcBef>
                <a:spcPts val="600"/>
              </a:spcBef>
              <a:buClrTx/>
              <a:buSzTx/>
              <a:buFontTx/>
              <a:buAutoNum type="romanUcPeriod"/>
            </a:pPr>
            <a:r>
              <a:rPr lang="en-US" altLang="en-US" sz="3200" dirty="0" smtClean="0">
                <a:solidFill>
                  <a:srgbClr val="3460B0"/>
                </a:solidFill>
                <a:latin typeface="Arial Narrow" panose="020B0606020202030204" pitchFamily="34" charset="0"/>
              </a:rPr>
              <a:t>Utility Incentives</a:t>
            </a:r>
            <a:endParaRPr lang="en-US" altLang="en-US" sz="3200" dirty="0" smtClean="0">
              <a:solidFill>
                <a:schemeClr val="tx2"/>
              </a:solidFill>
              <a:latin typeface="Arial Narrow" panose="020B0606020202030204" pitchFamily="34" charset="0"/>
              <a:cs typeface="+mn-cs"/>
            </a:endParaRPr>
          </a:p>
          <a:p>
            <a:pPr marL="711200" lvl="0" indent="-711200">
              <a:spcBef>
                <a:spcPts val="600"/>
              </a:spcBef>
              <a:buClrTx/>
              <a:buSzTx/>
              <a:buFontTx/>
              <a:buAutoNum type="romanUcPeriod"/>
            </a:pPr>
            <a:r>
              <a:rPr lang="en-US" altLang="en-US" sz="3200" dirty="0" smtClean="0">
                <a:solidFill>
                  <a:schemeClr val="tx2"/>
                </a:solidFill>
                <a:latin typeface="Arial Narrow" panose="020B0606020202030204" pitchFamily="34" charset="0"/>
                <a:cs typeface="+mn-cs"/>
              </a:rPr>
              <a:t>SC FOIA Considerations </a:t>
            </a:r>
            <a:endParaRPr lang="en-US" altLang="en-US" sz="3200" dirty="0">
              <a:solidFill>
                <a:schemeClr val="tx2"/>
              </a:solidFill>
              <a:latin typeface="Arial Narrow" panose="020B0606020202030204" pitchFamily="34" charset="0"/>
              <a:cs typeface="+mn-cs"/>
            </a:endParaRP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rPr>
              <a:t>Expanding in South Carolina: </a:t>
            </a:r>
            <a:br>
              <a:rPr lang="en-US" sz="3200" b="1" dirty="0">
                <a:solidFill>
                  <a:schemeClr val="tx2"/>
                </a:solidFill>
              </a:rPr>
            </a:br>
            <a:r>
              <a:rPr lang="en-US" sz="3200" b="1" dirty="0">
                <a:solidFill>
                  <a:schemeClr val="tx2"/>
                </a:solidFill>
              </a:rPr>
              <a:t>Economic Development Considerations</a:t>
            </a:r>
          </a:p>
        </p:txBody>
      </p:sp>
    </p:spTree>
    <p:extLst>
      <p:ext uri="{BB962C8B-B14F-4D97-AF65-F5344CB8AC3E}">
        <p14:creationId xmlns:p14="http://schemas.microsoft.com/office/powerpoint/2010/main" val="156764537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9195D7-43E2-E64E-952D-119030A3339F}" type="slidenum">
              <a:rPr kumimoji="0" lang="en-US" sz="1300" b="0" i="0" u="none" strike="noStrike" kern="1200" cap="none" spc="0" normalizeH="0" baseline="0" noProof="0" smtClean="0">
                <a:ln>
                  <a:noFill/>
                </a:ln>
                <a:solidFill>
                  <a:srgbClr val="F8F8F8"/>
                </a:solidFill>
                <a:effectLst/>
                <a:uLnTx/>
                <a:uFillTx/>
                <a:latin typeface="Arial Narrow" panose="020B0606020202030204" pitchFamily="34" charset="0"/>
                <a:ea typeface="ＭＳ Ｐゴシック" charset="0"/>
                <a:sym typeface="DIN-Regular"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srgbClr val="F8F8F8"/>
              </a:solidFill>
              <a:effectLst/>
              <a:uLnTx/>
              <a:uFillTx/>
              <a:latin typeface="Arial Narrow" panose="020B0606020202030204" pitchFamily="34" charset="0"/>
              <a:ea typeface="ＭＳ Ｐゴシック" charset="0"/>
              <a:sym typeface="DIN-Regular" charset="0"/>
            </a:endParaRPr>
          </a:p>
        </p:txBody>
      </p:sp>
      <p:sp>
        <p:nvSpPr>
          <p:cNvPr id="4" name="Content Placeholder 3"/>
          <p:cNvSpPr>
            <a:spLocks noGrp="1"/>
          </p:cNvSpPr>
          <p:nvPr>
            <p:ph sz="quarter" idx="12"/>
          </p:nvPr>
        </p:nvSpPr>
        <p:spPr>
          <a:xfrm>
            <a:off x="685800" y="1219200"/>
            <a:ext cx="7772400" cy="5029200"/>
          </a:xfrm>
        </p:spPr>
        <p:txBody>
          <a:bodyPr/>
          <a:lstStyle/>
          <a:p>
            <a:pPr marL="342900" lvl="0" indent="-342900">
              <a:spcBef>
                <a:spcPct val="20000"/>
              </a:spcBef>
              <a:buClrTx/>
              <a:buSzPct val="120000"/>
              <a:buFont typeface="Arial" panose="020B0604020202020204" pitchFamily="34" charset="0"/>
              <a:buChar char="•"/>
            </a:pPr>
            <a:r>
              <a:rPr lang="en-US" altLang="en-US" sz="2200" b="1" dirty="0" smtClean="0">
                <a:solidFill>
                  <a:schemeClr val="tx2"/>
                </a:solidFill>
                <a:latin typeface="Arial Narrow"/>
                <a:cs typeface="+mn-cs"/>
              </a:rPr>
              <a:t>Economic </a:t>
            </a:r>
            <a:r>
              <a:rPr lang="en-US" altLang="en-US" sz="2200" b="1" dirty="0">
                <a:solidFill>
                  <a:schemeClr val="tx2"/>
                </a:solidFill>
                <a:latin typeface="Arial Narrow"/>
                <a:cs typeface="+mn-cs"/>
              </a:rPr>
              <a:t>Development Set Aside Program</a:t>
            </a:r>
          </a:p>
          <a:p>
            <a:pPr marL="655381" lvl="2" indent="-342900">
              <a:spcBef>
                <a:spcPct val="20000"/>
              </a:spcBef>
              <a:buClrTx/>
              <a:buSzPct val="80000"/>
              <a:buFont typeface="Wingdings" panose="05000000000000000000" pitchFamily="2" charset="2"/>
              <a:buChar char="§"/>
            </a:pPr>
            <a:r>
              <a:rPr lang="en-US" altLang="en-US" sz="2000" dirty="0">
                <a:solidFill>
                  <a:schemeClr val="tx2"/>
                </a:solidFill>
                <a:latin typeface="Arial Narrow"/>
              </a:rPr>
              <a:t>Grant to help fund road, site, and other infrastructure improvements</a:t>
            </a:r>
          </a:p>
          <a:p>
            <a:pPr marL="342900" lvl="0" indent="-342900">
              <a:spcBef>
                <a:spcPct val="20000"/>
              </a:spcBef>
              <a:buClrTx/>
              <a:buSzPct val="120000"/>
              <a:buFont typeface="Arial" panose="020B0604020202020204" pitchFamily="34" charset="0"/>
              <a:buChar char="•"/>
            </a:pPr>
            <a:r>
              <a:rPr lang="en-US" altLang="en-US" sz="2200" b="1" dirty="0">
                <a:solidFill>
                  <a:schemeClr val="tx2"/>
                </a:solidFill>
                <a:latin typeface="Arial Narrow"/>
                <a:cs typeface="+mn-cs"/>
              </a:rPr>
              <a:t>Rural Infrastructure </a:t>
            </a:r>
            <a:r>
              <a:rPr lang="en-US" altLang="en-US" sz="2200" b="1" dirty="0" smtClean="0">
                <a:solidFill>
                  <a:schemeClr val="tx2"/>
                </a:solidFill>
                <a:latin typeface="Arial Narrow"/>
                <a:cs typeface="+mn-cs"/>
              </a:rPr>
              <a:t>Fund </a:t>
            </a:r>
            <a:r>
              <a:rPr lang="en-US" altLang="en-US" sz="2200" dirty="0" smtClean="0">
                <a:solidFill>
                  <a:schemeClr val="tx2"/>
                </a:solidFill>
                <a:latin typeface="Arial Narrow"/>
                <a:cs typeface="+mn-cs"/>
              </a:rPr>
              <a:t>– Tier III and Tier IV counties</a:t>
            </a:r>
            <a:endParaRPr lang="en-US" altLang="en-US" sz="2200" dirty="0">
              <a:solidFill>
                <a:schemeClr val="tx2"/>
              </a:solidFill>
              <a:latin typeface="Arial Narrow"/>
              <a:cs typeface="+mn-cs"/>
            </a:endParaRPr>
          </a:p>
          <a:p>
            <a:pPr marL="655381" lvl="2" indent="-342900">
              <a:spcBef>
                <a:spcPct val="20000"/>
              </a:spcBef>
              <a:buClrTx/>
              <a:buSzPct val="80000"/>
              <a:buFont typeface="Wingdings" panose="05000000000000000000" pitchFamily="2" charset="2"/>
              <a:buChar char="§"/>
            </a:pPr>
            <a:r>
              <a:rPr lang="en-US" altLang="en-US" sz="2000" dirty="0">
                <a:solidFill>
                  <a:schemeClr val="tx2"/>
                </a:solidFill>
                <a:latin typeface="Arial Narrow"/>
              </a:rPr>
              <a:t>Grants to rural counties to boost </a:t>
            </a:r>
            <a:r>
              <a:rPr lang="en-US" altLang="en-US" sz="2000" dirty="0" smtClean="0">
                <a:solidFill>
                  <a:schemeClr val="tx2"/>
                </a:solidFill>
                <a:latin typeface="Arial Narrow"/>
              </a:rPr>
              <a:t>infrastructure</a:t>
            </a:r>
          </a:p>
          <a:p>
            <a:pPr marL="404622" indent="-342900">
              <a:spcBef>
                <a:spcPct val="20000"/>
              </a:spcBef>
              <a:buClrTx/>
              <a:buSzPct val="120000"/>
              <a:buFont typeface="Arial" panose="020B0604020202020204" pitchFamily="34" charset="0"/>
              <a:buChar char="•"/>
            </a:pPr>
            <a:r>
              <a:rPr lang="en-US" altLang="en-US" sz="2200" b="1" dirty="0" smtClean="0">
                <a:solidFill>
                  <a:schemeClr val="tx2"/>
                </a:solidFill>
                <a:latin typeface="Arial Narrow"/>
              </a:rPr>
              <a:t>Governor’s Closing Fund</a:t>
            </a:r>
          </a:p>
          <a:p>
            <a:pPr marL="347472" indent="-285750">
              <a:spcBef>
                <a:spcPct val="20000"/>
              </a:spcBef>
              <a:buClrTx/>
              <a:buSzPct val="120000"/>
              <a:buFont typeface="Arial" panose="020B0604020202020204" pitchFamily="34" charset="0"/>
              <a:buChar char="•"/>
            </a:pPr>
            <a:r>
              <a:rPr lang="en-US" altLang="en-US" sz="2000" u="sng" dirty="0" smtClean="0">
                <a:solidFill>
                  <a:schemeClr val="tx2"/>
                </a:solidFill>
                <a:latin typeface="Arial Narrow"/>
              </a:rPr>
              <a:t>Written Contract</a:t>
            </a:r>
            <a:r>
              <a:rPr lang="en-US" altLang="en-US" sz="2000" dirty="0" smtClean="0">
                <a:solidFill>
                  <a:schemeClr val="tx2"/>
                </a:solidFill>
                <a:latin typeface="Arial Narrow"/>
              </a:rPr>
              <a:t> - Performance Agreement between county, State, and company</a:t>
            </a:r>
          </a:p>
          <a:p>
            <a:pPr marL="659953" lvl="2" indent="-285750">
              <a:spcBef>
                <a:spcPct val="20000"/>
              </a:spcBef>
              <a:buClrTx/>
              <a:buSzPct val="120000"/>
              <a:buFont typeface="Arial" panose="020B0604020202020204" pitchFamily="34" charset="0"/>
              <a:buChar char="•"/>
            </a:pPr>
            <a:r>
              <a:rPr lang="en-US" altLang="en-US" sz="2000" dirty="0" smtClean="0">
                <a:solidFill>
                  <a:schemeClr val="tx2"/>
                </a:solidFill>
                <a:latin typeface="Arial Narrow"/>
              </a:rPr>
              <a:t>Job and investment creation requirements </a:t>
            </a:r>
            <a:r>
              <a:rPr lang="en-US" altLang="en-US" sz="2000" u="sng" dirty="0" smtClean="0">
                <a:solidFill>
                  <a:schemeClr val="tx2"/>
                </a:solidFill>
                <a:latin typeface="Arial Narrow"/>
              </a:rPr>
              <a:t>over prior commitments</a:t>
            </a:r>
            <a:r>
              <a:rPr lang="en-US" altLang="en-US" sz="2000" dirty="0" smtClean="0">
                <a:solidFill>
                  <a:schemeClr val="tx2"/>
                </a:solidFill>
                <a:latin typeface="Arial Narrow"/>
              </a:rPr>
              <a:t> –</a:t>
            </a:r>
            <a:r>
              <a:rPr lang="en-US" altLang="en-US" sz="2000" u="sng" dirty="0" smtClean="0">
                <a:solidFill>
                  <a:schemeClr val="tx2"/>
                </a:solidFill>
                <a:latin typeface="Arial Narrow"/>
              </a:rPr>
              <a:t> </a:t>
            </a:r>
            <a:r>
              <a:rPr lang="en-US" altLang="en-US" sz="2000" dirty="0" smtClean="0">
                <a:solidFill>
                  <a:schemeClr val="tx2"/>
                </a:solidFill>
                <a:latin typeface="Arial Narrow"/>
              </a:rPr>
              <a:t>normally 5-year deadline</a:t>
            </a:r>
          </a:p>
          <a:p>
            <a:pPr marL="659953" lvl="2" indent="-285750">
              <a:spcBef>
                <a:spcPct val="20000"/>
              </a:spcBef>
              <a:buClrTx/>
              <a:buSzPct val="120000"/>
              <a:buFont typeface="Arial" panose="020B0604020202020204" pitchFamily="34" charset="0"/>
              <a:buChar char="•"/>
            </a:pPr>
            <a:r>
              <a:rPr lang="en-US" altLang="en-US" sz="2000" dirty="0" smtClean="0">
                <a:solidFill>
                  <a:schemeClr val="tx2"/>
                </a:solidFill>
                <a:latin typeface="Arial Narrow"/>
              </a:rPr>
              <a:t>Job and investment maintenance requirements</a:t>
            </a:r>
            <a:endParaRPr lang="en-US" altLang="en-US" sz="2000" dirty="0">
              <a:solidFill>
                <a:schemeClr val="tx2"/>
              </a:solidFill>
              <a:latin typeface="Arial Narrow"/>
            </a:endParaRPr>
          </a:p>
          <a:p>
            <a:pPr marL="659953" lvl="2" indent="-285750">
              <a:spcBef>
                <a:spcPct val="20000"/>
              </a:spcBef>
              <a:buClrTx/>
              <a:buSzPct val="120000"/>
              <a:buFont typeface="Arial" panose="020B0604020202020204" pitchFamily="34" charset="0"/>
              <a:buChar char="•"/>
            </a:pPr>
            <a:r>
              <a:rPr lang="en-US" altLang="en-US" sz="2000" dirty="0">
                <a:solidFill>
                  <a:schemeClr val="tx2"/>
                </a:solidFill>
                <a:latin typeface="Arial Narrow"/>
              </a:rPr>
              <a:t>S</a:t>
            </a:r>
            <a:r>
              <a:rPr lang="en-US" altLang="en-US" sz="2000" dirty="0" smtClean="0">
                <a:solidFill>
                  <a:schemeClr val="tx2"/>
                </a:solidFill>
                <a:latin typeface="Arial Narrow"/>
              </a:rPr>
              <a:t>ubject to pro-rated </a:t>
            </a:r>
            <a:r>
              <a:rPr lang="en-US" altLang="en-US" sz="2000" dirty="0" err="1" smtClean="0">
                <a:solidFill>
                  <a:schemeClr val="tx2"/>
                </a:solidFill>
                <a:latin typeface="Arial Narrow"/>
              </a:rPr>
              <a:t>clawback</a:t>
            </a:r>
            <a:endParaRPr lang="en-US" altLang="en-US" sz="2000" dirty="0" smtClean="0">
              <a:solidFill>
                <a:schemeClr val="tx2"/>
              </a:solidFill>
              <a:latin typeface="Arial Narrow"/>
            </a:endParaRPr>
          </a:p>
          <a:p>
            <a:pPr marL="659953" lvl="2" indent="-285750">
              <a:spcBef>
                <a:spcPct val="20000"/>
              </a:spcBef>
              <a:buClrTx/>
              <a:buSzPct val="120000"/>
              <a:buFont typeface="Arial" panose="020B0604020202020204" pitchFamily="34" charset="0"/>
              <a:buChar char="•"/>
            </a:pPr>
            <a:r>
              <a:rPr lang="en-US" altLang="en-US" sz="2000" dirty="0" smtClean="0">
                <a:solidFill>
                  <a:schemeClr val="tx2"/>
                </a:solidFill>
                <a:latin typeface="Arial Narrow"/>
              </a:rPr>
              <a:t>Broad indemnification</a:t>
            </a:r>
          </a:p>
          <a:p>
            <a:pPr marL="659953" lvl="2" indent="-285750">
              <a:spcBef>
                <a:spcPct val="20000"/>
              </a:spcBef>
              <a:buClrTx/>
              <a:buSzPct val="120000"/>
              <a:buFont typeface="Arial" panose="020B0604020202020204" pitchFamily="34" charset="0"/>
              <a:buChar char="•"/>
            </a:pPr>
            <a:r>
              <a:rPr lang="en-US" altLang="en-US" sz="2000" dirty="0" smtClean="0">
                <a:solidFill>
                  <a:schemeClr val="tx2"/>
                </a:solidFill>
                <a:latin typeface="Arial Narrow"/>
              </a:rPr>
              <a:t>SC FOIA provisions</a:t>
            </a:r>
          </a:p>
          <a:p>
            <a:pPr marL="659953" lvl="2" indent="-285750">
              <a:spcBef>
                <a:spcPct val="20000"/>
              </a:spcBef>
              <a:buClrTx/>
              <a:buSzPct val="120000"/>
              <a:buFont typeface="Arial" panose="020B0604020202020204" pitchFamily="34" charset="0"/>
              <a:buChar char="•"/>
            </a:pPr>
            <a:endParaRPr lang="en-US" altLang="en-US" sz="2200" dirty="0">
              <a:solidFill>
                <a:schemeClr val="tx2"/>
              </a:solidFill>
              <a:latin typeface="Arial Narrow"/>
            </a:endParaRP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smtClean="0">
                <a:solidFill>
                  <a:schemeClr val="tx2"/>
                </a:solidFill>
                <a:ea typeface="Tahoma" panose="020B0604030504040204" pitchFamily="34" charset="0"/>
                <a:cs typeface="Tahoma" panose="020B0604030504040204" pitchFamily="34" charset="0"/>
              </a:rPr>
              <a:t>Iv. SC </a:t>
            </a:r>
            <a:r>
              <a:rPr lang="en-US" sz="3200" b="1" dirty="0">
                <a:solidFill>
                  <a:schemeClr val="tx2"/>
                </a:solidFill>
                <a:ea typeface="Tahoma" panose="020B0604030504040204" pitchFamily="34" charset="0"/>
                <a:cs typeface="Tahoma" panose="020B0604030504040204" pitchFamily="34" charset="0"/>
              </a:rPr>
              <a:t>Incentives – </a:t>
            </a:r>
            <a:r>
              <a:rPr lang="en-US" sz="3200" b="1" dirty="0" smtClean="0">
                <a:solidFill>
                  <a:schemeClr val="tx2"/>
                </a:solidFill>
                <a:ea typeface="Tahoma" panose="020B0604030504040204" pitchFamily="34" charset="0"/>
                <a:cs typeface="Tahoma" panose="020B0604030504040204" pitchFamily="34" charset="0"/>
              </a:rPr>
              <a:t>discretionary </a:t>
            </a:r>
            <a:r>
              <a:rPr lang="en-US" sz="3200" b="1" dirty="0">
                <a:solidFill>
                  <a:schemeClr val="tx2"/>
                </a:solidFill>
                <a:ea typeface="Tahoma" panose="020B0604030504040204" pitchFamily="34" charset="0"/>
                <a:cs typeface="Tahoma" panose="020B0604030504040204" pitchFamily="34" charset="0"/>
              </a:rPr>
              <a:t>Incentives – </a:t>
            </a:r>
            <a:r>
              <a:rPr lang="en-US" sz="3200" b="1" dirty="0" smtClean="0">
                <a:solidFill>
                  <a:schemeClr val="tx2"/>
                </a:solidFill>
                <a:ea typeface="Tahoma" panose="020B0604030504040204" pitchFamily="34" charset="0"/>
                <a:cs typeface="Tahoma" panose="020B0604030504040204" pitchFamily="34" charset="0"/>
              </a:rPr>
              <a:t>state grants</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73013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9195D7-43E2-E64E-952D-119030A3339F}" type="slidenum">
              <a:rPr kumimoji="0" lang="en-US" sz="1300" b="0" i="0" u="none" strike="noStrike" kern="1200" cap="none" spc="0" normalizeH="0" baseline="0" noProof="0" smtClean="0">
                <a:ln>
                  <a:noFill/>
                </a:ln>
                <a:solidFill>
                  <a:srgbClr val="F8F8F8"/>
                </a:solidFill>
                <a:effectLst/>
                <a:uLnTx/>
                <a:uFillTx/>
                <a:latin typeface="Arial Narrow" panose="020B0606020202030204" pitchFamily="34" charset="0"/>
                <a:ea typeface="ＭＳ Ｐゴシック" charset="0"/>
                <a:sym typeface="DIN-Regular"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srgbClr val="F8F8F8"/>
              </a:solidFill>
              <a:effectLst/>
              <a:uLnTx/>
              <a:uFillTx/>
              <a:latin typeface="Arial Narrow" panose="020B0606020202030204" pitchFamily="34" charset="0"/>
              <a:ea typeface="ＭＳ Ｐゴシック" charset="0"/>
              <a:sym typeface="DIN-Regular" charset="0"/>
            </a:endParaRPr>
          </a:p>
        </p:txBody>
      </p:sp>
      <p:sp>
        <p:nvSpPr>
          <p:cNvPr id="4" name="Content Placeholder 3"/>
          <p:cNvSpPr>
            <a:spLocks noGrp="1"/>
          </p:cNvSpPr>
          <p:nvPr>
            <p:ph sz="quarter" idx="12"/>
          </p:nvPr>
        </p:nvSpPr>
        <p:spPr>
          <a:xfrm>
            <a:off x="685800" y="1219200"/>
            <a:ext cx="7772400" cy="5029200"/>
          </a:xfrm>
        </p:spPr>
        <p:txBody>
          <a:bodyPr/>
          <a:lstStyle/>
          <a:p>
            <a:pPr marL="342900" lvl="0" indent="-342900">
              <a:lnSpc>
                <a:spcPct val="80000"/>
              </a:lnSpc>
              <a:spcBef>
                <a:spcPct val="20000"/>
              </a:spcBef>
              <a:buClrTx/>
              <a:buSzPct val="120000"/>
              <a:buFont typeface="Arial" panose="020B0604020202020204" pitchFamily="34" charset="0"/>
              <a:buChar char="•"/>
            </a:pPr>
            <a:r>
              <a:rPr lang="en-US" altLang="en-US" sz="2400" dirty="0" smtClean="0">
                <a:solidFill>
                  <a:schemeClr val="tx2"/>
                </a:solidFill>
                <a:latin typeface="Arial Narrow"/>
                <a:cs typeface="+mn-cs"/>
              </a:rPr>
              <a:t>Enterprise </a:t>
            </a:r>
            <a:r>
              <a:rPr lang="en-US" altLang="en-US" sz="2400" dirty="0">
                <a:solidFill>
                  <a:schemeClr val="tx2"/>
                </a:solidFill>
                <a:latin typeface="Arial Narrow"/>
                <a:cs typeface="+mn-cs"/>
              </a:rPr>
              <a:t>Zone Act of </a:t>
            </a:r>
            <a:r>
              <a:rPr lang="en-US" altLang="en-US" sz="2400" dirty="0" smtClean="0">
                <a:solidFill>
                  <a:schemeClr val="tx2"/>
                </a:solidFill>
                <a:latin typeface="Arial Narrow"/>
                <a:cs typeface="+mn-cs"/>
              </a:rPr>
              <a:t>1995</a:t>
            </a:r>
            <a:r>
              <a:rPr lang="en-US" altLang="en-US" sz="2400" b="1" dirty="0">
                <a:solidFill>
                  <a:schemeClr val="tx2"/>
                </a:solidFill>
                <a:latin typeface="Arial Narrow"/>
                <a:cs typeface="+mn-cs"/>
              </a:rPr>
              <a:t> </a:t>
            </a:r>
            <a:r>
              <a:rPr lang="en-US" altLang="en-US" sz="2400" dirty="0" smtClean="0">
                <a:solidFill>
                  <a:schemeClr val="tx2"/>
                </a:solidFill>
                <a:latin typeface="Arial Narrow"/>
                <a:cs typeface="+mn-cs"/>
              </a:rPr>
              <a:t>–</a:t>
            </a:r>
            <a:r>
              <a:rPr lang="en-US" altLang="en-US" sz="2400" b="1" dirty="0" smtClean="0">
                <a:solidFill>
                  <a:schemeClr val="tx2"/>
                </a:solidFill>
                <a:latin typeface="Arial Narrow"/>
                <a:cs typeface="+mn-cs"/>
              </a:rPr>
              <a:t> </a:t>
            </a:r>
            <a:r>
              <a:rPr lang="en-US" altLang="en-US" sz="2400" dirty="0">
                <a:solidFill>
                  <a:schemeClr val="tx2"/>
                </a:solidFill>
                <a:latin typeface="Arial Narrow"/>
                <a:cs typeface="+mn-cs"/>
              </a:rPr>
              <a:t>w</a:t>
            </a:r>
            <a:r>
              <a:rPr lang="en-US" altLang="en-US" sz="2400" dirty="0" smtClean="0">
                <a:solidFill>
                  <a:schemeClr val="tx2"/>
                </a:solidFill>
                <a:latin typeface="Arial Narrow"/>
                <a:cs typeface="+mn-cs"/>
              </a:rPr>
              <a:t>ithholding </a:t>
            </a:r>
            <a:r>
              <a:rPr lang="en-US" altLang="en-US" sz="2400" dirty="0">
                <a:solidFill>
                  <a:schemeClr val="tx2"/>
                </a:solidFill>
                <a:latin typeface="Arial Narrow"/>
                <a:cs typeface="+mn-cs"/>
              </a:rPr>
              <a:t>tax credit</a:t>
            </a:r>
          </a:p>
          <a:p>
            <a:pPr marL="342900" lvl="0" indent="-342900">
              <a:lnSpc>
                <a:spcPct val="80000"/>
              </a:lnSpc>
              <a:spcBef>
                <a:spcPct val="20000"/>
              </a:spcBef>
              <a:buClrTx/>
              <a:buSzPct val="120000"/>
              <a:buFont typeface="Arial" panose="020B0604020202020204" pitchFamily="34" charset="0"/>
              <a:buChar char="•"/>
            </a:pPr>
            <a:r>
              <a:rPr lang="en-US" altLang="en-US" sz="2400" dirty="0">
                <a:solidFill>
                  <a:schemeClr val="tx2"/>
                </a:solidFill>
                <a:latin typeface="Arial Narrow"/>
                <a:cs typeface="+mn-cs"/>
              </a:rPr>
              <a:t>Approved by Coordinating Council for Economic </a:t>
            </a:r>
            <a:r>
              <a:rPr lang="en-US" altLang="en-US" sz="2400" dirty="0" smtClean="0">
                <a:solidFill>
                  <a:schemeClr val="tx2"/>
                </a:solidFill>
                <a:latin typeface="Arial Narrow"/>
                <a:cs typeface="+mn-cs"/>
              </a:rPr>
              <a:t>Development</a:t>
            </a:r>
            <a:endParaRPr lang="en-US" altLang="en-US" sz="2400" dirty="0">
              <a:solidFill>
                <a:schemeClr val="tx2"/>
              </a:solidFill>
              <a:latin typeface="Arial Narrow"/>
              <a:cs typeface="+mn-cs"/>
            </a:endParaRPr>
          </a:p>
          <a:p>
            <a:pPr marL="342900" lvl="0" indent="-342900">
              <a:lnSpc>
                <a:spcPct val="80000"/>
              </a:lnSpc>
              <a:spcBef>
                <a:spcPct val="20000"/>
              </a:spcBef>
              <a:buClrTx/>
              <a:buSzPct val="120000"/>
              <a:buFont typeface="Arial" panose="020B0604020202020204" pitchFamily="34" charset="0"/>
              <a:buChar char="•"/>
            </a:pPr>
            <a:r>
              <a:rPr lang="en-US" altLang="en-US" sz="2400" dirty="0">
                <a:solidFill>
                  <a:schemeClr val="tx2"/>
                </a:solidFill>
                <a:latin typeface="Arial Narrow"/>
                <a:cs typeface="+mn-cs"/>
              </a:rPr>
              <a:t>Used to reimburse companies for “qualified expenditures”</a:t>
            </a:r>
          </a:p>
          <a:p>
            <a:pPr marL="342900" lvl="0" indent="-342900">
              <a:lnSpc>
                <a:spcPct val="80000"/>
              </a:lnSpc>
              <a:spcBef>
                <a:spcPct val="20000"/>
              </a:spcBef>
              <a:buClrTx/>
              <a:buSzPct val="120000"/>
              <a:buFont typeface="Arial" panose="020B0604020202020204" pitchFamily="34" charset="0"/>
              <a:buChar char="•"/>
            </a:pPr>
            <a:r>
              <a:rPr lang="en-US" altLang="en-US" sz="2400" dirty="0" smtClean="0">
                <a:solidFill>
                  <a:schemeClr val="tx2"/>
                </a:solidFill>
                <a:latin typeface="Arial Narrow"/>
                <a:cs typeface="+mn-cs"/>
              </a:rPr>
              <a:t>Credit </a:t>
            </a:r>
            <a:r>
              <a:rPr lang="en-US" altLang="en-US" sz="2400" dirty="0">
                <a:solidFill>
                  <a:schemeClr val="tx2"/>
                </a:solidFill>
                <a:latin typeface="Arial Narrow"/>
                <a:cs typeface="+mn-cs"/>
              </a:rPr>
              <a:t>amounts to 2% - 5% of payroll depending upon wage rates of jobs created less % limitation based on county designation</a:t>
            </a:r>
          </a:p>
          <a:p>
            <a:pPr marL="342900" lvl="0" indent="-342900">
              <a:lnSpc>
                <a:spcPct val="80000"/>
              </a:lnSpc>
              <a:spcBef>
                <a:spcPct val="20000"/>
              </a:spcBef>
              <a:buClrTx/>
              <a:buSzPct val="120000"/>
              <a:buFont typeface="Arial" panose="020B0604020202020204" pitchFamily="34" charset="0"/>
              <a:buChar char="•"/>
            </a:pPr>
            <a:r>
              <a:rPr lang="en-US" altLang="en-US" sz="2400" dirty="0" smtClean="0">
                <a:solidFill>
                  <a:schemeClr val="tx2"/>
                </a:solidFill>
                <a:latin typeface="Arial Narrow"/>
                <a:cs typeface="+mn-cs"/>
              </a:rPr>
              <a:t>10-year term or, for very large expansions, 15-year term</a:t>
            </a:r>
          </a:p>
          <a:p>
            <a:pPr marL="342900" lvl="0" indent="-342900">
              <a:lnSpc>
                <a:spcPct val="80000"/>
              </a:lnSpc>
              <a:spcBef>
                <a:spcPct val="20000"/>
              </a:spcBef>
              <a:buClrTx/>
              <a:buSzPct val="120000"/>
              <a:buFont typeface="Arial" panose="020B0604020202020204" pitchFamily="34" charset="0"/>
              <a:buChar char="•"/>
            </a:pPr>
            <a:r>
              <a:rPr lang="en-US" altLang="en-US" sz="2400" dirty="0" smtClean="0">
                <a:solidFill>
                  <a:schemeClr val="tx2"/>
                </a:solidFill>
                <a:latin typeface="Arial Narrow"/>
                <a:cs typeface="+mn-cs"/>
              </a:rPr>
              <a:t>Base employment is key for expansions</a:t>
            </a:r>
          </a:p>
          <a:p>
            <a:pPr marL="342900" lvl="0" indent="-342900">
              <a:lnSpc>
                <a:spcPct val="80000"/>
              </a:lnSpc>
              <a:spcBef>
                <a:spcPct val="20000"/>
              </a:spcBef>
              <a:buClrTx/>
              <a:buSzPct val="120000"/>
              <a:buFont typeface="Arial" panose="020B0604020202020204" pitchFamily="34" charset="0"/>
              <a:buChar char="•"/>
            </a:pPr>
            <a:r>
              <a:rPr lang="en-US" altLang="en-US" sz="2400" u="sng" dirty="0" smtClean="0">
                <a:solidFill>
                  <a:schemeClr val="tx2"/>
                </a:solidFill>
                <a:latin typeface="Arial Narrow"/>
                <a:cs typeface="+mn-cs"/>
              </a:rPr>
              <a:t>Written Contract</a:t>
            </a:r>
            <a:r>
              <a:rPr lang="en-US" altLang="en-US" sz="2400" dirty="0" smtClean="0">
                <a:solidFill>
                  <a:schemeClr val="tx2"/>
                </a:solidFill>
                <a:latin typeface="Arial Narrow"/>
                <a:cs typeface="+mn-cs"/>
              </a:rPr>
              <a:t> – Revitalization Agreement </a:t>
            </a:r>
            <a:r>
              <a:rPr lang="en-US" altLang="en-US" sz="2400" dirty="0">
                <a:solidFill>
                  <a:schemeClr val="tx2"/>
                </a:solidFill>
                <a:latin typeface="Arial Narrow"/>
                <a:cs typeface="+mn-cs"/>
              </a:rPr>
              <a:t>Agreement between </a:t>
            </a:r>
            <a:r>
              <a:rPr lang="en-US" altLang="en-US" sz="2400" dirty="0" smtClean="0">
                <a:solidFill>
                  <a:schemeClr val="tx2"/>
                </a:solidFill>
                <a:latin typeface="Arial Narrow"/>
                <a:cs typeface="+mn-cs"/>
              </a:rPr>
              <a:t>State </a:t>
            </a:r>
            <a:r>
              <a:rPr lang="en-US" altLang="en-US" sz="2400" dirty="0">
                <a:solidFill>
                  <a:schemeClr val="tx2"/>
                </a:solidFill>
                <a:latin typeface="Arial Narrow"/>
                <a:cs typeface="+mn-cs"/>
              </a:rPr>
              <a:t>and company</a:t>
            </a:r>
          </a:p>
          <a:p>
            <a:pPr marL="717103" lvl="2" indent="-342900">
              <a:spcBef>
                <a:spcPct val="20000"/>
              </a:spcBef>
              <a:buClrTx/>
              <a:buSzPct val="120000"/>
              <a:buFont typeface="Wingdings" panose="05000000000000000000" pitchFamily="2" charset="2"/>
              <a:buChar char="§"/>
            </a:pPr>
            <a:r>
              <a:rPr lang="en-US" altLang="en-US" sz="2000" dirty="0">
                <a:solidFill>
                  <a:schemeClr val="tx2"/>
                </a:solidFill>
                <a:latin typeface="Arial Narrow"/>
              </a:rPr>
              <a:t>Job and investment creation requirements </a:t>
            </a:r>
            <a:r>
              <a:rPr lang="en-US" altLang="en-US" sz="2000" u="sng" dirty="0">
                <a:solidFill>
                  <a:schemeClr val="tx2"/>
                </a:solidFill>
                <a:latin typeface="Arial Narrow"/>
              </a:rPr>
              <a:t>over prior commitments</a:t>
            </a:r>
            <a:r>
              <a:rPr lang="en-US" altLang="en-US" sz="2000" dirty="0">
                <a:solidFill>
                  <a:schemeClr val="tx2"/>
                </a:solidFill>
                <a:latin typeface="Arial Narrow"/>
              </a:rPr>
              <a:t> –</a:t>
            </a:r>
            <a:r>
              <a:rPr lang="en-US" altLang="en-US" sz="2000" u="sng" dirty="0">
                <a:solidFill>
                  <a:schemeClr val="tx2"/>
                </a:solidFill>
                <a:latin typeface="Arial Narrow"/>
              </a:rPr>
              <a:t> </a:t>
            </a:r>
            <a:r>
              <a:rPr lang="en-US" altLang="en-US" sz="2000" dirty="0">
                <a:solidFill>
                  <a:schemeClr val="tx2"/>
                </a:solidFill>
                <a:latin typeface="Arial Narrow"/>
              </a:rPr>
              <a:t>normally 5-year </a:t>
            </a:r>
            <a:r>
              <a:rPr lang="en-US" altLang="en-US" sz="2000" dirty="0" smtClean="0">
                <a:solidFill>
                  <a:schemeClr val="tx2"/>
                </a:solidFill>
                <a:latin typeface="Arial Narrow"/>
              </a:rPr>
              <a:t>deadline</a:t>
            </a:r>
          </a:p>
          <a:p>
            <a:pPr marL="717103" lvl="2" indent="-342900">
              <a:spcBef>
                <a:spcPct val="20000"/>
              </a:spcBef>
              <a:buClrTx/>
              <a:buSzPct val="120000"/>
              <a:buFont typeface="Wingdings" panose="05000000000000000000" pitchFamily="2" charset="2"/>
              <a:buChar char="§"/>
            </a:pPr>
            <a:r>
              <a:rPr lang="en-US" altLang="en-US" sz="2000" dirty="0">
                <a:solidFill>
                  <a:schemeClr val="tx2"/>
                </a:solidFill>
                <a:latin typeface="Arial Narrow"/>
              </a:rPr>
              <a:t>Job and investment maintenance </a:t>
            </a:r>
            <a:r>
              <a:rPr lang="en-US" altLang="en-US" sz="2000" dirty="0" smtClean="0">
                <a:solidFill>
                  <a:schemeClr val="tx2"/>
                </a:solidFill>
                <a:latin typeface="Arial Narrow"/>
              </a:rPr>
              <a:t>requirements</a:t>
            </a:r>
          </a:p>
          <a:p>
            <a:pPr marL="717103" lvl="2" indent="-342900">
              <a:spcBef>
                <a:spcPct val="20000"/>
              </a:spcBef>
              <a:buClrTx/>
              <a:buSzPct val="120000"/>
              <a:buFont typeface="Wingdings" panose="05000000000000000000" pitchFamily="2" charset="2"/>
              <a:buChar char="§"/>
            </a:pPr>
            <a:r>
              <a:rPr lang="en-US" altLang="en-US" sz="2000" dirty="0" smtClean="0">
                <a:solidFill>
                  <a:schemeClr val="tx2"/>
                </a:solidFill>
                <a:latin typeface="Arial Narrow"/>
              </a:rPr>
              <a:t>No </a:t>
            </a:r>
            <a:r>
              <a:rPr lang="en-US" altLang="en-US" sz="2000" dirty="0" err="1" smtClean="0">
                <a:solidFill>
                  <a:schemeClr val="tx2"/>
                </a:solidFill>
                <a:latin typeface="Arial Narrow"/>
              </a:rPr>
              <a:t>clawback</a:t>
            </a:r>
            <a:r>
              <a:rPr lang="en-US" altLang="en-US" sz="2000" dirty="0" smtClean="0">
                <a:solidFill>
                  <a:schemeClr val="tx2"/>
                </a:solidFill>
                <a:latin typeface="Arial Narrow"/>
              </a:rPr>
              <a:t> because performance-based</a:t>
            </a:r>
          </a:p>
          <a:p>
            <a:pPr marL="717103" lvl="2" indent="-342900">
              <a:spcBef>
                <a:spcPct val="20000"/>
              </a:spcBef>
              <a:buClrTx/>
              <a:buSzPct val="120000"/>
              <a:buFont typeface="Wingdings" panose="05000000000000000000" pitchFamily="2" charset="2"/>
              <a:buChar char="§"/>
            </a:pPr>
            <a:r>
              <a:rPr lang="en-US" altLang="en-US" sz="2000" dirty="0" smtClean="0">
                <a:solidFill>
                  <a:schemeClr val="tx2"/>
                </a:solidFill>
                <a:latin typeface="Arial Narrow"/>
              </a:rPr>
              <a:t>Broad indemnification provisions</a:t>
            </a:r>
            <a:endParaRPr lang="en-US" altLang="en-US" sz="2000" dirty="0">
              <a:solidFill>
                <a:schemeClr val="tx2"/>
              </a:solidFill>
              <a:latin typeface="Arial Narrow"/>
            </a:endParaRPr>
          </a:p>
          <a:p>
            <a:pPr marL="659953" lvl="2" indent="-285750">
              <a:spcBef>
                <a:spcPct val="20000"/>
              </a:spcBef>
              <a:buClrTx/>
              <a:buSzPct val="120000"/>
              <a:buFont typeface="Arial" panose="020B0604020202020204" pitchFamily="34" charset="0"/>
              <a:buChar char="•"/>
            </a:pPr>
            <a:endParaRPr lang="en-US" altLang="en-US" sz="2000" dirty="0">
              <a:solidFill>
                <a:schemeClr val="tx2"/>
              </a:solidFill>
              <a:latin typeface="Arial Narrow"/>
            </a:endParaRPr>
          </a:p>
          <a:p>
            <a:pPr marL="711200" lvl="0" indent="-711200">
              <a:lnSpc>
                <a:spcPct val="80000"/>
              </a:lnSpc>
              <a:spcBef>
                <a:spcPct val="20000"/>
              </a:spcBef>
              <a:buClrTx/>
              <a:buSzTx/>
              <a:buFontTx/>
              <a:buChar char="•"/>
            </a:pPr>
            <a:endParaRPr lang="en-US" altLang="en-US" sz="2400" dirty="0" smtClean="0">
              <a:solidFill>
                <a:schemeClr val="tx2"/>
              </a:solidFill>
              <a:latin typeface="Arial Narrow"/>
              <a:cs typeface="+mn-cs"/>
            </a:endParaRPr>
          </a:p>
          <a:p>
            <a:pPr marL="711200" lvl="0" indent="-711200">
              <a:lnSpc>
                <a:spcPct val="80000"/>
              </a:lnSpc>
              <a:spcBef>
                <a:spcPct val="20000"/>
              </a:spcBef>
              <a:buClrTx/>
              <a:buSzTx/>
              <a:buFontTx/>
              <a:buChar char="•"/>
            </a:pPr>
            <a:endParaRPr lang="en-US" altLang="en-US" sz="2400" dirty="0">
              <a:solidFill>
                <a:schemeClr val="tx2"/>
              </a:solidFill>
              <a:latin typeface="Arial Narrow"/>
              <a:cs typeface="+mn-cs"/>
            </a:endParaRP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Iv. SC Incentives – discretionary Incentives – </a:t>
            </a:r>
            <a:r>
              <a:rPr lang="en-US" sz="3200" b="1" dirty="0" smtClean="0">
                <a:solidFill>
                  <a:schemeClr val="tx2"/>
                </a:solidFill>
                <a:ea typeface="Tahoma" panose="020B0604030504040204" pitchFamily="34" charset="0"/>
                <a:cs typeface="Tahoma" panose="020B0604030504040204" pitchFamily="34" charset="0"/>
              </a:rPr>
              <a:t>job development credits</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19290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22</a:t>
            </a:fld>
            <a:endParaRPr lang="en-US" dirty="0">
              <a:solidFill>
                <a:schemeClr val="bg2"/>
              </a:solidFill>
            </a:endParaRPr>
          </a:p>
        </p:txBody>
      </p:sp>
      <p:sp>
        <p:nvSpPr>
          <p:cNvPr id="4" name="Content Placeholder 3"/>
          <p:cNvSpPr>
            <a:spLocks noGrp="1"/>
          </p:cNvSpPr>
          <p:nvPr>
            <p:ph sz="quarter" idx="12"/>
          </p:nvPr>
        </p:nvSpPr>
        <p:spPr>
          <a:xfrm>
            <a:off x="685800" y="1066800"/>
            <a:ext cx="7772400" cy="5257800"/>
          </a:xfrm>
        </p:spPr>
        <p:txBody>
          <a:bodyPr/>
          <a:lstStyle/>
          <a:p>
            <a:pPr marL="711200" lvl="0" indent="-711200">
              <a:spcBef>
                <a:spcPct val="20000"/>
              </a:spcBef>
              <a:buClrTx/>
              <a:buSzTx/>
            </a:pPr>
            <a:endParaRPr lang="en-US" altLang="en-US" sz="2800" b="1" dirty="0">
              <a:solidFill>
                <a:schemeClr val="tx2"/>
              </a:solidFill>
              <a:latin typeface="Arial Narrow"/>
              <a:cs typeface="+mn-cs"/>
            </a:endParaRPr>
          </a:p>
          <a:p>
            <a:pPr marL="711200" lvl="0" indent="-711200">
              <a:spcBef>
                <a:spcPct val="20000"/>
              </a:spcBef>
              <a:buClrTx/>
              <a:buSzTx/>
            </a:pPr>
            <a:r>
              <a:rPr lang="en-US" altLang="en-US" sz="2800" dirty="0">
                <a:solidFill>
                  <a:schemeClr val="tx2"/>
                </a:solidFill>
                <a:latin typeface="Arial Narrow"/>
                <a:cs typeface="+mn-cs"/>
              </a:rPr>
              <a:t>Equation to calculate your property tax bill:</a:t>
            </a:r>
          </a:p>
          <a:p>
            <a:pPr marL="711200" lvl="0" indent="-711200">
              <a:spcBef>
                <a:spcPct val="20000"/>
              </a:spcBef>
              <a:buClrTx/>
              <a:buSzTx/>
            </a:pPr>
            <a:endParaRPr lang="en-US" altLang="en-US" sz="2800" b="1" dirty="0" smtClean="0">
              <a:solidFill>
                <a:schemeClr val="tx2"/>
              </a:solidFill>
              <a:latin typeface="Arial Narrow"/>
              <a:cs typeface="+mn-cs"/>
            </a:endParaRPr>
          </a:p>
          <a:p>
            <a:pPr marL="711200" lvl="0" indent="-711200">
              <a:spcBef>
                <a:spcPct val="20000"/>
              </a:spcBef>
              <a:buClrTx/>
              <a:buSzTx/>
            </a:pPr>
            <a:endParaRPr lang="en-US" altLang="en-US" sz="2800" b="1" dirty="0">
              <a:solidFill>
                <a:schemeClr val="tx2"/>
              </a:solidFill>
              <a:latin typeface="Arial Narrow"/>
              <a:cs typeface="+mn-cs"/>
            </a:endParaRPr>
          </a:p>
          <a:p>
            <a:pPr marL="711200" lvl="0" indent="-711200">
              <a:spcBef>
                <a:spcPct val="20000"/>
              </a:spcBef>
              <a:buClrTx/>
              <a:buSzTx/>
            </a:pPr>
            <a:r>
              <a:rPr lang="en-US" altLang="en-US" sz="2800" dirty="0">
                <a:solidFill>
                  <a:schemeClr val="tx2"/>
                </a:solidFill>
                <a:latin typeface="Arial Narrow"/>
                <a:cs typeface="+mn-cs"/>
              </a:rPr>
              <a:t>FMV * Assessment Ratio * Millage = </a:t>
            </a:r>
          </a:p>
          <a:p>
            <a:pPr marL="0" lvl="0">
              <a:spcBef>
                <a:spcPct val="20000"/>
              </a:spcBef>
              <a:buClrTx/>
              <a:buSzTx/>
            </a:pPr>
            <a:endParaRPr lang="en-US" altLang="en-US" sz="2800" kern="1200" dirty="0" smtClean="0">
              <a:solidFill>
                <a:schemeClr val="tx2"/>
              </a:solidFill>
              <a:latin typeface="Arial Narrow" pitchFamily="34" charset="0"/>
              <a:cs typeface="+mn-cs"/>
            </a:endParaRPr>
          </a:p>
          <a:p>
            <a:pPr marL="0">
              <a:lnSpc>
                <a:spcPct val="90000"/>
              </a:lnSpc>
              <a:spcBef>
                <a:spcPct val="20000"/>
              </a:spcBef>
              <a:buClrTx/>
              <a:buSzTx/>
            </a:pPr>
            <a:r>
              <a:rPr lang="en-US" sz="2400" dirty="0">
                <a:solidFill>
                  <a:schemeClr val="tx2"/>
                </a:solidFill>
                <a:latin typeface="Arial Narrow" panose="020B0606020202030204" pitchFamily="34" charset="0"/>
              </a:rPr>
              <a:t>FILOTs affect all 3 variables in property tax formula – (1) FMV; (2) AR; and (3) Millage</a:t>
            </a:r>
          </a:p>
          <a:p>
            <a:pPr marL="533400" lvl="0" indent="-533400">
              <a:lnSpc>
                <a:spcPct val="90000"/>
              </a:lnSpc>
              <a:spcBef>
                <a:spcPct val="20000"/>
              </a:spcBef>
              <a:buClrTx/>
              <a:buSzTx/>
              <a:buFontTx/>
              <a:buChar char="•"/>
            </a:pPr>
            <a:endParaRPr lang="en-US" altLang="en-US" sz="2400" dirty="0">
              <a:solidFill>
                <a:schemeClr val="tx2"/>
              </a:solidFill>
              <a:latin typeface="Arial Narrow"/>
              <a:cs typeface="Tahoma"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V. Local property tax </a:t>
            </a:r>
            <a:r>
              <a:rPr lang="en-US" sz="3200" b="1" dirty="0" smtClean="0">
                <a:solidFill>
                  <a:schemeClr val="tx2"/>
                </a:solidFill>
                <a:ea typeface="Tahoma" panose="020B0604030504040204" pitchFamily="34" charset="0"/>
                <a:cs typeface="Tahoma" panose="020B0604030504040204" pitchFamily="34" charset="0"/>
              </a:rPr>
              <a:t>incentives</a:t>
            </a:r>
            <a:endParaRPr lang="en-US" sz="3200" b="1" dirty="0">
              <a:solidFill>
                <a:schemeClr val="tx2"/>
              </a:solidFill>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5638800" y="3105090"/>
            <a:ext cx="1085182" cy="457240"/>
          </a:xfrm>
          <a:prstGeom prst="rect">
            <a:avLst/>
          </a:prstGeom>
        </p:spPr>
      </p:pic>
    </p:spTree>
    <p:extLst>
      <p:ext uri="{BB962C8B-B14F-4D97-AF65-F5344CB8AC3E}">
        <p14:creationId xmlns:p14="http://schemas.microsoft.com/office/powerpoint/2010/main" val="252823402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23</a:t>
            </a:fld>
            <a:endParaRPr lang="en-US" dirty="0">
              <a:solidFill>
                <a:schemeClr val="bg2"/>
              </a:solidFill>
            </a:endParaRPr>
          </a:p>
        </p:txBody>
      </p:sp>
      <p:sp>
        <p:nvSpPr>
          <p:cNvPr id="4" name="Content Placeholder 3"/>
          <p:cNvSpPr>
            <a:spLocks noGrp="1"/>
          </p:cNvSpPr>
          <p:nvPr>
            <p:ph sz="quarter" idx="12"/>
          </p:nvPr>
        </p:nvSpPr>
        <p:spPr>
          <a:xfrm>
            <a:off x="685354" y="1447800"/>
            <a:ext cx="7772400" cy="4191000"/>
          </a:xfrm>
        </p:spPr>
        <p:txBody>
          <a:bodyPr/>
          <a:lstStyle/>
          <a:p>
            <a:pPr marL="457200" lvl="0" indent="-457200">
              <a:lnSpc>
                <a:spcPct val="80000"/>
              </a:lnSpc>
              <a:spcBef>
                <a:spcPct val="20000"/>
              </a:spcBef>
              <a:buClrTx/>
              <a:buSzTx/>
            </a:pPr>
            <a:endParaRPr lang="en-US" altLang="en-US" sz="1000" b="1" dirty="0">
              <a:solidFill>
                <a:schemeClr val="tx2"/>
              </a:solidFill>
              <a:latin typeface="Arial Narrow"/>
              <a:cs typeface="+mn-cs"/>
            </a:endParaRPr>
          </a:p>
          <a:p>
            <a:pPr marL="330200" lvl="0" indent="-330200">
              <a:lnSpc>
                <a:spcPct val="80000"/>
              </a:lnSpc>
              <a:spcBef>
                <a:spcPct val="20000"/>
              </a:spcBef>
              <a:buClrTx/>
              <a:buSzTx/>
            </a:pPr>
            <a:endParaRPr lang="en-US" altLang="en-US" sz="1000" b="1" dirty="0">
              <a:solidFill>
                <a:srgbClr val="FFFFFF"/>
              </a:solidFill>
              <a:latin typeface="Arial Narrow"/>
              <a:cs typeface="+mn-cs"/>
            </a:endParaRPr>
          </a:p>
          <a:p>
            <a:pPr marL="330200" lvl="0" indent="-330200">
              <a:lnSpc>
                <a:spcPct val="80000"/>
              </a:lnSpc>
              <a:spcBef>
                <a:spcPct val="20000"/>
              </a:spcBef>
              <a:buClrTx/>
              <a:buSzTx/>
            </a:pPr>
            <a:r>
              <a:rPr lang="en-US" altLang="en-US" sz="2400" b="1" u="sng" dirty="0" smtClean="0">
                <a:solidFill>
                  <a:schemeClr val="tx2"/>
                </a:solidFill>
                <a:latin typeface="Arial Narrow"/>
                <a:cs typeface="+mn-cs"/>
              </a:rPr>
              <a:t>General Requirements</a:t>
            </a:r>
          </a:p>
          <a:p>
            <a:pPr marL="0" lvl="0">
              <a:lnSpc>
                <a:spcPct val="80000"/>
              </a:lnSpc>
              <a:spcBef>
                <a:spcPct val="20000"/>
              </a:spcBef>
              <a:buClrTx/>
              <a:buSzTx/>
            </a:pPr>
            <a:endParaRPr lang="en-US" altLang="en-US" sz="2400" b="1" u="sng" dirty="0">
              <a:solidFill>
                <a:schemeClr val="tx2"/>
              </a:solidFill>
              <a:latin typeface="Arial Narrow"/>
              <a:cs typeface="+mn-cs"/>
            </a:endParaRPr>
          </a:p>
          <a:p>
            <a:pPr marL="342900" lvl="0" indent="-342900">
              <a:lnSpc>
                <a:spcPct val="80000"/>
              </a:lnSpc>
              <a:spcBef>
                <a:spcPts val="0"/>
              </a:spcBef>
              <a:buClrTx/>
              <a:buSzPct val="120000"/>
              <a:buFont typeface="Arial" panose="020B0604020202020204" pitchFamily="34" charset="0"/>
              <a:buChar char="•"/>
            </a:pPr>
            <a:r>
              <a:rPr lang="en-US" altLang="en-US" sz="2400" dirty="0" smtClean="0">
                <a:solidFill>
                  <a:schemeClr val="tx2"/>
                </a:solidFill>
                <a:latin typeface="Arial Narrow"/>
                <a:cs typeface="+mn-cs"/>
              </a:rPr>
              <a:t>Generally </a:t>
            </a:r>
            <a:r>
              <a:rPr lang="en-US" altLang="en-US" sz="2400" dirty="0">
                <a:solidFill>
                  <a:schemeClr val="tx2"/>
                </a:solidFill>
                <a:latin typeface="Arial Narrow"/>
                <a:cs typeface="+mn-cs"/>
              </a:rPr>
              <a:t>cannot include existing real </a:t>
            </a:r>
            <a:r>
              <a:rPr lang="en-US" altLang="en-US" sz="2400" dirty="0" smtClean="0">
                <a:solidFill>
                  <a:schemeClr val="tx2"/>
                </a:solidFill>
                <a:latin typeface="Arial Narrow"/>
                <a:cs typeface="+mn-cs"/>
              </a:rPr>
              <a:t>property</a:t>
            </a:r>
            <a:endParaRPr lang="en-US" altLang="en-US" sz="2400" dirty="0">
              <a:solidFill>
                <a:schemeClr val="tx2"/>
              </a:solidFill>
              <a:latin typeface="Arial Narrow"/>
              <a:cs typeface="+mn-cs"/>
            </a:endParaRPr>
          </a:p>
          <a:p>
            <a:pPr marL="342900" lvl="0" indent="-342900">
              <a:lnSpc>
                <a:spcPct val="80000"/>
              </a:lnSpc>
              <a:spcBef>
                <a:spcPct val="20000"/>
              </a:spcBef>
              <a:buClrTx/>
              <a:buSzPct val="120000"/>
              <a:buFont typeface="Arial" panose="020B0604020202020204" pitchFamily="34" charset="0"/>
              <a:buChar char="•"/>
            </a:pPr>
            <a:r>
              <a:rPr lang="en-US" altLang="en-US" sz="2400" dirty="0" smtClean="0">
                <a:solidFill>
                  <a:schemeClr val="tx2"/>
                </a:solidFill>
                <a:latin typeface="Arial Narrow"/>
                <a:cs typeface="+mn-cs"/>
              </a:rPr>
              <a:t>Standard FILOT - minimum </a:t>
            </a:r>
            <a:r>
              <a:rPr lang="en-US" altLang="en-US" sz="2400" dirty="0">
                <a:solidFill>
                  <a:schemeClr val="tx2"/>
                </a:solidFill>
                <a:latin typeface="Arial Narrow"/>
                <a:cs typeface="+mn-cs"/>
              </a:rPr>
              <a:t>investment of $2.5 </a:t>
            </a:r>
            <a:r>
              <a:rPr lang="en-US" altLang="en-US" sz="2400" dirty="0" smtClean="0">
                <a:solidFill>
                  <a:schemeClr val="tx2"/>
                </a:solidFill>
                <a:latin typeface="Arial Narrow"/>
                <a:cs typeface="+mn-cs"/>
              </a:rPr>
              <a:t>MM by end of 5-year “Investment Period”</a:t>
            </a:r>
            <a:endParaRPr lang="en-US" altLang="en-US" sz="2400" dirty="0">
              <a:solidFill>
                <a:schemeClr val="tx2"/>
              </a:solidFill>
              <a:latin typeface="Arial Narrow"/>
              <a:cs typeface="+mn-cs"/>
            </a:endParaRPr>
          </a:p>
          <a:p>
            <a:pPr marL="342900" lvl="0" indent="-342900">
              <a:lnSpc>
                <a:spcPct val="80000"/>
              </a:lnSpc>
              <a:spcBef>
                <a:spcPct val="20000"/>
              </a:spcBef>
              <a:buClrTx/>
              <a:buSzPct val="120000"/>
              <a:buFont typeface="Arial" panose="020B0604020202020204" pitchFamily="34" charset="0"/>
              <a:buChar char="•"/>
            </a:pPr>
            <a:r>
              <a:rPr lang="en-US" altLang="en-US" sz="2400" dirty="0" smtClean="0">
                <a:solidFill>
                  <a:schemeClr val="tx2"/>
                </a:solidFill>
                <a:latin typeface="Arial Narrow"/>
                <a:cs typeface="+mn-cs"/>
              </a:rPr>
              <a:t>“Enhanced Investment” FILOT - $150 MM investment </a:t>
            </a:r>
            <a:r>
              <a:rPr lang="en-US" altLang="en-US" sz="2400" dirty="0">
                <a:solidFill>
                  <a:schemeClr val="tx2"/>
                </a:solidFill>
                <a:latin typeface="Arial Narrow"/>
                <a:cs typeface="+mn-cs"/>
              </a:rPr>
              <a:t>and </a:t>
            </a:r>
            <a:r>
              <a:rPr lang="en-US" altLang="en-US" sz="2400" dirty="0" smtClean="0">
                <a:solidFill>
                  <a:schemeClr val="tx2"/>
                </a:solidFill>
                <a:latin typeface="Arial Narrow"/>
                <a:cs typeface="+mn-cs"/>
              </a:rPr>
              <a:t>creation of </a:t>
            </a:r>
            <a:r>
              <a:rPr lang="en-US" altLang="en-US" sz="2400" dirty="0">
                <a:solidFill>
                  <a:schemeClr val="tx2"/>
                </a:solidFill>
                <a:latin typeface="Arial Narrow"/>
                <a:cs typeface="+mn-cs"/>
              </a:rPr>
              <a:t>at least 125 </a:t>
            </a:r>
            <a:r>
              <a:rPr lang="en-US" altLang="en-US" sz="2400" dirty="0" smtClean="0">
                <a:solidFill>
                  <a:schemeClr val="tx2"/>
                </a:solidFill>
                <a:latin typeface="Arial Narrow"/>
                <a:cs typeface="+mn-cs"/>
              </a:rPr>
              <a:t>jobs </a:t>
            </a:r>
            <a:r>
              <a:rPr lang="en-US" altLang="en-US" sz="2400" u="sng" dirty="0">
                <a:solidFill>
                  <a:schemeClr val="tx2"/>
                </a:solidFill>
                <a:latin typeface="Arial Narrow"/>
                <a:cs typeface="+mn-cs"/>
              </a:rPr>
              <a:t>or</a:t>
            </a:r>
            <a:r>
              <a:rPr lang="en-US" altLang="en-US" sz="2400" dirty="0">
                <a:solidFill>
                  <a:schemeClr val="tx2"/>
                </a:solidFill>
                <a:latin typeface="Arial Narrow"/>
                <a:cs typeface="+mn-cs"/>
              </a:rPr>
              <a:t> $</a:t>
            </a:r>
            <a:r>
              <a:rPr lang="en-US" altLang="en-US" sz="2400" dirty="0" smtClean="0">
                <a:solidFill>
                  <a:schemeClr val="tx2"/>
                </a:solidFill>
                <a:latin typeface="Arial Narrow"/>
                <a:cs typeface="+mn-cs"/>
              </a:rPr>
              <a:t>400 MM Investment by end of 8-year “Investment Period”</a:t>
            </a:r>
          </a:p>
          <a:p>
            <a:pPr marL="342900" lvl="0" indent="-342900">
              <a:lnSpc>
                <a:spcPct val="80000"/>
              </a:lnSpc>
              <a:spcBef>
                <a:spcPct val="20000"/>
              </a:spcBef>
              <a:buClrTx/>
              <a:buSzPct val="120000"/>
              <a:buFont typeface="Arial" panose="020B0604020202020204" pitchFamily="34" charset="0"/>
              <a:buChar char="•"/>
            </a:pPr>
            <a:r>
              <a:rPr lang="en-US" altLang="en-US" sz="2400" dirty="0" smtClean="0">
                <a:solidFill>
                  <a:schemeClr val="tx2"/>
                </a:solidFill>
                <a:latin typeface="Arial Narrow"/>
                <a:cs typeface="+mn-cs"/>
              </a:rPr>
              <a:t>“Investment Period” can be extended</a:t>
            </a:r>
          </a:p>
          <a:p>
            <a:pPr marL="342900" lvl="0" indent="-342900">
              <a:lnSpc>
                <a:spcPct val="80000"/>
              </a:lnSpc>
              <a:spcBef>
                <a:spcPct val="20000"/>
              </a:spcBef>
              <a:buClrTx/>
              <a:buSzPct val="120000"/>
              <a:buFont typeface="Arial" panose="020B0604020202020204" pitchFamily="34" charset="0"/>
              <a:buChar char="•"/>
            </a:pPr>
            <a:r>
              <a:rPr lang="en-US" altLang="en-US" sz="2400" dirty="0" smtClean="0">
                <a:solidFill>
                  <a:schemeClr val="tx2"/>
                </a:solidFill>
                <a:latin typeface="Arial Narrow"/>
                <a:cs typeface="+mn-cs"/>
              </a:rPr>
              <a:t>Up to 30-40-year rolling benefit periods with possibility for extension</a:t>
            </a:r>
            <a:endParaRPr lang="en-US" altLang="en-US" sz="2400" dirty="0">
              <a:solidFill>
                <a:schemeClr val="tx2"/>
              </a:solidFill>
              <a:latin typeface="Arial Narrow"/>
              <a:cs typeface="+mn-cs"/>
            </a:endParaRPr>
          </a:p>
          <a:p>
            <a:pPr marL="330200" lvl="0" indent="-330200">
              <a:lnSpc>
                <a:spcPct val="80000"/>
              </a:lnSpc>
              <a:spcBef>
                <a:spcPct val="20000"/>
              </a:spcBef>
              <a:buClrTx/>
              <a:buSzTx/>
            </a:pPr>
            <a:endParaRPr lang="en-US" altLang="en-US" sz="2400" dirty="0">
              <a:solidFill>
                <a:schemeClr val="tx2"/>
              </a:solidFill>
              <a:latin typeface="Arial Narrow"/>
              <a:cs typeface="+mn-cs"/>
            </a:endParaRPr>
          </a:p>
          <a:p>
            <a:pPr marL="711200" lvl="0" indent="-711200">
              <a:spcBef>
                <a:spcPct val="20000"/>
              </a:spcBef>
              <a:buClrTx/>
              <a:buSzTx/>
            </a:pPr>
            <a:endParaRPr lang="en-US" altLang="en-US" sz="2800" b="1" dirty="0">
              <a:solidFill>
                <a:schemeClr val="tx2"/>
              </a:solidFill>
              <a:latin typeface="Arial Narrow"/>
              <a:cs typeface="+mn-cs"/>
            </a:endParaRPr>
          </a:p>
          <a:p>
            <a:pPr marL="533400" lvl="0" indent="-533400">
              <a:lnSpc>
                <a:spcPct val="90000"/>
              </a:lnSpc>
              <a:spcBef>
                <a:spcPct val="20000"/>
              </a:spcBef>
              <a:buClrTx/>
              <a:buSzTx/>
              <a:buFontTx/>
              <a:buChar char="•"/>
            </a:pPr>
            <a:endParaRPr lang="en-US" altLang="en-US" sz="2400" dirty="0">
              <a:solidFill>
                <a:schemeClr val="tx2"/>
              </a:solidFill>
              <a:latin typeface="Arial Narrow"/>
              <a:cs typeface="Tahoma"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V. Local property tax incentives - FILOT</a:t>
            </a:r>
            <a:endParaRPr lang="en-US" sz="3200" b="1"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43398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24</a:t>
            </a:fld>
            <a:endParaRPr lang="en-US" dirty="0">
              <a:solidFill>
                <a:schemeClr val="bg2"/>
              </a:solidFill>
            </a:endParaRPr>
          </a:p>
        </p:txBody>
      </p:sp>
      <p:sp>
        <p:nvSpPr>
          <p:cNvPr id="4" name="Content Placeholder 3"/>
          <p:cNvSpPr>
            <a:spLocks noGrp="1"/>
          </p:cNvSpPr>
          <p:nvPr>
            <p:ph sz="quarter" idx="12"/>
          </p:nvPr>
        </p:nvSpPr>
        <p:spPr>
          <a:xfrm>
            <a:off x="685800" y="1066800"/>
            <a:ext cx="7772400" cy="5257800"/>
          </a:xfrm>
        </p:spPr>
        <p:txBody>
          <a:bodyPr/>
          <a:lstStyle/>
          <a:p>
            <a:pPr marL="457200" lvl="0" indent="-457200">
              <a:lnSpc>
                <a:spcPct val="80000"/>
              </a:lnSpc>
              <a:spcBef>
                <a:spcPct val="20000"/>
              </a:spcBef>
              <a:buClrTx/>
              <a:buSzTx/>
            </a:pPr>
            <a:endParaRPr lang="en-US" altLang="en-US" sz="1000" b="1" dirty="0">
              <a:solidFill>
                <a:srgbClr val="FFFFFF"/>
              </a:solidFill>
              <a:latin typeface="Arial Narrow"/>
              <a:cs typeface="+mn-cs"/>
            </a:endParaRPr>
          </a:p>
          <a:p>
            <a:pPr marL="457200" lvl="0" indent="-457200">
              <a:lnSpc>
                <a:spcPct val="80000"/>
              </a:lnSpc>
              <a:spcBef>
                <a:spcPct val="20000"/>
              </a:spcBef>
              <a:buClrTx/>
              <a:buSzTx/>
            </a:pPr>
            <a:r>
              <a:rPr lang="en-US" altLang="en-US" sz="2400" b="1" u="sng" dirty="0" smtClean="0">
                <a:solidFill>
                  <a:schemeClr val="tx2"/>
                </a:solidFill>
                <a:latin typeface="Arial Narrow"/>
                <a:cs typeface="+mn-cs"/>
              </a:rPr>
              <a:t>Fair Market Value (FMV):</a:t>
            </a:r>
          </a:p>
          <a:p>
            <a:pPr marL="457200" lvl="0" indent="-457200">
              <a:lnSpc>
                <a:spcPct val="80000"/>
              </a:lnSpc>
              <a:spcBef>
                <a:spcPct val="20000"/>
              </a:spcBef>
              <a:buClrTx/>
              <a:buSzTx/>
            </a:pPr>
            <a:endParaRPr lang="en-US" altLang="en-US" sz="2400" b="1" u="sng" dirty="0">
              <a:solidFill>
                <a:schemeClr val="tx2"/>
              </a:solidFill>
              <a:latin typeface="Arial Narrow"/>
              <a:cs typeface="+mn-cs"/>
            </a:endParaRPr>
          </a:p>
          <a:p>
            <a:pPr marL="342900" lvl="0" indent="-342900">
              <a:lnSpc>
                <a:spcPct val="80000"/>
              </a:lnSpc>
              <a:spcBef>
                <a:spcPct val="20000"/>
              </a:spcBef>
              <a:buClrTx/>
              <a:buSzPct val="120000"/>
              <a:buFont typeface="Arial" panose="020B0604020202020204" pitchFamily="34" charset="0"/>
              <a:buChar char="•"/>
            </a:pPr>
            <a:r>
              <a:rPr lang="en-US" altLang="en-US" sz="2400" dirty="0">
                <a:solidFill>
                  <a:schemeClr val="tx2"/>
                </a:solidFill>
                <a:latin typeface="Arial Narrow"/>
                <a:cs typeface="+mn-cs"/>
              </a:rPr>
              <a:t>Real </a:t>
            </a:r>
            <a:r>
              <a:rPr lang="en-US" altLang="en-US" sz="2400" dirty="0" smtClean="0">
                <a:solidFill>
                  <a:schemeClr val="tx2"/>
                </a:solidFill>
                <a:latin typeface="Arial Narrow"/>
                <a:cs typeface="+mn-cs"/>
              </a:rPr>
              <a:t>Property</a:t>
            </a:r>
          </a:p>
          <a:p>
            <a:pPr marL="840635" lvl="1" indent="-342900">
              <a:lnSpc>
                <a:spcPct val="80000"/>
              </a:lnSpc>
              <a:spcBef>
                <a:spcPct val="20000"/>
              </a:spcBef>
              <a:buClrTx/>
              <a:buSzPct val="80000"/>
              <a:buFont typeface="Wingdings" panose="05000000000000000000" pitchFamily="2" charset="2"/>
              <a:buChar char="§"/>
            </a:pPr>
            <a:r>
              <a:rPr lang="en-US" altLang="en-US" sz="2400" dirty="0" smtClean="0">
                <a:solidFill>
                  <a:schemeClr val="tx2"/>
                </a:solidFill>
                <a:latin typeface="Arial Narrow"/>
                <a:cs typeface="+mn-cs"/>
              </a:rPr>
              <a:t>Outside </a:t>
            </a:r>
            <a:r>
              <a:rPr lang="en-US" altLang="en-US" sz="2400" dirty="0">
                <a:solidFill>
                  <a:schemeClr val="tx2"/>
                </a:solidFill>
                <a:latin typeface="Arial Narrow"/>
                <a:cs typeface="+mn-cs"/>
              </a:rPr>
              <a:t>of </a:t>
            </a:r>
            <a:r>
              <a:rPr lang="en-US" altLang="en-US" sz="2400" dirty="0" smtClean="0">
                <a:solidFill>
                  <a:schemeClr val="tx2"/>
                </a:solidFill>
                <a:latin typeface="Arial Narrow"/>
                <a:cs typeface="+mn-cs"/>
              </a:rPr>
              <a:t>FILOT:  subject to appraisal (cost </a:t>
            </a:r>
            <a:r>
              <a:rPr lang="en-US" altLang="en-US" sz="2400" dirty="0">
                <a:solidFill>
                  <a:schemeClr val="tx2"/>
                </a:solidFill>
                <a:latin typeface="Arial Narrow"/>
                <a:cs typeface="+mn-cs"/>
              </a:rPr>
              <a:t>in the early </a:t>
            </a:r>
            <a:r>
              <a:rPr lang="en-US" altLang="en-US" sz="2400" dirty="0" smtClean="0">
                <a:solidFill>
                  <a:schemeClr val="tx2"/>
                </a:solidFill>
                <a:latin typeface="Arial Narrow"/>
                <a:cs typeface="+mn-cs"/>
              </a:rPr>
              <a:t>years)</a:t>
            </a:r>
          </a:p>
          <a:p>
            <a:pPr marL="840635" lvl="1" indent="-342900">
              <a:lnSpc>
                <a:spcPct val="80000"/>
              </a:lnSpc>
              <a:spcBef>
                <a:spcPct val="20000"/>
              </a:spcBef>
              <a:buClrTx/>
              <a:buSzPct val="80000"/>
              <a:buFont typeface="Wingdings" panose="05000000000000000000" pitchFamily="2" charset="2"/>
              <a:buChar char="§"/>
            </a:pPr>
            <a:r>
              <a:rPr lang="en-US" altLang="en-US" sz="2400" dirty="0" smtClean="0">
                <a:solidFill>
                  <a:schemeClr val="tx2"/>
                </a:solidFill>
                <a:latin typeface="Arial Narrow"/>
                <a:cs typeface="+mn-cs"/>
              </a:rPr>
              <a:t>Inside </a:t>
            </a:r>
            <a:r>
              <a:rPr lang="en-US" altLang="en-US" sz="2400" dirty="0">
                <a:solidFill>
                  <a:schemeClr val="tx2"/>
                </a:solidFill>
                <a:latin typeface="Arial Narrow"/>
                <a:cs typeface="+mn-cs"/>
              </a:rPr>
              <a:t>of </a:t>
            </a:r>
            <a:r>
              <a:rPr lang="en-US" altLang="en-US" sz="2400" dirty="0" smtClean="0">
                <a:solidFill>
                  <a:schemeClr val="tx2"/>
                </a:solidFill>
                <a:latin typeface="Arial Narrow"/>
                <a:cs typeface="+mn-cs"/>
              </a:rPr>
              <a:t>FILOT:  </a:t>
            </a:r>
            <a:r>
              <a:rPr lang="en-US" altLang="en-US" sz="2400" dirty="0">
                <a:solidFill>
                  <a:schemeClr val="tx2"/>
                </a:solidFill>
                <a:latin typeface="Arial Narrow"/>
                <a:cs typeface="+mn-cs"/>
              </a:rPr>
              <a:t>Traditionally, original cost over the life of the </a:t>
            </a:r>
            <a:r>
              <a:rPr lang="en-US" altLang="en-US" sz="2400" dirty="0" smtClean="0">
                <a:solidFill>
                  <a:schemeClr val="tx2"/>
                </a:solidFill>
                <a:latin typeface="Arial Narrow"/>
                <a:cs typeface="+mn-cs"/>
              </a:rPr>
              <a:t>FILOT, but legislation does allow </a:t>
            </a:r>
            <a:r>
              <a:rPr lang="en-US" altLang="en-US" sz="2400" dirty="0">
                <a:solidFill>
                  <a:schemeClr val="tx2"/>
                </a:solidFill>
                <a:latin typeface="Arial Narrow"/>
                <a:cs typeface="+mn-cs"/>
              </a:rPr>
              <a:t>for value to be based on </a:t>
            </a:r>
            <a:r>
              <a:rPr lang="en-US" altLang="en-US" sz="2400" dirty="0" smtClean="0">
                <a:solidFill>
                  <a:schemeClr val="tx2"/>
                </a:solidFill>
                <a:latin typeface="Arial Narrow"/>
                <a:cs typeface="+mn-cs"/>
              </a:rPr>
              <a:t>appraisal</a:t>
            </a:r>
            <a:endParaRPr lang="en-US" altLang="en-US" sz="2400" dirty="0">
              <a:solidFill>
                <a:schemeClr val="tx2"/>
              </a:solidFill>
              <a:latin typeface="Arial Narrow"/>
              <a:cs typeface="+mn-cs"/>
            </a:endParaRPr>
          </a:p>
          <a:p>
            <a:pPr marL="457200" lvl="0" indent="-457200">
              <a:lnSpc>
                <a:spcPct val="80000"/>
              </a:lnSpc>
              <a:spcBef>
                <a:spcPct val="20000"/>
              </a:spcBef>
              <a:buClrTx/>
              <a:buSzTx/>
            </a:pPr>
            <a:endParaRPr lang="en-US" altLang="en-US" sz="2400" u="sng" dirty="0">
              <a:solidFill>
                <a:schemeClr val="tx2"/>
              </a:solidFill>
              <a:latin typeface="Arial Narrow"/>
              <a:cs typeface="+mn-cs"/>
            </a:endParaRPr>
          </a:p>
          <a:p>
            <a:pPr marL="342900" lvl="0" indent="-342900">
              <a:lnSpc>
                <a:spcPct val="80000"/>
              </a:lnSpc>
              <a:spcBef>
                <a:spcPct val="20000"/>
              </a:spcBef>
              <a:buClrTx/>
              <a:buSzPct val="120000"/>
              <a:buFont typeface="Arial" panose="020B0604020202020204" pitchFamily="34" charset="0"/>
              <a:buChar char="•"/>
            </a:pPr>
            <a:r>
              <a:rPr lang="en-US" altLang="en-US" sz="2600" dirty="0" smtClean="0">
                <a:solidFill>
                  <a:schemeClr val="tx2"/>
                </a:solidFill>
                <a:latin typeface="Arial Narrow"/>
                <a:cs typeface="+mn-cs"/>
              </a:rPr>
              <a:t>Machinery </a:t>
            </a:r>
            <a:r>
              <a:rPr lang="en-US" altLang="en-US" sz="2600" dirty="0">
                <a:solidFill>
                  <a:schemeClr val="tx2"/>
                </a:solidFill>
                <a:latin typeface="Arial Narrow"/>
                <a:cs typeface="+mn-cs"/>
              </a:rPr>
              <a:t>&amp; Equipment (</a:t>
            </a:r>
            <a:r>
              <a:rPr lang="en-US" altLang="en-US" sz="2600" dirty="0" smtClean="0">
                <a:solidFill>
                  <a:schemeClr val="tx2"/>
                </a:solidFill>
                <a:latin typeface="Arial Narrow"/>
                <a:cs typeface="+mn-cs"/>
              </a:rPr>
              <a:t>M&amp;E)</a:t>
            </a:r>
          </a:p>
          <a:p>
            <a:pPr marL="840635" lvl="1" indent="-342900">
              <a:lnSpc>
                <a:spcPct val="80000"/>
              </a:lnSpc>
              <a:spcBef>
                <a:spcPct val="20000"/>
              </a:spcBef>
              <a:buClrTx/>
              <a:buSzPct val="80000"/>
              <a:buFont typeface="Wingdings" panose="05000000000000000000" pitchFamily="2" charset="2"/>
              <a:buChar char="§"/>
            </a:pPr>
            <a:r>
              <a:rPr lang="en-US" altLang="en-US" sz="2400" dirty="0" smtClean="0">
                <a:solidFill>
                  <a:schemeClr val="tx2"/>
                </a:solidFill>
                <a:latin typeface="Arial Narrow"/>
                <a:cs typeface="+mn-cs"/>
              </a:rPr>
              <a:t>Generally</a:t>
            </a:r>
            <a:r>
              <a:rPr lang="en-US" altLang="en-US" sz="2400" dirty="0">
                <a:solidFill>
                  <a:schemeClr val="tx2"/>
                </a:solidFill>
                <a:latin typeface="Arial Narrow"/>
                <a:cs typeface="+mn-cs"/>
              </a:rPr>
              <a:t>, original cost less statutory </a:t>
            </a:r>
            <a:r>
              <a:rPr lang="en-US" altLang="en-US" sz="2400" dirty="0" smtClean="0">
                <a:solidFill>
                  <a:schemeClr val="tx2"/>
                </a:solidFill>
                <a:latin typeface="Arial Narrow"/>
                <a:cs typeface="+mn-cs"/>
              </a:rPr>
              <a:t>depreciation</a:t>
            </a:r>
            <a:endParaRPr lang="en-US" altLang="en-US" sz="2400" dirty="0">
              <a:solidFill>
                <a:schemeClr val="tx2"/>
              </a:solidFill>
              <a:latin typeface="Arial Narrow"/>
              <a:cs typeface="+mn-cs"/>
            </a:endParaRPr>
          </a:p>
          <a:p>
            <a:pPr marL="711200" lvl="0" indent="-711200">
              <a:spcBef>
                <a:spcPct val="20000"/>
              </a:spcBef>
              <a:buClrTx/>
              <a:buSzTx/>
            </a:pPr>
            <a:endParaRPr lang="en-US" altLang="en-US" sz="2800" b="1" dirty="0">
              <a:solidFill>
                <a:schemeClr val="tx2"/>
              </a:solidFill>
              <a:latin typeface="Arial Narrow"/>
              <a:cs typeface="+mn-cs"/>
            </a:endParaRPr>
          </a:p>
          <a:p>
            <a:pPr marL="0" lvl="0">
              <a:lnSpc>
                <a:spcPct val="90000"/>
              </a:lnSpc>
              <a:spcBef>
                <a:spcPct val="20000"/>
              </a:spcBef>
              <a:buClrTx/>
              <a:buSzTx/>
            </a:pPr>
            <a:endParaRPr lang="en-US" altLang="en-US" sz="2400" dirty="0">
              <a:solidFill>
                <a:schemeClr val="tx2"/>
              </a:solidFill>
              <a:latin typeface="Arial Narrow"/>
              <a:cs typeface="Tahoma"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V. Local property tax incentives - FILOT</a:t>
            </a:r>
          </a:p>
        </p:txBody>
      </p:sp>
    </p:spTree>
    <p:extLst>
      <p:ext uri="{BB962C8B-B14F-4D97-AF65-F5344CB8AC3E}">
        <p14:creationId xmlns:p14="http://schemas.microsoft.com/office/powerpoint/2010/main" val="23502422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25</a:t>
            </a:fld>
            <a:endParaRPr lang="en-US" dirty="0">
              <a:solidFill>
                <a:schemeClr val="bg2"/>
              </a:solidFill>
            </a:endParaRPr>
          </a:p>
        </p:txBody>
      </p:sp>
      <p:sp>
        <p:nvSpPr>
          <p:cNvPr id="4" name="Content Placeholder 3"/>
          <p:cNvSpPr>
            <a:spLocks noGrp="1"/>
          </p:cNvSpPr>
          <p:nvPr>
            <p:ph sz="quarter" idx="12"/>
          </p:nvPr>
        </p:nvSpPr>
        <p:spPr>
          <a:xfrm>
            <a:off x="685354" y="1214608"/>
            <a:ext cx="7772400" cy="5257800"/>
          </a:xfrm>
        </p:spPr>
        <p:txBody>
          <a:bodyPr/>
          <a:lstStyle/>
          <a:p>
            <a:pPr marL="457200" lvl="0" indent="-457200">
              <a:lnSpc>
                <a:spcPct val="80000"/>
              </a:lnSpc>
              <a:spcBef>
                <a:spcPct val="20000"/>
              </a:spcBef>
              <a:buClrTx/>
              <a:buSzTx/>
            </a:pPr>
            <a:endParaRPr lang="en-US" altLang="en-US" sz="1000" b="1" dirty="0">
              <a:solidFill>
                <a:schemeClr val="tx2"/>
              </a:solidFill>
              <a:latin typeface="Arial Narrow"/>
              <a:cs typeface="+mn-cs"/>
            </a:endParaRPr>
          </a:p>
          <a:p>
            <a:pPr marL="330200" lvl="0" indent="-330200">
              <a:spcBef>
                <a:spcPct val="20000"/>
              </a:spcBef>
              <a:buClrTx/>
              <a:buSzTx/>
            </a:pPr>
            <a:r>
              <a:rPr lang="en-US" altLang="en-US" sz="2400" b="1" u="sng" dirty="0" smtClean="0">
                <a:solidFill>
                  <a:schemeClr val="tx2"/>
                </a:solidFill>
                <a:latin typeface="Arial Narrow"/>
                <a:cs typeface="+mn-cs"/>
              </a:rPr>
              <a:t>Assessment Ratio</a:t>
            </a:r>
            <a:endParaRPr lang="en-US" altLang="en-US" sz="2400" b="1" u="sng" dirty="0">
              <a:solidFill>
                <a:schemeClr val="tx2"/>
              </a:solidFill>
              <a:latin typeface="Arial Narrow"/>
              <a:cs typeface="+mn-cs"/>
            </a:endParaRPr>
          </a:p>
          <a:p>
            <a:pPr marL="330200" lvl="0" indent="-330200">
              <a:spcBef>
                <a:spcPct val="20000"/>
              </a:spcBef>
              <a:buClrTx/>
              <a:buSzTx/>
            </a:pPr>
            <a:r>
              <a:rPr lang="en-US" altLang="en-US" sz="2400" b="1" dirty="0">
                <a:solidFill>
                  <a:schemeClr val="tx2"/>
                </a:solidFill>
                <a:latin typeface="Arial Narrow"/>
                <a:cs typeface="+mn-cs"/>
              </a:rPr>
              <a:t>Outside of </a:t>
            </a:r>
            <a:r>
              <a:rPr lang="en-US" altLang="en-US" sz="2400" b="1" dirty="0" smtClean="0">
                <a:solidFill>
                  <a:schemeClr val="tx2"/>
                </a:solidFill>
                <a:latin typeface="Arial Narrow"/>
                <a:cs typeface="+mn-cs"/>
              </a:rPr>
              <a:t>FILOT</a:t>
            </a:r>
            <a:endParaRPr lang="en-US" altLang="en-US" sz="2400" b="1" dirty="0">
              <a:solidFill>
                <a:schemeClr val="tx2"/>
              </a:solidFill>
              <a:latin typeface="Arial Narrow"/>
              <a:cs typeface="+mn-cs"/>
            </a:endParaRPr>
          </a:p>
          <a:p>
            <a:pPr marL="347472" lvl="0" indent="-330200">
              <a:spcBef>
                <a:spcPct val="20000"/>
              </a:spcBef>
              <a:buClrTx/>
              <a:buSzPct val="120000"/>
              <a:buFontTx/>
              <a:buChar char="•"/>
            </a:pPr>
            <a:r>
              <a:rPr lang="en-US" altLang="en-US" sz="2400" dirty="0" smtClean="0">
                <a:solidFill>
                  <a:schemeClr val="tx2"/>
                </a:solidFill>
                <a:latin typeface="Arial Narrow"/>
                <a:cs typeface="+mn-cs"/>
              </a:rPr>
              <a:t>Manufacturers – 10.5</a:t>
            </a:r>
            <a:r>
              <a:rPr lang="en-US" altLang="en-US" sz="2400" dirty="0">
                <a:solidFill>
                  <a:schemeClr val="tx2"/>
                </a:solidFill>
                <a:latin typeface="Arial Narrow"/>
                <a:cs typeface="+mn-cs"/>
              </a:rPr>
              <a:t>% on both real and personal property (chiefly M&amp;E</a:t>
            </a:r>
            <a:r>
              <a:rPr lang="en-US" altLang="en-US" sz="2400" dirty="0" smtClean="0">
                <a:solidFill>
                  <a:schemeClr val="tx2"/>
                </a:solidFill>
                <a:latin typeface="Arial Narrow"/>
                <a:cs typeface="+mn-cs"/>
              </a:rPr>
              <a:t>) – subject to phased-in valuation reduction that will effectively reduce to 9% in property tax year 2022</a:t>
            </a:r>
          </a:p>
          <a:p>
            <a:pPr marL="347472" lvl="0" indent="-330200">
              <a:spcBef>
                <a:spcPct val="20000"/>
              </a:spcBef>
              <a:buClrTx/>
              <a:buSzPct val="120000"/>
              <a:buFontTx/>
              <a:buChar char="•"/>
            </a:pPr>
            <a:r>
              <a:rPr lang="en-US" altLang="en-US" sz="2400" dirty="0" smtClean="0">
                <a:solidFill>
                  <a:schemeClr val="tx2"/>
                </a:solidFill>
                <a:latin typeface="Arial Narrow"/>
                <a:cs typeface="+mn-cs"/>
              </a:rPr>
              <a:t>Commercial – 10.5% on real property and 6% on personal property</a:t>
            </a:r>
            <a:endParaRPr lang="en-US" altLang="en-US" sz="2400" dirty="0">
              <a:solidFill>
                <a:schemeClr val="tx2"/>
              </a:solidFill>
              <a:latin typeface="Arial Narrow"/>
              <a:cs typeface="+mn-cs"/>
            </a:endParaRPr>
          </a:p>
          <a:p>
            <a:pPr marL="330200" lvl="0" indent="-330200">
              <a:spcBef>
                <a:spcPct val="20000"/>
              </a:spcBef>
              <a:buClrTx/>
              <a:buSzTx/>
            </a:pPr>
            <a:r>
              <a:rPr lang="en-US" altLang="en-US" sz="2400" b="1" dirty="0">
                <a:solidFill>
                  <a:schemeClr val="tx2"/>
                </a:solidFill>
                <a:latin typeface="Arial Narrow"/>
                <a:cs typeface="+mn-cs"/>
              </a:rPr>
              <a:t>Inside of </a:t>
            </a:r>
            <a:r>
              <a:rPr lang="en-US" altLang="en-US" sz="2400" b="1" dirty="0" smtClean="0">
                <a:solidFill>
                  <a:schemeClr val="tx2"/>
                </a:solidFill>
                <a:latin typeface="Arial Narrow"/>
                <a:cs typeface="+mn-cs"/>
              </a:rPr>
              <a:t>FILOT</a:t>
            </a:r>
            <a:endParaRPr lang="en-US" altLang="en-US" sz="2400" b="1" dirty="0">
              <a:solidFill>
                <a:schemeClr val="tx2"/>
              </a:solidFill>
              <a:latin typeface="Arial Narrow"/>
              <a:cs typeface="+mn-cs"/>
            </a:endParaRPr>
          </a:p>
          <a:p>
            <a:pPr marL="342900" lvl="0" indent="-342900">
              <a:spcBef>
                <a:spcPct val="20000"/>
              </a:spcBef>
              <a:buClrTx/>
              <a:buSzPct val="120000"/>
              <a:buFont typeface="Arial" panose="020B0604020202020204" pitchFamily="34" charset="0"/>
              <a:buChar char="•"/>
            </a:pPr>
            <a:r>
              <a:rPr lang="en-US" altLang="en-US" sz="2400" dirty="0" smtClean="0">
                <a:solidFill>
                  <a:schemeClr val="tx2"/>
                </a:solidFill>
                <a:latin typeface="Arial Narrow"/>
                <a:cs typeface="+mn-cs"/>
              </a:rPr>
              <a:t>6</a:t>
            </a:r>
            <a:r>
              <a:rPr lang="en-US" altLang="en-US" sz="2400" dirty="0">
                <a:solidFill>
                  <a:schemeClr val="tx2"/>
                </a:solidFill>
                <a:latin typeface="Arial Narrow"/>
                <a:cs typeface="+mn-cs"/>
              </a:rPr>
              <a:t>% on both real and personal property</a:t>
            </a:r>
          </a:p>
          <a:p>
            <a:pPr marL="342900" lvl="0" indent="-342900">
              <a:spcBef>
                <a:spcPct val="20000"/>
              </a:spcBef>
              <a:buClrTx/>
              <a:buSzPct val="120000"/>
              <a:buFont typeface="Arial" panose="020B0604020202020204" pitchFamily="34" charset="0"/>
              <a:buChar char="•"/>
            </a:pPr>
            <a:r>
              <a:rPr lang="en-US" altLang="en-US" sz="2400" dirty="0">
                <a:solidFill>
                  <a:schemeClr val="tx2"/>
                </a:solidFill>
                <a:latin typeface="Arial Narrow"/>
                <a:cs typeface="+mn-cs"/>
              </a:rPr>
              <a:t>4% </a:t>
            </a:r>
            <a:r>
              <a:rPr lang="en-US" altLang="en-US" sz="2400" dirty="0" smtClean="0">
                <a:solidFill>
                  <a:schemeClr val="tx2"/>
                </a:solidFill>
                <a:latin typeface="Arial Narrow"/>
                <a:cs typeface="+mn-cs"/>
              </a:rPr>
              <a:t>on both real and personal property in case of “enhanced investment” FILOTs</a:t>
            </a:r>
            <a:endParaRPr lang="en-US" altLang="en-US" sz="2400" dirty="0">
              <a:solidFill>
                <a:schemeClr val="tx2"/>
              </a:solidFill>
              <a:latin typeface="Arial Narrow"/>
              <a:cs typeface="+mn-cs"/>
            </a:endParaRPr>
          </a:p>
          <a:p>
            <a:pPr marL="711200" lvl="0" indent="-711200">
              <a:spcBef>
                <a:spcPct val="20000"/>
              </a:spcBef>
              <a:buClrTx/>
              <a:buSzTx/>
            </a:pPr>
            <a:endParaRPr lang="en-US" altLang="en-US" sz="2800" b="1" dirty="0">
              <a:solidFill>
                <a:schemeClr val="tx2"/>
              </a:solidFill>
              <a:latin typeface="Arial Narrow"/>
              <a:cs typeface="+mn-cs"/>
            </a:endParaRPr>
          </a:p>
          <a:p>
            <a:pPr marL="533400" lvl="0" indent="-533400">
              <a:lnSpc>
                <a:spcPct val="90000"/>
              </a:lnSpc>
              <a:spcBef>
                <a:spcPct val="20000"/>
              </a:spcBef>
              <a:buClrTx/>
              <a:buSzTx/>
              <a:buFontTx/>
              <a:buChar char="•"/>
            </a:pPr>
            <a:endParaRPr lang="en-US" altLang="en-US" sz="2400" dirty="0">
              <a:solidFill>
                <a:schemeClr val="tx2"/>
              </a:solidFill>
              <a:latin typeface="Arial Narrow"/>
              <a:cs typeface="Tahoma"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V. Local property tax incentives - FILOT</a:t>
            </a:r>
          </a:p>
        </p:txBody>
      </p:sp>
    </p:spTree>
    <p:extLst>
      <p:ext uri="{BB962C8B-B14F-4D97-AF65-F5344CB8AC3E}">
        <p14:creationId xmlns:p14="http://schemas.microsoft.com/office/powerpoint/2010/main" val="14439025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26</a:t>
            </a:fld>
            <a:endParaRPr lang="en-US" dirty="0">
              <a:solidFill>
                <a:schemeClr val="bg2"/>
              </a:solidFill>
            </a:endParaRPr>
          </a:p>
        </p:txBody>
      </p:sp>
      <p:sp>
        <p:nvSpPr>
          <p:cNvPr id="4" name="Content Placeholder 3"/>
          <p:cNvSpPr>
            <a:spLocks noGrp="1"/>
          </p:cNvSpPr>
          <p:nvPr>
            <p:ph sz="quarter" idx="12"/>
          </p:nvPr>
        </p:nvSpPr>
        <p:spPr>
          <a:xfrm>
            <a:off x="654874" y="1234440"/>
            <a:ext cx="7772400" cy="4613501"/>
          </a:xfrm>
        </p:spPr>
        <p:txBody>
          <a:bodyPr/>
          <a:lstStyle/>
          <a:p>
            <a:pPr marL="457200" lvl="0" indent="-457200">
              <a:lnSpc>
                <a:spcPct val="80000"/>
              </a:lnSpc>
              <a:spcBef>
                <a:spcPct val="20000"/>
              </a:spcBef>
              <a:buClrTx/>
              <a:buSzTx/>
            </a:pPr>
            <a:endParaRPr lang="en-US" altLang="en-US" sz="1000" b="1" dirty="0">
              <a:solidFill>
                <a:schemeClr val="tx2"/>
              </a:solidFill>
              <a:latin typeface="Arial Narrow"/>
              <a:cs typeface="+mn-cs"/>
            </a:endParaRPr>
          </a:p>
          <a:p>
            <a:pPr marL="228600" lvl="0" indent="-228600">
              <a:lnSpc>
                <a:spcPct val="80000"/>
              </a:lnSpc>
              <a:spcBef>
                <a:spcPct val="20000"/>
              </a:spcBef>
              <a:buClrTx/>
              <a:buSzTx/>
            </a:pPr>
            <a:r>
              <a:rPr lang="en-US" altLang="en-US" sz="2400" b="1" u="sng" dirty="0" smtClean="0">
                <a:solidFill>
                  <a:schemeClr val="tx2"/>
                </a:solidFill>
                <a:latin typeface="Arial Narrow"/>
                <a:cs typeface="+mn-cs"/>
              </a:rPr>
              <a:t>Millage</a:t>
            </a:r>
            <a:endParaRPr lang="en-US" altLang="en-US" sz="2400" b="1" u="sng" dirty="0">
              <a:solidFill>
                <a:schemeClr val="tx2"/>
              </a:solidFill>
              <a:latin typeface="Arial Narrow"/>
              <a:cs typeface="+mn-cs"/>
            </a:endParaRPr>
          </a:p>
          <a:p>
            <a:pPr marL="228600" lvl="0" indent="-228600">
              <a:lnSpc>
                <a:spcPct val="80000"/>
              </a:lnSpc>
              <a:spcBef>
                <a:spcPct val="20000"/>
              </a:spcBef>
              <a:buClrTx/>
              <a:buSzTx/>
            </a:pPr>
            <a:endParaRPr lang="en-US" altLang="en-US" sz="1000" b="1" dirty="0">
              <a:solidFill>
                <a:schemeClr val="tx2"/>
              </a:solidFill>
              <a:latin typeface="Arial Narrow"/>
              <a:cs typeface="+mn-cs"/>
            </a:endParaRPr>
          </a:p>
          <a:p>
            <a:pPr marL="228600" lvl="0" indent="-228600">
              <a:lnSpc>
                <a:spcPct val="80000"/>
              </a:lnSpc>
              <a:spcBef>
                <a:spcPct val="20000"/>
              </a:spcBef>
              <a:buClrTx/>
              <a:buSzTx/>
            </a:pPr>
            <a:r>
              <a:rPr lang="en-US" altLang="en-US" sz="2400" b="1" dirty="0">
                <a:solidFill>
                  <a:schemeClr val="tx2"/>
                </a:solidFill>
                <a:latin typeface="Arial Narrow"/>
                <a:cs typeface="+mn-cs"/>
              </a:rPr>
              <a:t>	</a:t>
            </a:r>
            <a:r>
              <a:rPr lang="en-US" altLang="en-US" sz="2400" dirty="0">
                <a:solidFill>
                  <a:schemeClr val="tx2"/>
                </a:solidFill>
                <a:latin typeface="Arial Narrow"/>
                <a:cs typeface="+mn-cs"/>
              </a:rPr>
              <a:t>Millage includes the combined millage for all the taxing entities (always county and school district; occasionally a city or SPD)</a:t>
            </a:r>
          </a:p>
          <a:p>
            <a:pPr marL="228600" lvl="0" indent="-228600">
              <a:lnSpc>
                <a:spcPct val="80000"/>
              </a:lnSpc>
              <a:spcBef>
                <a:spcPct val="20000"/>
              </a:spcBef>
              <a:buClrTx/>
              <a:buSzTx/>
            </a:pPr>
            <a:endParaRPr lang="en-US" altLang="en-US" sz="2400" dirty="0">
              <a:solidFill>
                <a:schemeClr val="tx2"/>
              </a:solidFill>
              <a:latin typeface="Arial Narrow"/>
              <a:cs typeface="+mn-cs"/>
            </a:endParaRPr>
          </a:p>
          <a:p>
            <a:pPr marL="228600" lvl="0" indent="-228600">
              <a:lnSpc>
                <a:spcPct val="80000"/>
              </a:lnSpc>
              <a:spcBef>
                <a:spcPct val="20000"/>
              </a:spcBef>
              <a:buClrTx/>
              <a:buSzTx/>
            </a:pPr>
            <a:r>
              <a:rPr lang="en-US" altLang="en-US" sz="2400" b="1" dirty="0">
                <a:solidFill>
                  <a:schemeClr val="tx2"/>
                </a:solidFill>
                <a:latin typeface="Arial Narrow"/>
                <a:cs typeface="+mn-cs"/>
              </a:rPr>
              <a:t>Outside of </a:t>
            </a:r>
            <a:r>
              <a:rPr lang="en-US" altLang="en-US" sz="2400" b="1" dirty="0" smtClean="0">
                <a:solidFill>
                  <a:schemeClr val="tx2"/>
                </a:solidFill>
                <a:latin typeface="Arial Narrow"/>
                <a:cs typeface="+mn-cs"/>
              </a:rPr>
              <a:t>FILOT</a:t>
            </a:r>
            <a:endParaRPr lang="en-US" altLang="en-US" sz="2400" b="1" dirty="0">
              <a:solidFill>
                <a:schemeClr val="tx2"/>
              </a:solidFill>
              <a:latin typeface="Arial Narrow"/>
              <a:cs typeface="+mn-cs"/>
            </a:endParaRPr>
          </a:p>
          <a:p>
            <a:pPr marL="228600" lvl="0" indent="-228600">
              <a:lnSpc>
                <a:spcPct val="80000"/>
              </a:lnSpc>
              <a:spcBef>
                <a:spcPct val="20000"/>
              </a:spcBef>
              <a:buClrTx/>
              <a:buSzTx/>
            </a:pPr>
            <a:endParaRPr lang="en-US" altLang="en-US" sz="1000" dirty="0">
              <a:solidFill>
                <a:schemeClr val="tx2"/>
              </a:solidFill>
              <a:latin typeface="Arial Narrow"/>
              <a:cs typeface="+mn-cs"/>
            </a:endParaRPr>
          </a:p>
          <a:p>
            <a:pPr marL="347472" lvl="0" indent="-228600">
              <a:lnSpc>
                <a:spcPct val="80000"/>
              </a:lnSpc>
              <a:spcBef>
                <a:spcPct val="20000"/>
              </a:spcBef>
              <a:buClrTx/>
              <a:buSzPct val="120000"/>
              <a:buFontTx/>
              <a:buChar char="•"/>
            </a:pPr>
            <a:r>
              <a:rPr lang="en-US" altLang="en-US" sz="2400" dirty="0">
                <a:solidFill>
                  <a:schemeClr val="tx2"/>
                </a:solidFill>
                <a:latin typeface="Arial Narrow"/>
                <a:cs typeface="+mn-cs"/>
              </a:rPr>
              <a:t>Millage is set annually, </a:t>
            </a:r>
            <a:r>
              <a:rPr lang="en-US" altLang="en-US" sz="2400" dirty="0" smtClean="0">
                <a:solidFill>
                  <a:schemeClr val="tx2"/>
                </a:solidFill>
                <a:latin typeface="Arial Narrow"/>
                <a:cs typeface="+mn-cs"/>
              </a:rPr>
              <a:t>with any increase being subject to limitations </a:t>
            </a:r>
          </a:p>
          <a:p>
            <a:pPr marL="228600" lvl="0" indent="-228600">
              <a:lnSpc>
                <a:spcPct val="80000"/>
              </a:lnSpc>
              <a:spcBef>
                <a:spcPct val="20000"/>
              </a:spcBef>
              <a:buClrTx/>
              <a:buSzTx/>
              <a:buFontTx/>
              <a:buChar char="•"/>
            </a:pPr>
            <a:endParaRPr lang="en-US" altLang="en-US" sz="2400" dirty="0">
              <a:solidFill>
                <a:schemeClr val="tx2"/>
              </a:solidFill>
              <a:latin typeface="Arial Narrow"/>
              <a:cs typeface="+mn-cs"/>
            </a:endParaRPr>
          </a:p>
          <a:p>
            <a:pPr marL="228600" lvl="0" indent="-228600">
              <a:lnSpc>
                <a:spcPct val="80000"/>
              </a:lnSpc>
              <a:spcBef>
                <a:spcPct val="20000"/>
              </a:spcBef>
              <a:buClrTx/>
              <a:buSzTx/>
            </a:pPr>
            <a:r>
              <a:rPr lang="en-US" altLang="en-US" sz="2400" b="1" dirty="0">
                <a:solidFill>
                  <a:schemeClr val="tx2"/>
                </a:solidFill>
                <a:latin typeface="Arial Narrow"/>
                <a:cs typeface="+mn-cs"/>
              </a:rPr>
              <a:t>Inside of </a:t>
            </a:r>
            <a:r>
              <a:rPr lang="en-US" altLang="en-US" sz="2400" b="1" dirty="0" smtClean="0">
                <a:solidFill>
                  <a:schemeClr val="tx2"/>
                </a:solidFill>
                <a:latin typeface="Arial Narrow"/>
                <a:cs typeface="+mn-cs"/>
              </a:rPr>
              <a:t>FILOT</a:t>
            </a:r>
            <a:endParaRPr lang="en-US" altLang="en-US" sz="1000" b="1" dirty="0">
              <a:solidFill>
                <a:schemeClr val="tx2"/>
              </a:solidFill>
              <a:latin typeface="Arial Narrow"/>
              <a:cs typeface="+mn-cs"/>
            </a:endParaRPr>
          </a:p>
          <a:p>
            <a:pPr marL="228600" lvl="0" indent="-228600">
              <a:lnSpc>
                <a:spcPct val="80000"/>
              </a:lnSpc>
              <a:spcBef>
                <a:spcPct val="20000"/>
              </a:spcBef>
              <a:buClrTx/>
              <a:buSzTx/>
            </a:pPr>
            <a:endParaRPr lang="en-US" altLang="en-US" sz="1000" dirty="0">
              <a:solidFill>
                <a:schemeClr val="tx2"/>
              </a:solidFill>
              <a:latin typeface="Arial Narrow"/>
              <a:cs typeface="+mn-cs"/>
            </a:endParaRPr>
          </a:p>
          <a:p>
            <a:pPr marL="347472" lvl="0" indent="-228600">
              <a:lnSpc>
                <a:spcPct val="80000"/>
              </a:lnSpc>
              <a:spcBef>
                <a:spcPct val="20000"/>
              </a:spcBef>
              <a:buClrTx/>
              <a:buSzPct val="120000"/>
              <a:buFontTx/>
              <a:buChar char="•"/>
            </a:pPr>
            <a:r>
              <a:rPr lang="en-US" altLang="en-US" sz="2400" dirty="0">
                <a:solidFill>
                  <a:schemeClr val="tx2"/>
                </a:solidFill>
                <a:latin typeface="Arial Narrow"/>
                <a:cs typeface="+mn-cs"/>
              </a:rPr>
              <a:t>Millage is frozen for the life of the </a:t>
            </a:r>
            <a:r>
              <a:rPr lang="en-US" altLang="en-US" sz="2400" dirty="0" smtClean="0">
                <a:solidFill>
                  <a:schemeClr val="tx2"/>
                </a:solidFill>
                <a:latin typeface="Arial Narrow"/>
                <a:cs typeface="+mn-cs"/>
              </a:rPr>
              <a:t>FILOT </a:t>
            </a:r>
            <a:r>
              <a:rPr lang="en-US" altLang="en-US" sz="2400" dirty="0">
                <a:solidFill>
                  <a:schemeClr val="tx2"/>
                </a:solidFill>
                <a:latin typeface="Arial Narrow"/>
                <a:cs typeface="+mn-cs"/>
              </a:rPr>
              <a:t>or subject to 5-year rate </a:t>
            </a:r>
            <a:r>
              <a:rPr lang="en-US" altLang="en-US" sz="2400" dirty="0" smtClean="0">
                <a:solidFill>
                  <a:schemeClr val="tx2"/>
                </a:solidFill>
                <a:latin typeface="Arial Narrow"/>
                <a:cs typeface="+mn-cs"/>
              </a:rPr>
              <a:t>reset</a:t>
            </a:r>
            <a:endParaRPr lang="en-US" altLang="en-US" sz="2400" dirty="0">
              <a:solidFill>
                <a:schemeClr val="tx2"/>
              </a:solidFill>
              <a:latin typeface="Arial Narrow"/>
              <a:cs typeface="+mn-cs"/>
            </a:endParaRPr>
          </a:p>
          <a:p>
            <a:pPr marL="711200" lvl="0" indent="-711200">
              <a:spcBef>
                <a:spcPct val="20000"/>
              </a:spcBef>
              <a:buClrTx/>
              <a:buSzTx/>
            </a:pPr>
            <a:endParaRPr lang="en-US" altLang="en-US" sz="2800" b="1" dirty="0">
              <a:solidFill>
                <a:schemeClr val="tx2"/>
              </a:solidFill>
              <a:latin typeface="Arial Narrow"/>
              <a:cs typeface="+mn-cs"/>
            </a:endParaRPr>
          </a:p>
          <a:p>
            <a:pPr marL="533400" lvl="0" indent="-533400">
              <a:lnSpc>
                <a:spcPct val="90000"/>
              </a:lnSpc>
              <a:spcBef>
                <a:spcPct val="20000"/>
              </a:spcBef>
              <a:buClrTx/>
              <a:buSzTx/>
              <a:buFontTx/>
              <a:buChar char="•"/>
            </a:pPr>
            <a:endParaRPr lang="en-US" altLang="en-US" sz="2400" dirty="0">
              <a:solidFill>
                <a:schemeClr val="tx2"/>
              </a:solidFill>
              <a:latin typeface="Arial Narrow"/>
              <a:cs typeface="Tahoma"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V. Local property tax incentives - FILOT</a:t>
            </a:r>
            <a:endParaRPr lang="en-US" sz="3200" b="1"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99187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27</a:t>
            </a:fld>
            <a:endParaRPr lang="en-US" dirty="0">
              <a:solidFill>
                <a:schemeClr val="bg2"/>
              </a:solidFill>
            </a:endParaRPr>
          </a:p>
        </p:txBody>
      </p:sp>
      <p:sp>
        <p:nvSpPr>
          <p:cNvPr id="4" name="Content Placeholder 3"/>
          <p:cNvSpPr>
            <a:spLocks noGrp="1"/>
          </p:cNvSpPr>
          <p:nvPr>
            <p:ph sz="quarter" idx="12"/>
          </p:nvPr>
        </p:nvSpPr>
        <p:spPr>
          <a:xfrm>
            <a:off x="685800" y="1066800"/>
            <a:ext cx="7772400" cy="5257800"/>
          </a:xfrm>
        </p:spPr>
        <p:txBody>
          <a:bodyPr/>
          <a:lstStyle/>
          <a:p>
            <a:pPr marL="330200" lvl="0" indent="-330200">
              <a:spcBef>
                <a:spcPct val="20000"/>
              </a:spcBef>
              <a:buClrTx/>
              <a:buSzTx/>
            </a:pPr>
            <a:endParaRPr lang="en-US" altLang="en-US" sz="2400" b="1" dirty="0">
              <a:solidFill>
                <a:schemeClr val="tx2"/>
              </a:solidFill>
              <a:latin typeface="Arial Narrow"/>
              <a:cs typeface="+mn-cs"/>
            </a:endParaRPr>
          </a:p>
          <a:p>
            <a:pPr marL="347472" indent="-257175">
              <a:spcBef>
                <a:spcPts val="450"/>
              </a:spcBef>
              <a:buSzPct val="120000"/>
              <a:buFont typeface="Arial" panose="020B0604020202020204" pitchFamily="34" charset="0"/>
              <a:buChar char="•"/>
            </a:pPr>
            <a:r>
              <a:rPr lang="en-US" sz="2400" dirty="0">
                <a:solidFill>
                  <a:schemeClr val="tx2"/>
                </a:solidFill>
                <a:latin typeface="Arial Narrow" panose="020B0606020202030204" pitchFamily="34" charset="0"/>
              </a:rPr>
              <a:t>County may </a:t>
            </a:r>
            <a:r>
              <a:rPr lang="en-US" sz="2400" dirty="0" smtClean="0">
                <a:solidFill>
                  <a:schemeClr val="tx2"/>
                </a:solidFill>
                <a:latin typeface="Arial Narrow" panose="020B0606020202030204" pitchFamily="34" charset="0"/>
              </a:rPr>
              <a:t>use special source revenue credits (“SSRCs”) </a:t>
            </a:r>
            <a:r>
              <a:rPr lang="en-US" sz="2400" dirty="0">
                <a:solidFill>
                  <a:schemeClr val="tx2"/>
                </a:solidFill>
                <a:latin typeface="Arial Narrow" panose="020B0606020202030204" pitchFamily="34" charset="0"/>
              </a:rPr>
              <a:t>to equalize (or lower) its property tax rate with minimal restrictions</a:t>
            </a:r>
          </a:p>
          <a:p>
            <a:pPr marL="347472" indent="-257175">
              <a:spcBef>
                <a:spcPts val="450"/>
              </a:spcBef>
              <a:buSzPct val="120000"/>
              <a:buFont typeface="Arial" panose="020B0604020202020204" pitchFamily="34" charset="0"/>
              <a:buChar char="•"/>
            </a:pPr>
            <a:r>
              <a:rPr lang="en-US" sz="2400" dirty="0">
                <a:solidFill>
                  <a:schemeClr val="tx2"/>
                </a:solidFill>
                <a:latin typeface="Arial Narrow" panose="020B0606020202030204" pitchFamily="34" charset="0"/>
              </a:rPr>
              <a:t>FILOT NOT a requirement for SSRCs</a:t>
            </a:r>
          </a:p>
          <a:p>
            <a:pPr marL="347472" indent="-257175">
              <a:spcBef>
                <a:spcPts val="450"/>
              </a:spcBef>
              <a:buSzPct val="120000"/>
              <a:buFont typeface="Arial" panose="020B0604020202020204" pitchFamily="34" charset="0"/>
              <a:buChar char="•"/>
            </a:pPr>
            <a:r>
              <a:rPr lang="en-US" sz="2400" dirty="0">
                <a:solidFill>
                  <a:schemeClr val="tx2"/>
                </a:solidFill>
                <a:latin typeface="Arial Narrow" panose="020B0606020202030204" pitchFamily="34" charset="0"/>
              </a:rPr>
              <a:t>Typically, presented as a % of FILOT payment or a flat $ amount for a defined period of time</a:t>
            </a:r>
          </a:p>
          <a:p>
            <a:pPr marL="347472" indent="-257175">
              <a:spcBef>
                <a:spcPts val="450"/>
              </a:spcBef>
              <a:buSzPct val="120000"/>
              <a:buFont typeface="Arial" panose="020B0604020202020204" pitchFamily="34" charset="0"/>
              <a:buChar char="•"/>
            </a:pPr>
            <a:r>
              <a:rPr lang="en-US" sz="2400" dirty="0">
                <a:solidFill>
                  <a:schemeClr val="tx2"/>
                </a:solidFill>
                <a:latin typeface="Arial Narrow" panose="020B0606020202030204" pitchFamily="34" charset="0"/>
              </a:rPr>
              <a:t>Both real and personal property expenditures may be reimbursed</a:t>
            </a:r>
          </a:p>
          <a:p>
            <a:pPr marL="347472" indent="-257175">
              <a:spcBef>
                <a:spcPts val="450"/>
              </a:spcBef>
              <a:buSzPct val="120000"/>
              <a:buFont typeface="Arial" panose="020B0604020202020204" pitchFamily="34" charset="0"/>
              <a:buChar char="•"/>
            </a:pPr>
            <a:r>
              <a:rPr lang="en-US" sz="2400" dirty="0">
                <a:solidFill>
                  <a:schemeClr val="tx2"/>
                </a:solidFill>
                <a:latin typeface="Arial Narrow" panose="020B0606020202030204" pitchFamily="34" charset="0"/>
              </a:rPr>
              <a:t>Examples:</a:t>
            </a:r>
          </a:p>
          <a:p>
            <a:pPr marL="659953" lvl="2" indent="-285750">
              <a:spcBef>
                <a:spcPts val="450"/>
              </a:spcBef>
              <a:buSzPct val="80000"/>
              <a:buFont typeface="Wingdings" panose="05000000000000000000" pitchFamily="2" charset="2"/>
              <a:buChar char="§"/>
            </a:pPr>
            <a:r>
              <a:rPr lang="en-US" sz="2400" dirty="0">
                <a:solidFill>
                  <a:schemeClr val="tx2"/>
                </a:solidFill>
                <a:latin typeface="Arial Narrow" panose="020B0606020202030204" pitchFamily="34" charset="0"/>
              </a:rPr>
              <a:t>25% SSRC for 10 years</a:t>
            </a:r>
          </a:p>
          <a:p>
            <a:pPr marL="659953" lvl="2" indent="-285750">
              <a:spcBef>
                <a:spcPts val="450"/>
              </a:spcBef>
              <a:buSzPct val="80000"/>
              <a:buFont typeface="Wingdings" panose="05000000000000000000" pitchFamily="2" charset="2"/>
              <a:buChar char="§"/>
            </a:pPr>
            <a:r>
              <a:rPr lang="en-US" sz="2400" dirty="0">
                <a:solidFill>
                  <a:schemeClr val="tx2"/>
                </a:solidFill>
                <a:latin typeface="Arial Narrow" panose="020B0606020202030204" pitchFamily="34" charset="0"/>
              </a:rPr>
              <a:t>$50,000 SSRC per year for 20 years</a:t>
            </a:r>
          </a:p>
          <a:p>
            <a:pPr marL="659953" lvl="2" indent="-285750">
              <a:spcBef>
                <a:spcPts val="450"/>
              </a:spcBef>
              <a:buSzPct val="80000"/>
              <a:buFont typeface="Wingdings" panose="05000000000000000000" pitchFamily="2" charset="2"/>
              <a:buChar char="§"/>
            </a:pPr>
            <a:r>
              <a:rPr lang="en-US" sz="2400" dirty="0">
                <a:solidFill>
                  <a:schemeClr val="tx2"/>
                </a:solidFill>
                <a:latin typeface="Arial Narrow" panose="020B0606020202030204" pitchFamily="34" charset="0"/>
              </a:rPr>
              <a:t>33% SSRC per year until SSRC cap of $250,000</a:t>
            </a:r>
          </a:p>
          <a:p>
            <a:pPr marL="533400" lvl="0" indent="-533400">
              <a:lnSpc>
                <a:spcPct val="90000"/>
              </a:lnSpc>
              <a:spcBef>
                <a:spcPct val="20000"/>
              </a:spcBef>
              <a:buClrTx/>
              <a:buSzTx/>
              <a:buFontTx/>
              <a:buChar char="•"/>
            </a:pPr>
            <a:endParaRPr lang="en-US" altLang="en-US" sz="2400" dirty="0">
              <a:solidFill>
                <a:schemeClr val="tx2"/>
              </a:solidFill>
              <a:latin typeface="Arial Narrow"/>
              <a:cs typeface="Tahoma"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V. Local property tax incentives - </a:t>
            </a:r>
            <a:r>
              <a:rPr lang="en-US" sz="3200" b="1" dirty="0" smtClean="0">
                <a:solidFill>
                  <a:schemeClr val="tx2"/>
                </a:solidFill>
                <a:ea typeface="Tahoma" panose="020B0604030504040204" pitchFamily="34" charset="0"/>
                <a:cs typeface="Tahoma" panose="020B0604030504040204" pitchFamily="34" charset="0"/>
              </a:rPr>
              <a:t>SSRC</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975959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28</a:t>
            </a:fld>
            <a:endParaRPr lang="en-US" dirty="0">
              <a:solidFill>
                <a:schemeClr val="bg2"/>
              </a:solidFill>
            </a:endParaRPr>
          </a:p>
        </p:txBody>
      </p:sp>
      <p:sp>
        <p:nvSpPr>
          <p:cNvPr id="4" name="Content Placeholder 3"/>
          <p:cNvSpPr>
            <a:spLocks noGrp="1"/>
          </p:cNvSpPr>
          <p:nvPr>
            <p:ph sz="quarter" idx="12"/>
          </p:nvPr>
        </p:nvSpPr>
        <p:spPr>
          <a:xfrm>
            <a:off x="685800" y="1066800"/>
            <a:ext cx="7772400" cy="5257800"/>
          </a:xfrm>
        </p:spPr>
        <p:txBody>
          <a:bodyPr/>
          <a:lstStyle/>
          <a:p>
            <a:pPr marL="330200" lvl="0" indent="-330200">
              <a:spcBef>
                <a:spcPct val="20000"/>
              </a:spcBef>
              <a:buClrTx/>
              <a:buSzTx/>
            </a:pPr>
            <a:endParaRPr lang="en-US" altLang="en-US" sz="2400" b="1" dirty="0">
              <a:solidFill>
                <a:schemeClr val="tx2"/>
              </a:solidFill>
              <a:latin typeface="Arial Narrow"/>
              <a:cs typeface="+mn-cs"/>
            </a:endParaRPr>
          </a:p>
          <a:p>
            <a:pPr marL="533400" lvl="0" indent="-533400">
              <a:lnSpc>
                <a:spcPct val="90000"/>
              </a:lnSpc>
              <a:spcBef>
                <a:spcPct val="20000"/>
              </a:spcBef>
              <a:buClrTx/>
              <a:buSzTx/>
              <a:buFontTx/>
              <a:buChar char="•"/>
            </a:pPr>
            <a:endParaRPr lang="en-US" altLang="en-US" sz="2400" dirty="0">
              <a:solidFill>
                <a:schemeClr val="tx2"/>
              </a:solidFill>
              <a:latin typeface="Arial Narrow"/>
              <a:cs typeface="Tahoma"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V. Local property tax incentives </a:t>
            </a:r>
            <a:r>
              <a:rPr lang="en-US" sz="3200" b="1" dirty="0" smtClean="0">
                <a:solidFill>
                  <a:schemeClr val="tx2"/>
                </a:solidFill>
                <a:ea typeface="Tahoma" panose="020B0604030504040204" pitchFamily="34" charset="0"/>
                <a:cs typeface="Tahoma" panose="020B0604030504040204" pitchFamily="34" charset="0"/>
              </a:rPr>
              <a:t>– FILOT and SSRC</a:t>
            </a:r>
            <a:endParaRPr lang="en-US" sz="3200" b="1" dirty="0">
              <a:solidFill>
                <a:schemeClr val="tx2"/>
              </a:solidFill>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1627382"/>
              </p:ext>
            </p:extLst>
          </p:nvPr>
        </p:nvGraphicFramePr>
        <p:xfrm>
          <a:off x="457200" y="1088922"/>
          <a:ext cx="8307290" cy="5208313"/>
        </p:xfrm>
        <a:graphic>
          <a:graphicData uri="http://schemas.openxmlformats.org/presentationml/2006/ole">
            <mc:AlternateContent xmlns:mc="http://schemas.openxmlformats.org/markup-compatibility/2006">
              <mc:Choice xmlns:v="urn:schemas-microsoft-com:vml" Requires="v">
                <p:oleObj spid="_x0000_s1042" name="Worksheet" r:id="rId4" imgW="12369904" imgH="10553839" progId="Excel.Sheet.8">
                  <p:embed/>
                </p:oleObj>
              </mc:Choice>
              <mc:Fallback>
                <p:oleObj name="Worksheet" r:id="rId4" imgW="12369904" imgH="10553839" progId="Excel.Sheet.8">
                  <p:embed/>
                  <p:pic>
                    <p:nvPicPr>
                      <p:cNvPr id="0" name=""/>
                      <p:cNvPicPr/>
                      <p:nvPr/>
                    </p:nvPicPr>
                    <p:blipFill>
                      <a:blip r:embed="rId5"/>
                      <a:stretch>
                        <a:fillRect/>
                      </a:stretch>
                    </p:blipFill>
                    <p:spPr>
                      <a:xfrm>
                        <a:off x="457200" y="1088922"/>
                        <a:ext cx="8307290" cy="5208313"/>
                      </a:xfrm>
                      <a:prstGeom prst="rect">
                        <a:avLst/>
                      </a:prstGeom>
                    </p:spPr>
                  </p:pic>
                </p:oleObj>
              </mc:Fallback>
            </mc:AlternateContent>
          </a:graphicData>
        </a:graphic>
      </p:graphicFrame>
    </p:spTree>
    <p:extLst>
      <p:ext uri="{BB962C8B-B14F-4D97-AF65-F5344CB8AC3E}">
        <p14:creationId xmlns:p14="http://schemas.microsoft.com/office/powerpoint/2010/main" val="10880032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29</a:t>
            </a:fld>
            <a:endParaRPr lang="en-US" dirty="0">
              <a:solidFill>
                <a:schemeClr val="bg2"/>
              </a:solidFill>
            </a:endParaRPr>
          </a:p>
        </p:txBody>
      </p:sp>
      <p:sp>
        <p:nvSpPr>
          <p:cNvPr id="4" name="Content Placeholder 3"/>
          <p:cNvSpPr>
            <a:spLocks noGrp="1"/>
          </p:cNvSpPr>
          <p:nvPr>
            <p:ph sz="quarter" idx="12"/>
          </p:nvPr>
        </p:nvSpPr>
        <p:spPr>
          <a:xfrm>
            <a:off x="685800" y="1066800"/>
            <a:ext cx="7772400" cy="5257800"/>
          </a:xfrm>
        </p:spPr>
        <p:txBody>
          <a:bodyPr/>
          <a:lstStyle/>
          <a:p>
            <a:pPr marL="0" lvl="0">
              <a:lnSpc>
                <a:spcPct val="90000"/>
              </a:lnSpc>
              <a:spcBef>
                <a:spcPct val="20000"/>
              </a:spcBef>
              <a:buClrTx/>
              <a:buSzTx/>
            </a:pPr>
            <a:endParaRPr lang="en-US" altLang="en-US" sz="2400" dirty="0">
              <a:solidFill>
                <a:schemeClr val="tx2"/>
              </a:solidFill>
              <a:latin typeface="Arial Narrow"/>
              <a:cs typeface="Tahoma" charset="0"/>
            </a:endParaRPr>
          </a:p>
          <a:p>
            <a:pPr marL="347472" indent="-285750">
              <a:spcBef>
                <a:spcPct val="20000"/>
              </a:spcBef>
              <a:buClrTx/>
              <a:buSzPct val="120000"/>
              <a:buFont typeface="Arial" panose="020B0604020202020204" pitchFamily="34" charset="0"/>
              <a:buChar char="•"/>
            </a:pPr>
            <a:r>
              <a:rPr lang="en-US" altLang="en-US" sz="2400" u="sng" dirty="0">
                <a:solidFill>
                  <a:schemeClr val="tx2"/>
                </a:solidFill>
                <a:latin typeface="Arial Narrow"/>
              </a:rPr>
              <a:t>Written Contract</a:t>
            </a:r>
            <a:r>
              <a:rPr lang="en-US" altLang="en-US" sz="2400" dirty="0">
                <a:solidFill>
                  <a:schemeClr val="tx2"/>
                </a:solidFill>
                <a:latin typeface="Arial Narrow"/>
              </a:rPr>
              <a:t> </a:t>
            </a:r>
            <a:r>
              <a:rPr lang="en-US" altLang="en-US" sz="2400" dirty="0" smtClean="0">
                <a:solidFill>
                  <a:schemeClr val="tx2"/>
                </a:solidFill>
                <a:latin typeface="Arial Narrow"/>
              </a:rPr>
              <a:t>– Fee in Lieu of Tax and SSRC (or) Incentive Agreement </a:t>
            </a:r>
            <a:r>
              <a:rPr lang="en-US" altLang="en-US" sz="2400" dirty="0">
                <a:solidFill>
                  <a:schemeClr val="tx2"/>
                </a:solidFill>
                <a:latin typeface="Arial Narrow"/>
              </a:rPr>
              <a:t>Agreement between county, </a:t>
            </a:r>
            <a:r>
              <a:rPr lang="en-US" altLang="en-US" sz="2400" dirty="0" smtClean="0">
                <a:solidFill>
                  <a:schemeClr val="tx2"/>
                </a:solidFill>
                <a:latin typeface="Arial Narrow"/>
              </a:rPr>
              <a:t>and company – State is </a:t>
            </a:r>
            <a:r>
              <a:rPr lang="en-US" altLang="en-US" sz="2400" u="sng" dirty="0" smtClean="0">
                <a:solidFill>
                  <a:schemeClr val="tx2"/>
                </a:solidFill>
                <a:latin typeface="Arial Narrow"/>
              </a:rPr>
              <a:t>not</a:t>
            </a:r>
            <a:r>
              <a:rPr lang="en-US" altLang="en-US" sz="2400" dirty="0" smtClean="0">
                <a:solidFill>
                  <a:schemeClr val="tx2"/>
                </a:solidFill>
                <a:latin typeface="Arial Narrow"/>
              </a:rPr>
              <a:t> a party</a:t>
            </a:r>
            <a:endParaRPr lang="en-US" altLang="en-US" sz="2400" dirty="0">
              <a:solidFill>
                <a:schemeClr val="tx2"/>
              </a:solidFill>
              <a:latin typeface="Arial Narrow"/>
            </a:endParaRPr>
          </a:p>
          <a:p>
            <a:pPr marL="717103" lvl="2" indent="-342900">
              <a:spcBef>
                <a:spcPct val="20000"/>
              </a:spcBef>
              <a:buClrTx/>
              <a:buSzPct val="80000"/>
              <a:buFont typeface="Wingdings" panose="05000000000000000000" pitchFamily="2" charset="2"/>
              <a:buChar char="§"/>
            </a:pPr>
            <a:r>
              <a:rPr lang="en-US" altLang="en-US" sz="2400" dirty="0">
                <a:solidFill>
                  <a:schemeClr val="tx2"/>
                </a:solidFill>
                <a:latin typeface="Arial Narrow"/>
              </a:rPr>
              <a:t>Job and investment creation requirements </a:t>
            </a:r>
            <a:r>
              <a:rPr lang="en-US" altLang="en-US" sz="2400" u="sng" dirty="0">
                <a:solidFill>
                  <a:schemeClr val="tx2"/>
                </a:solidFill>
                <a:latin typeface="Arial Narrow"/>
              </a:rPr>
              <a:t>over prior commitments</a:t>
            </a:r>
            <a:r>
              <a:rPr lang="en-US" altLang="en-US" sz="2400" dirty="0">
                <a:solidFill>
                  <a:schemeClr val="tx2"/>
                </a:solidFill>
                <a:latin typeface="Arial Narrow"/>
              </a:rPr>
              <a:t> – normally 5-year </a:t>
            </a:r>
            <a:r>
              <a:rPr lang="en-US" altLang="en-US" sz="2400" dirty="0" smtClean="0">
                <a:solidFill>
                  <a:schemeClr val="tx2"/>
                </a:solidFill>
                <a:latin typeface="Arial Narrow"/>
              </a:rPr>
              <a:t>deadline but negotiable</a:t>
            </a:r>
            <a:endParaRPr lang="en-US" altLang="en-US" sz="2400" dirty="0">
              <a:solidFill>
                <a:schemeClr val="tx2"/>
              </a:solidFill>
              <a:latin typeface="Arial Narrow"/>
            </a:endParaRPr>
          </a:p>
          <a:p>
            <a:pPr marL="717103" lvl="2" indent="-342900">
              <a:spcBef>
                <a:spcPct val="20000"/>
              </a:spcBef>
              <a:buClrTx/>
              <a:buSzPct val="80000"/>
              <a:buFont typeface="Wingdings" panose="05000000000000000000" pitchFamily="2" charset="2"/>
              <a:buChar char="§"/>
            </a:pPr>
            <a:r>
              <a:rPr lang="en-US" altLang="en-US" sz="2400" dirty="0" smtClean="0">
                <a:solidFill>
                  <a:schemeClr val="tx2"/>
                </a:solidFill>
                <a:latin typeface="Arial Narrow"/>
              </a:rPr>
              <a:t>Could be job </a:t>
            </a:r>
            <a:r>
              <a:rPr lang="en-US" altLang="en-US" sz="2400" dirty="0">
                <a:solidFill>
                  <a:schemeClr val="tx2"/>
                </a:solidFill>
                <a:latin typeface="Arial Narrow"/>
              </a:rPr>
              <a:t>and investment maintenance requirements</a:t>
            </a:r>
          </a:p>
          <a:p>
            <a:pPr marL="717103" lvl="2" indent="-342900">
              <a:spcBef>
                <a:spcPct val="20000"/>
              </a:spcBef>
              <a:buClrTx/>
              <a:buSzPct val="80000"/>
              <a:buFont typeface="Wingdings" panose="05000000000000000000" pitchFamily="2" charset="2"/>
              <a:buChar char="§"/>
            </a:pPr>
            <a:r>
              <a:rPr lang="en-US" altLang="en-US" sz="2400" dirty="0">
                <a:solidFill>
                  <a:schemeClr val="tx2"/>
                </a:solidFill>
                <a:latin typeface="Arial Narrow"/>
              </a:rPr>
              <a:t>Subject to </a:t>
            </a:r>
            <a:r>
              <a:rPr lang="en-US" altLang="en-US" sz="2400" dirty="0" err="1" smtClean="0">
                <a:solidFill>
                  <a:schemeClr val="tx2"/>
                </a:solidFill>
                <a:latin typeface="Arial Narrow"/>
              </a:rPr>
              <a:t>clawbacks</a:t>
            </a:r>
            <a:r>
              <a:rPr lang="en-US" altLang="en-US" sz="2400" dirty="0" smtClean="0">
                <a:solidFill>
                  <a:schemeClr val="tx2"/>
                </a:solidFill>
                <a:latin typeface="Arial Narrow"/>
              </a:rPr>
              <a:t> - negotiable</a:t>
            </a:r>
            <a:endParaRPr lang="en-US" altLang="en-US" sz="2400" dirty="0">
              <a:solidFill>
                <a:schemeClr val="tx2"/>
              </a:solidFill>
              <a:latin typeface="Arial Narrow"/>
            </a:endParaRPr>
          </a:p>
          <a:p>
            <a:pPr marL="717103" lvl="2" indent="-342900">
              <a:spcBef>
                <a:spcPct val="20000"/>
              </a:spcBef>
              <a:buClrTx/>
              <a:buSzPct val="80000"/>
              <a:buFont typeface="Wingdings" panose="05000000000000000000" pitchFamily="2" charset="2"/>
              <a:buChar char="§"/>
            </a:pPr>
            <a:r>
              <a:rPr lang="en-US" altLang="en-US" sz="2400" dirty="0" smtClean="0">
                <a:solidFill>
                  <a:schemeClr val="tx2"/>
                </a:solidFill>
                <a:latin typeface="Arial Narrow"/>
              </a:rPr>
              <a:t>May include future transfer restrictions</a:t>
            </a:r>
          </a:p>
          <a:p>
            <a:pPr marL="717103" lvl="2" indent="-342900">
              <a:spcBef>
                <a:spcPct val="20000"/>
              </a:spcBef>
              <a:buClrTx/>
              <a:buSzPct val="80000"/>
              <a:buFont typeface="Wingdings" panose="05000000000000000000" pitchFamily="2" charset="2"/>
              <a:buChar char="§"/>
            </a:pPr>
            <a:r>
              <a:rPr lang="en-US" altLang="en-US" sz="2400" dirty="0" smtClean="0">
                <a:solidFill>
                  <a:schemeClr val="tx2"/>
                </a:solidFill>
                <a:latin typeface="Arial Narrow"/>
              </a:rPr>
              <a:t>May include indemnification</a:t>
            </a:r>
          </a:p>
          <a:p>
            <a:pPr marL="717103" lvl="2" indent="-342900">
              <a:spcBef>
                <a:spcPct val="20000"/>
              </a:spcBef>
              <a:buClrTx/>
              <a:buSzPct val="80000"/>
              <a:buFont typeface="Wingdings" panose="05000000000000000000" pitchFamily="2" charset="2"/>
              <a:buChar char="§"/>
            </a:pPr>
            <a:r>
              <a:rPr lang="en-US" altLang="en-US" sz="2400" dirty="0" smtClean="0">
                <a:solidFill>
                  <a:schemeClr val="tx2"/>
                </a:solidFill>
                <a:latin typeface="Arial Narrow"/>
              </a:rPr>
              <a:t>Can include proactive confidentiality provisions</a:t>
            </a:r>
          </a:p>
          <a:p>
            <a:pPr marL="717103" lvl="2" indent="-342900">
              <a:spcBef>
                <a:spcPct val="20000"/>
              </a:spcBef>
              <a:buClrTx/>
              <a:buSzPct val="80000"/>
              <a:buFont typeface="Wingdings" panose="05000000000000000000" pitchFamily="2" charset="2"/>
              <a:buChar char="§"/>
            </a:pPr>
            <a:r>
              <a:rPr lang="en-US" altLang="en-US" sz="2400" dirty="0" smtClean="0">
                <a:solidFill>
                  <a:schemeClr val="tx2"/>
                </a:solidFill>
                <a:latin typeface="Arial Narrow"/>
              </a:rPr>
              <a:t>SCDOR administers and helps track satisfaction of commitments</a:t>
            </a:r>
          </a:p>
          <a:p>
            <a:pPr marL="374203" lvl="2">
              <a:spcBef>
                <a:spcPct val="20000"/>
              </a:spcBef>
              <a:buClrTx/>
              <a:buSzPct val="120000"/>
            </a:pPr>
            <a:endParaRPr lang="en-US" altLang="en-US" sz="2800" dirty="0">
              <a:solidFill>
                <a:schemeClr val="tx2"/>
              </a:solidFill>
              <a:latin typeface="Arial Narrow"/>
            </a:endParaRPr>
          </a:p>
          <a:p>
            <a:pPr marL="0" lvl="0">
              <a:lnSpc>
                <a:spcPct val="90000"/>
              </a:lnSpc>
              <a:spcBef>
                <a:spcPct val="20000"/>
              </a:spcBef>
              <a:buClrTx/>
              <a:buSzTx/>
            </a:pPr>
            <a:endParaRPr lang="en-US" altLang="en-US" sz="2400" dirty="0">
              <a:solidFill>
                <a:schemeClr val="tx2"/>
              </a:solidFill>
              <a:latin typeface="Arial Narrow"/>
              <a:cs typeface="Tahoma"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V. Local property tax incentives </a:t>
            </a:r>
            <a:r>
              <a:rPr lang="en-US" sz="3200" b="1" dirty="0" smtClean="0">
                <a:solidFill>
                  <a:schemeClr val="tx2"/>
                </a:solidFill>
                <a:ea typeface="Tahoma" panose="020B0604030504040204" pitchFamily="34" charset="0"/>
                <a:cs typeface="Tahoma" panose="020B0604030504040204" pitchFamily="34" charset="0"/>
              </a:rPr>
              <a:t>– FILOT and SSRC</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38463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3</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711200" lvl="0" indent="-711200">
              <a:lnSpc>
                <a:spcPct val="80000"/>
              </a:lnSpc>
              <a:spcBef>
                <a:spcPct val="20000"/>
              </a:spcBef>
              <a:buClrTx/>
              <a:buSzTx/>
            </a:pPr>
            <a:r>
              <a:rPr lang="en-US" altLang="en-US" sz="2400" u="sng" dirty="0" smtClean="0">
                <a:solidFill>
                  <a:schemeClr val="tx2"/>
                </a:solidFill>
                <a:latin typeface="Arial Narrow" panose="020B0606020202030204" pitchFamily="34" charset="0"/>
                <a:ea typeface="Tahoma" panose="020B0604030504040204" pitchFamily="34" charset="0"/>
                <a:cs typeface="Tahoma" panose="020B0604030504040204" pitchFamily="34" charset="0"/>
              </a:rPr>
              <a:t>Business </a:t>
            </a:r>
            <a:r>
              <a:rPr lang="en-US" altLang="en-US" sz="2400" u="sng" dirty="0">
                <a:solidFill>
                  <a:schemeClr val="tx2"/>
                </a:solidFill>
                <a:latin typeface="Arial Narrow" panose="020B0606020202030204" pitchFamily="34" charset="0"/>
                <a:ea typeface="Tahoma" panose="020B0604030504040204" pitchFamily="34" charset="0"/>
                <a:cs typeface="Tahoma" panose="020B0604030504040204" pitchFamily="34" charset="0"/>
              </a:rPr>
              <a:t>Fundamentals</a:t>
            </a:r>
          </a:p>
          <a:p>
            <a:pPr marL="800100" lvl="1" indent="-342900">
              <a:lnSpc>
                <a:spcPct val="80000"/>
              </a:lnSpc>
              <a:spcBef>
                <a:spcPct val="20000"/>
              </a:spcBef>
              <a:buClrTx/>
              <a:buSzPct val="120000"/>
              <a:buFont typeface="Arial" panose="020B0604020202020204" pitchFamily="34" charset="0"/>
              <a:buChar char="•"/>
            </a:pPr>
            <a:r>
              <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rPr>
              <a:t>Distance from market and suppliers</a:t>
            </a:r>
          </a:p>
          <a:p>
            <a:pPr marL="800100" lvl="1" indent="-342900">
              <a:lnSpc>
                <a:spcPct val="80000"/>
              </a:lnSpc>
              <a:spcBef>
                <a:spcPct val="20000"/>
              </a:spcBef>
              <a:buClrTx/>
              <a:buSzPct val="120000"/>
              <a:buFont typeface="Arial" panose="020B0604020202020204" pitchFamily="34" charset="0"/>
              <a:buChar char="•"/>
            </a:pPr>
            <a:r>
              <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rPr>
              <a:t>Qualified labor pool</a:t>
            </a:r>
          </a:p>
          <a:p>
            <a:pPr marL="800100" lvl="1" indent="-342900">
              <a:lnSpc>
                <a:spcPct val="80000"/>
              </a:lnSpc>
              <a:spcBef>
                <a:spcPct val="20000"/>
              </a:spcBef>
              <a:buClrTx/>
              <a:buSzPct val="120000"/>
              <a:buFont typeface="Arial" panose="020B0604020202020204" pitchFamily="34" charset="0"/>
              <a:buChar char="•"/>
            </a:pPr>
            <a:r>
              <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rPr>
              <a:t>Infrastructure and utilities</a:t>
            </a:r>
          </a:p>
          <a:p>
            <a:pPr marL="800100" lvl="1" indent="-342900">
              <a:lnSpc>
                <a:spcPct val="80000"/>
              </a:lnSpc>
              <a:spcBef>
                <a:spcPct val="20000"/>
              </a:spcBef>
              <a:buClrTx/>
              <a:buSzPct val="120000"/>
              <a:buFont typeface="Arial" panose="020B0604020202020204" pitchFamily="34" charset="0"/>
              <a:buChar char="•"/>
            </a:pPr>
            <a:r>
              <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rPr>
              <a:t>Overall cost of doing business</a:t>
            </a:r>
          </a:p>
          <a:p>
            <a:pPr marL="800100" lvl="1" indent="-342900">
              <a:lnSpc>
                <a:spcPct val="80000"/>
              </a:lnSpc>
              <a:spcBef>
                <a:spcPct val="20000"/>
              </a:spcBef>
              <a:buClrTx/>
              <a:buSzPct val="120000"/>
              <a:buFont typeface="Arial" panose="020B0604020202020204" pitchFamily="34" charset="0"/>
              <a:buChar char="•"/>
            </a:pPr>
            <a:r>
              <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rPr>
              <a:t>Timing </a:t>
            </a:r>
            <a:r>
              <a:rPr lang="en-US" altLang="en-US" sz="2200" dirty="0" smtClean="0">
                <a:solidFill>
                  <a:schemeClr val="tx2"/>
                </a:solidFill>
                <a:latin typeface="Arial Narrow" panose="020B0606020202030204" pitchFamily="34" charset="0"/>
                <a:ea typeface="Tahoma" panose="020B0604030504040204" pitchFamily="34" charset="0"/>
                <a:cs typeface="Tahoma" panose="020B0604030504040204" pitchFamily="34" charset="0"/>
              </a:rPr>
              <a:t>requirements</a:t>
            </a:r>
            <a:endPar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endParaRPr>
          </a:p>
          <a:p>
            <a:pPr marL="800100" lvl="1" indent="-342900">
              <a:lnSpc>
                <a:spcPct val="80000"/>
              </a:lnSpc>
              <a:spcBef>
                <a:spcPct val="20000"/>
              </a:spcBef>
              <a:buClrTx/>
              <a:buSzPct val="120000"/>
              <a:buFont typeface="Arial" panose="020B0604020202020204" pitchFamily="34" charset="0"/>
              <a:buChar char="•"/>
            </a:pPr>
            <a:r>
              <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rPr>
              <a:t>General business climate</a:t>
            </a:r>
          </a:p>
          <a:p>
            <a:pPr marL="1066800" lvl="1" indent="-609600">
              <a:lnSpc>
                <a:spcPct val="80000"/>
              </a:lnSpc>
              <a:spcBef>
                <a:spcPct val="20000"/>
              </a:spcBef>
              <a:buClrTx/>
              <a:buSzTx/>
              <a:buFontTx/>
              <a:buChar char="–"/>
            </a:pPr>
            <a:endParaRPr lang="en-US" altLang="en-US" dirty="0">
              <a:solidFill>
                <a:schemeClr val="tx2"/>
              </a:solidFill>
              <a:latin typeface="Arial Narrow" panose="020B0606020202030204" pitchFamily="34" charset="0"/>
              <a:ea typeface="Tahoma" panose="020B0604030504040204" pitchFamily="34" charset="0"/>
              <a:cs typeface="Tahoma" panose="020B0604030504040204" pitchFamily="34" charset="0"/>
            </a:endParaRPr>
          </a:p>
          <a:p>
            <a:pPr marL="711200" lvl="0" indent="-711200">
              <a:lnSpc>
                <a:spcPct val="80000"/>
              </a:lnSpc>
              <a:spcBef>
                <a:spcPct val="20000"/>
              </a:spcBef>
              <a:buClrTx/>
              <a:buSzTx/>
            </a:pPr>
            <a:r>
              <a:rPr lang="en-US" altLang="en-US" sz="2400" u="sng" dirty="0">
                <a:solidFill>
                  <a:schemeClr val="tx2"/>
                </a:solidFill>
                <a:latin typeface="Arial Narrow" panose="020B0606020202030204" pitchFamily="34" charset="0"/>
                <a:ea typeface="Tahoma" panose="020B0604030504040204" pitchFamily="34" charset="0"/>
                <a:cs typeface="Tahoma" panose="020B0604030504040204" pitchFamily="34" charset="0"/>
              </a:rPr>
              <a:t>Quality of Life</a:t>
            </a:r>
          </a:p>
          <a:p>
            <a:pPr marL="800100" lvl="1" indent="-342900">
              <a:lnSpc>
                <a:spcPct val="80000"/>
              </a:lnSpc>
              <a:spcBef>
                <a:spcPct val="20000"/>
              </a:spcBef>
              <a:buClrTx/>
              <a:buSzPct val="120000"/>
              <a:buFont typeface="Arial" panose="020B0604020202020204" pitchFamily="34" charset="0"/>
              <a:buChar char="•"/>
            </a:pPr>
            <a:r>
              <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rPr>
              <a:t>Management preferences for urban or rural community</a:t>
            </a:r>
          </a:p>
          <a:p>
            <a:pPr marL="800100" lvl="1" indent="-342900">
              <a:lnSpc>
                <a:spcPct val="80000"/>
              </a:lnSpc>
              <a:spcBef>
                <a:spcPct val="20000"/>
              </a:spcBef>
              <a:buClrTx/>
              <a:buSzPct val="120000"/>
              <a:buFont typeface="Arial" panose="020B0604020202020204" pitchFamily="34" charset="0"/>
              <a:buChar char="•"/>
            </a:pPr>
            <a:r>
              <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rPr>
              <a:t>General education system</a:t>
            </a:r>
          </a:p>
          <a:p>
            <a:pPr marL="800100" lvl="1" indent="-342900">
              <a:lnSpc>
                <a:spcPct val="80000"/>
              </a:lnSpc>
              <a:spcBef>
                <a:spcPct val="20000"/>
              </a:spcBef>
              <a:buClrTx/>
              <a:buSzPct val="120000"/>
              <a:buFont typeface="Arial" panose="020B0604020202020204" pitchFamily="34" charset="0"/>
              <a:buChar char="•"/>
            </a:pPr>
            <a:r>
              <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rPr>
              <a:t>Responsiveness of state and local government to needs of business community</a:t>
            </a:r>
          </a:p>
          <a:p>
            <a:pPr marL="800100" lvl="1" indent="-342900">
              <a:lnSpc>
                <a:spcPct val="80000"/>
              </a:lnSpc>
              <a:spcBef>
                <a:spcPct val="20000"/>
              </a:spcBef>
              <a:buClrTx/>
              <a:buSzPct val="120000"/>
              <a:buFont typeface="Arial" panose="020B0604020202020204" pitchFamily="34" charset="0"/>
              <a:buChar char="•"/>
            </a:pPr>
            <a:r>
              <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rPr>
              <a:t>Cultural amenities</a:t>
            </a:r>
          </a:p>
          <a:p>
            <a:pPr marL="800100" lvl="1" indent="-342900">
              <a:lnSpc>
                <a:spcPct val="80000"/>
              </a:lnSpc>
              <a:spcBef>
                <a:spcPct val="20000"/>
              </a:spcBef>
              <a:buClrTx/>
              <a:buSzPct val="120000"/>
              <a:buFont typeface="Arial" panose="020B0604020202020204" pitchFamily="34" charset="0"/>
              <a:buChar char="•"/>
            </a:pPr>
            <a:r>
              <a:rPr lang="en-US" altLang="en-US" sz="2200" dirty="0">
                <a:solidFill>
                  <a:schemeClr val="tx2"/>
                </a:solidFill>
                <a:latin typeface="Arial Narrow" panose="020B0606020202030204" pitchFamily="34" charset="0"/>
                <a:ea typeface="Tahoma" panose="020B0604030504040204" pitchFamily="34" charset="0"/>
                <a:cs typeface="Tahoma" panose="020B0604030504040204" pitchFamily="34" charset="0"/>
              </a:rPr>
              <a:t>Local leadership</a:t>
            </a: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 Company Considerations – Site Selection</a:t>
            </a:r>
          </a:p>
        </p:txBody>
      </p:sp>
    </p:spTree>
    <p:extLst>
      <p:ext uri="{BB962C8B-B14F-4D97-AF65-F5344CB8AC3E}">
        <p14:creationId xmlns:p14="http://schemas.microsoft.com/office/powerpoint/2010/main" val="143605395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30</a:t>
            </a:fld>
            <a:endParaRPr lang="en-US" dirty="0">
              <a:solidFill>
                <a:schemeClr val="bg2"/>
              </a:solidFill>
            </a:endParaRPr>
          </a:p>
        </p:txBody>
      </p:sp>
      <p:sp>
        <p:nvSpPr>
          <p:cNvPr id="4" name="Content Placeholder 3"/>
          <p:cNvSpPr>
            <a:spLocks noGrp="1"/>
          </p:cNvSpPr>
          <p:nvPr>
            <p:ph sz="quarter" idx="12"/>
          </p:nvPr>
        </p:nvSpPr>
        <p:spPr>
          <a:xfrm>
            <a:off x="686247" y="1295400"/>
            <a:ext cx="7772400" cy="5029200"/>
          </a:xfrm>
        </p:spPr>
        <p:txBody>
          <a:bodyPr/>
          <a:lstStyle/>
          <a:p>
            <a:pPr marL="533400" lvl="0" indent="-533400">
              <a:lnSpc>
                <a:spcPct val="90000"/>
              </a:lnSpc>
              <a:spcBef>
                <a:spcPct val="20000"/>
              </a:spcBef>
              <a:buClrTx/>
              <a:buSzPct val="120000"/>
              <a:buFontTx/>
              <a:buChar char="•"/>
            </a:pPr>
            <a:r>
              <a:rPr lang="en-US" altLang="en-US" sz="2200" dirty="0" smtClean="0">
                <a:solidFill>
                  <a:schemeClr val="tx2"/>
                </a:solidFill>
                <a:latin typeface="Arial Narrow"/>
                <a:cs typeface="Tahoma" charset="0"/>
              </a:rPr>
              <a:t>Income tax </a:t>
            </a:r>
            <a:r>
              <a:rPr lang="en-US" altLang="en-US" sz="2200" u="sng" dirty="0" smtClean="0">
                <a:solidFill>
                  <a:schemeClr val="tx2"/>
                </a:solidFill>
                <a:latin typeface="Arial Narrow"/>
                <a:cs typeface="Tahoma" charset="0"/>
              </a:rPr>
              <a:t>or</a:t>
            </a:r>
            <a:r>
              <a:rPr lang="en-US" altLang="en-US" sz="2200" dirty="0" smtClean="0">
                <a:solidFill>
                  <a:schemeClr val="tx2"/>
                </a:solidFill>
                <a:latin typeface="Arial Narrow"/>
                <a:cs typeface="Tahoma" charset="0"/>
              </a:rPr>
              <a:t> real property tax </a:t>
            </a:r>
            <a:r>
              <a:rPr lang="en-US" altLang="en-US" sz="2200" dirty="0">
                <a:solidFill>
                  <a:schemeClr val="tx2"/>
                </a:solidFill>
                <a:latin typeface="Arial Narrow"/>
                <a:cs typeface="Tahoma" charset="0"/>
              </a:rPr>
              <a:t>credit for rehabilitation, renovation, and redevelopment of abandoned </a:t>
            </a:r>
            <a:r>
              <a:rPr lang="en-US" altLang="en-US" sz="2200" dirty="0" smtClean="0">
                <a:solidFill>
                  <a:schemeClr val="tx2"/>
                </a:solidFill>
                <a:latin typeface="Arial Narrow"/>
                <a:cs typeface="Tahoma" charset="0"/>
              </a:rPr>
              <a:t>buildings or textile sites </a:t>
            </a:r>
            <a:r>
              <a:rPr lang="en-US" altLang="en-US" sz="2200" dirty="0">
                <a:solidFill>
                  <a:schemeClr val="tx2"/>
                </a:solidFill>
                <a:latin typeface="Arial Narrow"/>
                <a:cs typeface="Tahoma" charset="0"/>
              </a:rPr>
              <a:t>located in SC</a:t>
            </a:r>
          </a:p>
          <a:p>
            <a:pPr marL="533400" lvl="0" indent="-533400">
              <a:lnSpc>
                <a:spcPct val="90000"/>
              </a:lnSpc>
              <a:spcBef>
                <a:spcPct val="20000"/>
              </a:spcBef>
              <a:buClrTx/>
              <a:buSzPct val="120000"/>
              <a:buFontTx/>
              <a:buChar char="•"/>
            </a:pPr>
            <a:r>
              <a:rPr lang="en-US" altLang="en-US" sz="2200" dirty="0" smtClean="0">
                <a:solidFill>
                  <a:schemeClr val="tx2"/>
                </a:solidFill>
                <a:latin typeface="Arial Narrow"/>
                <a:cs typeface="+mn-cs"/>
              </a:rPr>
              <a:t>Credit amount based on % of rehabilitation expenses – excludes cost of acquiring site and personal property</a:t>
            </a:r>
          </a:p>
          <a:p>
            <a:pPr marL="533400" lvl="0" indent="-533400">
              <a:lnSpc>
                <a:spcPct val="90000"/>
              </a:lnSpc>
              <a:spcBef>
                <a:spcPct val="20000"/>
              </a:spcBef>
              <a:buClrTx/>
              <a:buSzPct val="120000"/>
              <a:buFontTx/>
              <a:buChar char="•"/>
            </a:pPr>
            <a:r>
              <a:rPr lang="en-US" altLang="en-US" sz="2200" dirty="0" smtClean="0">
                <a:solidFill>
                  <a:schemeClr val="tx2"/>
                </a:solidFill>
                <a:latin typeface="Arial Narrow"/>
                <a:cs typeface="+mn-cs"/>
              </a:rPr>
              <a:t>Income Tax Credit – 25% of rehab expenses </a:t>
            </a:r>
          </a:p>
          <a:p>
            <a:pPr marL="659953" lvl="2" indent="-347472">
              <a:lnSpc>
                <a:spcPct val="90000"/>
              </a:lnSpc>
              <a:spcBef>
                <a:spcPct val="20000"/>
              </a:spcBef>
              <a:buClrTx/>
              <a:buSzTx/>
              <a:buFont typeface="Wingdings" panose="05000000000000000000" pitchFamily="2" charset="2"/>
              <a:buChar char="§"/>
            </a:pPr>
            <a:r>
              <a:rPr lang="en-US" altLang="en-US" sz="2200" dirty="0">
                <a:solidFill>
                  <a:schemeClr val="tx2"/>
                </a:solidFill>
                <a:latin typeface="Arial Narrow"/>
              </a:rPr>
              <a:t>Credit capped at 50% of </a:t>
            </a:r>
            <a:r>
              <a:rPr lang="en-US" altLang="en-US" sz="2200" dirty="0" smtClean="0">
                <a:solidFill>
                  <a:schemeClr val="tx2"/>
                </a:solidFill>
                <a:latin typeface="Arial Narrow"/>
              </a:rPr>
              <a:t>annual </a:t>
            </a:r>
            <a:r>
              <a:rPr lang="en-US" altLang="en-US" sz="2200" dirty="0">
                <a:solidFill>
                  <a:schemeClr val="tx2"/>
                </a:solidFill>
                <a:latin typeface="Arial Narrow"/>
              </a:rPr>
              <a:t>income tax </a:t>
            </a:r>
            <a:r>
              <a:rPr lang="en-US" altLang="en-US" sz="2200" dirty="0" smtClean="0">
                <a:solidFill>
                  <a:schemeClr val="tx2"/>
                </a:solidFill>
                <a:latin typeface="Arial Narrow"/>
              </a:rPr>
              <a:t>liability</a:t>
            </a:r>
          </a:p>
          <a:p>
            <a:pPr marL="659953" lvl="2" indent="-347472">
              <a:lnSpc>
                <a:spcPct val="90000"/>
              </a:lnSpc>
              <a:spcBef>
                <a:spcPct val="20000"/>
              </a:spcBef>
              <a:buClrTx/>
              <a:buSzTx/>
              <a:buFont typeface="Wingdings" panose="05000000000000000000" pitchFamily="2" charset="2"/>
              <a:buChar char="§"/>
            </a:pPr>
            <a:r>
              <a:rPr lang="en-US" altLang="en-US" sz="2200" dirty="0" smtClean="0">
                <a:solidFill>
                  <a:schemeClr val="tx2"/>
                </a:solidFill>
                <a:latin typeface="Arial Narrow"/>
              </a:rPr>
              <a:t>5-year carry-forward</a:t>
            </a:r>
          </a:p>
          <a:p>
            <a:pPr marL="659953" lvl="2" indent="-347472">
              <a:lnSpc>
                <a:spcPct val="90000"/>
              </a:lnSpc>
              <a:spcBef>
                <a:spcPct val="20000"/>
              </a:spcBef>
              <a:buClrTx/>
              <a:buSzTx/>
              <a:buFont typeface="Wingdings" panose="05000000000000000000" pitchFamily="2" charset="2"/>
              <a:buChar char="§"/>
            </a:pPr>
            <a:r>
              <a:rPr lang="en-US" altLang="en-US" sz="2200" dirty="0" smtClean="0">
                <a:solidFill>
                  <a:schemeClr val="tx2"/>
                </a:solidFill>
                <a:latin typeface="Arial Narrow"/>
              </a:rPr>
              <a:t>Equal installments - 5 years (textile) or 3 years (abandoned buildings)</a:t>
            </a:r>
          </a:p>
          <a:p>
            <a:pPr marL="659953" lvl="2" indent="-347472">
              <a:lnSpc>
                <a:spcPct val="90000"/>
              </a:lnSpc>
              <a:spcBef>
                <a:spcPct val="20000"/>
              </a:spcBef>
              <a:buClrTx/>
              <a:buSzTx/>
              <a:buFont typeface="Wingdings" panose="05000000000000000000" pitchFamily="2" charset="2"/>
              <a:buChar char="§"/>
            </a:pPr>
            <a:r>
              <a:rPr lang="en-US" altLang="en-US" sz="2200" dirty="0" smtClean="0">
                <a:solidFill>
                  <a:schemeClr val="tx2"/>
                </a:solidFill>
                <a:latin typeface="Arial Narrow"/>
              </a:rPr>
              <a:t>Abandoned </a:t>
            </a:r>
            <a:r>
              <a:rPr lang="en-US" altLang="en-US" sz="2200" dirty="0">
                <a:solidFill>
                  <a:schemeClr val="tx2"/>
                </a:solidFill>
                <a:latin typeface="Arial Narrow"/>
              </a:rPr>
              <a:t>buildings credit - </a:t>
            </a:r>
            <a:r>
              <a:rPr lang="en-US" altLang="en-US" sz="2200" dirty="0" smtClean="0">
                <a:solidFill>
                  <a:schemeClr val="tx2"/>
                </a:solidFill>
                <a:latin typeface="Arial Narrow"/>
              </a:rPr>
              <a:t>$500,000 credit cap for each </a:t>
            </a:r>
            <a:r>
              <a:rPr lang="en-US" altLang="en-US" sz="2200" dirty="0">
                <a:solidFill>
                  <a:schemeClr val="tx2"/>
                </a:solidFill>
                <a:latin typeface="Arial Narrow"/>
              </a:rPr>
              <a:t>abandoned building </a:t>
            </a:r>
            <a:r>
              <a:rPr lang="en-US" altLang="en-US" sz="2200" dirty="0" smtClean="0">
                <a:solidFill>
                  <a:schemeClr val="tx2"/>
                </a:solidFill>
                <a:latin typeface="Arial Narrow"/>
              </a:rPr>
              <a:t>site</a:t>
            </a:r>
          </a:p>
          <a:p>
            <a:pPr marL="533400" lvl="0" indent="-533400">
              <a:lnSpc>
                <a:spcPct val="90000"/>
              </a:lnSpc>
              <a:spcBef>
                <a:spcPct val="20000"/>
              </a:spcBef>
              <a:buClrTx/>
              <a:buSzTx/>
              <a:buFontTx/>
              <a:buChar char="•"/>
            </a:pPr>
            <a:r>
              <a:rPr lang="en-US" altLang="en-US" sz="2200" dirty="0" smtClean="0">
                <a:solidFill>
                  <a:srgbClr val="3460B0"/>
                </a:solidFill>
                <a:latin typeface="Arial Narrow"/>
                <a:cs typeface="+mn-cs"/>
              </a:rPr>
              <a:t>Property </a:t>
            </a:r>
            <a:r>
              <a:rPr lang="en-US" altLang="en-US" sz="2200" dirty="0">
                <a:solidFill>
                  <a:srgbClr val="3460B0"/>
                </a:solidFill>
                <a:latin typeface="Arial Narrow"/>
                <a:cs typeface="+mn-cs"/>
              </a:rPr>
              <a:t>Tax Credit – 25% of rehab </a:t>
            </a:r>
            <a:r>
              <a:rPr lang="en-US" altLang="en-US" sz="2200" dirty="0" smtClean="0">
                <a:solidFill>
                  <a:srgbClr val="3460B0"/>
                </a:solidFill>
                <a:latin typeface="Arial Narrow"/>
                <a:cs typeface="+mn-cs"/>
              </a:rPr>
              <a:t>expenses – capped </a:t>
            </a:r>
            <a:r>
              <a:rPr lang="en-US" altLang="en-US" sz="2200" dirty="0">
                <a:solidFill>
                  <a:srgbClr val="3460B0"/>
                </a:solidFill>
                <a:latin typeface="Arial Narrow"/>
                <a:cs typeface="+mn-cs"/>
              </a:rPr>
              <a:t>at 75% of the real property taxes due on the eligible site each year for up to 8 </a:t>
            </a:r>
            <a:r>
              <a:rPr lang="en-US" altLang="en-US" sz="2200" dirty="0" smtClean="0">
                <a:solidFill>
                  <a:srgbClr val="3460B0"/>
                </a:solidFill>
                <a:latin typeface="Arial Narrow"/>
                <a:cs typeface="+mn-cs"/>
              </a:rPr>
              <a:t>years</a:t>
            </a:r>
          </a:p>
          <a:p>
            <a:pPr marL="533400" lvl="0" indent="-533400">
              <a:lnSpc>
                <a:spcPct val="90000"/>
              </a:lnSpc>
              <a:spcBef>
                <a:spcPct val="20000"/>
              </a:spcBef>
              <a:buClrTx/>
              <a:buSzTx/>
              <a:buFontTx/>
              <a:buChar char="•"/>
            </a:pPr>
            <a:r>
              <a:rPr lang="en-US" altLang="en-US" sz="2200" u="sng" dirty="0" smtClean="0">
                <a:solidFill>
                  <a:srgbClr val="3460B0"/>
                </a:solidFill>
                <a:latin typeface="Arial Narrow"/>
                <a:cs typeface="+mn-cs"/>
              </a:rPr>
              <a:t>Advance notice to governmental entities required</a:t>
            </a:r>
            <a:endParaRPr lang="en-US" altLang="en-US" sz="2200" u="sng" dirty="0">
              <a:solidFill>
                <a:schemeClr val="tx2"/>
              </a:solidFill>
              <a:latin typeface="Tahoma" charset="0"/>
              <a:cs typeface="Tahoma" charset="0"/>
            </a:endParaRP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smtClean="0">
                <a:solidFill>
                  <a:schemeClr val="tx2"/>
                </a:solidFill>
                <a:ea typeface="Tahoma" panose="020B0604030504040204" pitchFamily="34" charset="0"/>
                <a:cs typeface="Tahoma" panose="020B0604030504040204" pitchFamily="34" charset="0"/>
              </a:rPr>
              <a:t>V. REVITALIZATION incentives</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999052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31</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347472" lvl="0" indent="-533400">
              <a:spcBef>
                <a:spcPct val="20000"/>
              </a:spcBef>
              <a:buClrTx/>
              <a:buSzPct val="120000"/>
              <a:buFont typeface="Arial" panose="020B0604020202020204" pitchFamily="34" charset="0"/>
              <a:buChar char="•"/>
            </a:pPr>
            <a:r>
              <a:rPr lang="en-US" altLang="en-US" sz="2800" dirty="0">
                <a:solidFill>
                  <a:schemeClr val="tx2"/>
                </a:solidFill>
                <a:latin typeface="Arial Narrow"/>
                <a:cs typeface="+mn-cs"/>
              </a:rPr>
              <a:t>Utility Tax Credit – </a:t>
            </a:r>
            <a:r>
              <a:rPr lang="en-US" altLang="en-US" sz="2800" dirty="0" smtClean="0">
                <a:solidFill>
                  <a:schemeClr val="tx2"/>
                </a:solidFill>
                <a:latin typeface="Arial Narrow"/>
                <a:cs typeface="Tahoma" charset="0"/>
              </a:rPr>
              <a:t>Not </a:t>
            </a:r>
            <a:r>
              <a:rPr lang="en-US" altLang="en-US" sz="2800" dirty="0">
                <a:solidFill>
                  <a:schemeClr val="tx2"/>
                </a:solidFill>
                <a:latin typeface="Arial Narrow"/>
                <a:cs typeface="Tahoma" charset="0"/>
              </a:rPr>
              <a:t>a direct credit to </a:t>
            </a:r>
            <a:r>
              <a:rPr lang="en-US" altLang="en-US" sz="2800" dirty="0" smtClean="0">
                <a:solidFill>
                  <a:schemeClr val="tx2"/>
                </a:solidFill>
                <a:latin typeface="Arial Narrow"/>
                <a:cs typeface="Tahoma" charset="0"/>
              </a:rPr>
              <a:t>company</a:t>
            </a:r>
          </a:p>
          <a:p>
            <a:pPr marL="659954" lvl="3" indent="-347472">
              <a:spcBef>
                <a:spcPts val="0"/>
              </a:spcBef>
              <a:buClrTx/>
              <a:buSzPct val="80000"/>
              <a:buFont typeface="Wingdings" panose="05000000000000000000" pitchFamily="2" charset="2"/>
              <a:buChar char="§"/>
            </a:pPr>
            <a:r>
              <a:rPr lang="en-US" altLang="en-US" sz="2800" dirty="0" smtClean="0">
                <a:solidFill>
                  <a:schemeClr val="tx2"/>
                </a:solidFill>
                <a:latin typeface="Arial Narrow"/>
                <a:cs typeface="Tahoma" charset="0"/>
              </a:rPr>
              <a:t>Credit for utility against its license fee liability </a:t>
            </a:r>
          </a:p>
          <a:p>
            <a:pPr marL="659954" lvl="3" indent="-347472">
              <a:spcBef>
                <a:spcPts val="0"/>
              </a:spcBef>
              <a:buClrTx/>
              <a:buSzPct val="80000"/>
              <a:buFont typeface="Wingdings" panose="05000000000000000000" pitchFamily="2" charset="2"/>
              <a:buChar char="§"/>
            </a:pPr>
            <a:r>
              <a:rPr lang="en-US" altLang="en-US" sz="2800" dirty="0" smtClean="0">
                <a:solidFill>
                  <a:schemeClr val="tx2"/>
                </a:solidFill>
                <a:latin typeface="Arial Narrow"/>
                <a:cs typeface="+mn-cs"/>
              </a:rPr>
              <a:t>Eligible “infrastructure” includes items such as improvements to water, sewer, electricity, telecommunications, natural gas, fixed transportation facilities (e.g., road, rail)</a:t>
            </a:r>
          </a:p>
          <a:p>
            <a:pPr marL="659954" lvl="3" indent="-347472">
              <a:spcBef>
                <a:spcPts val="0"/>
              </a:spcBef>
              <a:buClrTx/>
              <a:buSzPct val="80000"/>
              <a:buFont typeface="Wingdings" panose="05000000000000000000" pitchFamily="2" charset="2"/>
              <a:buChar char="§"/>
            </a:pPr>
            <a:endParaRPr lang="en-US" altLang="en-US" sz="2800" dirty="0" smtClean="0">
              <a:solidFill>
                <a:schemeClr val="tx2"/>
              </a:solidFill>
              <a:latin typeface="Arial Narrow"/>
              <a:cs typeface="+mn-cs"/>
            </a:endParaRPr>
          </a:p>
          <a:p>
            <a:pPr marL="457200" lvl="2" indent="-457200">
              <a:spcBef>
                <a:spcPts val="0"/>
              </a:spcBef>
              <a:buClrTx/>
              <a:buSzPct val="120000"/>
              <a:buFont typeface="Arial" panose="020B0604020202020204" pitchFamily="34" charset="0"/>
              <a:buChar char="•"/>
            </a:pPr>
            <a:r>
              <a:rPr lang="en-US" altLang="en-US" sz="2800" dirty="0" smtClean="0">
                <a:solidFill>
                  <a:schemeClr val="tx2"/>
                </a:solidFill>
                <a:latin typeface="Arial Narrow"/>
                <a:cs typeface="Tahoma" charset="0"/>
              </a:rPr>
              <a:t>Preferred rates and cash grants available</a:t>
            </a:r>
          </a:p>
          <a:p>
            <a:pPr marL="659954" lvl="3" indent="-347472">
              <a:spcBef>
                <a:spcPts val="0"/>
              </a:spcBef>
              <a:buClrTx/>
              <a:buSzPct val="80000"/>
              <a:buFont typeface="Wingdings" panose="05000000000000000000" pitchFamily="2" charset="2"/>
              <a:buChar char="§"/>
            </a:pPr>
            <a:r>
              <a:rPr lang="en-US" altLang="en-US" sz="2800" u="sng" dirty="0" smtClean="0">
                <a:solidFill>
                  <a:schemeClr val="tx2"/>
                </a:solidFill>
                <a:latin typeface="Arial Narrow"/>
                <a:cs typeface="Tahoma" charset="0"/>
              </a:rPr>
              <a:t>Written contract</a:t>
            </a:r>
            <a:r>
              <a:rPr lang="en-US" altLang="en-US" sz="2800" dirty="0" smtClean="0">
                <a:solidFill>
                  <a:schemeClr val="tx2"/>
                </a:solidFill>
                <a:latin typeface="Arial Narrow"/>
                <a:cs typeface="Tahoma" charset="0"/>
              </a:rPr>
              <a:t> – Electrical services agreement will house possible repayment commitments</a:t>
            </a:r>
            <a:endParaRPr lang="en-US" altLang="en-US" sz="2800" dirty="0">
              <a:solidFill>
                <a:schemeClr val="tx2"/>
              </a:solidFill>
              <a:latin typeface="Arial Narrow"/>
              <a:cs typeface="Tahoma" charset="0"/>
            </a:endParaRPr>
          </a:p>
          <a:p>
            <a:pPr marL="533400" lvl="0" indent="-533400">
              <a:lnSpc>
                <a:spcPct val="90000"/>
              </a:lnSpc>
              <a:spcBef>
                <a:spcPct val="20000"/>
              </a:spcBef>
              <a:buClrTx/>
              <a:buSzTx/>
              <a:buFontTx/>
              <a:buChar char="•"/>
            </a:pPr>
            <a:endParaRPr lang="en-US" altLang="en-US" sz="2500" dirty="0">
              <a:solidFill>
                <a:schemeClr val="tx2"/>
              </a:solidFill>
              <a:latin typeface="Tahoma" charset="0"/>
              <a:cs typeface="Tahoma" charset="0"/>
            </a:endParaRP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smtClean="0">
                <a:solidFill>
                  <a:schemeClr val="tx2"/>
                </a:solidFill>
                <a:ea typeface="Tahoma" panose="020B0604030504040204" pitchFamily="34" charset="0"/>
                <a:cs typeface="Tahoma" panose="020B0604030504040204" pitchFamily="34" charset="0"/>
              </a:rPr>
              <a:t>VII. Utility incentives</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4418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32</a:t>
            </a:fld>
            <a:endParaRPr lang="en-US" dirty="0"/>
          </a:p>
        </p:txBody>
      </p:sp>
      <p:sp>
        <p:nvSpPr>
          <p:cNvPr id="3" name="Content Placeholder 2"/>
          <p:cNvSpPr>
            <a:spLocks noGrp="1"/>
          </p:cNvSpPr>
          <p:nvPr>
            <p:ph sz="quarter" idx="12"/>
          </p:nvPr>
        </p:nvSpPr>
        <p:spPr/>
        <p:txBody>
          <a:bodyPr/>
          <a:lstStyle/>
          <a:p>
            <a:pPr marL="287982" indent="-285750">
              <a:buSzPct val="120000"/>
              <a:buFont typeface="Arial" panose="020B0604020202020204" pitchFamily="34" charset="0"/>
              <a:buChar char="•"/>
            </a:pPr>
            <a:r>
              <a:rPr lang="en-US" sz="2800" dirty="0" smtClean="0">
                <a:solidFill>
                  <a:schemeClr val="tx2"/>
                </a:solidFill>
                <a:latin typeface="Arial Narrow" panose="020B0606020202030204" pitchFamily="34" charset="0"/>
              </a:rPr>
              <a:t>Increased scrutiny </a:t>
            </a:r>
            <a:r>
              <a:rPr lang="en-US" sz="2800" dirty="0">
                <a:solidFill>
                  <a:schemeClr val="tx2"/>
                </a:solidFill>
                <a:latin typeface="Arial Narrow" panose="020B0606020202030204" pitchFamily="34" charset="0"/>
              </a:rPr>
              <a:t>by </a:t>
            </a:r>
            <a:r>
              <a:rPr lang="en-US" sz="2800" dirty="0" smtClean="0">
                <a:solidFill>
                  <a:schemeClr val="tx2"/>
                </a:solidFill>
                <a:latin typeface="Arial Narrow" panose="020B0606020202030204" pitchFamily="34" charset="0"/>
              </a:rPr>
              <a:t>national, regional, </a:t>
            </a:r>
            <a:r>
              <a:rPr lang="en-US" sz="2800" dirty="0">
                <a:solidFill>
                  <a:schemeClr val="tx2"/>
                </a:solidFill>
                <a:latin typeface="Arial Narrow" panose="020B0606020202030204" pitchFamily="34" charset="0"/>
              </a:rPr>
              <a:t>and local media as well as other third parties, including non-traditional social media outlets and private </a:t>
            </a:r>
            <a:r>
              <a:rPr lang="en-US" sz="2800" dirty="0" smtClean="0">
                <a:solidFill>
                  <a:schemeClr val="tx2"/>
                </a:solidFill>
                <a:latin typeface="Arial Narrow" panose="020B0606020202030204" pitchFamily="34" charset="0"/>
              </a:rPr>
              <a:t>competitors</a:t>
            </a:r>
          </a:p>
          <a:p>
            <a:pPr marL="347472" indent="-285750">
              <a:buSzPct val="120000"/>
              <a:buFont typeface="Arial" panose="020B0604020202020204" pitchFamily="34" charset="0"/>
              <a:buChar char="•"/>
            </a:pPr>
            <a:r>
              <a:rPr lang="en-US" sz="2800" dirty="0" smtClean="0">
                <a:solidFill>
                  <a:schemeClr val="tx2"/>
                </a:solidFill>
                <a:latin typeface="Arial Narrow" panose="020B0606020202030204" pitchFamily="34" charset="0"/>
              </a:rPr>
              <a:t>Right </a:t>
            </a:r>
            <a:r>
              <a:rPr lang="en-US" sz="2800" dirty="0">
                <a:solidFill>
                  <a:schemeClr val="tx2"/>
                </a:solidFill>
                <a:latin typeface="Arial Narrow" panose="020B0606020202030204" pitchFamily="34" charset="0"/>
              </a:rPr>
              <a:t>to inspect, copy, or receive an electronic transmission of any </a:t>
            </a:r>
            <a:r>
              <a:rPr lang="en-US" sz="2800" dirty="0" smtClean="0">
                <a:solidFill>
                  <a:schemeClr val="tx2"/>
                </a:solidFill>
                <a:latin typeface="Arial Narrow" panose="020B0606020202030204" pitchFamily="34" charset="0"/>
              </a:rPr>
              <a:t>“public record” </a:t>
            </a:r>
            <a:r>
              <a:rPr lang="en-US" sz="2800" dirty="0">
                <a:solidFill>
                  <a:schemeClr val="tx2"/>
                </a:solidFill>
                <a:latin typeface="Arial Narrow" panose="020B0606020202030204" pitchFamily="34" charset="0"/>
              </a:rPr>
              <a:t>of a </a:t>
            </a:r>
            <a:r>
              <a:rPr lang="en-US" sz="2800" dirty="0" smtClean="0">
                <a:solidFill>
                  <a:schemeClr val="tx2"/>
                </a:solidFill>
                <a:latin typeface="Arial Narrow" panose="020B0606020202030204" pitchFamily="34" charset="0"/>
              </a:rPr>
              <a:t>“public body” unless an exemption applies</a:t>
            </a:r>
          </a:p>
          <a:p>
            <a:pPr marL="287982" indent="-285750">
              <a:buSzPct val="120000"/>
              <a:buFont typeface="Arial" panose="020B0604020202020204" pitchFamily="34" charset="0"/>
              <a:buChar char="•"/>
            </a:pPr>
            <a:r>
              <a:rPr lang="en-US" sz="2800" dirty="0" smtClean="0">
                <a:solidFill>
                  <a:schemeClr val="tx2"/>
                </a:solidFill>
                <a:latin typeface="Arial Narrow" panose="020B0606020202030204" pitchFamily="34" charset="0"/>
              </a:rPr>
              <a:t>Exemptions are ascribed to the public body itself, not the company providing the information</a:t>
            </a:r>
          </a:p>
          <a:p>
            <a:pPr marL="287982" indent="-285750">
              <a:buSzPct val="120000"/>
              <a:buFont typeface="Arial" panose="020B0604020202020204" pitchFamily="34" charset="0"/>
              <a:buChar char="•"/>
            </a:pPr>
            <a:r>
              <a:rPr lang="en-US" sz="2800" dirty="0" smtClean="0">
                <a:solidFill>
                  <a:schemeClr val="tx2"/>
                </a:solidFill>
                <a:latin typeface="Arial Narrow" panose="020B0606020202030204" pitchFamily="34" charset="0"/>
              </a:rPr>
              <a:t>Multiple Economic Development Exemptions</a:t>
            </a:r>
          </a:p>
        </p:txBody>
      </p:sp>
      <p:sp>
        <p:nvSpPr>
          <p:cNvPr id="4" name="Title 3"/>
          <p:cNvSpPr>
            <a:spLocks noGrp="1"/>
          </p:cNvSpPr>
          <p:nvPr>
            <p:ph type="ctrTitle"/>
          </p:nvPr>
        </p:nvSpPr>
        <p:spPr>
          <a:xfrm>
            <a:off x="457200" y="152400"/>
            <a:ext cx="7925247" cy="914398"/>
          </a:xfrm>
        </p:spPr>
        <p:txBody>
          <a:bodyPr/>
          <a:lstStyle/>
          <a:p>
            <a:r>
              <a:rPr lang="en-US" altLang="en-US" sz="3200" b="1" cap="none" dirty="0" smtClean="0">
                <a:solidFill>
                  <a:schemeClr val="tx2"/>
                </a:solidFill>
              </a:rPr>
              <a:t>VII. SC FOIA CONSIDERATIONS</a:t>
            </a:r>
            <a:endParaRPr lang="en-US" sz="3200" dirty="0"/>
          </a:p>
        </p:txBody>
      </p:sp>
    </p:spTree>
    <p:extLst>
      <p:ext uri="{BB962C8B-B14F-4D97-AF65-F5344CB8AC3E}">
        <p14:creationId xmlns:p14="http://schemas.microsoft.com/office/powerpoint/2010/main" val="377693346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33</a:t>
            </a:fld>
            <a:endParaRPr lang="en-US" dirty="0"/>
          </a:p>
        </p:txBody>
      </p:sp>
      <p:sp>
        <p:nvSpPr>
          <p:cNvPr id="3" name="Content Placeholder 2"/>
          <p:cNvSpPr>
            <a:spLocks noGrp="1"/>
          </p:cNvSpPr>
          <p:nvPr>
            <p:ph sz="quarter" idx="12"/>
          </p:nvPr>
        </p:nvSpPr>
        <p:spPr/>
        <p:txBody>
          <a:bodyPr/>
          <a:lstStyle/>
          <a:p>
            <a:pPr marL="347472" indent="-347472" algn="just">
              <a:buSzPct val="120000"/>
              <a:buFont typeface="Arial" panose="020B0604020202020204" pitchFamily="34" charset="0"/>
              <a:buChar char="•"/>
            </a:pPr>
            <a:r>
              <a:rPr lang="en-US" sz="2400" dirty="0" smtClean="0">
                <a:solidFill>
                  <a:schemeClr val="tx2"/>
                </a:solidFill>
                <a:latin typeface="Arial Narrow" panose="020B0606020202030204" pitchFamily="34" charset="0"/>
              </a:rPr>
              <a:t>Memoranda</a:t>
            </a:r>
            <a:r>
              <a:rPr lang="en-US" sz="2400" dirty="0">
                <a:solidFill>
                  <a:schemeClr val="tx2"/>
                </a:solidFill>
                <a:latin typeface="Arial Narrow" panose="020B0606020202030204" pitchFamily="34" charset="0"/>
              </a:rPr>
              <a:t>, correspondence, documents, and working papers </a:t>
            </a:r>
            <a:r>
              <a:rPr lang="en-US" sz="2400" dirty="0" smtClean="0">
                <a:solidFill>
                  <a:schemeClr val="tx2"/>
                </a:solidFill>
                <a:latin typeface="Arial Narrow" panose="020B0606020202030204" pitchFamily="34" charset="0"/>
              </a:rPr>
              <a:t>related to public body’s attraction of business </a:t>
            </a:r>
            <a:r>
              <a:rPr lang="en-US" sz="2400" dirty="0">
                <a:solidFill>
                  <a:schemeClr val="tx2"/>
                </a:solidFill>
                <a:latin typeface="Arial Narrow" panose="020B0606020202030204" pitchFamily="34" charset="0"/>
              </a:rPr>
              <a:t>or industry to invest within </a:t>
            </a:r>
            <a:r>
              <a:rPr lang="en-US" sz="2400" dirty="0" smtClean="0">
                <a:solidFill>
                  <a:schemeClr val="tx2"/>
                </a:solidFill>
                <a:latin typeface="Arial Narrow" panose="020B0606020202030204" pitchFamily="34" charset="0"/>
              </a:rPr>
              <a:t>SC; </a:t>
            </a:r>
          </a:p>
          <a:p>
            <a:pPr marL="842867" lvl="1" indent="-342900" algn="just">
              <a:buSzPct val="80000"/>
              <a:buFont typeface="Wingdings" panose="05000000000000000000" pitchFamily="2" charset="2"/>
              <a:buChar char="§"/>
            </a:pPr>
            <a:r>
              <a:rPr lang="en-US" sz="2200" dirty="0">
                <a:solidFill>
                  <a:schemeClr val="tx2"/>
                </a:solidFill>
                <a:latin typeface="Arial Narrow" panose="020B0606020202030204" pitchFamily="34" charset="0"/>
              </a:rPr>
              <a:t>I</a:t>
            </a:r>
            <a:r>
              <a:rPr lang="en-US" sz="2200" dirty="0" smtClean="0">
                <a:solidFill>
                  <a:schemeClr val="tx2"/>
                </a:solidFill>
                <a:latin typeface="Arial Narrow" panose="020B0606020202030204" pitchFamily="34" charset="0"/>
              </a:rPr>
              <a:t>ncentive </a:t>
            </a:r>
            <a:r>
              <a:rPr lang="en-US" sz="2200" dirty="0">
                <a:solidFill>
                  <a:schemeClr val="tx2"/>
                </a:solidFill>
                <a:latin typeface="Arial Narrow" panose="020B0606020202030204" pitchFamily="34" charset="0"/>
              </a:rPr>
              <a:t>agreement made with an industry or business: (1) requiring the expenditure of public funds or the transfer of anything of value, (2) reducing the rate or altering the method of taxation of the business or industry, or (3) otherwise impacting the </a:t>
            </a:r>
            <a:r>
              <a:rPr lang="en-US" sz="2200" dirty="0" err="1">
                <a:solidFill>
                  <a:schemeClr val="tx2"/>
                </a:solidFill>
                <a:latin typeface="Arial Narrow" panose="020B0606020202030204" pitchFamily="34" charset="0"/>
              </a:rPr>
              <a:t>offeror</a:t>
            </a:r>
            <a:r>
              <a:rPr lang="en-US" sz="2200" dirty="0">
                <a:solidFill>
                  <a:schemeClr val="tx2"/>
                </a:solidFill>
                <a:latin typeface="Arial Narrow" panose="020B0606020202030204" pitchFamily="34" charset="0"/>
              </a:rPr>
              <a:t> fiscally, </a:t>
            </a:r>
            <a:r>
              <a:rPr lang="en-US" sz="2200" u="sng" dirty="0">
                <a:solidFill>
                  <a:schemeClr val="tx2"/>
                </a:solidFill>
                <a:latin typeface="Arial Narrow" panose="020B0606020202030204" pitchFamily="34" charset="0"/>
              </a:rPr>
              <a:t>is not exempt from disclosure after</a:t>
            </a:r>
            <a:r>
              <a:rPr lang="en-US" sz="2200" dirty="0">
                <a:solidFill>
                  <a:schemeClr val="tx2"/>
                </a:solidFill>
                <a:latin typeface="Arial Narrow" panose="020B0606020202030204" pitchFamily="34" charset="0"/>
              </a:rPr>
              <a:t>: (a) the offer to attract an industry or business to invest or locate in the </a:t>
            </a:r>
            <a:r>
              <a:rPr lang="en-US" sz="2200" dirty="0" err="1">
                <a:solidFill>
                  <a:schemeClr val="tx2"/>
                </a:solidFill>
                <a:latin typeface="Arial Narrow" panose="020B0606020202030204" pitchFamily="34" charset="0"/>
              </a:rPr>
              <a:t>offeror's</a:t>
            </a:r>
            <a:r>
              <a:rPr lang="en-US" sz="2200" dirty="0">
                <a:solidFill>
                  <a:schemeClr val="tx2"/>
                </a:solidFill>
                <a:latin typeface="Arial Narrow" panose="020B0606020202030204" pitchFamily="34" charset="0"/>
              </a:rPr>
              <a:t> jurisdiction is accepted by the industry or business to whom the offer was made; and (b) the public announcement of the project or finalization of any incentive agreement, </a:t>
            </a:r>
            <a:r>
              <a:rPr lang="en-US" sz="2200" u="sng" dirty="0">
                <a:solidFill>
                  <a:schemeClr val="tx2"/>
                </a:solidFill>
                <a:latin typeface="Arial Narrow" panose="020B0606020202030204" pitchFamily="34" charset="0"/>
              </a:rPr>
              <a:t>whichever occurs later</a:t>
            </a:r>
            <a:r>
              <a:rPr lang="en-US" sz="2200" dirty="0" smtClean="0">
                <a:solidFill>
                  <a:schemeClr val="tx2"/>
                </a:solidFill>
                <a:latin typeface="Arial Narrow" panose="020B0606020202030204" pitchFamily="34" charset="0"/>
              </a:rPr>
              <a:t>.</a:t>
            </a:r>
            <a:endParaRPr lang="en-US" sz="2200" dirty="0">
              <a:solidFill>
                <a:schemeClr val="tx2"/>
              </a:solidFill>
              <a:latin typeface="Arial Narrow" panose="020B0606020202030204" pitchFamily="34" charset="0"/>
            </a:endParaRPr>
          </a:p>
        </p:txBody>
      </p:sp>
      <p:sp>
        <p:nvSpPr>
          <p:cNvPr id="4" name="Title 3"/>
          <p:cNvSpPr>
            <a:spLocks noGrp="1"/>
          </p:cNvSpPr>
          <p:nvPr>
            <p:ph type="ctrTitle"/>
          </p:nvPr>
        </p:nvSpPr>
        <p:spPr>
          <a:xfrm>
            <a:off x="457200" y="152400"/>
            <a:ext cx="7925247" cy="914398"/>
          </a:xfrm>
        </p:spPr>
        <p:txBody>
          <a:bodyPr/>
          <a:lstStyle/>
          <a:p>
            <a:r>
              <a:rPr lang="en-US" altLang="en-US" sz="3200" b="1" cap="none" dirty="0" smtClean="0">
                <a:solidFill>
                  <a:schemeClr val="tx2"/>
                </a:solidFill>
              </a:rPr>
              <a:t>VII. SC FOIA CONSIDERATIONS – EXEMPTIONS</a:t>
            </a:r>
            <a:endParaRPr lang="en-US" sz="3200" dirty="0"/>
          </a:p>
        </p:txBody>
      </p:sp>
    </p:spTree>
    <p:extLst>
      <p:ext uri="{BB962C8B-B14F-4D97-AF65-F5344CB8AC3E}">
        <p14:creationId xmlns:p14="http://schemas.microsoft.com/office/powerpoint/2010/main" val="20378337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34</a:t>
            </a:fld>
            <a:endParaRPr lang="en-US" dirty="0"/>
          </a:p>
        </p:txBody>
      </p:sp>
      <p:sp>
        <p:nvSpPr>
          <p:cNvPr id="3" name="Content Placeholder 2"/>
          <p:cNvSpPr>
            <a:spLocks noGrp="1"/>
          </p:cNvSpPr>
          <p:nvPr>
            <p:ph sz="quarter" idx="12"/>
          </p:nvPr>
        </p:nvSpPr>
        <p:spPr/>
        <p:txBody>
          <a:bodyPr/>
          <a:lstStyle/>
          <a:p>
            <a:pPr marL="347472" indent="-347472" algn="just">
              <a:buSzPct val="120000"/>
              <a:buFont typeface="Arial" panose="020B0604020202020204" pitchFamily="34" charset="0"/>
              <a:buChar char="•"/>
            </a:pPr>
            <a:r>
              <a:rPr lang="en-US" sz="2400" dirty="0">
                <a:solidFill>
                  <a:schemeClr val="tx2"/>
                </a:solidFill>
                <a:latin typeface="Arial Narrow" panose="020B0606020202030204" pitchFamily="34" charset="0"/>
              </a:rPr>
              <a:t>Documents of and documents incidental to proposed contractual arrangements and documents of and documents incidental to proposed sales or purchases of property; </a:t>
            </a:r>
            <a:endParaRPr lang="en-US" sz="2400" dirty="0" smtClean="0">
              <a:solidFill>
                <a:schemeClr val="tx2"/>
              </a:solidFill>
              <a:latin typeface="Arial Narrow" panose="020B0606020202030204" pitchFamily="34" charset="0"/>
            </a:endParaRPr>
          </a:p>
          <a:p>
            <a:pPr marL="659953" lvl="2" indent="-347472" algn="just">
              <a:buSzPct val="80000"/>
              <a:buFont typeface="Wingdings" panose="05000000000000000000" pitchFamily="2" charset="2"/>
              <a:buChar char="§"/>
            </a:pPr>
            <a:r>
              <a:rPr lang="en-US" sz="2200" dirty="0" smtClean="0">
                <a:solidFill>
                  <a:schemeClr val="tx2"/>
                </a:solidFill>
                <a:latin typeface="Arial Narrow" panose="020B0606020202030204" pitchFamily="34" charset="0"/>
              </a:rPr>
              <a:t>however</a:t>
            </a:r>
            <a:r>
              <a:rPr lang="en-US" sz="2200" dirty="0">
                <a:solidFill>
                  <a:schemeClr val="tx2"/>
                </a:solidFill>
                <a:latin typeface="Arial Narrow" panose="020B0606020202030204" pitchFamily="34" charset="0"/>
              </a:rPr>
              <a:t>: (a) these documents are </a:t>
            </a:r>
            <a:r>
              <a:rPr lang="en-US" sz="2200" u="sng" dirty="0">
                <a:solidFill>
                  <a:schemeClr val="tx2"/>
                </a:solidFill>
                <a:latin typeface="Arial Narrow" panose="020B0606020202030204" pitchFamily="34" charset="0"/>
              </a:rPr>
              <a:t>not exempt from disclosure</a:t>
            </a:r>
            <a:r>
              <a:rPr lang="en-US" sz="2200" dirty="0">
                <a:solidFill>
                  <a:schemeClr val="tx2"/>
                </a:solidFill>
                <a:latin typeface="Arial Narrow" panose="020B0606020202030204" pitchFamily="34" charset="0"/>
              </a:rPr>
              <a:t> once a contract is entered into or the property is sold or purchased except as otherwise provided in this section; (b) a contract for the sale or purchase of real estate shall remain exempt from disclosure until the deed is executed, but this exemption applies only to those contracts of sale or purchase where the execution of the deed occurs within twelve months from the date of sale or purchase; (c) </a:t>
            </a:r>
            <a:r>
              <a:rPr lang="en-US" sz="2200" u="sng" dirty="0">
                <a:solidFill>
                  <a:schemeClr val="tx2"/>
                </a:solidFill>
                <a:latin typeface="Arial Narrow" panose="020B0606020202030204" pitchFamily="34" charset="0"/>
              </a:rPr>
              <a:t>confidential proprietary information provided to a public body for economic development or contract negotiations purposes is not required to be disclosed</a:t>
            </a:r>
            <a:r>
              <a:rPr lang="en-US" sz="2200" dirty="0">
                <a:solidFill>
                  <a:schemeClr val="tx2"/>
                </a:solidFill>
                <a:latin typeface="Arial Narrow" panose="020B0606020202030204" pitchFamily="34" charset="0"/>
              </a:rPr>
              <a:t>.</a:t>
            </a:r>
          </a:p>
          <a:p>
            <a:pPr marL="347472" indent="-347472">
              <a:buSzPct val="80000"/>
              <a:buFont typeface="Wingdings" panose="05000000000000000000" pitchFamily="2" charset="2"/>
              <a:buChar char="§"/>
            </a:pPr>
            <a:endParaRPr lang="en-US" sz="2000" dirty="0">
              <a:solidFill>
                <a:schemeClr val="tx2"/>
              </a:solidFill>
              <a:latin typeface="Arial Narrow" panose="020B0606020202030204" pitchFamily="34" charset="0"/>
            </a:endParaRPr>
          </a:p>
        </p:txBody>
      </p:sp>
      <p:sp>
        <p:nvSpPr>
          <p:cNvPr id="4" name="Title 3"/>
          <p:cNvSpPr>
            <a:spLocks noGrp="1"/>
          </p:cNvSpPr>
          <p:nvPr>
            <p:ph type="ctrTitle"/>
          </p:nvPr>
        </p:nvSpPr>
        <p:spPr>
          <a:xfrm>
            <a:off x="457200" y="152400"/>
            <a:ext cx="7925247" cy="914398"/>
          </a:xfrm>
        </p:spPr>
        <p:txBody>
          <a:bodyPr/>
          <a:lstStyle/>
          <a:p>
            <a:r>
              <a:rPr lang="en-US" altLang="en-US" sz="3200" b="1" cap="none" dirty="0" smtClean="0">
                <a:solidFill>
                  <a:schemeClr val="tx2"/>
                </a:solidFill>
              </a:rPr>
              <a:t>VII. SC FOIA CONSIDERATIONS - EXEMPTIONS</a:t>
            </a:r>
            <a:endParaRPr lang="en-US" sz="3200" dirty="0">
              <a:solidFill>
                <a:schemeClr val="tx2"/>
              </a:solidFill>
            </a:endParaRPr>
          </a:p>
        </p:txBody>
      </p:sp>
    </p:spTree>
    <p:extLst>
      <p:ext uri="{BB962C8B-B14F-4D97-AF65-F5344CB8AC3E}">
        <p14:creationId xmlns:p14="http://schemas.microsoft.com/office/powerpoint/2010/main" val="384770358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35</a:t>
            </a:fld>
            <a:endParaRPr lang="en-US" dirty="0"/>
          </a:p>
        </p:txBody>
      </p:sp>
      <p:sp>
        <p:nvSpPr>
          <p:cNvPr id="3" name="Content Placeholder 2"/>
          <p:cNvSpPr>
            <a:spLocks noGrp="1"/>
          </p:cNvSpPr>
          <p:nvPr>
            <p:ph sz="quarter" idx="12"/>
          </p:nvPr>
        </p:nvSpPr>
        <p:spPr/>
        <p:txBody>
          <a:bodyPr/>
          <a:lstStyle/>
          <a:p>
            <a:pPr marL="285750" lvl="0" indent="-285750" algn="just">
              <a:spcBef>
                <a:spcPts val="1200"/>
              </a:spcBef>
              <a:buFont typeface="Arial" panose="020B0604020202020204" pitchFamily="34" charset="0"/>
              <a:buChar char="•"/>
            </a:pPr>
            <a:r>
              <a:rPr lang="en-US" sz="2200" dirty="0">
                <a:solidFill>
                  <a:schemeClr val="tx2"/>
                </a:solidFill>
                <a:latin typeface="Arial Narrow" panose="020B0606020202030204" pitchFamily="34" charset="0"/>
              </a:rPr>
              <a:t>A </a:t>
            </a:r>
            <a:r>
              <a:rPr lang="en-US" sz="2200" u="sng" dirty="0">
                <a:solidFill>
                  <a:schemeClr val="tx2"/>
                </a:solidFill>
                <a:latin typeface="Arial Narrow" panose="020B0606020202030204" pitchFamily="34" charset="0"/>
              </a:rPr>
              <a:t>public body</a:t>
            </a:r>
            <a:r>
              <a:rPr lang="en-US" sz="2200" dirty="0">
                <a:solidFill>
                  <a:schemeClr val="tx2"/>
                </a:solidFill>
                <a:latin typeface="Arial Narrow" panose="020B0606020202030204" pitchFamily="34" charset="0"/>
              </a:rPr>
              <a:t> </a:t>
            </a:r>
            <a:r>
              <a:rPr lang="en-US" sz="2200" dirty="0" smtClean="0">
                <a:solidFill>
                  <a:schemeClr val="tx2"/>
                </a:solidFill>
                <a:latin typeface="Arial Narrow" panose="020B0606020202030204" pitchFamily="34" charset="0"/>
              </a:rPr>
              <a:t> . . . that </a:t>
            </a:r>
            <a:r>
              <a:rPr lang="en-US" sz="2200" u="sng" dirty="0">
                <a:solidFill>
                  <a:schemeClr val="tx2"/>
                </a:solidFill>
                <a:latin typeface="Arial Narrow" panose="020B0606020202030204" pitchFamily="34" charset="0"/>
              </a:rPr>
              <a:t>undertakes to attract business or industry</a:t>
            </a:r>
            <a:r>
              <a:rPr lang="en-US" sz="2200" dirty="0">
                <a:solidFill>
                  <a:schemeClr val="tx2"/>
                </a:solidFill>
                <a:latin typeface="Arial Narrow" panose="020B0606020202030204" pitchFamily="34" charset="0"/>
              </a:rPr>
              <a:t> to invest or locate in South Carolina by offering incentives that </a:t>
            </a:r>
            <a:r>
              <a:rPr lang="en-US" sz="2200" u="sng" dirty="0">
                <a:solidFill>
                  <a:schemeClr val="tx2"/>
                </a:solidFill>
                <a:latin typeface="Arial Narrow" panose="020B0606020202030204" pitchFamily="34" charset="0"/>
              </a:rPr>
              <a:t>require the expenditure of public funds or the transfer of anything of value</a:t>
            </a:r>
            <a:r>
              <a:rPr lang="en-US" sz="2200" dirty="0">
                <a:solidFill>
                  <a:schemeClr val="tx2"/>
                </a:solidFill>
                <a:latin typeface="Arial Narrow" panose="020B0606020202030204" pitchFamily="34" charset="0"/>
              </a:rPr>
              <a:t> or that </a:t>
            </a:r>
            <a:r>
              <a:rPr lang="en-US" sz="2200" u="sng" dirty="0">
                <a:solidFill>
                  <a:schemeClr val="tx2"/>
                </a:solidFill>
                <a:latin typeface="Arial Narrow" panose="020B0606020202030204" pitchFamily="34" charset="0"/>
              </a:rPr>
              <a:t>reduce the rate or alter the method of taxation</a:t>
            </a:r>
            <a:r>
              <a:rPr lang="en-US" sz="2200" dirty="0">
                <a:solidFill>
                  <a:schemeClr val="tx2"/>
                </a:solidFill>
                <a:latin typeface="Arial Narrow" panose="020B0606020202030204" pitchFamily="34" charset="0"/>
              </a:rPr>
              <a:t> of the business or industry or that otherwise impact the </a:t>
            </a:r>
            <a:r>
              <a:rPr lang="en-US" sz="2200" dirty="0" err="1">
                <a:solidFill>
                  <a:schemeClr val="tx2"/>
                </a:solidFill>
                <a:latin typeface="Arial Narrow" panose="020B0606020202030204" pitchFamily="34" charset="0"/>
              </a:rPr>
              <a:t>offeror</a:t>
            </a:r>
            <a:r>
              <a:rPr lang="en-US" sz="2200" dirty="0">
                <a:solidFill>
                  <a:schemeClr val="tx2"/>
                </a:solidFill>
                <a:latin typeface="Arial Narrow" panose="020B0606020202030204" pitchFamily="34" charset="0"/>
              </a:rPr>
              <a:t> fiscally, </a:t>
            </a:r>
            <a:r>
              <a:rPr lang="en-US" sz="2200" u="sng" dirty="0">
                <a:solidFill>
                  <a:schemeClr val="tx2"/>
                </a:solidFill>
                <a:latin typeface="Arial Narrow" panose="020B0606020202030204" pitchFamily="34" charset="0"/>
              </a:rPr>
              <a:t>must disclose</a:t>
            </a:r>
            <a:r>
              <a:rPr lang="en-US" sz="2200" dirty="0">
                <a:solidFill>
                  <a:schemeClr val="tx2"/>
                </a:solidFill>
                <a:latin typeface="Arial Narrow" panose="020B0606020202030204" pitchFamily="34" charset="0"/>
              </a:rPr>
              <a:t>, </a:t>
            </a:r>
            <a:r>
              <a:rPr lang="en-US" sz="2200" u="sng" dirty="0">
                <a:solidFill>
                  <a:schemeClr val="tx2"/>
                </a:solidFill>
                <a:latin typeface="Arial Narrow" panose="020B0606020202030204" pitchFamily="34" charset="0"/>
              </a:rPr>
              <a:t>upon request</a:t>
            </a:r>
            <a:r>
              <a:rPr lang="en-US" sz="2200" dirty="0">
                <a:solidFill>
                  <a:schemeClr val="tx2"/>
                </a:solidFill>
                <a:latin typeface="Arial Narrow" panose="020B0606020202030204" pitchFamily="34" charset="0"/>
              </a:rPr>
              <a:t>, the fiscal impact of the offer on the public body and a governmental entity affected by the offer after:</a:t>
            </a:r>
          </a:p>
          <a:p>
            <a:pPr marL="840635" lvl="1" indent="-342900">
              <a:spcBef>
                <a:spcPts val="1200"/>
              </a:spcBef>
              <a:buSzPct val="100000"/>
              <a:buFont typeface="Wingdings" panose="05000000000000000000" pitchFamily="2" charset="2"/>
              <a:buChar char="§"/>
            </a:pPr>
            <a:r>
              <a:rPr lang="en-US" dirty="0">
                <a:solidFill>
                  <a:schemeClr val="tx2"/>
                </a:solidFill>
                <a:latin typeface="Arial Narrow" panose="020B0606020202030204" pitchFamily="34" charset="0"/>
              </a:rPr>
              <a:t>(a) the offered incentive or expenditure is accepted, and</a:t>
            </a:r>
          </a:p>
          <a:p>
            <a:pPr marL="840635" lvl="1" indent="-342900">
              <a:spcBef>
                <a:spcPts val="1200"/>
              </a:spcBef>
              <a:buSzPct val="100000"/>
              <a:buFont typeface="Wingdings" panose="05000000000000000000" pitchFamily="2" charset="2"/>
              <a:buChar char="§"/>
            </a:pPr>
            <a:r>
              <a:rPr lang="en-US" dirty="0">
                <a:solidFill>
                  <a:schemeClr val="tx2"/>
                </a:solidFill>
                <a:latin typeface="Arial Narrow" panose="020B0606020202030204" pitchFamily="34" charset="0"/>
              </a:rPr>
              <a:t>(b) the project has been publicly announced or any incentive agreement has been finalized, whichever occurs later.</a:t>
            </a:r>
          </a:p>
          <a:p>
            <a:pPr marL="287982" indent="-285750">
              <a:buSzPct val="120000"/>
              <a:buFont typeface="Arial" panose="020B0604020202020204" pitchFamily="34" charset="0"/>
              <a:buChar char="•"/>
            </a:pPr>
            <a:endParaRPr lang="en-US" sz="1600" dirty="0">
              <a:solidFill>
                <a:schemeClr val="tx2"/>
              </a:solidFill>
              <a:latin typeface="Arial Narrow" panose="020B0606020202030204" pitchFamily="34" charset="0"/>
            </a:endParaRPr>
          </a:p>
        </p:txBody>
      </p:sp>
      <p:sp>
        <p:nvSpPr>
          <p:cNvPr id="4" name="Title 3"/>
          <p:cNvSpPr>
            <a:spLocks noGrp="1"/>
          </p:cNvSpPr>
          <p:nvPr>
            <p:ph type="ctrTitle"/>
          </p:nvPr>
        </p:nvSpPr>
        <p:spPr>
          <a:xfrm>
            <a:off x="457200" y="76200"/>
            <a:ext cx="7925247" cy="914398"/>
          </a:xfrm>
        </p:spPr>
        <p:txBody>
          <a:bodyPr/>
          <a:lstStyle/>
          <a:p>
            <a:r>
              <a:rPr lang="en-US" altLang="en-US" sz="3200" b="1" cap="none" dirty="0" smtClean="0">
                <a:solidFill>
                  <a:schemeClr val="tx2"/>
                </a:solidFill>
              </a:rPr>
              <a:t>VII. SC FOIA CONSIDERATIONS – FISCAL IMPACT STATEMENT</a:t>
            </a:r>
            <a:endParaRPr lang="en-US" sz="3200" dirty="0">
              <a:solidFill>
                <a:schemeClr val="tx2"/>
              </a:solidFill>
            </a:endParaRPr>
          </a:p>
        </p:txBody>
      </p:sp>
    </p:spTree>
    <p:extLst>
      <p:ext uri="{BB962C8B-B14F-4D97-AF65-F5344CB8AC3E}">
        <p14:creationId xmlns:p14="http://schemas.microsoft.com/office/powerpoint/2010/main" val="12199761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36</a:t>
            </a:fld>
            <a:endParaRPr lang="en-US" dirty="0"/>
          </a:p>
        </p:txBody>
      </p:sp>
      <p:sp>
        <p:nvSpPr>
          <p:cNvPr id="3" name="Content Placeholder 2"/>
          <p:cNvSpPr>
            <a:spLocks noGrp="1"/>
          </p:cNvSpPr>
          <p:nvPr>
            <p:ph sz="quarter" idx="12"/>
          </p:nvPr>
        </p:nvSpPr>
        <p:spPr>
          <a:xfrm>
            <a:off x="685800" y="1103668"/>
            <a:ext cx="7848600" cy="5068531"/>
          </a:xfrm>
        </p:spPr>
        <p:txBody>
          <a:bodyPr/>
          <a:lstStyle/>
          <a:p>
            <a:pPr marL="347472" indent="-347472" algn="just">
              <a:buSzPct val="120000"/>
              <a:buFont typeface="Arial" panose="020B0604020202020204" pitchFamily="34" charset="0"/>
              <a:buChar char="•"/>
            </a:pPr>
            <a:r>
              <a:rPr lang="en-US" sz="2200" dirty="0" smtClean="0">
                <a:solidFill>
                  <a:schemeClr val="tx2"/>
                </a:solidFill>
                <a:latin typeface="Arial Narrow" panose="020B0606020202030204" pitchFamily="34" charset="0"/>
              </a:rPr>
              <a:t>Litigation filed by </a:t>
            </a:r>
            <a:r>
              <a:rPr lang="en-US" sz="2200" dirty="0">
                <a:solidFill>
                  <a:schemeClr val="tx2"/>
                </a:solidFill>
                <a:latin typeface="Arial Narrow" panose="020B0606020202030204" pitchFamily="34" charset="0"/>
              </a:rPr>
              <a:t>member of General Assembly against </a:t>
            </a:r>
            <a:r>
              <a:rPr lang="en-US" sz="2200" dirty="0" smtClean="0">
                <a:solidFill>
                  <a:schemeClr val="tx2"/>
                </a:solidFill>
                <a:latin typeface="Arial Narrow" panose="020B0606020202030204" pitchFamily="34" charset="0"/>
              </a:rPr>
              <a:t>SCDOC in October 2019 </a:t>
            </a:r>
            <a:r>
              <a:rPr lang="en-US" sz="2200" dirty="0">
                <a:solidFill>
                  <a:schemeClr val="tx2"/>
                </a:solidFill>
                <a:latin typeface="Arial Narrow" panose="020B0606020202030204" pitchFamily="34" charset="0"/>
              </a:rPr>
              <a:t>has magnified SC FOIA issues in economic development </a:t>
            </a:r>
            <a:r>
              <a:rPr lang="en-US" sz="2200" dirty="0" smtClean="0">
                <a:solidFill>
                  <a:schemeClr val="tx2"/>
                </a:solidFill>
                <a:latin typeface="Arial Narrow" panose="020B0606020202030204" pitchFamily="34" charset="0"/>
              </a:rPr>
              <a:t>context – related to two SCFOIA requests</a:t>
            </a:r>
          </a:p>
          <a:p>
            <a:pPr marL="347472" indent="-347472" algn="just">
              <a:buSzPct val="120000"/>
              <a:buFont typeface="Arial" panose="020B0604020202020204" pitchFamily="34" charset="0"/>
              <a:buChar char="•"/>
            </a:pPr>
            <a:r>
              <a:rPr lang="en-US" sz="2200" dirty="0" smtClean="0">
                <a:solidFill>
                  <a:schemeClr val="tx2"/>
                </a:solidFill>
                <a:latin typeface="Arial Narrow" panose="020B0606020202030204" pitchFamily="34" charset="0"/>
              </a:rPr>
              <a:t>Settlement and Mutual Release Agreement announced by SCDOC on January 14, 2022</a:t>
            </a:r>
          </a:p>
          <a:p>
            <a:pPr marL="347472" indent="-347472" algn="just">
              <a:buSzPct val="120000"/>
              <a:buFont typeface="Arial" panose="020B0604020202020204" pitchFamily="34" charset="0"/>
              <a:buChar char="•"/>
            </a:pPr>
            <a:r>
              <a:rPr lang="en-US" sz="2200" dirty="0" smtClean="0">
                <a:solidFill>
                  <a:schemeClr val="tx2"/>
                </a:solidFill>
                <a:latin typeface="Arial Narrow" panose="020B0606020202030204" pitchFamily="34" charset="0"/>
              </a:rPr>
              <a:t>“Commerce will </a:t>
            </a:r>
            <a:r>
              <a:rPr lang="en-US" sz="2200" dirty="0">
                <a:solidFill>
                  <a:schemeClr val="tx2"/>
                </a:solidFill>
                <a:latin typeface="Arial Narrow" panose="020B0606020202030204" pitchFamily="34" charset="0"/>
              </a:rPr>
              <a:t>share the average wage for jobs on which incentive credits are claimed in response to a request for that information, and if a project locating anywhere other than a Tier IV county in South Carolina has average wages less than $15.00 per hour, Commerce will confirm that </a:t>
            </a:r>
            <a:r>
              <a:rPr lang="en-US" sz="2200" dirty="0" smtClean="0">
                <a:solidFill>
                  <a:schemeClr val="tx2"/>
                </a:solidFill>
                <a:latin typeface="Arial Narrow" panose="020B0606020202030204" pitchFamily="34" charset="0"/>
              </a:rPr>
              <a:t>fact.”</a:t>
            </a:r>
          </a:p>
          <a:p>
            <a:pPr marL="347472" indent="-347472" algn="just">
              <a:buSzPct val="120000"/>
              <a:buFont typeface="Arial" panose="020B0604020202020204" pitchFamily="34" charset="0"/>
              <a:buChar char="•"/>
            </a:pPr>
            <a:r>
              <a:rPr lang="en-US" sz="2200" dirty="0">
                <a:solidFill>
                  <a:schemeClr val="tx2"/>
                </a:solidFill>
                <a:latin typeface="Arial Narrow" panose="020B0606020202030204" pitchFamily="34" charset="0"/>
              </a:rPr>
              <a:t>“Commerce will also disclose the names of company executives and lawyers involved in incentive negotiations when responding to FOIA </a:t>
            </a:r>
            <a:r>
              <a:rPr lang="en-US" sz="2200" dirty="0" smtClean="0">
                <a:solidFill>
                  <a:schemeClr val="tx2"/>
                </a:solidFill>
                <a:latin typeface="Arial Narrow" panose="020B0606020202030204" pitchFamily="34" charset="0"/>
              </a:rPr>
              <a:t>requests.”</a:t>
            </a:r>
            <a:endParaRPr lang="en-US" sz="2200" dirty="0">
              <a:solidFill>
                <a:schemeClr val="tx2"/>
              </a:solidFill>
              <a:latin typeface="Arial Narrow" panose="020B0606020202030204" pitchFamily="34" charset="0"/>
            </a:endParaRPr>
          </a:p>
        </p:txBody>
      </p:sp>
      <p:sp>
        <p:nvSpPr>
          <p:cNvPr id="4" name="Title 3"/>
          <p:cNvSpPr>
            <a:spLocks noGrp="1"/>
          </p:cNvSpPr>
          <p:nvPr>
            <p:ph type="ctrTitle"/>
          </p:nvPr>
        </p:nvSpPr>
        <p:spPr>
          <a:xfrm>
            <a:off x="457200" y="152400"/>
            <a:ext cx="7925247" cy="914398"/>
          </a:xfrm>
        </p:spPr>
        <p:txBody>
          <a:bodyPr/>
          <a:lstStyle/>
          <a:p>
            <a:r>
              <a:rPr lang="en-US" altLang="en-US" sz="3200" b="1" cap="none" dirty="0" smtClean="0">
                <a:solidFill>
                  <a:schemeClr val="tx2"/>
                </a:solidFill>
              </a:rPr>
              <a:t>VII. SC FOIA CONSIDERATIONS – LITIGATION</a:t>
            </a:r>
            <a:endParaRPr lang="en-US" sz="3200" dirty="0"/>
          </a:p>
        </p:txBody>
      </p:sp>
    </p:spTree>
    <p:extLst>
      <p:ext uri="{BB962C8B-B14F-4D97-AF65-F5344CB8AC3E}">
        <p14:creationId xmlns:p14="http://schemas.microsoft.com/office/powerpoint/2010/main" val="403372711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rgbClr val="F8F8F8"/>
                </a:solidFill>
              </a:rPr>
              <a:pPr/>
              <a:t>37</a:t>
            </a:fld>
            <a:endParaRPr lang="en-US">
              <a:solidFill>
                <a:srgbClr val="F8F8F8"/>
              </a:solidFill>
            </a:endParaRPr>
          </a:p>
        </p:txBody>
      </p:sp>
      <p:sp>
        <p:nvSpPr>
          <p:cNvPr id="12" name="Subtitle 11"/>
          <p:cNvSpPr>
            <a:spLocks noGrp="1"/>
          </p:cNvSpPr>
          <p:nvPr>
            <p:ph type="subTitle" idx="1"/>
          </p:nvPr>
        </p:nvSpPr>
        <p:spPr>
          <a:xfrm>
            <a:off x="457200" y="0"/>
            <a:ext cx="8149828" cy="1156398"/>
          </a:xfrm>
        </p:spPr>
        <p:txBody>
          <a:bodyPr/>
          <a:lstStyle/>
          <a:p>
            <a:pPr>
              <a:spcBef>
                <a:spcPts val="0"/>
              </a:spcBef>
            </a:pPr>
            <a:r>
              <a:rPr lang="en-US" b="1" cap="none" dirty="0"/>
              <a:t>ACC SOUTH CAROLINA WINTER MEETING</a:t>
            </a:r>
            <a:br>
              <a:rPr lang="en-US" b="1" cap="none" dirty="0"/>
            </a:br>
            <a:r>
              <a:rPr lang="en-US" sz="2200" b="1" cap="none" dirty="0"/>
              <a:t>Expanding in South Carolina: </a:t>
            </a:r>
            <a:r>
              <a:rPr lang="en-US" sz="2200" b="1" cap="none" dirty="0" smtClean="0"/>
              <a:t>Economic </a:t>
            </a:r>
            <a:r>
              <a:rPr lang="en-US" sz="2200" b="1" cap="none" dirty="0"/>
              <a:t>Development Considerations</a:t>
            </a:r>
            <a:endParaRPr lang="en-US" sz="2200" b="1" dirty="0" smtClean="0"/>
          </a:p>
        </p:txBody>
      </p:sp>
      <p:sp>
        <p:nvSpPr>
          <p:cNvPr id="18" name="Text Placeholder 17"/>
          <p:cNvSpPr>
            <a:spLocks noGrp="1"/>
          </p:cNvSpPr>
          <p:nvPr>
            <p:ph type="body" sz="quarter" idx="24"/>
          </p:nvPr>
        </p:nvSpPr>
        <p:spPr>
          <a:xfrm>
            <a:off x="4724400" y="1828800"/>
            <a:ext cx="3429000" cy="1676400"/>
          </a:xfrm>
        </p:spPr>
        <p:txBody>
          <a:bodyPr/>
          <a:lstStyle/>
          <a:p>
            <a:r>
              <a:rPr lang="en-US" sz="1800" b="1" dirty="0" smtClean="0">
                <a:latin typeface="Arial" panose="020B0604020202020204" pitchFamily="34" charset="0"/>
                <a:cs typeface="Arial" panose="020B0604020202020204" pitchFamily="34" charset="0"/>
              </a:rPr>
              <a:t>Tushar V. Chikhliker</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Member/ Economic Development Team Leader</a:t>
            </a:r>
          </a:p>
          <a:p>
            <a:r>
              <a:rPr lang="en-US" sz="1200" dirty="0" smtClean="0">
                <a:latin typeface="Arial" panose="020B0604020202020204" pitchFamily="34" charset="0"/>
                <a:cs typeface="Arial" panose="020B0604020202020204" pitchFamily="34" charset="0"/>
              </a:rPr>
              <a:t>1230 </a:t>
            </a:r>
            <a:r>
              <a:rPr lang="en-US" sz="1200" dirty="0" smtClean="0">
                <a:latin typeface="Arial" panose="020B0604020202020204" pitchFamily="34" charset="0"/>
                <a:cs typeface="Arial" panose="020B0604020202020204" pitchFamily="34" charset="0"/>
              </a:rPr>
              <a:t>Main Street, Suite 700</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Columbia, South Carolina 29201</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803-540-2188</a:t>
            </a:r>
            <a:br>
              <a:rPr lang="en-US" sz="1200" dirty="0" smtClean="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a:t>
            </a:r>
            <a:r>
              <a:rPr lang="en-US" sz="1200" dirty="0" smtClean="0">
                <a:latin typeface="Arial" panose="020B0604020202020204" pitchFamily="34" charset="0"/>
                <a:cs typeface="Arial" panose="020B0604020202020204" pitchFamily="34" charset="0"/>
                <a:hlinkClick r:id="rId2"/>
              </a:rPr>
              <a:t>ushar@nexsenpruet.com</a:t>
            </a:r>
            <a:r>
              <a:rPr lang="en-US" sz="1200" dirty="0" smtClean="0">
                <a:latin typeface="Arial" panose="020B0604020202020204" pitchFamily="34" charset="0"/>
                <a:cs typeface="Arial" panose="020B0604020202020204" pitchFamily="34" charset="0"/>
              </a:rPr>
              <a:t> </a:t>
            </a:r>
          </a:p>
          <a:p>
            <a:endParaRPr lang="en-US" sz="1800" dirty="0"/>
          </a:p>
        </p:txBody>
      </p:sp>
      <p:pic>
        <p:nvPicPr>
          <p:cNvPr id="4" name="Picture 3"/>
          <p:cNvPicPr>
            <a:picLocks noChangeAspect="1"/>
          </p:cNvPicPr>
          <p:nvPr/>
        </p:nvPicPr>
        <p:blipFill rotWithShape="1">
          <a:blip r:embed="rId3"/>
          <a:srcRect l="9409" t="12953" r="12183"/>
          <a:stretch/>
        </p:blipFill>
        <p:spPr>
          <a:xfrm>
            <a:off x="2286000" y="1447800"/>
            <a:ext cx="1905000" cy="2253756"/>
          </a:xfrm>
          <a:prstGeom prst="rect">
            <a:avLst/>
          </a:prstGeom>
          <a:ln>
            <a:solidFill>
              <a:srgbClr val="002060"/>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495800"/>
            <a:ext cx="4187252" cy="1277112"/>
          </a:xfrm>
          <a:prstGeom prst="rect">
            <a:avLst/>
          </a:prstGeom>
          <a:effectLst>
            <a:softEdge rad="63500"/>
          </a:effectLst>
        </p:spPr>
      </p:pic>
      <p:sp>
        <p:nvSpPr>
          <p:cNvPr id="5" name="Rectangle 4"/>
          <p:cNvSpPr/>
          <p:nvPr/>
        </p:nvSpPr>
        <p:spPr bwMode="auto">
          <a:xfrm>
            <a:off x="-228600" y="3984378"/>
            <a:ext cx="9753600" cy="228600"/>
          </a:xfrm>
          <a:prstGeom prst="rect">
            <a:avLst/>
          </a:prstGeom>
          <a:solidFill>
            <a:srgbClr val="017B5F"/>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4831702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4</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285750" indent="-285750">
              <a:spcBef>
                <a:spcPts val="1200"/>
              </a:spcBef>
              <a:buSzPct val="120000"/>
              <a:buFont typeface="Arial" panose="020B0604020202020204" pitchFamily="34" charset="0"/>
              <a:buChar char="•"/>
            </a:pPr>
            <a:r>
              <a:rPr lang="en-US" sz="3200" dirty="0">
                <a:solidFill>
                  <a:schemeClr val="tx2"/>
                </a:solidFill>
                <a:latin typeface="Arial Narrow" panose="020B0606020202030204" pitchFamily="34" charset="0"/>
              </a:rPr>
              <a:t>Cost-benefit analysis (CBA) - process used to measure the benefits of a decision or taking action minus the costs associated with taking that action</a:t>
            </a:r>
          </a:p>
          <a:p>
            <a:pPr marL="285750" lvl="0" indent="-285750">
              <a:spcBef>
                <a:spcPts val="1200"/>
              </a:spcBef>
              <a:buSzPct val="120000"/>
              <a:buFont typeface="Arial" panose="020B0604020202020204" pitchFamily="34" charset="0"/>
              <a:buChar char="•"/>
            </a:pPr>
            <a:r>
              <a:rPr lang="en-US" sz="3200" u="sng" dirty="0" smtClean="0">
                <a:solidFill>
                  <a:schemeClr val="tx2"/>
                </a:solidFill>
                <a:latin typeface="Arial Narrow" panose="020B0606020202030204" pitchFamily="34" charset="0"/>
              </a:rPr>
              <a:t>CBA </a:t>
            </a:r>
            <a:r>
              <a:rPr lang="en-US" sz="3200" u="sng" dirty="0">
                <a:solidFill>
                  <a:schemeClr val="tx2"/>
                </a:solidFill>
                <a:latin typeface="Arial Narrow" panose="020B0606020202030204" pitchFamily="34" charset="0"/>
              </a:rPr>
              <a:t>= ROI</a:t>
            </a:r>
          </a:p>
          <a:p>
            <a:pPr marL="285750" lvl="0" indent="-285750">
              <a:spcBef>
                <a:spcPts val="1200"/>
              </a:spcBef>
              <a:buSzPct val="120000"/>
              <a:buFont typeface="Arial" panose="020B0604020202020204" pitchFamily="34" charset="0"/>
              <a:buChar char="•"/>
            </a:pPr>
            <a:r>
              <a:rPr lang="en-US" sz="3200" dirty="0">
                <a:solidFill>
                  <a:schemeClr val="tx2"/>
                </a:solidFill>
                <a:latin typeface="Arial Narrow" panose="020B0606020202030204" pitchFamily="34" charset="0"/>
              </a:rPr>
              <a:t>Quantitative examination – financially feasible or not?</a:t>
            </a:r>
          </a:p>
          <a:p>
            <a:pPr marL="285750" lvl="0" indent="-285750">
              <a:spcBef>
                <a:spcPts val="1200"/>
              </a:spcBef>
              <a:buSzPct val="120000"/>
              <a:buFont typeface="Arial" panose="020B0604020202020204" pitchFamily="34" charset="0"/>
              <a:buChar char="•"/>
            </a:pPr>
            <a:r>
              <a:rPr lang="en-US" sz="3200" dirty="0">
                <a:solidFill>
                  <a:schemeClr val="tx2"/>
                </a:solidFill>
                <a:latin typeface="Arial Narrow" panose="020B0606020202030204" pitchFamily="34" charset="0"/>
              </a:rPr>
              <a:t>Applies to greenfield projects </a:t>
            </a:r>
            <a:r>
              <a:rPr lang="en-US" sz="3200" u="sng" dirty="0">
                <a:solidFill>
                  <a:schemeClr val="tx2"/>
                </a:solidFill>
                <a:latin typeface="Arial Narrow" panose="020B0606020202030204" pitchFamily="34" charset="0"/>
              </a:rPr>
              <a:t>and</a:t>
            </a:r>
            <a:r>
              <a:rPr lang="en-US" sz="3200" dirty="0">
                <a:solidFill>
                  <a:schemeClr val="tx2"/>
                </a:solidFill>
                <a:latin typeface="Arial Narrow" panose="020B0606020202030204" pitchFamily="34" charset="0"/>
              </a:rPr>
              <a:t> expansions</a:t>
            </a:r>
          </a:p>
          <a:p>
            <a:pPr marL="345132" indent="-342900" algn="just">
              <a:spcBef>
                <a:spcPts val="0"/>
              </a:spcBef>
              <a:spcAft>
                <a:spcPts val="1200"/>
              </a:spcAft>
              <a:buFont typeface="Arial" pitchFamily="34" charset="0"/>
              <a:buChar char="•"/>
            </a:pPr>
            <a:endParaRPr lang="en-US" sz="2800" dirty="0" smtClean="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 Company Considerations – </a:t>
            </a:r>
            <a:r>
              <a:rPr lang="en-US" sz="3200" b="1" dirty="0" smtClean="0">
                <a:solidFill>
                  <a:schemeClr val="tx2"/>
                </a:solidFill>
                <a:ea typeface="Tahoma" panose="020B0604030504040204" pitchFamily="34" charset="0"/>
                <a:cs typeface="Tahoma" panose="020B0604030504040204" pitchFamily="34" charset="0"/>
              </a:rPr>
              <a:t>CBA</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35951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5</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285750" lvl="0" indent="-285750" algn="just">
              <a:buSzPct val="120000"/>
              <a:buFont typeface="Arial" panose="020B0604020202020204" pitchFamily="34" charset="0"/>
              <a:buChar char="•"/>
            </a:pPr>
            <a:r>
              <a:rPr lang="en-US" sz="2400" b="1" dirty="0" smtClean="0">
                <a:solidFill>
                  <a:schemeClr val="tx2"/>
                </a:solidFill>
                <a:latin typeface="Arial Narrow" panose="020B0606020202030204" pitchFamily="34" charset="0"/>
              </a:rPr>
              <a:t>Observed </a:t>
            </a:r>
            <a:r>
              <a:rPr lang="en-US" sz="2400" b="1" dirty="0">
                <a:solidFill>
                  <a:schemeClr val="tx2"/>
                </a:solidFill>
                <a:latin typeface="Arial Narrow" panose="020B0606020202030204" pitchFamily="34" charset="0"/>
              </a:rPr>
              <a:t>Costs </a:t>
            </a:r>
          </a:p>
          <a:p>
            <a:pPr marL="840635" lvl="1" indent="-342900" algn="just">
              <a:spcBef>
                <a:spcPts val="1200"/>
              </a:spcBef>
              <a:buSzPct val="80000"/>
              <a:buFont typeface="Wingdings" panose="05000000000000000000" pitchFamily="2" charset="2"/>
              <a:buChar char="§"/>
            </a:pPr>
            <a:r>
              <a:rPr lang="en-US" sz="2400" dirty="0">
                <a:solidFill>
                  <a:schemeClr val="tx2"/>
                </a:solidFill>
                <a:latin typeface="Arial Narrow" panose="020B0606020202030204" pitchFamily="34" charset="0"/>
              </a:rPr>
              <a:t>Direct costs – direct labor involved in manufacturing, inventory, raw materials, manufacturing expenses</a:t>
            </a:r>
          </a:p>
          <a:p>
            <a:pPr marL="840635" lvl="1" indent="-342900" algn="just">
              <a:spcBef>
                <a:spcPts val="1200"/>
              </a:spcBef>
              <a:buSzPct val="80000"/>
              <a:buFont typeface="Wingdings" panose="05000000000000000000" pitchFamily="2" charset="2"/>
              <a:buChar char="§"/>
            </a:pPr>
            <a:r>
              <a:rPr lang="en-US" sz="2400" dirty="0">
                <a:solidFill>
                  <a:schemeClr val="tx2"/>
                </a:solidFill>
                <a:latin typeface="Arial Narrow" panose="020B0606020202030204" pitchFamily="34" charset="0"/>
              </a:rPr>
              <a:t>Indirect costs –  taxes, electricity, overhead costs from management, rent, utilities</a:t>
            </a:r>
          </a:p>
          <a:p>
            <a:pPr marL="840635" lvl="1" indent="-342900" algn="just">
              <a:spcBef>
                <a:spcPts val="1200"/>
              </a:spcBef>
              <a:buSzPct val="80000"/>
              <a:buFont typeface="Wingdings" panose="05000000000000000000" pitchFamily="2" charset="2"/>
              <a:buChar char="§"/>
            </a:pPr>
            <a:r>
              <a:rPr lang="en-US" sz="2400" dirty="0">
                <a:solidFill>
                  <a:schemeClr val="tx2"/>
                </a:solidFill>
                <a:latin typeface="Arial Narrow" panose="020B0606020202030204" pitchFamily="34" charset="0"/>
              </a:rPr>
              <a:t>Intangible costs – impact on customers, employees, or delivery times</a:t>
            </a:r>
          </a:p>
          <a:p>
            <a:pPr marL="840635" lvl="1" indent="-342900" algn="just">
              <a:spcBef>
                <a:spcPts val="1200"/>
              </a:spcBef>
              <a:buSzPct val="80000"/>
              <a:buFont typeface="Wingdings" panose="05000000000000000000" pitchFamily="2" charset="2"/>
              <a:buChar char="§"/>
            </a:pPr>
            <a:r>
              <a:rPr lang="en-US" sz="2400" dirty="0">
                <a:solidFill>
                  <a:schemeClr val="tx2"/>
                </a:solidFill>
                <a:latin typeface="Arial Narrow" panose="020B0606020202030204" pitchFamily="34" charset="0"/>
              </a:rPr>
              <a:t>Opportunity costs – e.g., buying a plant versus building one</a:t>
            </a:r>
          </a:p>
          <a:p>
            <a:pPr marL="840635" lvl="1" indent="-342900" algn="just">
              <a:spcBef>
                <a:spcPts val="1200"/>
              </a:spcBef>
              <a:buSzPct val="80000"/>
              <a:buFont typeface="Wingdings" panose="05000000000000000000" pitchFamily="2" charset="2"/>
              <a:buChar char="§"/>
            </a:pPr>
            <a:r>
              <a:rPr lang="en-US" sz="2400" dirty="0">
                <a:solidFill>
                  <a:schemeClr val="tx2"/>
                </a:solidFill>
                <a:latin typeface="Arial Narrow" panose="020B0606020202030204" pitchFamily="34" charset="0"/>
              </a:rPr>
              <a:t>Cost of potential risks - regulatory risks, competition, </a:t>
            </a:r>
            <a:r>
              <a:rPr lang="en-US" sz="2400" dirty="0" smtClean="0">
                <a:solidFill>
                  <a:schemeClr val="tx2"/>
                </a:solidFill>
                <a:latin typeface="Arial Narrow" panose="020B0606020202030204" pitchFamily="34" charset="0"/>
              </a:rPr>
              <a:t>environmental impacts, and reputational risks</a:t>
            </a:r>
            <a:endParaRPr lang="en-US" sz="2400" dirty="0">
              <a:solidFill>
                <a:schemeClr val="tx2"/>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 Company Considerations – </a:t>
            </a:r>
            <a:r>
              <a:rPr lang="en-US" sz="3200" b="1" dirty="0" smtClean="0">
                <a:solidFill>
                  <a:schemeClr val="tx2"/>
                </a:solidFill>
                <a:ea typeface="Tahoma" panose="020B0604030504040204" pitchFamily="34" charset="0"/>
                <a:cs typeface="Tahoma" panose="020B0604030504040204" pitchFamily="34" charset="0"/>
              </a:rPr>
              <a:t>CBA</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89813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6</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459432" lvl="0" indent="-457200">
              <a:spcBef>
                <a:spcPts val="1200"/>
              </a:spcBef>
              <a:buSzPct val="120000"/>
              <a:buFont typeface="Arial" panose="020B0604020202020204" pitchFamily="34" charset="0"/>
              <a:buChar char="•"/>
            </a:pPr>
            <a:r>
              <a:rPr lang="en-US" sz="2800" b="1" dirty="0">
                <a:solidFill>
                  <a:schemeClr val="tx2"/>
                </a:solidFill>
                <a:latin typeface="Arial Narrow" panose="020B0606020202030204" pitchFamily="34" charset="0"/>
              </a:rPr>
              <a:t>Observed Benefits </a:t>
            </a:r>
          </a:p>
          <a:p>
            <a:pPr marL="855663" lvl="2" indent="-398463">
              <a:spcBef>
                <a:spcPts val="1200"/>
              </a:spcBef>
              <a:buSzPct val="80000"/>
              <a:buFont typeface="Wingdings" panose="05000000000000000000" pitchFamily="2" charset="2"/>
              <a:buChar char="§"/>
            </a:pPr>
            <a:r>
              <a:rPr lang="en-US" sz="2800" dirty="0">
                <a:solidFill>
                  <a:schemeClr val="tx2"/>
                </a:solidFill>
                <a:latin typeface="Arial Narrow" panose="020B0606020202030204" pitchFamily="34" charset="0"/>
              </a:rPr>
              <a:t>Revenue and sales increases from increased production or new product</a:t>
            </a:r>
          </a:p>
          <a:p>
            <a:pPr marL="855663" lvl="2" indent="-398463">
              <a:spcBef>
                <a:spcPts val="1200"/>
              </a:spcBef>
              <a:buSzPct val="80000"/>
              <a:buFont typeface="Wingdings" panose="05000000000000000000" pitchFamily="2" charset="2"/>
              <a:buChar char="§"/>
            </a:pPr>
            <a:r>
              <a:rPr lang="en-US" sz="2800" dirty="0">
                <a:solidFill>
                  <a:schemeClr val="tx2"/>
                </a:solidFill>
                <a:latin typeface="Arial Narrow" panose="020B0606020202030204" pitchFamily="34" charset="0"/>
              </a:rPr>
              <a:t>Indirect – increased customer interest in business or brand</a:t>
            </a:r>
          </a:p>
          <a:p>
            <a:pPr marL="855663" lvl="2" indent="-398463">
              <a:spcBef>
                <a:spcPts val="1200"/>
              </a:spcBef>
              <a:buSzPct val="80000"/>
              <a:buFont typeface="Wingdings" panose="05000000000000000000" pitchFamily="2" charset="2"/>
              <a:buChar char="§"/>
            </a:pPr>
            <a:r>
              <a:rPr lang="en-US" sz="2800" dirty="0">
                <a:solidFill>
                  <a:schemeClr val="tx2"/>
                </a:solidFill>
                <a:latin typeface="Arial Narrow" panose="020B0606020202030204" pitchFamily="34" charset="0"/>
              </a:rPr>
              <a:t>Intangible benefits, such as improved employee safety and morale, as well as customer satisfaction due to enhanced product offerings or faster delivery</a:t>
            </a:r>
          </a:p>
          <a:p>
            <a:pPr marL="855663" lvl="2" indent="-398463">
              <a:spcBef>
                <a:spcPts val="1200"/>
              </a:spcBef>
              <a:buSzPct val="80000"/>
              <a:buFont typeface="Wingdings" panose="05000000000000000000" pitchFamily="2" charset="2"/>
              <a:buChar char="§"/>
            </a:pPr>
            <a:r>
              <a:rPr lang="en-US" sz="2800" dirty="0">
                <a:solidFill>
                  <a:schemeClr val="tx2"/>
                </a:solidFill>
                <a:latin typeface="Arial Narrow" panose="020B0606020202030204" pitchFamily="34" charset="0"/>
              </a:rPr>
              <a:t>Competitive advantage or market share gained as a result of the decision</a:t>
            </a:r>
          </a:p>
          <a:p>
            <a:pPr marL="285750" lvl="0" indent="-285750" algn="just">
              <a:spcBef>
                <a:spcPts val="1200"/>
              </a:spcBef>
              <a:buFont typeface="Arial" panose="020B0604020202020204" pitchFamily="34" charset="0"/>
              <a:buChar char="•"/>
            </a:pPr>
            <a:endParaRPr lang="en-US" dirty="0">
              <a:solidFill>
                <a:schemeClr val="accent1">
                  <a:lumMod val="90000"/>
                  <a:lumOff val="10000"/>
                </a:schemeClr>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 Company Considerations – </a:t>
            </a:r>
            <a:r>
              <a:rPr lang="en-US" sz="3200" b="1" dirty="0" smtClean="0">
                <a:solidFill>
                  <a:schemeClr val="tx2"/>
                </a:solidFill>
                <a:ea typeface="Tahoma" panose="020B0604030504040204" pitchFamily="34" charset="0"/>
                <a:cs typeface="Tahoma" panose="020B0604030504040204" pitchFamily="34" charset="0"/>
              </a:rPr>
              <a:t>CBA</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69724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7</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458788" lvl="0" indent="-457200">
              <a:spcBef>
                <a:spcPts val="1200"/>
              </a:spcBef>
              <a:spcAft>
                <a:spcPts val="1200"/>
              </a:spcAft>
              <a:buSzPct val="120000"/>
              <a:buFont typeface="Arial" panose="020B0604020202020204" pitchFamily="34" charset="0"/>
              <a:buChar char="•"/>
            </a:pPr>
            <a:r>
              <a:rPr lang="en-US" sz="3200" b="1" dirty="0" smtClean="0">
                <a:solidFill>
                  <a:schemeClr val="tx2"/>
                </a:solidFill>
                <a:latin typeface="Arial Narrow" panose="020B0606020202030204" pitchFamily="34" charset="0"/>
              </a:rPr>
              <a:t>Direct Cost - Labor</a:t>
            </a:r>
          </a:p>
          <a:p>
            <a:pPr marL="1070823" lvl="1" indent="-571500">
              <a:spcBef>
                <a:spcPts val="1200"/>
              </a:spcBef>
              <a:spcAft>
                <a:spcPts val="1200"/>
              </a:spcAft>
              <a:buSzPct val="80000"/>
              <a:buFont typeface="Wingdings" panose="05000000000000000000" pitchFamily="2" charset="2"/>
              <a:buChar char="§"/>
            </a:pPr>
            <a:r>
              <a:rPr lang="en-US" sz="3200" dirty="0">
                <a:solidFill>
                  <a:schemeClr val="tx2"/>
                </a:solidFill>
                <a:latin typeface="Arial Narrow" panose="020B0606020202030204" pitchFamily="34" charset="0"/>
              </a:rPr>
              <a:t>W</a:t>
            </a:r>
            <a:r>
              <a:rPr lang="en-US" sz="3200" dirty="0" smtClean="0">
                <a:solidFill>
                  <a:schemeClr val="tx2"/>
                </a:solidFill>
                <a:latin typeface="Arial Narrow" panose="020B0606020202030204" pitchFamily="34" charset="0"/>
              </a:rPr>
              <a:t>ages, benefits, related costs</a:t>
            </a:r>
          </a:p>
          <a:p>
            <a:pPr marL="1070823" lvl="1" indent="-571500">
              <a:spcBef>
                <a:spcPts val="1200"/>
              </a:spcBef>
              <a:spcAft>
                <a:spcPts val="1200"/>
              </a:spcAft>
              <a:buSzPct val="80000"/>
              <a:buFont typeface="Wingdings" panose="05000000000000000000" pitchFamily="2" charset="2"/>
              <a:buChar char="§"/>
            </a:pPr>
            <a:r>
              <a:rPr lang="en-US" sz="3200" dirty="0" smtClean="0">
                <a:solidFill>
                  <a:schemeClr val="tx2"/>
                </a:solidFill>
                <a:latin typeface="Arial Narrow" panose="020B0606020202030204" pitchFamily="34" charset="0"/>
              </a:rPr>
              <a:t>Unemployment </a:t>
            </a:r>
            <a:r>
              <a:rPr lang="en-US" sz="3200" dirty="0">
                <a:solidFill>
                  <a:schemeClr val="tx2"/>
                </a:solidFill>
                <a:latin typeface="Arial Narrow" panose="020B0606020202030204" pitchFamily="34" charset="0"/>
              </a:rPr>
              <a:t>rate in SC is low – potentially increases direct cost</a:t>
            </a:r>
          </a:p>
          <a:p>
            <a:pPr marL="1070823" lvl="1" indent="-571500">
              <a:spcBef>
                <a:spcPts val="1200"/>
              </a:spcBef>
              <a:spcAft>
                <a:spcPts val="1200"/>
              </a:spcAft>
              <a:buSzPct val="80000"/>
              <a:buFont typeface="Wingdings" panose="05000000000000000000" pitchFamily="2" charset="2"/>
              <a:buChar char="§"/>
            </a:pPr>
            <a:r>
              <a:rPr lang="en-US" sz="3200" dirty="0">
                <a:solidFill>
                  <a:schemeClr val="tx2"/>
                </a:solidFill>
                <a:latin typeface="Arial Narrow" panose="020B0606020202030204" pitchFamily="34" charset="0"/>
              </a:rPr>
              <a:t>Unionization rate in SC is low – potentially decreases direct cost</a:t>
            </a:r>
          </a:p>
          <a:p>
            <a:pPr marL="285750" lvl="0" indent="-285750" algn="just">
              <a:spcBef>
                <a:spcPts val="1200"/>
              </a:spcBef>
              <a:buFont typeface="Arial" panose="020B0604020202020204" pitchFamily="34" charset="0"/>
              <a:buChar char="•"/>
            </a:pPr>
            <a:endParaRPr lang="en-US" dirty="0">
              <a:solidFill>
                <a:schemeClr val="accent1">
                  <a:lumMod val="90000"/>
                  <a:lumOff val="10000"/>
                </a:schemeClr>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 Company Considerations – </a:t>
            </a:r>
            <a:r>
              <a:rPr lang="en-US" sz="3200" b="1" dirty="0" smtClean="0">
                <a:solidFill>
                  <a:schemeClr val="tx2"/>
                </a:solidFill>
                <a:ea typeface="Tahoma" panose="020B0604030504040204" pitchFamily="34" charset="0"/>
                <a:cs typeface="Tahoma" panose="020B0604030504040204" pitchFamily="34" charset="0"/>
              </a:rPr>
              <a:t>CBA</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611090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8</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458788" lvl="0" indent="-457200">
              <a:spcBef>
                <a:spcPts val="1200"/>
              </a:spcBef>
              <a:spcAft>
                <a:spcPts val="1200"/>
              </a:spcAft>
              <a:buSzPct val="120000"/>
              <a:buFont typeface="Arial" panose="020B0604020202020204" pitchFamily="34" charset="0"/>
              <a:buChar char="•"/>
            </a:pPr>
            <a:r>
              <a:rPr lang="en-US" sz="3200" b="1" dirty="0" smtClean="0">
                <a:solidFill>
                  <a:schemeClr val="tx2"/>
                </a:solidFill>
                <a:latin typeface="Arial Narrow" panose="020B0606020202030204" pitchFamily="34" charset="0"/>
              </a:rPr>
              <a:t>Intangible/Opportunity Cost – Speed to Market</a:t>
            </a:r>
          </a:p>
          <a:p>
            <a:pPr marL="956523" lvl="1" indent="-457200">
              <a:spcAft>
                <a:spcPts val="1200"/>
              </a:spcAft>
              <a:buSzPct val="80000"/>
              <a:buFont typeface="Wingdings" panose="05000000000000000000" pitchFamily="2" charset="2"/>
              <a:buChar char="§"/>
            </a:pPr>
            <a:r>
              <a:rPr lang="en-US" sz="3200" dirty="0" smtClean="0">
                <a:solidFill>
                  <a:schemeClr val="tx2"/>
                </a:solidFill>
                <a:latin typeface="Arial Narrow" panose="020B0606020202030204" pitchFamily="34" charset="0"/>
              </a:rPr>
              <a:t>Access to employees</a:t>
            </a:r>
          </a:p>
          <a:p>
            <a:pPr marL="956523" lvl="1" indent="-457200">
              <a:spcAft>
                <a:spcPts val="1200"/>
              </a:spcAft>
              <a:buSzPct val="80000"/>
              <a:buFont typeface="Wingdings" panose="05000000000000000000" pitchFamily="2" charset="2"/>
              <a:buChar char="§"/>
            </a:pPr>
            <a:r>
              <a:rPr lang="en-US" sz="3200" dirty="0" smtClean="0">
                <a:solidFill>
                  <a:schemeClr val="tx2"/>
                </a:solidFill>
                <a:latin typeface="Arial Narrow" panose="020B0606020202030204" pitchFamily="34" charset="0"/>
              </a:rPr>
              <a:t>Permitting </a:t>
            </a:r>
            <a:r>
              <a:rPr lang="en-US" sz="3200" dirty="0">
                <a:solidFill>
                  <a:schemeClr val="tx2"/>
                </a:solidFill>
                <a:latin typeface="Arial Narrow" panose="020B0606020202030204" pitchFamily="34" charset="0"/>
              </a:rPr>
              <a:t>and regulations</a:t>
            </a:r>
          </a:p>
          <a:p>
            <a:pPr marL="956523" lvl="1" indent="-457200">
              <a:spcAft>
                <a:spcPts val="1200"/>
              </a:spcAft>
              <a:buSzPct val="80000"/>
              <a:buFont typeface="Wingdings" panose="05000000000000000000" pitchFamily="2" charset="2"/>
              <a:buChar char="§"/>
            </a:pPr>
            <a:r>
              <a:rPr lang="en-US" sz="3200" dirty="0">
                <a:solidFill>
                  <a:schemeClr val="tx2"/>
                </a:solidFill>
                <a:latin typeface="Arial Narrow" panose="020B0606020202030204" pitchFamily="34" charset="0"/>
              </a:rPr>
              <a:t>Environmental considerations</a:t>
            </a:r>
          </a:p>
          <a:p>
            <a:pPr marL="956523" lvl="1" indent="-457200">
              <a:spcAft>
                <a:spcPts val="1200"/>
              </a:spcAft>
              <a:buSzPct val="80000"/>
              <a:buFont typeface="Wingdings" panose="05000000000000000000" pitchFamily="2" charset="2"/>
              <a:buChar char="§"/>
            </a:pPr>
            <a:r>
              <a:rPr lang="en-US" sz="3200" dirty="0">
                <a:solidFill>
                  <a:schemeClr val="tx2"/>
                </a:solidFill>
                <a:latin typeface="Arial Narrow" panose="020B0606020202030204" pitchFamily="34" charset="0"/>
              </a:rPr>
              <a:t>Existing buildings – product development</a:t>
            </a:r>
          </a:p>
          <a:p>
            <a:pPr marL="285750" lvl="0" indent="-285750" algn="just">
              <a:spcBef>
                <a:spcPts val="1200"/>
              </a:spcBef>
              <a:buFont typeface="Arial" panose="020B0604020202020204" pitchFamily="34" charset="0"/>
              <a:buChar char="•"/>
            </a:pPr>
            <a:endParaRPr lang="en-US" sz="3200" dirty="0">
              <a:solidFill>
                <a:schemeClr val="accent1">
                  <a:lumMod val="90000"/>
                  <a:lumOff val="10000"/>
                </a:schemeClr>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 Company Considerations – </a:t>
            </a:r>
            <a:r>
              <a:rPr lang="en-US" sz="3200" b="1" dirty="0" smtClean="0">
                <a:solidFill>
                  <a:schemeClr val="tx2"/>
                </a:solidFill>
                <a:ea typeface="Tahoma" panose="020B0604030504040204" pitchFamily="34" charset="0"/>
                <a:cs typeface="Tahoma" panose="020B0604030504040204" pitchFamily="34" charset="0"/>
              </a:rPr>
              <a:t>CBA</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27138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9</a:t>
            </a:fld>
            <a:endParaRPr lang="en-US" dirty="0">
              <a:solidFill>
                <a:schemeClr val="bg2"/>
              </a:solidFill>
            </a:endParaRPr>
          </a:p>
        </p:txBody>
      </p:sp>
      <p:sp>
        <p:nvSpPr>
          <p:cNvPr id="4" name="Content Placeholder 3"/>
          <p:cNvSpPr>
            <a:spLocks noGrp="1"/>
          </p:cNvSpPr>
          <p:nvPr>
            <p:ph sz="quarter" idx="12"/>
          </p:nvPr>
        </p:nvSpPr>
        <p:spPr>
          <a:xfrm>
            <a:off x="685800" y="1219200"/>
            <a:ext cx="7772400" cy="5029200"/>
          </a:xfrm>
        </p:spPr>
        <p:txBody>
          <a:bodyPr/>
          <a:lstStyle/>
          <a:p>
            <a:pPr marL="347472" lvl="0" indent="-347472">
              <a:spcBef>
                <a:spcPts val="1200"/>
              </a:spcBef>
              <a:spcAft>
                <a:spcPts val="0"/>
              </a:spcAft>
              <a:buSzPct val="120000"/>
              <a:buFont typeface="Arial" panose="020B0604020202020204" pitchFamily="34" charset="0"/>
              <a:buChar char="•"/>
            </a:pPr>
            <a:r>
              <a:rPr lang="en-US" sz="2300" b="1" dirty="0" smtClean="0">
                <a:solidFill>
                  <a:schemeClr val="tx2"/>
                </a:solidFill>
                <a:latin typeface="Arial Narrow" panose="020B0606020202030204" pitchFamily="34" charset="0"/>
              </a:rPr>
              <a:t>Cost of Political Risks – New “Deal Killers”</a:t>
            </a:r>
          </a:p>
          <a:p>
            <a:pPr marL="659953" lvl="2" indent="-347472">
              <a:spcAft>
                <a:spcPts val="0"/>
              </a:spcAft>
              <a:buSzPct val="80000"/>
              <a:buFont typeface="Wingdings" panose="05000000000000000000" pitchFamily="2" charset="2"/>
              <a:buChar char="§"/>
            </a:pPr>
            <a:r>
              <a:rPr lang="en-US" sz="2300" dirty="0" smtClean="0">
                <a:solidFill>
                  <a:schemeClr val="tx2"/>
                </a:solidFill>
                <a:latin typeface="Arial Narrow" panose="020B0606020202030204" pitchFamily="34" charset="0"/>
              </a:rPr>
              <a:t>Site </a:t>
            </a:r>
            <a:r>
              <a:rPr lang="en-US" sz="2300" dirty="0">
                <a:solidFill>
                  <a:schemeClr val="tx2"/>
                </a:solidFill>
                <a:latin typeface="Arial Narrow" panose="020B0606020202030204" pitchFamily="34" charset="0"/>
              </a:rPr>
              <a:t>Selection Magazine – 2021 Survey of Site Selection Consultants</a:t>
            </a:r>
          </a:p>
          <a:p>
            <a:pPr marL="659953" lvl="2" indent="-347472">
              <a:spcAft>
                <a:spcPts val="0"/>
              </a:spcAft>
              <a:buSzPct val="80000"/>
              <a:buFont typeface="Wingdings" panose="05000000000000000000" pitchFamily="2" charset="2"/>
              <a:buChar char="§"/>
            </a:pPr>
            <a:r>
              <a:rPr lang="en-US" sz="2300" dirty="0" smtClean="0">
                <a:solidFill>
                  <a:schemeClr val="tx2"/>
                </a:solidFill>
                <a:latin typeface="Arial Narrow" panose="020B0606020202030204" pitchFamily="34" charset="0"/>
              </a:rPr>
              <a:t>“</a:t>
            </a:r>
            <a:r>
              <a:rPr lang="en-US" sz="2300" dirty="0">
                <a:solidFill>
                  <a:schemeClr val="tx2"/>
                </a:solidFill>
                <a:latin typeface="Arial Narrow" panose="020B0606020202030204" pitchFamily="34" charset="0"/>
              </a:rPr>
              <a:t>Divisive, public and over-the-top opposition to financial incentives” </a:t>
            </a:r>
          </a:p>
          <a:p>
            <a:pPr marL="659953" lvl="2" indent="-347472">
              <a:spcAft>
                <a:spcPts val="0"/>
              </a:spcAft>
              <a:buSzPct val="80000"/>
              <a:buFont typeface="Wingdings" panose="05000000000000000000" pitchFamily="2" charset="2"/>
              <a:buChar char="§"/>
            </a:pPr>
            <a:r>
              <a:rPr lang="en-US" sz="2300" dirty="0">
                <a:solidFill>
                  <a:schemeClr val="tx2"/>
                </a:solidFill>
                <a:latin typeface="Arial Narrow" panose="020B0606020202030204" pitchFamily="34" charset="0"/>
              </a:rPr>
              <a:t>“Lack of ethics in community leadership”</a:t>
            </a:r>
          </a:p>
          <a:p>
            <a:pPr marL="659953" lvl="2" indent="-347472">
              <a:spcAft>
                <a:spcPts val="0"/>
              </a:spcAft>
              <a:buSzPct val="80000"/>
              <a:buFont typeface="Wingdings" panose="05000000000000000000" pitchFamily="2" charset="2"/>
              <a:buChar char="§"/>
            </a:pPr>
            <a:r>
              <a:rPr lang="en-US" sz="2300" dirty="0">
                <a:solidFill>
                  <a:schemeClr val="tx2"/>
                </a:solidFill>
                <a:latin typeface="Arial Narrow" panose="020B0606020202030204" pitchFamily="34" charset="0"/>
              </a:rPr>
              <a:t>“Poor local relationships” </a:t>
            </a:r>
          </a:p>
          <a:p>
            <a:pPr marL="659953" lvl="2" indent="-347472">
              <a:spcAft>
                <a:spcPts val="0"/>
              </a:spcAft>
              <a:buSzPct val="80000"/>
              <a:buFont typeface="Wingdings" panose="05000000000000000000" pitchFamily="2" charset="2"/>
              <a:buChar char="§"/>
            </a:pPr>
            <a:r>
              <a:rPr lang="en-US" sz="2300" dirty="0">
                <a:solidFill>
                  <a:schemeClr val="tx2"/>
                </a:solidFill>
                <a:latin typeface="Arial Narrow" panose="020B0606020202030204" pitchFamily="34" charset="0"/>
              </a:rPr>
              <a:t>“Poor city responsiveness” </a:t>
            </a:r>
          </a:p>
          <a:p>
            <a:pPr marL="659953" lvl="2" indent="-347472">
              <a:spcAft>
                <a:spcPts val="0"/>
              </a:spcAft>
              <a:buSzPct val="80000"/>
              <a:buFont typeface="Wingdings" panose="05000000000000000000" pitchFamily="2" charset="2"/>
              <a:buChar char="§"/>
            </a:pPr>
            <a:r>
              <a:rPr lang="en-US" sz="2300" dirty="0">
                <a:solidFill>
                  <a:schemeClr val="tx2"/>
                </a:solidFill>
                <a:latin typeface="Arial Narrow" panose="020B0606020202030204" pitchFamily="34" charset="0"/>
              </a:rPr>
              <a:t>“Lack of regional approach to attracting companies” </a:t>
            </a:r>
          </a:p>
          <a:p>
            <a:pPr marL="659953" lvl="2" indent="-347472">
              <a:spcAft>
                <a:spcPts val="0"/>
              </a:spcAft>
              <a:buSzPct val="80000"/>
              <a:buFont typeface="Wingdings" panose="05000000000000000000" pitchFamily="2" charset="2"/>
              <a:buChar char="§"/>
            </a:pPr>
            <a:r>
              <a:rPr lang="en-US" sz="2300" dirty="0">
                <a:solidFill>
                  <a:schemeClr val="tx2"/>
                </a:solidFill>
                <a:latin typeface="Arial Narrow" panose="020B0606020202030204" pitchFamily="34" charset="0"/>
              </a:rPr>
              <a:t>“Communities over-promising and under-delivering”</a:t>
            </a:r>
          </a:p>
          <a:p>
            <a:pPr marL="285750" lvl="0" indent="-285750" algn="just">
              <a:spcBef>
                <a:spcPts val="1200"/>
              </a:spcBef>
              <a:buFont typeface="Arial" panose="020B0604020202020204" pitchFamily="34" charset="0"/>
              <a:buChar char="•"/>
            </a:pPr>
            <a:endParaRPr lang="en-US" dirty="0">
              <a:solidFill>
                <a:schemeClr val="accent1">
                  <a:lumMod val="90000"/>
                  <a:lumOff val="10000"/>
                </a:schemeClr>
              </a:solidFill>
              <a:latin typeface="Arial Narrow" panose="020B0606020202030204" pitchFamily="34" charset="0"/>
            </a:endParaRPr>
          </a:p>
        </p:txBody>
      </p:sp>
      <p:sp>
        <p:nvSpPr>
          <p:cNvPr id="5" name="Title 4"/>
          <p:cNvSpPr>
            <a:spLocks noGrp="1"/>
          </p:cNvSpPr>
          <p:nvPr>
            <p:ph type="ctrTitle"/>
          </p:nvPr>
        </p:nvSpPr>
        <p:spPr>
          <a:xfrm>
            <a:off x="685354" y="76200"/>
            <a:ext cx="7773293" cy="1143000"/>
          </a:xfrm>
        </p:spPr>
        <p:txBody>
          <a:bodyPr/>
          <a:lstStyle/>
          <a:p>
            <a:r>
              <a:rPr lang="en-US" sz="3200" b="1" dirty="0">
                <a:solidFill>
                  <a:schemeClr val="tx2"/>
                </a:solidFill>
                <a:ea typeface="Tahoma" panose="020B0604030504040204" pitchFamily="34" charset="0"/>
                <a:cs typeface="Tahoma" panose="020B0604030504040204" pitchFamily="34" charset="0"/>
              </a:rPr>
              <a:t>I. Company Considerations – </a:t>
            </a:r>
            <a:r>
              <a:rPr lang="en-US" sz="3200" b="1" dirty="0" smtClean="0">
                <a:solidFill>
                  <a:schemeClr val="tx2"/>
                </a:solidFill>
                <a:ea typeface="Tahoma" panose="020B0604030504040204" pitchFamily="34" charset="0"/>
                <a:cs typeface="Tahoma" panose="020B0604030504040204" pitchFamily="34" charset="0"/>
              </a:rPr>
              <a:t>CBA</a:t>
            </a:r>
            <a:endParaRPr lang="en-US" sz="3200" b="1" dirty="0">
              <a:solidFill>
                <a:schemeClr val="tx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599615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4 Firm PowerPoint Template, Final">
  <a:themeElements>
    <a:clrScheme name="Custom 50">
      <a:dk1>
        <a:srgbClr val="000000"/>
      </a:dk1>
      <a:lt1>
        <a:srgbClr val="F7F7F7"/>
      </a:lt1>
      <a:dk2>
        <a:srgbClr val="000000"/>
      </a:dk2>
      <a:lt2>
        <a:srgbClr val="808080"/>
      </a:lt2>
      <a:accent1>
        <a:srgbClr val="626164"/>
      </a:accent1>
      <a:accent2>
        <a:srgbClr val="333399"/>
      </a:accent2>
      <a:accent3>
        <a:srgbClr val="FAFAFA"/>
      </a:accent3>
      <a:accent4>
        <a:srgbClr val="000000"/>
      </a:accent4>
      <a:accent5>
        <a:srgbClr val="B7B7B8"/>
      </a:accent5>
      <a:accent6>
        <a:srgbClr val="2D2D8A"/>
      </a:accent6>
      <a:hlink>
        <a:srgbClr val="2764B3"/>
      </a:hlink>
      <a:folHlink>
        <a:srgbClr val="99CC00"/>
      </a:folHlink>
    </a:clrScheme>
    <a:fontScheme name="Closing">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Clo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Nexsen Pruet Template">
  <a:themeElements>
    <a:clrScheme name="">
      <a:dk1>
        <a:srgbClr val="000000"/>
      </a:dk1>
      <a:lt1>
        <a:srgbClr val="F7F7F7"/>
      </a:lt1>
      <a:dk2>
        <a:srgbClr val="000000"/>
      </a:dk2>
      <a:lt2>
        <a:srgbClr val="808080"/>
      </a:lt2>
      <a:accent1>
        <a:srgbClr val="626164"/>
      </a:accent1>
      <a:accent2>
        <a:srgbClr val="333399"/>
      </a:accent2>
      <a:accent3>
        <a:srgbClr val="FAFAFA"/>
      </a:accent3>
      <a:accent4>
        <a:srgbClr val="000000"/>
      </a:accent4>
      <a:accent5>
        <a:srgbClr val="B7B7B8"/>
      </a:accent5>
      <a:accent6>
        <a:srgbClr val="2D2D8A"/>
      </a:accent6>
      <a:hlink>
        <a:srgbClr val="009999"/>
      </a:hlink>
      <a:folHlink>
        <a:srgbClr val="99CC00"/>
      </a:folHlink>
    </a:clrScheme>
    <a:fontScheme name="Pre-Cover 1">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re-Cov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Page">
  <a:themeElements>
    <a:clrScheme name="">
      <a:dk1>
        <a:srgbClr val="000000"/>
      </a:dk1>
      <a:lt1>
        <a:srgbClr val="F7F7F7"/>
      </a:lt1>
      <a:dk2>
        <a:srgbClr val="000000"/>
      </a:dk2>
      <a:lt2>
        <a:srgbClr val="808080"/>
      </a:lt2>
      <a:accent1>
        <a:srgbClr val="626164"/>
      </a:accent1>
      <a:accent2>
        <a:srgbClr val="333399"/>
      </a:accent2>
      <a:accent3>
        <a:srgbClr val="FAFAFA"/>
      </a:accent3>
      <a:accent4>
        <a:srgbClr val="000000"/>
      </a:accent4>
      <a:accent5>
        <a:srgbClr val="B7B7B8"/>
      </a:accent5>
      <a:accent6>
        <a:srgbClr val="2D2D8A"/>
      </a:accent6>
      <a:hlink>
        <a:srgbClr val="009999"/>
      </a:hlink>
      <a:folHlink>
        <a:srgbClr val="99CC00"/>
      </a:folHlink>
    </a:clrScheme>
    <a:fontScheme name="Cover 1">
      <a:majorFont>
        <a:latin typeface="DIN-Regular"/>
        <a:ea typeface="ヒラギノ角ゴ ProN W6"/>
        <a:cs typeface="ヒラギノ角ゴ ProN W6"/>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Cov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ue Chapter Heading">
  <a:themeElements>
    <a:clrScheme name="">
      <a:dk1>
        <a:srgbClr val="000000"/>
      </a:dk1>
      <a:lt1>
        <a:srgbClr val="296FBA"/>
      </a:lt1>
      <a:dk2>
        <a:srgbClr val="000000"/>
      </a:dk2>
      <a:lt2>
        <a:srgbClr val="808080"/>
      </a:lt2>
      <a:accent1>
        <a:srgbClr val="1D468B"/>
      </a:accent1>
      <a:accent2>
        <a:srgbClr val="333399"/>
      </a:accent2>
      <a:accent3>
        <a:srgbClr val="ACBBD9"/>
      </a:accent3>
      <a:accent4>
        <a:srgbClr val="000000"/>
      </a:accent4>
      <a:accent5>
        <a:srgbClr val="ABB0C4"/>
      </a:accent5>
      <a:accent6>
        <a:srgbClr val="2D2D8A"/>
      </a:accent6>
      <a:hlink>
        <a:srgbClr val="009999"/>
      </a:hlink>
      <a:folHlink>
        <a:srgbClr val="99CC00"/>
      </a:folHlink>
    </a:clrScheme>
    <a:fontScheme name="Blue 1">
      <a:majorFont>
        <a:latin typeface="DIN-Light"/>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u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ime Chapter Heading">
  <a:themeElements>
    <a:clrScheme name="">
      <a:dk1>
        <a:srgbClr val="000000"/>
      </a:dk1>
      <a:lt1>
        <a:srgbClr val="B0C92C"/>
      </a:lt1>
      <a:dk2>
        <a:srgbClr val="000000"/>
      </a:dk2>
      <a:lt2>
        <a:srgbClr val="808080"/>
      </a:lt2>
      <a:accent1>
        <a:srgbClr val="4D7922"/>
      </a:accent1>
      <a:accent2>
        <a:srgbClr val="333399"/>
      </a:accent2>
      <a:accent3>
        <a:srgbClr val="D4E1AC"/>
      </a:accent3>
      <a:accent4>
        <a:srgbClr val="000000"/>
      </a:accent4>
      <a:accent5>
        <a:srgbClr val="B2BEAB"/>
      </a:accent5>
      <a:accent6>
        <a:srgbClr val="2D2D8A"/>
      </a:accent6>
      <a:hlink>
        <a:srgbClr val="009999"/>
      </a:hlink>
      <a:folHlink>
        <a:srgbClr val="99CC00"/>
      </a:folHlink>
    </a:clrScheme>
    <a:fontScheme name="Lime 1">
      <a:majorFont>
        <a:latin typeface="DIN-Light"/>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Lim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ray Chapter Heading ">
  <a:themeElements>
    <a:clrScheme name="">
      <a:dk1>
        <a:srgbClr val="000000"/>
      </a:dk1>
      <a:lt1>
        <a:srgbClr val="626164"/>
      </a:lt1>
      <a:dk2>
        <a:srgbClr val="000000"/>
      </a:dk2>
      <a:lt2>
        <a:srgbClr val="808080"/>
      </a:lt2>
      <a:accent1>
        <a:srgbClr val="D5A720"/>
      </a:accent1>
      <a:accent2>
        <a:srgbClr val="333399"/>
      </a:accent2>
      <a:accent3>
        <a:srgbClr val="B7B7B8"/>
      </a:accent3>
      <a:accent4>
        <a:srgbClr val="000000"/>
      </a:accent4>
      <a:accent5>
        <a:srgbClr val="E7D0AB"/>
      </a:accent5>
      <a:accent6>
        <a:srgbClr val="2D2D8A"/>
      </a:accent6>
      <a:hlink>
        <a:srgbClr val="009999"/>
      </a:hlink>
      <a:folHlink>
        <a:srgbClr val="99CC00"/>
      </a:folHlink>
    </a:clrScheme>
    <a:fontScheme name="gray 1">
      <a:majorFont>
        <a:latin typeface="DIN-Light"/>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gra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Yellow Chapter Heading">
  <a:themeElements>
    <a:clrScheme name="">
      <a:dk1>
        <a:srgbClr val="000000"/>
      </a:dk1>
      <a:lt1>
        <a:srgbClr val="D5A720"/>
      </a:lt1>
      <a:dk2>
        <a:srgbClr val="000000"/>
      </a:dk2>
      <a:lt2>
        <a:srgbClr val="808080"/>
      </a:lt2>
      <a:accent1>
        <a:srgbClr val="806413"/>
      </a:accent1>
      <a:accent2>
        <a:srgbClr val="333399"/>
      </a:accent2>
      <a:accent3>
        <a:srgbClr val="E7D0AB"/>
      </a:accent3>
      <a:accent4>
        <a:srgbClr val="000000"/>
      </a:accent4>
      <a:accent5>
        <a:srgbClr val="C0B8AA"/>
      </a:accent5>
      <a:accent6>
        <a:srgbClr val="2D2D8A"/>
      </a:accent6>
      <a:hlink>
        <a:srgbClr val="009999"/>
      </a:hlink>
      <a:folHlink>
        <a:srgbClr val="99CC00"/>
      </a:folHlink>
    </a:clrScheme>
    <a:fontScheme name="Yellow 1">
      <a:majorFont>
        <a:latin typeface="DIN-Light"/>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Yellow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2014 Firm PowerPoint Template, Final</Template>
  <TotalTime>2650</TotalTime>
  <Words>2762</Words>
  <Application>Microsoft Office PowerPoint</Application>
  <PresentationFormat>On-screen Show (4:3)</PresentationFormat>
  <Paragraphs>341</Paragraphs>
  <Slides>37</Slides>
  <Notes>30</Notes>
  <HiddenSlides>0</HiddenSlides>
  <MMClips>0</MMClips>
  <ScaleCrop>false</ScaleCrop>
  <HeadingPairs>
    <vt:vector size="8" baseType="variant">
      <vt:variant>
        <vt:lpstr>Fonts Used</vt:lpstr>
      </vt:variant>
      <vt:variant>
        <vt:i4>13</vt:i4>
      </vt:variant>
      <vt:variant>
        <vt:lpstr>Theme</vt:lpstr>
      </vt:variant>
      <vt:variant>
        <vt:i4>10</vt:i4>
      </vt:variant>
      <vt:variant>
        <vt:lpstr>Embedded OLE Servers</vt:lpstr>
      </vt:variant>
      <vt:variant>
        <vt:i4>1</vt:i4>
      </vt:variant>
      <vt:variant>
        <vt:lpstr>Slide Titles</vt:lpstr>
      </vt:variant>
      <vt:variant>
        <vt:i4>37</vt:i4>
      </vt:variant>
    </vt:vector>
  </HeadingPairs>
  <TitlesOfParts>
    <vt:vector size="61" baseType="lpstr">
      <vt:lpstr>ＭＳ Ｐゴシック</vt:lpstr>
      <vt:lpstr>Arial</vt:lpstr>
      <vt:lpstr>Arial Narrow</vt:lpstr>
      <vt:lpstr>Calibri</vt:lpstr>
      <vt:lpstr>Courier New</vt:lpstr>
      <vt:lpstr>DIN-Light</vt:lpstr>
      <vt:lpstr>DIN-Regular</vt:lpstr>
      <vt:lpstr>Gill Sans</vt:lpstr>
      <vt:lpstr>Lucida Grande</vt:lpstr>
      <vt:lpstr>Tahoma</vt:lpstr>
      <vt:lpstr>Wingdings</vt:lpstr>
      <vt:lpstr>ヒラギノ角ゴ ProN W3</vt:lpstr>
      <vt:lpstr>ヒラギノ角ゴ ProN W6</vt:lpstr>
      <vt:lpstr>2014 Firm PowerPoint Template, Final</vt:lpstr>
      <vt:lpstr>New Nexsen Pruet Template</vt:lpstr>
      <vt:lpstr>Title Page</vt:lpstr>
      <vt:lpstr>Custom Design</vt:lpstr>
      <vt:lpstr>Main Page</vt:lpstr>
      <vt:lpstr>Blue Chapter Heading</vt:lpstr>
      <vt:lpstr>Lime Chapter Heading</vt:lpstr>
      <vt:lpstr>Gray Chapter Heading </vt:lpstr>
      <vt:lpstr>Yellow Chapter Heading</vt:lpstr>
      <vt:lpstr>1_Main Page</vt:lpstr>
      <vt:lpstr>Worksheet</vt:lpstr>
      <vt:lpstr> ACC SOUTH CAROLINA WINTER MEETING Expanding in South Carolina:  Economic Development Considerations </vt:lpstr>
      <vt:lpstr>Expanding in South Carolina:  Economic Development Considerations</vt:lpstr>
      <vt:lpstr>I. Company Considerations – Site Selection</vt:lpstr>
      <vt:lpstr>I. Company Considerations – CBA</vt:lpstr>
      <vt:lpstr>I. Company Considerations – CBA</vt:lpstr>
      <vt:lpstr>I. Company Considerations – CBA</vt:lpstr>
      <vt:lpstr>I. Company Considerations – CBA</vt:lpstr>
      <vt:lpstr>I. Company Considerations – CBA</vt:lpstr>
      <vt:lpstr>I. Company Considerations – CBA</vt:lpstr>
      <vt:lpstr>I. Company Considerations – CBA</vt:lpstr>
      <vt:lpstr>II. State tax rankings</vt:lpstr>
      <vt:lpstr>III. Incentives – effect and evaluation</vt:lpstr>
      <vt:lpstr>III. Incentives – effect and evaluation</vt:lpstr>
      <vt:lpstr>IV. SC Incentives – OVERVIEW</vt:lpstr>
      <vt:lpstr>IV. SC Incentives – statutory Incentives – Income Tax credits</vt:lpstr>
      <vt:lpstr>IV. SC Incentives – statutory Incentives – Income Tax credits</vt:lpstr>
      <vt:lpstr>IV. SC Incentives – statutory Incentives – Sales and use Tax exemptions</vt:lpstr>
      <vt:lpstr>IV. SC Incentives – statutory Incentives – Sales and use tax EXEMPTIONS</vt:lpstr>
      <vt:lpstr>IV. SC Incentives – statutory Incentives – Sales and use tax exemptions</vt:lpstr>
      <vt:lpstr>Iv. SC Incentives – discretionary Incentives – state grants</vt:lpstr>
      <vt:lpstr>Iv. SC Incentives – discretionary Incentives – job development credits</vt:lpstr>
      <vt:lpstr>V. Local property tax incentives</vt:lpstr>
      <vt:lpstr>V. Local property tax incentives - FILOT</vt:lpstr>
      <vt:lpstr>V. Local property tax incentives - FILOT</vt:lpstr>
      <vt:lpstr>V. Local property tax incentives - FILOT</vt:lpstr>
      <vt:lpstr>V. Local property tax incentives - FILOT</vt:lpstr>
      <vt:lpstr>V. Local property tax incentives - SSRC</vt:lpstr>
      <vt:lpstr>V. Local property tax incentives – FILOT and SSRC</vt:lpstr>
      <vt:lpstr>V. Local property tax incentives – FILOT and SSRC</vt:lpstr>
      <vt:lpstr>V. REVITALIZATION incentives</vt:lpstr>
      <vt:lpstr>VII. Utility incentives</vt:lpstr>
      <vt:lpstr>VII. SC FOIA CONSIDERATIONS</vt:lpstr>
      <vt:lpstr>VII. SC FOIA CONSIDERATIONS – EXEMPTIONS</vt:lpstr>
      <vt:lpstr>VII. SC FOIA CONSIDERATIONS - EXEMPTIONS</vt:lpstr>
      <vt:lpstr>VII. SC FOIA CONSIDERATIONS – FISCAL IMPACT STATEMENT</vt:lpstr>
      <vt:lpstr>VII. SC FOIA CONSIDERATIONS – LITIGATION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CBelton</dc:creator>
  <cp:lastModifiedBy>Emerson, Tina F.</cp:lastModifiedBy>
  <cp:revision>247</cp:revision>
  <cp:lastPrinted>2016-12-22T22:25:24Z</cp:lastPrinted>
  <dcterms:created xsi:type="dcterms:W3CDTF">2014-06-19T17:40:48Z</dcterms:created>
  <dcterms:modified xsi:type="dcterms:W3CDTF">2022-02-16T19:22:42Z</dcterms:modified>
</cp:coreProperties>
</file>