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6"/>
  </p:notesMasterIdLst>
  <p:sldIdLst>
    <p:sldId id="310" r:id="rId5"/>
    <p:sldId id="309" r:id="rId6"/>
    <p:sldId id="257" r:id="rId7"/>
    <p:sldId id="300" r:id="rId8"/>
    <p:sldId id="296" r:id="rId9"/>
    <p:sldId id="315" r:id="rId10"/>
    <p:sldId id="301" r:id="rId11"/>
    <p:sldId id="302" r:id="rId12"/>
    <p:sldId id="284" r:id="rId13"/>
    <p:sldId id="292" r:id="rId14"/>
    <p:sldId id="289" r:id="rId15"/>
    <p:sldId id="288" r:id="rId16"/>
    <p:sldId id="290" r:id="rId17"/>
    <p:sldId id="307" r:id="rId18"/>
    <p:sldId id="294" r:id="rId19"/>
    <p:sldId id="286" r:id="rId20"/>
    <p:sldId id="311" r:id="rId21"/>
    <p:sldId id="312" r:id="rId22"/>
    <p:sldId id="313" r:id="rId23"/>
    <p:sldId id="295" r:id="rId24"/>
    <p:sldId id="308" r:id="rId25"/>
  </p:sldIdLst>
  <p:sldSz cx="18288000" cy="10287000"/>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bil Abdalla" initials="NA" lastIdx="5" clrIdx="0">
    <p:extLst>
      <p:ext uri="{19B8F6BF-5375-455C-9EA6-DF929625EA0E}">
        <p15:presenceInfo xmlns:p15="http://schemas.microsoft.com/office/powerpoint/2012/main" userId="S::nabil@hansantos.com::a4ee7f28-5ee3-4047-bc26-ab61fd3c9cba" providerId="AD"/>
      </p:ext>
    </p:extLst>
  </p:cmAuthor>
  <p:cmAuthor id="2" name="Kirby Pratt" initials="KP" lastIdx="23" clrIdx="1">
    <p:extLst>
      <p:ext uri="{19B8F6BF-5375-455C-9EA6-DF929625EA0E}">
        <p15:presenceInfo xmlns:p15="http://schemas.microsoft.com/office/powerpoint/2012/main" userId="S::Kirby@hansantos.com::f8038b0b-36ca-42d2-9d04-0173b9524b2d" providerId="AD"/>
      </p:ext>
    </p:extLst>
  </p:cmAuthor>
  <p:cmAuthor id="3" name="Donna McPartland" initials="DM" lastIdx="9" clrIdx="2">
    <p:extLst>
      <p:ext uri="{19B8F6BF-5375-455C-9EA6-DF929625EA0E}">
        <p15:presenceInfo xmlns:p15="http://schemas.microsoft.com/office/powerpoint/2012/main" userId="S::donnam@hansantos.com::84df3c1a-bf15-4da1-b2b5-be70e2aa479d" providerId="AD"/>
      </p:ext>
    </p:extLst>
  </p:cmAuthor>
  <p:cmAuthor id="4" name="Shamim Mohandessi" initials="SM" lastIdx="2" clrIdx="3">
    <p:extLst>
      <p:ext uri="{19B8F6BF-5375-455C-9EA6-DF929625EA0E}">
        <p15:presenceInfo xmlns:p15="http://schemas.microsoft.com/office/powerpoint/2012/main" userId="S::shamim@hansantos.com::81dc19a1-1f00-4f49-8436-f36db462d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9BAAB-50CC-4389-B950-CAB3B1877C5F}" v="3" dt="2021-09-23T17:30:02.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49" autoAdjust="0"/>
  </p:normalViewPr>
  <p:slideViewPr>
    <p:cSldViewPr snapToGrid="0">
      <p:cViewPr varScale="1">
        <p:scale>
          <a:sx n="64" d="100"/>
          <a:sy n="64" d="100"/>
        </p:scale>
        <p:origin x="11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by Pratt" userId="f8038b0b-36ca-42d2-9d04-0173b9524b2d" providerId="ADAL" clId="{7D19BAAB-50CC-4389-B950-CAB3B1877C5F}"/>
    <pc:docChg chg="custSel modSld">
      <pc:chgData name="Kirby Pratt" userId="f8038b0b-36ca-42d2-9d04-0173b9524b2d" providerId="ADAL" clId="{7D19BAAB-50CC-4389-B950-CAB3B1877C5F}" dt="2021-09-23T17:33:02.268" v="120" actId="12"/>
      <pc:docMkLst>
        <pc:docMk/>
      </pc:docMkLst>
      <pc:sldChg chg="modSp mod modNotesTx">
        <pc:chgData name="Kirby Pratt" userId="f8038b0b-36ca-42d2-9d04-0173b9524b2d" providerId="ADAL" clId="{7D19BAAB-50CC-4389-B950-CAB3B1877C5F}" dt="2021-09-23T14:39:31.315" v="83" actId="6549"/>
        <pc:sldMkLst>
          <pc:docMk/>
          <pc:sldMk cId="38030091" sldId="257"/>
        </pc:sldMkLst>
        <pc:spChg chg="mod">
          <ac:chgData name="Kirby Pratt" userId="f8038b0b-36ca-42d2-9d04-0173b9524b2d" providerId="ADAL" clId="{7D19BAAB-50CC-4389-B950-CAB3B1877C5F}" dt="2021-09-23T14:39:31.315" v="83" actId="6549"/>
          <ac:spMkLst>
            <pc:docMk/>
            <pc:sldMk cId="38030091" sldId="257"/>
            <ac:spMk id="5" creationId="{60919939-936B-4B2C-9714-43C2C61A1EB4}"/>
          </ac:spMkLst>
        </pc:spChg>
      </pc:sldChg>
      <pc:sldChg chg="modNotesTx">
        <pc:chgData name="Kirby Pratt" userId="f8038b0b-36ca-42d2-9d04-0173b9524b2d" providerId="ADAL" clId="{7D19BAAB-50CC-4389-B950-CAB3B1877C5F}" dt="2021-09-23T14:35:03.161" v="7" actId="20577"/>
        <pc:sldMkLst>
          <pc:docMk/>
          <pc:sldMk cId="1377547119" sldId="284"/>
        </pc:sldMkLst>
      </pc:sldChg>
      <pc:sldChg chg="delCm modNotesTx">
        <pc:chgData name="Kirby Pratt" userId="f8038b0b-36ca-42d2-9d04-0173b9524b2d" providerId="ADAL" clId="{7D19BAAB-50CC-4389-B950-CAB3B1877C5F}" dt="2021-09-23T14:44:33.035" v="89" actId="1592"/>
        <pc:sldMkLst>
          <pc:docMk/>
          <pc:sldMk cId="4083759709" sldId="286"/>
        </pc:sldMkLst>
      </pc:sldChg>
      <pc:sldChg chg="delCm modNotesTx">
        <pc:chgData name="Kirby Pratt" userId="f8038b0b-36ca-42d2-9d04-0173b9524b2d" providerId="ADAL" clId="{7D19BAAB-50CC-4389-B950-CAB3B1877C5F}" dt="2021-09-23T14:44:23.893" v="87" actId="1592"/>
        <pc:sldMkLst>
          <pc:docMk/>
          <pc:sldMk cId="2494062505" sldId="288"/>
        </pc:sldMkLst>
      </pc:sldChg>
      <pc:sldChg chg="delCm modNotesTx">
        <pc:chgData name="Kirby Pratt" userId="f8038b0b-36ca-42d2-9d04-0173b9524b2d" providerId="ADAL" clId="{7D19BAAB-50CC-4389-B950-CAB3B1877C5F}" dt="2021-09-23T14:44:20.849" v="86" actId="1592"/>
        <pc:sldMkLst>
          <pc:docMk/>
          <pc:sldMk cId="2511533876" sldId="289"/>
        </pc:sldMkLst>
      </pc:sldChg>
      <pc:sldChg chg="delCm modNotesTx">
        <pc:chgData name="Kirby Pratt" userId="f8038b0b-36ca-42d2-9d04-0173b9524b2d" providerId="ADAL" clId="{7D19BAAB-50CC-4389-B950-CAB3B1877C5F}" dt="2021-09-23T14:44:26.992" v="88" actId="1592"/>
        <pc:sldMkLst>
          <pc:docMk/>
          <pc:sldMk cId="2311082438" sldId="290"/>
        </pc:sldMkLst>
      </pc:sldChg>
      <pc:sldChg chg="modNotesTx">
        <pc:chgData name="Kirby Pratt" userId="f8038b0b-36ca-42d2-9d04-0173b9524b2d" providerId="ADAL" clId="{7D19BAAB-50CC-4389-B950-CAB3B1877C5F}" dt="2021-09-23T14:35:07.640" v="8" actId="20577"/>
        <pc:sldMkLst>
          <pc:docMk/>
          <pc:sldMk cId="1687565568" sldId="292"/>
        </pc:sldMkLst>
      </pc:sldChg>
      <pc:sldChg chg="modNotesTx">
        <pc:chgData name="Kirby Pratt" userId="f8038b0b-36ca-42d2-9d04-0173b9524b2d" providerId="ADAL" clId="{7D19BAAB-50CC-4389-B950-CAB3B1877C5F}" dt="2021-09-23T14:35:32.261" v="13" actId="20577"/>
        <pc:sldMkLst>
          <pc:docMk/>
          <pc:sldMk cId="2755760038" sldId="294"/>
        </pc:sldMkLst>
      </pc:sldChg>
      <pc:sldChg chg="modNotesTx">
        <pc:chgData name="Kirby Pratt" userId="f8038b0b-36ca-42d2-9d04-0173b9524b2d" providerId="ADAL" clId="{7D19BAAB-50CC-4389-B950-CAB3B1877C5F}" dt="2021-09-23T14:35:46.896" v="18" actId="20577"/>
        <pc:sldMkLst>
          <pc:docMk/>
          <pc:sldMk cId="3973489129" sldId="295"/>
        </pc:sldMkLst>
      </pc:sldChg>
      <pc:sldChg chg="delCm modNotesTx">
        <pc:chgData name="Kirby Pratt" userId="f8038b0b-36ca-42d2-9d04-0173b9524b2d" providerId="ADAL" clId="{7D19BAAB-50CC-4389-B950-CAB3B1877C5F}" dt="2021-09-23T14:44:03.808" v="84" actId="1592"/>
        <pc:sldMkLst>
          <pc:docMk/>
          <pc:sldMk cId="3033950643" sldId="296"/>
        </pc:sldMkLst>
      </pc:sldChg>
      <pc:sldChg chg="modNotesTx">
        <pc:chgData name="Kirby Pratt" userId="f8038b0b-36ca-42d2-9d04-0173b9524b2d" providerId="ADAL" clId="{7D19BAAB-50CC-4389-B950-CAB3B1877C5F}" dt="2021-09-23T14:33:52.486" v="2" actId="6549"/>
        <pc:sldMkLst>
          <pc:docMk/>
          <pc:sldMk cId="268093566" sldId="300"/>
        </pc:sldMkLst>
      </pc:sldChg>
      <pc:sldChg chg="modNotesTx">
        <pc:chgData name="Kirby Pratt" userId="f8038b0b-36ca-42d2-9d04-0173b9524b2d" providerId="ADAL" clId="{7D19BAAB-50CC-4389-B950-CAB3B1877C5F}" dt="2021-09-23T14:34:53.869" v="5" actId="20577"/>
        <pc:sldMkLst>
          <pc:docMk/>
          <pc:sldMk cId="1004394166" sldId="301"/>
        </pc:sldMkLst>
      </pc:sldChg>
      <pc:sldChg chg="modNotesTx">
        <pc:chgData name="Kirby Pratt" userId="f8038b0b-36ca-42d2-9d04-0173b9524b2d" providerId="ADAL" clId="{7D19BAAB-50CC-4389-B950-CAB3B1877C5F}" dt="2021-09-23T14:34:58.871" v="6" actId="6549"/>
        <pc:sldMkLst>
          <pc:docMk/>
          <pc:sldMk cId="4181083699" sldId="302"/>
        </pc:sldMkLst>
      </pc:sldChg>
      <pc:sldChg chg="modSp mod modNotesTx">
        <pc:chgData name="Kirby Pratt" userId="f8038b0b-36ca-42d2-9d04-0173b9524b2d" providerId="ADAL" clId="{7D19BAAB-50CC-4389-B950-CAB3B1877C5F}" dt="2021-09-23T17:32:33.695" v="118" actId="12"/>
        <pc:sldMkLst>
          <pc:docMk/>
          <pc:sldMk cId="4202106738" sldId="307"/>
        </pc:sldMkLst>
        <pc:spChg chg="mod">
          <ac:chgData name="Kirby Pratt" userId="f8038b0b-36ca-42d2-9d04-0173b9524b2d" providerId="ADAL" clId="{7D19BAAB-50CC-4389-B950-CAB3B1877C5F}" dt="2021-09-23T17:32:12.640" v="115" actId="12"/>
          <ac:spMkLst>
            <pc:docMk/>
            <pc:sldMk cId="4202106738" sldId="307"/>
            <ac:spMk id="5" creationId="{685F7A89-CF99-4522-B648-538136A71EF2}"/>
          </ac:spMkLst>
        </pc:spChg>
        <pc:spChg chg="mod">
          <ac:chgData name="Kirby Pratt" userId="f8038b0b-36ca-42d2-9d04-0173b9524b2d" providerId="ADAL" clId="{7D19BAAB-50CC-4389-B950-CAB3B1877C5F}" dt="2021-09-23T17:32:33.695" v="118" actId="12"/>
          <ac:spMkLst>
            <pc:docMk/>
            <pc:sldMk cId="4202106738" sldId="307"/>
            <ac:spMk id="13" creationId="{E1200500-259B-4B95-9819-5EB7426B3F54}"/>
          </ac:spMkLst>
        </pc:spChg>
      </pc:sldChg>
      <pc:sldChg chg="modNotesTx">
        <pc:chgData name="Kirby Pratt" userId="f8038b0b-36ca-42d2-9d04-0173b9524b2d" providerId="ADAL" clId="{7D19BAAB-50CC-4389-B950-CAB3B1877C5F}" dt="2021-09-23T14:35:49.702" v="19" actId="20577"/>
        <pc:sldMkLst>
          <pc:docMk/>
          <pc:sldMk cId="0" sldId="308"/>
        </pc:sldMkLst>
      </pc:sldChg>
      <pc:sldChg chg="delSp modSp mod modNotesTx">
        <pc:chgData name="Kirby Pratt" userId="f8038b0b-36ca-42d2-9d04-0173b9524b2d" providerId="ADAL" clId="{7D19BAAB-50CC-4389-B950-CAB3B1877C5F}" dt="2021-09-23T17:27:54.754" v="112" actId="1076"/>
        <pc:sldMkLst>
          <pc:docMk/>
          <pc:sldMk cId="0" sldId="309"/>
        </pc:sldMkLst>
        <pc:spChg chg="del">
          <ac:chgData name="Kirby Pratt" userId="f8038b0b-36ca-42d2-9d04-0173b9524b2d" providerId="ADAL" clId="{7D19BAAB-50CC-4389-B950-CAB3B1877C5F}" dt="2021-09-23T17:07:56.249" v="90" actId="478"/>
          <ac:spMkLst>
            <pc:docMk/>
            <pc:sldMk cId="0" sldId="309"/>
            <ac:spMk id="2" creationId="{5B71E1BE-5E87-49C0-81F6-01A7839D7E6D}"/>
          </ac:spMkLst>
        </pc:spChg>
        <pc:spChg chg="mod">
          <ac:chgData name="Kirby Pratt" userId="f8038b0b-36ca-42d2-9d04-0173b9524b2d" providerId="ADAL" clId="{7D19BAAB-50CC-4389-B950-CAB3B1877C5F}" dt="2021-09-23T17:27:33.173" v="109" actId="1076"/>
          <ac:spMkLst>
            <pc:docMk/>
            <pc:sldMk cId="0" sldId="309"/>
            <ac:spMk id="12" creationId="{0ECF1746-3830-4063-BFC8-9FD822F214CA}"/>
          </ac:spMkLst>
        </pc:spChg>
        <pc:spChg chg="mod">
          <ac:chgData name="Kirby Pratt" userId="f8038b0b-36ca-42d2-9d04-0173b9524b2d" providerId="ADAL" clId="{7D19BAAB-50CC-4389-B950-CAB3B1877C5F}" dt="2021-09-23T17:27:46.839" v="111" actId="1076"/>
          <ac:spMkLst>
            <pc:docMk/>
            <pc:sldMk cId="0" sldId="309"/>
            <ac:spMk id="13" creationId="{C2E2D7C2-F97E-453C-96A4-3971E1BBEE83}"/>
          </ac:spMkLst>
        </pc:spChg>
        <pc:spChg chg="mod">
          <ac:chgData name="Kirby Pratt" userId="f8038b0b-36ca-42d2-9d04-0173b9524b2d" providerId="ADAL" clId="{7D19BAAB-50CC-4389-B950-CAB3B1877C5F}" dt="2021-09-23T17:26:52.881" v="104" actId="1076"/>
          <ac:spMkLst>
            <pc:docMk/>
            <pc:sldMk cId="0" sldId="309"/>
            <ac:spMk id="20" creationId="{4E125887-0A49-4FC4-8FEE-30F5EBC9234C}"/>
          </ac:spMkLst>
        </pc:spChg>
        <pc:spChg chg="mod">
          <ac:chgData name="Kirby Pratt" userId="f8038b0b-36ca-42d2-9d04-0173b9524b2d" providerId="ADAL" clId="{7D19BAAB-50CC-4389-B950-CAB3B1877C5F}" dt="2021-09-23T17:27:06.974" v="105" actId="1076"/>
          <ac:spMkLst>
            <pc:docMk/>
            <pc:sldMk cId="0" sldId="309"/>
            <ac:spMk id="21" creationId="{86EA92FD-255E-4954-A068-D8BFD5181916}"/>
          </ac:spMkLst>
        </pc:spChg>
        <pc:spChg chg="mod">
          <ac:chgData name="Kirby Pratt" userId="f8038b0b-36ca-42d2-9d04-0173b9524b2d" providerId="ADAL" clId="{7D19BAAB-50CC-4389-B950-CAB3B1877C5F}" dt="2021-09-23T17:26:23.988" v="100" actId="1076"/>
          <ac:spMkLst>
            <pc:docMk/>
            <pc:sldMk cId="0" sldId="309"/>
            <ac:spMk id="23" creationId="{E62376F6-ED19-4B24-84C4-1A2C9924D0EF}"/>
          </ac:spMkLst>
        </pc:spChg>
        <pc:spChg chg="mod">
          <ac:chgData name="Kirby Pratt" userId="f8038b0b-36ca-42d2-9d04-0173b9524b2d" providerId="ADAL" clId="{7D19BAAB-50CC-4389-B950-CAB3B1877C5F}" dt="2021-09-23T17:26:41.887" v="103" actId="1076"/>
          <ac:spMkLst>
            <pc:docMk/>
            <pc:sldMk cId="0" sldId="309"/>
            <ac:spMk id="24" creationId="{47B0B8AD-1BAD-4BEC-85ED-637759A66FDB}"/>
          </ac:spMkLst>
        </pc:spChg>
        <pc:spChg chg="mod">
          <ac:chgData name="Kirby Pratt" userId="f8038b0b-36ca-42d2-9d04-0173b9524b2d" providerId="ADAL" clId="{7D19BAAB-50CC-4389-B950-CAB3B1877C5F}" dt="2021-09-23T17:25:48.835" v="94" actId="27636"/>
          <ac:spMkLst>
            <pc:docMk/>
            <pc:sldMk cId="0" sldId="309"/>
            <ac:spMk id="26" creationId="{D2B3FC95-2E00-46B9-A0CE-FD89C40CC199}"/>
          </ac:spMkLst>
        </pc:spChg>
        <pc:spChg chg="mod">
          <ac:chgData name="Kirby Pratt" userId="f8038b0b-36ca-42d2-9d04-0173b9524b2d" providerId="ADAL" clId="{7D19BAAB-50CC-4389-B950-CAB3B1877C5F}" dt="2021-09-23T17:27:54.754" v="112" actId="1076"/>
          <ac:spMkLst>
            <pc:docMk/>
            <pc:sldMk cId="0" sldId="309"/>
            <ac:spMk id="27" creationId="{4FAB52CC-1D46-448C-A5B6-B65FC848138C}"/>
          </ac:spMkLst>
        </pc:spChg>
        <pc:spChg chg="mod">
          <ac:chgData name="Kirby Pratt" userId="f8038b0b-36ca-42d2-9d04-0173b9524b2d" providerId="ADAL" clId="{7D19BAAB-50CC-4389-B950-CAB3B1877C5F}" dt="2021-09-23T17:25:57.068" v="95" actId="255"/>
          <ac:spMkLst>
            <pc:docMk/>
            <pc:sldMk cId="0" sldId="309"/>
            <ac:spMk id="29" creationId="{7D16086F-07A1-4848-86D0-BA731E056FCF}"/>
          </ac:spMkLst>
        </pc:spChg>
        <pc:grpChg chg="mod">
          <ac:chgData name="Kirby Pratt" userId="f8038b0b-36ca-42d2-9d04-0173b9524b2d" providerId="ADAL" clId="{7D19BAAB-50CC-4389-B950-CAB3B1877C5F}" dt="2021-09-23T17:27:20.730" v="108" actId="1076"/>
          <ac:grpSpMkLst>
            <pc:docMk/>
            <pc:sldMk cId="0" sldId="309"/>
            <ac:grpSpMk id="11" creationId="{ABC039FE-3F2A-4A38-95FC-6CE0B52F56D6}"/>
          </ac:grpSpMkLst>
        </pc:grpChg>
        <pc:grpChg chg="mod">
          <ac:chgData name="Kirby Pratt" userId="f8038b0b-36ca-42d2-9d04-0173b9524b2d" providerId="ADAL" clId="{7D19BAAB-50CC-4389-B950-CAB3B1877C5F}" dt="2021-09-23T17:26:19.241" v="99" actId="14100"/>
          <ac:grpSpMkLst>
            <pc:docMk/>
            <pc:sldMk cId="0" sldId="309"/>
            <ac:grpSpMk id="22" creationId="{498FC93E-D2DE-482E-9674-AFE9A38968B9}"/>
          </ac:grpSpMkLst>
        </pc:grpChg>
      </pc:sldChg>
      <pc:sldChg chg="modNotesTx">
        <pc:chgData name="Kirby Pratt" userId="f8038b0b-36ca-42d2-9d04-0173b9524b2d" providerId="ADAL" clId="{7D19BAAB-50CC-4389-B950-CAB3B1877C5F}" dt="2021-09-23T14:35:38.640" v="15" actId="20577"/>
        <pc:sldMkLst>
          <pc:docMk/>
          <pc:sldMk cId="789659188" sldId="311"/>
        </pc:sldMkLst>
      </pc:sldChg>
      <pc:sldChg chg="modNotesTx">
        <pc:chgData name="Kirby Pratt" userId="f8038b0b-36ca-42d2-9d04-0173b9524b2d" providerId="ADAL" clId="{7D19BAAB-50CC-4389-B950-CAB3B1877C5F}" dt="2021-09-23T14:35:41.542" v="16" actId="20577"/>
        <pc:sldMkLst>
          <pc:docMk/>
          <pc:sldMk cId="2155156328" sldId="312"/>
        </pc:sldMkLst>
      </pc:sldChg>
      <pc:sldChg chg="modSp mod modNotesTx">
        <pc:chgData name="Kirby Pratt" userId="f8038b0b-36ca-42d2-9d04-0173b9524b2d" providerId="ADAL" clId="{7D19BAAB-50CC-4389-B950-CAB3B1877C5F}" dt="2021-09-23T17:33:02.268" v="120" actId="12"/>
        <pc:sldMkLst>
          <pc:docMk/>
          <pc:sldMk cId="1002748533" sldId="313"/>
        </pc:sldMkLst>
        <pc:spChg chg="mod">
          <ac:chgData name="Kirby Pratt" userId="f8038b0b-36ca-42d2-9d04-0173b9524b2d" providerId="ADAL" clId="{7D19BAAB-50CC-4389-B950-CAB3B1877C5F}" dt="2021-09-23T17:32:56.092" v="119" actId="12"/>
          <ac:spMkLst>
            <pc:docMk/>
            <pc:sldMk cId="1002748533" sldId="313"/>
            <ac:spMk id="3" creationId="{41006AC2-DEE5-4448-980E-DA30270347FD}"/>
          </ac:spMkLst>
        </pc:spChg>
        <pc:spChg chg="mod">
          <ac:chgData name="Kirby Pratt" userId="f8038b0b-36ca-42d2-9d04-0173b9524b2d" providerId="ADAL" clId="{7D19BAAB-50CC-4389-B950-CAB3B1877C5F}" dt="2021-09-23T17:33:02.268" v="120" actId="12"/>
          <ac:spMkLst>
            <pc:docMk/>
            <pc:sldMk cId="1002748533" sldId="313"/>
            <ac:spMk id="9" creationId="{10D06008-4A2D-4507-97DE-AFAC70D29648}"/>
          </ac:spMkLst>
        </pc:spChg>
      </pc:sldChg>
      <pc:sldChg chg="delCm modNotesTx">
        <pc:chgData name="Kirby Pratt" userId="f8038b0b-36ca-42d2-9d04-0173b9524b2d" providerId="ADAL" clId="{7D19BAAB-50CC-4389-B950-CAB3B1877C5F}" dt="2021-09-23T14:44:07.511" v="85" actId="1592"/>
        <pc:sldMkLst>
          <pc:docMk/>
          <pc:sldMk cId="504102325" sldId="31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9-20T15:14:02.909" idx="13">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B8130-9550-4C0F-87EA-306513504D97}"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E8A27-B3D7-43B2-82B7-24F97AE1BAD7}" type="slidenum">
              <a:rPr lang="en-US" smtClean="0"/>
              <a:t>‹#›</a:t>
            </a:fld>
            <a:endParaRPr lang="en-US"/>
          </a:p>
        </p:txBody>
      </p:sp>
    </p:spTree>
    <p:extLst>
      <p:ext uri="{BB962C8B-B14F-4D97-AF65-F5344CB8AC3E}">
        <p14:creationId xmlns:p14="http://schemas.microsoft.com/office/powerpoint/2010/main" val="79469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8A27-B3D7-43B2-82B7-24F97AE1BAD7}" type="slidenum">
              <a:rPr lang="en-US" smtClean="0"/>
              <a:t>1</a:t>
            </a:fld>
            <a:endParaRPr lang="en-US"/>
          </a:p>
        </p:txBody>
      </p:sp>
    </p:spTree>
    <p:extLst>
      <p:ext uri="{BB962C8B-B14F-4D97-AF65-F5344CB8AC3E}">
        <p14:creationId xmlns:p14="http://schemas.microsoft.com/office/powerpoint/2010/main" val="73955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30E8A27-B3D7-43B2-82B7-24F97AE1BAD7}" type="slidenum">
              <a:rPr lang="en-US" smtClean="0"/>
              <a:t>10</a:t>
            </a:fld>
            <a:endParaRPr lang="en-US"/>
          </a:p>
        </p:txBody>
      </p:sp>
    </p:spTree>
    <p:extLst>
      <p:ext uri="{BB962C8B-B14F-4D97-AF65-F5344CB8AC3E}">
        <p14:creationId xmlns:p14="http://schemas.microsoft.com/office/powerpoint/2010/main" val="381790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30E8A27-B3D7-43B2-82B7-24F97AE1BAD7}" type="slidenum">
              <a:rPr lang="en-US" smtClean="0"/>
              <a:t>11</a:t>
            </a:fld>
            <a:endParaRPr lang="en-US"/>
          </a:p>
        </p:txBody>
      </p:sp>
    </p:spTree>
    <p:extLst>
      <p:ext uri="{BB962C8B-B14F-4D97-AF65-F5344CB8AC3E}">
        <p14:creationId xmlns:p14="http://schemas.microsoft.com/office/powerpoint/2010/main" val="23718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30E8A27-B3D7-43B2-82B7-24F97AE1BAD7}" type="slidenum">
              <a:rPr lang="en-US" smtClean="0"/>
              <a:t>12</a:t>
            </a:fld>
            <a:endParaRPr lang="en-US"/>
          </a:p>
        </p:txBody>
      </p:sp>
    </p:spTree>
    <p:extLst>
      <p:ext uri="{BB962C8B-B14F-4D97-AF65-F5344CB8AC3E}">
        <p14:creationId xmlns:p14="http://schemas.microsoft.com/office/powerpoint/2010/main" val="3454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630E8A27-B3D7-43B2-82B7-24F97AE1BAD7}" type="slidenum">
              <a:rPr lang="en-US" smtClean="0"/>
              <a:t>13</a:t>
            </a:fld>
            <a:endParaRPr lang="en-US"/>
          </a:p>
        </p:txBody>
      </p:sp>
    </p:spTree>
    <p:extLst>
      <p:ext uri="{BB962C8B-B14F-4D97-AF65-F5344CB8AC3E}">
        <p14:creationId xmlns:p14="http://schemas.microsoft.com/office/powerpoint/2010/main" val="67253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30E8A27-B3D7-43B2-82B7-24F97AE1BAD7}" type="slidenum">
              <a:rPr lang="en-US" smtClean="0"/>
              <a:t>14</a:t>
            </a:fld>
            <a:endParaRPr lang="en-US"/>
          </a:p>
        </p:txBody>
      </p:sp>
    </p:spTree>
    <p:extLst>
      <p:ext uri="{BB962C8B-B14F-4D97-AF65-F5344CB8AC3E}">
        <p14:creationId xmlns:p14="http://schemas.microsoft.com/office/powerpoint/2010/main" val="2884194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8A27-B3D7-43B2-82B7-24F97AE1BAD7}" type="slidenum">
              <a:rPr lang="en-US" smtClean="0"/>
              <a:t>15</a:t>
            </a:fld>
            <a:endParaRPr lang="en-US"/>
          </a:p>
        </p:txBody>
      </p:sp>
    </p:spTree>
    <p:extLst>
      <p:ext uri="{BB962C8B-B14F-4D97-AF65-F5344CB8AC3E}">
        <p14:creationId xmlns:p14="http://schemas.microsoft.com/office/powerpoint/2010/main" val="245912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30E8A27-B3D7-43B2-82B7-24F97AE1BAD7}" type="slidenum">
              <a:rPr lang="en-US" smtClean="0"/>
              <a:t>16</a:t>
            </a:fld>
            <a:endParaRPr lang="en-US"/>
          </a:p>
        </p:txBody>
      </p:sp>
    </p:spTree>
    <p:extLst>
      <p:ext uri="{BB962C8B-B14F-4D97-AF65-F5344CB8AC3E}">
        <p14:creationId xmlns:p14="http://schemas.microsoft.com/office/powerpoint/2010/main" val="1443282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8A27-B3D7-43B2-82B7-24F97AE1BAD7}" type="slidenum">
              <a:rPr lang="en-US" smtClean="0"/>
              <a:t>17</a:t>
            </a:fld>
            <a:endParaRPr lang="en-US"/>
          </a:p>
        </p:txBody>
      </p:sp>
    </p:spTree>
    <p:extLst>
      <p:ext uri="{BB962C8B-B14F-4D97-AF65-F5344CB8AC3E}">
        <p14:creationId xmlns:p14="http://schemas.microsoft.com/office/powerpoint/2010/main" val="1439123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8A27-B3D7-43B2-82B7-24F97AE1BAD7}" type="slidenum">
              <a:rPr lang="en-US" smtClean="0"/>
              <a:t>18</a:t>
            </a:fld>
            <a:endParaRPr lang="en-US"/>
          </a:p>
        </p:txBody>
      </p:sp>
    </p:spTree>
    <p:extLst>
      <p:ext uri="{BB962C8B-B14F-4D97-AF65-F5344CB8AC3E}">
        <p14:creationId xmlns:p14="http://schemas.microsoft.com/office/powerpoint/2010/main" val="3283236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30E8A27-B3D7-43B2-82B7-24F97AE1BAD7}" type="slidenum">
              <a:rPr lang="en-US" smtClean="0"/>
              <a:t>19</a:t>
            </a:fld>
            <a:endParaRPr lang="en-US"/>
          </a:p>
        </p:txBody>
      </p:sp>
    </p:spTree>
    <p:extLst>
      <p:ext uri="{BB962C8B-B14F-4D97-AF65-F5344CB8AC3E}">
        <p14:creationId xmlns:p14="http://schemas.microsoft.com/office/powerpoint/2010/main" val="403136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30E8A27-B3D7-43B2-82B7-24F97AE1BAD7}" type="slidenum">
              <a:rPr lang="en-US" smtClean="0"/>
              <a:t>2</a:t>
            </a:fld>
            <a:endParaRPr lang="en-US"/>
          </a:p>
        </p:txBody>
      </p:sp>
    </p:spTree>
    <p:extLst>
      <p:ext uri="{BB962C8B-B14F-4D97-AF65-F5344CB8AC3E}">
        <p14:creationId xmlns:p14="http://schemas.microsoft.com/office/powerpoint/2010/main" val="3075463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0E8A27-B3D7-43B2-82B7-24F97AE1BAD7}" type="slidenum">
              <a:rPr lang="en-US" smtClean="0"/>
              <a:t>20</a:t>
            </a:fld>
            <a:endParaRPr lang="en-US"/>
          </a:p>
        </p:txBody>
      </p:sp>
    </p:spTree>
    <p:extLst>
      <p:ext uri="{BB962C8B-B14F-4D97-AF65-F5344CB8AC3E}">
        <p14:creationId xmlns:p14="http://schemas.microsoft.com/office/powerpoint/2010/main" val="193564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30E8A27-B3D7-43B2-82B7-24F97AE1BAD7}" type="slidenum">
              <a:rPr lang="en-US" smtClean="0"/>
              <a:t>21</a:t>
            </a:fld>
            <a:endParaRPr lang="en-US"/>
          </a:p>
        </p:txBody>
      </p:sp>
    </p:spTree>
    <p:extLst>
      <p:ext uri="{BB962C8B-B14F-4D97-AF65-F5344CB8AC3E}">
        <p14:creationId xmlns:p14="http://schemas.microsoft.com/office/powerpoint/2010/main" val="168371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8A27-B3D7-43B2-82B7-24F97AE1BAD7}" type="slidenum">
              <a:rPr lang="en-US" smtClean="0"/>
              <a:t>3</a:t>
            </a:fld>
            <a:endParaRPr lang="en-US"/>
          </a:p>
        </p:txBody>
      </p:sp>
    </p:spTree>
    <p:extLst>
      <p:ext uri="{BB962C8B-B14F-4D97-AF65-F5344CB8AC3E}">
        <p14:creationId xmlns:p14="http://schemas.microsoft.com/office/powerpoint/2010/main" val="225329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30E8A27-B3D7-43B2-82B7-24F97AE1BAD7}" type="slidenum">
              <a:rPr lang="en-US" smtClean="0"/>
              <a:t>4</a:t>
            </a:fld>
            <a:endParaRPr lang="en-US"/>
          </a:p>
        </p:txBody>
      </p:sp>
    </p:spTree>
    <p:extLst>
      <p:ext uri="{BB962C8B-B14F-4D97-AF65-F5344CB8AC3E}">
        <p14:creationId xmlns:p14="http://schemas.microsoft.com/office/powerpoint/2010/main" val="138714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30E8A27-B3D7-43B2-82B7-24F97AE1BAD7}" type="slidenum">
              <a:rPr lang="en-US" smtClean="0"/>
              <a:t>5</a:t>
            </a:fld>
            <a:endParaRPr lang="en-US"/>
          </a:p>
        </p:txBody>
      </p:sp>
    </p:spTree>
    <p:extLst>
      <p:ext uri="{BB962C8B-B14F-4D97-AF65-F5344CB8AC3E}">
        <p14:creationId xmlns:p14="http://schemas.microsoft.com/office/powerpoint/2010/main" val="47829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30E8A27-B3D7-43B2-82B7-24F97AE1BAD7}" type="slidenum">
              <a:rPr lang="en-US" smtClean="0"/>
              <a:t>6</a:t>
            </a:fld>
            <a:endParaRPr lang="en-US"/>
          </a:p>
        </p:txBody>
      </p:sp>
    </p:spTree>
    <p:extLst>
      <p:ext uri="{BB962C8B-B14F-4D97-AF65-F5344CB8AC3E}">
        <p14:creationId xmlns:p14="http://schemas.microsoft.com/office/powerpoint/2010/main" val="109382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30E8A27-B3D7-43B2-82B7-24F97AE1BAD7}" type="slidenum">
              <a:rPr lang="en-US" smtClean="0"/>
              <a:t>7</a:t>
            </a:fld>
            <a:endParaRPr lang="en-US"/>
          </a:p>
        </p:txBody>
      </p:sp>
    </p:spTree>
    <p:extLst>
      <p:ext uri="{BB962C8B-B14F-4D97-AF65-F5344CB8AC3E}">
        <p14:creationId xmlns:p14="http://schemas.microsoft.com/office/powerpoint/2010/main" val="104464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8A27-B3D7-43B2-82B7-24F97AE1BAD7}" type="slidenum">
              <a:rPr lang="en-US" smtClean="0"/>
              <a:t>8</a:t>
            </a:fld>
            <a:endParaRPr lang="en-US"/>
          </a:p>
        </p:txBody>
      </p:sp>
    </p:spTree>
    <p:extLst>
      <p:ext uri="{BB962C8B-B14F-4D97-AF65-F5344CB8AC3E}">
        <p14:creationId xmlns:p14="http://schemas.microsoft.com/office/powerpoint/2010/main" val="132782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30E8A27-B3D7-43B2-82B7-24F97AE1BAD7}" type="slidenum">
              <a:rPr lang="en-US" smtClean="0"/>
              <a:t>9</a:t>
            </a:fld>
            <a:endParaRPr lang="en-US"/>
          </a:p>
        </p:txBody>
      </p:sp>
    </p:spTree>
    <p:extLst>
      <p:ext uri="{BB962C8B-B14F-4D97-AF65-F5344CB8AC3E}">
        <p14:creationId xmlns:p14="http://schemas.microsoft.com/office/powerpoint/2010/main" val="306232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jpe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surveymonkey.com/r/6WXZ3GQ" TargetMode="External"/><Relationship Id="rId5" Type="http://schemas.openxmlformats.org/officeDocument/2006/relationships/hyperlink" Target="https://hansantos.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2462" r="41924"/>
          <a:stretch>
            <a:fillRect/>
          </a:stretch>
        </p:blipFill>
        <p:spPr>
          <a:xfrm>
            <a:off x="10519582" y="0"/>
            <a:ext cx="7768418" cy="10287000"/>
          </a:xfrm>
          <a:prstGeom prst="rect">
            <a:avLst/>
          </a:prstGeom>
        </p:spPr>
      </p:pic>
      <p:sp>
        <p:nvSpPr>
          <p:cNvPr id="3" name="AutoShape 3"/>
          <p:cNvSpPr/>
          <p:nvPr/>
        </p:nvSpPr>
        <p:spPr>
          <a:xfrm rot="-782927">
            <a:off x="9364133" y="56022"/>
            <a:ext cx="2586404" cy="10568093"/>
          </a:xfrm>
          <a:prstGeom prst="rect">
            <a:avLst/>
          </a:prstGeom>
          <a:solidFill>
            <a:srgbClr val="FFFFFF"/>
          </a:solidFill>
        </p:spPr>
      </p:sp>
      <p:sp>
        <p:nvSpPr>
          <p:cNvPr id="4" name="AutoShape 4"/>
          <p:cNvSpPr/>
          <p:nvPr/>
        </p:nvSpPr>
        <p:spPr>
          <a:xfrm rot="-782927">
            <a:off x="11898398" y="-372450"/>
            <a:ext cx="549542" cy="11028256"/>
          </a:xfrm>
          <a:prstGeom prst="rect">
            <a:avLst/>
          </a:prstGeom>
          <a:solidFill>
            <a:srgbClr val="DB2345"/>
          </a:solidFill>
        </p:spPr>
      </p:sp>
      <p:pic>
        <p:nvPicPr>
          <p:cNvPr id="5"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081" y="967289"/>
            <a:ext cx="7934480" cy="4372779"/>
          </a:xfrm>
          <a:prstGeom prst="rect">
            <a:avLst/>
          </a:prstGeom>
        </p:spPr>
      </p:pic>
      <p:grpSp>
        <p:nvGrpSpPr>
          <p:cNvPr id="6" name="Group 6"/>
          <p:cNvGrpSpPr/>
          <p:nvPr/>
        </p:nvGrpSpPr>
        <p:grpSpPr>
          <a:xfrm>
            <a:off x="997981" y="5340068"/>
            <a:ext cx="9690682" cy="3500278"/>
            <a:chOff x="-40959" y="-2118107"/>
            <a:chExt cx="12920910" cy="4667036"/>
          </a:xfrm>
        </p:grpSpPr>
        <p:sp>
          <p:nvSpPr>
            <p:cNvPr id="7" name="TextBox 7"/>
            <p:cNvSpPr txBox="1"/>
            <p:nvPr/>
          </p:nvSpPr>
          <p:spPr>
            <a:xfrm>
              <a:off x="-40959" y="-2118107"/>
              <a:ext cx="12879140" cy="1983449"/>
            </a:xfrm>
            <a:prstGeom prst="rect">
              <a:avLst/>
            </a:prstGeom>
          </p:spPr>
          <p:txBody>
            <a:bodyPr lIns="0" tIns="0" rIns="0" bIns="0" rtlCol="0" anchor="t">
              <a:spAutoFit/>
            </a:bodyPr>
            <a:lstStyle/>
            <a:p>
              <a:pPr>
                <a:lnSpc>
                  <a:spcPts val="11550"/>
                </a:lnSpc>
              </a:pPr>
              <a:endParaRPr lang="en-US" sz="10500" spc="-420" dirty="0">
                <a:solidFill>
                  <a:srgbClr val="000000"/>
                </a:solidFill>
              </a:endParaRPr>
            </a:p>
          </p:txBody>
        </p:sp>
        <p:sp>
          <p:nvSpPr>
            <p:cNvPr id="8" name="TextBox 8"/>
            <p:cNvSpPr txBox="1"/>
            <p:nvPr/>
          </p:nvSpPr>
          <p:spPr>
            <a:xfrm>
              <a:off x="5777" y="1811976"/>
              <a:ext cx="12874174" cy="736953"/>
            </a:xfrm>
            <a:prstGeom prst="rect">
              <a:avLst/>
            </a:prstGeom>
          </p:spPr>
          <p:txBody>
            <a:bodyPr lIns="0" tIns="0" rIns="0" bIns="0" rtlCol="0" anchor="t">
              <a:spAutoFit/>
            </a:bodyPr>
            <a:lstStyle/>
            <a:p>
              <a:pPr>
                <a:lnSpc>
                  <a:spcPts val="4560"/>
                </a:lnSpc>
              </a:pPr>
              <a:r>
                <a:rPr lang="en-US" sz="3257" spc="130" dirty="0">
                  <a:solidFill>
                    <a:srgbClr val="DB2345"/>
                  </a:solidFill>
                </a:rPr>
                <a:t>Han Santos | Innovaccer </a:t>
              </a:r>
            </a:p>
          </p:txBody>
        </p:sp>
      </p:grpSp>
      <p:sp>
        <p:nvSpPr>
          <p:cNvPr id="9" name="AutoShape 9"/>
          <p:cNvSpPr/>
          <p:nvPr/>
        </p:nvSpPr>
        <p:spPr>
          <a:xfrm rot="-782927">
            <a:off x="11429993" y="-283710"/>
            <a:ext cx="549542" cy="10895029"/>
          </a:xfrm>
          <a:prstGeom prst="rect">
            <a:avLst/>
          </a:prstGeom>
          <a:solidFill>
            <a:srgbClr val="000000"/>
          </a:solidFill>
        </p:spPr>
      </p:sp>
      <p:sp>
        <p:nvSpPr>
          <p:cNvPr id="11" name="TextBox 10">
            <a:extLst>
              <a:ext uri="{FF2B5EF4-FFF2-40B4-BE49-F238E27FC236}">
                <a16:creationId xmlns:a16="http://schemas.microsoft.com/office/drawing/2014/main" id="{416395DE-6DB9-4CEF-8547-D87DD005D66F}"/>
              </a:ext>
            </a:extLst>
          </p:cNvPr>
          <p:cNvSpPr txBox="1"/>
          <p:nvPr/>
        </p:nvSpPr>
        <p:spPr>
          <a:xfrm>
            <a:off x="1033065" y="5834006"/>
            <a:ext cx="9144000" cy="1754326"/>
          </a:xfrm>
          <a:prstGeom prst="rect">
            <a:avLst/>
          </a:prstGeom>
          <a:noFill/>
        </p:spPr>
        <p:txBody>
          <a:bodyPr wrap="square">
            <a:spAutoFit/>
          </a:bodyPr>
          <a:lstStyle/>
          <a:p>
            <a:r>
              <a:rPr lang="en-US" sz="5400" b="1" dirty="0"/>
              <a:t>Managing Pitfalls Inherent in Tech Mergers &amp; Acquisitions</a:t>
            </a:r>
          </a:p>
        </p:txBody>
      </p:sp>
    </p:spTree>
    <p:extLst>
      <p:ext uri="{BB962C8B-B14F-4D97-AF65-F5344CB8AC3E}">
        <p14:creationId xmlns:p14="http://schemas.microsoft.com/office/powerpoint/2010/main" val="3567372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08535"/>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2894"/>
            <a:ext cx="18288000" cy="26033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3C058-C78F-4EF1-8A0C-FFBC0C80BD35}"/>
              </a:ext>
            </a:extLst>
          </p:cNvPr>
          <p:cNvSpPr>
            <a:spLocks noGrp="1"/>
          </p:cNvSpPr>
          <p:nvPr>
            <p:ph type="title"/>
          </p:nvPr>
        </p:nvSpPr>
        <p:spPr>
          <a:xfrm>
            <a:off x="924719" y="823928"/>
            <a:ext cx="16709781" cy="1395671"/>
          </a:xfrm>
        </p:spPr>
        <p:txBody>
          <a:bodyPr vert="horz" lIns="91440" tIns="45720" rIns="91440" bIns="45720" rtlCol="0" anchor="b">
            <a:noAutofit/>
          </a:bodyPr>
          <a:lstStyle/>
          <a:p>
            <a:pPr algn="ctr">
              <a:lnSpc>
                <a:spcPct val="90000"/>
              </a:lnSpc>
            </a:pPr>
            <a:r>
              <a:rPr lang="en-US" sz="5400" kern="1200" dirty="0">
                <a:solidFill>
                  <a:schemeClr val="bg1"/>
                </a:solidFill>
                <a:latin typeface="+mn-lt"/>
                <a:ea typeface="+mj-ea"/>
                <a:cs typeface="+mj-cs"/>
              </a:rPr>
              <a:t>SAMPLE PROVISIONS: Privacy &amp; Data Protection</a:t>
            </a:r>
          </a:p>
        </p:txBody>
      </p:sp>
      <p:cxnSp>
        <p:nvCxnSpPr>
          <p:cNvPr id="24" name="Straight Connector 29">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86600" y="2219599"/>
            <a:ext cx="41148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31">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3302103"/>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F00FE9-D52A-4E3D-9490-CA174FF0FFE3}"/>
              </a:ext>
            </a:extLst>
          </p:cNvPr>
          <p:cNvSpPr txBox="1"/>
          <p:nvPr/>
        </p:nvSpPr>
        <p:spPr>
          <a:xfrm>
            <a:off x="1728062" y="3810646"/>
            <a:ext cx="1510309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ea typeface="SimHei"/>
              </a:rPr>
              <a:t>Privacy and Data Protection</a:t>
            </a:r>
            <a:r>
              <a:rPr lang="en-US" sz="2400" dirty="0">
                <a:ea typeface="SimHei"/>
              </a:rPr>
              <a:t>.</a:t>
            </a:r>
            <a:endParaRPr lang="en-US" sz="2400" dirty="0">
              <a:ea typeface="SimHei"/>
              <a:cs typeface="Times New Roman"/>
            </a:endParaRPr>
          </a:p>
          <a:p>
            <a:r>
              <a:rPr lang="en-US" sz="2400" dirty="0">
                <a:ea typeface="SimHei"/>
              </a:rPr>
              <a:t>The Company has</a:t>
            </a:r>
            <a:r>
              <a:rPr lang="en-US" sz="2400" dirty="0">
                <a:highlight>
                  <a:srgbClr val="FFFF00"/>
                </a:highlight>
                <a:ea typeface="SimHei"/>
              </a:rPr>
              <a:t> all of the necessary rights, permissions and licenses to all data used</a:t>
            </a:r>
            <a:r>
              <a:rPr lang="en-US" sz="2400" dirty="0">
                <a:ea typeface="SimHei"/>
              </a:rPr>
              <a:t>, generated by or derived from the products and services of the Company, including (A) the data received from clients using such products and services and (B) the data that is generated from such products and services.</a:t>
            </a:r>
            <a:endParaRPr lang="en-US" sz="2400" dirty="0">
              <a:ea typeface="SimHei"/>
              <a:cs typeface="Times New Roman"/>
            </a:endParaRPr>
          </a:p>
          <a:p>
            <a:r>
              <a:rPr lang="en-US" sz="2400" dirty="0">
                <a:ea typeface="SimHei"/>
              </a:rPr>
              <a:t>The Company complies, and </a:t>
            </a:r>
            <a:r>
              <a:rPr lang="en-US" sz="2400" dirty="0">
                <a:highlight>
                  <a:srgbClr val="FFFF00"/>
                </a:highlight>
                <a:ea typeface="SimHei"/>
              </a:rPr>
              <a:t>has complied, and its data privacy and security practices conform, with </a:t>
            </a:r>
            <a:r>
              <a:rPr lang="en-US" sz="2400" dirty="0">
                <a:ea typeface="SimHei"/>
              </a:rPr>
              <a:t>(A) the Company’s data privacy and security policies and notices and </a:t>
            </a:r>
            <a:r>
              <a:rPr lang="en-US" sz="2400" dirty="0">
                <a:highlight>
                  <a:srgbClr val="FFFF00"/>
                </a:highlight>
                <a:ea typeface="SimHei"/>
              </a:rPr>
              <a:t>Applicable Laws, including Privacy Laws,</a:t>
            </a:r>
            <a:r>
              <a:rPr lang="en-US" sz="2400" dirty="0">
                <a:ea typeface="SimHei"/>
              </a:rPr>
              <a:t> (B) any privacy choices (including opt-out preferences) communicated to the Company and (C) any Contractual Obligations relating to Personal Data.</a:t>
            </a:r>
            <a:endParaRPr lang="en-US" sz="2400" dirty="0">
              <a:ea typeface="SimHei"/>
              <a:cs typeface="Times New Roman"/>
            </a:endParaRPr>
          </a:p>
          <a:p>
            <a:r>
              <a:rPr lang="en-US" sz="2400" dirty="0">
                <a:ea typeface="SimHei"/>
              </a:rPr>
              <a:t>The Company has </a:t>
            </a:r>
            <a:r>
              <a:rPr lang="en-US" sz="2400" dirty="0">
                <a:highlight>
                  <a:srgbClr val="FFFF00"/>
                </a:highlight>
                <a:ea typeface="SimHei"/>
              </a:rPr>
              <a:t>complied with best industry practice</a:t>
            </a:r>
            <a:r>
              <a:rPr lang="en-US" sz="2400" dirty="0">
                <a:ea typeface="SimHei"/>
              </a:rPr>
              <a:t> in designing and implementing measures to ensure that (A) Personal Data collected by or on behalf of the Company is protected against loss, theft, misuse, damage and unauthorized access, use, Processing, disclosure or modification, and (B) the Company is compliant with, and will continue to be in compliance with, all Privacy Laws.</a:t>
            </a:r>
            <a:endParaRPr lang="en-US" sz="2400" dirty="0">
              <a:ea typeface="SimHei"/>
              <a:cs typeface="Times New Roman"/>
            </a:endParaRPr>
          </a:p>
          <a:p>
            <a:r>
              <a:rPr lang="en-US" sz="2400" dirty="0">
                <a:highlight>
                  <a:srgbClr val="FFFF00"/>
                </a:highlight>
                <a:ea typeface="SimHei"/>
              </a:rPr>
              <a:t>There has been no (A) unauthorized disclosure of or access to Personal Data, </a:t>
            </a:r>
            <a:r>
              <a:rPr lang="en-US" sz="2400" dirty="0">
                <a:ea typeface="SimHei"/>
              </a:rPr>
              <a:t>(B) security breach or intrusion into the Systems, or (C) Action or circumstance requiring the Company to notify a Governmental Authority or any affected party of a data security breach or violation of any Privacy Laws.</a:t>
            </a:r>
            <a:endParaRPr lang="en-US" sz="2400" dirty="0">
              <a:ea typeface="SimHei"/>
              <a:cs typeface="Times New Roman"/>
            </a:endParaRPr>
          </a:p>
        </p:txBody>
      </p:sp>
    </p:spTree>
    <p:extLst>
      <p:ext uri="{BB962C8B-B14F-4D97-AF65-F5344CB8AC3E}">
        <p14:creationId xmlns:p14="http://schemas.microsoft.com/office/powerpoint/2010/main" val="168756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B0B0FC-4A6F-4CF2-A869-011D0594C764}"/>
              </a:ext>
            </a:extLst>
          </p:cNvPr>
          <p:cNvSpPr/>
          <p:nvPr/>
        </p:nvSpPr>
        <p:spPr>
          <a:xfrm>
            <a:off x="0" y="520701"/>
            <a:ext cx="18287999" cy="167397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1CB41-3669-4AD5-AA2C-CD4B9D85E227}"/>
              </a:ext>
            </a:extLst>
          </p:cNvPr>
          <p:cNvSpPr>
            <a:spLocks noGrp="1"/>
          </p:cNvSpPr>
          <p:nvPr>
            <p:ph type="title"/>
          </p:nvPr>
        </p:nvSpPr>
        <p:spPr>
          <a:xfrm>
            <a:off x="1734891" y="948662"/>
            <a:ext cx="14398228" cy="1362075"/>
          </a:xfrm>
        </p:spPr>
        <p:txBody>
          <a:bodyPr>
            <a:normAutofit/>
          </a:bodyPr>
          <a:lstStyle/>
          <a:p>
            <a:pPr algn="ctr"/>
            <a:r>
              <a:rPr lang="en-US" sz="5400" dirty="0">
                <a:latin typeface="+mn-lt"/>
                <a:ea typeface="+mj-lt"/>
                <a:cs typeface="+mj-lt"/>
              </a:rPr>
              <a:t>Compliance with Applicable Laws</a:t>
            </a:r>
            <a:endParaRPr lang="en-US" sz="5400" dirty="0">
              <a:latin typeface="+mn-lt"/>
            </a:endParaRPr>
          </a:p>
        </p:txBody>
      </p:sp>
      <p:cxnSp>
        <p:nvCxnSpPr>
          <p:cNvPr id="6" name="Straight Arrow Connector 5">
            <a:extLst>
              <a:ext uri="{FF2B5EF4-FFF2-40B4-BE49-F238E27FC236}">
                <a16:creationId xmlns:a16="http://schemas.microsoft.com/office/drawing/2014/main" id="{DE06D01F-2AC5-4E40-A828-19F726EFCFAE}"/>
              </a:ext>
            </a:extLst>
          </p:cNvPr>
          <p:cNvCxnSpPr/>
          <p:nvPr/>
        </p:nvCxnSpPr>
        <p:spPr>
          <a:xfrm>
            <a:off x="6040538" y="3501342"/>
            <a:ext cx="28937" cy="5266480"/>
          </a:xfrm>
          <a:prstGeom prst="straightConnector1">
            <a:avLst/>
          </a:prstGeom>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72EA9991-A4E6-4026-99CA-4124871A1C7E}"/>
              </a:ext>
            </a:extLst>
          </p:cNvPr>
          <p:cNvCxnSpPr>
            <a:cxnSpLocks/>
          </p:cNvCxnSpPr>
          <p:nvPr/>
        </p:nvCxnSpPr>
        <p:spPr>
          <a:xfrm>
            <a:off x="12429558" y="3501342"/>
            <a:ext cx="28937" cy="5266480"/>
          </a:xfrm>
          <a:prstGeom prst="straightConnector1">
            <a:avLst/>
          </a:prstGeom>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D253E958-5CD1-4F50-B18D-F487EC292766}"/>
              </a:ext>
            </a:extLst>
          </p:cNvPr>
          <p:cNvSpPr txBox="1"/>
          <p:nvPr/>
        </p:nvSpPr>
        <p:spPr>
          <a:xfrm>
            <a:off x="2355448" y="244631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United States</a:t>
            </a:r>
            <a:endParaRPr lang="en-US" sz="3200" b="1" dirty="0">
              <a:cs typeface="Calibri"/>
            </a:endParaRPr>
          </a:p>
        </p:txBody>
      </p:sp>
      <p:sp>
        <p:nvSpPr>
          <p:cNvPr id="10" name="TextBox 9">
            <a:extLst>
              <a:ext uri="{FF2B5EF4-FFF2-40B4-BE49-F238E27FC236}">
                <a16:creationId xmlns:a16="http://schemas.microsoft.com/office/drawing/2014/main" id="{ADDA979A-CE5C-416B-991A-CC5411D07D7B}"/>
              </a:ext>
            </a:extLst>
          </p:cNvPr>
          <p:cNvSpPr txBox="1"/>
          <p:nvPr/>
        </p:nvSpPr>
        <p:spPr>
          <a:xfrm>
            <a:off x="8069635" y="255216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Non-US</a:t>
            </a:r>
            <a:endParaRPr lang="en-US" sz="3200" b="1" dirty="0">
              <a:cs typeface="Calibri"/>
            </a:endParaRPr>
          </a:p>
        </p:txBody>
      </p:sp>
      <p:sp>
        <p:nvSpPr>
          <p:cNvPr id="11" name="TextBox 10">
            <a:extLst>
              <a:ext uri="{FF2B5EF4-FFF2-40B4-BE49-F238E27FC236}">
                <a16:creationId xmlns:a16="http://schemas.microsoft.com/office/drawing/2014/main" id="{8CE17058-74E6-4D6B-AEC9-72F0B68C2B6F}"/>
              </a:ext>
            </a:extLst>
          </p:cNvPr>
          <p:cNvSpPr txBox="1"/>
          <p:nvPr/>
        </p:nvSpPr>
        <p:spPr>
          <a:xfrm>
            <a:off x="13841720" y="241419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Regulatory</a:t>
            </a:r>
          </a:p>
        </p:txBody>
      </p:sp>
      <p:pic>
        <p:nvPicPr>
          <p:cNvPr id="12" name="Picture 12" descr="A picture containing silhouette&#10;&#10;Description automatically generated">
            <a:extLst>
              <a:ext uri="{FF2B5EF4-FFF2-40B4-BE49-F238E27FC236}">
                <a16:creationId xmlns:a16="http://schemas.microsoft.com/office/drawing/2014/main" id="{CF1FE7F7-3E01-47E3-B878-22D2052C1329}"/>
              </a:ext>
            </a:extLst>
          </p:cNvPr>
          <p:cNvPicPr>
            <a:picLocks noChangeAspect="1"/>
          </p:cNvPicPr>
          <p:nvPr/>
        </p:nvPicPr>
        <p:blipFill>
          <a:blip r:embed="rId3"/>
          <a:stretch>
            <a:fillRect/>
          </a:stretch>
        </p:blipFill>
        <p:spPr>
          <a:xfrm>
            <a:off x="494817" y="3439127"/>
            <a:ext cx="1773821" cy="1773821"/>
          </a:xfrm>
          <a:prstGeom prst="rect">
            <a:avLst/>
          </a:prstGeom>
        </p:spPr>
      </p:pic>
      <p:pic>
        <p:nvPicPr>
          <p:cNvPr id="13" name="Picture 13" descr="Shape&#10;&#10;Description automatically generated">
            <a:extLst>
              <a:ext uri="{FF2B5EF4-FFF2-40B4-BE49-F238E27FC236}">
                <a16:creationId xmlns:a16="http://schemas.microsoft.com/office/drawing/2014/main" id="{D6D98B17-B8E1-49AE-B390-70C91E10081F}"/>
              </a:ext>
            </a:extLst>
          </p:cNvPr>
          <p:cNvPicPr>
            <a:picLocks noChangeAspect="1"/>
          </p:cNvPicPr>
          <p:nvPr/>
        </p:nvPicPr>
        <p:blipFill>
          <a:blip r:embed="rId4"/>
          <a:stretch>
            <a:fillRect/>
          </a:stretch>
        </p:blipFill>
        <p:spPr>
          <a:xfrm>
            <a:off x="465881" y="5450230"/>
            <a:ext cx="1817226" cy="1773821"/>
          </a:xfrm>
          <a:prstGeom prst="rect">
            <a:avLst/>
          </a:prstGeom>
        </p:spPr>
      </p:pic>
      <p:pic>
        <p:nvPicPr>
          <p:cNvPr id="14" name="Picture 14" descr="A picture containing silhouette&#10;&#10;Description automatically generated">
            <a:extLst>
              <a:ext uri="{FF2B5EF4-FFF2-40B4-BE49-F238E27FC236}">
                <a16:creationId xmlns:a16="http://schemas.microsoft.com/office/drawing/2014/main" id="{E1173C9F-B2DC-49DD-A646-41FDC72A1B5C}"/>
              </a:ext>
            </a:extLst>
          </p:cNvPr>
          <p:cNvPicPr>
            <a:picLocks noChangeAspect="1"/>
          </p:cNvPicPr>
          <p:nvPr/>
        </p:nvPicPr>
        <p:blipFill>
          <a:blip r:embed="rId5"/>
          <a:stretch>
            <a:fillRect/>
          </a:stretch>
        </p:blipFill>
        <p:spPr>
          <a:xfrm>
            <a:off x="408007" y="7374520"/>
            <a:ext cx="1947441" cy="1918504"/>
          </a:xfrm>
          <a:prstGeom prst="rect">
            <a:avLst/>
          </a:prstGeom>
        </p:spPr>
      </p:pic>
      <p:pic>
        <p:nvPicPr>
          <p:cNvPr id="15" name="Picture 15" descr="A picture containing text, silhouette&#10;&#10;Description automatically generated">
            <a:extLst>
              <a:ext uri="{FF2B5EF4-FFF2-40B4-BE49-F238E27FC236}">
                <a16:creationId xmlns:a16="http://schemas.microsoft.com/office/drawing/2014/main" id="{9D9FB4FC-A012-46F8-90FB-2E3971BA5742}"/>
              </a:ext>
            </a:extLst>
          </p:cNvPr>
          <p:cNvPicPr>
            <a:picLocks noChangeAspect="1"/>
          </p:cNvPicPr>
          <p:nvPr/>
        </p:nvPicPr>
        <p:blipFill>
          <a:blip r:embed="rId6"/>
          <a:stretch>
            <a:fillRect/>
          </a:stretch>
        </p:blipFill>
        <p:spPr>
          <a:xfrm>
            <a:off x="6600464" y="3337850"/>
            <a:ext cx="1860631" cy="1860631"/>
          </a:xfrm>
          <a:prstGeom prst="rect">
            <a:avLst/>
          </a:prstGeom>
        </p:spPr>
      </p:pic>
      <p:pic>
        <p:nvPicPr>
          <p:cNvPr id="16" name="Picture 16" descr="Icon&#10;&#10;Description automatically generated">
            <a:extLst>
              <a:ext uri="{FF2B5EF4-FFF2-40B4-BE49-F238E27FC236}">
                <a16:creationId xmlns:a16="http://schemas.microsoft.com/office/drawing/2014/main" id="{5569F774-6C10-4520-A0C4-699606362FE8}"/>
              </a:ext>
            </a:extLst>
          </p:cNvPr>
          <p:cNvPicPr>
            <a:picLocks noChangeAspect="1"/>
          </p:cNvPicPr>
          <p:nvPr/>
        </p:nvPicPr>
        <p:blipFill>
          <a:blip r:embed="rId7"/>
          <a:stretch>
            <a:fillRect/>
          </a:stretch>
        </p:blipFill>
        <p:spPr>
          <a:xfrm>
            <a:off x="6716210" y="5522571"/>
            <a:ext cx="1744884" cy="1744884"/>
          </a:xfrm>
          <a:prstGeom prst="rect">
            <a:avLst/>
          </a:prstGeom>
        </p:spPr>
      </p:pic>
      <p:pic>
        <p:nvPicPr>
          <p:cNvPr id="17" name="Picture 17" descr="A picture containing map&#10;&#10;Description automatically generated">
            <a:extLst>
              <a:ext uri="{FF2B5EF4-FFF2-40B4-BE49-F238E27FC236}">
                <a16:creationId xmlns:a16="http://schemas.microsoft.com/office/drawing/2014/main" id="{0B13530A-11C9-468B-AD46-20406B75482B}"/>
              </a:ext>
            </a:extLst>
          </p:cNvPr>
          <p:cNvPicPr>
            <a:picLocks noChangeAspect="1"/>
          </p:cNvPicPr>
          <p:nvPr/>
        </p:nvPicPr>
        <p:blipFill>
          <a:blip r:embed="rId8"/>
          <a:stretch>
            <a:fillRect/>
          </a:stretch>
        </p:blipFill>
        <p:spPr>
          <a:xfrm>
            <a:off x="6658337" y="7258773"/>
            <a:ext cx="1947441" cy="1976378"/>
          </a:xfrm>
          <a:prstGeom prst="rect">
            <a:avLst/>
          </a:prstGeom>
        </p:spPr>
      </p:pic>
      <p:pic>
        <p:nvPicPr>
          <p:cNvPr id="18" name="Picture 18" descr="A picture containing text&#10;&#10;Description automatically generated">
            <a:extLst>
              <a:ext uri="{FF2B5EF4-FFF2-40B4-BE49-F238E27FC236}">
                <a16:creationId xmlns:a16="http://schemas.microsoft.com/office/drawing/2014/main" id="{ED7DB3A0-EDF1-4B2D-80EF-C28EA9C092E2}"/>
              </a:ext>
            </a:extLst>
          </p:cNvPr>
          <p:cNvPicPr>
            <a:picLocks noChangeAspect="1"/>
          </p:cNvPicPr>
          <p:nvPr/>
        </p:nvPicPr>
        <p:blipFill>
          <a:blip r:embed="rId9"/>
          <a:stretch>
            <a:fillRect/>
          </a:stretch>
        </p:blipFill>
        <p:spPr>
          <a:xfrm>
            <a:off x="13082286" y="3511469"/>
            <a:ext cx="1238493" cy="1238493"/>
          </a:xfrm>
          <a:prstGeom prst="rect">
            <a:avLst/>
          </a:prstGeom>
        </p:spPr>
      </p:pic>
      <p:pic>
        <p:nvPicPr>
          <p:cNvPr id="19" name="Picture 19" descr="Icon&#10;&#10;Description automatically generated">
            <a:extLst>
              <a:ext uri="{FF2B5EF4-FFF2-40B4-BE49-F238E27FC236}">
                <a16:creationId xmlns:a16="http://schemas.microsoft.com/office/drawing/2014/main" id="{FD40E3D6-8DA7-477E-9934-C569960BB0A6}"/>
              </a:ext>
            </a:extLst>
          </p:cNvPr>
          <p:cNvPicPr>
            <a:picLocks noChangeAspect="1"/>
          </p:cNvPicPr>
          <p:nvPr/>
        </p:nvPicPr>
        <p:blipFill>
          <a:blip r:embed="rId10"/>
          <a:stretch>
            <a:fillRect/>
          </a:stretch>
        </p:blipFill>
        <p:spPr>
          <a:xfrm>
            <a:off x="15657653" y="3439128"/>
            <a:ext cx="1368707" cy="1368707"/>
          </a:xfrm>
          <a:prstGeom prst="rect">
            <a:avLst/>
          </a:prstGeom>
        </p:spPr>
      </p:pic>
      <p:pic>
        <p:nvPicPr>
          <p:cNvPr id="20" name="Picture 20" descr="Icon&#10;&#10;Description automatically generated">
            <a:extLst>
              <a:ext uri="{FF2B5EF4-FFF2-40B4-BE49-F238E27FC236}">
                <a16:creationId xmlns:a16="http://schemas.microsoft.com/office/drawing/2014/main" id="{053DCF95-295E-4153-82CC-86BAD0500BA1}"/>
              </a:ext>
            </a:extLst>
          </p:cNvPr>
          <p:cNvPicPr>
            <a:picLocks noChangeAspect="1"/>
          </p:cNvPicPr>
          <p:nvPr/>
        </p:nvPicPr>
        <p:blipFill>
          <a:blip r:embed="rId11"/>
          <a:stretch>
            <a:fillRect/>
          </a:stretch>
        </p:blipFill>
        <p:spPr>
          <a:xfrm>
            <a:off x="15570843" y="5189799"/>
            <a:ext cx="1527859" cy="1542327"/>
          </a:xfrm>
          <a:prstGeom prst="rect">
            <a:avLst/>
          </a:prstGeom>
        </p:spPr>
      </p:pic>
      <p:pic>
        <p:nvPicPr>
          <p:cNvPr id="21" name="Picture 21" descr="Icon&#10;&#10;Description automatically generated">
            <a:extLst>
              <a:ext uri="{FF2B5EF4-FFF2-40B4-BE49-F238E27FC236}">
                <a16:creationId xmlns:a16="http://schemas.microsoft.com/office/drawing/2014/main" id="{8A99580C-7102-4725-AEC7-06B00EB087C6}"/>
              </a:ext>
            </a:extLst>
          </p:cNvPr>
          <p:cNvPicPr>
            <a:picLocks noChangeAspect="1"/>
          </p:cNvPicPr>
          <p:nvPr/>
        </p:nvPicPr>
        <p:blipFill>
          <a:blip r:embed="rId12"/>
          <a:stretch>
            <a:fillRect/>
          </a:stretch>
        </p:blipFill>
        <p:spPr>
          <a:xfrm>
            <a:off x="12981007" y="5363419"/>
            <a:ext cx="1527859" cy="1542327"/>
          </a:xfrm>
          <a:prstGeom prst="rect">
            <a:avLst/>
          </a:prstGeom>
        </p:spPr>
      </p:pic>
      <p:pic>
        <p:nvPicPr>
          <p:cNvPr id="22" name="Picture 22" descr="Shape, icon, arrow&#10;&#10;Description automatically generated">
            <a:extLst>
              <a:ext uri="{FF2B5EF4-FFF2-40B4-BE49-F238E27FC236}">
                <a16:creationId xmlns:a16="http://schemas.microsoft.com/office/drawing/2014/main" id="{37DED9C5-9F18-4B2D-8C8E-9A3E7B8E0748}"/>
              </a:ext>
            </a:extLst>
          </p:cNvPr>
          <p:cNvPicPr>
            <a:picLocks noChangeAspect="1"/>
          </p:cNvPicPr>
          <p:nvPr/>
        </p:nvPicPr>
        <p:blipFill>
          <a:blip r:embed="rId13"/>
          <a:stretch>
            <a:fillRect/>
          </a:stretch>
        </p:blipFill>
        <p:spPr>
          <a:xfrm>
            <a:off x="14249074" y="7373785"/>
            <a:ext cx="1744884" cy="1744884"/>
          </a:xfrm>
          <a:prstGeom prst="rect">
            <a:avLst/>
          </a:prstGeom>
        </p:spPr>
      </p:pic>
      <p:sp>
        <p:nvSpPr>
          <p:cNvPr id="23" name="TextBox 22">
            <a:extLst>
              <a:ext uri="{FF2B5EF4-FFF2-40B4-BE49-F238E27FC236}">
                <a16:creationId xmlns:a16="http://schemas.microsoft.com/office/drawing/2014/main" id="{ACEE7494-1CD5-4D7E-B701-DFA5BE518BDE}"/>
              </a:ext>
            </a:extLst>
          </p:cNvPr>
          <p:cNvSpPr txBox="1"/>
          <p:nvPr/>
        </p:nvSpPr>
        <p:spPr>
          <a:xfrm>
            <a:off x="2756018" y="422574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CCPA/CPRA</a:t>
            </a:r>
            <a:endParaRPr lang="en-US" sz="2400">
              <a:cs typeface="Calibri"/>
            </a:endParaRPr>
          </a:p>
        </p:txBody>
      </p:sp>
      <p:sp>
        <p:nvSpPr>
          <p:cNvPr id="25" name="TextBox 24">
            <a:extLst>
              <a:ext uri="{FF2B5EF4-FFF2-40B4-BE49-F238E27FC236}">
                <a16:creationId xmlns:a16="http://schemas.microsoft.com/office/drawing/2014/main" id="{5BE0C78F-FC20-4A79-AFBB-18B77CED067B}"/>
              </a:ext>
            </a:extLst>
          </p:cNvPr>
          <p:cNvSpPr txBox="1"/>
          <p:nvPr/>
        </p:nvSpPr>
        <p:spPr>
          <a:xfrm>
            <a:off x="2756018" y="616450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Colorado</a:t>
            </a:r>
            <a:endParaRPr lang="en-US"/>
          </a:p>
        </p:txBody>
      </p:sp>
      <p:sp>
        <p:nvSpPr>
          <p:cNvPr id="26" name="TextBox 25">
            <a:extLst>
              <a:ext uri="{FF2B5EF4-FFF2-40B4-BE49-F238E27FC236}">
                <a16:creationId xmlns:a16="http://schemas.microsoft.com/office/drawing/2014/main" id="{4508FB5A-3F86-4DA3-A0BA-115BC491A9BF}"/>
              </a:ext>
            </a:extLst>
          </p:cNvPr>
          <p:cNvSpPr txBox="1"/>
          <p:nvPr/>
        </p:nvSpPr>
        <p:spPr>
          <a:xfrm>
            <a:off x="2640272" y="810326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VCDPA</a:t>
            </a:r>
          </a:p>
        </p:txBody>
      </p:sp>
      <p:sp>
        <p:nvSpPr>
          <p:cNvPr id="27" name="TextBox 26">
            <a:extLst>
              <a:ext uri="{FF2B5EF4-FFF2-40B4-BE49-F238E27FC236}">
                <a16:creationId xmlns:a16="http://schemas.microsoft.com/office/drawing/2014/main" id="{A4620E22-4790-49FF-8B95-87D25728B887}"/>
              </a:ext>
            </a:extLst>
          </p:cNvPr>
          <p:cNvSpPr txBox="1"/>
          <p:nvPr/>
        </p:nvSpPr>
        <p:spPr>
          <a:xfrm>
            <a:off x="8934005" y="422574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GDPR</a:t>
            </a:r>
          </a:p>
        </p:txBody>
      </p:sp>
      <p:sp>
        <p:nvSpPr>
          <p:cNvPr id="28" name="TextBox 27">
            <a:extLst>
              <a:ext uri="{FF2B5EF4-FFF2-40B4-BE49-F238E27FC236}">
                <a16:creationId xmlns:a16="http://schemas.microsoft.com/office/drawing/2014/main" id="{AB58C92B-266D-4959-B862-67C2820E957B}"/>
              </a:ext>
            </a:extLst>
          </p:cNvPr>
          <p:cNvSpPr txBox="1"/>
          <p:nvPr/>
        </p:nvSpPr>
        <p:spPr>
          <a:xfrm>
            <a:off x="8934005" y="596194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Brazil LGPD</a:t>
            </a:r>
            <a:endParaRPr lang="en-US"/>
          </a:p>
        </p:txBody>
      </p:sp>
      <p:sp>
        <p:nvSpPr>
          <p:cNvPr id="29" name="TextBox 28">
            <a:extLst>
              <a:ext uri="{FF2B5EF4-FFF2-40B4-BE49-F238E27FC236}">
                <a16:creationId xmlns:a16="http://schemas.microsoft.com/office/drawing/2014/main" id="{E9CF5FB4-52D5-4F7E-B942-EDDDF50917FF}"/>
              </a:ext>
            </a:extLst>
          </p:cNvPr>
          <p:cNvSpPr txBox="1"/>
          <p:nvPr/>
        </p:nvSpPr>
        <p:spPr>
          <a:xfrm>
            <a:off x="8934005" y="801645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China PIPL</a:t>
            </a:r>
            <a:endParaRPr lang="en-US"/>
          </a:p>
        </p:txBody>
      </p:sp>
      <p:sp>
        <p:nvSpPr>
          <p:cNvPr id="30" name="TextBox 29">
            <a:extLst>
              <a:ext uri="{FF2B5EF4-FFF2-40B4-BE49-F238E27FC236}">
                <a16:creationId xmlns:a16="http://schemas.microsoft.com/office/drawing/2014/main" id="{1566A4CE-B597-4BE7-8192-180A8AAA7AE0}"/>
              </a:ext>
            </a:extLst>
          </p:cNvPr>
          <p:cNvSpPr txBox="1"/>
          <p:nvPr/>
        </p:nvSpPr>
        <p:spPr>
          <a:xfrm>
            <a:off x="12377473" y="480447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HIPAA</a:t>
            </a:r>
          </a:p>
        </p:txBody>
      </p:sp>
      <p:sp>
        <p:nvSpPr>
          <p:cNvPr id="31" name="TextBox 30">
            <a:extLst>
              <a:ext uri="{FF2B5EF4-FFF2-40B4-BE49-F238E27FC236}">
                <a16:creationId xmlns:a16="http://schemas.microsoft.com/office/drawing/2014/main" id="{63C6A1DC-847F-4780-BD13-2F6692AF33BF}"/>
              </a:ext>
            </a:extLst>
          </p:cNvPr>
          <p:cNvSpPr txBox="1"/>
          <p:nvPr/>
        </p:nvSpPr>
        <p:spPr>
          <a:xfrm>
            <a:off x="14894967" y="480447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FERPA</a:t>
            </a:r>
          </a:p>
        </p:txBody>
      </p:sp>
      <p:sp>
        <p:nvSpPr>
          <p:cNvPr id="32" name="TextBox 31">
            <a:extLst>
              <a:ext uri="{FF2B5EF4-FFF2-40B4-BE49-F238E27FC236}">
                <a16:creationId xmlns:a16="http://schemas.microsoft.com/office/drawing/2014/main" id="{F0099619-8E81-4446-90CD-EE3080CEFF48}"/>
              </a:ext>
            </a:extLst>
          </p:cNvPr>
          <p:cNvSpPr txBox="1"/>
          <p:nvPr/>
        </p:nvSpPr>
        <p:spPr>
          <a:xfrm>
            <a:off x="12464283" y="69892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COPPA</a:t>
            </a:r>
            <a:endParaRPr lang="en-US"/>
          </a:p>
        </p:txBody>
      </p:sp>
      <p:sp>
        <p:nvSpPr>
          <p:cNvPr id="33" name="TextBox 32">
            <a:extLst>
              <a:ext uri="{FF2B5EF4-FFF2-40B4-BE49-F238E27FC236}">
                <a16:creationId xmlns:a16="http://schemas.microsoft.com/office/drawing/2014/main" id="{38D0759F-1CC1-4F23-A37E-665B267CCCF9}"/>
              </a:ext>
            </a:extLst>
          </p:cNvPr>
          <p:cNvSpPr txBox="1"/>
          <p:nvPr/>
        </p:nvSpPr>
        <p:spPr>
          <a:xfrm>
            <a:off x="15126461" y="69892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GLBA</a:t>
            </a:r>
          </a:p>
        </p:txBody>
      </p:sp>
      <p:sp>
        <p:nvSpPr>
          <p:cNvPr id="34" name="TextBox 33">
            <a:extLst>
              <a:ext uri="{FF2B5EF4-FFF2-40B4-BE49-F238E27FC236}">
                <a16:creationId xmlns:a16="http://schemas.microsoft.com/office/drawing/2014/main" id="{5B33F18E-5611-459E-9D68-E27345562830}"/>
              </a:ext>
            </a:extLst>
          </p:cNvPr>
          <p:cNvSpPr txBox="1"/>
          <p:nvPr/>
        </p:nvSpPr>
        <p:spPr>
          <a:xfrm>
            <a:off x="13841720" y="923645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TCPA</a:t>
            </a:r>
          </a:p>
        </p:txBody>
      </p:sp>
    </p:spTree>
    <p:extLst>
      <p:ext uri="{BB962C8B-B14F-4D97-AF65-F5344CB8AC3E}">
        <p14:creationId xmlns:p14="http://schemas.microsoft.com/office/powerpoint/2010/main" val="251153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E0FE7F-5BE2-4B0E-970B-51FA20E3EC65}"/>
              </a:ext>
            </a:extLst>
          </p:cNvPr>
          <p:cNvSpPr/>
          <p:nvPr/>
        </p:nvSpPr>
        <p:spPr>
          <a:xfrm>
            <a:off x="0" y="520701"/>
            <a:ext cx="18287999" cy="1673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7FED0-B057-44B0-B7F7-1298133B7AA1}"/>
              </a:ext>
            </a:extLst>
          </p:cNvPr>
          <p:cNvSpPr>
            <a:spLocks noGrp="1"/>
          </p:cNvSpPr>
          <p:nvPr>
            <p:ph type="title"/>
          </p:nvPr>
        </p:nvSpPr>
        <p:spPr>
          <a:xfrm>
            <a:off x="4283237" y="950523"/>
            <a:ext cx="9707585" cy="1362075"/>
          </a:xfrm>
        </p:spPr>
        <p:txBody>
          <a:bodyPr>
            <a:noAutofit/>
          </a:bodyPr>
          <a:lstStyle/>
          <a:p>
            <a:pPr algn="ctr"/>
            <a:r>
              <a:rPr lang="en-US" sz="5400" dirty="0">
                <a:latin typeface="+mn-lt"/>
                <a:cs typeface="Calibri"/>
              </a:rPr>
              <a:t>Necessary Licenses &amp; Rights</a:t>
            </a:r>
            <a:endParaRPr lang="en-US" sz="5400" dirty="0">
              <a:latin typeface="+mn-lt"/>
            </a:endParaRPr>
          </a:p>
        </p:txBody>
      </p:sp>
      <p:grpSp>
        <p:nvGrpSpPr>
          <p:cNvPr id="6" name="Group 5">
            <a:extLst>
              <a:ext uri="{FF2B5EF4-FFF2-40B4-BE49-F238E27FC236}">
                <a16:creationId xmlns:a16="http://schemas.microsoft.com/office/drawing/2014/main" id="{6944A5C0-650D-4C10-A229-AD426454D084}"/>
              </a:ext>
            </a:extLst>
          </p:cNvPr>
          <p:cNvGrpSpPr/>
          <p:nvPr/>
        </p:nvGrpSpPr>
        <p:grpSpPr>
          <a:xfrm>
            <a:off x="1420364" y="3953793"/>
            <a:ext cx="3297973" cy="3533825"/>
            <a:chOff x="1480325" y="3069373"/>
            <a:chExt cx="3297973" cy="3533825"/>
          </a:xfrm>
        </p:grpSpPr>
        <p:pic>
          <p:nvPicPr>
            <p:cNvPr id="4" name="Graphic 4" descr="Contract outline">
              <a:extLst>
                <a:ext uri="{FF2B5EF4-FFF2-40B4-BE49-F238E27FC236}">
                  <a16:creationId xmlns:a16="http://schemas.microsoft.com/office/drawing/2014/main" id="{5AE1D145-F013-43A3-A84B-AB0BCBEDF1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0325" y="3069373"/>
              <a:ext cx="3297973" cy="3297973"/>
            </a:xfrm>
            <a:prstGeom prst="rect">
              <a:avLst/>
            </a:prstGeom>
          </p:spPr>
        </p:pic>
        <p:sp>
          <p:nvSpPr>
            <p:cNvPr id="5" name="TextBox 4">
              <a:extLst>
                <a:ext uri="{FF2B5EF4-FFF2-40B4-BE49-F238E27FC236}">
                  <a16:creationId xmlns:a16="http://schemas.microsoft.com/office/drawing/2014/main" id="{092ADCF3-0722-4C6B-8CDA-40033E0388D5}"/>
                </a:ext>
              </a:extLst>
            </p:cNvPr>
            <p:cNvSpPr txBox="1"/>
            <p:nvPr/>
          </p:nvSpPr>
          <p:spPr>
            <a:xfrm>
              <a:off x="1764680" y="6141533"/>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Contracts</a:t>
              </a:r>
              <a:endParaRPr lang="en-US" sz="2400" b="1" dirty="0">
                <a:cs typeface="Calibri"/>
              </a:endParaRPr>
            </a:p>
          </p:txBody>
        </p:sp>
      </p:grpSp>
      <p:grpSp>
        <p:nvGrpSpPr>
          <p:cNvPr id="9" name="Group 8">
            <a:extLst>
              <a:ext uri="{FF2B5EF4-FFF2-40B4-BE49-F238E27FC236}">
                <a16:creationId xmlns:a16="http://schemas.microsoft.com/office/drawing/2014/main" id="{84FE5BC3-C855-4573-BEC1-C218CA3AB394}"/>
              </a:ext>
            </a:extLst>
          </p:cNvPr>
          <p:cNvGrpSpPr/>
          <p:nvPr/>
        </p:nvGrpSpPr>
        <p:grpSpPr>
          <a:xfrm>
            <a:off x="7525656" y="3716830"/>
            <a:ext cx="3102826" cy="4004215"/>
            <a:chOff x="5662032" y="3027556"/>
            <a:chExt cx="3102826" cy="4004215"/>
          </a:xfrm>
        </p:grpSpPr>
        <p:pic>
          <p:nvPicPr>
            <p:cNvPr id="7" name="Graphic 7" descr="Handshake outline">
              <a:extLst>
                <a:ext uri="{FF2B5EF4-FFF2-40B4-BE49-F238E27FC236}">
                  <a16:creationId xmlns:a16="http://schemas.microsoft.com/office/drawing/2014/main" id="{D4550CCC-893D-40B1-A1F3-E6F6D372C2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2032" y="3027556"/>
              <a:ext cx="3102826" cy="3102826"/>
            </a:xfrm>
            <a:prstGeom prst="rect">
              <a:avLst/>
            </a:prstGeom>
          </p:spPr>
        </p:pic>
        <p:sp>
          <p:nvSpPr>
            <p:cNvPr id="8" name="TextBox 7">
              <a:extLst>
                <a:ext uri="{FF2B5EF4-FFF2-40B4-BE49-F238E27FC236}">
                  <a16:creationId xmlns:a16="http://schemas.microsoft.com/office/drawing/2014/main" id="{FA3A0D76-ABCC-4092-BD76-43A44EC75D21}"/>
                </a:ext>
              </a:extLst>
            </p:cNvPr>
            <p:cNvSpPr txBox="1"/>
            <p:nvPr/>
          </p:nvSpPr>
          <p:spPr>
            <a:xfrm>
              <a:off x="5768664" y="6200774"/>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Business Associate Agreements</a:t>
              </a:r>
              <a:endParaRPr lang="en-US" b="1">
                <a:cs typeface="Calibri"/>
              </a:endParaRPr>
            </a:p>
          </p:txBody>
        </p:sp>
      </p:grpSp>
      <p:grpSp>
        <p:nvGrpSpPr>
          <p:cNvPr id="12" name="Group 11">
            <a:extLst>
              <a:ext uri="{FF2B5EF4-FFF2-40B4-BE49-F238E27FC236}">
                <a16:creationId xmlns:a16="http://schemas.microsoft.com/office/drawing/2014/main" id="{1A5AF4A7-606A-4715-AD4C-13EA33F4179B}"/>
              </a:ext>
            </a:extLst>
          </p:cNvPr>
          <p:cNvGrpSpPr/>
          <p:nvPr/>
        </p:nvGrpSpPr>
        <p:grpSpPr>
          <a:xfrm>
            <a:off x="13644888" y="3953793"/>
            <a:ext cx="3102826" cy="3540795"/>
            <a:chOff x="10317666" y="3069373"/>
            <a:chExt cx="3102826" cy="3540795"/>
          </a:xfrm>
        </p:grpSpPr>
        <p:pic>
          <p:nvPicPr>
            <p:cNvPr id="10" name="Graphic 10" descr="Man outline">
              <a:extLst>
                <a:ext uri="{FF2B5EF4-FFF2-40B4-BE49-F238E27FC236}">
                  <a16:creationId xmlns:a16="http://schemas.microsoft.com/office/drawing/2014/main" id="{3F01E94B-A808-44D8-8B76-B6EF947F1A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17666" y="3069373"/>
              <a:ext cx="3102826" cy="3102826"/>
            </a:xfrm>
            <a:prstGeom prst="rect">
              <a:avLst/>
            </a:prstGeom>
          </p:spPr>
        </p:pic>
        <p:sp>
          <p:nvSpPr>
            <p:cNvPr id="11" name="TextBox 10">
              <a:extLst>
                <a:ext uri="{FF2B5EF4-FFF2-40B4-BE49-F238E27FC236}">
                  <a16:creationId xmlns:a16="http://schemas.microsoft.com/office/drawing/2014/main" id="{2B4E2453-9CFA-4A6C-BDFE-30B987B4E02C}"/>
                </a:ext>
              </a:extLst>
            </p:cNvPr>
            <p:cNvSpPr txBox="1"/>
            <p:nvPr/>
          </p:nvSpPr>
          <p:spPr>
            <a:xfrm>
              <a:off x="10497479" y="6148503"/>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Individual Consents </a:t>
              </a:r>
              <a:endParaRPr lang="en-US" sz="2400" b="1">
                <a:cs typeface="Calibri"/>
              </a:endParaRPr>
            </a:p>
          </p:txBody>
        </p:sp>
      </p:grpSp>
    </p:spTree>
    <p:extLst>
      <p:ext uri="{BB962C8B-B14F-4D97-AF65-F5344CB8AC3E}">
        <p14:creationId xmlns:p14="http://schemas.microsoft.com/office/powerpoint/2010/main" val="249406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EAC340-4DF7-4992-9A6E-C23123898014}"/>
              </a:ext>
            </a:extLst>
          </p:cNvPr>
          <p:cNvSpPr/>
          <p:nvPr/>
        </p:nvSpPr>
        <p:spPr>
          <a:xfrm>
            <a:off x="0" y="520701"/>
            <a:ext cx="18287999" cy="1673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7FED0-B057-44B0-B7F7-1298133B7AA1}"/>
              </a:ext>
            </a:extLst>
          </p:cNvPr>
          <p:cNvSpPr>
            <a:spLocks noGrp="1"/>
          </p:cNvSpPr>
          <p:nvPr>
            <p:ph type="title"/>
          </p:nvPr>
        </p:nvSpPr>
        <p:spPr>
          <a:xfrm>
            <a:off x="4270071" y="902989"/>
            <a:ext cx="9747855" cy="1362075"/>
          </a:xfrm>
        </p:spPr>
        <p:txBody>
          <a:bodyPr>
            <a:noAutofit/>
          </a:bodyPr>
          <a:lstStyle/>
          <a:p>
            <a:pPr algn="ctr"/>
            <a:r>
              <a:rPr lang="en-US" sz="5400" dirty="0">
                <a:latin typeface="+mn-lt"/>
                <a:cs typeface="Calibri"/>
              </a:rPr>
              <a:t>Sensitive Data red flags </a:t>
            </a:r>
            <a:endParaRPr lang="en-US" sz="5400" dirty="0">
              <a:latin typeface="+mn-lt"/>
            </a:endParaRPr>
          </a:p>
        </p:txBody>
      </p:sp>
      <p:grpSp>
        <p:nvGrpSpPr>
          <p:cNvPr id="6" name="Group 5">
            <a:extLst>
              <a:ext uri="{FF2B5EF4-FFF2-40B4-BE49-F238E27FC236}">
                <a16:creationId xmlns:a16="http://schemas.microsoft.com/office/drawing/2014/main" id="{6944A5C0-650D-4C10-A229-AD426454D084}"/>
              </a:ext>
            </a:extLst>
          </p:cNvPr>
          <p:cNvGrpSpPr/>
          <p:nvPr/>
        </p:nvGrpSpPr>
        <p:grpSpPr>
          <a:xfrm>
            <a:off x="1675197" y="3968782"/>
            <a:ext cx="3297973" cy="3903157"/>
            <a:chOff x="1480325" y="3069373"/>
            <a:chExt cx="3297973" cy="3903157"/>
          </a:xfrm>
        </p:grpSpPr>
        <p:pic>
          <p:nvPicPr>
            <p:cNvPr id="4" name="Graphic 4" descr="Heart with pulse outline">
              <a:extLst>
                <a:ext uri="{FF2B5EF4-FFF2-40B4-BE49-F238E27FC236}">
                  <a16:creationId xmlns:a16="http://schemas.microsoft.com/office/drawing/2014/main" id="{5AE1D145-F013-43A3-A84B-AB0BCBEDF1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0325" y="3069373"/>
              <a:ext cx="3297973" cy="3297973"/>
            </a:xfrm>
            <a:prstGeom prst="rect">
              <a:avLst/>
            </a:prstGeom>
          </p:spPr>
        </p:pic>
        <p:sp>
          <p:nvSpPr>
            <p:cNvPr id="5" name="TextBox 4">
              <a:extLst>
                <a:ext uri="{FF2B5EF4-FFF2-40B4-BE49-F238E27FC236}">
                  <a16:creationId xmlns:a16="http://schemas.microsoft.com/office/drawing/2014/main" id="{092ADCF3-0722-4C6B-8CDA-40033E0388D5}"/>
                </a:ext>
              </a:extLst>
            </p:cNvPr>
            <p:cNvSpPr txBox="1"/>
            <p:nvPr/>
          </p:nvSpPr>
          <p:spPr>
            <a:xfrm>
              <a:off x="1764680" y="6141533"/>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Protected Health Information (PHI) </a:t>
              </a:r>
              <a:endParaRPr lang="en-US" sz="2400" b="1">
                <a:cs typeface="Calibri"/>
              </a:endParaRPr>
            </a:p>
          </p:txBody>
        </p:sp>
      </p:grpSp>
      <p:grpSp>
        <p:nvGrpSpPr>
          <p:cNvPr id="9" name="Group 8">
            <a:extLst>
              <a:ext uri="{FF2B5EF4-FFF2-40B4-BE49-F238E27FC236}">
                <a16:creationId xmlns:a16="http://schemas.microsoft.com/office/drawing/2014/main" id="{84FE5BC3-C855-4573-BEC1-C218CA3AB394}"/>
              </a:ext>
            </a:extLst>
          </p:cNvPr>
          <p:cNvGrpSpPr/>
          <p:nvPr/>
        </p:nvGrpSpPr>
        <p:grpSpPr>
          <a:xfrm>
            <a:off x="7780489" y="3731819"/>
            <a:ext cx="3225144" cy="4004215"/>
            <a:chOff x="5662032" y="3027556"/>
            <a:chExt cx="3225144" cy="4004215"/>
          </a:xfrm>
        </p:grpSpPr>
        <p:pic>
          <p:nvPicPr>
            <p:cNvPr id="7" name="Graphic 7" descr="Magnifying glass with solid fill">
              <a:extLst>
                <a:ext uri="{FF2B5EF4-FFF2-40B4-BE49-F238E27FC236}">
                  <a16:creationId xmlns:a16="http://schemas.microsoft.com/office/drawing/2014/main" id="{D4550CCC-893D-40B1-A1F3-E6F6D372C2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2032" y="3027556"/>
              <a:ext cx="3102826" cy="3102826"/>
            </a:xfrm>
            <a:prstGeom prst="rect">
              <a:avLst/>
            </a:prstGeom>
          </p:spPr>
        </p:pic>
        <p:sp>
          <p:nvSpPr>
            <p:cNvPr id="8" name="TextBox 7">
              <a:extLst>
                <a:ext uri="{FF2B5EF4-FFF2-40B4-BE49-F238E27FC236}">
                  <a16:creationId xmlns:a16="http://schemas.microsoft.com/office/drawing/2014/main" id="{FA3A0D76-ABCC-4092-BD76-43A44EC75D21}"/>
                </a:ext>
              </a:extLst>
            </p:cNvPr>
            <p:cNvSpPr txBox="1"/>
            <p:nvPr/>
          </p:nvSpPr>
          <p:spPr>
            <a:xfrm>
              <a:off x="5768664" y="6200774"/>
              <a:ext cx="31185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Personally Identifiable Information (PII) </a:t>
              </a:r>
            </a:p>
          </p:txBody>
        </p:sp>
      </p:grpSp>
      <p:grpSp>
        <p:nvGrpSpPr>
          <p:cNvPr id="12" name="Group 11">
            <a:extLst>
              <a:ext uri="{FF2B5EF4-FFF2-40B4-BE49-F238E27FC236}">
                <a16:creationId xmlns:a16="http://schemas.microsoft.com/office/drawing/2014/main" id="{1A5AF4A7-606A-4715-AD4C-13EA33F4179B}"/>
              </a:ext>
            </a:extLst>
          </p:cNvPr>
          <p:cNvGrpSpPr/>
          <p:nvPr/>
        </p:nvGrpSpPr>
        <p:grpSpPr>
          <a:xfrm>
            <a:off x="13899721" y="3968782"/>
            <a:ext cx="3102826" cy="3540795"/>
            <a:chOff x="10317666" y="3069373"/>
            <a:chExt cx="3102826" cy="3540795"/>
          </a:xfrm>
        </p:grpSpPr>
        <p:pic>
          <p:nvPicPr>
            <p:cNvPr id="10" name="Graphic 10" descr="Child with balloon with solid fill">
              <a:extLst>
                <a:ext uri="{FF2B5EF4-FFF2-40B4-BE49-F238E27FC236}">
                  <a16:creationId xmlns:a16="http://schemas.microsoft.com/office/drawing/2014/main" id="{3F01E94B-A808-44D8-8B76-B6EF947F1A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17666" y="3069373"/>
              <a:ext cx="3102826" cy="3102826"/>
            </a:xfrm>
            <a:prstGeom prst="rect">
              <a:avLst/>
            </a:prstGeom>
          </p:spPr>
        </p:pic>
        <p:sp>
          <p:nvSpPr>
            <p:cNvPr id="11" name="TextBox 10">
              <a:extLst>
                <a:ext uri="{FF2B5EF4-FFF2-40B4-BE49-F238E27FC236}">
                  <a16:creationId xmlns:a16="http://schemas.microsoft.com/office/drawing/2014/main" id="{2B4E2453-9CFA-4A6C-BDFE-30B987B4E02C}"/>
                </a:ext>
              </a:extLst>
            </p:cNvPr>
            <p:cNvSpPr txBox="1"/>
            <p:nvPr/>
          </p:nvSpPr>
          <p:spPr>
            <a:xfrm>
              <a:off x="10497479" y="6148503"/>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Children</a:t>
              </a:r>
              <a:endParaRPr lang="en-US"/>
            </a:p>
          </p:txBody>
        </p:sp>
      </p:grpSp>
    </p:spTree>
    <p:extLst>
      <p:ext uri="{BB962C8B-B14F-4D97-AF65-F5344CB8AC3E}">
        <p14:creationId xmlns:p14="http://schemas.microsoft.com/office/powerpoint/2010/main" val="231108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936E-206D-4088-950A-9509D3583990}"/>
              </a:ext>
            </a:extLst>
          </p:cNvPr>
          <p:cNvSpPr>
            <a:spLocks noGrp="1"/>
          </p:cNvSpPr>
          <p:nvPr>
            <p:ph type="title"/>
          </p:nvPr>
        </p:nvSpPr>
        <p:spPr>
          <a:xfrm>
            <a:off x="2480044" y="548640"/>
            <a:ext cx="14050805" cy="1783080"/>
          </a:xfrm>
        </p:spPr>
        <p:txBody>
          <a:bodyPr>
            <a:normAutofit/>
          </a:bodyPr>
          <a:lstStyle/>
          <a:p>
            <a:r>
              <a:rPr lang="en-US" sz="5400" b="1" dirty="0">
                <a:latin typeface="+mn-lt"/>
                <a:ea typeface="+mj-lt"/>
                <a:cs typeface="+mj-lt"/>
              </a:rPr>
              <a:t>Remediations in Data Defects and </a:t>
            </a:r>
            <a:br>
              <a:rPr lang="en-US" sz="5400" b="1" dirty="0">
                <a:latin typeface="+mn-lt"/>
                <a:ea typeface="+mj-lt"/>
                <a:cs typeface="+mj-lt"/>
              </a:rPr>
            </a:br>
            <a:r>
              <a:rPr lang="en-US" sz="5400" b="1" dirty="0">
                <a:latin typeface="+mn-lt"/>
                <a:ea typeface="+mj-lt"/>
                <a:cs typeface="+mj-lt"/>
              </a:rPr>
              <a:t>Pathways to Closing</a:t>
            </a:r>
            <a:endParaRPr lang="en-US" sz="54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646149" cy="2337318"/>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37460"/>
            <a:ext cx="18287999" cy="774954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37461"/>
            <a:ext cx="1457481" cy="314546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685F7A89-CF99-4522-B648-538136A71EF2}"/>
              </a:ext>
            </a:extLst>
          </p:cNvPr>
          <p:cNvSpPr>
            <a:spLocks noGrp="1"/>
          </p:cNvSpPr>
          <p:nvPr>
            <p:ph idx="1"/>
          </p:nvPr>
        </p:nvSpPr>
        <p:spPr>
          <a:xfrm>
            <a:off x="914400" y="3855363"/>
            <a:ext cx="7495082" cy="5922158"/>
          </a:xfrm>
        </p:spPr>
        <p:txBody>
          <a:bodyPr vert="horz" lIns="91440" tIns="45720" rIns="91440" bIns="45720" rtlCol="0" anchor="t">
            <a:normAutofit/>
          </a:bodyPr>
          <a:lstStyle/>
          <a:p>
            <a:pPr marL="457200" lvl="1" indent="0">
              <a:buNone/>
            </a:pPr>
            <a:r>
              <a:rPr lang="en-US" sz="3200" b="1" dirty="0">
                <a:cs typeface="Calibri"/>
              </a:rPr>
              <a:t>Buy Side: </a:t>
            </a:r>
          </a:p>
          <a:p>
            <a:pPr lvl="1">
              <a:buFont typeface="Wingdings" panose="05000000000000000000" pitchFamily="2" charset="2"/>
              <a:buChar char="Ø"/>
            </a:pPr>
            <a:r>
              <a:rPr lang="en-US" sz="2400" dirty="0">
                <a:cs typeface="Calibri"/>
              </a:rPr>
              <a:t>Due diligence should include requests to seller for granular details of personal data processing and security – need data mapping and lineage</a:t>
            </a:r>
          </a:p>
          <a:p>
            <a:pPr lvl="1">
              <a:buFont typeface="Wingdings" panose="05000000000000000000" pitchFamily="2" charset="2"/>
              <a:buChar char="Ø"/>
            </a:pPr>
            <a:r>
              <a:rPr lang="en-US" sz="2400" dirty="0">
                <a:cs typeface="Calibri"/>
              </a:rPr>
              <a:t>Understand security incidents and data breaches </a:t>
            </a:r>
          </a:p>
          <a:p>
            <a:pPr lvl="1">
              <a:buFont typeface="Wingdings" panose="05000000000000000000" pitchFamily="2" charset="2"/>
              <a:buChar char="Ø"/>
            </a:pPr>
            <a:r>
              <a:rPr lang="en-US" sz="2400" dirty="0">
                <a:cs typeface="Calibri"/>
              </a:rPr>
              <a:t>Mitigation Measures:</a:t>
            </a:r>
            <a:endParaRPr lang="en-US" sz="2400" dirty="0"/>
          </a:p>
          <a:p>
            <a:pPr lvl="2">
              <a:buFont typeface="Wingdings" panose="05000000000000000000" pitchFamily="2" charset="2"/>
              <a:buChar char="Ø"/>
            </a:pPr>
            <a:r>
              <a:rPr lang="en-US" dirty="0">
                <a:ea typeface="+mn-lt"/>
                <a:cs typeface="+mn-lt"/>
              </a:rPr>
              <a:t>Penetration Testing and other proactive security audit measures (pre signing)</a:t>
            </a:r>
          </a:p>
          <a:p>
            <a:pPr lvl="2">
              <a:buFont typeface="Wingdings" panose="05000000000000000000" pitchFamily="2" charset="2"/>
              <a:buChar char="Ø"/>
            </a:pPr>
            <a:r>
              <a:rPr lang="en-US" dirty="0">
                <a:cs typeface="Calibri"/>
              </a:rPr>
              <a:t>Data Processing Agreements – manage how data is handled (pre-signing)</a:t>
            </a:r>
          </a:p>
          <a:p>
            <a:pPr lvl="2">
              <a:buFont typeface="Wingdings" panose="05000000000000000000" pitchFamily="2" charset="2"/>
              <a:buChar char="Ø"/>
            </a:pPr>
            <a:r>
              <a:rPr lang="en-US" dirty="0">
                <a:cs typeface="Calibri"/>
              </a:rPr>
              <a:t>Indemnifications in APA and Merger Agreements</a:t>
            </a:r>
            <a:endParaRPr lang="en-US" dirty="0"/>
          </a:p>
          <a:p>
            <a:pPr lvl="2">
              <a:buFont typeface="Wingdings" panose="05000000000000000000" pitchFamily="2" charset="2"/>
              <a:buChar char="Ø"/>
            </a:pPr>
            <a:r>
              <a:rPr lang="en-US" dirty="0">
                <a:cs typeface="Calibri"/>
              </a:rPr>
              <a:t>Escrow of funds for data issues</a:t>
            </a:r>
          </a:p>
          <a:p>
            <a:pPr lvl="2">
              <a:buFont typeface="Wingdings" panose="05000000000000000000" pitchFamily="2" charset="2"/>
              <a:buChar char="Ø"/>
            </a:pPr>
            <a:r>
              <a:rPr lang="en-US" dirty="0">
                <a:cs typeface="Calibri"/>
              </a:rPr>
              <a:t>Closing Conditions/Deal Blocking issues </a:t>
            </a:r>
          </a:p>
          <a:p>
            <a:pPr marL="914400" lvl="2" indent="0">
              <a:buNone/>
            </a:pPr>
            <a:endParaRPr lang="en-US" sz="2400" dirty="0">
              <a:cs typeface="Calibri"/>
            </a:endParaRPr>
          </a:p>
          <a:p>
            <a:endParaRPr lang="en-US" dirty="0"/>
          </a:p>
        </p:txBody>
      </p:sp>
      <p:cxnSp>
        <p:nvCxnSpPr>
          <p:cNvPr id="7" name="Straight Connector 6">
            <a:extLst>
              <a:ext uri="{FF2B5EF4-FFF2-40B4-BE49-F238E27FC236}">
                <a16:creationId xmlns:a16="http://schemas.microsoft.com/office/drawing/2014/main" id="{1B611034-21D3-46E4-B16E-FAAC6461B200}"/>
              </a:ext>
            </a:extLst>
          </p:cNvPr>
          <p:cNvCxnSpPr/>
          <p:nvPr/>
        </p:nvCxnSpPr>
        <p:spPr>
          <a:xfrm>
            <a:off x="8979108" y="3046938"/>
            <a:ext cx="0" cy="6730583"/>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E1200500-259B-4B95-9819-5EB7426B3F54}"/>
              </a:ext>
            </a:extLst>
          </p:cNvPr>
          <p:cNvSpPr txBox="1"/>
          <p:nvPr/>
        </p:nvSpPr>
        <p:spPr>
          <a:xfrm>
            <a:off x="9893508" y="3855363"/>
            <a:ext cx="6910466" cy="4647426"/>
          </a:xfrm>
          <a:prstGeom prst="rect">
            <a:avLst/>
          </a:prstGeom>
          <a:noFill/>
        </p:spPr>
        <p:txBody>
          <a:bodyPr wrap="square" lIns="91440" tIns="45720" rIns="91440" bIns="45720" anchor="t">
            <a:spAutoFit/>
          </a:bodyPr>
          <a:lstStyle/>
          <a:p>
            <a:r>
              <a:rPr lang="en-US" sz="3200" b="1" dirty="0">
                <a:cs typeface="Calibri"/>
              </a:rPr>
              <a:t>Sell Side: </a:t>
            </a:r>
          </a:p>
          <a:p>
            <a:pPr marL="800100" lvl="1" indent="-342900">
              <a:buFont typeface="Wingdings" panose="05000000000000000000" pitchFamily="2" charset="2"/>
              <a:buChar char="Ø"/>
            </a:pPr>
            <a:r>
              <a:rPr lang="en-US" sz="2400" dirty="0">
                <a:cs typeface="Calibri"/>
              </a:rPr>
              <a:t>Disclose all aspects of data: type (PHI, PII, location data, AI, Children, Financial, etc.), third parties, locations, data flows, lineage)</a:t>
            </a:r>
          </a:p>
          <a:p>
            <a:pPr marL="800100" lvl="1" indent="-342900">
              <a:buFont typeface="Wingdings" panose="05000000000000000000" pitchFamily="2" charset="2"/>
              <a:buChar char="Ø"/>
            </a:pPr>
            <a:endParaRPr lang="en-US" sz="2400" dirty="0">
              <a:cs typeface="Calibri"/>
            </a:endParaRPr>
          </a:p>
          <a:p>
            <a:pPr marL="800100" lvl="1" indent="-342900">
              <a:buFont typeface="Wingdings" panose="05000000000000000000" pitchFamily="2" charset="2"/>
              <a:buChar char="Ø"/>
            </a:pPr>
            <a:r>
              <a:rPr lang="en-US" sz="2400" dirty="0">
                <a:cs typeface="Calibri"/>
              </a:rPr>
              <a:t>Need to have clear rights, consents, and licenses or way to remedy weaknesses</a:t>
            </a:r>
          </a:p>
          <a:p>
            <a:pPr marL="800100" lvl="1" indent="-342900">
              <a:buFont typeface="Wingdings" panose="05000000000000000000" pitchFamily="2" charset="2"/>
              <a:buChar char="Ø"/>
            </a:pPr>
            <a:endParaRPr lang="en-US" sz="2400" dirty="0">
              <a:cs typeface="Calibri"/>
            </a:endParaRPr>
          </a:p>
          <a:p>
            <a:pPr marL="800100" lvl="1" indent="-342900">
              <a:buFont typeface="Wingdings" panose="05000000000000000000" pitchFamily="2" charset="2"/>
              <a:buChar char="Ø"/>
            </a:pPr>
            <a:r>
              <a:rPr lang="en-US" sz="2400" dirty="0">
                <a:cs typeface="Calibri"/>
              </a:rPr>
              <a:t>Manage agreements to ensure adequate rights included and mapping of rights included in agreements</a:t>
            </a:r>
          </a:p>
          <a:p>
            <a:pPr marL="800100" lvl="1" indent="-342900">
              <a:buFont typeface="Wingdings" panose="05000000000000000000" pitchFamily="2" charset="2"/>
              <a:buChar char="Ø"/>
            </a:pPr>
            <a:endParaRPr lang="en-US" sz="2400" dirty="0">
              <a:cs typeface="Calibri"/>
            </a:endParaRPr>
          </a:p>
        </p:txBody>
      </p:sp>
    </p:spTree>
    <p:extLst>
      <p:ext uri="{BB962C8B-B14F-4D97-AF65-F5344CB8AC3E}">
        <p14:creationId xmlns:p14="http://schemas.microsoft.com/office/powerpoint/2010/main" val="420210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C72F99-8499-4BB3-AAD4-54002AAB0536}"/>
              </a:ext>
            </a:extLst>
          </p:cNvPr>
          <p:cNvSpPr>
            <a:spLocks noGrp="1"/>
          </p:cNvSpPr>
          <p:nvPr>
            <p:ph type="title"/>
          </p:nvPr>
        </p:nvSpPr>
        <p:spPr>
          <a:xfrm>
            <a:off x="1927861" y="1513489"/>
            <a:ext cx="13847115" cy="5313068"/>
          </a:xfrm>
        </p:spPr>
        <p:txBody>
          <a:bodyPr vert="horz" lIns="91440" tIns="45720" rIns="91440" bIns="45720" rtlCol="0" anchor="b">
            <a:normAutofit/>
          </a:bodyPr>
          <a:lstStyle/>
          <a:p>
            <a:pPr>
              <a:lnSpc>
                <a:spcPct val="90000"/>
              </a:lnSpc>
            </a:pPr>
            <a:r>
              <a:rPr lang="en-US" sz="12100" kern="1200">
                <a:solidFill>
                  <a:schemeClr val="tx1"/>
                </a:solidFill>
                <a:latin typeface="+mj-lt"/>
                <a:ea typeface="+mj-ea"/>
                <a:cs typeface="+mj-cs"/>
              </a:rPr>
              <a:t>Intellectual property Pitfalls </a:t>
            </a:r>
          </a:p>
        </p:txBody>
      </p:sp>
      <p:sp>
        <p:nvSpPr>
          <p:cNvPr id="3" name="Text Placeholder 2">
            <a:extLst>
              <a:ext uri="{FF2B5EF4-FFF2-40B4-BE49-F238E27FC236}">
                <a16:creationId xmlns:a16="http://schemas.microsoft.com/office/drawing/2014/main" id="{31A59571-0F9B-4955-827B-129A29DE565D}"/>
              </a:ext>
            </a:extLst>
          </p:cNvPr>
          <p:cNvSpPr>
            <a:spLocks noGrp="1"/>
          </p:cNvSpPr>
          <p:nvPr>
            <p:ph type="body" idx="1"/>
          </p:nvPr>
        </p:nvSpPr>
        <p:spPr>
          <a:xfrm>
            <a:off x="1927861" y="6874221"/>
            <a:ext cx="10698503" cy="1968985"/>
          </a:xfrm>
        </p:spPr>
        <p:txBody>
          <a:bodyPr vert="horz" lIns="91440" tIns="45720" rIns="91440" bIns="45720" rtlCol="0" anchor="t">
            <a:normAutofit/>
          </a:bodyPr>
          <a:lstStyle/>
          <a:p>
            <a:pPr>
              <a:lnSpc>
                <a:spcPct val="90000"/>
              </a:lnSpc>
              <a:spcBef>
                <a:spcPts val="1000"/>
              </a:spcBef>
            </a:pPr>
            <a:r>
              <a:rPr lang="en-US" sz="2400" kern="1200">
                <a:solidFill>
                  <a:schemeClr val="tx1"/>
                </a:solidFill>
                <a:latin typeface="+mn-lt"/>
                <a:ea typeface="+mn-ea"/>
                <a:cs typeface="+mn-cs"/>
              </a:rPr>
              <a:t>John Murphy</a:t>
            </a:r>
          </a:p>
        </p:txBody>
      </p:sp>
    </p:spTree>
    <p:extLst>
      <p:ext uri="{BB962C8B-B14F-4D97-AF65-F5344CB8AC3E}">
        <p14:creationId xmlns:p14="http://schemas.microsoft.com/office/powerpoint/2010/main" val="275576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9C6C9C-15AE-4EF5-8439-D97262034059}"/>
              </a:ext>
            </a:extLst>
          </p:cNvPr>
          <p:cNvSpPr/>
          <p:nvPr/>
        </p:nvSpPr>
        <p:spPr>
          <a:xfrm>
            <a:off x="0" y="234814"/>
            <a:ext cx="18268625" cy="2190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B3599-59EA-4046-ADF3-991B5E255750}"/>
              </a:ext>
            </a:extLst>
          </p:cNvPr>
          <p:cNvSpPr>
            <a:spLocks noGrp="1"/>
          </p:cNvSpPr>
          <p:nvPr>
            <p:ph type="title"/>
          </p:nvPr>
        </p:nvSpPr>
        <p:spPr>
          <a:xfrm>
            <a:off x="3400240" y="758653"/>
            <a:ext cx="11527277" cy="1143000"/>
          </a:xfrm>
        </p:spPr>
        <p:txBody>
          <a:bodyPr>
            <a:noAutofit/>
          </a:bodyPr>
          <a:lstStyle/>
          <a:p>
            <a:r>
              <a:rPr lang="en-US" sz="5400" b="1" dirty="0">
                <a:latin typeface="+mn-lt"/>
                <a:cs typeface="Calibri"/>
              </a:rPr>
              <a:t>Scoping Intellectual Property </a:t>
            </a:r>
            <a:br>
              <a:rPr lang="en-US" sz="5400" b="1" dirty="0">
                <a:latin typeface="+mn-lt"/>
                <a:cs typeface="Calibri"/>
              </a:rPr>
            </a:br>
            <a:r>
              <a:rPr lang="en-US" sz="5400" b="1" dirty="0">
                <a:latin typeface="+mn-lt"/>
                <a:cs typeface="Calibri"/>
              </a:rPr>
              <a:t>in Diligence</a:t>
            </a:r>
            <a:endParaRPr lang="en-US" sz="5400" b="1" dirty="0">
              <a:latin typeface="+mn-lt"/>
            </a:endParaRPr>
          </a:p>
        </p:txBody>
      </p:sp>
      <p:sp>
        <p:nvSpPr>
          <p:cNvPr id="3" name="Content Placeholder 2">
            <a:extLst>
              <a:ext uri="{FF2B5EF4-FFF2-40B4-BE49-F238E27FC236}">
                <a16:creationId xmlns:a16="http://schemas.microsoft.com/office/drawing/2014/main" id="{41006AC2-DEE5-4448-980E-DA30270347FD}"/>
              </a:ext>
            </a:extLst>
          </p:cNvPr>
          <p:cNvSpPr>
            <a:spLocks noGrp="1"/>
          </p:cNvSpPr>
          <p:nvPr>
            <p:ph sz="half" idx="1"/>
          </p:nvPr>
        </p:nvSpPr>
        <p:spPr>
          <a:xfrm>
            <a:off x="1455396" y="3890925"/>
            <a:ext cx="6378102" cy="2505150"/>
          </a:xfrm>
        </p:spPr>
        <p:txBody>
          <a:bodyPr/>
          <a:lstStyle/>
          <a:p>
            <a:pPr marL="0" indent="0">
              <a:buNone/>
            </a:pPr>
            <a:r>
              <a:rPr lang="en-US" sz="3200" b="1" dirty="0"/>
              <a:t>Registrable Intellectual Property</a:t>
            </a:r>
          </a:p>
          <a:p>
            <a:r>
              <a:rPr lang="en-US" dirty="0"/>
              <a:t>Copyrights</a:t>
            </a:r>
          </a:p>
          <a:p>
            <a:r>
              <a:rPr lang="en-US" dirty="0"/>
              <a:t>Trademarks</a:t>
            </a:r>
          </a:p>
          <a:p>
            <a:r>
              <a:rPr lang="en-US" dirty="0"/>
              <a:t>Patents</a:t>
            </a:r>
          </a:p>
        </p:txBody>
      </p:sp>
      <p:sp>
        <p:nvSpPr>
          <p:cNvPr id="9" name="Content Placeholder 8">
            <a:extLst>
              <a:ext uri="{FF2B5EF4-FFF2-40B4-BE49-F238E27FC236}">
                <a16:creationId xmlns:a16="http://schemas.microsoft.com/office/drawing/2014/main" id="{10D06008-4A2D-4507-97DE-AFAC70D29648}"/>
              </a:ext>
            </a:extLst>
          </p:cNvPr>
          <p:cNvSpPr>
            <a:spLocks noGrp="1"/>
          </p:cNvSpPr>
          <p:nvPr>
            <p:ph sz="half" idx="2"/>
          </p:nvPr>
        </p:nvSpPr>
        <p:spPr>
          <a:xfrm>
            <a:off x="10474887" y="3890925"/>
            <a:ext cx="6305145" cy="2505150"/>
          </a:xfrm>
        </p:spPr>
        <p:txBody>
          <a:bodyPr/>
          <a:lstStyle/>
          <a:p>
            <a:pPr marL="0" indent="0">
              <a:buNone/>
            </a:pPr>
            <a:r>
              <a:rPr lang="en-US" sz="3200" b="1" dirty="0"/>
              <a:t>Unregistered Intellectual Property</a:t>
            </a:r>
          </a:p>
          <a:p>
            <a:r>
              <a:rPr lang="en-US" dirty="0"/>
              <a:t>Trade Secrets</a:t>
            </a:r>
          </a:p>
        </p:txBody>
      </p:sp>
      <p:cxnSp>
        <p:nvCxnSpPr>
          <p:cNvPr id="4" name="Straight Arrow Connector 3">
            <a:extLst>
              <a:ext uri="{FF2B5EF4-FFF2-40B4-BE49-F238E27FC236}">
                <a16:creationId xmlns:a16="http://schemas.microsoft.com/office/drawing/2014/main" id="{73886155-AC73-4EFB-A288-7E22A87A6568}"/>
              </a:ext>
            </a:extLst>
          </p:cNvPr>
          <p:cNvCxnSpPr/>
          <p:nvPr/>
        </p:nvCxnSpPr>
        <p:spPr>
          <a:xfrm>
            <a:off x="9114939" y="2767984"/>
            <a:ext cx="19373" cy="7284202"/>
          </a:xfrm>
          <a:prstGeom prst="straightConnector1">
            <a:avLst/>
          </a:prstGeom>
          <a:ln>
            <a:solidFill>
              <a:srgbClr val="C81F3F"/>
            </a:solidFill>
          </a:ln>
        </p:spPr>
        <p:style>
          <a:lnRef idx="1">
            <a:schemeClr val="accent1"/>
          </a:lnRef>
          <a:fillRef idx="0">
            <a:schemeClr val="accent1"/>
          </a:fillRef>
          <a:effectRef idx="0">
            <a:schemeClr val="accent1"/>
          </a:effectRef>
          <a:fontRef idx="minor">
            <a:schemeClr val="tx1"/>
          </a:fontRef>
        </p:style>
      </p:cxnSp>
      <p:pic>
        <p:nvPicPr>
          <p:cNvPr id="7" name="Picture 6" descr="Icon&#10;&#10;Description automatically generated">
            <a:extLst>
              <a:ext uri="{FF2B5EF4-FFF2-40B4-BE49-F238E27FC236}">
                <a16:creationId xmlns:a16="http://schemas.microsoft.com/office/drawing/2014/main" id="{1A6238C9-0122-430D-ADFD-768F9EFA1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506" y="5290281"/>
            <a:ext cx="4761905" cy="4761905"/>
          </a:xfrm>
          <a:prstGeom prst="rect">
            <a:avLst/>
          </a:prstGeom>
        </p:spPr>
      </p:pic>
      <p:pic>
        <p:nvPicPr>
          <p:cNvPr id="10" name="Picture 9" descr="Icon&#10;&#10;Description automatically generated">
            <a:extLst>
              <a:ext uri="{FF2B5EF4-FFF2-40B4-BE49-F238E27FC236}">
                <a16:creationId xmlns:a16="http://schemas.microsoft.com/office/drawing/2014/main" id="{4906AB3B-F7F3-41A0-8BB8-496BAC447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099" y="6396075"/>
            <a:ext cx="2505151" cy="2505151"/>
          </a:xfrm>
          <a:prstGeom prst="rect">
            <a:avLst/>
          </a:prstGeom>
        </p:spPr>
      </p:pic>
      <p:pic>
        <p:nvPicPr>
          <p:cNvPr id="12" name="Picture 11" descr="Icon&#10;&#10;Description automatically generated">
            <a:extLst>
              <a:ext uri="{FF2B5EF4-FFF2-40B4-BE49-F238E27FC236}">
                <a16:creationId xmlns:a16="http://schemas.microsoft.com/office/drawing/2014/main" id="{796361CA-1A78-4801-8972-CC12FEC22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7888" y="6396074"/>
            <a:ext cx="2701842" cy="2701842"/>
          </a:xfrm>
          <a:prstGeom prst="rect">
            <a:avLst/>
          </a:prstGeom>
        </p:spPr>
      </p:pic>
      <p:pic>
        <p:nvPicPr>
          <p:cNvPr id="14" name="Picture 13" descr="Icon&#10;&#10;Description automatically generated">
            <a:extLst>
              <a:ext uri="{FF2B5EF4-FFF2-40B4-BE49-F238E27FC236}">
                <a16:creationId xmlns:a16="http://schemas.microsoft.com/office/drawing/2014/main" id="{7884F3C3-849E-4B35-A66E-A3C4C9C626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7459" y="6396074"/>
            <a:ext cx="2701842" cy="2701842"/>
          </a:xfrm>
          <a:prstGeom prst="rect">
            <a:avLst/>
          </a:prstGeom>
        </p:spPr>
      </p:pic>
    </p:spTree>
    <p:extLst>
      <p:ext uri="{BB962C8B-B14F-4D97-AF65-F5344CB8AC3E}">
        <p14:creationId xmlns:p14="http://schemas.microsoft.com/office/powerpoint/2010/main" val="408375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B634-2ABC-4EAF-B6B7-4077F415358E}"/>
              </a:ext>
            </a:extLst>
          </p:cNvPr>
          <p:cNvSpPr>
            <a:spLocks noGrp="1"/>
          </p:cNvSpPr>
          <p:nvPr>
            <p:ph type="title"/>
          </p:nvPr>
        </p:nvSpPr>
        <p:spPr>
          <a:xfrm>
            <a:off x="2480044" y="554239"/>
            <a:ext cx="14050805" cy="1783080"/>
          </a:xfrm>
        </p:spPr>
        <p:txBody>
          <a:bodyPr>
            <a:normAutofit/>
          </a:bodyPr>
          <a:lstStyle/>
          <a:p>
            <a:r>
              <a:rPr lang="en-US" sz="5400" b="1" dirty="0">
                <a:latin typeface="+mn-lt"/>
              </a:rPr>
              <a:t>Defend Trade Secrets Act</a:t>
            </a:r>
            <a:endParaRPr lang="en-US" sz="54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646149" cy="2337318"/>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37460"/>
            <a:ext cx="18287999" cy="774954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37461"/>
            <a:ext cx="1457481" cy="314546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7E57708-6B1E-4D74-B747-1B3C1440F21C}"/>
              </a:ext>
            </a:extLst>
          </p:cNvPr>
          <p:cNvSpPr>
            <a:spLocks noGrp="1"/>
          </p:cNvSpPr>
          <p:nvPr>
            <p:ph idx="1"/>
          </p:nvPr>
        </p:nvSpPr>
        <p:spPr>
          <a:xfrm>
            <a:off x="2646150" y="2800863"/>
            <a:ext cx="14050806" cy="7222733"/>
          </a:xfrm>
        </p:spPr>
        <p:txBody>
          <a:bodyPr anchor="t">
            <a:normAutofit/>
          </a:bodyPr>
          <a:lstStyle/>
          <a:p>
            <a:pPr marL="0" indent="0" algn="l" fontAlgn="base">
              <a:buNone/>
            </a:pPr>
            <a:r>
              <a:rPr lang="en-US" sz="3200" b="1" i="0" dirty="0">
                <a:effectLst/>
              </a:rPr>
              <a:t>“Trade secrets” under DTSA include financial, scientific, business, economic, technical, or engineering information that:</a:t>
            </a:r>
          </a:p>
          <a:p>
            <a:pPr marL="0" indent="0" algn="l" fontAlgn="base">
              <a:buNone/>
            </a:pPr>
            <a:endParaRPr lang="en-US" sz="3200" b="1" i="0" dirty="0">
              <a:effectLst/>
            </a:endParaRPr>
          </a:p>
          <a:p>
            <a:pPr algn="l" fontAlgn="base">
              <a:buFont typeface="Wingdings" panose="05000000000000000000" pitchFamily="2" charset="2"/>
              <a:buChar char="Ø"/>
            </a:pPr>
            <a:r>
              <a:rPr lang="en-US" sz="3200" i="0" dirty="0">
                <a:effectLst/>
              </a:rPr>
              <a:t>derives independent economic value from not being generally known to or readily accessible by the public using proper means;</a:t>
            </a:r>
          </a:p>
          <a:p>
            <a:pPr algn="l" fontAlgn="base">
              <a:buFont typeface="Wingdings" panose="05000000000000000000" pitchFamily="2" charset="2"/>
              <a:buChar char="Ø"/>
            </a:pPr>
            <a:endParaRPr lang="en-US" sz="3200" i="0" dirty="0">
              <a:effectLst/>
            </a:endParaRPr>
          </a:p>
          <a:p>
            <a:pPr algn="l" fontAlgn="base">
              <a:buFont typeface="Wingdings" panose="05000000000000000000" pitchFamily="2" charset="2"/>
              <a:buChar char="Ø"/>
            </a:pPr>
            <a:r>
              <a:rPr lang="en-US" sz="3200" i="0" dirty="0">
                <a:effectLst/>
              </a:rPr>
              <a:t>the owner has taken reasonable steps to keep secret; and</a:t>
            </a:r>
          </a:p>
          <a:p>
            <a:pPr algn="l" fontAlgn="base">
              <a:buFont typeface="Wingdings" panose="05000000000000000000" pitchFamily="2" charset="2"/>
              <a:buChar char="Ø"/>
            </a:pPr>
            <a:endParaRPr lang="en-US" sz="3200" i="0" dirty="0">
              <a:effectLst/>
            </a:endParaRPr>
          </a:p>
          <a:p>
            <a:pPr algn="l" fontAlgn="base">
              <a:buFont typeface="Wingdings" panose="05000000000000000000" pitchFamily="2" charset="2"/>
              <a:buChar char="Ø"/>
            </a:pPr>
            <a:r>
              <a:rPr lang="en-US" sz="3200" i="0" dirty="0">
                <a:effectLst/>
              </a:rPr>
              <a:t>is related to a product or service used in or intended for use in interstate or foreign commerce.</a:t>
            </a:r>
          </a:p>
          <a:p>
            <a:pPr marL="0" indent="0" algn="l" fontAlgn="base">
              <a:buNone/>
            </a:pPr>
            <a:endParaRPr lang="en-US" sz="3200" i="0" dirty="0">
              <a:effectLst/>
            </a:endParaRPr>
          </a:p>
          <a:p>
            <a:pPr marL="0" indent="0" algn="l" fontAlgn="base">
              <a:buNone/>
            </a:pPr>
            <a:r>
              <a:rPr lang="en-US" sz="3200" b="0" i="0" dirty="0">
                <a:effectLst/>
              </a:rPr>
              <a:t>(</a:t>
            </a:r>
            <a:r>
              <a:rPr lang="en-US" sz="3200" b="0" i="0" u="none" strike="noStrike" dirty="0">
                <a:effectLst/>
              </a:rPr>
              <a:t>18 U.S.C. §§ 1836(b)</a:t>
            </a:r>
            <a:r>
              <a:rPr lang="en-US" sz="3200" b="0" i="0" dirty="0">
                <a:effectLst/>
              </a:rPr>
              <a:t> and </a:t>
            </a:r>
            <a:r>
              <a:rPr lang="en-US" sz="3200" b="0" i="0" u="none" strike="noStrike" dirty="0">
                <a:effectLst/>
              </a:rPr>
              <a:t>1839(3)</a:t>
            </a:r>
            <a:r>
              <a:rPr lang="en-US" sz="3200" b="0" i="0" dirty="0">
                <a:effectLst/>
              </a:rPr>
              <a:t>.)</a:t>
            </a:r>
          </a:p>
        </p:txBody>
      </p:sp>
    </p:spTree>
    <p:extLst>
      <p:ext uri="{BB962C8B-B14F-4D97-AF65-F5344CB8AC3E}">
        <p14:creationId xmlns:p14="http://schemas.microsoft.com/office/powerpoint/2010/main" val="78965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5C81-4636-468E-A931-2E978C01600C}"/>
              </a:ext>
            </a:extLst>
          </p:cNvPr>
          <p:cNvSpPr>
            <a:spLocks noGrp="1"/>
          </p:cNvSpPr>
          <p:nvPr>
            <p:ph type="title"/>
          </p:nvPr>
        </p:nvSpPr>
        <p:spPr>
          <a:xfrm>
            <a:off x="2480044" y="548640"/>
            <a:ext cx="14050805" cy="1783080"/>
          </a:xfrm>
        </p:spPr>
        <p:txBody>
          <a:bodyPr>
            <a:normAutofit/>
          </a:bodyPr>
          <a:lstStyle/>
          <a:p>
            <a:r>
              <a:rPr lang="en-US" sz="5400" b="1" dirty="0">
                <a:latin typeface="+mn-lt"/>
              </a:rPr>
              <a:t>Washington Uniform Trade Secrets Act</a:t>
            </a:r>
            <a:endParaRPr lang="en-US" sz="54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646149" cy="2337318"/>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37460"/>
            <a:ext cx="18287999" cy="774954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37461"/>
            <a:ext cx="1457481" cy="314546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5FD32C5-8825-499D-843D-767585267451}"/>
              </a:ext>
            </a:extLst>
          </p:cNvPr>
          <p:cNvSpPr>
            <a:spLocks noGrp="1"/>
          </p:cNvSpPr>
          <p:nvPr>
            <p:ph idx="1"/>
          </p:nvPr>
        </p:nvSpPr>
        <p:spPr>
          <a:xfrm>
            <a:off x="2480044" y="3264408"/>
            <a:ext cx="14050806" cy="6062472"/>
          </a:xfrm>
        </p:spPr>
        <p:txBody>
          <a:bodyPr anchor="t">
            <a:normAutofit/>
          </a:bodyPr>
          <a:lstStyle/>
          <a:p>
            <a:pPr marL="0" indent="0" algn="l" fontAlgn="base">
              <a:buNone/>
            </a:pPr>
            <a:r>
              <a:rPr lang="en-US" sz="3200" b="1" i="0" dirty="0">
                <a:solidFill>
                  <a:srgbClr val="000000"/>
                </a:solidFill>
                <a:effectLst/>
              </a:rPr>
              <a:t>“Trade secret” under the WUSTA means information, including a formula, pattern, compilation, program, device, method, technique, or process that:</a:t>
            </a:r>
          </a:p>
          <a:p>
            <a:pPr marL="0" indent="0" algn="l" fontAlgn="base">
              <a:buNone/>
            </a:pPr>
            <a:endParaRPr lang="en-US" sz="3200" b="0" i="0" dirty="0">
              <a:solidFill>
                <a:srgbClr val="000000"/>
              </a:solidFill>
              <a:effectLst/>
            </a:endParaRPr>
          </a:p>
          <a:p>
            <a:pPr algn="l" fontAlgn="base">
              <a:buFont typeface="Wingdings" panose="05000000000000000000" pitchFamily="2" charset="2"/>
              <a:buChar char="Ø"/>
            </a:pPr>
            <a:r>
              <a:rPr lang="en-US" sz="3200" b="0" i="0" dirty="0">
                <a:solidFill>
                  <a:srgbClr val="000000"/>
                </a:solidFill>
                <a:effectLst/>
              </a:rPr>
              <a:t>Derives independent economic value, actual or potential, from not being generally known to, and not being readily ascertainable by proper means by, other persons who can obtain economic value from its disclosure or use; and</a:t>
            </a:r>
          </a:p>
          <a:p>
            <a:pPr algn="l" fontAlgn="base">
              <a:buFont typeface="Wingdings" panose="05000000000000000000" pitchFamily="2" charset="2"/>
              <a:buChar char="Ø"/>
            </a:pPr>
            <a:endParaRPr lang="en-US" sz="3200" b="0" i="0" dirty="0">
              <a:solidFill>
                <a:srgbClr val="000000"/>
              </a:solidFill>
              <a:effectLst/>
            </a:endParaRPr>
          </a:p>
          <a:p>
            <a:pPr algn="l" fontAlgn="base">
              <a:buFont typeface="Wingdings" panose="05000000000000000000" pitchFamily="2" charset="2"/>
              <a:buChar char="Ø"/>
            </a:pPr>
            <a:r>
              <a:rPr lang="en-US" sz="3200" b="0" i="0" dirty="0">
                <a:solidFill>
                  <a:srgbClr val="000000"/>
                </a:solidFill>
                <a:effectLst/>
              </a:rPr>
              <a:t>Is the subject of efforts that are reasonable under the circumstances to maintain its secrecy.</a:t>
            </a:r>
          </a:p>
          <a:p>
            <a:pPr marL="0" indent="0" algn="l" fontAlgn="base">
              <a:buNone/>
            </a:pPr>
            <a:endParaRPr lang="en-US" sz="3200" b="0" i="0" dirty="0">
              <a:solidFill>
                <a:srgbClr val="000000"/>
              </a:solidFill>
              <a:effectLst/>
            </a:endParaRPr>
          </a:p>
          <a:p>
            <a:pPr marL="0" indent="0" algn="l" fontAlgn="base">
              <a:buNone/>
            </a:pPr>
            <a:r>
              <a:rPr lang="en-US" sz="3200" b="0" i="0" dirty="0">
                <a:solidFill>
                  <a:srgbClr val="000000"/>
                </a:solidFill>
                <a:effectLst/>
              </a:rPr>
              <a:t>Wash. Rev. Code Ann. § 19.108.010 (West)</a:t>
            </a:r>
          </a:p>
          <a:p>
            <a:endParaRPr lang="en-US" sz="3600" dirty="0"/>
          </a:p>
        </p:txBody>
      </p:sp>
    </p:spTree>
    <p:extLst>
      <p:ext uri="{BB962C8B-B14F-4D97-AF65-F5344CB8AC3E}">
        <p14:creationId xmlns:p14="http://schemas.microsoft.com/office/powerpoint/2010/main" val="215515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9C6C9C-15AE-4EF5-8439-D97262034059}"/>
              </a:ext>
            </a:extLst>
          </p:cNvPr>
          <p:cNvSpPr/>
          <p:nvPr/>
        </p:nvSpPr>
        <p:spPr>
          <a:xfrm>
            <a:off x="0" y="234814"/>
            <a:ext cx="18268625" cy="2190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B3599-59EA-4046-ADF3-991B5E255750}"/>
              </a:ext>
            </a:extLst>
          </p:cNvPr>
          <p:cNvSpPr>
            <a:spLocks noGrp="1"/>
          </p:cNvSpPr>
          <p:nvPr>
            <p:ph type="title"/>
          </p:nvPr>
        </p:nvSpPr>
        <p:spPr>
          <a:xfrm>
            <a:off x="3400240" y="758653"/>
            <a:ext cx="11527277" cy="1143000"/>
          </a:xfrm>
        </p:spPr>
        <p:txBody>
          <a:bodyPr>
            <a:noAutofit/>
          </a:bodyPr>
          <a:lstStyle/>
          <a:p>
            <a:r>
              <a:rPr lang="en-US" sz="5400" b="1" cap="none" dirty="0">
                <a:latin typeface="+mn-lt"/>
                <a:ea typeface="+mj-lt"/>
                <a:cs typeface="+mj-lt"/>
              </a:rPr>
              <a:t>Analyzing Trade Secret Sufficiency</a:t>
            </a:r>
            <a:endParaRPr lang="en-US" sz="5400" b="1" dirty="0">
              <a:latin typeface="+mn-lt"/>
            </a:endParaRPr>
          </a:p>
        </p:txBody>
      </p:sp>
      <p:sp>
        <p:nvSpPr>
          <p:cNvPr id="3" name="Content Placeholder 2">
            <a:extLst>
              <a:ext uri="{FF2B5EF4-FFF2-40B4-BE49-F238E27FC236}">
                <a16:creationId xmlns:a16="http://schemas.microsoft.com/office/drawing/2014/main" id="{41006AC2-DEE5-4448-980E-DA30270347FD}"/>
              </a:ext>
            </a:extLst>
          </p:cNvPr>
          <p:cNvSpPr>
            <a:spLocks noGrp="1"/>
          </p:cNvSpPr>
          <p:nvPr>
            <p:ph sz="half" idx="1"/>
          </p:nvPr>
        </p:nvSpPr>
        <p:spPr>
          <a:xfrm>
            <a:off x="959167" y="3718658"/>
            <a:ext cx="7204535" cy="5852682"/>
          </a:xfrm>
        </p:spPr>
        <p:txBody>
          <a:bodyPr>
            <a:normAutofit fontScale="92500" lnSpcReduction="20000"/>
          </a:bodyPr>
          <a:lstStyle/>
          <a:p>
            <a:pPr marL="0" indent="0">
              <a:buNone/>
            </a:pPr>
            <a:r>
              <a:rPr lang="en-US" sz="3200" b="1" dirty="0"/>
              <a:t>Buy Side</a:t>
            </a:r>
          </a:p>
          <a:p>
            <a:pPr lvl="1">
              <a:buFont typeface="Wingdings" panose="05000000000000000000" pitchFamily="2" charset="2"/>
              <a:buChar char="Ø"/>
            </a:pPr>
            <a:r>
              <a:rPr lang="en-US" sz="2600" dirty="0">
                <a:cs typeface="Calibri"/>
              </a:rPr>
              <a:t>Do you see any gaps or inconsistencies </a:t>
            </a:r>
            <a:r>
              <a:rPr lang="en-US" sz="2600" u="sng" dirty="0">
                <a:cs typeface="Calibri"/>
              </a:rPr>
              <a:t>anywhere</a:t>
            </a:r>
            <a:r>
              <a:rPr lang="en-US" sz="2600" dirty="0">
                <a:cs typeface="Calibri"/>
              </a:rPr>
              <a:t>?  Probe carefully.</a:t>
            </a:r>
            <a:endParaRPr lang="en-US" sz="2600" dirty="0">
              <a:ea typeface="+mn-lt"/>
              <a:cs typeface="+mn-lt"/>
            </a:endParaRPr>
          </a:p>
          <a:p>
            <a:pPr lvl="1">
              <a:buFont typeface="Wingdings" panose="05000000000000000000" pitchFamily="2" charset="2"/>
              <a:buChar char="Ø"/>
            </a:pPr>
            <a:r>
              <a:rPr lang="en-US" sz="2600" dirty="0">
                <a:cs typeface="Calibri"/>
              </a:rPr>
              <a:t>Employment Agreements</a:t>
            </a:r>
            <a:endParaRPr lang="en-US" sz="2600" dirty="0">
              <a:ea typeface="+mn-lt"/>
              <a:cs typeface="+mn-lt"/>
            </a:endParaRPr>
          </a:p>
          <a:p>
            <a:pPr lvl="1">
              <a:buFont typeface="Wingdings" panose="05000000000000000000" pitchFamily="2" charset="2"/>
              <a:buChar char="Ø"/>
            </a:pPr>
            <a:r>
              <a:rPr lang="en-US" sz="2600" dirty="0">
                <a:cs typeface="Calibri"/>
              </a:rPr>
              <a:t>Director Agreements</a:t>
            </a:r>
            <a:endParaRPr lang="en-US" sz="2600" dirty="0">
              <a:ea typeface="+mn-lt"/>
              <a:cs typeface="+mn-lt"/>
            </a:endParaRPr>
          </a:p>
          <a:p>
            <a:pPr lvl="1">
              <a:buFont typeface="Wingdings" panose="05000000000000000000" pitchFamily="2" charset="2"/>
              <a:buChar char="Ø"/>
            </a:pPr>
            <a:r>
              <a:rPr lang="en-US" sz="2600" dirty="0">
                <a:cs typeface="Calibri"/>
              </a:rPr>
              <a:t>Non-Disclosure Agreements</a:t>
            </a:r>
            <a:endParaRPr lang="en-US" sz="2600" dirty="0">
              <a:ea typeface="+mn-lt"/>
              <a:cs typeface="+mn-lt"/>
            </a:endParaRPr>
          </a:p>
          <a:p>
            <a:pPr lvl="1">
              <a:buFont typeface="Wingdings" panose="05000000000000000000" pitchFamily="2" charset="2"/>
              <a:buChar char="Ø"/>
            </a:pPr>
            <a:r>
              <a:rPr lang="en-US" sz="2600" dirty="0">
                <a:cs typeface="Calibri"/>
              </a:rPr>
              <a:t>Financing Disclosures</a:t>
            </a:r>
            <a:endParaRPr lang="en-US" sz="2600" dirty="0">
              <a:ea typeface="+mn-lt"/>
              <a:cs typeface="+mn-lt"/>
            </a:endParaRPr>
          </a:p>
          <a:p>
            <a:pPr lvl="1">
              <a:buFont typeface="Wingdings" panose="05000000000000000000" pitchFamily="2" charset="2"/>
              <a:buChar char="Ø"/>
            </a:pPr>
            <a:r>
              <a:rPr lang="en-US" sz="2600" dirty="0">
                <a:cs typeface="Calibri"/>
              </a:rPr>
              <a:t>Source Code</a:t>
            </a:r>
            <a:endParaRPr lang="en-US" sz="2600" dirty="0">
              <a:ea typeface="+mn-lt"/>
              <a:cs typeface="+mn-lt"/>
            </a:endParaRPr>
          </a:p>
          <a:p>
            <a:pPr lvl="1">
              <a:buFont typeface="Wingdings" panose="05000000000000000000" pitchFamily="2" charset="2"/>
              <a:buChar char="Ø"/>
            </a:pPr>
            <a:r>
              <a:rPr lang="en-US" sz="2600" dirty="0">
                <a:cs typeface="Calibri"/>
              </a:rPr>
              <a:t>Work for Hire agreements as needed for copyrighted materials.</a:t>
            </a:r>
            <a:endParaRPr lang="en-US" sz="2600" dirty="0">
              <a:ea typeface="+mn-lt"/>
              <a:cs typeface="+mn-lt"/>
            </a:endParaRPr>
          </a:p>
          <a:p>
            <a:pPr lvl="1">
              <a:buFont typeface="Wingdings" panose="05000000000000000000" pitchFamily="2" charset="2"/>
              <a:buChar char="Ø"/>
            </a:pPr>
            <a:r>
              <a:rPr lang="en-US" sz="2600" dirty="0">
                <a:cs typeface="Calibri"/>
              </a:rPr>
              <a:t>Publicly disclosed marketing materials, press releases, whitepapers, blog posts, conference presentation slides – all are fair game.</a:t>
            </a:r>
          </a:p>
        </p:txBody>
      </p:sp>
      <p:sp>
        <p:nvSpPr>
          <p:cNvPr id="9" name="Content Placeholder 8">
            <a:extLst>
              <a:ext uri="{FF2B5EF4-FFF2-40B4-BE49-F238E27FC236}">
                <a16:creationId xmlns:a16="http://schemas.microsoft.com/office/drawing/2014/main" id="{10D06008-4A2D-4507-97DE-AFAC70D29648}"/>
              </a:ext>
            </a:extLst>
          </p:cNvPr>
          <p:cNvSpPr>
            <a:spLocks noGrp="1"/>
          </p:cNvSpPr>
          <p:nvPr>
            <p:ph sz="half" idx="2"/>
          </p:nvPr>
        </p:nvSpPr>
        <p:spPr>
          <a:xfrm>
            <a:off x="10280218" y="3666376"/>
            <a:ext cx="7048615" cy="6370820"/>
          </a:xfrm>
        </p:spPr>
        <p:txBody>
          <a:bodyPr>
            <a:normAutofit fontScale="92500" lnSpcReduction="20000"/>
          </a:bodyPr>
          <a:lstStyle/>
          <a:p>
            <a:pPr marL="0" indent="0">
              <a:buNone/>
            </a:pPr>
            <a:r>
              <a:rPr lang="en-US" sz="3500" b="1" dirty="0"/>
              <a:t>Sell Side</a:t>
            </a:r>
          </a:p>
          <a:p>
            <a:pPr lvl="1">
              <a:buFont typeface="Wingdings" panose="05000000000000000000" pitchFamily="2" charset="2"/>
              <a:buChar char="Ø"/>
            </a:pPr>
            <a:r>
              <a:rPr lang="en-US" sz="2600" dirty="0">
                <a:cs typeface="Calibri"/>
              </a:rPr>
              <a:t>Can you clearly define what the trade secret is?  If a judge asks, what is your answer?</a:t>
            </a:r>
            <a:endParaRPr lang="en-US" sz="2600" dirty="0">
              <a:ea typeface="+mn-lt"/>
              <a:cs typeface="+mn-lt"/>
            </a:endParaRPr>
          </a:p>
          <a:p>
            <a:pPr lvl="1">
              <a:buFont typeface="Wingdings" panose="05000000000000000000" pitchFamily="2" charset="2"/>
              <a:buChar char="Ø"/>
            </a:pPr>
            <a:r>
              <a:rPr lang="en-US" sz="2600" dirty="0">
                <a:cs typeface="Calibri"/>
              </a:rPr>
              <a:t>Is it fixed in a particular medium?  Computer or Paper records.</a:t>
            </a:r>
            <a:endParaRPr lang="en-US" sz="2600" dirty="0">
              <a:ea typeface="+mn-lt"/>
              <a:cs typeface="+mn-lt"/>
            </a:endParaRPr>
          </a:p>
          <a:p>
            <a:pPr lvl="1">
              <a:buFont typeface="Wingdings" panose="05000000000000000000" pitchFamily="2" charset="2"/>
              <a:buChar char="Ø"/>
            </a:pPr>
            <a:r>
              <a:rPr lang="en-US" sz="2600" dirty="0">
                <a:cs typeface="Calibri"/>
              </a:rPr>
              <a:t>Registration is stronger protection – have you filed to protect the information with Patent/Copyright/Trademark?</a:t>
            </a:r>
            <a:endParaRPr lang="en-US" sz="2600" dirty="0">
              <a:ea typeface="+mn-lt"/>
              <a:cs typeface="+mn-lt"/>
            </a:endParaRPr>
          </a:p>
          <a:p>
            <a:pPr lvl="1">
              <a:buFont typeface="Wingdings" panose="05000000000000000000" pitchFamily="2" charset="2"/>
              <a:buChar char="Ø"/>
            </a:pPr>
            <a:r>
              <a:rPr lang="en-US" sz="2600" dirty="0">
                <a:cs typeface="Calibri"/>
              </a:rPr>
              <a:t>Marking, marking, marking – CONFIDENTIAL= email, </a:t>
            </a:r>
            <a:r>
              <a:rPr lang="en-US" sz="2600" dirty="0" err="1">
                <a:cs typeface="Calibri"/>
              </a:rPr>
              <a:t>powerpoint</a:t>
            </a:r>
            <a:r>
              <a:rPr lang="en-US" sz="2600" dirty="0">
                <a:cs typeface="Calibri"/>
              </a:rPr>
              <a:t> slides, document footers, </a:t>
            </a:r>
            <a:r>
              <a:rPr lang="en-US" sz="2600" dirty="0" err="1">
                <a:cs typeface="Calibri"/>
              </a:rPr>
              <a:t>etc</a:t>
            </a:r>
            <a:r>
              <a:rPr lang="en-US" sz="2600" dirty="0">
                <a:cs typeface="Calibri"/>
              </a:rPr>
              <a:t> . </a:t>
            </a:r>
            <a:endParaRPr lang="en-US" sz="2600" dirty="0">
              <a:ea typeface="+mn-lt"/>
              <a:cs typeface="+mn-lt"/>
            </a:endParaRPr>
          </a:p>
          <a:p>
            <a:pPr lvl="1">
              <a:buFont typeface="Wingdings" panose="05000000000000000000" pitchFamily="2" charset="2"/>
              <a:buChar char="Ø"/>
            </a:pPr>
            <a:r>
              <a:rPr lang="en-US" sz="2600" dirty="0">
                <a:cs typeface="Calibri"/>
              </a:rPr>
              <a:t>Did you limit access somehow?  Physical lock and key or computer encryption/limited access that allows you to track any distribution on a need to know basis is the best.</a:t>
            </a:r>
            <a:endParaRPr lang="en-US" sz="2600" dirty="0">
              <a:ea typeface="+mn-lt"/>
              <a:cs typeface="+mn-lt"/>
            </a:endParaRPr>
          </a:p>
          <a:p>
            <a:pPr lvl="1">
              <a:buFont typeface="Wingdings" panose="05000000000000000000" pitchFamily="2" charset="2"/>
              <a:buChar char="Ø"/>
            </a:pPr>
            <a:r>
              <a:rPr lang="en-US" sz="2600" dirty="0">
                <a:cs typeface="Calibri"/>
              </a:rPr>
              <a:t>Can you show that </a:t>
            </a:r>
            <a:r>
              <a:rPr lang="en-US" sz="2600" u="sng" dirty="0">
                <a:cs typeface="Calibri"/>
              </a:rPr>
              <a:t>reasonable efforts</a:t>
            </a:r>
            <a:r>
              <a:rPr lang="en-US" sz="2600" dirty="0">
                <a:cs typeface="Calibri"/>
              </a:rPr>
              <a:t> to maintain secrecy of the information were used?  </a:t>
            </a:r>
            <a:endParaRPr lang="en-US" sz="2600" dirty="0">
              <a:ea typeface="+mn-lt"/>
              <a:cs typeface="+mn-lt"/>
            </a:endParaRPr>
          </a:p>
          <a:p>
            <a:pPr lvl="1">
              <a:buFont typeface="Wingdings" panose="05000000000000000000" pitchFamily="2" charset="2"/>
              <a:buChar char="Ø"/>
            </a:pPr>
            <a:r>
              <a:rPr lang="en-US" sz="2600" dirty="0">
                <a:cs typeface="Calibri"/>
              </a:rPr>
              <a:t>Disclosures under a privileged arrangement – agreements with vendors/prospects </a:t>
            </a:r>
            <a:r>
              <a:rPr lang="en-US" sz="2600" u="sng" dirty="0">
                <a:cs typeface="Calibri"/>
              </a:rPr>
              <a:t>are</a:t>
            </a:r>
            <a:r>
              <a:rPr lang="en-US" sz="2600" dirty="0">
                <a:cs typeface="Calibri"/>
              </a:rPr>
              <a:t> allowed, if the docs are solid.</a:t>
            </a:r>
            <a:endParaRPr lang="en-US" sz="2600" dirty="0">
              <a:ea typeface="+mn-lt"/>
              <a:cs typeface="+mn-lt"/>
            </a:endParaRPr>
          </a:p>
        </p:txBody>
      </p:sp>
      <p:cxnSp>
        <p:nvCxnSpPr>
          <p:cNvPr id="4" name="Straight Arrow Connector 3">
            <a:extLst>
              <a:ext uri="{FF2B5EF4-FFF2-40B4-BE49-F238E27FC236}">
                <a16:creationId xmlns:a16="http://schemas.microsoft.com/office/drawing/2014/main" id="{73886155-AC73-4EFB-A288-7E22A87A6568}"/>
              </a:ext>
            </a:extLst>
          </p:cNvPr>
          <p:cNvCxnSpPr>
            <a:cxnSpLocks/>
          </p:cNvCxnSpPr>
          <p:nvPr/>
        </p:nvCxnSpPr>
        <p:spPr>
          <a:xfrm flipH="1">
            <a:off x="9134312" y="3925445"/>
            <a:ext cx="9688" cy="6126741"/>
          </a:xfrm>
          <a:prstGeom prst="straightConnector1">
            <a:avLst/>
          </a:prstGeom>
          <a:ln>
            <a:solidFill>
              <a:srgbClr val="C81F3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4D3E138-0F5F-4749-B531-BC80E36685F4}"/>
              </a:ext>
            </a:extLst>
          </p:cNvPr>
          <p:cNvSpPr txBox="1"/>
          <p:nvPr/>
        </p:nvSpPr>
        <p:spPr>
          <a:xfrm>
            <a:off x="2045424" y="2803385"/>
            <a:ext cx="14236907" cy="1077218"/>
          </a:xfrm>
          <a:prstGeom prst="rect">
            <a:avLst/>
          </a:prstGeom>
          <a:noFill/>
        </p:spPr>
        <p:txBody>
          <a:bodyPr wrap="square">
            <a:spAutoFit/>
          </a:bodyPr>
          <a:lstStyle/>
          <a:p>
            <a:pPr algn="ctr"/>
            <a:r>
              <a:rPr lang="en-US" sz="3200" dirty="0">
                <a:solidFill>
                  <a:srgbClr val="C81F3F"/>
                </a:solidFill>
                <a:ea typeface="+mn-lt"/>
                <a:cs typeface="+mn-lt"/>
              </a:rPr>
              <a:t>“Trade Secrets Are a Negative Right – </a:t>
            </a:r>
            <a:r>
              <a:rPr lang="en-US" sz="3200" b="1" i="1" dirty="0">
                <a:solidFill>
                  <a:srgbClr val="C81F3F"/>
                </a:solidFill>
                <a:ea typeface="+mn-lt"/>
                <a:cs typeface="+mn-lt"/>
              </a:rPr>
              <a:t>you hold it by showing you haven’t lost it.”</a:t>
            </a:r>
            <a:endParaRPr lang="en-US" sz="3200" b="1" i="1" dirty="0">
              <a:solidFill>
                <a:srgbClr val="C81F3F"/>
              </a:solidFill>
            </a:endParaRPr>
          </a:p>
          <a:p>
            <a:pPr algn="ctr"/>
            <a:endParaRPr lang="en-US" sz="3200" dirty="0">
              <a:ea typeface="+mn-lt"/>
              <a:cs typeface="+mn-lt"/>
            </a:endParaRPr>
          </a:p>
        </p:txBody>
      </p:sp>
    </p:spTree>
    <p:extLst>
      <p:ext uri="{BB962C8B-B14F-4D97-AF65-F5344CB8AC3E}">
        <p14:creationId xmlns:p14="http://schemas.microsoft.com/office/powerpoint/2010/main" val="100274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text&#10;&#10;Description automatically generated">
            <a:extLst>
              <a:ext uri="{FF2B5EF4-FFF2-40B4-BE49-F238E27FC236}">
                <a16:creationId xmlns:a16="http://schemas.microsoft.com/office/drawing/2014/main" id="{33DB634F-F5FB-4735-A22B-8E54DEF77325}"/>
              </a:ext>
            </a:extLst>
          </p:cNvPr>
          <p:cNvPicPr>
            <a:picLocks noChangeAspect="1"/>
          </p:cNvPicPr>
          <p:nvPr/>
        </p:nvPicPr>
        <p:blipFill rotWithShape="1">
          <a:blip r:embed="rId3">
            <a:extLst>
              <a:ext uri="{28A0092B-C50C-407E-A947-70E740481C1C}">
                <a14:useLocalDpi xmlns:a14="http://schemas.microsoft.com/office/drawing/2010/main" val="0"/>
              </a:ext>
            </a:extLst>
          </a:blip>
          <a:srcRect l="513" t="52894" r="414" b="15244"/>
          <a:stretch/>
        </p:blipFill>
        <p:spPr>
          <a:xfrm>
            <a:off x="557526" y="936691"/>
            <a:ext cx="9444541" cy="4019979"/>
          </a:xfrm>
          <a:prstGeom prst="rect">
            <a:avLst/>
          </a:prstGeom>
        </p:spPr>
      </p:pic>
      <p:pic>
        <p:nvPicPr>
          <p:cNvPr id="4" name="Picture 3" descr="A person wearing glasses&#10;&#10;Description automatically generated with low confidence">
            <a:extLst>
              <a:ext uri="{FF2B5EF4-FFF2-40B4-BE49-F238E27FC236}">
                <a16:creationId xmlns:a16="http://schemas.microsoft.com/office/drawing/2014/main" id="{1286197F-E193-4050-866F-D2732929F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4264" y="1750788"/>
            <a:ext cx="2585001" cy="2639430"/>
          </a:xfrm>
          <a:prstGeom prst="rect">
            <a:avLst/>
          </a:prstGeom>
        </p:spPr>
      </p:pic>
      <p:pic>
        <p:nvPicPr>
          <p:cNvPr id="5" name="Picture 10">
            <a:extLst>
              <a:ext uri="{FF2B5EF4-FFF2-40B4-BE49-F238E27FC236}">
                <a16:creationId xmlns:a16="http://schemas.microsoft.com/office/drawing/2014/main" id="{07972364-1F91-4063-80F5-2CA464D8F1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6992"/>
          <a:stretch/>
        </p:blipFill>
        <p:spPr>
          <a:xfrm>
            <a:off x="7360049" y="5733271"/>
            <a:ext cx="2716387" cy="2634343"/>
          </a:xfrm>
          <a:prstGeom prst="rect">
            <a:avLst/>
          </a:prstGeom>
        </p:spPr>
      </p:pic>
      <p:pic>
        <p:nvPicPr>
          <p:cNvPr id="6" name="Picture 14">
            <a:extLst>
              <a:ext uri="{FF2B5EF4-FFF2-40B4-BE49-F238E27FC236}">
                <a16:creationId xmlns:a16="http://schemas.microsoft.com/office/drawing/2014/main" id="{955BFEE7-E92F-443D-BDB7-A8B768CB49C2}"/>
              </a:ext>
            </a:extLst>
          </p:cNvPr>
          <p:cNvPicPr>
            <a:picLocks noChangeAspect="1"/>
          </p:cNvPicPr>
          <p:nvPr/>
        </p:nvPicPr>
        <p:blipFill>
          <a:blip r:embed="rId6"/>
          <a:stretch>
            <a:fillRect/>
          </a:stretch>
        </p:blipFill>
        <p:spPr>
          <a:xfrm>
            <a:off x="14884835" y="1780546"/>
            <a:ext cx="2579915" cy="2579915"/>
          </a:xfrm>
          <a:prstGeom prst="rect">
            <a:avLst/>
          </a:prstGeom>
        </p:spPr>
      </p:pic>
      <p:pic>
        <p:nvPicPr>
          <p:cNvPr id="7" name="Picture 16">
            <a:extLst>
              <a:ext uri="{FF2B5EF4-FFF2-40B4-BE49-F238E27FC236}">
                <a16:creationId xmlns:a16="http://schemas.microsoft.com/office/drawing/2014/main" id="{C9F1C1C3-8AAC-45BB-9613-6A5B33D537D9}"/>
              </a:ext>
            </a:extLst>
          </p:cNvPr>
          <p:cNvPicPr>
            <a:picLocks noChangeAspect="1"/>
          </p:cNvPicPr>
          <p:nvPr/>
        </p:nvPicPr>
        <p:blipFill>
          <a:blip r:embed="rId7"/>
          <a:stretch>
            <a:fillRect/>
          </a:stretch>
        </p:blipFill>
        <p:spPr>
          <a:xfrm>
            <a:off x="14884836" y="5733271"/>
            <a:ext cx="2579915" cy="2579915"/>
          </a:xfrm>
          <a:prstGeom prst="rect">
            <a:avLst/>
          </a:prstGeom>
        </p:spPr>
      </p:pic>
      <p:pic>
        <p:nvPicPr>
          <p:cNvPr id="8" name="Picture 21">
            <a:extLst>
              <a:ext uri="{FF2B5EF4-FFF2-40B4-BE49-F238E27FC236}">
                <a16:creationId xmlns:a16="http://schemas.microsoft.com/office/drawing/2014/main" id="{598680E6-B75B-4BE4-BA34-8CFA51886E66}"/>
              </a:ext>
            </a:extLst>
          </p:cNvPr>
          <p:cNvPicPr>
            <a:picLocks noChangeAspect="1"/>
          </p:cNvPicPr>
          <p:nvPr/>
        </p:nvPicPr>
        <p:blipFill>
          <a:blip r:embed="rId8"/>
          <a:stretch>
            <a:fillRect/>
          </a:stretch>
        </p:blipFill>
        <p:spPr>
          <a:xfrm>
            <a:off x="11234264" y="5743368"/>
            <a:ext cx="2661558" cy="2634343"/>
          </a:xfrm>
          <a:prstGeom prst="rect">
            <a:avLst/>
          </a:prstGeom>
        </p:spPr>
      </p:pic>
      <p:grpSp>
        <p:nvGrpSpPr>
          <p:cNvPr id="11" name="Group 10">
            <a:extLst>
              <a:ext uri="{FF2B5EF4-FFF2-40B4-BE49-F238E27FC236}">
                <a16:creationId xmlns:a16="http://schemas.microsoft.com/office/drawing/2014/main" id="{ABC039FE-3F2A-4A38-95FC-6CE0B52F56D6}"/>
              </a:ext>
            </a:extLst>
          </p:cNvPr>
          <p:cNvGrpSpPr/>
          <p:nvPr/>
        </p:nvGrpSpPr>
        <p:grpSpPr>
          <a:xfrm>
            <a:off x="6876719" y="8377710"/>
            <a:ext cx="3790348" cy="775758"/>
            <a:chOff x="13496471" y="7083076"/>
            <a:chExt cx="3851748" cy="736395"/>
          </a:xfrm>
        </p:grpSpPr>
        <p:sp>
          <p:nvSpPr>
            <p:cNvPr id="12" name="Title 1">
              <a:extLst>
                <a:ext uri="{FF2B5EF4-FFF2-40B4-BE49-F238E27FC236}">
                  <a16:creationId xmlns:a16="http://schemas.microsoft.com/office/drawing/2014/main" id="{0ECF1746-3830-4063-BFC8-9FD822F214CA}"/>
                </a:ext>
              </a:extLst>
            </p:cNvPr>
            <p:cNvSpPr txBox="1">
              <a:spLocks/>
            </p:cNvSpPr>
            <p:nvPr/>
          </p:nvSpPr>
          <p:spPr>
            <a:xfrm>
              <a:off x="13585222" y="7083076"/>
              <a:ext cx="3762997" cy="71334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2800" b="0" dirty="0"/>
                <a:t>Dan Guggenheim</a:t>
              </a:r>
            </a:p>
          </p:txBody>
        </p:sp>
        <p:sp>
          <p:nvSpPr>
            <p:cNvPr id="13" name="Text Placeholder 3">
              <a:extLst>
                <a:ext uri="{FF2B5EF4-FFF2-40B4-BE49-F238E27FC236}">
                  <a16:creationId xmlns:a16="http://schemas.microsoft.com/office/drawing/2014/main" id="{C2E2D7C2-F97E-453C-96A4-3971E1BBEE83}"/>
                </a:ext>
              </a:extLst>
            </p:cNvPr>
            <p:cNvSpPr txBox="1">
              <a:spLocks/>
            </p:cNvSpPr>
            <p:nvPr/>
          </p:nvSpPr>
          <p:spPr>
            <a:xfrm>
              <a:off x="13496471" y="7300286"/>
              <a:ext cx="3762997" cy="51918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dirty="0">
                  <a:ea typeface="+mn-lt"/>
                  <a:cs typeface="+mn-lt"/>
                </a:rPr>
                <a:t>Chief Legal Officer at Innovaccer</a:t>
              </a:r>
              <a:endParaRPr lang="en-US" dirty="0"/>
            </a:p>
          </p:txBody>
        </p:sp>
      </p:grpSp>
      <p:sp>
        <p:nvSpPr>
          <p:cNvPr id="14" name="TextBox 13">
            <a:extLst>
              <a:ext uri="{FF2B5EF4-FFF2-40B4-BE49-F238E27FC236}">
                <a16:creationId xmlns:a16="http://schemas.microsoft.com/office/drawing/2014/main" id="{45B80718-C89A-468F-A8C7-CEC11926166B}"/>
              </a:ext>
            </a:extLst>
          </p:cNvPr>
          <p:cNvSpPr txBox="1"/>
          <p:nvPr/>
        </p:nvSpPr>
        <p:spPr>
          <a:xfrm>
            <a:off x="2164556" y="2570940"/>
            <a:ext cx="6605315" cy="1200329"/>
          </a:xfrm>
          <a:prstGeom prst="rect">
            <a:avLst/>
          </a:prstGeom>
          <a:noFill/>
        </p:spPr>
        <p:txBody>
          <a:bodyPr wrap="square" lIns="91440" tIns="45720" rIns="91440" bIns="45720" rtlCol="0" anchor="t">
            <a:spAutoFit/>
          </a:bodyPr>
          <a:lstStyle/>
          <a:p>
            <a:r>
              <a:rPr lang="en-US" sz="7200" dirty="0"/>
              <a:t>INTRODUCTIONS</a:t>
            </a:r>
            <a:endParaRPr lang="en-US" sz="7200" dirty="0">
              <a:cs typeface="Calibri"/>
            </a:endParaRPr>
          </a:p>
        </p:txBody>
      </p:sp>
      <p:grpSp>
        <p:nvGrpSpPr>
          <p:cNvPr id="19" name="Group 18">
            <a:extLst>
              <a:ext uri="{FF2B5EF4-FFF2-40B4-BE49-F238E27FC236}">
                <a16:creationId xmlns:a16="http://schemas.microsoft.com/office/drawing/2014/main" id="{E897513D-8C00-429D-8AB0-ADF22593FA87}"/>
              </a:ext>
            </a:extLst>
          </p:cNvPr>
          <p:cNvGrpSpPr/>
          <p:nvPr/>
        </p:nvGrpSpPr>
        <p:grpSpPr>
          <a:xfrm>
            <a:off x="10634875" y="8404408"/>
            <a:ext cx="3735203" cy="795929"/>
            <a:chOff x="13045163" y="7012909"/>
            <a:chExt cx="3795710" cy="755542"/>
          </a:xfrm>
        </p:grpSpPr>
        <p:sp>
          <p:nvSpPr>
            <p:cNvPr id="20" name="Title 1">
              <a:extLst>
                <a:ext uri="{FF2B5EF4-FFF2-40B4-BE49-F238E27FC236}">
                  <a16:creationId xmlns:a16="http://schemas.microsoft.com/office/drawing/2014/main" id="{4E125887-0A49-4FC4-8FEE-30F5EBC9234C}"/>
                </a:ext>
              </a:extLst>
            </p:cNvPr>
            <p:cNvSpPr txBox="1">
              <a:spLocks/>
            </p:cNvSpPr>
            <p:nvPr/>
          </p:nvSpPr>
          <p:spPr>
            <a:xfrm>
              <a:off x="13045163" y="7012909"/>
              <a:ext cx="3762997" cy="71334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2800" b="0" dirty="0"/>
                <a:t>John murphy</a:t>
              </a:r>
            </a:p>
          </p:txBody>
        </p:sp>
        <p:sp>
          <p:nvSpPr>
            <p:cNvPr id="21" name="Text Placeholder 3">
              <a:extLst>
                <a:ext uri="{FF2B5EF4-FFF2-40B4-BE49-F238E27FC236}">
                  <a16:creationId xmlns:a16="http://schemas.microsoft.com/office/drawing/2014/main" id="{86EA92FD-255E-4954-A068-D8BFD5181916}"/>
                </a:ext>
              </a:extLst>
            </p:cNvPr>
            <p:cNvSpPr txBox="1">
              <a:spLocks/>
            </p:cNvSpPr>
            <p:nvPr/>
          </p:nvSpPr>
          <p:spPr>
            <a:xfrm>
              <a:off x="13077876" y="7249266"/>
              <a:ext cx="3762997" cy="51918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dirty="0">
                  <a:ea typeface="+mn-lt"/>
                  <a:cs typeface="+mn-lt"/>
                </a:rPr>
                <a:t>IP Strategy &amp; Brand Management</a:t>
              </a:r>
              <a:endParaRPr lang="en-US" dirty="0"/>
            </a:p>
          </p:txBody>
        </p:sp>
      </p:grpSp>
      <p:grpSp>
        <p:nvGrpSpPr>
          <p:cNvPr id="22" name="Group 21">
            <a:extLst>
              <a:ext uri="{FF2B5EF4-FFF2-40B4-BE49-F238E27FC236}">
                <a16:creationId xmlns:a16="http://schemas.microsoft.com/office/drawing/2014/main" id="{498FC93E-D2DE-482E-9674-AFE9A38968B9}"/>
              </a:ext>
            </a:extLst>
          </p:cNvPr>
          <p:cNvGrpSpPr/>
          <p:nvPr/>
        </p:nvGrpSpPr>
        <p:grpSpPr>
          <a:xfrm>
            <a:off x="14457414" y="8370608"/>
            <a:ext cx="3563658" cy="829727"/>
            <a:chOff x="16593058" y="6968845"/>
            <a:chExt cx="3006813" cy="879969"/>
          </a:xfrm>
        </p:grpSpPr>
        <p:sp>
          <p:nvSpPr>
            <p:cNvPr id="23" name="Title 1">
              <a:extLst>
                <a:ext uri="{FF2B5EF4-FFF2-40B4-BE49-F238E27FC236}">
                  <a16:creationId xmlns:a16="http://schemas.microsoft.com/office/drawing/2014/main" id="{E62376F6-ED19-4B24-84C4-1A2C9924D0EF}"/>
                </a:ext>
              </a:extLst>
            </p:cNvPr>
            <p:cNvSpPr txBox="1">
              <a:spLocks/>
            </p:cNvSpPr>
            <p:nvPr/>
          </p:nvSpPr>
          <p:spPr>
            <a:xfrm>
              <a:off x="16639585" y="6968845"/>
              <a:ext cx="2896196" cy="53521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2800" b="0" dirty="0"/>
                <a:t>Donna McPartland</a:t>
              </a:r>
            </a:p>
          </p:txBody>
        </p:sp>
        <p:sp>
          <p:nvSpPr>
            <p:cNvPr id="24" name="Text Placeholder 3">
              <a:extLst>
                <a:ext uri="{FF2B5EF4-FFF2-40B4-BE49-F238E27FC236}">
                  <a16:creationId xmlns:a16="http://schemas.microsoft.com/office/drawing/2014/main" id="{47B0B8AD-1BAD-4BEC-85ED-637759A66FDB}"/>
                </a:ext>
              </a:extLst>
            </p:cNvPr>
            <p:cNvSpPr txBox="1">
              <a:spLocks/>
            </p:cNvSpPr>
            <p:nvPr/>
          </p:nvSpPr>
          <p:spPr>
            <a:xfrm>
              <a:off x="16593058" y="7149345"/>
              <a:ext cx="3006813" cy="699469"/>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dirty="0">
                  <a:ea typeface="+mn-lt"/>
                  <a:cs typeface="+mn-lt"/>
                </a:rPr>
                <a:t>Data Privacy &amp; Cybersecurity</a:t>
              </a:r>
              <a:endParaRPr lang="en-US" dirty="0">
                <a:cs typeface="Calibri"/>
              </a:endParaRPr>
            </a:p>
          </p:txBody>
        </p:sp>
      </p:grpSp>
      <p:grpSp>
        <p:nvGrpSpPr>
          <p:cNvPr id="25" name="Group 24">
            <a:extLst>
              <a:ext uri="{FF2B5EF4-FFF2-40B4-BE49-F238E27FC236}">
                <a16:creationId xmlns:a16="http://schemas.microsoft.com/office/drawing/2014/main" id="{1F60F952-0ECE-4C76-BFAB-7CD3F04600E0}"/>
              </a:ext>
            </a:extLst>
          </p:cNvPr>
          <p:cNvGrpSpPr/>
          <p:nvPr/>
        </p:nvGrpSpPr>
        <p:grpSpPr>
          <a:xfrm>
            <a:off x="10571056" y="4580933"/>
            <a:ext cx="3766834" cy="827863"/>
            <a:chOff x="13310151" y="7083075"/>
            <a:chExt cx="3827853" cy="785856"/>
          </a:xfrm>
        </p:grpSpPr>
        <p:sp>
          <p:nvSpPr>
            <p:cNvPr id="26" name="Title 1">
              <a:extLst>
                <a:ext uri="{FF2B5EF4-FFF2-40B4-BE49-F238E27FC236}">
                  <a16:creationId xmlns:a16="http://schemas.microsoft.com/office/drawing/2014/main" id="{D2B3FC95-2E00-46B9-A0CE-FD89C40CC199}"/>
                </a:ext>
              </a:extLst>
            </p:cNvPr>
            <p:cNvSpPr txBox="1">
              <a:spLocks/>
            </p:cNvSpPr>
            <p:nvPr/>
          </p:nvSpPr>
          <p:spPr>
            <a:xfrm>
              <a:off x="13375007" y="7083075"/>
              <a:ext cx="3762997" cy="71334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2800" b="0" dirty="0"/>
                <a:t>Shamim Mohandessi</a:t>
              </a:r>
            </a:p>
          </p:txBody>
        </p:sp>
        <p:sp>
          <p:nvSpPr>
            <p:cNvPr id="27" name="Text Placeholder 3">
              <a:extLst>
                <a:ext uri="{FF2B5EF4-FFF2-40B4-BE49-F238E27FC236}">
                  <a16:creationId xmlns:a16="http://schemas.microsoft.com/office/drawing/2014/main" id="{4FAB52CC-1D46-448C-A5B6-B65FC848138C}"/>
                </a:ext>
              </a:extLst>
            </p:cNvPr>
            <p:cNvSpPr txBox="1">
              <a:spLocks/>
            </p:cNvSpPr>
            <p:nvPr/>
          </p:nvSpPr>
          <p:spPr>
            <a:xfrm>
              <a:off x="13310151" y="7349746"/>
              <a:ext cx="3762997" cy="519185"/>
            </a:xfrm>
            <a:prstGeom prst="rect">
              <a:avLst/>
            </a:prstGeom>
          </p:spPr>
          <p:txBody>
            <a:bodyPr vert="horz" lIns="91440" tIns="45720" rIns="91440" bIns="45720" rtlCol="0" anchor="b">
              <a:normAutofit fontScale="925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dirty="0">
                  <a:ea typeface="+mn-lt"/>
                  <a:cs typeface="+mn-lt"/>
                </a:rPr>
                <a:t>Corporate &amp; Securities (Moderator)</a:t>
              </a:r>
              <a:endParaRPr lang="en-US" dirty="0"/>
            </a:p>
          </p:txBody>
        </p:sp>
      </p:grpSp>
      <p:grpSp>
        <p:nvGrpSpPr>
          <p:cNvPr id="28" name="Group 27">
            <a:extLst>
              <a:ext uri="{FF2B5EF4-FFF2-40B4-BE49-F238E27FC236}">
                <a16:creationId xmlns:a16="http://schemas.microsoft.com/office/drawing/2014/main" id="{DB7CC1F6-6525-4519-A2FC-8324E0516B1F}"/>
              </a:ext>
            </a:extLst>
          </p:cNvPr>
          <p:cNvGrpSpPr/>
          <p:nvPr/>
        </p:nvGrpSpPr>
        <p:grpSpPr>
          <a:xfrm>
            <a:off x="14377326" y="4504544"/>
            <a:ext cx="3806271" cy="904251"/>
            <a:chOff x="13270075" y="7083076"/>
            <a:chExt cx="3867929" cy="858368"/>
          </a:xfrm>
        </p:grpSpPr>
        <p:sp>
          <p:nvSpPr>
            <p:cNvPr id="29" name="Title 1">
              <a:extLst>
                <a:ext uri="{FF2B5EF4-FFF2-40B4-BE49-F238E27FC236}">
                  <a16:creationId xmlns:a16="http://schemas.microsoft.com/office/drawing/2014/main" id="{7D16086F-07A1-4848-86D0-BA731E056FCF}"/>
                </a:ext>
              </a:extLst>
            </p:cNvPr>
            <p:cNvSpPr txBox="1">
              <a:spLocks/>
            </p:cNvSpPr>
            <p:nvPr/>
          </p:nvSpPr>
          <p:spPr>
            <a:xfrm>
              <a:off x="13375007" y="7083076"/>
              <a:ext cx="3762997" cy="71334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2800" b="0" dirty="0"/>
                <a:t>Hozaifa Cassubhai</a:t>
              </a:r>
            </a:p>
          </p:txBody>
        </p:sp>
        <p:sp>
          <p:nvSpPr>
            <p:cNvPr id="30" name="Text Placeholder 3">
              <a:extLst>
                <a:ext uri="{FF2B5EF4-FFF2-40B4-BE49-F238E27FC236}">
                  <a16:creationId xmlns:a16="http://schemas.microsoft.com/office/drawing/2014/main" id="{C6263682-2C3B-4912-962C-F573F375D6E1}"/>
                </a:ext>
              </a:extLst>
            </p:cNvPr>
            <p:cNvSpPr txBox="1">
              <a:spLocks/>
            </p:cNvSpPr>
            <p:nvPr/>
          </p:nvSpPr>
          <p:spPr>
            <a:xfrm>
              <a:off x="13270075" y="7422259"/>
              <a:ext cx="3762997" cy="51918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dirty="0">
                  <a:ea typeface="+mn-lt"/>
                  <a:cs typeface="+mn-lt"/>
                </a:rPr>
                <a:t>Civil &amp; Corporate Litigation</a:t>
              </a:r>
              <a:endParaRPr lang="en-US" dirty="0"/>
            </a:p>
          </p:txBody>
        </p:sp>
      </p:grpSp>
      <p:pic>
        <p:nvPicPr>
          <p:cNvPr id="33" name="Picture 32" descr="Logo&#10;&#10;Description automatically generated">
            <a:extLst>
              <a:ext uri="{FF2B5EF4-FFF2-40B4-BE49-F238E27FC236}">
                <a16:creationId xmlns:a16="http://schemas.microsoft.com/office/drawing/2014/main" id="{84CA3C90-1B3F-4202-BCE9-B4C46F1C1B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62585" y="171723"/>
            <a:ext cx="6150607" cy="1878677"/>
          </a:xfrm>
          <a:prstGeom prst="rect">
            <a:avLst/>
          </a:prstGeom>
        </p:spPr>
      </p:pic>
      <p:pic>
        <p:nvPicPr>
          <p:cNvPr id="35" name="Picture 34" descr="A picture containing text, clipart&#10;&#10;Description automatically generated">
            <a:extLst>
              <a:ext uri="{FF2B5EF4-FFF2-40B4-BE49-F238E27FC236}">
                <a16:creationId xmlns:a16="http://schemas.microsoft.com/office/drawing/2014/main" id="{3C474B1F-D886-41AF-B5DF-DC75A119D2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7492" y="6734985"/>
            <a:ext cx="4667250" cy="9810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08535"/>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2894"/>
            <a:ext cx="18288000" cy="26033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3C058-C78F-4EF1-8A0C-FFBC0C80BD35}"/>
              </a:ext>
            </a:extLst>
          </p:cNvPr>
          <p:cNvSpPr>
            <a:spLocks noGrp="1"/>
          </p:cNvSpPr>
          <p:nvPr>
            <p:ph type="title"/>
          </p:nvPr>
        </p:nvSpPr>
        <p:spPr>
          <a:xfrm>
            <a:off x="789109" y="734158"/>
            <a:ext cx="16709781" cy="1395671"/>
          </a:xfrm>
        </p:spPr>
        <p:txBody>
          <a:bodyPr vert="horz" lIns="91440" tIns="45720" rIns="91440" bIns="45720" rtlCol="0" anchor="b">
            <a:normAutofit/>
          </a:bodyPr>
          <a:lstStyle/>
          <a:p>
            <a:pPr algn="ctr">
              <a:lnSpc>
                <a:spcPct val="90000"/>
              </a:lnSpc>
            </a:pPr>
            <a:r>
              <a:rPr lang="en-US" sz="5400" kern="1200" dirty="0">
                <a:solidFill>
                  <a:schemeClr val="bg1"/>
                </a:solidFill>
                <a:latin typeface="+mn-lt"/>
                <a:ea typeface="+mj-ea"/>
                <a:cs typeface="+mj-cs"/>
              </a:rPr>
              <a:t>Sample Provisions: </a:t>
            </a:r>
            <a:r>
              <a:rPr lang="en-US" sz="5400" dirty="0">
                <a:solidFill>
                  <a:schemeClr val="bg1"/>
                </a:solidFill>
                <a:latin typeface="+mn-lt"/>
              </a:rPr>
              <a:t>Intellectual Property</a:t>
            </a:r>
            <a:endParaRPr lang="en-US" sz="5400" i="1" kern="1200" dirty="0">
              <a:solidFill>
                <a:schemeClr val="bg1"/>
              </a:solidFill>
              <a:latin typeface="+mn-lt"/>
              <a:cs typeface="Calibri"/>
            </a:endParaRPr>
          </a:p>
        </p:txBody>
      </p:sp>
      <p:cxnSp>
        <p:nvCxnSpPr>
          <p:cNvPr id="24" name="Straight Connector 29">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86600" y="2219599"/>
            <a:ext cx="41148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31">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3302103"/>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F00FE9-D52A-4E3D-9490-CA174FF0FFE3}"/>
              </a:ext>
            </a:extLst>
          </p:cNvPr>
          <p:cNvSpPr txBox="1"/>
          <p:nvPr/>
        </p:nvSpPr>
        <p:spPr>
          <a:xfrm>
            <a:off x="1713072" y="4020508"/>
            <a:ext cx="1510309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ea typeface="+mn-lt"/>
                <a:cs typeface="+mn-lt"/>
              </a:rPr>
              <a:t>Intellectual Property</a:t>
            </a:r>
            <a:r>
              <a:rPr lang="en-US" sz="2400" b="1" dirty="0">
                <a:ea typeface="+mn-lt"/>
                <a:cs typeface="+mn-lt"/>
              </a:rPr>
              <a:t>.</a:t>
            </a:r>
          </a:p>
          <a:p>
            <a:r>
              <a:rPr lang="en-US" sz="2400" dirty="0">
                <a:ea typeface="+mn-lt"/>
                <a:cs typeface="+mn-lt"/>
              </a:rPr>
              <a:t>(</a:t>
            </a:r>
            <a:r>
              <a:rPr lang="en-US" sz="2400" dirty="0" err="1">
                <a:ea typeface="+mn-lt"/>
                <a:cs typeface="+mn-lt"/>
              </a:rPr>
              <a:t>i</a:t>
            </a:r>
            <a:r>
              <a:rPr lang="en-US" sz="2400" dirty="0">
                <a:ea typeface="+mn-lt"/>
                <a:cs typeface="+mn-lt"/>
              </a:rPr>
              <a:t>)The products and services of the Company do not infringe, violate or misappropriate and, since January 1, 2015, have not infringed, violated or misappropriated the Intellectual Property Rights of any Person.  The Company is not nor, since January 1, 2015, has it been implicated in any Action or received any written or oral charge, complaint, claim, demand or notice alleging infringement, violation or misappropriation of the Intellectual Property Rights of any Person.  The Company is not subject to any Action, proceeding or outstanding order, contract or stipulation restricting in any manner the use, transfer or licensing by the Company of any Company Intellectual Property Rights, or adversely affecting the validity, use or enforceability of any such Company Intellectual Property Rights.  No Person has infringed, violated or misappropriated, and no Person is infringing, violating or misappropriating, any Company Intellectual Property Rights.  The Company has not transferred ownership of, or agreed to transfer ownership of, any Company Intellectual Property Rights to any Person. </a:t>
            </a:r>
            <a:r>
              <a:rPr lang="en-US" sz="2400" dirty="0">
                <a:highlight>
                  <a:srgbClr val="FFFF00"/>
                </a:highlight>
                <a:ea typeface="+mn-lt"/>
                <a:cs typeface="+mn-lt"/>
              </a:rPr>
              <a:t>The Company has taken all necessary steps to prosecute, maintain and preserve its legal rights and ownership interests in all of its Company Intellectual Property Rights, including the secrecy, confidentiality and value of its trade secrets and other confidential information.</a:t>
            </a:r>
          </a:p>
          <a:p>
            <a:endParaRPr lang="en-US" sz="2400" dirty="0">
              <a:ea typeface="SimHei"/>
              <a:cs typeface="Times New Roman"/>
            </a:endParaRPr>
          </a:p>
        </p:txBody>
      </p:sp>
    </p:spTree>
    <p:extLst>
      <p:ext uri="{BB962C8B-B14F-4D97-AF65-F5344CB8AC3E}">
        <p14:creationId xmlns:p14="http://schemas.microsoft.com/office/powerpoint/2010/main" val="3973489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2462" r="41924"/>
          <a:stretch>
            <a:fillRect/>
          </a:stretch>
        </p:blipFill>
        <p:spPr>
          <a:xfrm>
            <a:off x="10519582" y="0"/>
            <a:ext cx="7768418" cy="10287000"/>
          </a:xfrm>
          <a:prstGeom prst="rect">
            <a:avLst/>
          </a:prstGeom>
        </p:spPr>
      </p:pic>
      <p:sp>
        <p:nvSpPr>
          <p:cNvPr id="3" name="AutoShape 3"/>
          <p:cNvSpPr/>
          <p:nvPr/>
        </p:nvSpPr>
        <p:spPr>
          <a:xfrm rot="-782927">
            <a:off x="9364133" y="56022"/>
            <a:ext cx="2586404" cy="10568093"/>
          </a:xfrm>
          <a:prstGeom prst="rect">
            <a:avLst/>
          </a:prstGeom>
          <a:solidFill>
            <a:srgbClr val="FFFFFF"/>
          </a:solidFill>
        </p:spPr>
      </p:sp>
      <p:sp>
        <p:nvSpPr>
          <p:cNvPr id="4" name="AutoShape 4"/>
          <p:cNvSpPr/>
          <p:nvPr/>
        </p:nvSpPr>
        <p:spPr>
          <a:xfrm rot="-782927">
            <a:off x="11898398" y="-372450"/>
            <a:ext cx="549542" cy="11028256"/>
          </a:xfrm>
          <a:prstGeom prst="rect">
            <a:avLst/>
          </a:prstGeom>
          <a:solidFill>
            <a:srgbClr val="DB2345"/>
          </a:solidFill>
        </p:spPr>
      </p:sp>
      <p:pic>
        <p:nvPicPr>
          <p:cNvPr id="5"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6648" y="782012"/>
            <a:ext cx="4201617" cy="2315557"/>
          </a:xfrm>
          <a:prstGeom prst="rect">
            <a:avLst/>
          </a:prstGeom>
        </p:spPr>
      </p:pic>
      <p:sp>
        <p:nvSpPr>
          <p:cNvPr id="9" name="AutoShape 9"/>
          <p:cNvSpPr/>
          <p:nvPr/>
        </p:nvSpPr>
        <p:spPr>
          <a:xfrm rot="-782927">
            <a:off x="11429993" y="-283710"/>
            <a:ext cx="549542" cy="10895029"/>
          </a:xfrm>
          <a:prstGeom prst="rect">
            <a:avLst/>
          </a:prstGeom>
          <a:solidFill>
            <a:srgbClr val="000000"/>
          </a:solidFill>
        </p:spPr>
      </p:sp>
      <p:sp>
        <p:nvSpPr>
          <p:cNvPr id="13" name="TextBox 12">
            <a:extLst>
              <a:ext uri="{FF2B5EF4-FFF2-40B4-BE49-F238E27FC236}">
                <a16:creationId xmlns:a16="http://schemas.microsoft.com/office/drawing/2014/main" id="{B84723B4-2627-4E2C-A43A-F47D4820CEE5}"/>
              </a:ext>
            </a:extLst>
          </p:cNvPr>
          <p:cNvSpPr txBox="1"/>
          <p:nvPr/>
        </p:nvSpPr>
        <p:spPr>
          <a:xfrm>
            <a:off x="906927" y="3494422"/>
            <a:ext cx="9144000" cy="923330"/>
          </a:xfrm>
          <a:prstGeom prst="rect">
            <a:avLst/>
          </a:prstGeom>
          <a:noFill/>
        </p:spPr>
        <p:txBody>
          <a:bodyPr wrap="square">
            <a:spAutoFit/>
          </a:bodyPr>
          <a:lstStyle/>
          <a:p>
            <a:r>
              <a:rPr lang="en-US" sz="5400" b="1" dirty="0">
                <a:latin typeface="+mj-lt"/>
                <a:cs typeface="Calibri"/>
              </a:rPr>
              <a:t>Thank You for joining us today! </a:t>
            </a:r>
            <a:endParaRPr lang="en-US" sz="5400" b="1" dirty="0">
              <a:latin typeface="+mj-lt"/>
            </a:endParaRPr>
          </a:p>
        </p:txBody>
      </p:sp>
      <p:sp>
        <p:nvSpPr>
          <p:cNvPr id="14" name="TextBox 13">
            <a:extLst>
              <a:ext uri="{FF2B5EF4-FFF2-40B4-BE49-F238E27FC236}">
                <a16:creationId xmlns:a16="http://schemas.microsoft.com/office/drawing/2014/main" id="{C22DB3A0-2C5A-49CC-8C7C-B9FB8DBC22DF}"/>
              </a:ext>
            </a:extLst>
          </p:cNvPr>
          <p:cNvSpPr txBox="1"/>
          <p:nvPr/>
        </p:nvSpPr>
        <p:spPr>
          <a:xfrm>
            <a:off x="1981310" y="4445782"/>
            <a:ext cx="6130977" cy="1569660"/>
          </a:xfrm>
          <a:prstGeom prst="rect">
            <a:avLst/>
          </a:prstGeom>
          <a:noFill/>
        </p:spPr>
        <p:txBody>
          <a:bodyPr wrap="square" rtlCol="0">
            <a:spAutoFit/>
          </a:bodyPr>
          <a:lstStyle/>
          <a:p>
            <a:r>
              <a:rPr lang="en-US" sz="2400" i="1" dirty="0"/>
              <a:t>If you’d like to contact one of our speakers visit us at </a:t>
            </a:r>
            <a:r>
              <a:rPr lang="en-US" sz="2400" i="1" dirty="0">
                <a:hlinkClick r:id="rId5"/>
              </a:rPr>
              <a:t>hansantos.com </a:t>
            </a:r>
            <a:r>
              <a:rPr lang="en-US" sz="2400" i="1" dirty="0"/>
              <a:t>and please share your feedback on this presentation via </a:t>
            </a:r>
            <a:r>
              <a:rPr lang="en-US" sz="2400" i="1" dirty="0">
                <a:hlinkClick r:id="rId6"/>
              </a:rPr>
              <a:t>Survey Monkey </a:t>
            </a:r>
            <a:r>
              <a:rPr lang="en-US" sz="2400" i="1" dirty="0"/>
              <a:t>(if you do, coffee is on us!). </a:t>
            </a:r>
          </a:p>
        </p:txBody>
      </p:sp>
      <p:pic>
        <p:nvPicPr>
          <p:cNvPr id="16" name="Picture 15" descr="Shape&#10;&#10;Description automatically generated">
            <a:extLst>
              <a:ext uri="{FF2B5EF4-FFF2-40B4-BE49-F238E27FC236}">
                <a16:creationId xmlns:a16="http://schemas.microsoft.com/office/drawing/2014/main" id="{726CE8A7-D556-4C3B-AADC-CECB7A2E1C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8405" y="5618135"/>
            <a:ext cx="4601500" cy="4601500"/>
          </a:xfrm>
          <a:prstGeom prst="rect">
            <a:avLst/>
          </a:prstGeom>
        </p:spPr>
      </p:pic>
      <p:pic>
        <p:nvPicPr>
          <p:cNvPr id="18" name="Picture 17" descr="Logo&#10;&#10;Description automatically generated">
            <a:extLst>
              <a:ext uri="{FF2B5EF4-FFF2-40B4-BE49-F238E27FC236}">
                <a16:creationId xmlns:a16="http://schemas.microsoft.com/office/drawing/2014/main" id="{AF13491B-CEB3-44E5-BBC6-E0D984CBE9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3711" y="8061292"/>
            <a:ext cx="1568731" cy="9328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3740" cy="10287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26496" cy="10287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FF8B1E-4419-7F4D-A91D-82DAC0C5CB50}"/>
              </a:ext>
            </a:extLst>
          </p:cNvPr>
          <p:cNvSpPr>
            <a:spLocks noGrp="1"/>
          </p:cNvSpPr>
          <p:nvPr>
            <p:ph type="title"/>
          </p:nvPr>
        </p:nvSpPr>
        <p:spPr>
          <a:xfrm>
            <a:off x="1207008" y="960120"/>
            <a:ext cx="4924044" cy="7886700"/>
          </a:xfrm>
        </p:spPr>
        <p:txBody>
          <a:bodyPr>
            <a:normAutofit/>
          </a:bodyPr>
          <a:lstStyle/>
          <a:p>
            <a:r>
              <a:rPr lang="en-US" sz="7200" dirty="0">
                <a:solidFill>
                  <a:schemeClr val="bg1"/>
                </a:solidFill>
                <a:latin typeface="+mn-lt"/>
              </a:rPr>
              <a:t>AGENDA</a:t>
            </a:r>
          </a:p>
        </p:txBody>
      </p:sp>
      <p:sp>
        <p:nvSpPr>
          <p:cNvPr id="3" name="Content Placeholder 2">
            <a:extLst>
              <a:ext uri="{FF2B5EF4-FFF2-40B4-BE49-F238E27FC236}">
                <a16:creationId xmlns:a16="http://schemas.microsoft.com/office/drawing/2014/main" id="{7FEFEB2F-BC19-7146-9BE6-C7C8092B36F5}"/>
              </a:ext>
            </a:extLst>
          </p:cNvPr>
          <p:cNvSpPr>
            <a:spLocks noGrp="1"/>
          </p:cNvSpPr>
          <p:nvPr>
            <p:ph idx="1"/>
          </p:nvPr>
        </p:nvSpPr>
        <p:spPr>
          <a:xfrm>
            <a:off x="8044011" y="1500595"/>
            <a:ext cx="9036981" cy="7886700"/>
          </a:xfrm>
        </p:spPr>
        <p:txBody>
          <a:bodyPr anchor="ctr">
            <a:normAutofit/>
          </a:bodyPr>
          <a:lstStyle/>
          <a:p>
            <a:endParaRPr lang="en-US" sz="3600">
              <a:cs typeface="Calibri"/>
            </a:endParaRPr>
          </a:p>
          <a:p>
            <a:endParaRPr lang="en-US" sz="3600"/>
          </a:p>
          <a:p>
            <a:endParaRPr lang="en-US" sz="3600"/>
          </a:p>
        </p:txBody>
      </p:sp>
      <p:sp>
        <p:nvSpPr>
          <p:cNvPr id="5" name="TextBox 4">
            <a:extLst>
              <a:ext uri="{FF2B5EF4-FFF2-40B4-BE49-F238E27FC236}">
                <a16:creationId xmlns:a16="http://schemas.microsoft.com/office/drawing/2014/main" id="{60919939-936B-4B2C-9714-43C2C61A1EB4}"/>
              </a:ext>
            </a:extLst>
          </p:cNvPr>
          <p:cNvSpPr txBox="1"/>
          <p:nvPr/>
        </p:nvSpPr>
        <p:spPr>
          <a:xfrm>
            <a:off x="7711168" y="962025"/>
            <a:ext cx="8988878" cy="72635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C81F3F"/>
                </a:solidFill>
                <a:ea typeface="+mn-lt"/>
                <a:cs typeface="+mn-lt"/>
              </a:rPr>
              <a:t>Risk Allocation Pitfalls</a:t>
            </a:r>
            <a:endParaRPr lang="en-US" sz="3200" dirty="0">
              <a:ea typeface="+mn-lt"/>
              <a:cs typeface="+mn-lt"/>
            </a:endParaRPr>
          </a:p>
          <a:p>
            <a:pPr marL="285750" indent="-285750">
              <a:buFont typeface="Arial,Sans-Serif"/>
              <a:buChar char="•"/>
            </a:pPr>
            <a:r>
              <a:rPr lang="en-US" sz="3200" dirty="0">
                <a:ea typeface="+mn-lt"/>
                <a:cs typeface="+mn-lt"/>
              </a:rPr>
              <a:t>Using Indemnification to Frame the Issue</a:t>
            </a:r>
          </a:p>
          <a:p>
            <a:pPr marL="285750" indent="-285750">
              <a:buFont typeface="Arial,Sans-Serif"/>
              <a:buChar char="•"/>
            </a:pPr>
            <a:endParaRPr lang="en-US" sz="3200" dirty="0">
              <a:solidFill>
                <a:srgbClr val="C81F3F"/>
              </a:solidFill>
              <a:ea typeface="+mn-lt"/>
              <a:cs typeface="+mn-lt"/>
            </a:endParaRPr>
          </a:p>
          <a:p>
            <a:r>
              <a:rPr lang="en-US" sz="3200" dirty="0">
                <a:solidFill>
                  <a:srgbClr val="C81F3F"/>
                </a:solidFill>
                <a:ea typeface="+mn-lt"/>
                <a:cs typeface="+mn-lt"/>
              </a:rPr>
              <a:t>Data</a:t>
            </a:r>
            <a:r>
              <a:rPr lang="en-US" sz="3200" dirty="0">
                <a:solidFill>
                  <a:srgbClr val="C81F3F"/>
                </a:solidFill>
                <a:cs typeface="Calibri"/>
              </a:rPr>
              <a:t> Pitfalls</a:t>
            </a:r>
            <a:endParaRPr lang="en-US" dirty="0"/>
          </a:p>
          <a:p>
            <a:pPr marL="285750" indent="-285750">
              <a:buFont typeface="Arial"/>
              <a:buChar char="•"/>
            </a:pPr>
            <a:r>
              <a:rPr lang="en-US" sz="3200" dirty="0">
                <a:cs typeface="Calibri"/>
              </a:rPr>
              <a:t>Compliance </a:t>
            </a:r>
          </a:p>
          <a:p>
            <a:pPr marL="285750" indent="-285750">
              <a:buFont typeface="Arial"/>
              <a:buChar char="•"/>
            </a:pPr>
            <a:r>
              <a:rPr lang="en-US" sz="3200" dirty="0">
                <a:cs typeface="Calibri"/>
              </a:rPr>
              <a:t>Licenses &amp; Rights </a:t>
            </a:r>
          </a:p>
          <a:p>
            <a:pPr marL="285750" indent="-285750">
              <a:buFont typeface="Arial"/>
              <a:buChar char="•"/>
            </a:pPr>
            <a:r>
              <a:rPr lang="en-US" sz="3200" dirty="0">
                <a:cs typeface="Calibri"/>
              </a:rPr>
              <a:t>Remediations in Data Defects</a:t>
            </a:r>
          </a:p>
          <a:p>
            <a:endParaRPr lang="en-US" sz="3200" dirty="0">
              <a:solidFill>
                <a:srgbClr val="000000"/>
              </a:solidFill>
              <a:cs typeface="Calibri"/>
            </a:endParaRPr>
          </a:p>
          <a:p>
            <a:r>
              <a:rPr lang="en-US" sz="3200" dirty="0">
                <a:solidFill>
                  <a:srgbClr val="C81F3F"/>
                </a:solidFill>
                <a:cs typeface="Calibri"/>
              </a:rPr>
              <a:t>Intellectual Property Pitfalls</a:t>
            </a:r>
          </a:p>
          <a:p>
            <a:pPr marL="571500" indent="-571500">
              <a:buFont typeface="Arial"/>
              <a:buChar char="•"/>
            </a:pPr>
            <a:r>
              <a:rPr lang="en-US" sz="3200" dirty="0">
                <a:cs typeface="Calibri"/>
              </a:rPr>
              <a:t>Trade Secrets</a:t>
            </a:r>
          </a:p>
          <a:p>
            <a:pPr marL="571500" indent="-571500">
              <a:buFont typeface="Arial"/>
              <a:buChar char="•"/>
            </a:pPr>
            <a:r>
              <a:rPr lang="en-US" sz="3200" dirty="0">
                <a:cs typeface="Calibri"/>
              </a:rPr>
              <a:t>DTSA/UTSA</a:t>
            </a:r>
          </a:p>
          <a:p>
            <a:pPr marL="571500" indent="-571500">
              <a:buFont typeface="Arial"/>
              <a:buChar char="•"/>
            </a:pPr>
            <a:r>
              <a:rPr lang="en-US" sz="3200" dirty="0">
                <a:cs typeface="Calibri"/>
              </a:rPr>
              <a:t>Analyzing Trade Secret Sufficiency</a:t>
            </a:r>
          </a:p>
          <a:p>
            <a:pPr marL="571500" indent="-571500">
              <a:buFont typeface="Arial"/>
              <a:buChar char="•"/>
            </a:pPr>
            <a:r>
              <a:rPr lang="en-US" sz="3200" dirty="0">
                <a:cs typeface="Calibri"/>
              </a:rPr>
              <a:t>Remediations</a:t>
            </a:r>
            <a:r>
              <a:rPr lang="en-US" sz="3200" dirty="0">
                <a:ea typeface="+mn-lt"/>
                <a:cs typeface="+mn-lt"/>
              </a:rPr>
              <a:t> Before During and After a Transaction</a:t>
            </a:r>
            <a:endParaRPr lang="en-US" dirty="0"/>
          </a:p>
          <a:p>
            <a:pPr marL="571500" indent="-571500">
              <a:buFont typeface="Arial"/>
              <a:buChar char="•"/>
            </a:pPr>
            <a:endParaRPr lang="en-US" dirty="0">
              <a:cs typeface="Calibri"/>
            </a:endParaRPr>
          </a:p>
        </p:txBody>
      </p:sp>
    </p:spTree>
    <p:extLst>
      <p:ext uri="{BB962C8B-B14F-4D97-AF65-F5344CB8AC3E}">
        <p14:creationId xmlns:p14="http://schemas.microsoft.com/office/powerpoint/2010/main" val="3803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C72F99-8499-4BB3-AAD4-54002AAB0536}"/>
              </a:ext>
            </a:extLst>
          </p:cNvPr>
          <p:cNvSpPr>
            <a:spLocks noGrp="1"/>
          </p:cNvSpPr>
          <p:nvPr>
            <p:ph type="title"/>
          </p:nvPr>
        </p:nvSpPr>
        <p:spPr>
          <a:xfrm>
            <a:off x="1927861" y="1513489"/>
            <a:ext cx="14972796" cy="5313068"/>
          </a:xfrm>
        </p:spPr>
        <p:txBody>
          <a:bodyPr vert="horz" lIns="91440" tIns="45720" rIns="91440" bIns="45720" rtlCol="0" anchor="b">
            <a:normAutofit fontScale="90000"/>
          </a:bodyPr>
          <a:lstStyle/>
          <a:p>
            <a:pPr>
              <a:lnSpc>
                <a:spcPct val="90000"/>
              </a:lnSpc>
            </a:pPr>
            <a:r>
              <a:rPr lang="en-US" sz="17300">
                <a:latin typeface="+mn-lt"/>
                <a:cs typeface="Calibri"/>
              </a:rPr>
              <a:t>Risk allocation</a:t>
            </a:r>
            <a:br>
              <a:rPr lang="en-US" sz="17300">
                <a:latin typeface="+mn-lt"/>
                <a:cs typeface="Calibri"/>
              </a:rPr>
            </a:br>
            <a:r>
              <a:rPr lang="en-US" sz="17300">
                <a:latin typeface="+mn-lt"/>
              </a:rPr>
              <a:t>Pitfalls</a:t>
            </a:r>
            <a:r>
              <a:rPr lang="en-US" sz="17300" kern="1200">
                <a:latin typeface="+mn-lt"/>
                <a:ea typeface="+mj-ea"/>
                <a:cs typeface="+mj-cs"/>
              </a:rPr>
              <a:t> </a:t>
            </a:r>
          </a:p>
        </p:txBody>
      </p:sp>
      <p:sp>
        <p:nvSpPr>
          <p:cNvPr id="3" name="Text Placeholder 2">
            <a:extLst>
              <a:ext uri="{FF2B5EF4-FFF2-40B4-BE49-F238E27FC236}">
                <a16:creationId xmlns:a16="http://schemas.microsoft.com/office/drawing/2014/main" id="{31A59571-0F9B-4955-827B-129A29DE565D}"/>
              </a:ext>
            </a:extLst>
          </p:cNvPr>
          <p:cNvSpPr>
            <a:spLocks noGrp="1"/>
          </p:cNvSpPr>
          <p:nvPr>
            <p:ph type="body" idx="1"/>
          </p:nvPr>
        </p:nvSpPr>
        <p:spPr>
          <a:xfrm>
            <a:off x="1927861" y="6874221"/>
            <a:ext cx="10698503" cy="1968985"/>
          </a:xfrm>
        </p:spPr>
        <p:txBody>
          <a:bodyPr vert="horz" lIns="91440" tIns="45720" rIns="91440" bIns="45720" rtlCol="0" anchor="t">
            <a:normAutofit/>
          </a:bodyPr>
          <a:lstStyle/>
          <a:p>
            <a:pPr>
              <a:lnSpc>
                <a:spcPct val="90000"/>
              </a:lnSpc>
              <a:spcBef>
                <a:spcPts val="1000"/>
              </a:spcBef>
            </a:pPr>
            <a:r>
              <a:rPr lang="en-US" sz="2400" kern="1200">
                <a:solidFill>
                  <a:schemeClr val="tx1"/>
                </a:solidFill>
                <a:ea typeface="+mn-ea"/>
                <a:cs typeface="+mn-cs"/>
              </a:rPr>
              <a:t>Hozaifa Cassubhai</a:t>
            </a:r>
          </a:p>
        </p:txBody>
      </p:sp>
    </p:spTree>
    <p:extLst>
      <p:ext uri="{BB962C8B-B14F-4D97-AF65-F5344CB8AC3E}">
        <p14:creationId xmlns:p14="http://schemas.microsoft.com/office/powerpoint/2010/main" val="26809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936E-206D-4088-950A-9509D3583990}"/>
              </a:ext>
            </a:extLst>
          </p:cNvPr>
          <p:cNvSpPr>
            <a:spLocks noGrp="1"/>
          </p:cNvSpPr>
          <p:nvPr>
            <p:ph type="title"/>
          </p:nvPr>
        </p:nvSpPr>
        <p:spPr>
          <a:xfrm>
            <a:off x="2480044" y="548640"/>
            <a:ext cx="14050805" cy="1783080"/>
          </a:xfrm>
        </p:spPr>
        <p:txBody>
          <a:bodyPr>
            <a:normAutofit/>
          </a:bodyPr>
          <a:lstStyle/>
          <a:p>
            <a:r>
              <a:rPr lang="en-US" sz="5400" b="1" dirty="0">
                <a:ea typeface="+mj-lt"/>
                <a:cs typeface="+mj-lt"/>
              </a:rPr>
              <a:t>M&amp;A </a:t>
            </a:r>
            <a:r>
              <a:rPr lang="en-US" sz="5400" b="1">
                <a:ea typeface="+mj-lt"/>
                <a:cs typeface="+mj-lt"/>
              </a:rPr>
              <a:t>Risk Allocation and Indemnity</a:t>
            </a:r>
            <a:r>
              <a:rPr lang="en-US" sz="5400" b="1" dirty="0">
                <a:ea typeface="+mj-lt"/>
                <a:cs typeface="+mj-lt"/>
              </a:rPr>
              <a:t> – Generally</a:t>
            </a:r>
            <a:endParaRPr lang="en-US" sz="540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646149" cy="2337318"/>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37460"/>
            <a:ext cx="18287999" cy="774954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37461"/>
            <a:ext cx="1457481" cy="314546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3934102-50F7-4D82-AE08-9A4403BCDA46}"/>
              </a:ext>
            </a:extLst>
          </p:cNvPr>
          <p:cNvSpPr>
            <a:spLocks noGrp="1"/>
          </p:cNvSpPr>
          <p:nvPr>
            <p:ph idx="1"/>
          </p:nvPr>
        </p:nvSpPr>
        <p:spPr>
          <a:xfrm>
            <a:off x="2480044" y="3264408"/>
            <a:ext cx="14050806" cy="6062472"/>
          </a:xfrm>
        </p:spPr>
        <p:txBody>
          <a:bodyPr anchor="t">
            <a:normAutofit/>
          </a:bodyPr>
          <a:lstStyle/>
          <a:p>
            <a:pPr>
              <a:lnSpc>
                <a:spcPct val="90000"/>
              </a:lnSpc>
              <a:buFont typeface="Wingdings" panose="05000000000000000000" pitchFamily="2" charset="2"/>
              <a:buChar char="Ø"/>
            </a:pPr>
            <a:r>
              <a:rPr lang="en-US" sz="2800"/>
              <a:t>The manner of allocating risks betwen the parties is among the most heavily negotiated terms in any M&amp;A deal.</a:t>
            </a:r>
            <a:endParaRPr lang="en-US"/>
          </a:p>
          <a:p>
            <a:pPr lvl="1">
              <a:lnSpc>
                <a:spcPct val="90000"/>
              </a:lnSpc>
              <a:buFont typeface="Wingdings" panose="05000000000000000000" pitchFamily="2" charset="2"/>
              <a:buChar char="Ø"/>
            </a:pPr>
            <a:r>
              <a:rPr lang="en-US" sz="2400">
                <a:cs typeface="Calibri"/>
              </a:rPr>
              <a:t>Representations and Warranties</a:t>
            </a:r>
          </a:p>
          <a:p>
            <a:pPr lvl="1">
              <a:lnSpc>
                <a:spcPct val="90000"/>
              </a:lnSpc>
              <a:buFont typeface="Wingdings" panose="05000000000000000000" pitchFamily="2" charset="2"/>
              <a:buChar char="Ø"/>
            </a:pPr>
            <a:r>
              <a:rPr lang="en-US" sz="2400">
                <a:cs typeface="Calibri"/>
              </a:rPr>
              <a:t>Escrow / Holdback / Set-off Provisions</a:t>
            </a:r>
          </a:p>
          <a:p>
            <a:pPr lvl="1">
              <a:lnSpc>
                <a:spcPct val="90000"/>
              </a:lnSpc>
              <a:buFont typeface="Wingdings" panose="05000000000000000000" pitchFamily="2" charset="2"/>
              <a:buChar char="Ø"/>
            </a:pPr>
            <a:r>
              <a:rPr lang="en-US" sz="2400">
                <a:cs typeface="Calibri"/>
              </a:rPr>
              <a:t>Limitations of Liability Clauses</a:t>
            </a:r>
          </a:p>
          <a:p>
            <a:pPr lvl="1">
              <a:lnSpc>
                <a:spcPct val="90000"/>
              </a:lnSpc>
              <a:buFont typeface="Wingdings" panose="05000000000000000000" pitchFamily="2" charset="2"/>
              <a:buChar char="Ø"/>
            </a:pPr>
            <a:r>
              <a:rPr lang="en-US" sz="2400">
                <a:cs typeface="Calibri"/>
              </a:rPr>
              <a:t>Exclusive Remedy Provisions</a:t>
            </a:r>
          </a:p>
          <a:p>
            <a:pPr lvl="1">
              <a:lnSpc>
                <a:spcPct val="90000"/>
              </a:lnSpc>
              <a:buFont typeface="Wingdings" panose="05000000000000000000" pitchFamily="2" charset="2"/>
              <a:buChar char="Ø"/>
            </a:pPr>
            <a:r>
              <a:rPr lang="en-US" sz="2400">
                <a:cs typeface="Calibri"/>
              </a:rPr>
              <a:t>Indemnification</a:t>
            </a:r>
          </a:p>
          <a:p>
            <a:pPr marL="457200" lvl="1" indent="0">
              <a:lnSpc>
                <a:spcPct val="90000"/>
              </a:lnSpc>
              <a:buNone/>
            </a:pPr>
            <a:endParaRPr lang="en-US" sz="2400">
              <a:cs typeface="Calibri"/>
            </a:endParaRPr>
          </a:p>
          <a:p>
            <a:pPr>
              <a:lnSpc>
                <a:spcPct val="90000"/>
              </a:lnSpc>
              <a:buFont typeface="Wingdings" panose="05000000000000000000" pitchFamily="2" charset="2"/>
              <a:buChar char="Ø"/>
            </a:pPr>
            <a:r>
              <a:rPr lang="en-US" sz="2800">
                <a:cs typeface="Calibri"/>
              </a:rPr>
              <a:t>Indemnification</a:t>
            </a:r>
          </a:p>
          <a:p>
            <a:pPr lvl="1">
              <a:lnSpc>
                <a:spcPct val="90000"/>
              </a:lnSpc>
              <a:buFont typeface="Wingdings" panose="05000000000000000000" pitchFamily="2" charset="2"/>
              <a:buChar char="Ø"/>
            </a:pPr>
            <a:r>
              <a:rPr lang="en-US" sz="2400">
                <a:cs typeface="Calibri"/>
              </a:rPr>
              <a:t>Allocation of responsibility for known and unknown liabilities and risks.</a:t>
            </a:r>
          </a:p>
          <a:p>
            <a:pPr lvl="1">
              <a:lnSpc>
                <a:spcPct val="90000"/>
              </a:lnSpc>
              <a:buFont typeface="Wingdings" panose="05000000000000000000" pitchFamily="2" charset="2"/>
              <a:buChar char="Ø"/>
            </a:pPr>
            <a:r>
              <a:rPr lang="en-US" sz="2400">
                <a:cs typeface="Calibri"/>
              </a:rPr>
              <a:t>It is a contract – it is good so long as the contract principles are met. </a:t>
            </a:r>
          </a:p>
          <a:p>
            <a:pPr lvl="1">
              <a:lnSpc>
                <a:spcPct val="90000"/>
              </a:lnSpc>
              <a:buFont typeface="Wingdings" panose="05000000000000000000" pitchFamily="2" charset="2"/>
              <a:buChar char="Ø"/>
            </a:pPr>
            <a:r>
              <a:rPr lang="en-US" sz="2400">
                <a:cs typeface="Calibri"/>
              </a:rPr>
              <a:t>Terms vary widely but there are positions that are "market."</a:t>
            </a:r>
          </a:p>
          <a:p>
            <a:pPr lvl="1">
              <a:lnSpc>
                <a:spcPct val="90000"/>
              </a:lnSpc>
              <a:buFont typeface="Wingdings" panose="05000000000000000000" pitchFamily="2" charset="2"/>
              <a:buChar char="Ø"/>
            </a:pPr>
            <a:r>
              <a:rPr lang="en-US" sz="2400">
                <a:cs typeface="Calibri"/>
              </a:rPr>
              <a:t>Keep it comprehensible - only works if judge/arbitrator/jury can understand it.</a:t>
            </a:r>
          </a:p>
          <a:p>
            <a:pPr>
              <a:lnSpc>
                <a:spcPct val="90000"/>
              </a:lnSpc>
              <a:buFont typeface="Wingdings" panose="05000000000000000000" pitchFamily="2" charset="2"/>
              <a:buChar char="Ø"/>
            </a:pPr>
            <a:endParaRPr lang="en-US" sz="2800" b="0" i="0">
              <a:effectLst/>
              <a:cs typeface="Calibri"/>
            </a:endParaRPr>
          </a:p>
          <a:p>
            <a:pPr marL="0" indent="0" fontAlgn="base">
              <a:lnSpc>
                <a:spcPct val="90000"/>
              </a:lnSpc>
              <a:buNone/>
            </a:pPr>
            <a:endParaRPr lang="en-US">
              <a:cs typeface="Calibri"/>
            </a:endParaRPr>
          </a:p>
          <a:p>
            <a:pPr marL="0" indent="0">
              <a:lnSpc>
                <a:spcPct val="90000"/>
              </a:lnSpc>
              <a:buNone/>
            </a:pPr>
            <a:endParaRPr lang="en-US" sz="2800">
              <a:cs typeface="Calibri"/>
            </a:endParaRPr>
          </a:p>
        </p:txBody>
      </p:sp>
    </p:spTree>
    <p:extLst>
      <p:ext uri="{BB962C8B-B14F-4D97-AF65-F5344CB8AC3E}">
        <p14:creationId xmlns:p14="http://schemas.microsoft.com/office/powerpoint/2010/main" val="303395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936E-206D-4088-950A-9509D3583990}"/>
              </a:ext>
            </a:extLst>
          </p:cNvPr>
          <p:cNvSpPr>
            <a:spLocks noGrp="1"/>
          </p:cNvSpPr>
          <p:nvPr>
            <p:ph type="title"/>
          </p:nvPr>
        </p:nvSpPr>
        <p:spPr>
          <a:xfrm>
            <a:off x="2480044" y="548640"/>
            <a:ext cx="14050805" cy="1783080"/>
          </a:xfrm>
        </p:spPr>
        <p:txBody>
          <a:bodyPr>
            <a:normAutofit/>
          </a:bodyPr>
          <a:lstStyle/>
          <a:p>
            <a:r>
              <a:rPr lang="en-US" sz="5400" b="1">
                <a:ea typeface="+mj-lt"/>
                <a:cs typeface="+mj-lt"/>
              </a:rPr>
              <a:t>Specific Indemnification Questions</a:t>
            </a:r>
            <a:endParaRPr lang="en-US"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646149" cy="2337318"/>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37460"/>
            <a:ext cx="18287999" cy="774954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US"/>
          </a:p>
          <a:p>
            <a:pPr algn="ctr"/>
            <a:endParaRPr lang="en-US">
              <a:cs typeface="Calibri"/>
            </a:endParaRPr>
          </a:p>
          <a:p>
            <a:pPr algn="ctr"/>
            <a:endParaRPr lang="en-US">
              <a:cs typeface="Calibri"/>
            </a:endParaRPr>
          </a:p>
          <a:p>
            <a:pPr algn="ctr"/>
            <a:endParaRPr lang="en-US">
              <a:cs typeface="Calibri"/>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37461"/>
            <a:ext cx="1457481" cy="314546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3934102-50F7-4D82-AE08-9A4403BCDA46}"/>
              </a:ext>
            </a:extLst>
          </p:cNvPr>
          <p:cNvSpPr>
            <a:spLocks noGrp="1"/>
          </p:cNvSpPr>
          <p:nvPr>
            <p:ph idx="1"/>
          </p:nvPr>
        </p:nvSpPr>
        <p:spPr>
          <a:xfrm>
            <a:off x="2480044" y="3264408"/>
            <a:ext cx="14050806" cy="6062472"/>
          </a:xfrm>
        </p:spPr>
        <p:txBody>
          <a:bodyPr anchor="t">
            <a:normAutofit/>
          </a:bodyPr>
          <a:lstStyle/>
          <a:p>
            <a:pPr>
              <a:lnSpc>
                <a:spcPct val="90000"/>
              </a:lnSpc>
              <a:buFont typeface="Wingdings,Sans-Serif" panose="05000000000000000000" pitchFamily="2" charset="2"/>
              <a:buChar char="Ø"/>
            </a:pPr>
            <a:r>
              <a:rPr lang="en-US" sz="2800"/>
              <a:t>What is the scope?</a:t>
            </a:r>
            <a:endParaRPr lang="en-US" sz="2800">
              <a:ea typeface="+mn-lt"/>
              <a:cs typeface="+mn-lt"/>
            </a:endParaRPr>
          </a:p>
          <a:p>
            <a:pPr marL="0" indent="0">
              <a:lnSpc>
                <a:spcPct val="90000"/>
              </a:lnSpc>
              <a:buNone/>
            </a:pPr>
            <a:endParaRPr lang="en-US" sz="2800">
              <a:cs typeface="Calibri"/>
            </a:endParaRPr>
          </a:p>
          <a:p>
            <a:pPr>
              <a:lnSpc>
                <a:spcPct val="90000"/>
              </a:lnSpc>
              <a:buFont typeface="Wingdings,Sans-Serif" panose="05000000000000000000" pitchFamily="2" charset="2"/>
              <a:buChar char="Ø"/>
            </a:pPr>
            <a:r>
              <a:rPr lang="en-US" sz="2800">
                <a:cs typeface="Calibri"/>
              </a:rPr>
              <a:t>What is the recourse?</a:t>
            </a:r>
            <a:endParaRPr lang="en-US" sz="2800">
              <a:ea typeface="+mn-lt"/>
              <a:cs typeface="+mn-lt"/>
            </a:endParaRPr>
          </a:p>
          <a:p>
            <a:pPr marL="457200" lvl="1" indent="0">
              <a:lnSpc>
                <a:spcPct val="90000"/>
              </a:lnSpc>
              <a:buNone/>
            </a:pPr>
            <a:endParaRPr lang="en-US" sz="2400">
              <a:ea typeface="+mn-lt"/>
              <a:cs typeface="+mn-lt"/>
            </a:endParaRPr>
          </a:p>
          <a:p>
            <a:pPr>
              <a:lnSpc>
                <a:spcPct val="90000"/>
              </a:lnSpc>
              <a:buFont typeface="Wingdings,Sans-Serif" panose="05000000000000000000" pitchFamily="2" charset="2"/>
              <a:buChar char="Ø"/>
            </a:pPr>
            <a:r>
              <a:rPr lang="en-US" sz="2800">
                <a:ea typeface="+mn-lt"/>
                <a:cs typeface="+mn-lt"/>
              </a:rPr>
              <a:t>How long will the indemnity last?</a:t>
            </a:r>
          </a:p>
          <a:p>
            <a:pPr>
              <a:lnSpc>
                <a:spcPct val="90000"/>
              </a:lnSpc>
              <a:buFont typeface="Wingdings,Sans-Serif" panose="05000000000000000000" pitchFamily="2" charset="2"/>
              <a:buChar char="Ø"/>
            </a:pPr>
            <a:endParaRPr lang="en-US" sz="2800">
              <a:ea typeface="+mn-lt"/>
              <a:cs typeface="+mn-lt"/>
            </a:endParaRPr>
          </a:p>
          <a:p>
            <a:pPr>
              <a:lnSpc>
                <a:spcPct val="90000"/>
              </a:lnSpc>
              <a:buFont typeface="Wingdings,Sans-Serif" panose="05000000000000000000" pitchFamily="2" charset="2"/>
              <a:buChar char="Ø"/>
            </a:pPr>
            <a:r>
              <a:rPr lang="en-US" sz="2800">
                <a:ea typeface="+mn-lt"/>
                <a:cs typeface="+mn-lt"/>
              </a:rPr>
              <a:t>Are there any contractual limits?</a:t>
            </a:r>
          </a:p>
          <a:p>
            <a:pPr marL="0" indent="0">
              <a:lnSpc>
                <a:spcPct val="90000"/>
              </a:lnSpc>
              <a:buNone/>
            </a:pPr>
            <a:endParaRPr lang="en-US" sz="2800">
              <a:ea typeface="+mn-lt"/>
              <a:cs typeface="+mn-lt"/>
            </a:endParaRPr>
          </a:p>
          <a:p>
            <a:pPr>
              <a:lnSpc>
                <a:spcPct val="90000"/>
              </a:lnSpc>
              <a:buFont typeface="Wingdings,Sans-Serif" panose="05000000000000000000" pitchFamily="2" charset="2"/>
              <a:buChar char="Ø"/>
            </a:pPr>
            <a:r>
              <a:rPr lang="en-US" sz="2800">
                <a:ea typeface="+mn-lt"/>
                <a:cs typeface="+mn-lt"/>
              </a:rPr>
              <a:t>What is the procedure for enforcement?</a:t>
            </a:r>
          </a:p>
          <a:p>
            <a:pPr marL="0" indent="0">
              <a:lnSpc>
                <a:spcPct val="90000"/>
              </a:lnSpc>
              <a:buNone/>
            </a:pPr>
            <a:endParaRPr lang="en-US" sz="2800">
              <a:ea typeface="+mn-lt"/>
              <a:cs typeface="+mn-lt"/>
            </a:endParaRPr>
          </a:p>
          <a:p>
            <a:pPr>
              <a:lnSpc>
                <a:spcPct val="90000"/>
              </a:lnSpc>
              <a:buFont typeface="Wingdings,Sans-Serif" panose="05000000000000000000" pitchFamily="2" charset="2"/>
              <a:buChar char="Ø"/>
            </a:pPr>
            <a:r>
              <a:rPr lang="en-US" sz="2800">
                <a:ea typeface="+mn-lt"/>
                <a:cs typeface="+mn-lt"/>
              </a:rPr>
              <a:t>Who are the specific indemnitors and indemnitees?</a:t>
            </a:r>
          </a:p>
          <a:p>
            <a:pPr>
              <a:lnSpc>
                <a:spcPct val="90000"/>
              </a:lnSpc>
              <a:buFont typeface="Wingdings,Sans-Serif" panose="05000000000000000000" pitchFamily="2" charset="2"/>
              <a:buChar char="Ø"/>
            </a:pPr>
            <a:endParaRPr lang="en-US" sz="2800">
              <a:ea typeface="+mn-lt"/>
              <a:cs typeface="+mn-lt"/>
            </a:endParaRPr>
          </a:p>
          <a:p>
            <a:pPr>
              <a:lnSpc>
                <a:spcPct val="90000"/>
              </a:lnSpc>
              <a:buFont typeface="Wingdings,Sans-Serif" panose="05000000000000000000" pitchFamily="2" charset="2"/>
              <a:buChar char="Ø"/>
            </a:pPr>
            <a:endParaRPr lang="en-US" sz="2800">
              <a:ea typeface="+mn-lt"/>
              <a:cs typeface="+mn-lt"/>
            </a:endParaRPr>
          </a:p>
          <a:p>
            <a:pPr lvl="1">
              <a:lnSpc>
                <a:spcPct val="90000"/>
              </a:lnSpc>
              <a:buFont typeface="Wingdings,Sans-Serif" panose="05000000000000000000" pitchFamily="2" charset="2"/>
              <a:buChar char="Ø"/>
            </a:pPr>
            <a:endParaRPr lang="en-US" sz="2800">
              <a:ea typeface="+mn-lt"/>
              <a:cs typeface="+mn-lt"/>
            </a:endParaRPr>
          </a:p>
          <a:p>
            <a:pPr>
              <a:lnSpc>
                <a:spcPct val="90000"/>
              </a:lnSpc>
              <a:buFont typeface="Wingdings" panose="05000000000000000000" pitchFamily="2" charset="2"/>
              <a:buChar char="Ø"/>
            </a:pPr>
            <a:endParaRPr lang="en-US" sz="2800">
              <a:cs typeface="Calibri"/>
            </a:endParaRPr>
          </a:p>
          <a:p>
            <a:pPr marL="0" indent="0" fontAlgn="base">
              <a:lnSpc>
                <a:spcPct val="90000"/>
              </a:lnSpc>
              <a:buNone/>
            </a:pPr>
            <a:endParaRPr lang="en-US" b="0" i="0">
              <a:effectLst/>
              <a:cs typeface="Calibri"/>
            </a:endParaRPr>
          </a:p>
          <a:p>
            <a:pPr marL="0" indent="0">
              <a:lnSpc>
                <a:spcPct val="90000"/>
              </a:lnSpc>
              <a:buNone/>
            </a:pPr>
            <a:endParaRPr lang="en-US" sz="2800">
              <a:cs typeface="Calibri"/>
            </a:endParaRPr>
          </a:p>
        </p:txBody>
      </p:sp>
    </p:spTree>
    <p:extLst>
      <p:ext uri="{BB962C8B-B14F-4D97-AF65-F5344CB8AC3E}">
        <p14:creationId xmlns:p14="http://schemas.microsoft.com/office/powerpoint/2010/main" val="50410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08535"/>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2894"/>
            <a:ext cx="18288000" cy="26033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3C058-C78F-4EF1-8A0C-FFBC0C80BD35}"/>
              </a:ext>
            </a:extLst>
          </p:cNvPr>
          <p:cNvSpPr>
            <a:spLocks noGrp="1"/>
          </p:cNvSpPr>
          <p:nvPr>
            <p:ph type="title"/>
          </p:nvPr>
        </p:nvSpPr>
        <p:spPr>
          <a:xfrm>
            <a:off x="789109" y="734158"/>
            <a:ext cx="16709781" cy="1395671"/>
          </a:xfrm>
        </p:spPr>
        <p:txBody>
          <a:bodyPr vert="horz" lIns="91440" tIns="45720" rIns="91440" bIns="45720" rtlCol="0" anchor="b">
            <a:normAutofit/>
          </a:bodyPr>
          <a:lstStyle/>
          <a:p>
            <a:pPr algn="ctr">
              <a:lnSpc>
                <a:spcPct val="90000"/>
              </a:lnSpc>
            </a:pPr>
            <a:r>
              <a:rPr lang="en-US" sz="5400" kern="1200" dirty="0">
                <a:solidFill>
                  <a:schemeClr val="bg1"/>
                </a:solidFill>
                <a:latin typeface="+mn-lt"/>
                <a:ea typeface="+mj-ea"/>
                <a:cs typeface="+mj-cs"/>
              </a:rPr>
              <a:t>SAMPLE PROVISIONS: </a:t>
            </a:r>
            <a:r>
              <a:rPr lang="en-US" sz="5400" b="0" dirty="0">
                <a:solidFill>
                  <a:schemeClr val="bg1"/>
                </a:solidFill>
                <a:latin typeface="+mn-lt"/>
                <a:ea typeface="+mj-lt"/>
                <a:cs typeface="+mj-lt"/>
              </a:rPr>
              <a:t>Indemnification Overreach</a:t>
            </a:r>
            <a:r>
              <a:rPr lang="en-US" sz="5400" b="0">
                <a:solidFill>
                  <a:schemeClr val="bg1"/>
                </a:solidFill>
                <a:latin typeface="+mn-lt"/>
                <a:ea typeface="+mj-lt"/>
                <a:cs typeface="+mj-lt"/>
              </a:rPr>
              <a:t>? </a:t>
            </a:r>
            <a:endParaRPr lang="en-US" sz="5400" i="1" kern="1200" dirty="0">
              <a:solidFill>
                <a:schemeClr val="bg1"/>
              </a:solidFill>
              <a:latin typeface="+mn-lt"/>
              <a:cs typeface="Calibri"/>
            </a:endParaRPr>
          </a:p>
        </p:txBody>
      </p:sp>
      <p:cxnSp>
        <p:nvCxnSpPr>
          <p:cNvPr id="24" name="Straight Connector 29">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86600" y="2219599"/>
            <a:ext cx="41148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31">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3302103"/>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F00FE9-D52A-4E3D-9490-CA174FF0FFE3}"/>
              </a:ext>
            </a:extLst>
          </p:cNvPr>
          <p:cNvSpPr txBox="1"/>
          <p:nvPr/>
        </p:nvSpPr>
        <p:spPr>
          <a:xfrm>
            <a:off x="789109" y="3837725"/>
            <a:ext cx="16709782"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ea typeface="+mn-lt"/>
                <a:cs typeface="Times New Roman"/>
              </a:rPr>
              <a:t>Indemnification</a:t>
            </a:r>
            <a:r>
              <a:rPr lang="en-US" sz="2000" dirty="0">
                <a:ea typeface="+mn-lt"/>
                <a:cs typeface="Times New Roman"/>
              </a:rPr>
              <a:t>.  </a:t>
            </a:r>
            <a:r>
              <a:rPr lang="en-US" sz="2000" dirty="0">
                <a:highlight>
                  <a:srgbClr val="FFFF00"/>
                </a:highlight>
                <a:ea typeface="+mn-lt"/>
                <a:cs typeface="Times New Roman"/>
              </a:rPr>
              <a:t>Seller</a:t>
            </a:r>
            <a:r>
              <a:rPr lang="en-US" sz="2000" dirty="0">
                <a:ea typeface="+mn-lt"/>
                <a:cs typeface="Times New Roman"/>
              </a:rPr>
              <a:t>, on the one hand, and </a:t>
            </a:r>
            <a:r>
              <a:rPr lang="en-US" sz="2000" dirty="0">
                <a:highlight>
                  <a:srgbClr val="FFFF00"/>
                </a:highlight>
                <a:ea typeface="+mn-lt"/>
                <a:cs typeface="Times New Roman"/>
              </a:rPr>
              <a:t>each stockholder </a:t>
            </a:r>
            <a:r>
              <a:rPr lang="en-US" sz="2000" dirty="0">
                <a:ea typeface="+mn-lt"/>
                <a:cs typeface="Times New Roman"/>
              </a:rPr>
              <a:t>of Seller (the “</a:t>
            </a:r>
            <a:r>
              <a:rPr lang="en-US" sz="2000" b="1" i="1" dirty="0">
                <a:ea typeface="+mn-lt"/>
                <a:cs typeface="Times New Roman"/>
              </a:rPr>
              <a:t>Stockholders</a:t>
            </a:r>
            <a:r>
              <a:rPr lang="en-US" sz="2000" dirty="0">
                <a:ea typeface="+mn-lt"/>
                <a:cs typeface="Times New Roman"/>
              </a:rPr>
              <a:t>”) and </a:t>
            </a:r>
            <a:r>
              <a:rPr lang="en-US" sz="2000" dirty="0">
                <a:highlight>
                  <a:srgbClr val="FFFF00"/>
                </a:highlight>
                <a:ea typeface="+mn-lt"/>
                <a:cs typeface="Times New Roman"/>
              </a:rPr>
              <a:t>each holder of Convertible Notes</a:t>
            </a:r>
            <a:r>
              <a:rPr lang="en-US" sz="2000" dirty="0">
                <a:ea typeface="+mn-lt"/>
                <a:cs typeface="Times New Roman"/>
              </a:rPr>
              <a:t> (the “</a:t>
            </a:r>
            <a:r>
              <a:rPr lang="en-US" sz="2000" b="1" i="1" dirty="0">
                <a:ea typeface="+mn-lt"/>
                <a:cs typeface="Times New Roman"/>
              </a:rPr>
              <a:t>Noteholders</a:t>
            </a:r>
            <a:r>
              <a:rPr lang="en-US" sz="2000" dirty="0">
                <a:ea typeface="+mn-lt"/>
                <a:cs typeface="Times New Roman"/>
              </a:rPr>
              <a:t>”),  </a:t>
            </a:r>
            <a:r>
              <a:rPr lang="en-US" sz="2000" dirty="0">
                <a:highlight>
                  <a:srgbClr val="FFFF00"/>
                </a:highlight>
                <a:ea typeface="+mn-lt"/>
                <a:cs typeface="Times New Roman"/>
              </a:rPr>
              <a:t>severally</a:t>
            </a:r>
            <a:r>
              <a:rPr lang="en-US" sz="2000" dirty="0">
                <a:ea typeface="+mn-lt"/>
                <a:cs typeface="Times New Roman"/>
              </a:rPr>
              <a:t> and not jointly, based on their Pro Rata Percentage, on the other hand, (the “</a:t>
            </a:r>
            <a:r>
              <a:rPr lang="en-US" sz="2000" b="1" i="1" dirty="0">
                <a:ea typeface="+mn-lt"/>
                <a:cs typeface="Times New Roman"/>
              </a:rPr>
              <a:t>Indemnifying Party</a:t>
            </a:r>
            <a:r>
              <a:rPr lang="en-US" sz="2000" dirty="0">
                <a:ea typeface="+mn-lt"/>
                <a:cs typeface="Times New Roman"/>
              </a:rPr>
              <a:t>” and collectively, the “</a:t>
            </a:r>
            <a:r>
              <a:rPr lang="en-US" sz="2000" b="1" i="1" dirty="0">
                <a:ea typeface="+mn-lt"/>
                <a:cs typeface="Times New Roman"/>
              </a:rPr>
              <a:t>Indemnifying Parties</a:t>
            </a:r>
            <a:r>
              <a:rPr lang="en-US" sz="2000" dirty="0">
                <a:ea typeface="+mn-lt"/>
                <a:cs typeface="Times New Roman"/>
              </a:rPr>
              <a:t>”) </a:t>
            </a:r>
            <a:r>
              <a:rPr lang="en-US" sz="2000" dirty="0">
                <a:highlight>
                  <a:srgbClr val="FFFF00"/>
                </a:highlight>
                <a:ea typeface="+mn-lt"/>
                <a:cs typeface="Times New Roman"/>
              </a:rPr>
              <a:t>shall indemnify and hold harmless Buyer and its Affiliates, and their respective officers, directors, employees and agents</a:t>
            </a:r>
            <a:r>
              <a:rPr lang="en-US" sz="2000" dirty="0">
                <a:ea typeface="+mn-lt"/>
                <a:cs typeface="Times New Roman"/>
              </a:rPr>
              <a:t> (each, a “</a:t>
            </a:r>
            <a:r>
              <a:rPr lang="en-US" sz="2000" b="1" i="1" dirty="0">
                <a:ea typeface="+mn-lt"/>
                <a:cs typeface="Times New Roman"/>
              </a:rPr>
              <a:t>Buyer Indemnitee</a:t>
            </a:r>
            <a:r>
              <a:rPr lang="en-US" sz="2000" dirty="0">
                <a:ea typeface="+mn-lt"/>
                <a:cs typeface="Times New Roman"/>
              </a:rPr>
              <a:t>” and collectively, the “</a:t>
            </a:r>
            <a:r>
              <a:rPr lang="en-US" sz="2000" b="1" i="1" dirty="0">
                <a:ea typeface="+mn-lt"/>
                <a:cs typeface="Times New Roman"/>
              </a:rPr>
              <a:t>Buyer  Indemnitees</a:t>
            </a:r>
            <a:r>
              <a:rPr lang="en-US" sz="2000" dirty="0">
                <a:ea typeface="+mn-lt"/>
                <a:cs typeface="Times New Roman"/>
              </a:rPr>
              <a:t>”) against, and shall compensate and reimburse each of the Buyer Indemnitees for, any and all Losses incurred or sustained, or likely to be incurred or sustained, by a Buyer Indemnitee or Buyer Indemnitees, directly or indirectly, or to which any of the Buyer Indemnitees may otherwise directly or indirectly become subject (regardless of whether or not such Losses relate to any third party claim) and which arise from or as a result of, or are  connected with (as  determined by final, non-appealable order of a court of competent jurisdiction or by written  agreement of Buyer and Seller):</a:t>
            </a:r>
          </a:p>
          <a:p>
            <a:pPr marL="857250" lvl="1" indent="-400050" algn="just">
              <a:spcBef>
                <a:spcPts val="1200"/>
              </a:spcBef>
              <a:buFont typeface="+mj-lt"/>
              <a:buAutoNum type="romanLcPeriod"/>
              <a:tabLst>
                <a:tab pos="1828800" algn="l"/>
              </a:tabLst>
            </a:pPr>
            <a:r>
              <a:rPr lang="en-US" sz="2000" kern="1400" dirty="0">
                <a:effectLst/>
                <a:highlight>
                  <a:srgbClr val="FFFF00"/>
                </a:highlight>
              </a:rPr>
              <a:t>any inaccuracy in or breach of any representation or warranty of Seller contained in this Agreement or in any Collateral Agreement or in any certificate, instrument, or other document delivered by Seller pursuant to this Agreement or any Collateral Agreement</a:t>
            </a:r>
            <a:r>
              <a:rPr lang="en-US" sz="2000" kern="1400" dirty="0">
                <a:effectLst/>
              </a:rPr>
              <a:t>;</a:t>
            </a:r>
          </a:p>
          <a:p>
            <a:pPr marL="857250" lvl="1" indent="-400050" algn="just">
              <a:spcBef>
                <a:spcPts val="1200"/>
              </a:spcBef>
              <a:buFont typeface="+mj-lt"/>
              <a:buAutoNum type="romanLcPeriod"/>
              <a:tabLst>
                <a:tab pos="1828800" algn="l"/>
              </a:tabLst>
            </a:pPr>
            <a:r>
              <a:rPr lang="en-US" sz="2000" kern="1400" dirty="0">
                <a:effectLst/>
              </a:rPr>
              <a:t>any failure by Seller to perform or comply with any covenant applicable to it contained in this Agreement or any Collateral Agreement or in any certificate, instrument, or other document delivered by Seller pursuant to this Agreement or any Collateral Agreement;</a:t>
            </a:r>
          </a:p>
          <a:p>
            <a:pPr marL="857250" lvl="1" indent="-400050" algn="just">
              <a:spcBef>
                <a:spcPts val="1200"/>
              </a:spcBef>
              <a:buFont typeface="+mj-lt"/>
              <a:buAutoNum type="romanLcPeriod"/>
              <a:tabLst>
                <a:tab pos="1828800" algn="l"/>
              </a:tabLst>
            </a:pPr>
            <a:r>
              <a:rPr lang="en-US" sz="2000" kern="1400" dirty="0">
                <a:effectLst/>
              </a:rPr>
              <a:t>any Excluded Liabilities or Excluded Assets, including without limitation, any Liabilities arising from or </a:t>
            </a:r>
            <a:r>
              <a:rPr lang="en-US" sz="2000" kern="1400" dirty="0">
                <a:solidFill>
                  <a:srgbClr val="000000"/>
                </a:solidFill>
                <a:effectLst/>
                <a:ea typeface="Arial Unicode MS"/>
              </a:rPr>
              <a:t>relating to Seller’s ownership, use, and operation of the Acquired Assets prior to the Closing; </a:t>
            </a:r>
            <a:endParaRPr lang="en-US" sz="2000" dirty="0"/>
          </a:p>
          <a:p>
            <a:pPr marL="857250" lvl="1" indent="-400050" algn="just">
              <a:spcBef>
                <a:spcPts val="1200"/>
              </a:spcBef>
              <a:buFont typeface="+mj-lt"/>
              <a:buAutoNum type="romanLcPeriod"/>
              <a:tabLst>
                <a:tab pos="1828800" algn="l"/>
              </a:tabLst>
            </a:pPr>
            <a:r>
              <a:rPr lang="en-US" sz="2000" kern="1400" dirty="0">
                <a:solidFill>
                  <a:srgbClr val="000000"/>
                </a:solidFill>
                <a:effectLst/>
                <a:ea typeface="Arial Unicode MS"/>
              </a:rPr>
              <a:t>any Seller Fraud</a:t>
            </a:r>
            <a:r>
              <a:rPr lang="en-US" sz="2000" kern="1400" dirty="0">
                <a:effectLst/>
              </a:rPr>
              <a:t>; and</a:t>
            </a:r>
            <a:endParaRPr lang="en-US" sz="2000" dirty="0"/>
          </a:p>
          <a:p>
            <a:pPr marL="857250" lvl="1" indent="-400050" algn="just">
              <a:spcBef>
                <a:spcPts val="1200"/>
              </a:spcBef>
              <a:buFont typeface="+mj-lt"/>
              <a:buAutoNum type="romanLcPeriod"/>
              <a:tabLst>
                <a:tab pos="1828800" algn="l"/>
              </a:tabLst>
            </a:pPr>
            <a:r>
              <a:rPr lang="en-US" sz="2000" kern="1400" dirty="0">
                <a:solidFill>
                  <a:srgbClr val="000000"/>
                </a:solidFill>
                <a:effectLst/>
                <a:ea typeface="Arial Unicode MS"/>
              </a:rPr>
              <a:t>any matter referred to on Schedule (x). </a:t>
            </a:r>
            <a:endParaRPr lang="en-US" sz="2000" dirty="0">
              <a:ea typeface="SimHei"/>
              <a:cs typeface="Times New Roman"/>
            </a:endParaRPr>
          </a:p>
        </p:txBody>
      </p:sp>
    </p:spTree>
    <p:extLst>
      <p:ext uri="{BB962C8B-B14F-4D97-AF65-F5344CB8AC3E}">
        <p14:creationId xmlns:p14="http://schemas.microsoft.com/office/powerpoint/2010/main" val="100439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08535"/>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2894"/>
            <a:ext cx="18288000" cy="26033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3C058-C78F-4EF1-8A0C-FFBC0C80BD35}"/>
              </a:ext>
            </a:extLst>
          </p:cNvPr>
          <p:cNvSpPr>
            <a:spLocks noGrp="1"/>
          </p:cNvSpPr>
          <p:nvPr>
            <p:ph type="title"/>
          </p:nvPr>
        </p:nvSpPr>
        <p:spPr>
          <a:xfrm>
            <a:off x="789109" y="734158"/>
            <a:ext cx="16709781" cy="1395671"/>
          </a:xfrm>
        </p:spPr>
        <p:txBody>
          <a:bodyPr vert="horz" lIns="91440" tIns="45720" rIns="91440" bIns="45720" rtlCol="0" anchor="b">
            <a:normAutofit/>
          </a:bodyPr>
          <a:lstStyle/>
          <a:p>
            <a:pPr algn="ctr">
              <a:lnSpc>
                <a:spcPct val="90000"/>
              </a:lnSpc>
            </a:pPr>
            <a:r>
              <a:rPr lang="en-US" sz="5400" kern="1200" dirty="0">
                <a:solidFill>
                  <a:schemeClr val="bg1"/>
                </a:solidFill>
                <a:latin typeface="+mn-lt"/>
                <a:ea typeface="+mj-ea"/>
                <a:cs typeface="+mj-cs"/>
              </a:rPr>
              <a:t>Sample Provisions: </a:t>
            </a:r>
            <a:r>
              <a:rPr lang="en-US" sz="5400" b="0" dirty="0">
                <a:solidFill>
                  <a:schemeClr val="bg1"/>
                </a:solidFill>
                <a:latin typeface="+mn-lt"/>
                <a:ea typeface="+mj-lt"/>
                <a:cs typeface="+mj-lt"/>
              </a:rPr>
              <a:t>Indemnification Overreach</a:t>
            </a:r>
            <a:r>
              <a:rPr lang="en-US" sz="5400" b="0">
                <a:solidFill>
                  <a:schemeClr val="bg1"/>
                </a:solidFill>
                <a:latin typeface="+mn-lt"/>
                <a:ea typeface="+mj-lt"/>
                <a:cs typeface="+mj-lt"/>
              </a:rPr>
              <a:t>?</a:t>
            </a:r>
            <a:endParaRPr lang="en-US" sz="5400" i="1" kern="1200" dirty="0">
              <a:solidFill>
                <a:schemeClr val="bg1"/>
              </a:solidFill>
              <a:latin typeface="+mn-lt"/>
              <a:cs typeface="Calibri"/>
            </a:endParaRPr>
          </a:p>
        </p:txBody>
      </p:sp>
      <p:cxnSp>
        <p:nvCxnSpPr>
          <p:cNvPr id="24" name="Straight Connector 29">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86600" y="2219599"/>
            <a:ext cx="41148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31">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3302103"/>
            <a:ext cx="18283236"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F00FE9-D52A-4E3D-9490-CA174FF0FFE3}"/>
              </a:ext>
            </a:extLst>
          </p:cNvPr>
          <p:cNvSpPr txBox="1"/>
          <p:nvPr/>
        </p:nvSpPr>
        <p:spPr>
          <a:xfrm>
            <a:off x="1698082" y="4281749"/>
            <a:ext cx="1510309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dirty="0">
                <a:ea typeface="+mn-lt"/>
                <a:cs typeface="Times New Roman"/>
              </a:rPr>
              <a:t>Corporate Approval</a:t>
            </a:r>
            <a:r>
              <a:rPr lang="en-US" sz="3600" dirty="0">
                <a:ea typeface="+mn-lt"/>
                <a:cs typeface="Times New Roman"/>
              </a:rPr>
              <a:t>. The Acquisition and the Acquisition Transactions shall have been approved (a) unanimously by the Seller’s board of directors, (b) by </a:t>
            </a:r>
            <a:r>
              <a:rPr lang="en-US" sz="3600" dirty="0">
                <a:highlight>
                  <a:srgbClr val="FFFF00"/>
                </a:highlight>
                <a:ea typeface="+mn-lt"/>
                <a:cs typeface="Times New Roman"/>
              </a:rPr>
              <a:t>stockholders</a:t>
            </a:r>
            <a:r>
              <a:rPr lang="en-US" sz="3600" dirty="0">
                <a:ea typeface="+mn-lt"/>
                <a:cs typeface="Times New Roman"/>
              </a:rPr>
              <a:t> of the Seller </a:t>
            </a:r>
            <a:r>
              <a:rPr lang="en-US" sz="3600" dirty="0">
                <a:highlight>
                  <a:srgbClr val="FFFF00"/>
                </a:highlight>
                <a:ea typeface="+mn-lt"/>
                <a:cs typeface="Times New Roman"/>
              </a:rPr>
              <a:t>representing</a:t>
            </a:r>
            <a:r>
              <a:rPr lang="en-US" sz="3600" dirty="0">
                <a:ea typeface="+mn-lt"/>
                <a:cs typeface="Times New Roman"/>
              </a:rPr>
              <a:t> not less than </a:t>
            </a:r>
            <a:r>
              <a:rPr lang="en-US" sz="3600" dirty="0">
                <a:highlight>
                  <a:srgbClr val="FFFF00"/>
                </a:highlight>
                <a:ea typeface="+mn-lt"/>
                <a:cs typeface="Times New Roman"/>
              </a:rPr>
              <a:t>seventy-seven percent (77%) of the outstanding capital stock of Seller</a:t>
            </a:r>
            <a:r>
              <a:rPr lang="en-US" sz="3600" dirty="0">
                <a:ea typeface="+mn-lt"/>
                <a:cs typeface="Times New Roman"/>
              </a:rPr>
              <a:t>, and (c) by stockholders of the Seller representing not less than a majority of the outstanding Common Stock of Seller held by disinterested stockholders.</a:t>
            </a:r>
            <a:endParaRPr lang="en-US" sz="3600" dirty="0">
              <a:cs typeface="Times New Roman"/>
            </a:endParaRPr>
          </a:p>
          <a:p>
            <a:endParaRPr lang="en-US" sz="2400" dirty="0">
              <a:ea typeface="SimHei"/>
              <a:cs typeface="Times New Roman"/>
            </a:endParaRPr>
          </a:p>
        </p:txBody>
      </p:sp>
    </p:spTree>
    <p:extLst>
      <p:ext uri="{BB962C8B-B14F-4D97-AF65-F5344CB8AC3E}">
        <p14:creationId xmlns:p14="http://schemas.microsoft.com/office/powerpoint/2010/main" val="418108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C72F99-8499-4BB3-AAD4-54002AAB0536}"/>
              </a:ext>
            </a:extLst>
          </p:cNvPr>
          <p:cNvSpPr>
            <a:spLocks noGrp="1"/>
          </p:cNvSpPr>
          <p:nvPr>
            <p:ph type="title"/>
          </p:nvPr>
        </p:nvSpPr>
        <p:spPr>
          <a:xfrm>
            <a:off x="1927861" y="1513489"/>
            <a:ext cx="13847115" cy="5313068"/>
          </a:xfrm>
        </p:spPr>
        <p:txBody>
          <a:bodyPr vert="horz" lIns="91440" tIns="45720" rIns="91440" bIns="45720" rtlCol="0" anchor="b">
            <a:normAutofit/>
          </a:bodyPr>
          <a:lstStyle/>
          <a:p>
            <a:pPr>
              <a:lnSpc>
                <a:spcPct val="90000"/>
              </a:lnSpc>
            </a:pPr>
            <a:r>
              <a:rPr lang="en-US" sz="17300" kern="1200" dirty="0">
                <a:solidFill>
                  <a:schemeClr val="tx1"/>
                </a:solidFill>
                <a:latin typeface="+mn-lt"/>
                <a:ea typeface="+mj-ea"/>
                <a:cs typeface="+mj-cs"/>
              </a:rPr>
              <a:t>Data Pitfalls </a:t>
            </a:r>
          </a:p>
        </p:txBody>
      </p:sp>
      <p:sp>
        <p:nvSpPr>
          <p:cNvPr id="3" name="Text Placeholder 2">
            <a:extLst>
              <a:ext uri="{FF2B5EF4-FFF2-40B4-BE49-F238E27FC236}">
                <a16:creationId xmlns:a16="http://schemas.microsoft.com/office/drawing/2014/main" id="{31A59571-0F9B-4955-827B-129A29DE565D}"/>
              </a:ext>
            </a:extLst>
          </p:cNvPr>
          <p:cNvSpPr>
            <a:spLocks noGrp="1"/>
          </p:cNvSpPr>
          <p:nvPr>
            <p:ph type="body" idx="1"/>
          </p:nvPr>
        </p:nvSpPr>
        <p:spPr>
          <a:xfrm>
            <a:off x="1927861" y="6874221"/>
            <a:ext cx="10698503" cy="1968985"/>
          </a:xfrm>
        </p:spPr>
        <p:txBody>
          <a:bodyPr vert="horz" lIns="91440" tIns="45720" rIns="91440" bIns="45720" rtlCol="0" anchor="t">
            <a:normAutofit/>
          </a:bodyPr>
          <a:lstStyle/>
          <a:p>
            <a:pPr>
              <a:lnSpc>
                <a:spcPct val="90000"/>
              </a:lnSpc>
              <a:spcBef>
                <a:spcPts val="1000"/>
              </a:spcBef>
            </a:pPr>
            <a:r>
              <a:rPr lang="en-US" sz="2400" kern="1200">
                <a:solidFill>
                  <a:schemeClr val="tx1"/>
                </a:solidFill>
                <a:ea typeface="+mn-ea"/>
                <a:cs typeface="+mn-cs"/>
              </a:rPr>
              <a:t>Donna McPartland</a:t>
            </a:r>
          </a:p>
        </p:txBody>
      </p:sp>
    </p:spTree>
    <p:extLst>
      <p:ext uri="{BB962C8B-B14F-4D97-AF65-F5344CB8AC3E}">
        <p14:creationId xmlns:p14="http://schemas.microsoft.com/office/powerpoint/2010/main" val="1377547119"/>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595959"/>
      </a:dk2>
      <a:lt2>
        <a:srgbClr val="EEECE1"/>
      </a:lt2>
      <a:accent1>
        <a:srgbClr val="6AB6C3"/>
      </a:accent1>
      <a:accent2>
        <a:srgbClr val="C00000"/>
      </a:accent2>
      <a:accent3>
        <a:srgbClr val="C00000"/>
      </a:accent3>
      <a:accent4>
        <a:srgbClr val="C00000"/>
      </a:accent4>
      <a:accent5>
        <a:srgbClr val="595959"/>
      </a:accent5>
      <a:accent6>
        <a:srgbClr val="7F7F7F"/>
      </a:accent6>
      <a:hlink>
        <a:srgbClr val="C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8D9950935B0B40906CA0E215971675" ma:contentTypeVersion="11" ma:contentTypeDescription="Create a new document." ma:contentTypeScope="" ma:versionID="8be7a0ec35afead99fbe32da097a6ec2">
  <xsd:schema xmlns:xsd="http://www.w3.org/2001/XMLSchema" xmlns:xs="http://www.w3.org/2001/XMLSchema" xmlns:p="http://schemas.microsoft.com/office/2006/metadata/properties" xmlns:ns2="aa87dfbb-58a7-431a-958c-4e52e37a30dc" xmlns:ns3="28a7d3ea-93bc-4239-8494-a42e8ae5c77d" targetNamespace="http://schemas.microsoft.com/office/2006/metadata/properties" ma:root="true" ma:fieldsID="13445a6f26ce1ac3c8ca538e41f1888b" ns2:_="" ns3:_="">
    <xsd:import namespace="aa87dfbb-58a7-431a-958c-4e52e37a30dc"/>
    <xsd:import namespace="28a7d3ea-93bc-4239-8494-a42e8ae5c7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7dfbb-58a7-431a-958c-4e52e37a3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a7d3ea-93bc-4239-8494-a42e8ae5c77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8a7d3ea-93bc-4239-8494-a42e8ae5c77d">
      <UserInfo>
        <DisplayName>John Murphy</DisplayName>
        <AccountId>1157</AccountId>
        <AccountType/>
      </UserInfo>
      <UserInfo>
        <DisplayName>Donna McPartland</DisplayName>
        <AccountId>773</AccountId>
        <AccountType/>
      </UserInfo>
      <UserInfo>
        <DisplayName>Shamim Mohandessi</DisplayName>
        <AccountId>39</AccountId>
        <AccountType/>
      </UserInfo>
      <UserInfo>
        <DisplayName>Hozaifa Cassubhai</DisplayName>
        <AccountId>1304</AccountId>
        <AccountType/>
      </UserInfo>
      <UserInfo>
        <DisplayName>Kirby Pratt</DisplayName>
        <AccountId>682</AccountId>
        <AccountType/>
      </UserInfo>
    </SharedWithUsers>
  </documentManagement>
</p:properties>
</file>

<file path=customXml/itemProps1.xml><?xml version="1.0" encoding="utf-8"?>
<ds:datastoreItem xmlns:ds="http://schemas.openxmlformats.org/officeDocument/2006/customXml" ds:itemID="{0DC00ED3-B3FC-4075-9AAC-78FFD27C0238}">
  <ds:schemaRefs>
    <ds:schemaRef ds:uri="28a7d3ea-93bc-4239-8494-a42e8ae5c77d"/>
    <ds:schemaRef ds:uri="aa87dfbb-58a7-431a-958c-4e52e37a30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20C343-CBF0-45C7-B68E-002F8FE7302D}">
  <ds:schemaRefs>
    <ds:schemaRef ds:uri="http://schemas.microsoft.com/sharepoint/v3/contenttype/forms"/>
  </ds:schemaRefs>
</ds:datastoreItem>
</file>

<file path=customXml/itemProps3.xml><?xml version="1.0" encoding="utf-8"?>
<ds:datastoreItem xmlns:ds="http://schemas.openxmlformats.org/officeDocument/2006/customXml" ds:itemID="{4B277064-D913-4A59-BA26-BDD30E4ED3A3}">
  <ds:schemaRefs>
    <ds:schemaRef ds:uri="28a7d3ea-93bc-4239-8494-a42e8ae5c77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TotalTime>
  <Words>1882</Words>
  <Application>Microsoft Office PowerPoint</Application>
  <PresentationFormat>Custom</PresentationFormat>
  <Paragraphs>190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Wingdings</vt:lpstr>
      <vt:lpstr>Calibri</vt:lpstr>
      <vt:lpstr>Arial,Sans-Serif</vt:lpstr>
      <vt:lpstr>Arial</vt:lpstr>
      <vt:lpstr>Wingdings,Sans-Serif</vt:lpstr>
      <vt:lpstr>Office Theme</vt:lpstr>
      <vt:lpstr>PowerPoint Presentation</vt:lpstr>
      <vt:lpstr>PowerPoint Presentation</vt:lpstr>
      <vt:lpstr>AGENDA</vt:lpstr>
      <vt:lpstr>Risk allocation Pitfalls </vt:lpstr>
      <vt:lpstr>M&amp;A Risk Allocation and Indemnity – Generally</vt:lpstr>
      <vt:lpstr>Specific Indemnification Questions</vt:lpstr>
      <vt:lpstr>SAMPLE PROVISIONS: Indemnification Overreach? </vt:lpstr>
      <vt:lpstr>Sample Provisions: Indemnification Overreach?</vt:lpstr>
      <vt:lpstr>Data Pitfalls </vt:lpstr>
      <vt:lpstr>SAMPLE PROVISIONS: Privacy &amp; Data Protection</vt:lpstr>
      <vt:lpstr>Compliance with Applicable Laws</vt:lpstr>
      <vt:lpstr>Necessary Licenses &amp; Rights</vt:lpstr>
      <vt:lpstr>Sensitive Data red flags </vt:lpstr>
      <vt:lpstr>Remediations in Data Defects and  Pathways to Closing</vt:lpstr>
      <vt:lpstr>Intellectual property Pitfalls </vt:lpstr>
      <vt:lpstr>Scoping Intellectual Property  in Diligence</vt:lpstr>
      <vt:lpstr>Defend Trade Secrets Act</vt:lpstr>
      <vt:lpstr>Washington Uniform Trade Secrets Act</vt:lpstr>
      <vt:lpstr>Analyzing Trade Secret Sufficiency</vt:lpstr>
      <vt:lpstr>Sample Provisions: Intellectual Property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ACC-W PPT Template</dc:title>
  <dc:creator>OrgSupport</dc:creator>
  <cp:lastModifiedBy>Kirby Pratt</cp:lastModifiedBy>
  <cp:revision>2</cp:revision>
  <dcterms:created xsi:type="dcterms:W3CDTF">2006-08-16T00:00:00Z</dcterms:created>
  <dcterms:modified xsi:type="dcterms:W3CDTF">2021-09-23T17:33:22Z</dcterms:modified>
  <dc:identifier>DAEIE4raVk8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0x010100E58D9950935B0B40906CA0E215971675</vt:lpwstr>
  </property>
</Properties>
</file>