
<file path=[Content_Types].xml><?xml version="1.0" encoding="utf-8"?>
<Types xmlns="http://schemas.openxmlformats.org/package/2006/content-types">
  <Override PartName="/docProps/core.xml" ContentType="application/vnd.openxmlformats-package.core-properties+xml"/>
  <Override PartName="/ppt/presentation.xml" ContentType="application/vnd.openxmlformats-officedocument.presentationml.presentation.main+xml"/>
  <Override PartName="/ppt/slides/slide1.xml" ContentType="application/vnd.openxmlformats-officedocument.presentationml.slide+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8.xml" ContentType="application/vnd.openxmlformats-officedocument.presentationml.slideLayout+xml"/>
  <Override PartName="/ppt/slideLayouts/slideLayout3.xml" ContentType="application/vnd.openxmlformats-officedocument.presentationml.slideLayout+xml"/>
  <Override PartName="/ppt/slideLayouts/slideLayout7.xml" ContentType="application/vnd.openxmlformats-officedocument.presentationml.slideLayout+xml"/>
  <Override PartName="/ppt/theme/theme1.xml" ContentType="application/vnd.openxmlformats-officedocument.theme+xml"/>
  <Override PartName="/ppt/slideLayouts/slideLayout2.xml" ContentType="application/vnd.openxmlformats-officedocument.presentationml.slideLayout+xml"/>
  <Override PartName="/ppt/slideLayouts/slideLayout6.xml" ContentType="application/vnd.openxmlformats-officedocument.presentationml.slideLayout+xml"/>
  <Override PartName="/ppt/slideLayouts/slideLayout11.xml" ContentType="application/vnd.openxmlformats-officedocument.presentationml.slideLayout+xml"/>
  <Override PartName="/ppt/slideLayouts/slideLayout5.xml" ContentType="application/vnd.openxmlformats-officedocument.presentationml.slideLayout+xml"/>
  <Override PartName="/ppt/slideLayouts/slideLayout10.xml" ContentType="application/vnd.openxmlformats-officedocument.presentationml.slideLayout+xml"/>
  <Override PartName="/ppt/slideLayouts/slideLayout4.xml" ContentType="application/vnd.openxmlformats-officedocument.presentationml.slideLayout+xml"/>
  <Override PartName="/ppt/slideLayouts/slideLayout9.xml" ContentType="application/vnd.openxmlformats-officedocument.presentationml.slideLayout+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app.xml" ContentType="application/vnd.openxmlformats-officedocument.extended-properties+xml"/>
  <Default Extension="png" ContentType="image/png"/>
  <Default Extension="jpeg" ContentType="image/jpeg"/>
  <Default Extension="rels" ContentType="application/vnd.openxmlformats-package.relationships+xml"/>
  <Default Extension="xml" ContentType="application/xml"/>
  <Default Extension="jpg" ContentType="image/jpeg"/>
</Types>
</file>

<file path=_rels/.rels>&#65279;<?xml version="1.0" encoding="UTF-8" standalone="yes"?>
<Relationships xmlns="http://schemas.openxmlformats.org/package/2006/relationships">
  <Relationship Id="rId3" Type="http://schemas.openxmlformats.org/package/2006/relationships/metadata/core-properties" Target="docProps/core.xml" />
  <Relationship Id="rId2" Type="http://schemas.openxmlformats.org/package/2006/relationships/metadata/thumbnail" Target="docProps/thumbnail.jpeg" />
  <Relationship Id="rId1" Type="http://schemas.openxmlformats.org/officeDocument/2006/relationships/officeDocument" Target="ppt/presentation.xml" />
  <Relationship Id="rId4" Type="http://schemas.openxmlformats.org/officeDocument/2006/relationships/extended-properties" Target="docProps/app.xml" />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79" autoAdjust="0"/>
    <p:restoredTop sz="94660"/>
  </p:normalViewPr>
  <p:slideViewPr>
    <p:cSldViewPr snapToGrid="0">
      <p:cViewPr varScale="1">
        <p:scale>
          <a:sx n="88" d="100"/>
          <a:sy n="88" d="100"/>
        </p:scale>
        <p:origin x="403" y="62"/>
      </p:cViewPr>
      <p:guideLst>
        <p:guide orient="horz" pos="2160"/>
        <p:guide pos="3840"/>
      </p:guideLst>
    </p:cSldViewPr>
  </p:slideViewPr>
  <p:notesTextViewPr>
    <p:cViewPr>
      <p:scale>
        <a:sx n="1" d="1"/>
        <a:sy n="1" d="1"/>
      </p:scale>
      <p:origin x="0" y="0"/>
    </p:cViewPr>
  </p:notesTextViewPr>
  <p:gridSpacing cx="76200" cy="76200"/>
</p:viewPr>
</file>

<file path=ppt/_rels/presentation.xml.rels>&#65279;<?xml version="1.0" encoding="UTF-8" standalone="yes"?>
<Relationships xmlns="http://schemas.openxmlformats.org/package/2006/relationships">
  <Relationship Id="rId2" Type="http://schemas.openxmlformats.org/officeDocument/2006/relationships/slide" Target="slides/slide1.xml" />
  <Relationship Id="rId3" Type="http://schemas.openxmlformats.org/officeDocument/2006/relationships/slide" Target="slides/slide2.xml" />
  <Relationship Id="rId4" Type="http://schemas.openxmlformats.org/officeDocument/2006/relationships/slide" Target="slides/slide3.xml" />
  <Relationship Id="rId5" Type="http://schemas.openxmlformats.org/officeDocument/2006/relationships/slide" Target="slides/slide4.xml" />
  <Relationship Id="rId6" Type="http://schemas.openxmlformats.org/officeDocument/2006/relationships/slide" Target="slides/slide5.xml" />
  <Relationship Id="rId7" Type="http://schemas.openxmlformats.org/officeDocument/2006/relationships/slide" Target="slides/slide6.xml" />
  <Relationship Id="rId8" Type="http://schemas.openxmlformats.org/officeDocument/2006/relationships/slide" Target="slides/slide7.xml" />
  <Relationship Id="rId9" Type="http://schemas.openxmlformats.org/officeDocument/2006/relationships/slide" Target="slides/slide8.xml" />
  <Relationship Id="rId10" Type="http://schemas.openxmlformats.org/officeDocument/2006/relationships/slide" Target="slides/slide9.xml" />
  <Relationship Id="rId11" Type="http://schemas.openxmlformats.org/officeDocument/2006/relationships/slide" Target="slides/slide10.xml" />
  <Relationship Id="rId12" Type="http://schemas.openxmlformats.org/officeDocument/2006/relationships/slide" Target="slides/slide11.xml" />
  <Relationship Id="rId13" Type="http://schemas.openxmlformats.org/officeDocument/2006/relationships/slide" Target="slides/slide12.xml" />
  <Relationship Id="rId14" Type="http://schemas.openxmlformats.org/officeDocument/2006/relationships/slide" Target="slides/slide13.xml" />
  <Relationship Id="rId15" Type="http://schemas.openxmlformats.org/officeDocument/2006/relationships/slide" Target="slides/slide14.xml" />
  <Relationship Id="rId16" Type="http://schemas.openxmlformats.org/officeDocument/2006/relationships/slide" Target="slides/slide15.xml" />
  <Relationship Id="rId17" Type="http://schemas.openxmlformats.org/officeDocument/2006/relationships/slide" Target="slides/slide16.xml" />
  <Relationship Id="rId18" Type="http://schemas.openxmlformats.org/officeDocument/2006/relationships/slide" Target="slides/slide17.xml" />
  <Relationship Id="rId19" Type="http://schemas.openxmlformats.org/officeDocument/2006/relationships/slide" Target="slides/slide18.xml" />
  <Relationship Id="rId20" Type="http://schemas.openxmlformats.org/officeDocument/2006/relationships/slide" Target="slides/slide19.xml" />
  <Relationship Id="rId21" Type="http://schemas.openxmlformats.org/officeDocument/2006/relationships/slide" Target="slides/slide20.xml" />
  <Relationship Id="rId22" Type="http://schemas.openxmlformats.org/officeDocument/2006/relationships/slide" Target="slides/slide21.xml" />
  <Relationship Id="rId23" Type="http://schemas.openxmlformats.org/officeDocument/2006/relationships/slide" Target="slides/slide22.xml" />
  <Relationship Id="rId24" Type="http://schemas.openxmlformats.org/officeDocument/2006/relationships/slide" Target="slides/slide23.xml" />
  <Relationship Id="rId25" Type="http://schemas.openxmlformats.org/officeDocument/2006/relationships/slide" Target="slides/slide24.xml" />
  <Relationship Id="rId26" Type="http://schemas.openxmlformats.org/officeDocument/2006/relationships/slide" Target="slides/slide25.xml" />
  <Relationship Id="rId27" Type="http://schemas.openxmlformats.org/officeDocument/2006/relationships/slide" Target="slides/slide26.xml" />
  <Relationship Id="rId28" Type="http://schemas.openxmlformats.org/officeDocument/2006/relationships/slide" Target="slides/slide27.xml" />
  <Relationship Id="rId29" Type="http://schemas.openxmlformats.org/officeDocument/2006/relationships/slide" Target="slides/slide28.xml" />
  <Relationship Id="rId30" Type="http://schemas.openxmlformats.org/officeDocument/2006/relationships/slide" Target="slides/slide29.xml" />
  <Relationship Id="rId31" Type="http://schemas.openxmlformats.org/officeDocument/2006/relationships/slide" Target="slides/slide30.xml" />
  <Relationship Id="rId34" Type="http://schemas.openxmlformats.org/officeDocument/2006/relationships/theme" Target="theme/theme1.xml" />
  <Relationship Id="rId33" Type="http://schemas.openxmlformats.org/officeDocument/2006/relationships/viewProps" Target="viewProps.xml" />
  <Relationship Id="rId1" Type="http://schemas.openxmlformats.org/officeDocument/2006/relationships/slideMaster" Target="slideMasters/slideMaster1.xml" />
  <Relationship Id="rId32" Type="http://schemas.openxmlformats.org/officeDocument/2006/relationships/presProps" Target="presProps.xml" />
  <Relationship Id="rId35" Type="http://schemas.openxmlformats.org/officeDocument/2006/relationships/tableStyles" Target="tableStyles.xml" />
</Relationships>
</file>

<file path=ppt/slideLayouts/_rels/slideLayout1.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10.xml.rels>&#65279;<?xml version="1.0" encoding="UTF-8" standalone="yes"?>
<Relationships xmlns="http://schemas.openxmlformats.org/package/2006/relationships">
  <Relationship Id="rId2" Type="http://schemas.openxmlformats.org/officeDocument/2006/relationships/image" Target="../media/image1.png" />
  <Relationship Id="rId1" Type="http://schemas.openxmlformats.org/officeDocument/2006/relationships/slideMaster" Target="../slideMasters/slideMaster1.xml" />
</Relationships>
</file>

<file path=ppt/slideLayouts/_rels/slideLayout11.xml.rels>&#65279;<?xml version="1.0" encoding="UTF-8" standalone="yes"?>
<Relationships xmlns="http://schemas.openxmlformats.org/package/2006/relationships">
  <Relationship Id="rId2" Type="http://schemas.openxmlformats.org/officeDocument/2006/relationships/image" Target="../media/image1.png" />
  <Relationship Id="rId1" Type="http://schemas.openxmlformats.org/officeDocument/2006/relationships/slideMaster" Target="../slideMasters/slideMaster1.xml" />
</Relationships>
</file>

<file path=ppt/slideLayouts/_rels/slideLayout2.xml.rels>&#65279;<?xml version="1.0" encoding="UTF-8" standalone="yes"?>
<Relationships xmlns="http://schemas.openxmlformats.org/package/2006/relationships">
  <Relationship Id="rId2" Type="http://schemas.openxmlformats.org/officeDocument/2006/relationships/image" Target="../media/image1.png" />
  <Relationship Id="rId1" Type="http://schemas.openxmlformats.org/officeDocument/2006/relationships/slideMaster" Target="../slideMasters/slideMaster1.xml" />
</Relationships>
</file>

<file path=ppt/slideLayouts/_rels/slideLayout3.xml.rels>&#65279;<?xml version="1.0" encoding="UTF-8" standalone="yes"?>
<Relationships xmlns="http://schemas.openxmlformats.org/package/2006/relationships">
  <Relationship Id="rId2" Type="http://schemas.openxmlformats.org/officeDocument/2006/relationships/image" Target="../media/image1.png" />
  <Relationship Id="rId1" Type="http://schemas.openxmlformats.org/officeDocument/2006/relationships/slideMaster" Target="../slideMasters/slideMaster1.xml" />
</Relationships>
</file>

<file path=ppt/slideLayouts/_rels/slideLayout4.xml.rels>&#65279;<?xml version="1.0" encoding="UTF-8" standalone="yes"?>
<Relationships xmlns="http://schemas.openxmlformats.org/package/2006/relationships">
  <Relationship Id="rId2" Type="http://schemas.openxmlformats.org/officeDocument/2006/relationships/image" Target="../media/image1.png" />
  <Relationship Id="rId1" Type="http://schemas.openxmlformats.org/officeDocument/2006/relationships/slideMaster" Target="../slideMasters/slideMaster1.xml" />
</Relationships>
</file>

<file path=ppt/slideLayouts/_rels/slideLayout5.xml.rels>&#65279;<?xml version="1.0" encoding="UTF-8" standalone="yes"?>
<Relationships xmlns="http://schemas.openxmlformats.org/package/2006/relationships">
  <Relationship Id="rId2" Type="http://schemas.openxmlformats.org/officeDocument/2006/relationships/image" Target="../media/image1.png" />
  <Relationship Id="rId1" Type="http://schemas.openxmlformats.org/officeDocument/2006/relationships/slideMaster" Target="../slideMasters/slideMaster1.xml" />
</Relationships>
</file>

<file path=ppt/slideLayouts/_rels/slideLayout6.xml.rels>&#65279;<?xml version="1.0" encoding="UTF-8" standalone="yes"?>
<Relationships xmlns="http://schemas.openxmlformats.org/package/2006/relationships">
  <Relationship Id="rId2" Type="http://schemas.openxmlformats.org/officeDocument/2006/relationships/image" Target="../media/image1.png" />
  <Relationship Id="rId1" Type="http://schemas.openxmlformats.org/officeDocument/2006/relationships/slideMaster" Target="../slideMasters/slideMaster1.xml" />
</Relationships>
</file>

<file path=ppt/slideLayouts/_rels/slideLayout7.xml.rels>&#65279;<?xml version="1.0" encoding="UTF-8" standalone="yes"?>
<Relationships xmlns="http://schemas.openxmlformats.org/package/2006/relationships">
  <Relationship Id="rId2" Type="http://schemas.openxmlformats.org/officeDocument/2006/relationships/image" Target="../media/image1.png" />
  <Relationship Id="rId1" Type="http://schemas.openxmlformats.org/officeDocument/2006/relationships/slideMaster" Target="../slideMasters/slideMaster1.xml" />
</Relationships>
</file>

<file path=ppt/slideLayouts/_rels/slideLayout8.xml.rels>&#65279;<?xml version="1.0" encoding="UTF-8" standalone="yes"?>
<Relationships xmlns="http://schemas.openxmlformats.org/package/2006/relationships">
  <Relationship Id="rId2" Type="http://schemas.openxmlformats.org/officeDocument/2006/relationships/image" Target="../media/image1.png" />
  <Relationship Id="rId1" Type="http://schemas.openxmlformats.org/officeDocument/2006/relationships/slideMaster" Target="../slideMasters/slideMaster1.xml" />
</Relationships>
</file>

<file path=ppt/slideLayouts/_rels/slideLayout9.xml.rels>&#65279;<?xml version="1.0" encoding="UTF-8" standalone="yes"?>
<Relationships xmlns="http://schemas.openxmlformats.org/package/2006/relationships">
  <Relationship Id="rId2" Type="http://schemas.openxmlformats.org/officeDocument/2006/relationships/image" Target="../media/image1.png" />
  <Relationship Id="rId1" Type="http://schemas.openxmlformats.org/officeDocument/2006/relationships/slideMaster" Target="../slideMasters/slideMaster1.xml" />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7A9F8E-EAE2-7144-B801-561652F207AE}"/>
              </a:ext>
            </a:extLst>
          </p:cNvPr>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a:extLst>
              <a:ext uri="{FF2B5EF4-FFF2-40B4-BE49-F238E27FC236}">
                <a16:creationId xmlns:a16="http://schemas.microsoft.com/office/drawing/2014/main" id="{B542586E-2F8C-AE4F-B861-A2CE9DC7025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12" name="Slide Number Placeholder 13"/>
          <p:cNvSpPr>
            <a:spLocks noGrp="1"/>
          </p:cNvSpPr>
          <p:nvPr>
            <p:ph type="sldNum" sz="quarter" idx="12"/>
          </p:nvPr>
        </p:nvSpPr>
        <p:spPr>
          <a:xfrm>
            <a:off x="8610600" y="6356350"/>
            <a:ext cx="3441970" cy="365125"/>
          </a:xfrm>
          <a:prstGeom prst="rect">
            <a:avLst/>
          </a:prstGeom>
        </p:spPr>
        <p:txBody>
          <a:bodyPr/>
          <a:lstStyle/>
          <a:p>
            <a:fld id="{965F83A6-23D8-1148-BF19-DCC01702C12A}" type="slidenum">
              <a:rPr lang="en-US" smtClean="0"/>
              <a:t>‹#›</a:t>
            </a:fld>
            <a:endParaRPr lang="en-US"/>
          </a:p>
        </p:txBody>
      </p:sp>
    </p:spTree>
    <p:extLst>
      <p:ext uri="{BB962C8B-B14F-4D97-AF65-F5344CB8AC3E}">
        <p14:creationId xmlns:p14="http://schemas.microsoft.com/office/powerpoint/2010/main" val="40090043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994BBA-C4D7-0A40-8652-C379E8BD6DA3}"/>
              </a:ext>
            </a:extLst>
          </p:cNvPr>
          <p:cNvSpPr>
            <a:spLocks noGrp="1"/>
          </p:cNvSpPr>
          <p:nvPr>
            <p:ph type="title"/>
          </p:nvPr>
        </p:nvSpPr>
        <p:spPr/>
        <p:txBody>
          <a:bodyPr/>
          <a:lstStyle/>
          <a:p>
            <a:r>
              <a:rPr lang="en-US" smtClean="0"/>
              <a:t>Click to edit Master title style</a:t>
            </a:r>
            <a:endParaRPr lang="en-US"/>
          </a:p>
        </p:txBody>
      </p:sp>
      <p:sp>
        <p:nvSpPr>
          <p:cNvPr id="3" name="Vertical Text Placeholder 2">
            <a:extLst>
              <a:ext uri="{FF2B5EF4-FFF2-40B4-BE49-F238E27FC236}">
                <a16:creationId xmlns:a16="http://schemas.microsoft.com/office/drawing/2014/main" id="{019A8E87-F237-8548-B8C8-62F125393561}"/>
              </a:ext>
            </a:extLst>
          </p:cNvPr>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grpSp>
        <p:nvGrpSpPr>
          <p:cNvPr id="7" name="Group 6"/>
          <p:cNvGrpSpPr/>
          <p:nvPr/>
        </p:nvGrpSpPr>
        <p:grpSpPr>
          <a:xfrm>
            <a:off x="0" y="6313118"/>
            <a:ext cx="12191999" cy="544884"/>
            <a:chOff x="0" y="6313118"/>
            <a:chExt cx="12191999" cy="544884"/>
          </a:xfrm>
        </p:grpSpPr>
        <p:sp>
          <p:nvSpPr>
            <p:cNvPr id="8" name="Rectangle 7">
              <a:extLst>
                <a:ext uri="{FF2B5EF4-FFF2-40B4-BE49-F238E27FC236}">
                  <a16:creationId xmlns:a16="http://schemas.microsoft.com/office/drawing/2014/main" id="{2A219C0F-79DE-E940-9DF7-666C53A58AF2}"/>
                </a:ext>
              </a:extLst>
            </p:cNvPr>
            <p:cNvSpPr/>
            <p:nvPr/>
          </p:nvSpPr>
          <p:spPr>
            <a:xfrm>
              <a:off x="1021960" y="6325644"/>
              <a:ext cx="11170039" cy="532356"/>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3E424B26-48D9-9A4C-8FC2-573703800EE1}"/>
                </a:ext>
              </a:extLst>
            </p:cNvPr>
            <p:cNvSpPr/>
            <p:nvPr/>
          </p:nvSpPr>
          <p:spPr>
            <a:xfrm>
              <a:off x="0" y="6325644"/>
              <a:ext cx="1966586" cy="532356"/>
            </a:xfrm>
            <a:prstGeom prst="rect">
              <a:avLst/>
            </a:prstGeom>
            <a:solidFill>
              <a:srgbClr val="EF6B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riangle 15">
              <a:extLst>
                <a:ext uri="{FF2B5EF4-FFF2-40B4-BE49-F238E27FC236}">
                  <a16:creationId xmlns:a16="http://schemas.microsoft.com/office/drawing/2014/main" id="{07C1D4DD-A81E-6042-9B0C-8B66CFB6A474}"/>
                </a:ext>
              </a:extLst>
            </p:cNvPr>
            <p:cNvSpPr/>
            <p:nvPr/>
          </p:nvSpPr>
          <p:spPr>
            <a:xfrm rot="5400000">
              <a:off x="1757455" y="6523610"/>
              <a:ext cx="544884" cy="123899"/>
            </a:xfrm>
            <a:prstGeom prst="triangle">
              <a:avLst/>
            </a:prstGeom>
            <a:solidFill>
              <a:srgbClr val="EF6B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2" name="Slide Number Placeholder 13"/>
          <p:cNvSpPr>
            <a:spLocks noGrp="1"/>
          </p:cNvSpPr>
          <p:nvPr>
            <p:ph type="sldNum" sz="quarter" idx="12"/>
          </p:nvPr>
        </p:nvSpPr>
        <p:spPr>
          <a:xfrm>
            <a:off x="8610600" y="6356350"/>
            <a:ext cx="3441970" cy="365125"/>
          </a:xfrm>
          <a:prstGeom prst="rect">
            <a:avLst/>
          </a:prstGeom>
        </p:spPr>
        <p:txBody>
          <a:bodyPr/>
          <a:lstStyle/>
          <a:p>
            <a:fld id="{965F83A6-23D8-1148-BF19-DCC01702C12A}" type="slidenum">
              <a:rPr lang="en-US" smtClean="0"/>
              <a:t>‹#›</a:t>
            </a:fld>
            <a:endParaRPr lang="en-US"/>
          </a:p>
        </p:txBody>
      </p:sp>
      <p:pic>
        <p:nvPicPr>
          <p:cNvPr id="13" name="Picture 1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53280" y="6395939"/>
            <a:ext cx="1737360" cy="379239"/>
          </a:xfrm>
          <a:prstGeom prst="rect">
            <a:avLst/>
          </a:prstGeom>
        </p:spPr>
      </p:pic>
    </p:spTree>
    <p:extLst>
      <p:ext uri="{BB962C8B-B14F-4D97-AF65-F5344CB8AC3E}">
        <p14:creationId xmlns:p14="http://schemas.microsoft.com/office/powerpoint/2010/main" val="7172249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F588A3B-3E27-F440-A812-F907F13418AE}"/>
              </a:ext>
            </a:extLst>
          </p:cNvPr>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a:extLst>
              <a:ext uri="{FF2B5EF4-FFF2-40B4-BE49-F238E27FC236}">
                <a16:creationId xmlns:a16="http://schemas.microsoft.com/office/drawing/2014/main" id="{6E113E59-9EE7-1445-A7AF-1CFC386EC21B}"/>
              </a:ext>
            </a:extLst>
          </p:cNvPr>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grpSp>
        <p:nvGrpSpPr>
          <p:cNvPr id="7" name="Group 6"/>
          <p:cNvGrpSpPr/>
          <p:nvPr/>
        </p:nvGrpSpPr>
        <p:grpSpPr>
          <a:xfrm>
            <a:off x="0" y="6313118"/>
            <a:ext cx="12191999" cy="544884"/>
            <a:chOff x="0" y="6313118"/>
            <a:chExt cx="12191999" cy="544884"/>
          </a:xfrm>
        </p:grpSpPr>
        <p:sp>
          <p:nvSpPr>
            <p:cNvPr id="8" name="Rectangle 7">
              <a:extLst>
                <a:ext uri="{FF2B5EF4-FFF2-40B4-BE49-F238E27FC236}">
                  <a16:creationId xmlns:a16="http://schemas.microsoft.com/office/drawing/2014/main" id="{2A219C0F-79DE-E940-9DF7-666C53A58AF2}"/>
                </a:ext>
              </a:extLst>
            </p:cNvPr>
            <p:cNvSpPr/>
            <p:nvPr/>
          </p:nvSpPr>
          <p:spPr>
            <a:xfrm>
              <a:off x="1021960" y="6325644"/>
              <a:ext cx="11170039" cy="532356"/>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3E424B26-48D9-9A4C-8FC2-573703800EE1}"/>
                </a:ext>
              </a:extLst>
            </p:cNvPr>
            <p:cNvSpPr/>
            <p:nvPr/>
          </p:nvSpPr>
          <p:spPr>
            <a:xfrm>
              <a:off x="0" y="6325644"/>
              <a:ext cx="1966586" cy="532356"/>
            </a:xfrm>
            <a:prstGeom prst="rect">
              <a:avLst/>
            </a:prstGeom>
            <a:solidFill>
              <a:srgbClr val="EF6B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riangle 15">
              <a:extLst>
                <a:ext uri="{FF2B5EF4-FFF2-40B4-BE49-F238E27FC236}">
                  <a16:creationId xmlns:a16="http://schemas.microsoft.com/office/drawing/2014/main" id="{07C1D4DD-A81E-6042-9B0C-8B66CFB6A474}"/>
                </a:ext>
              </a:extLst>
            </p:cNvPr>
            <p:cNvSpPr/>
            <p:nvPr/>
          </p:nvSpPr>
          <p:spPr>
            <a:xfrm rot="5400000">
              <a:off x="1757455" y="6523610"/>
              <a:ext cx="544884" cy="123899"/>
            </a:xfrm>
            <a:prstGeom prst="triangle">
              <a:avLst/>
            </a:prstGeom>
            <a:solidFill>
              <a:srgbClr val="EF6B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2" name="Slide Number Placeholder 13"/>
          <p:cNvSpPr>
            <a:spLocks noGrp="1"/>
          </p:cNvSpPr>
          <p:nvPr>
            <p:ph type="sldNum" sz="quarter" idx="12"/>
          </p:nvPr>
        </p:nvSpPr>
        <p:spPr>
          <a:xfrm>
            <a:off x="8610600" y="6356350"/>
            <a:ext cx="3441970" cy="365125"/>
          </a:xfrm>
          <a:prstGeom prst="rect">
            <a:avLst/>
          </a:prstGeom>
        </p:spPr>
        <p:txBody>
          <a:bodyPr/>
          <a:lstStyle/>
          <a:p>
            <a:fld id="{965F83A6-23D8-1148-BF19-DCC01702C12A}" type="slidenum">
              <a:rPr lang="en-US" smtClean="0"/>
              <a:t>‹#›</a:t>
            </a:fld>
            <a:endParaRPr lang="en-US"/>
          </a:p>
        </p:txBody>
      </p:sp>
      <p:pic>
        <p:nvPicPr>
          <p:cNvPr id="13" name="Picture 1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53280" y="6395939"/>
            <a:ext cx="1737360" cy="379239"/>
          </a:xfrm>
          <a:prstGeom prst="rect">
            <a:avLst/>
          </a:prstGeom>
        </p:spPr>
      </p:pic>
    </p:spTree>
    <p:extLst>
      <p:ext uri="{BB962C8B-B14F-4D97-AF65-F5344CB8AC3E}">
        <p14:creationId xmlns:p14="http://schemas.microsoft.com/office/powerpoint/2010/main" val="28951110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grpSp>
        <p:nvGrpSpPr>
          <p:cNvPr id="11" name="Group 10"/>
          <p:cNvGrpSpPr/>
          <p:nvPr/>
        </p:nvGrpSpPr>
        <p:grpSpPr>
          <a:xfrm>
            <a:off x="0" y="6313118"/>
            <a:ext cx="12191999" cy="544884"/>
            <a:chOff x="0" y="6313118"/>
            <a:chExt cx="12191999" cy="544884"/>
          </a:xfrm>
        </p:grpSpPr>
        <p:sp>
          <p:nvSpPr>
            <p:cNvPr id="7" name="Rectangle 6">
              <a:extLst>
                <a:ext uri="{FF2B5EF4-FFF2-40B4-BE49-F238E27FC236}">
                  <a16:creationId xmlns:a16="http://schemas.microsoft.com/office/drawing/2014/main" id="{2A219C0F-79DE-E940-9DF7-666C53A58AF2}"/>
                </a:ext>
              </a:extLst>
            </p:cNvPr>
            <p:cNvSpPr/>
            <p:nvPr/>
          </p:nvSpPr>
          <p:spPr>
            <a:xfrm>
              <a:off x="1021960" y="6325644"/>
              <a:ext cx="11170039" cy="532356"/>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3E424B26-48D9-9A4C-8FC2-573703800EE1}"/>
                </a:ext>
              </a:extLst>
            </p:cNvPr>
            <p:cNvSpPr/>
            <p:nvPr/>
          </p:nvSpPr>
          <p:spPr>
            <a:xfrm>
              <a:off x="0" y="6325644"/>
              <a:ext cx="1966586" cy="532356"/>
            </a:xfrm>
            <a:prstGeom prst="rect">
              <a:avLst/>
            </a:prstGeom>
            <a:solidFill>
              <a:srgbClr val="EF6B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riangle 15">
              <a:extLst>
                <a:ext uri="{FF2B5EF4-FFF2-40B4-BE49-F238E27FC236}">
                  <a16:creationId xmlns:a16="http://schemas.microsoft.com/office/drawing/2014/main" id="{07C1D4DD-A81E-6042-9B0C-8B66CFB6A474}"/>
                </a:ext>
              </a:extLst>
            </p:cNvPr>
            <p:cNvSpPr/>
            <p:nvPr/>
          </p:nvSpPr>
          <p:spPr>
            <a:xfrm rot="5400000">
              <a:off x="1757455" y="6523610"/>
              <a:ext cx="544884" cy="123899"/>
            </a:xfrm>
            <a:prstGeom prst="triangle">
              <a:avLst/>
            </a:prstGeom>
            <a:solidFill>
              <a:srgbClr val="EF6B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Content Placeholder 2">
            <a:extLst>
              <a:ext uri="{FF2B5EF4-FFF2-40B4-BE49-F238E27FC236}">
                <a16:creationId xmlns:a16="http://schemas.microsoft.com/office/drawing/2014/main" id="{37CD5803-62A8-414F-AE6C-10A060459C35}"/>
              </a:ext>
            </a:extLst>
          </p:cNvPr>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4" name="Slide Number Placeholder 13"/>
          <p:cNvSpPr>
            <a:spLocks noGrp="1"/>
          </p:cNvSpPr>
          <p:nvPr>
            <p:ph type="sldNum" sz="quarter" idx="12"/>
          </p:nvPr>
        </p:nvSpPr>
        <p:spPr>
          <a:xfrm>
            <a:off x="8610600" y="6356350"/>
            <a:ext cx="3441970" cy="365125"/>
          </a:xfrm>
          <a:prstGeom prst="rect">
            <a:avLst/>
          </a:prstGeom>
        </p:spPr>
        <p:txBody>
          <a:bodyPr/>
          <a:lstStyle/>
          <a:p>
            <a:fld id="{965F83A6-23D8-1148-BF19-DCC01702C12A}" type="slidenum">
              <a:rPr lang="en-US" smtClean="0"/>
              <a:t>‹#›</a:t>
            </a:fld>
            <a:endParaRPr lang="en-US"/>
          </a:p>
        </p:txBody>
      </p:sp>
      <p:sp>
        <p:nvSpPr>
          <p:cNvPr id="15" name="Title 14"/>
          <p:cNvSpPr>
            <a:spLocks noGrp="1"/>
          </p:cNvSpPr>
          <p:nvPr>
            <p:ph type="title"/>
          </p:nvPr>
        </p:nvSpPr>
        <p:spPr/>
        <p:txBody>
          <a:bodyPr/>
          <a:lstStyle/>
          <a:p>
            <a:r>
              <a:rPr lang="en-US" smtClean="0"/>
              <a:t>Click to edit Master title style</a:t>
            </a:r>
            <a:endParaRPr lang="en-US"/>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53280" y="6395939"/>
            <a:ext cx="1737360" cy="379239"/>
          </a:xfrm>
          <a:prstGeom prst="rect">
            <a:avLst/>
          </a:prstGeom>
        </p:spPr>
      </p:pic>
    </p:spTree>
    <p:extLst>
      <p:ext uri="{BB962C8B-B14F-4D97-AF65-F5344CB8AC3E}">
        <p14:creationId xmlns:p14="http://schemas.microsoft.com/office/powerpoint/2010/main" val="27203505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379473-8102-8E42-B18F-37D66E847DDD}"/>
              </a:ext>
            </a:extLst>
          </p:cNvPr>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a:extLst>
              <a:ext uri="{FF2B5EF4-FFF2-40B4-BE49-F238E27FC236}">
                <a16:creationId xmlns:a16="http://schemas.microsoft.com/office/drawing/2014/main" id="{4517A274-EA71-2641-935A-A95DD8F77E1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grpSp>
        <p:nvGrpSpPr>
          <p:cNvPr id="12" name="Group 11"/>
          <p:cNvGrpSpPr/>
          <p:nvPr/>
        </p:nvGrpSpPr>
        <p:grpSpPr>
          <a:xfrm>
            <a:off x="0" y="6313118"/>
            <a:ext cx="12191999" cy="544884"/>
            <a:chOff x="0" y="6313118"/>
            <a:chExt cx="12191999" cy="544884"/>
          </a:xfrm>
        </p:grpSpPr>
        <p:sp>
          <p:nvSpPr>
            <p:cNvPr id="13" name="Rectangle 12">
              <a:extLst>
                <a:ext uri="{FF2B5EF4-FFF2-40B4-BE49-F238E27FC236}">
                  <a16:creationId xmlns:a16="http://schemas.microsoft.com/office/drawing/2014/main" id="{2A219C0F-79DE-E940-9DF7-666C53A58AF2}"/>
                </a:ext>
              </a:extLst>
            </p:cNvPr>
            <p:cNvSpPr/>
            <p:nvPr/>
          </p:nvSpPr>
          <p:spPr>
            <a:xfrm>
              <a:off x="1021960" y="6325644"/>
              <a:ext cx="11170039" cy="532356"/>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E424B26-48D9-9A4C-8FC2-573703800EE1}"/>
                </a:ext>
              </a:extLst>
            </p:cNvPr>
            <p:cNvSpPr/>
            <p:nvPr/>
          </p:nvSpPr>
          <p:spPr>
            <a:xfrm>
              <a:off x="0" y="6325644"/>
              <a:ext cx="1966586" cy="532356"/>
            </a:xfrm>
            <a:prstGeom prst="rect">
              <a:avLst/>
            </a:prstGeom>
            <a:solidFill>
              <a:srgbClr val="EF6B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riangle 15">
              <a:extLst>
                <a:ext uri="{FF2B5EF4-FFF2-40B4-BE49-F238E27FC236}">
                  <a16:creationId xmlns:a16="http://schemas.microsoft.com/office/drawing/2014/main" id="{07C1D4DD-A81E-6042-9B0C-8B66CFB6A474}"/>
                </a:ext>
              </a:extLst>
            </p:cNvPr>
            <p:cNvSpPr/>
            <p:nvPr/>
          </p:nvSpPr>
          <p:spPr>
            <a:xfrm rot="5400000">
              <a:off x="1757455" y="6523610"/>
              <a:ext cx="544884" cy="123899"/>
            </a:xfrm>
            <a:prstGeom prst="triangle">
              <a:avLst/>
            </a:prstGeom>
            <a:solidFill>
              <a:srgbClr val="EF6B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7" name="Slide Number Placeholder 13"/>
          <p:cNvSpPr>
            <a:spLocks noGrp="1"/>
          </p:cNvSpPr>
          <p:nvPr>
            <p:ph type="sldNum" sz="quarter" idx="12"/>
          </p:nvPr>
        </p:nvSpPr>
        <p:spPr>
          <a:xfrm>
            <a:off x="8610600" y="6356350"/>
            <a:ext cx="3441970" cy="365125"/>
          </a:xfrm>
          <a:prstGeom prst="rect">
            <a:avLst/>
          </a:prstGeom>
        </p:spPr>
        <p:txBody>
          <a:bodyPr/>
          <a:lstStyle/>
          <a:p>
            <a:fld id="{965F83A6-23D8-1148-BF19-DCC01702C12A}" type="slidenum">
              <a:rPr lang="en-US" smtClean="0"/>
              <a:t>‹#›</a:t>
            </a:fld>
            <a:endParaRPr lang="en-US"/>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53280" y="6395939"/>
            <a:ext cx="1737360" cy="379239"/>
          </a:xfrm>
          <a:prstGeom prst="rect">
            <a:avLst/>
          </a:prstGeom>
        </p:spPr>
      </p:pic>
    </p:spTree>
    <p:extLst>
      <p:ext uri="{BB962C8B-B14F-4D97-AF65-F5344CB8AC3E}">
        <p14:creationId xmlns:p14="http://schemas.microsoft.com/office/powerpoint/2010/main" val="11605780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F832D3-CF00-E44F-96F7-B74470C9AC7D}"/>
              </a:ext>
            </a:extLst>
          </p:cNvPr>
          <p:cNvSpPr>
            <a:spLocks noGrp="1"/>
          </p:cNvSpPr>
          <p:nvPr>
            <p:ph type="title"/>
          </p:nvPr>
        </p:nvSpPr>
        <p:spPr/>
        <p:txBody>
          <a:bodyPr/>
          <a:lstStyle/>
          <a:p>
            <a:r>
              <a:rPr lang="en-US" smtClean="0"/>
              <a:t>Click to edit Master title style</a:t>
            </a:r>
            <a:endParaRPr lang="en-US"/>
          </a:p>
        </p:txBody>
      </p:sp>
      <p:sp>
        <p:nvSpPr>
          <p:cNvPr id="3" name="Content Placeholder 2">
            <a:extLst>
              <a:ext uri="{FF2B5EF4-FFF2-40B4-BE49-F238E27FC236}">
                <a16:creationId xmlns:a16="http://schemas.microsoft.com/office/drawing/2014/main" id="{48100E4B-DE1B-CD4E-B9F9-13B0EA05C375}"/>
              </a:ext>
            </a:extLst>
          </p:cNvPr>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a:extLst>
              <a:ext uri="{FF2B5EF4-FFF2-40B4-BE49-F238E27FC236}">
                <a16:creationId xmlns:a16="http://schemas.microsoft.com/office/drawing/2014/main" id="{2E953AEB-FE6B-8149-8E11-328ACE98FE46}"/>
              </a:ext>
            </a:extLst>
          </p:cNvPr>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grpSp>
        <p:nvGrpSpPr>
          <p:cNvPr id="8" name="Group 7"/>
          <p:cNvGrpSpPr/>
          <p:nvPr/>
        </p:nvGrpSpPr>
        <p:grpSpPr>
          <a:xfrm>
            <a:off x="0" y="6313118"/>
            <a:ext cx="12191999" cy="544884"/>
            <a:chOff x="0" y="6313118"/>
            <a:chExt cx="12191999" cy="544884"/>
          </a:xfrm>
        </p:grpSpPr>
        <p:sp>
          <p:nvSpPr>
            <p:cNvPr id="9" name="Rectangle 8">
              <a:extLst>
                <a:ext uri="{FF2B5EF4-FFF2-40B4-BE49-F238E27FC236}">
                  <a16:creationId xmlns:a16="http://schemas.microsoft.com/office/drawing/2014/main" id="{2A219C0F-79DE-E940-9DF7-666C53A58AF2}"/>
                </a:ext>
              </a:extLst>
            </p:cNvPr>
            <p:cNvSpPr/>
            <p:nvPr/>
          </p:nvSpPr>
          <p:spPr>
            <a:xfrm>
              <a:off x="1021960" y="6325644"/>
              <a:ext cx="11170039" cy="532356"/>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E424B26-48D9-9A4C-8FC2-573703800EE1}"/>
                </a:ext>
              </a:extLst>
            </p:cNvPr>
            <p:cNvSpPr/>
            <p:nvPr/>
          </p:nvSpPr>
          <p:spPr>
            <a:xfrm>
              <a:off x="0" y="6325644"/>
              <a:ext cx="1966586" cy="532356"/>
            </a:xfrm>
            <a:prstGeom prst="rect">
              <a:avLst/>
            </a:prstGeom>
            <a:solidFill>
              <a:srgbClr val="EF6B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riangle 15">
              <a:extLst>
                <a:ext uri="{FF2B5EF4-FFF2-40B4-BE49-F238E27FC236}">
                  <a16:creationId xmlns:a16="http://schemas.microsoft.com/office/drawing/2014/main" id="{07C1D4DD-A81E-6042-9B0C-8B66CFB6A474}"/>
                </a:ext>
              </a:extLst>
            </p:cNvPr>
            <p:cNvSpPr/>
            <p:nvPr/>
          </p:nvSpPr>
          <p:spPr>
            <a:xfrm rot="5400000">
              <a:off x="1757455" y="6523610"/>
              <a:ext cx="544884" cy="123899"/>
            </a:xfrm>
            <a:prstGeom prst="triangle">
              <a:avLst/>
            </a:prstGeom>
            <a:solidFill>
              <a:srgbClr val="EF6B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3" name="Slide Number Placeholder 13"/>
          <p:cNvSpPr>
            <a:spLocks noGrp="1"/>
          </p:cNvSpPr>
          <p:nvPr>
            <p:ph type="sldNum" sz="quarter" idx="12"/>
          </p:nvPr>
        </p:nvSpPr>
        <p:spPr>
          <a:xfrm>
            <a:off x="8610600" y="6356350"/>
            <a:ext cx="3441970" cy="365125"/>
          </a:xfrm>
          <a:prstGeom prst="rect">
            <a:avLst/>
          </a:prstGeom>
        </p:spPr>
        <p:txBody>
          <a:bodyPr/>
          <a:lstStyle/>
          <a:p>
            <a:fld id="{965F83A6-23D8-1148-BF19-DCC01702C12A}" type="slidenum">
              <a:rPr lang="en-US" smtClean="0"/>
              <a:t>‹#›</a:t>
            </a:fld>
            <a:endParaRPr lang="en-US"/>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53280" y="6395939"/>
            <a:ext cx="1737360" cy="379239"/>
          </a:xfrm>
          <a:prstGeom prst="rect">
            <a:avLst/>
          </a:prstGeom>
        </p:spPr>
      </p:pic>
    </p:spTree>
    <p:extLst>
      <p:ext uri="{BB962C8B-B14F-4D97-AF65-F5344CB8AC3E}">
        <p14:creationId xmlns:p14="http://schemas.microsoft.com/office/powerpoint/2010/main" val="38076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3672E3-8D05-E346-90FC-ADF78BCA4884}"/>
              </a:ext>
            </a:extLst>
          </p:cNvPr>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a:extLst>
              <a:ext uri="{FF2B5EF4-FFF2-40B4-BE49-F238E27FC236}">
                <a16:creationId xmlns:a16="http://schemas.microsoft.com/office/drawing/2014/main" id="{77F45006-ED04-294F-ADAB-BD35763D710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a:extLst>
              <a:ext uri="{FF2B5EF4-FFF2-40B4-BE49-F238E27FC236}">
                <a16:creationId xmlns:a16="http://schemas.microsoft.com/office/drawing/2014/main" id="{7ABD1C4C-1A68-BA47-A29D-69A8E563EDDC}"/>
              </a:ext>
            </a:extLst>
          </p:cNvPr>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a:extLst>
              <a:ext uri="{FF2B5EF4-FFF2-40B4-BE49-F238E27FC236}">
                <a16:creationId xmlns:a16="http://schemas.microsoft.com/office/drawing/2014/main" id="{30D4A08E-6411-9541-840A-7DDF9636E43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a:extLst>
              <a:ext uri="{FF2B5EF4-FFF2-40B4-BE49-F238E27FC236}">
                <a16:creationId xmlns:a16="http://schemas.microsoft.com/office/drawing/2014/main" id="{3F1379FC-A7FD-3245-8C7F-39B3C3347365}"/>
              </a:ext>
            </a:extLst>
          </p:cNvPr>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grpSp>
        <p:nvGrpSpPr>
          <p:cNvPr id="10" name="Group 9"/>
          <p:cNvGrpSpPr/>
          <p:nvPr/>
        </p:nvGrpSpPr>
        <p:grpSpPr>
          <a:xfrm>
            <a:off x="0" y="6313118"/>
            <a:ext cx="12191999" cy="544884"/>
            <a:chOff x="0" y="6313118"/>
            <a:chExt cx="12191999" cy="544884"/>
          </a:xfrm>
        </p:grpSpPr>
        <p:sp>
          <p:nvSpPr>
            <p:cNvPr id="11" name="Rectangle 10">
              <a:extLst>
                <a:ext uri="{FF2B5EF4-FFF2-40B4-BE49-F238E27FC236}">
                  <a16:creationId xmlns:a16="http://schemas.microsoft.com/office/drawing/2014/main" id="{2A219C0F-79DE-E940-9DF7-666C53A58AF2}"/>
                </a:ext>
              </a:extLst>
            </p:cNvPr>
            <p:cNvSpPr/>
            <p:nvPr/>
          </p:nvSpPr>
          <p:spPr>
            <a:xfrm>
              <a:off x="1021960" y="6325644"/>
              <a:ext cx="11170039" cy="532356"/>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3E424B26-48D9-9A4C-8FC2-573703800EE1}"/>
                </a:ext>
              </a:extLst>
            </p:cNvPr>
            <p:cNvSpPr/>
            <p:nvPr/>
          </p:nvSpPr>
          <p:spPr>
            <a:xfrm>
              <a:off x="0" y="6325644"/>
              <a:ext cx="1966586" cy="532356"/>
            </a:xfrm>
            <a:prstGeom prst="rect">
              <a:avLst/>
            </a:prstGeom>
            <a:solidFill>
              <a:srgbClr val="EF6B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riangle 15">
              <a:extLst>
                <a:ext uri="{FF2B5EF4-FFF2-40B4-BE49-F238E27FC236}">
                  <a16:creationId xmlns:a16="http://schemas.microsoft.com/office/drawing/2014/main" id="{07C1D4DD-A81E-6042-9B0C-8B66CFB6A474}"/>
                </a:ext>
              </a:extLst>
            </p:cNvPr>
            <p:cNvSpPr/>
            <p:nvPr/>
          </p:nvSpPr>
          <p:spPr>
            <a:xfrm rot="5400000">
              <a:off x="1757455" y="6523610"/>
              <a:ext cx="544884" cy="123899"/>
            </a:xfrm>
            <a:prstGeom prst="triangle">
              <a:avLst/>
            </a:prstGeom>
            <a:solidFill>
              <a:srgbClr val="EF6B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 name="Slide Number Placeholder 13"/>
          <p:cNvSpPr>
            <a:spLocks noGrp="1"/>
          </p:cNvSpPr>
          <p:nvPr>
            <p:ph type="sldNum" sz="quarter" idx="12"/>
          </p:nvPr>
        </p:nvSpPr>
        <p:spPr>
          <a:xfrm>
            <a:off x="8610600" y="6356350"/>
            <a:ext cx="3441970" cy="365125"/>
          </a:xfrm>
          <a:prstGeom prst="rect">
            <a:avLst/>
          </a:prstGeom>
        </p:spPr>
        <p:txBody>
          <a:bodyPr/>
          <a:lstStyle/>
          <a:p>
            <a:fld id="{965F83A6-23D8-1148-BF19-DCC01702C12A}" type="slidenum">
              <a:rPr lang="en-US" smtClean="0"/>
              <a:t>‹#›</a:t>
            </a:fld>
            <a:endParaRPr lang="en-US"/>
          </a:p>
        </p:txBody>
      </p:sp>
      <p:pic>
        <p:nvPicPr>
          <p:cNvPr id="16" name="Picture 1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53280" y="6395939"/>
            <a:ext cx="1737360" cy="379239"/>
          </a:xfrm>
          <a:prstGeom prst="rect">
            <a:avLst/>
          </a:prstGeom>
        </p:spPr>
      </p:pic>
    </p:spTree>
    <p:extLst>
      <p:ext uri="{BB962C8B-B14F-4D97-AF65-F5344CB8AC3E}">
        <p14:creationId xmlns:p14="http://schemas.microsoft.com/office/powerpoint/2010/main" val="2565530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5D25F0-0A13-DA4E-AA94-531E69EFDF74}"/>
              </a:ext>
            </a:extLst>
          </p:cNvPr>
          <p:cNvSpPr>
            <a:spLocks noGrp="1"/>
          </p:cNvSpPr>
          <p:nvPr>
            <p:ph type="title"/>
          </p:nvPr>
        </p:nvSpPr>
        <p:spPr/>
        <p:txBody>
          <a:bodyPr/>
          <a:lstStyle/>
          <a:p>
            <a:r>
              <a:rPr lang="en-US" smtClean="0"/>
              <a:t>Click to edit Master title style</a:t>
            </a:r>
            <a:endParaRPr lang="en-US"/>
          </a:p>
        </p:txBody>
      </p:sp>
      <p:grpSp>
        <p:nvGrpSpPr>
          <p:cNvPr id="6" name="Group 5"/>
          <p:cNvGrpSpPr/>
          <p:nvPr/>
        </p:nvGrpSpPr>
        <p:grpSpPr>
          <a:xfrm>
            <a:off x="0" y="6313118"/>
            <a:ext cx="12191999" cy="544884"/>
            <a:chOff x="0" y="6313118"/>
            <a:chExt cx="12191999" cy="544884"/>
          </a:xfrm>
        </p:grpSpPr>
        <p:sp>
          <p:nvSpPr>
            <p:cNvPr id="7" name="Rectangle 6">
              <a:extLst>
                <a:ext uri="{FF2B5EF4-FFF2-40B4-BE49-F238E27FC236}">
                  <a16:creationId xmlns:a16="http://schemas.microsoft.com/office/drawing/2014/main" id="{2A219C0F-79DE-E940-9DF7-666C53A58AF2}"/>
                </a:ext>
              </a:extLst>
            </p:cNvPr>
            <p:cNvSpPr/>
            <p:nvPr/>
          </p:nvSpPr>
          <p:spPr>
            <a:xfrm>
              <a:off x="1021960" y="6325644"/>
              <a:ext cx="11170039" cy="532356"/>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3E424B26-48D9-9A4C-8FC2-573703800EE1}"/>
                </a:ext>
              </a:extLst>
            </p:cNvPr>
            <p:cNvSpPr/>
            <p:nvPr/>
          </p:nvSpPr>
          <p:spPr>
            <a:xfrm>
              <a:off x="0" y="6325644"/>
              <a:ext cx="1966586" cy="532356"/>
            </a:xfrm>
            <a:prstGeom prst="rect">
              <a:avLst/>
            </a:prstGeom>
            <a:solidFill>
              <a:srgbClr val="EF6B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riangle 15">
              <a:extLst>
                <a:ext uri="{FF2B5EF4-FFF2-40B4-BE49-F238E27FC236}">
                  <a16:creationId xmlns:a16="http://schemas.microsoft.com/office/drawing/2014/main" id="{07C1D4DD-A81E-6042-9B0C-8B66CFB6A474}"/>
                </a:ext>
              </a:extLst>
            </p:cNvPr>
            <p:cNvSpPr/>
            <p:nvPr/>
          </p:nvSpPr>
          <p:spPr>
            <a:xfrm rot="5400000">
              <a:off x="1757455" y="6523610"/>
              <a:ext cx="544884" cy="123899"/>
            </a:xfrm>
            <a:prstGeom prst="triangle">
              <a:avLst/>
            </a:prstGeom>
            <a:solidFill>
              <a:srgbClr val="EF6B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Slide Number Placeholder 13"/>
          <p:cNvSpPr>
            <a:spLocks noGrp="1"/>
          </p:cNvSpPr>
          <p:nvPr>
            <p:ph type="sldNum" sz="quarter" idx="12"/>
          </p:nvPr>
        </p:nvSpPr>
        <p:spPr>
          <a:xfrm>
            <a:off x="8610600" y="6356350"/>
            <a:ext cx="3441970" cy="365125"/>
          </a:xfrm>
          <a:prstGeom prst="rect">
            <a:avLst/>
          </a:prstGeom>
        </p:spPr>
        <p:txBody>
          <a:bodyPr/>
          <a:lstStyle/>
          <a:p>
            <a:fld id="{965F83A6-23D8-1148-BF19-DCC01702C12A}" type="slidenum">
              <a:rPr lang="en-US" smtClean="0"/>
              <a:t>‹#›</a:t>
            </a:fld>
            <a:endParaRPr lang="en-US"/>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53280" y="6395939"/>
            <a:ext cx="1737360" cy="379239"/>
          </a:xfrm>
          <a:prstGeom prst="rect">
            <a:avLst/>
          </a:prstGeom>
        </p:spPr>
      </p:pic>
    </p:spTree>
    <p:extLst>
      <p:ext uri="{BB962C8B-B14F-4D97-AF65-F5344CB8AC3E}">
        <p14:creationId xmlns:p14="http://schemas.microsoft.com/office/powerpoint/2010/main" val="7216332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5" name="Group 4"/>
          <p:cNvGrpSpPr/>
          <p:nvPr/>
        </p:nvGrpSpPr>
        <p:grpSpPr>
          <a:xfrm>
            <a:off x="0" y="6313118"/>
            <a:ext cx="12191999" cy="544884"/>
            <a:chOff x="0" y="6313118"/>
            <a:chExt cx="12191999" cy="544884"/>
          </a:xfrm>
        </p:grpSpPr>
        <p:sp>
          <p:nvSpPr>
            <p:cNvPr id="6" name="Rectangle 5">
              <a:extLst>
                <a:ext uri="{FF2B5EF4-FFF2-40B4-BE49-F238E27FC236}">
                  <a16:creationId xmlns:a16="http://schemas.microsoft.com/office/drawing/2014/main" id="{2A219C0F-79DE-E940-9DF7-666C53A58AF2}"/>
                </a:ext>
              </a:extLst>
            </p:cNvPr>
            <p:cNvSpPr/>
            <p:nvPr/>
          </p:nvSpPr>
          <p:spPr>
            <a:xfrm>
              <a:off x="1021960" y="6325644"/>
              <a:ext cx="11170039" cy="532356"/>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3E424B26-48D9-9A4C-8FC2-573703800EE1}"/>
                </a:ext>
              </a:extLst>
            </p:cNvPr>
            <p:cNvSpPr/>
            <p:nvPr/>
          </p:nvSpPr>
          <p:spPr>
            <a:xfrm>
              <a:off x="0" y="6325644"/>
              <a:ext cx="1966586" cy="532356"/>
            </a:xfrm>
            <a:prstGeom prst="rect">
              <a:avLst/>
            </a:prstGeom>
            <a:solidFill>
              <a:srgbClr val="EF6B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riangle 15">
              <a:extLst>
                <a:ext uri="{FF2B5EF4-FFF2-40B4-BE49-F238E27FC236}">
                  <a16:creationId xmlns:a16="http://schemas.microsoft.com/office/drawing/2014/main" id="{07C1D4DD-A81E-6042-9B0C-8B66CFB6A474}"/>
                </a:ext>
              </a:extLst>
            </p:cNvPr>
            <p:cNvSpPr/>
            <p:nvPr/>
          </p:nvSpPr>
          <p:spPr>
            <a:xfrm rot="5400000">
              <a:off x="1757455" y="6523610"/>
              <a:ext cx="544884" cy="123899"/>
            </a:xfrm>
            <a:prstGeom prst="triangle">
              <a:avLst/>
            </a:prstGeom>
            <a:solidFill>
              <a:srgbClr val="EF6B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Slide Number Placeholder 13"/>
          <p:cNvSpPr>
            <a:spLocks noGrp="1"/>
          </p:cNvSpPr>
          <p:nvPr>
            <p:ph type="sldNum" sz="quarter" idx="12"/>
          </p:nvPr>
        </p:nvSpPr>
        <p:spPr>
          <a:xfrm>
            <a:off x="8610600" y="6356350"/>
            <a:ext cx="3441970" cy="365125"/>
          </a:xfrm>
          <a:prstGeom prst="rect">
            <a:avLst/>
          </a:prstGeom>
        </p:spPr>
        <p:txBody>
          <a:bodyPr/>
          <a:lstStyle/>
          <a:p>
            <a:fld id="{965F83A6-23D8-1148-BF19-DCC01702C12A}" type="slidenum">
              <a:rPr lang="en-US" smtClean="0"/>
              <a:t>‹#›</a:t>
            </a:fld>
            <a:endParaRPr lang="en-US"/>
          </a:p>
        </p:txBody>
      </p:sp>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53280" y="6395939"/>
            <a:ext cx="1737360" cy="379239"/>
          </a:xfrm>
          <a:prstGeom prst="rect">
            <a:avLst/>
          </a:prstGeom>
        </p:spPr>
      </p:pic>
    </p:spTree>
    <p:extLst>
      <p:ext uri="{BB962C8B-B14F-4D97-AF65-F5344CB8AC3E}">
        <p14:creationId xmlns:p14="http://schemas.microsoft.com/office/powerpoint/2010/main" val="20935202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859507-B7F9-7345-9B9D-482B1B78E746}"/>
              </a:ext>
            </a:extLst>
          </p:cNvPr>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a:extLst>
              <a:ext uri="{FF2B5EF4-FFF2-40B4-BE49-F238E27FC236}">
                <a16:creationId xmlns:a16="http://schemas.microsoft.com/office/drawing/2014/main" id="{B452E089-9443-F14C-BACA-A7D341A68E2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a:extLst>
              <a:ext uri="{FF2B5EF4-FFF2-40B4-BE49-F238E27FC236}">
                <a16:creationId xmlns:a16="http://schemas.microsoft.com/office/drawing/2014/main" id="{E0D0203A-8EE5-004A-8AD5-1751AAA0A90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grpSp>
        <p:nvGrpSpPr>
          <p:cNvPr id="8" name="Group 7"/>
          <p:cNvGrpSpPr/>
          <p:nvPr/>
        </p:nvGrpSpPr>
        <p:grpSpPr>
          <a:xfrm>
            <a:off x="0" y="6313118"/>
            <a:ext cx="12191999" cy="544884"/>
            <a:chOff x="0" y="6313118"/>
            <a:chExt cx="12191999" cy="544884"/>
          </a:xfrm>
        </p:grpSpPr>
        <p:sp>
          <p:nvSpPr>
            <p:cNvPr id="9" name="Rectangle 8">
              <a:extLst>
                <a:ext uri="{FF2B5EF4-FFF2-40B4-BE49-F238E27FC236}">
                  <a16:creationId xmlns:a16="http://schemas.microsoft.com/office/drawing/2014/main" id="{2A219C0F-79DE-E940-9DF7-666C53A58AF2}"/>
                </a:ext>
              </a:extLst>
            </p:cNvPr>
            <p:cNvSpPr/>
            <p:nvPr/>
          </p:nvSpPr>
          <p:spPr>
            <a:xfrm>
              <a:off x="1021960" y="6325644"/>
              <a:ext cx="11170039" cy="532356"/>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E424B26-48D9-9A4C-8FC2-573703800EE1}"/>
                </a:ext>
              </a:extLst>
            </p:cNvPr>
            <p:cNvSpPr/>
            <p:nvPr/>
          </p:nvSpPr>
          <p:spPr>
            <a:xfrm>
              <a:off x="0" y="6325644"/>
              <a:ext cx="1966586" cy="532356"/>
            </a:xfrm>
            <a:prstGeom prst="rect">
              <a:avLst/>
            </a:prstGeom>
            <a:solidFill>
              <a:srgbClr val="EF6B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riangle 15">
              <a:extLst>
                <a:ext uri="{FF2B5EF4-FFF2-40B4-BE49-F238E27FC236}">
                  <a16:creationId xmlns:a16="http://schemas.microsoft.com/office/drawing/2014/main" id="{07C1D4DD-A81E-6042-9B0C-8B66CFB6A474}"/>
                </a:ext>
              </a:extLst>
            </p:cNvPr>
            <p:cNvSpPr/>
            <p:nvPr/>
          </p:nvSpPr>
          <p:spPr>
            <a:xfrm rot="5400000">
              <a:off x="1757455" y="6523610"/>
              <a:ext cx="544884" cy="123899"/>
            </a:xfrm>
            <a:prstGeom prst="triangle">
              <a:avLst/>
            </a:prstGeom>
            <a:solidFill>
              <a:srgbClr val="EF6B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3" name="Slide Number Placeholder 13"/>
          <p:cNvSpPr>
            <a:spLocks noGrp="1"/>
          </p:cNvSpPr>
          <p:nvPr>
            <p:ph type="sldNum" sz="quarter" idx="12"/>
          </p:nvPr>
        </p:nvSpPr>
        <p:spPr>
          <a:xfrm>
            <a:off x="8610600" y="6356350"/>
            <a:ext cx="3441970" cy="365125"/>
          </a:xfrm>
          <a:prstGeom prst="rect">
            <a:avLst/>
          </a:prstGeom>
        </p:spPr>
        <p:txBody>
          <a:bodyPr/>
          <a:lstStyle/>
          <a:p>
            <a:fld id="{965F83A6-23D8-1148-BF19-DCC01702C12A}" type="slidenum">
              <a:rPr lang="en-US" smtClean="0"/>
              <a:t>‹#›</a:t>
            </a:fld>
            <a:endParaRPr lang="en-US"/>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53280" y="6395939"/>
            <a:ext cx="1737360" cy="379239"/>
          </a:xfrm>
          <a:prstGeom prst="rect">
            <a:avLst/>
          </a:prstGeom>
        </p:spPr>
      </p:pic>
    </p:spTree>
    <p:extLst>
      <p:ext uri="{BB962C8B-B14F-4D97-AF65-F5344CB8AC3E}">
        <p14:creationId xmlns:p14="http://schemas.microsoft.com/office/powerpoint/2010/main" val="7667381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63BB78-4DF9-814E-B16F-003CDB7F8630}"/>
              </a:ext>
            </a:extLst>
          </p:cNvPr>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a:extLst>
              <a:ext uri="{FF2B5EF4-FFF2-40B4-BE49-F238E27FC236}">
                <a16:creationId xmlns:a16="http://schemas.microsoft.com/office/drawing/2014/main" id="{63B880C4-0179-A04A-977A-BA0AD40B782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a:extLst>
              <a:ext uri="{FF2B5EF4-FFF2-40B4-BE49-F238E27FC236}">
                <a16:creationId xmlns:a16="http://schemas.microsoft.com/office/drawing/2014/main" id="{8D02D457-3FDB-C342-AC44-02932C8C3BC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grpSp>
        <p:nvGrpSpPr>
          <p:cNvPr id="8" name="Group 7"/>
          <p:cNvGrpSpPr/>
          <p:nvPr/>
        </p:nvGrpSpPr>
        <p:grpSpPr>
          <a:xfrm>
            <a:off x="0" y="6313118"/>
            <a:ext cx="12191999" cy="544884"/>
            <a:chOff x="0" y="6313118"/>
            <a:chExt cx="12191999" cy="544884"/>
          </a:xfrm>
        </p:grpSpPr>
        <p:sp>
          <p:nvSpPr>
            <p:cNvPr id="9" name="Rectangle 8">
              <a:extLst>
                <a:ext uri="{FF2B5EF4-FFF2-40B4-BE49-F238E27FC236}">
                  <a16:creationId xmlns:a16="http://schemas.microsoft.com/office/drawing/2014/main" id="{2A219C0F-79DE-E940-9DF7-666C53A58AF2}"/>
                </a:ext>
              </a:extLst>
            </p:cNvPr>
            <p:cNvSpPr/>
            <p:nvPr/>
          </p:nvSpPr>
          <p:spPr>
            <a:xfrm>
              <a:off x="1021960" y="6325644"/>
              <a:ext cx="11170039" cy="532356"/>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E424B26-48D9-9A4C-8FC2-573703800EE1}"/>
                </a:ext>
              </a:extLst>
            </p:cNvPr>
            <p:cNvSpPr/>
            <p:nvPr/>
          </p:nvSpPr>
          <p:spPr>
            <a:xfrm>
              <a:off x="0" y="6325644"/>
              <a:ext cx="1966586" cy="532356"/>
            </a:xfrm>
            <a:prstGeom prst="rect">
              <a:avLst/>
            </a:prstGeom>
            <a:solidFill>
              <a:srgbClr val="EF6B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riangle 15">
              <a:extLst>
                <a:ext uri="{FF2B5EF4-FFF2-40B4-BE49-F238E27FC236}">
                  <a16:creationId xmlns:a16="http://schemas.microsoft.com/office/drawing/2014/main" id="{07C1D4DD-A81E-6042-9B0C-8B66CFB6A474}"/>
                </a:ext>
              </a:extLst>
            </p:cNvPr>
            <p:cNvSpPr/>
            <p:nvPr/>
          </p:nvSpPr>
          <p:spPr>
            <a:xfrm rot="5400000">
              <a:off x="1757455" y="6523610"/>
              <a:ext cx="544884" cy="123899"/>
            </a:xfrm>
            <a:prstGeom prst="triangle">
              <a:avLst/>
            </a:prstGeom>
            <a:solidFill>
              <a:srgbClr val="EF6B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3" name="Slide Number Placeholder 13"/>
          <p:cNvSpPr>
            <a:spLocks noGrp="1"/>
          </p:cNvSpPr>
          <p:nvPr>
            <p:ph type="sldNum" sz="quarter" idx="12"/>
          </p:nvPr>
        </p:nvSpPr>
        <p:spPr>
          <a:xfrm>
            <a:off x="8610600" y="6356350"/>
            <a:ext cx="3441970" cy="365125"/>
          </a:xfrm>
          <a:prstGeom prst="rect">
            <a:avLst/>
          </a:prstGeom>
        </p:spPr>
        <p:txBody>
          <a:bodyPr/>
          <a:lstStyle/>
          <a:p>
            <a:fld id="{965F83A6-23D8-1148-BF19-DCC01702C12A}" type="slidenum">
              <a:rPr lang="en-US" smtClean="0"/>
              <a:t>‹#›</a:t>
            </a:fld>
            <a:endParaRPr lang="en-US"/>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53280" y="6395939"/>
            <a:ext cx="1737360" cy="379239"/>
          </a:xfrm>
          <a:prstGeom prst="rect">
            <a:avLst/>
          </a:prstGeom>
        </p:spPr>
      </p:pic>
    </p:spTree>
    <p:extLst>
      <p:ext uri="{BB962C8B-B14F-4D97-AF65-F5344CB8AC3E}">
        <p14:creationId xmlns:p14="http://schemas.microsoft.com/office/powerpoint/2010/main" val="3398400678"/>
      </p:ext>
    </p:extLst>
  </p:cSld>
  <p:clrMapOvr>
    <a:masterClrMapping/>
  </p:clrMapOvr>
</p:sldLayout>
</file>

<file path=ppt/slideMasters/_rels/slideMaster1.xml.rels>&#65279;<?xml version="1.0" encoding="UTF-8" standalone="yes"?>
<Relationships xmlns="http://schemas.openxmlformats.org/package/2006/relationships">
  <Relationship Id="rId8" Type="http://schemas.openxmlformats.org/officeDocument/2006/relationships/slideLayout" Target="../slideLayouts/slideLayout8.xml" />
  <Relationship Id="rId13" Type="http://schemas.openxmlformats.org/officeDocument/2006/relationships/image" Target="../media/image1.png" />
  <Relationship Id="rId3" Type="http://schemas.openxmlformats.org/officeDocument/2006/relationships/slideLayout" Target="../slideLayouts/slideLayout3.xml" />
  <Relationship Id="rId7" Type="http://schemas.openxmlformats.org/officeDocument/2006/relationships/slideLayout" Target="../slideLayouts/slideLayout7.xml" />
  <Relationship Id="rId12" Type="http://schemas.openxmlformats.org/officeDocument/2006/relationships/theme" Target="../theme/theme1.xml" />
  <Relationship Id="rId2" Type="http://schemas.openxmlformats.org/officeDocument/2006/relationships/slideLayout" Target="../slideLayouts/slideLayout2.xml" />
  <Relationship Id="rId1" Type="http://schemas.openxmlformats.org/officeDocument/2006/relationships/slideLayout" Target="../slideLayouts/slideLayout1.xml" />
  <Relationship Id="rId6" Type="http://schemas.openxmlformats.org/officeDocument/2006/relationships/slideLayout" Target="../slideLayouts/slideLayout6.xml" />
  <Relationship Id="rId11" Type="http://schemas.openxmlformats.org/officeDocument/2006/relationships/slideLayout" Target="../slideLayouts/slideLayout11.xml" />
  <Relationship Id="rId5" Type="http://schemas.openxmlformats.org/officeDocument/2006/relationships/slideLayout" Target="../slideLayouts/slideLayout5.xml" />
  <Relationship Id="rId10" Type="http://schemas.openxmlformats.org/officeDocument/2006/relationships/slideLayout" Target="../slideLayouts/slideLayout10.xml" />
  <Relationship Id="rId4" Type="http://schemas.openxmlformats.org/officeDocument/2006/relationships/slideLayout" Target="../slideLayouts/slideLayout4.xml" />
  <Relationship Id="rId9" Type="http://schemas.openxmlformats.org/officeDocument/2006/relationships/slideLayout" Target="../slideLayouts/slideLayout9.xml" />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85000"/>
              </a:schemeClr>
            </a:gs>
            <a:gs pos="57000">
              <a:schemeClr val="bg1"/>
            </a:gs>
            <a:gs pos="100000">
              <a:schemeClr val="bg1">
                <a:lumMod val="85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B95382B-C0EB-4D4D-AD82-9FF7F9FD888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a:extLst>
              <a:ext uri="{FF2B5EF4-FFF2-40B4-BE49-F238E27FC236}">
                <a16:creationId xmlns:a16="http://schemas.microsoft.com/office/drawing/2014/main" id="{32C16FE3-7137-AA48-960F-BCF61544A20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7" name="Group 6"/>
          <p:cNvGrpSpPr/>
          <p:nvPr/>
        </p:nvGrpSpPr>
        <p:grpSpPr>
          <a:xfrm>
            <a:off x="0" y="6313118"/>
            <a:ext cx="12191999" cy="544884"/>
            <a:chOff x="0" y="6313118"/>
            <a:chExt cx="12191999" cy="544884"/>
          </a:xfrm>
        </p:grpSpPr>
        <p:sp>
          <p:nvSpPr>
            <p:cNvPr id="8" name="Rectangle 7">
              <a:extLst>
                <a:ext uri="{FF2B5EF4-FFF2-40B4-BE49-F238E27FC236}">
                  <a16:creationId xmlns:a16="http://schemas.microsoft.com/office/drawing/2014/main" id="{2A219C0F-79DE-E940-9DF7-666C53A58AF2}"/>
                </a:ext>
              </a:extLst>
            </p:cNvPr>
            <p:cNvSpPr/>
            <p:nvPr/>
          </p:nvSpPr>
          <p:spPr>
            <a:xfrm>
              <a:off x="1021960" y="6325644"/>
              <a:ext cx="11170039" cy="532356"/>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3E424B26-48D9-9A4C-8FC2-573703800EE1}"/>
                </a:ext>
              </a:extLst>
            </p:cNvPr>
            <p:cNvSpPr/>
            <p:nvPr/>
          </p:nvSpPr>
          <p:spPr>
            <a:xfrm>
              <a:off x="0" y="6325644"/>
              <a:ext cx="1966586" cy="532356"/>
            </a:xfrm>
            <a:prstGeom prst="rect">
              <a:avLst/>
            </a:prstGeom>
            <a:solidFill>
              <a:srgbClr val="EF6B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riangle 15">
              <a:extLst>
                <a:ext uri="{FF2B5EF4-FFF2-40B4-BE49-F238E27FC236}">
                  <a16:creationId xmlns:a16="http://schemas.microsoft.com/office/drawing/2014/main" id="{07C1D4DD-A81E-6042-9B0C-8B66CFB6A474}"/>
                </a:ext>
              </a:extLst>
            </p:cNvPr>
            <p:cNvSpPr/>
            <p:nvPr/>
          </p:nvSpPr>
          <p:spPr>
            <a:xfrm rot="5400000">
              <a:off x="1757455" y="6523610"/>
              <a:ext cx="544884" cy="123899"/>
            </a:xfrm>
            <a:prstGeom prst="triangle">
              <a:avLst/>
            </a:prstGeom>
            <a:solidFill>
              <a:srgbClr val="EF6B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2" name="Slide Number Placeholder 13"/>
          <p:cNvSpPr>
            <a:spLocks noGrp="1"/>
          </p:cNvSpPr>
          <p:nvPr>
            <p:ph type="sldNum" sz="quarter" idx="4"/>
          </p:nvPr>
        </p:nvSpPr>
        <p:spPr>
          <a:xfrm>
            <a:off x="8610600" y="6420144"/>
            <a:ext cx="3441970" cy="301331"/>
          </a:xfrm>
          <a:prstGeom prst="rect">
            <a:avLst/>
          </a:prstGeom>
        </p:spPr>
        <p:txBody>
          <a:bodyPr/>
          <a:lstStyle>
            <a:lvl1pPr algn="r">
              <a:defRPr sz="1200" b="0"/>
            </a:lvl1pPr>
          </a:lstStyle>
          <a:p>
            <a:fld id="{965F83A6-23D8-1148-BF19-DCC01702C12A}" type="slidenum">
              <a:rPr lang="en-US" smtClean="0"/>
              <a:pPr/>
              <a:t>‹#›</a:t>
            </a:fld>
            <a:endParaRPr lang="en-US" dirty="0"/>
          </a:p>
        </p:txBody>
      </p:sp>
      <p:pic>
        <p:nvPicPr>
          <p:cNvPr id="4" name="Picture 3"/>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153280" y="6395939"/>
            <a:ext cx="1737360" cy="379239"/>
          </a:xfrm>
          <a:prstGeom prst="rect">
            <a:avLst/>
          </a:prstGeom>
        </p:spPr>
      </p:pic>
    </p:spTree>
    <p:extLst>
      <p:ext uri="{BB962C8B-B14F-4D97-AF65-F5344CB8AC3E}">
        <p14:creationId xmlns:p14="http://schemas.microsoft.com/office/powerpoint/2010/main" val="20831082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&#65279;<?xml version="1.0" encoding="UTF-8" standalone="yes"?>
<Relationships xmlns="http://schemas.openxmlformats.org/package/2006/relationships">
  <Relationship Id="rId1" Type="http://schemas.openxmlformats.org/officeDocument/2006/relationships/slideLayout" Target="../slideLayouts/slideLayout1.xml" />
</Relationships>
</file>

<file path=ppt/slides/_rels/slide10.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11.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12.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13.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14.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15.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16.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17.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18.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19.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2.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20.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21.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22.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23.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24.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25.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26.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27.xml.rels>&#65279;<?xml version="1.0" encoding="UTF-8" standalone="yes"?>
<Relationships xmlns="http://schemas.openxmlformats.org/package/2006/relationships">
  <Relationship Id="rId3" Type="http://schemas.openxmlformats.org/officeDocument/2006/relationships/image" Target="../media/image3.jpg" />
  <Relationship Id="rId2" Type="http://schemas.openxmlformats.org/officeDocument/2006/relationships/image" Target="../media/image2.jpg" />
  <Relationship Id="rId1" Type="http://schemas.openxmlformats.org/officeDocument/2006/relationships/slideLayout" Target="../slideLayouts/slideLayout5.xml" />
</Relationships>
</file>

<file path=ppt/slides/_rels/slide28.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29.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3.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30.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4.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5.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6.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7.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8.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9.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u="sng" dirty="0"/>
              <a:t>Commercial Property Tax Appeals in South Carolina</a:t>
            </a:r>
          </a:p>
        </p:txBody>
      </p:sp>
      <p:sp>
        <p:nvSpPr>
          <p:cNvPr id="3" name="Subtitle 2"/>
          <p:cNvSpPr>
            <a:spLocks noGrp="1"/>
          </p:cNvSpPr>
          <p:nvPr>
            <p:ph type="subTitle" idx="1"/>
          </p:nvPr>
        </p:nvSpPr>
        <p:spPr/>
        <p:txBody>
          <a:bodyPr/>
          <a:lstStyle/>
          <a:p>
            <a:r>
              <a:rPr lang="en-US" dirty="0" smtClean="0"/>
              <a:t>Shumaker, Loop &amp; Kendrick, LLP</a:t>
            </a:r>
          </a:p>
          <a:p>
            <a:r>
              <a:rPr lang="en-US" dirty="0" smtClean="0"/>
              <a:t>Presented by: G.P. Diminich and Felix C. Pelzer</a:t>
            </a:r>
            <a:endParaRPr lang="en-US" dirty="0"/>
          </a:p>
        </p:txBody>
      </p:sp>
      <p:sp>
        <p:nvSpPr>
          <p:cNvPr id="4" name="Slide Number Placeholder 3"/>
          <p:cNvSpPr>
            <a:spLocks noGrp="1"/>
          </p:cNvSpPr>
          <p:nvPr>
            <p:ph type="sldNum" sz="quarter" idx="12"/>
          </p:nvPr>
        </p:nvSpPr>
        <p:spPr/>
        <p:txBody>
          <a:bodyPr/>
          <a:lstStyle/>
          <a:p>
            <a:fld id="{965F83A6-23D8-1148-BF19-DCC01702C12A}" type="slidenum">
              <a:rPr lang="en-US" smtClean="0"/>
              <a:t>1</a:t>
            </a:fld>
            <a:endParaRPr lang="en-US"/>
          </a:p>
        </p:txBody>
      </p:sp>
    </p:spTree>
    <p:extLst>
      <p:ext uri="{BB962C8B-B14F-4D97-AF65-F5344CB8AC3E}">
        <p14:creationId xmlns:p14="http://schemas.microsoft.com/office/powerpoint/2010/main" val="29794852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Additions and improvements include new construction, reconstruction, major additions to the boundaries of the property or a structure on the property, remodeling, renovation and rehabilitation, including installation; excluded are minor construction, ongoing maintenance and repair of existing structures, qualifying repair or reconstruction of a structure damaged or destroyed by disaster, qualifying construction to make a home handicap accessible, and qualifying installation of a fire sprinkler system in a commercial or residential structure when the installation is not required by law, regulation, or code. SC Code §12-37-3130(1).</a:t>
            </a:r>
          </a:p>
          <a:p>
            <a:pPr marL="0" indent="0">
              <a:buNone/>
            </a:pPr>
            <a:endParaRPr lang="en-US" dirty="0"/>
          </a:p>
        </p:txBody>
      </p:sp>
      <p:sp>
        <p:nvSpPr>
          <p:cNvPr id="3" name="Slide Number Placeholder 2"/>
          <p:cNvSpPr>
            <a:spLocks noGrp="1"/>
          </p:cNvSpPr>
          <p:nvPr>
            <p:ph type="sldNum" sz="quarter" idx="12"/>
          </p:nvPr>
        </p:nvSpPr>
        <p:spPr/>
        <p:txBody>
          <a:bodyPr/>
          <a:lstStyle/>
          <a:p>
            <a:fld id="{965F83A6-23D8-1148-BF19-DCC01702C12A}" type="slidenum">
              <a:rPr lang="en-US" smtClean="0"/>
              <a:t>10</a:t>
            </a:fld>
            <a:endParaRPr lang="en-US"/>
          </a:p>
        </p:txBody>
      </p:sp>
      <p:sp>
        <p:nvSpPr>
          <p:cNvPr id="4" name="Title 3"/>
          <p:cNvSpPr>
            <a:spLocks noGrp="1"/>
          </p:cNvSpPr>
          <p:nvPr>
            <p:ph type="title"/>
          </p:nvPr>
        </p:nvSpPr>
        <p:spPr/>
        <p:txBody>
          <a:bodyPr/>
          <a:lstStyle/>
          <a:p>
            <a:r>
              <a:rPr lang="en-US" dirty="0"/>
              <a:t>STATUTES</a:t>
            </a:r>
          </a:p>
        </p:txBody>
      </p:sp>
    </p:spTree>
    <p:extLst>
      <p:ext uri="{BB962C8B-B14F-4D97-AF65-F5344CB8AC3E}">
        <p14:creationId xmlns:p14="http://schemas.microsoft.com/office/powerpoint/2010/main" val="8793697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lvl="0"/>
            <a:r>
              <a:rPr lang="en-US" dirty="0"/>
              <a:t>The valuation date in this case is the date of last countywide reassessment as the completion of a building does not move the valuation date forward but does result in the value of the improvements being added.  S.C. Code Ann. §§12-37-3140(A) and (B).</a:t>
            </a:r>
          </a:p>
          <a:p>
            <a:endParaRPr lang="en-US" dirty="0"/>
          </a:p>
          <a:p>
            <a:pPr lvl="0"/>
            <a:r>
              <a:rPr lang="en-US" dirty="0"/>
              <a:t>The 15% cap does not apply to new improvements.  S.C. Code Ann. §12-37-3140(B), 12-43-217.  </a:t>
            </a:r>
          </a:p>
          <a:p>
            <a:endParaRPr lang="en-US" dirty="0"/>
          </a:p>
          <a:p>
            <a:pPr lvl="0"/>
            <a:r>
              <a:rPr lang="en-US" dirty="0"/>
              <a:t>Timely mailing is considered timely filing with regard filing to tax related documents or payments except where payments must be made in immediately available funds.  S.C. Code Ann. §12-60-50(B), </a:t>
            </a:r>
          </a:p>
          <a:p>
            <a:endParaRPr lang="en-US" dirty="0"/>
          </a:p>
        </p:txBody>
      </p:sp>
      <p:sp>
        <p:nvSpPr>
          <p:cNvPr id="3" name="Slide Number Placeholder 2"/>
          <p:cNvSpPr>
            <a:spLocks noGrp="1"/>
          </p:cNvSpPr>
          <p:nvPr>
            <p:ph type="sldNum" sz="quarter" idx="12"/>
          </p:nvPr>
        </p:nvSpPr>
        <p:spPr/>
        <p:txBody>
          <a:bodyPr/>
          <a:lstStyle/>
          <a:p>
            <a:fld id="{965F83A6-23D8-1148-BF19-DCC01702C12A}" type="slidenum">
              <a:rPr lang="en-US" smtClean="0"/>
              <a:t>11</a:t>
            </a:fld>
            <a:endParaRPr lang="en-US"/>
          </a:p>
        </p:txBody>
      </p:sp>
      <p:sp>
        <p:nvSpPr>
          <p:cNvPr id="4" name="Title 3"/>
          <p:cNvSpPr>
            <a:spLocks noGrp="1"/>
          </p:cNvSpPr>
          <p:nvPr>
            <p:ph type="title"/>
          </p:nvPr>
        </p:nvSpPr>
        <p:spPr/>
        <p:txBody>
          <a:bodyPr/>
          <a:lstStyle/>
          <a:p>
            <a:r>
              <a:rPr lang="en-US" dirty="0"/>
              <a:t>STATUTES</a:t>
            </a:r>
          </a:p>
        </p:txBody>
      </p:sp>
    </p:spTree>
    <p:extLst>
      <p:ext uri="{BB962C8B-B14F-4D97-AF65-F5344CB8AC3E}">
        <p14:creationId xmlns:p14="http://schemas.microsoft.com/office/powerpoint/2010/main" val="12087883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0"/>
            <a:r>
              <a:rPr lang="en-US" dirty="0"/>
              <a:t>ALC hearings are held without a jury and in accordance with Title 1, Ch. 23.  S.C. Code Ann. §§12-60-3340 and 1-23-500.</a:t>
            </a:r>
          </a:p>
          <a:p>
            <a:endParaRPr lang="en-US" dirty="0"/>
          </a:p>
          <a:p>
            <a:pPr lvl="0"/>
            <a:r>
              <a:rPr lang="en-US" dirty="0"/>
              <a:t>“Generally, the proper valuation of realty for taxation is a question of fact, to be ascertained in each individual case in the manner prescribed by statute.” </a:t>
            </a:r>
            <a:r>
              <a:rPr lang="en-US" b="1" i="1" dirty="0"/>
              <a:t> 84 C.J.S. Taxation § 510 (2001 and Supp. 2007).</a:t>
            </a:r>
            <a:endParaRPr lang="en-US" dirty="0"/>
          </a:p>
        </p:txBody>
      </p:sp>
      <p:sp>
        <p:nvSpPr>
          <p:cNvPr id="3" name="Slide Number Placeholder 2"/>
          <p:cNvSpPr>
            <a:spLocks noGrp="1"/>
          </p:cNvSpPr>
          <p:nvPr>
            <p:ph type="sldNum" sz="quarter" idx="12"/>
          </p:nvPr>
        </p:nvSpPr>
        <p:spPr/>
        <p:txBody>
          <a:bodyPr/>
          <a:lstStyle/>
          <a:p>
            <a:fld id="{965F83A6-23D8-1148-BF19-DCC01702C12A}" type="slidenum">
              <a:rPr lang="en-US" smtClean="0"/>
              <a:t>12</a:t>
            </a:fld>
            <a:endParaRPr lang="en-US"/>
          </a:p>
        </p:txBody>
      </p:sp>
      <p:sp>
        <p:nvSpPr>
          <p:cNvPr id="4" name="Title 3"/>
          <p:cNvSpPr>
            <a:spLocks noGrp="1"/>
          </p:cNvSpPr>
          <p:nvPr>
            <p:ph type="title"/>
          </p:nvPr>
        </p:nvSpPr>
        <p:spPr/>
        <p:txBody>
          <a:bodyPr/>
          <a:lstStyle/>
          <a:p>
            <a:r>
              <a:rPr lang="en-US" dirty="0"/>
              <a:t>STATUTES</a:t>
            </a:r>
          </a:p>
        </p:txBody>
      </p:sp>
    </p:spTree>
    <p:extLst>
      <p:ext uri="{BB962C8B-B14F-4D97-AF65-F5344CB8AC3E}">
        <p14:creationId xmlns:p14="http://schemas.microsoft.com/office/powerpoint/2010/main" val="38970326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Arguably, any new information taxpayer brings to light before the ALC is subject to Assessor’s automatic right to remand the case back to the Board. 12-60-2540 states: If the taxpayer failed to provide the county board with the facts, law, and other authority supporting his position, he shall provide the representative of the county at the hearing with the facts, law, and other authority he failed to present to the county board earlier. The administrative law judge shall then remand the case to the county board for reconsideration in light of the new facts or issues unless the representative of the county at the hearing elects to forego the remand.</a:t>
            </a:r>
          </a:p>
          <a:p>
            <a:pPr marL="0" indent="0">
              <a:buNone/>
            </a:pPr>
            <a:endParaRPr lang="en-US" dirty="0"/>
          </a:p>
        </p:txBody>
      </p:sp>
      <p:sp>
        <p:nvSpPr>
          <p:cNvPr id="3" name="Slide Number Placeholder 2"/>
          <p:cNvSpPr>
            <a:spLocks noGrp="1"/>
          </p:cNvSpPr>
          <p:nvPr>
            <p:ph type="sldNum" sz="quarter" idx="12"/>
          </p:nvPr>
        </p:nvSpPr>
        <p:spPr/>
        <p:txBody>
          <a:bodyPr/>
          <a:lstStyle/>
          <a:p>
            <a:fld id="{965F83A6-23D8-1148-BF19-DCC01702C12A}" type="slidenum">
              <a:rPr lang="en-US" smtClean="0"/>
              <a:t>13</a:t>
            </a:fld>
            <a:endParaRPr lang="en-US"/>
          </a:p>
        </p:txBody>
      </p:sp>
      <p:sp>
        <p:nvSpPr>
          <p:cNvPr id="4" name="Title 3"/>
          <p:cNvSpPr>
            <a:spLocks noGrp="1"/>
          </p:cNvSpPr>
          <p:nvPr>
            <p:ph type="title"/>
          </p:nvPr>
        </p:nvSpPr>
        <p:spPr/>
        <p:txBody>
          <a:bodyPr/>
          <a:lstStyle/>
          <a:p>
            <a:r>
              <a:rPr lang="en-US" dirty="0"/>
              <a:t>STATUTES</a:t>
            </a:r>
          </a:p>
        </p:txBody>
      </p:sp>
    </p:spTree>
    <p:extLst>
      <p:ext uri="{BB962C8B-B14F-4D97-AF65-F5344CB8AC3E}">
        <p14:creationId xmlns:p14="http://schemas.microsoft.com/office/powerpoint/2010/main" val="6677551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If it is reasonably expected that the written protest or appeal will not be resolved by December thirty-first of the tax year, the county assessor shall notify the auditor to adjust the property tax assessment of the property under protest to eighty percent of the protested property tax assessment, or any valuation greater than eighty percent agreed to in writing by the taxpayer, and enter the adjusted property tax assessment on the tax duplicate. The tax must be paid as in other cases. 12-60-2550(A). </a:t>
            </a:r>
          </a:p>
          <a:p>
            <a:pPr marL="0" indent="0">
              <a:buNone/>
            </a:pPr>
            <a:endParaRPr lang="en-US" dirty="0"/>
          </a:p>
        </p:txBody>
      </p:sp>
      <p:sp>
        <p:nvSpPr>
          <p:cNvPr id="3" name="Slide Number Placeholder 2"/>
          <p:cNvSpPr>
            <a:spLocks noGrp="1"/>
          </p:cNvSpPr>
          <p:nvPr>
            <p:ph type="sldNum" sz="quarter" idx="12"/>
          </p:nvPr>
        </p:nvSpPr>
        <p:spPr/>
        <p:txBody>
          <a:bodyPr/>
          <a:lstStyle/>
          <a:p>
            <a:fld id="{965F83A6-23D8-1148-BF19-DCC01702C12A}" type="slidenum">
              <a:rPr lang="en-US" smtClean="0"/>
              <a:t>14</a:t>
            </a:fld>
            <a:endParaRPr lang="en-US"/>
          </a:p>
        </p:txBody>
      </p:sp>
      <p:sp>
        <p:nvSpPr>
          <p:cNvPr id="4" name="Title 3"/>
          <p:cNvSpPr>
            <a:spLocks noGrp="1"/>
          </p:cNvSpPr>
          <p:nvPr>
            <p:ph type="title"/>
          </p:nvPr>
        </p:nvSpPr>
        <p:spPr/>
        <p:txBody>
          <a:bodyPr/>
          <a:lstStyle/>
          <a:p>
            <a:r>
              <a:rPr lang="en-US" dirty="0"/>
              <a:t>STATUTES</a:t>
            </a:r>
          </a:p>
        </p:txBody>
      </p:sp>
    </p:spTree>
    <p:extLst>
      <p:ext uri="{BB962C8B-B14F-4D97-AF65-F5344CB8AC3E}">
        <p14:creationId xmlns:p14="http://schemas.microsoft.com/office/powerpoint/2010/main" val="3701406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10000"/>
          </a:bodyPr>
          <a:lstStyle/>
          <a:p>
            <a:pPr lvl="0"/>
            <a:r>
              <a:rPr lang="en-US" dirty="0"/>
              <a:t>The "final review of the protest or appeal" includes the final decision of the Administrative Law Court or court with respect to the property tax assessment if the property tax assessment was heard by the Administrative Law Court or appealed to a court as provided in this </a:t>
            </a:r>
            <a:r>
              <a:rPr lang="en-US" dirty="0" err="1"/>
              <a:t>subarticle</a:t>
            </a:r>
            <a:r>
              <a:rPr lang="en-US" dirty="0"/>
              <a:t>. 12-60-2550(D)</a:t>
            </a:r>
          </a:p>
          <a:p>
            <a:endParaRPr lang="en-US" dirty="0"/>
          </a:p>
          <a:p>
            <a:pPr lvl="0"/>
            <a:r>
              <a:rPr lang="en-US" dirty="0"/>
              <a:t>An adverse decision by the ALC may be appealed to the South Carolina Court of Appeals, as provided in SC Code §§12-60-3370 through 12-60-3390. The standard of review applied in such cases is as follows: The court will presume that the findings of an administrative agency are correct and will set them aside only if unsupported by substantial evidence in the record. </a:t>
            </a:r>
            <a:r>
              <a:rPr lang="en-US" i="1" dirty="0"/>
              <a:t>Hull v. Spartanburg County Assessor</a:t>
            </a:r>
            <a:r>
              <a:rPr lang="en-US" dirty="0"/>
              <a:t>, 372 S.C. 420, 641 S.E.2d 909 (Ct. App. 2007) (holding that, because the valuation of commercial real property as determined by the ALJ was supported by substantial evidence in the record, it would not be overturned on appeal).</a:t>
            </a:r>
          </a:p>
          <a:p>
            <a:endParaRPr lang="en-US" dirty="0"/>
          </a:p>
        </p:txBody>
      </p:sp>
      <p:sp>
        <p:nvSpPr>
          <p:cNvPr id="3" name="Slide Number Placeholder 2"/>
          <p:cNvSpPr>
            <a:spLocks noGrp="1"/>
          </p:cNvSpPr>
          <p:nvPr>
            <p:ph type="sldNum" sz="quarter" idx="12"/>
          </p:nvPr>
        </p:nvSpPr>
        <p:spPr/>
        <p:txBody>
          <a:bodyPr/>
          <a:lstStyle/>
          <a:p>
            <a:fld id="{965F83A6-23D8-1148-BF19-DCC01702C12A}" type="slidenum">
              <a:rPr lang="en-US" smtClean="0"/>
              <a:t>15</a:t>
            </a:fld>
            <a:endParaRPr lang="en-US"/>
          </a:p>
        </p:txBody>
      </p:sp>
      <p:sp>
        <p:nvSpPr>
          <p:cNvPr id="4" name="Title 3"/>
          <p:cNvSpPr>
            <a:spLocks noGrp="1"/>
          </p:cNvSpPr>
          <p:nvPr>
            <p:ph type="title"/>
          </p:nvPr>
        </p:nvSpPr>
        <p:spPr/>
        <p:txBody>
          <a:bodyPr/>
          <a:lstStyle/>
          <a:p>
            <a:r>
              <a:rPr lang="en-US" dirty="0"/>
              <a:t>STATUTES</a:t>
            </a:r>
          </a:p>
        </p:txBody>
      </p:sp>
    </p:spTree>
    <p:extLst>
      <p:ext uri="{BB962C8B-B14F-4D97-AF65-F5344CB8AC3E}">
        <p14:creationId xmlns:p14="http://schemas.microsoft.com/office/powerpoint/2010/main" val="30673279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To initiate an appeal, notice of appeal must be filed in the South Carolina Court of Appeals as provided in the South Carolina Appellate Court Rules and served on the opposing party or parties not more than 30 days after the party receives the final decision and order of the ALJ. SC Code §1-23-610(B). </a:t>
            </a:r>
          </a:p>
          <a:p>
            <a:endParaRPr lang="en-US" dirty="0"/>
          </a:p>
        </p:txBody>
      </p:sp>
      <p:sp>
        <p:nvSpPr>
          <p:cNvPr id="3" name="Slide Number Placeholder 2"/>
          <p:cNvSpPr>
            <a:spLocks noGrp="1"/>
          </p:cNvSpPr>
          <p:nvPr>
            <p:ph type="sldNum" sz="quarter" idx="12"/>
          </p:nvPr>
        </p:nvSpPr>
        <p:spPr/>
        <p:txBody>
          <a:bodyPr/>
          <a:lstStyle/>
          <a:p>
            <a:fld id="{965F83A6-23D8-1148-BF19-DCC01702C12A}" type="slidenum">
              <a:rPr lang="en-US" smtClean="0"/>
              <a:t>16</a:t>
            </a:fld>
            <a:endParaRPr lang="en-US"/>
          </a:p>
        </p:txBody>
      </p:sp>
      <p:sp>
        <p:nvSpPr>
          <p:cNvPr id="4" name="Title 3"/>
          <p:cNvSpPr>
            <a:spLocks noGrp="1"/>
          </p:cNvSpPr>
          <p:nvPr>
            <p:ph type="title"/>
          </p:nvPr>
        </p:nvSpPr>
        <p:spPr/>
        <p:txBody>
          <a:bodyPr/>
          <a:lstStyle/>
          <a:p>
            <a:r>
              <a:rPr lang="en-US" dirty="0"/>
              <a:t>STATUTES</a:t>
            </a:r>
          </a:p>
        </p:txBody>
      </p:sp>
    </p:spTree>
    <p:extLst>
      <p:ext uri="{BB962C8B-B14F-4D97-AF65-F5344CB8AC3E}">
        <p14:creationId xmlns:p14="http://schemas.microsoft.com/office/powerpoint/2010/main" val="10381658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a:t>The ALC case is a de novo contested case hearing.  </a:t>
            </a:r>
            <a:r>
              <a:rPr lang="en-US" i="1" dirty="0"/>
              <a:t>Smith v. Newberry </a:t>
            </a:r>
            <a:r>
              <a:rPr lang="en-US" i="1" dirty="0" err="1"/>
              <a:t>Cnty</a:t>
            </a:r>
            <a:r>
              <a:rPr lang="en-US" i="1" dirty="0"/>
              <a:t>. Assessor</a:t>
            </a:r>
            <a:r>
              <a:rPr lang="en-US" dirty="0"/>
              <a:t>, 350 S.C. 572, 577, 567 S.E.2d 501, 504 (S.C. Ct. App. 2002) </a:t>
            </a:r>
            <a:r>
              <a:rPr lang="en-US" i="1" dirty="0"/>
              <a:t>citing Reliance Ins. Co. v. Smith</a:t>
            </a:r>
            <a:r>
              <a:rPr lang="en-US" dirty="0"/>
              <a:t>, 327 S.C. 528, 534, 489 S.E.2d 674, 677 (S.C. Ct. App. 1997).</a:t>
            </a:r>
          </a:p>
          <a:p>
            <a:endParaRPr lang="en-US" dirty="0"/>
          </a:p>
          <a:p>
            <a:r>
              <a:rPr lang="en-US" dirty="0"/>
              <a:t>The proper measure of value for taxation purposes is the fair market value.  </a:t>
            </a:r>
            <a:r>
              <a:rPr lang="en-US" i="1" dirty="0"/>
              <a:t>Lindsey v. S.C. Tax </a:t>
            </a:r>
            <a:r>
              <a:rPr lang="en-US" i="1" dirty="0" err="1"/>
              <a:t>Comm’n</a:t>
            </a:r>
            <a:r>
              <a:rPr lang="en-US" i="1" dirty="0"/>
              <a:t>, </a:t>
            </a:r>
            <a:r>
              <a:rPr lang="en-US" dirty="0"/>
              <a:t>3</a:t>
            </a:r>
            <a:r>
              <a:rPr lang="en-US" i="1" dirty="0"/>
              <a:t>02 S.C. 504, 506, </a:t>
            </a:r>
            <a:r>
              <a:rPr lang="en-US" dirty="0"/>
              <a:t>397 S.E.2d 95, 97 (S.C. 1990).  </a:t>
            </a:r>
          </a:p>
          <a:p>
            <a:endParaRPr lang="en-US" dirty="0"/>
          </a:p>
          <a:p>
            <a:r>
              <a:rPr lang="en-US" dirty="0"/>
              <a:t>In estimating the value of land, all of its elements or incidents which affect market value or would influence the mind of a purchaser should be considered.  1970 S.C. Op. Atty. Gen. 337.  </a:t>
            </a:r>
          </a:p>
          <a:p>
            <a:pPr marL="0" indent="0">
              <a:buNone/>
            </a:pPr>
            <a:endParaRPr lang="en-US" dirty="0"/>
          </a:p>
        </p:txBody>
      </p:sp>
      <p:sp>
        <p:nvSpPr>
          <p:cNvPr id="3" name="Slide Number Placeholder 2"/>
          <p:cNvSpPr>
            <a:spLocks noGrp="1"/>
          </p:cNvSpPr>
          <p:nvPr>
            <p:ph type="sldNum" sz="quarter" idx="12"/>
          </p:nvPr>
        </p:nvSpPr>
        <p:spPr/>
        <p:txBody>
          <a:bodyPr/>
          <a:lstStyle/>
          <a:p>
            <a:fld id="{965F83A6-23D8-1148-BF19-DCC01702C12A}" type="slidenum">
              <a:rPr lang="en-US" smtClean="0"/>
              <a:t>17</a:t>
            </a:fld>
            <a:endParaRPr lang="en-US"/>
          </a:p>
        </p:txBody>
      </p:sp>
      <p:sp>
        <p:nvSpPr>
          <p:cNvPr id="4" name="Title 3"/>
          <p:cNvSpPr>
            <a:spLocks noGrp="1"/>
          </p:cNvSpPr>
          <p:nvPr>
            <p:ph type="title"/>
          </p:nvPr>
        </p:nvSpPr>
        <p:spPr/>
        <p:txBody>
          <a:bodyPr>
            <a:normAutofit fontScale="90000"/>
          </a:bodyPr>
          <a:lstStyle/>
          <a:p>
            <a:r>
              <a:rPr lang="en-US" dirty="0"/>
              <a:t> </a:t>
            </a:r>
            <a:br>
              <a:rPr lang="en-US" dirty="0"/>
            </a:br>
            <a:r>
              <a:rPr lang="en-US" dirty="0"/>
              <a:t>CASE LAW</a:t>
            </a:r>
            <a:br>
              <a:rPr lang="en-US" dirty="0"/>
            </a:br>
            <a:endParaRPr lang="en-US" dirty="0"/>
          </a:p>
        </p:txBody>
      </p:sp>
    </p:spTree>
    <p:extLst>
      <p:ext uri="{BB962C8B-B14F-4D97-AF65-F5344CB8AC3E}">
        <p14:creationId xmlns:p14="http://schemas.microsoft.com/office/powerpoint/2010/main" val="17807648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Property should be valued at its highest and best use which is "the reasonably probable and legal use of vacant land or an improved property, which is physically possible, appropriately supported, financially feasible, and that results in the highest value."  </a:t>
            </a:r>
            <a:r>
              <a:rPr lang="en-US" i="1" dirty="0"/>
              <a:t>Charleston </a:t>
            </a:r>
            <a:r>
              <a:rPr lang="en-US" i="1" dirty="0" err="1"/>
              <a:t>Cnty</a:t>
            </a:r>
            <a:r>
              <a:rPr lang="en-US" i="1" dirty="0"/>
              <a:t>. Assessor v. LMP Props., Inc</a:t>
            </a:r>
            <a:r>
              <a:rPr lang="en-US" dirty="0"/>
              <a:t>., 403 S.C. 194, 198, 743 S.E.2d 88, 90 (S.C. Ct. App. 2013).  The present use of property is presumed to be its highest and best use.  </a:t>
            </a:r>
            <a:r>
              <a:rPr lang="en-US" i="1" dirty="0"/>
              <a:t>Clement v. Charleston </a:t>
            </a:r>
            <a:r>
              <a:rPr lang="en-US" i="1" dirty="0" err="1"/>
              <a:t>Cnty</a:t>
            </a:r>
            <a:r>
              <a:rPr lang="en-US" i="1" dirty="0"/>
              <a:t>. Assessor</a:t>
            </a:r>
            <a:r>
              <a:rPr lang="en-US" dirty="0"/>
              <a:t>, No. 95-ALJ-17-0092-CC, 1995 WL 929686, at *2 (S.C. A.L.J. Aug. 9, 1995).</a:t>
            </a:r>
          </a:p>
        </p:txBody>
      </p:sp>
      <p:sp>
        <p:nvSpPr>
          <p:cNvPr id="3" name="Slide Number Placeholder 2"/>
          <p:cNvSpPr>
            <a:spLocks noGrp="1"/>
          </p:cNvSpPr>
          <p:nvPr>
            <p:ph type="sldNum" sz="quarter" idx="12"/>
          </p:nvPr>
        </p:nvSpPr>
        <p:spPr/>
        <p:txBody>
          <a:bodyPr/>
          <a:lstStyle/>
          <a:p>
            <a:fld id="{965F83A6-23D8-1148-BF19-DCC01702C12A}" type="slidenum">
              <a:rPr lang="en-US" smtClean="0"/>
              <a:t>18</a:t>
            </a:fld>
            <a:endParaRPr lang="en-US"/>
          </a:p>
        </p:txBody>
      </p:sp>
      <p:sp>
        <p:nvSpPr>
          <p:cNvPr id="4" name="Title 3"/>
          <p:cNvSpPr>
            <a:spLocks noGrp="1"/>
          </p:cNvSpPr>
          <p:nvPr>
            <p:ph type="title"/>
          </p:nvPr>
        </p:nvSpPr>
        <p:spPr/>
        <p:txBody>
          <a:bodyPr/>
          <a:lstStyle/>
          <a:p>
            <a:r>
              <a:rPr lang="en-US" dirty="0"/>
              <a:t>CASE LAW</a:t>
            </a:r>
          </a:p>
        </p:txBody>
      </p:sp>
    </p:spTree>
    <p:extLst>
      <p:ext uri="{BB962C8B-B14F-4D97-AF65-F5344CB8AC3E}">
        <p14:creationId xmlns:p14="http://schemas.microsoft.com/office/powerpoint/2010/main" val="11683630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38200" y="1477282"/>
            <a:ext cx="10515600" cy="4557758"/>
          </a:xfrm>
        </p:spPr>
        <p:txBody>
          <a:bodyPr>
            <a:normAutofit fontScale="85000" lnSpcReduction="10000"/>
          </a:bodyPr>
          <a:lstStyle/>
          <a:p>
            <a:r>
              <a:rPr lang="en-US" dirty="0"/>
              <a:t>The South Carolina courts have recognized that the income approach is “a recognized method for valuing property, specifically when the property’s value is largely based on rental income.”  </a:t>
            </a:r>
            <a:r>
              <a:rPr lang="en-US" i="1" dirty="0"/>
              <a:t>Hull v. Spartanburg </a:t>
            </a:r>
            <a:r>
              <a:rPr lang="en-US" i="1" dirty="0" err="1"/>
              <a:t>Cnty</a:t>
            </a:r>
            <a:r>
              <a:rPr lang="en-US" i="1" dirty="0"/>
              <a:t>. Assessor</a:t>
            </a:r>
            <a:r>
              <a:rPr lang="en-US" dirty="0"/>
              <a:t>, 372 S.C. 420, 426, 641 S.E.2d 909, 911 (S.C. Ct. App. 2007) </a:t>
            </a:r>
            <a:r>
              <a:rPr lang="en-US" i="1" dirty="0"/>
              <a:t>citing S.C. Tax Com. v. S.C. Tax Bd. of Review</a:t>
            </a:r>
            <a:r>
              <a:rPr lang="en-US" dirty="0"/>
              <a:t>, 287 S.C. 415, 418, 339 S.E.2d 131, 133 (S.C. Ct. App. 1985); </a:t>
            </a:r>
            <a:r>
              <a:rPr lang="en-US" i="1" dirty="0"/>
              <a:t>Sea Pines Plantation Co., Inc. v. Beaufort </a:t>
            </a:r>
            <a:r>
              <a:rPr lang="en-US" i="1" dirty="0" err="1"/>
              <a:t>Cnty</a:t>
            </a:r>
            <a:r>
              <a:rPr lang="en-US" i="1" dirty="0"/>
              <a:t>. Assessor</a:t>
            </a:r>
            <a:r>
              <a:rPr lang="en-US" dirty="0"/>
              <a:t>, No. 01-ALJ-17-0018-CC, 2002 WL 1486969, at *7 (S.C. A.L.J. June 20, 2002) (stating that the income method "is recognized as a somewhat favored means of valuing rental property").</a:t>
            </a:r>
            <a:r>
              <a:rPr lang="en-US" b="1" i="1" dirty="0"/>
              <a:t>  </a:t>
            </a:r>
            <a:r>
              <a:rPr lang="en-US" dirty="0"/>
              <a:t>Expenses including an allowance for vacancy are deducted in determining the net income to value real property under the income approach.  </a:t>
            </a:r>
            <a:r>
              <a:rPr lang="en-US" i="1" dirty="0"/>
              <a:t>Anthony v. </a:t>
            </a:r>
            <a:r>
              <a:rPr lang="en-US" i="1" dirty="0" err="1"/>
              <a:t>Padmar</a:t>
            </a:r>
            <a:r>
              <a:rPr lang="en-US" i="1" dirty="0"/>
              <a:t>, Inc</a:t>
            </a:r>
            <a:r>
              <a:rPr lang="en-US" dirty="0"/>
              <a:t>., 320 S.C. 436, 457, 465 S.E.2d 745, 757, FN 17 (S.C. Ct. App. 1995); </a:t>
            </a:r>
            <a:r>
              <a:rPr lang="en-US" i="1" dirty="0" err="1"/>
              <a:t>Tilbros</a:t>
            </a:r>
            <a:r>
              <a:rPr lang="en-US" i="1" dirty="0"/>
              <a:t>, Inc. v. Cherokee County Assessor’s Office, </a:t>
            </a:r>
            <a:r>
              <a:rPr lang="en-US" dirty="0"/>
              <a:t>No. 11-ALJ-17-0299-CC, 2013 WL 5676947 (S.C. A.L.J. Oct. 14, 2013).  The sale price is “some evidence of the fair market value” of real property although it is not conclusive.  </a:t>
            </a:r>
            <a:r>
              <a:rPr lang="en-US" i="1" dirty="0"/>
              <a:t>Smith v. Newberry </a:t>
            </a:r>
            <a:r>
              <a:rPr lang="en-US" i="1" dirty="0" err="1"/>
              <a:t>Cnty</a:t>
            </a:r>
            <a:r>
              <a:rPr lang="en-US" i="1" dirty="0"/>
              <a:t>. Assessor</a:t>
            </a:r>
            <a:r>
              <a:rPr lang="en-US" dirty="0"/>
              <a:t>, 350 S.C. 572, 579, 567 S.E.2d 501, 505 (S.C. Ct. App. 2002</a:t>
            </a:r>
            <a:r>
              <a:rPr lang="en-US" dirty="0" smtClean="0"/>
              <a:t>).</a:t>
            </a:r>
            <a:endParaRPr lang="en-US" dirty="0"/>
          </a:p>
        </p:txBody>
      </p:sp>
      <p:sp>
        <p:nvSpPr>
          <p:cNvPr id="3" name="Slide Number Placeholder 2"/>
          <p:cNvSpPr>
            <a:spLocks noGrp="1"/>
          </p:cNvSpPr>
          <p:nvPr>
            <p:ph type="sldNum" sz="quarter" idx="12"/>
          </p:nvPr>
        </p:nvSpPr>
        <p:spPr/>
        <p:txBody>
          <a:bodyPr/>
          <a:lstStyle/>
          <a:p>
            <a:fld id="{965F83A6-23D8-1148-BF19-DCC01702C12A}" type="slidenum">
              <a:rPr lang="en-US" smtClean="0"/>
              <a:t>19</a:t>
            </a:fld>
            <a:endParaRPr lang="en-US"/>
          </a:p>
        </p:txBody>
      </p:sp>
      <p:sp>
        <p:nvSpPr>
          <p:cNvPr id="4" name="Title 3"/>
          <p:cNvSpPr>
            <a:spLocks noGrp="1"/>
          </p:cNvSpPr>
          <p:nvPr>
            <p:ph type="title"/>
          </p:nvPr>
        </p:nvSpPr>
        <p:spPr/>
        <p:txBody>
          <a:bodyPr/>
          <a:lstStyle/>
          <a:p>
            <a:r>
              <a:rPr lang="en-US" dirty="0"/>
              <a:t>CASE LAW</a:t>
            </a:r>
          </a:p>
        </p:txBody>
      </p:sp>
    </p:spTree>
    <p:extLst>
      <p:ext uri="{BB962C8B-B14F-4D97-AF65-F5344CB8AC3E}">
        <p14:creationId xmlns:p14="http://schemas.microsoft.com/office/powerpoint/2010/main" val="12658740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38200" y="1644650"/>
            <a:ext cx="10515600" cy="4351338"/>
          </a:xfrm>
        </p:spPr>
        <p:txBody>
          <a:bodyPr>
            <a:normAutofit fontScale="85000" lnSpcReduction="20000"/>
          </a:bodyPr>
          <a:lstStyle/>
          <a:p>
            <a:pPr lvl="0"/>
            <a:r>
              <a:rPr lang="en-US" dirty="0"/>
              <a:t>Property taxes must be based upon a uniform assessment.  S.C. Code Ann. §12-37-30.</a:t>
            </a:r>
          </a:p>
          <a:p>
            <a:pPr marL="0" indent="0">
              <a:buNone/>
            </a:pPr>
            <a:endParaRPr lang="en-US" dirty="0"/>
          </a:p>
          <a:p>
            <a:pPr lvl="0"/>
            <a:r>
              <a:rPr lang="en-US" dirty="0"/>
              <a:t>Assessor is responsible for appraising and assessing real property except certain property which, by law, must be handled by the SCDOR (manufacturers, utilities, mining companies and certain transportation-related companies).  S.C. Code Ann. §12-37-90. </a:t>
            </a:r>
          </a:p>
          <a:p>
            <a:pPr marL="0" indent="0">
              <a:buNone/>
            </a:pPr>
            <a:endParaRPr lang="en-US" dirty="0"/>
          </a:p>
          <a:p>
            <a:pPr lvl="0"/>
            <a:r>
              <a:rPr lang="en-US" dirty="0"/>
              <a:t>Real property means not only land, but also all structures and other things therein contained or annexed or attached to the land that pass to the vendee by the conveyance of the land. SC Code §12-37-10(1). It includes fixed wharves and docks on rivers, lakes or tidewaters. For the purpose of determining the property’s assessment ratio, all improvements to leased real property made by the lessee are considered real property. SC Code §12-37-224.</a:t>
            </a:r>
          </a:p>
          <a:p>
            <a:endParaRPr lang="en-US" dirty="0"/>
          </a:p>
        </p:txBody>
      </p:sp>
      <p:sp>
        <p:nvSpPr>
          <p:cNvPr id="3" name="Slide Number Placeholder 2"/>
          <p:cNvSpPr>
            <a:spLocks noGrp="1"/>
          </p:cNvSpPr>
          <p:nvPr>
            <p:ph type="sldNum" sz="quarter" idx="12"/>
          </p:nvPr>
        </p:nvSpPr>
        <p:spPr/>
        <p:txBody>
          <a:bodyPr/>
          <a:lstStyle/>
          <a:p>
            <a:fld id="{965F83A6-23D8-1148-BF19-DCC01702C12A}" type="slidenum">
              <a:rPr lang="en-US" smtClean="0"/>
              <a:t>2</a:t>
            </a:fld>
            <a:endParaRPr lang="en-US"/>
          </a:p>
        </p:txBody>
      </p:sp>
      <p:sp>
        <p:nvSpPr>
          <p:cNvPr id="4" name="Title 3"/>
          <p:cNvSpPr>
            <a:spLocks noGrp="1"/>
          </p:cNvSpPr>
          <p:nvPr>
            <p:ph type="title"/>
          </p:nvPr>
        </p:nvSpPr>
        <p:spPr/>
        <p:txBody>
          <a:bodyPr>
            <a:normAutofit/>
          </a:bodyPr>
          <a:lstStyle/>
          <a:p>
            <a:r>
              <a:rPr lang="en-US" dirty="0"/>
              <a:t>SUMMARY OF </a:t>
            </a:r>
            <a:r>
              <a:rPr lang="en-US" dirty="0" smtClean="0"/>
              <a:t>GUIDANCE - STATUTES</a:t>
            </a:r>
            <a:endParaRPr lang="en-US" dirty="0"/>
          </a:p>
        </p:txBody>
      </p:sp>
    </p:spTree>
    <p:extLst>
      <p:ext uri="{BB962C8B-B14F-4D97-AF65-F5344CB8AC3E}">
        <p14:creationId xmlns:p14="http://schemas.microsoft.com/office/powerpoint/2010/main" val="42939019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lvl="0"/>
            <a:r>
              <a:rPr lang="en-US" i="1" dirty="0"/>
              <a:t>Ryder Truck Lines v. S.C. Tax </a:t>
            </a:r>
            <a:r>
              <a:rPr lang="en-US" i="1" dirty="0" err="1"/>
              <a:t>Comm’n</a:t>
            </a:r>
            <a:r>
              <a:rPr lang="en-US" i="1" dirty="0"/>
              <a:t>, 248 S.C. 148, 152, 149 S.E.2d 435, 437 (1966), </a:t>
            </a:r>
            <a:r>
              <a:rPr lang="en-US" dirty="0"/>
              <a:t>“a taxing statute must be construed most favorably to the taxpayer, and that any doubt should be resolved against the taxing authority.” </a:t>
            </a:r>
            <a:r>
              <a:rPr lang="en-US" i="1" dirty="0"/>
              <a:t>Richland County Assessor v. Walker</a:t>
            </a:r>
            <a:r>
              <a:rPr lang="en-US" dirty="0"/>
              <a:t>, No. 97-ALJ-17-0206-CC, 1997 WL 725106, at *2 (S.C. A.L.J. Nov. 6, 1997)</a:t>
            </a:r>
          </a:p>
          <a:p>
            <a:endParaRPr lang="en-US" dirty="0"/>
          </a:p>
          <a:p>
            <a:pPr lvl="0"/>
            <a:r>
              <a:rPr lang="en-US" i="1" dirty="0" err="1"/>
              <a:t>Tilbros</a:t>
            </a:r>
            <a:r>
              <a:rPr lang="en-US" i="1" dirty="0"/>
              <a:t>, Inc. v. Cherokee County Assessor’s Office, </a:t>
            </a:r>
            <a:r>
              <a:rPr lang="en-US" dirty="0"/>
              <a:t>No. 11-ALJ-17-0299-CC, 2013 WL 5676947, at *4 (SC ALJD Oct. 14, 2013), </a:t>
            </a:r>
            <a:r>
              <a:rPr lang="en-US" i="1" dirty="0"/>
              <a:t>citing Richland County Assessor v. Walker</a:t>
            </a:r>
            <a:r>
              <a:rPr lang="en-US" dirty="0"/>
              <a:t>, No. 97-ALJ-17-0206-CC, 1997 WL 725106, (S.C. A.L.J. Nov. 6, 1997).  The property owner has the burden of proof with regard to the property’s value and satisfies that burden by proving the property’s actual value.</a:t>
            </a:r>
          </a:p>
          <a:p>
            <a:endParaRPr lang="en-US" dirty="0"/>
          </a:p>
        </p:txBody>
      </p:sp>
      <p:sp>
        <p:nvSpPr>
          <p:cNvPr id="3" name="Slide Number Placeholder 2"/>
          <p:cNvSpPr>
            <a:spLocks noGrp="1"/>
          </p:cNvSpPr>
          <p:nvPr>
            <p:ph type="sldNum" sz="quarter" idx="12"/>
          </p:nvPr>
        </p:nvSpPr>
        <p:spPr/>
        <p:txBody>
          <a:bodyPr/>
          <a:lstStyle/>
          <a:p>
            <a:fld id="{965F83A6-23D8-1148-BF19-DCC01702C12A}" type="slidenum">
              <a:rPr lang="en-US" smtClean="0"/>
              <a:t>20</a:t>
            </a:fld>
            <a:endParaRPr lang="en-US"/>
          </a:p>
        </p:txBody>
      </p:sp>
      <p:sp>
        <p:nvSpPr>
          <p:cNvPr id="4" name="Title 3"/>
          <p:cNvSpPr>
            <a:spLocks noGrp="1"/>
          </p:cNvSpPr>
          <p:nvPr>
            <p:ph type="title"/>
          </p:nvPr>
        </p:nvSpPr>
        <p:spPr/>
        <p:txBody>
          <a:bodyPr/>
          <a:lstStyle/>
          <a:p>
            <a:r>
              <a:rPr lang="en-US" dirty="0"/>
              <a:t>CASE LAW</a:t>
            </a:r>
          </a:p>
        </p:txBody>
      </p:sp>
    </p:spTree>
    <p:extLst>
      <p:ext uri="{BB962C8B-B14F-4D97-AF65-F5344CB8AC3E}">
        <p14:creationId xmlns:p14="http://schemas.microsoft.com/office/powerpoint/2010/main" val="35349492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38200" y="1358536"/>
            <a:ext cx="10515600" cy="4997813"/>
          </a:xfrm>
        </p:spPr>
        <p:txBody>
          <a:bodyPr>
            <a:normAutofit fontScale="62500" lnSpcReduction="20000"/>
          </a:bodyPr>
          <a:lstStyle/>
          <a:p>
            <a:pPr lvl="0"/>
            <a:r>
              <a:rPr lang="en-US" dirty="0"/>
              <a:t>In the wake of recent economic woes, a question has arisen about the impact of declining property values on the assessment of real property in South Carolina in years between implementation of countywide reassessment programs. Claims for a reduction in assessment based solely on a decline in value have found no support to date. In other words, absent an assessable transfer of interest (ATI), there is no authority for an assessor to reassess property values in a non-countywide reassessment year when the property was not omitted from the tax rolls, has not undergone a change in (physical) condition that would alter its value, and without specific directive from the Department of Revenue to conduct a reassessment. See </a:t>
            </a:r>
            <a:r>
              <a:rPr lang="en-US" i="1" dirty="0"/>
              <a:t>Long Cove Home Owners’ </a:t>
            </a:r>
            <a:r>
              <a:rPr lang="en-US" i="1" dirty="0" err="1"/>
              <a:t>Ass’n</a:t>
            </a:r>
            <a:r>
              <a:rPr lang="en-US" i="1" dirty="0"/>
              <a:t> v. Beaufort County Tax Equalization Bd</a:t>
            </a:r>
            <a:r>
              <a:rPr lang="en-US" dirty="0"/>
              <a:t>., 327 S.C. 135, 488 S.E.2d 857 (1997); </a:t>
            </a:r>
            <a:r>
              <a:rPr lang="en-US" i="1" dirty="0"/>
              <a:t>Bertrand v. Beaufort County Assessor</a:t>
            </a:r>
            <a:r>
              <a:rPr lang="en-US" dirty="0"/>
              <a:t>, Docket No. 10- ALJ-17-0560-CC (S.C. Admin. </a:t>
            </a:r>
            <a:r>
              <a:rPr lang="en-US" dirty="0" err="1"/>
              <a:t>L.Ct</a:t>
            </a:r>
            <a:r>
              <a:rPr lang="en-US" dirty="0"/>
              <a:t>., filed Jan. 4, 2011); SC Tax Commission Decision 93-61; SC Code §§12-37-90, 12-37-3140, 12-39-220, 12-43-210 and 12-43-215. See also 2010 Op. </a:t>
            </a:r>
            <a:r>
              <a:rPr lang="en-US" dirty="0" err="1"/>
              <a:t>Atty</a:t>
            </a:r>
            <a:r>
              <a:rPr lang="en-US" dirty="0"/>
              <a:t> Gen. No. (June 9, 2010) (2010 WL 2678685</a:t>
            </a:r>
            <a:r>
              <a:rPr lang="en-US" dirty="0" smtClean="0"/>
              <a:t>)</a:t>
            </a:r>
          </a:p>
          <a:p>
            <a:pPr lvl="0"/>
            <a:endParaRPr lang="en-US" dirty="0"/>
          </a:p>
          <a:p>
            <a:pPr lvl="1"/>
            <a:r>
              <a:rPr lang="en-US" sz="2600" i="1" dirty="0" err="1"/>
              <a:t>Tilbros</a:t>
            </a:r>
            <a:r>
              <a:rPr lang="en-US" sz="2600" i="1" dirty="0"/>
              <a:t>, Inc. v. Cherokee County Assessor’s Office, No. 11-ALJ-17-0299-CC, 2013 WL 5676947, at *7 (S.C. A.L.J. Oct. 14, 2013) - allowance for vacancy deducted, burden of proof, not </a:t>
            </a:r>
            <a:r>
              <a:rPr lang="en-US" sz="2600" i="1" dirty="0" smtClean="0"/>
              <a:t>stabilized</a:t>
            </a:r>
            <a:endParaRPr lang="en-US" sz="2600" dirty="0"/>
          </a:p>
          <a:p>
            <a:pPr lvl="1"/>
            <a:r>
              <a:rPr lang="en-US" sz="2600" i="1" dirty="0" err="1"/>
              <a:t>Kubera</a:t>
            </a:r>
            <a:r>
              <a:rPr lang="en-US" sz="2600" i="1" dirty="0"/>
              <a:t> Development, LLC v. Dorchester County, SC Assessor’s Office,</a:t>
            </a:r>
            <a:r>
              <a:rPr lang="en-US" sz="2600" dirty="0"/>
              <a:t> No. 11-ALJ-17-0548-CC (S.C. A.L.J. May 23, 2012)</a:t>
            </a:r>
            <a:r>
              <a:rPr lang="en-US" sz="2600" i="1" dirty="0"/>
              <a:t> - allowance for vacancy, not </a:t>
            </a:r>
            <a:r>
              <a:rPr lang="en-US" sz="2600" i="1" dirty="0" smtClean="0"/>
              <a:t>stabilized</a:t>
            </a:r>
            <a:endParaRPr lang="en-US" u="sng" dirty="0" smtClean="0"/>
          </a:p>
          <a:p>
            <a:pPr marL="0" indent="0">
              <a:buNone/>
            </a:pPr>
            <a:r>
              <a:rPr lang="en-US" u="sng" dirty="0" smtClean="0"/>
              <a:t>Notes</a:t>
            </a:r>
            <a:endParaRPr lang="en-US" dirty="0"/>
          </a:p>
          <a:p>
            <a:r>
              <a:rPr lang="en-US" i="1" dirty="0"/>
              <a:t>Need to add re valuation </a:t>
            </a:r>
            <a:r>
              <a:rPr lang="en-US" i="1" dirty="0" smtClean="0"/>
              <a:t>date</a:t>
            </a:r>
            <a:endParaRPr lang="en-US" dirty="0"/>
          </a:p>
          <a:p>
            <a:r>
              <a:rPr lang="en-US" i="1" dirty="0"/>
              <a:t>Property owner has burden </a:t>
            </a:r>
            <a:endParaRPr lang="en-US" dirty="0"/>
          </a:p>
          <a:p>
            <a:r>
              <a:rPr lang="en-US" dirty="0"/>
              <a:t>The last countywide reassessment was in 2019 with a Dec. 31, 2018 valuation date</a:t>
            </a:r>
            <a:r>
              <a:rPr lang="en-US" dirty="0" smtClean="0"/>
              <a:t>.</a:t>
            </a:r>
            <a:endParaRPr lang="en-US" dirty="0"/>
          </a:p>
        </p:txBody>
      </p:sp>
      <p:sp>
        <p:nvSpPr>
          <p:cNvPr id="3" name="Slide Number Placeholder 2"/>
          <p:cNvSpPr>
            <a:spLocks noGrp="1"/>
          </p:cNvSpPr>
          <p:nvPr>
            <p:ph type="sldNum" sz="quarter" idx="12"/>
          </p:nvPr>
        </p:nvSpPr>
        <p:spPr/>
        <p:txBody>
          <a:bodyPr/>
          <a:lstStyle/>
          <a:p>
            <a:fld id="{965F83A6-23D8-1148-BF19-DCC01702C12A}" type="slidenum">
              <a:rPr lang="en-US" smtClean="0"/>
              <a:t>21</a:t>
            </a:fld>
            <a:endParaRPr lang="en-US"/>
          </a:p>
        </p:txBody>
      </p:sp>
      <p:sp>
        <p:nvSpPr>
          <p:cNvPr id="4" name="Title 3"/>
          <p:cNvSpPr>
            <a:spLocks noGrp="1"/>
          </p:cNvSpPr>
          <p:nvPr>
            <p:ph type="title"/>
          </p:nvPr>
        </p:nvSpPr>
        <p:spPr/>
        <p:txBody>
          <a:bodyPr/>
          <a:lstStyle/>
          <a:p>
            <a:r>
              <a:rPr lang="en-US" dirty="0"/>
              <a:t>CASE LAW</a:t>
            </a:r>
          </a:p>
        </p:txBody>
      </p:sp>
    </p:spTree>
    <p:extLst>
      <p:ext uri="{BB962C8B-B14F-4D97-AF65-F5344CB8AC3E}">
        <p14:creationId xmlns:p14="http://schemas.microsoft.com/office/powerpoint/2010/main" val="2672185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514350" lvl="0" indent="-514350">
              <a:buAutoNum type="arabicParenR"/>
            </a:pPr>
            <a:r>
              <a:rPr lang="en-US" dirty="0" smtClean="0"/>
              <a:t>Taxpayer </a:t>
            </a:r>
            <a:r>
              <a:rPr lang="en-US" dirty="0"/>
              <a:t>should always obtain a qualified appraisal prior to the County Board of Assessment Appeals Hearing. </a:t>
            </a:r>
            <a:endParaRPr lang="en-US" dirty="0" smtClean="0"/>
          </a:p>
          <a:p>
            <a:pPr marL="514350" lvl="0" indent="-514350">
              <a:buAutoNum type="arabicParenR"/>
            </a:pPr>
            <a:r>
              <a:rPr lang="en-US" dirty="0" smtClean="0"/>
              <a:t>A </a:t>
            </a:r>
            <a:r>
              <a:rPr lang="en-US" dirty="0"/>
              <a:t>taxpayer is not required to use appraisals or expert witnesses in the appeals process. However, it is incumbent upon a taxpayer to prove his or her assertions. In questions of valuation, a taxpayer cannot prevail without establishing the valuation that he asserts. See </a:t>
            </a:r>
            <a:r>
              <a:rPr lang="en-US" i="1" dirty="0"/>
              <a:t>Newberry Mills v. Dawkins,</a:t>
            </a:r>
            <a:r>
              <a:rPr lang="en-US" dirty="0"/>
              <a:t> 259 S.C. 7, 190 S.E.2d 503 (1972), and </a:t>
            </a:r>
            <a:r>
              <a:rPr lang="en-US" i="1" dirty="0"/>
              <a:t>Belk Department Store v. Taylor</a:t>
            </a:r>
            <a:r>
              <a:rPr lang="en-US" dirty="0"/>
              <a:t>, 259 S.C. 174, 191 S.E.2d 144 (1972).</a:t>
            </a:r>
          </a:p>
          <a:p>
            <a:endParaRPr lang="en-US" dirty="0"/>
          </a:p>
        </p:txBody>
      </p:sp>
      <p:sp>
        <p:nvSpPr>
          <p:cNvPr id="3" name="Slide Number Placeholder 2"/>
          <p:cNvSpPr>
            <a:spLocks noGrp="1"/>
          </p:cNvSpPr>
          <p:nvPr>
            <p:ph type="sldNum" sz="quarter" idx="12"/>
          </p:nvPr>
        </p:nvSpPr>
        <p:spPr/>
        <p:txBody>
          <a:bodyPr/>
          <a:lstStyle/>
          <a:p>
            <a:fld id="{965F83A6-23D8-1148-BF19-DCC01702C12A}" type="slidenum">
              <a:rPr lang="en-US" smtClean="0"/>
              <a:t>22</a:t>
            </a:fld>
            <a:endParaRPr lang="en-US"/>
          </a:p>
        </p:txBody>
      </p:sp>
      <p:sp>
        <p:nvSpPr>
          <p:cNvPr id="4" name="Title 3"/>
          <p:cNvSpPr>
            <a:spLocks noGrp="1"/>
          </p:cNvSpPr>
          <p:nvPr>
            <p:ph type="title"/>
          </p:nvPr>
        </p:nvSpPr>
        <p:spPr/>
        <p:txBody>
          <a:bodyPr/>
          <a:lstStyle/>
          <a:p>
            <a:r>
              <a:rPr lang="en-US" dirty="0" smtClean="0"/>
              <a:t>STRATEGIES</a:t>
            </a:r>
            <a:endParaRPr lang="en-US" dirty="0"/>
          </a:p>
        </p:txBody>
      </p:sp>
    </p:spTree>
    <p:extLst>
      <p:ext uri="{BB962C8B-B14F-4D97-AF65-F5344CB8AC3E}">
        <p14:creationId xmlns:p14="http://schemas.microsoft.com/office/powerpoint/2010/main" val="42711601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38200" y="1503407"/>
            <a:ext cx="10515600" cy="4351338"/>
          </a:xfrm>
        </p:spPr>
        <p:txBody>
          <a:bodyPr/>
          <a:lstStyle/>
          <a:p>
            <a:pPr marL="514350" lvl="0" indent="-514350">
              <a:buAutoNum type="arabicParenR" startAt="3"/>
            </a:pPr>
            <a:r>
              <a:rPr lang="en-US" dirty="0" smtClean="0"/>
              <a:t>Assuming </a:t>
            </a:r>
            <a:r>
              <a:rPr lang="en-US" dirty="0"/>
              <a:t>case is appealed to the ALC, then Assessor will likely hire an outside appraiser to appraise the property. Taxpayer should have an independent appraiser perform what is called a “Review Appraisal” per Uniform Standards of Professional Appraisal Practice (USPAP) rules of the Assessor’s outside appraisal. </a:t>
            </a:r>
          </a:p>
          <a:p>
            <a:pPr marL="514350" lvl="0" indent="-514350">
              <a:buAutoNum type="arabicParenR" startAt="3"/>
            </a:pPr>
            <a:r>
              <a:rPr lang="en-US" dirty="0" smtClean="0"/>
              <a:t>Taxpayer </a:t>
            </a:r>
            <a:r>
              <a:rPr lang="en-US" dirty="0"/>
              <a:t>should make sure its appraiser or review appraisal expert have access to 3</a:t>
            </a:r>
            <a:r>
              <a:rPr lang="en-US" baseline="30000" dirty="0"/>
              <a:t>rd</a:t>
            </a:r>
            <a:r>
              <a:rPr lang="en-US" dirty="0"/>
              <a:t> party sources, which can be expensive. </a:t>
            </a:r>
            <a:endParaRPr lang="en-US" dirty="0" smtClean="0"/>
          </a:p>
          <a:p>
            <a:pPr marL="514350" lvl="0" indent="-514350">
              <a:buAutoNum type="arabicParenR" startAt="3"/>
            </a:pPr>
            <a:r>
              <a:rPr lang="en-US" dirty="0" smtClean="0"/>
              <a:t>Counsel </a:t>
            </a:r>
            <a:r>
              <a:rPr lang="en-US" dirty="0"/>
              <a:t>should be familiar with USPAP standards and Appraisal Institute’s Manual.</a:t>
            </a:r>
          </a:p>
        </p:txBody>
      </p:sp>
      <p:sp>
        <p:nvSpPr>
          <p:cNvPr id="3" name="Slide Number Placeholder 2"/>
          <p:cNvSpPr>
            <a:spLocks noGrp="1"/>
          </p:cNvSpPr>
          <p:nvPr>
            <p:ph type="sldNum" sz="quarter" idx="12"/>
          </p:nvPr>
        </p:nvSpPr>
        <p:spPr/>
        <p:txBody>
          <a:bodyPr/>
          <a:lstStyle/>
          <a:p>
            <a:fld id="{965F83A6-23D8-1148-BF19-DCC01702C12A}" type="slidenum">
              <a:rPr lang="en-US" smtClean="0"/>
              <a:t>23</a:t>
            </a:fld>
            <a:endParaRPr lang="en-US"/>
          </a:p>
        </p:txBody>
      </p:sp>
      <p:sp>
        <p:nvSpPr>
          <p:cNvPr id="4" name="Title 3"/>
          <p:cNvSpPr>
            <a:spLocks noGrp="1"/>
          </p:cNvSpPr>
          <p:nvPr>
            <p:ph type="title"/>
          </p:nvPr>
        </p:nvSpPr>
        <p:spPr/>
        <p:txBody>
          <a:bodyPr/>
          <a:lstStyle/>
          <a:p>
            <a:r>
              <a:rPr lang="en-US" dirty="0"/>
              <a:t>STRATEGIES</a:t>
            </a:r>
          </a:p>
        </p:txBody>
      </p:sp>
    </p:spTree>
    <p:extLst>
      <p:ext uri="{BB962C8B-B14F-4D97-AF65-F5344CB8AC3E}">
        <p14:creationId xmlns:p14="http://schemas.microsoft.com/office/powerpoint/2010/main" val="101167377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514350" lvl="0" indent="-514350">
              <a:buFont typeface="+mj-lt"/>
              <a:buAutoNum type="arabicPeriod"/>
            </a:pPr>
            <a:r>
              <a:rPr lang="en-US" dirty="0"/>
              <a:t>South Carolina recently joined the growing number of states to enact legislation that provides a state workaround to the $10,000 State and Local Tax (SALT) federal income tax deduction cap imposed on individual taxpayers by the 2017 Tax Cuts and Jobs Act. </a:t>
            </a:r>
          </a:p>
          <a:p>
            <a:pPr marL="514350" lvl="0" indent="-514350">
              <a:buFont typeface="+mj-lt"/>
              <a:buAutoNum type="arabicPeriod"/>
            </a:pPr>
            <a:r>
              <a:rPr lang="en-US" dirty="0"/>
              <a:t>Senate Bill 627 allows qualifying entities, such as partnerships, S corporations, and limited liability companies who have made either the partnership tax election or S corporation tax election to pay an optional, entity-level South Carolina income tax </a:t>
            </a:r>
            <a:r>
              <a:rPr lang="en-US" b="1" i="1" dirty="0"/>
              <a:t>on active trade or business income. </a:t>
            </a:r>
            <a:endParaRPr lang="en-US" dirty="0"/>
          </a:p>
        </p:txBody>
      </p:sp>
      <p:sp>
        <p:nvSpPr>
          <p:cNvPr id="3" name="Slide Number Placeholder 2"/>
          <p:cNvSpPr>
            <a:spLocks noGrp="1"/>
          </p:cNvSpPr>
          <p:nvPr>
            <p:ph type="sldNum" sz="quarter" idx="12"/>
          </p:nvPr>
        </p:nvSpPr>
        <p:spPr/>
        <p:txBody>
          <a:bodyPr/>
          <a:lstStyle/>
          <a:p>
            <a:fld id="{965F83A6-23D8-1148-BF19-DCC01702C12A}" type="slidenum">
              <a:rPr lang="en-US" smtClean="0"/>
              <a:t>24</a:t>
            </a:fld>
            <a:endParaRPr lang="en-US"/>
          </a:p>
        </p:txBody>
      </p:sp>
      <p:sp>
        <p:nvSpPr>
          <p:cNvPr id="4" name="Title 3"/>
          <p:cNvSpPr>
            <a:spLocks noGrp="1"/>
          </p:cNvSpPr>
          <p:nvPr>
            <p:ph type="title"/>
          </p:nvPr>
        </p:nvSpPr>
        <p:spPr/>
        <p:txBody>
          <a:bodyPr/>
          <a:lstStyle/>
          <a:p>
            <a:r>
              <a:rPr lang="en-US" dirty="0" smtClean="0"/>
              <a:t>OTHER RECENT TAX CHANGES IN SC TO NOTE</a:t>
            </a:r>
            <a:endParaRPr lang="en-US" dirty="0"/>
          </a:p>
        </p:txBody>
      </p:sp>
    </p:spTree>
    <p:extLst>
      <p:ext uri="{BB962C8B-B14F-4D97-AF65-F5344CB8AC3E}">
        <p14:creationId xmlns:p14="http://schemas.microsoft.com/office/powerpoint/2010/main" val="299792412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indent="0">
              <a:buNone/>
            </a:pPr>
            <a:r>
              <a:rPr lang="en-US" dirty="0" smtClean="0"/>
              <a:t>3. 	Note </a:t>
            </a:r>
            <a:r>
              <a:rPr lang="en-US" dirty="0"/>
              <a:t>that the statute does not address entities taxed as C </a:t>
            </a:r>
            <a:r>
              <a:rPr lang="en-US" dirty="0" smtClean="0"/>
              <a:t>	corporations </a:t>
            </a:r>
            <a:r>
              <a:rPr lang="en-US" dirty="0"/>
              <a:t>or disregarded, single-member Limited Liability </a:t>
            </a:r>
            <a:r>
              <a:rPr lang="en-US" dirty="0" smtClean="0"/>
              <a:t>	Companies </a:t>
            </a:r>
            <a:r>
              <a:rPr lang="en-US" dirty="0"/>
              <a:t>(LLCs</a:t>
            </a:r>
            <a:r>
              <a:rPr lang="en-US" dirty="0" smtClean="0"/>
              <a:t>).</a:t>
            </a:r>
          </a:p>
          <a:p>
            <a:pPr marL="0" lvl="0" indent="0">
              <a:buNone/>
            </a:pPr>
            <a:r>
              <a:rPr lang="en-US" dirty="0" smtClean="0"/>
              <a:t>4.	 This </a:t>
            </a:r>
            <a:r>
              <a:rPr lang="en-US" dirty="0"/>
              <a:t>allows qualified owners to circumvent the $10,000 </a:t>
            </a:r>
            <a:r>
              <a:rPr lang="en-US" dirty="0" smtClean="0"/>
              <a:t>	deduction </a:t>
            </a:r>
            <a:r>
              <a:rPr lang="en-US" dirty="0"/>
              <a:t>cap by excluding this income, so long as the entity </a:t>
            </a:r>
            <a:r>
              <a:rPr lang="en-US" dirty="0" smtClean="0"/>
              <a:t>	elected </a:t>
            </a:r>
            <a:r>
              <a:rPr lang="en-US" dirty="0"/>
              <a:t>to pay (and does </a:t>
            </a:r>
            <a:r>
              <a:rPr lang="en-US" dirty="0" smtClean="0"/>
              <a:t>pay) the tax at the entity level.</a:t>
            </a:r>
          </a:p>
          <a:p>
            <a:pPr marL="0" indent="0">
              <a:buNone/>
            </a:pPr>
            <a:r>
              <a:rPr lang="en-US" dirty="0" smtClean="0"/>
              <a:t>5.	 In </a:t>
            </a:r>
            <a:r>
              <a:rPr lang="en-US" dirty="0"/>
              <a:t>general, a qualified owner means a partner or shareholder of </a:t>
            </a:r>
            <a:r>
              <a:rPr lang="en-US" dirty="0" smtClean="0"/>
              <a:t>	a </a:t>
            </a:r>
            <a:r>
              <a:rPr lang="en-US" dirty="0"/>
              <a:t>qualified entity that is an individual, estate, trust, or any other </a:t>
            </a:r>
            <a:r>
              <a:rPr lang="en-US" dirty="0" smtClean="0"/>
              <a:t>	entity </a:t>
            </a:r>
            <a:r>
              <a:rPr lang="en-US" dirty="0"/>
              <a:t>except C corporations, banking and insurance companies, </a:t>
            </a:r>
            <a:r>
              <a:rPr lang="en-US" dirty="0" smtClean="0"/>
              <a:t>	or </a:t>
            </a:r>
            <a:r>
              <a:rPr lang="en-US" dirty="0"/>
              <a:t>tax-exempt entities (e.g., nonprofits).</a:t>
            </a:r>
          </a:p>
          <a:p>
            <a:endParaRPr lang="en-US" dirty="0"/>
          </a:p>
        </p:txBody>
      </p:sp>
      <p:sp>
        <p:nvSpPr>
          <p:cNvPr id="3" name="Slide Number Placeholder 2"/>
          <p:cNvSpPr>
            <a:spLocks noGrp="1"/>
          </p:cNvSpPr>
          <p:nvPr>
            <p:ph type="sldNum" sz="quarter" idx="12"/>
          </p:nvPr>
        </p:nvSpPr>
        <p:spPr/>
        <p:txBody>
          <a:bodyPr/>
          <a:lstStyle/>
          <a:p>
            <a:fld id="{965F83A6-23D8-1148-BF19-DCC01702C12A}" type="slidenum">
              <a:rPr lang="en-US" smtClean="0"/>
              <a:t>25</a:t>
            </a:fld>
            <a:endParaRPr lang="en-US"/>
          </a:p>
        </p:txBody>
      </p:sp>
      <p:sp>
        <p:nvSpPr>
          <p:cNvPr id="4" name="Title 3"/>
          <p:cNvSpPr>
            <a:spLocks noGrp="1"/>
          </p:cNvSpPr>
          <p:nvPr>
            <p:ph type="title"/>
          </p:nvPr>
        </p:nvSpPr>
        <p:spPr/>
        <p:txBody>
          <a:bodyPr/>
          <a:lstStyle/>
          <a:p>
            <a:r>
              <a:rPr lang="en-US" dirty="0"/>
              <a:t>OTHER RECENT TAX CHANGES IN SC TO NOTE</a:t>
            </a:r>
          </a:p>
        </p:txBody>
      </p:sp>
    </p:spTree>
    <p:extLst>
      <p:ext uri="{BB962C8B-B14F-4D97-AF65-F5344CB8AC3E}">
        <p14:creationId xmlns:p14="http://schemas.microsoft.com/office/powerpoint/2010/main" val="112521816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lvl="0" indent="0">
              <a:buNone/>
            </a:pPr>
            <a:r>
              <a:rPr lang="en-US" dirty="0"/>
              <a:t>6</a:t>
            </a:r>
            <a:r>
              <a:rPr lang="en-US" dirty="0" smtClean="0"/>
              <a:t>. 	This </a:t>
            </a:r>
            <a:r>
              <a:rPr lang="en-US" dirty="0"/>
              <a:t>is an annual election available to qualified entities and </a:t>
            </a:r>
            <a:r>
              <a:rPr lang="en-US" dirty="0" smtClean="0"/>
              <a:t>	qualified </a:t>
            </a:r>
            <a:r>
              <a:rPr lang="en-US" dirty="0"/>
              <a:t>owners starting in 2021. The election must be made on </a:t>
            </a:r>
            <a:r>
              <a:rPr lang="en-US" dirty="0" smtClean="0"/>
              <a:t>	or </a:t>
            </a:r>
            <a:r>
              <a:rPr lang="en-US" dirty="0"/>
              <a:t>before the due date, including extensions, for filing the </a:t>
            </a:r>
            <a:r>
              <a:rPr lang="en-US" dirty="0" smtClean="0"/>
              <a:t>	attendant </a:t>
            </a:r>
            <a:r>
              <a:rPr lang="en-US" dirty="0"/>
              <a:t>income tax return. </a:t>
            </a:r>
          </a:p>
          <a:p>
            <a:pPr marL="0" lvl="0" indent="0">
              <a:buNone/>
            </a:pPr>
            <a:r>
              <a:rPr lang="en-US" dirty="0"/>
              <a:t>7</a:t>
            </a:r>
            <a:r>
              <a:rPr lang="en-US" dirty="0" smtClean="0"/>
              <a:t>. 	We </a:t>
            </a:r>
            <a:r>
              <a:rPr lang="en-US" dirty="0"/>
              <a:t>anticipate the South Carolina Department of Revenue will </a:t>
            </a:r>
            <a:r>
              <a:rPr lang="en-US" dirty="0" smtClean="0"/>
              <a:t>	soon issue </a:t>
            </a:r>
            <a:r>
              <a:rPr lang="en-US" dirty="0"/>
              <a:t>guidance on electing and complying with this new </a:t>
            </a:r>
            <a:r>
              <a:rPr lang="en-US" dirty="0" smtClean="0"/>
              <a:t>	legislation.</a:t>
            </a:r>
            <a:endParaRPr lang="en-US" dirty="0"/>
          </a:p>
        </p:txBody>
      </p:sp>
      <p:sp>
        <p:nvSpPr>
          <p:cNvPr id="3" name="Slide Number Placeholder 2"/>
          <p:cNvSpPr>
            <a:spLocks noGrp="1"/>
          </p:cNvSpPr>
          <p:nvPr>
            <p:ph type="sldNum" sz="quarter" idx="12"/>
          </p:nvPr>
        </p:nvSpPr>
        <p:spPr/>
        <p:txBody>
          <a:bodyPr/>
          <a:lstStyle/>
          <a:p>
            <a:fld id="{965F83A6-23D8-1148-BF19-DCC01702C12A}" type="slidenum">
              <a:rPr lang="en-US" smtClean="0"/>
              <a:t>26</a:t>
            </a:fld>
            <a:endParaRPr lang="en-US"/>
          </a:p>
        </p:txBody>
      </p:sp>
      <p:sp>
        <p:nvSpPr>
          <p:cNvPr id="4" name="Title 3"/>
          <p:cNvSpPr>
            <a:spLocks noGrp="1"/>
          </p:cNvSpPr>
          <p:nvPr>
            <p:ph type="title"/>
          </p:nvPr>
        </p:nvSpPr>
        <p:spPr/>
        <p:txBody>
          <a:bodyPr/>
          <a:lstStyle/>
          <a:p>
            <a:r>
              <a:rPr lang="en-US" dirty="0"/>
              <a:t>OTHER RECENT TAX CHANGES IN SC TO NOTE</a:t>
            </a:r>
          </a:p>
        </p:txBody>
      </p:sp>
    </p:spTree>
    <p:extLst>
      <p:ext uri="{BB962C8B-B14F-4D97-AF65-F5344CB8AC3E}">
        <p14:creationId xmlns:p14="http://schemas.microsoft.com/office/powerpoint/2010/main" val="400647272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39788" y="182237"/>
            <a:ext cx="10515600" cy="1325563"/>
          </a:xfrm>
        </p:spPr>
        <p:txBody>
          <a:bodyPr/>
          <a:lstStyle/>
          <a:p>
            <a:pPr algn="ctr"/>
            <a:r>
              <a:rPr lang="en-US" dirty="0" smtClean="0"/>
              <a:t>Q&amp;A</a:t>
            </a:r>
            <a:endParaRPr lang="en-US" dirty="0"/>
          </a:p>
        </p:txBody>
      </p:sp>
      <p:sp>
        <p:nvSpPr>
          <p:cNvPr id="2" name="Content Placeholder 1"/>
          <p:cNvSpPr>
            <a:spLocks noGrp="1"/>
          </p:cNvSpPr>
          <p:nvPr>
            <p:ph type="body" idx="1"/>
          </p:nvPr>
        </p:nvSpPr>
        <p:spPr>
          <a:xfrm>
            <a:off x="839788" y="1193074"/>
            <a:ext cx="5157787" cy="2081349"/>
          </a:xfrm>
        </p:spPr>
        <p:txBody>
          <a:bodyPr>
            <a:normAutofit fontScale="92500" lnSpcReduction="10000"/>
          </a:bodyPr>
          <a:lstStyle/>
          <a:p>
            <a:pPr marL="0" indent="0" algn="ctr">
              <a:buNone/>
            </a:pPr>
            <a:endParaRPr lang="en-US" sz="2600" dirty="0"/>
          </a:p>
          <a:p>
            <a:pPr marL="0" indent="0" algn="ctr">
              <a:buNone/>
            </a:pPr>
            <a:r>
              <a:rPr lang="en-US" sz="2600" u="sng" dirty="0" smtClean="0"/>
              <a:t>G.P. Diminich</a:t>
            </a:r>
          </a:p>
          <a:p>
            <a:pPr algn="ctr"/>
            <a:r>
              <a:rPr lang="en-US" sz="2600" dirty="0" smtClean="0"/>
              <a:t>843.996.1912 direct</a:t>
            </a:r>
          </a:p>
          <a:p>
            <a:pPr algn="ctr"/>
            <a:r>
              <a:rPr lang="en-US" sz="2600" dirty="0" smtClean="0"/>
              <a:t>gdiminich@shumaker.com</a:t>
            </a:r>
          </a:p>
          <a:p>
            <a:pPr algn="ctr"/>
            <a:r>
              <a:rPr lang="en-US" sz="2600" dirty="0" smtClean="0"/>
              <a:t>Charleston, SC</a:t>
            </a:r>
            <a:endParaRPr lang="en-US" sz="2600" dirty="0"/>
          </a:p>
        </p:txBody>
      </p:sp>
      <p:pic>
        <p:nvPicPr>
          <p:cNvPr id="9" name="Content Placeholder 8"/>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2472295" y="3432969"/>
            <a:ext cx="1892771" cy="2523694"/>
          </a:xfrm>
        </p:spPr>
      </p:pic>
      <p:sp>
        <p:nvSpPr>
          <p:cNvPr id="6" name="Text Placeholder 5"/>
          <p:cNvSpPr>
            <a:spLocks noGrp="1"/>
          </p:cNvSpPr>
          <p:nvPr>
            <p:ph type="body" sz="quarter" idx="3"/>
          </p:nvPr>
        </p:nvSpPr>
        <p:spPr>
          <a:xfrm>
            <a:off x="6172200" y="1193074"/>
            <a:ext cx="5183188" cy="2081349"/>
          </a:xfrm>
        </p:spPr>
        <p:txBody>
          <a:bodyPr>
            <a:normAutofit/>
          </a:bodyPr>
          <a:lstStyle/>
          <a:p>
            <a:pPr algn="ctr">
              <a:lnSpc>
                <a:spcPct val="100000"/>
              </a:lnSpc>
            </a:pPr>
            <a:r>
              <a:rPr lang="en-US" u="sng" dirty="0" smtClean="0"/>
              <a:t>Felix C. Pelzer</a:t>
            </a:r>
          </a:p>
          <a:p>
            <a:pPr algn="ctr">
              <a:lnSpc>
                <a:spcPct val="100000"/>
              </a:lnSpc>
            </a:pPr>
            <a:r>
              <a:rPr lang="en-US" dirty="0"/>
              <a:t>843.996.1915 </a:t>
            </a:r>
            <a:r>
              <a:rPr lang="en-US" dirty="0" smtClean="0"/>
              <a:t>direct fpelzer@shumaker.com</a:t>
            </a:r>
            <a:endParaRPr lang="en-US" dirty="0"/>
          </a:p>
          <a:p>
            <a:pPr algn="ctr">
              <a:lnSpc>
                <a:spcPct val="100000"/>
              </a:lnSpc>
            </a:pPr>
            <a:r>
              <a:rPr lang="en-US" dirty="0"/>
              <a:t>Charleston, </a:t>
            </a:r>
            <a:r>
              <a:rPr lang="en-US" dirty="0" smtClean="0"/>
              <a:t>SC</a:t>
            </a:r>
            <a:endParaRPr lang="en-US" dirty="0"/>
          </a:p>
        </p:txBody>
      </p:sp>
      <p:pic>
        <p:nvPicPr>
          <p:cNvPr id="8" name="Content Placeholder 7"/>
          <p:cNvPicPr>
            <a:picLocks noGrp="1" noChangeAspect="1"/>
          </p:cNvPicPr>
          <p:nvPr>
            <p:ph sz="quarter" idx="4"/>
          </p:nvPr>
        </p:nvPicPr>
        <p:blipFill>
          <a:blip r:embed="rId3">
            <a:extLst>
              <a:ext uri="{28A0092B-C50C-407E-A947-70E740481C1C}">
                <a14:useLocalDpi xmlns:a14="http://schemas.microsoft.com/office/drawing/2010/main" val="0"/>
              </a:ext>
            </a:extLst>
          </a:blip>
          <a:stretch>
            <a:fillRect/>
          </a:stretch>
        </p:blipFill>
        <p:spPr>
          <a:xfrm>
            <a:off x="7868987" y="3432969"/>
            <a:ext cx="1892771" cy="2523694"/>
          </a:xfrm>
        </p:spPr>
      </p:pic>
      <p:sp>
        <p:nvSpPr>
          <p:cNvPr id="3" name="Slide Number Placeholder 2"/>
          <p:cNvSpPr>
            <a:spLocks noGrp="1"/>
          </p:cNvSpPr>
          <p:nvPr>
            <p:ph type="sldNum" sz="quarter" idx="12"/>
          </p:nvPr>
        </p:nvSpPr>
        <p:spPr/>
        <p:txBody>
          <a:bodyPr/>
          <a:lstStyle/>
          <a:p>
            <a:fld id="{965F83A6-23D8-1148-BF19-DCC01702C12A}" type="slidenum">
              <a:rPr lang="en-US" smtClean="0"/>
              <a:t>27</a:t>
            </a:fld>
            <a:endParaRPr lang="en-US"/>
          </a:p>
        </p:txBody>
      </p:sp>
    </p:spTree>
    <p:extLst>
      <p:ext uri="{BB962C8B-B14F-4D97-AF65-F5344CB8AC3E}">
        <p14:creationId xmlns:p14="http://schemas.microsoft.com/office/powerpoint/2010/main" val="289628275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a:p>
        </p:txBody>
      </p:sp>
      <p:sp>
        <p:nvSpPr>
          <p:cNvPr id="3" name="Slide Number Placeholder 2"/>
          <p:cNvSpPr>
            <a:spLocks noGrp="1"/>
          </p:cNvSpPr>
          <p:nvPr>
            <p:ph type="sldNum" sz="quarter" idx="12"/>
          </p:nvPr>
        </p:nvSpPr>
        <p:spPr/>
        <p:txBody>
          <a:bodyPr/>
          <a:lstStyle/>
          <a:p>
            <a:fld id="{965F83A6-23D8-1148-BF19-DCC01702C12A}" type="slidenum">
              <a:rPr lang="en-US" smtClean="0"/>
              <a:t>28</a:t>
            </a:fld>
            <a:endParaRPr lang="en-US"/>
          </a:p>
        </p:txBody>
      </p:sp>
      <p:sp>
        <p:nvSpPr>
          <p:cNvPr id="4" name="Title 3"/>
          <p:cNvSpPr>
            <a:spLocks noGrp="1"/>
          </p:cNvSpPr>
          <p:nvPr>
            <p:ph type="title"/>
          </p:nvPr>
        </p:nvSpPr>
        <p:spPr/>
        <p:txBody>
          <a:bodyPr/>
          <a:lstStyle/>
          <a:p>
            <a:endParaRPr lang="en-US"/>
          </a:p>
        </p:txBody>
      </p:sp>
    </p:spTree>
    <p:extLst>
      <p:ext uri="{BB962C8B-B14F-4D97-AF65-F5344CB8AC3E}">
        <p14:creationId xmlns:p14="http://schemas.microsoft.com/office/powerpoint/2010/main" val="196793779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a:p>
        </p:txBody>
      </p:sp>
      <p:sp>
        <p:nvSpPr>
          <p:cNvPr id="3" name="Slide Number Placeholder 2"/>
          <p:cNvSpPr>
            <a:spLocks noGrp="1"/>
          </p:cNvSpPr>
          <p:nvPr>
            <p:ph type="sldNum" sz="quarter" idx="12"/>
          </p:nvPr>
        </p:nvSpPr>
        <p:spPr/>
        <p:txBody>
          <a:bodyPr/>
          <a:lstStyle/>
          <a:p>
            <a:fld id="{965F83A6-23D8-1148-BF19-DCC01702C12A}" type="slidenum">
              <a:rPr lang="en-US" smtClean="0"/>
              <a:t>29</a:t>
            </a:fld>
            <a:endParaRPr lang="en-US"/>
          </a:p>
        </p:txBody>
      </p:sp>
      <p:sp>
        <p:nvSpPr>
          <p:cNvPr id="4" name="Title 3"/>
          <p:cNvSpPr>
            <a:spLocks noGrp="1"/>
          </p:cNvSpPr>
          <p:nvPr>
            <p:ph type="title"/>
          </p:nvPr>
        </p:nvSpPr>
        <p:spPr/>
        <p:txBody>
          <a:bodyPr/>
          <a:lstStyle/>
          <a:p>
            <a:endParaRPr lang="en-US"/>
          </a:p>
        </p:txBody>
      </p:sp>
    </p:spTree>
    <p:extLst>
      <p:ext uri="{BB962C8B-B14F-4D97-AF65-F5344CB8AC3E}">
        <p14:creationId xmlns:p14="http://schemas.microsoft.com/office/powerpoint/2010/main" val="28214113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38200" y="1520825"/>
            <a:ext cx="10515600" cy="4351338"/>
          </a:xfrm>
        </p:spPr>
        <p:txBody>
          <a:bodyPr>
            <a:normAutofit fontScale="92500" lnSpcReduction="20000"/>
          </a:bodyPr>
          <a:lstStyle/>
          <a:p>
            <a:pPr lvl="0"/>
            <a:r>
              <a:rPr lang="en-US" dirty="0"/>
              <a:t>Intangible property is not subject to property tax.  S.C. Code Ann. §12-37-220(A)(10).  Accordingly, only the real property may be taxed and not going concern value.  This is frequently an issue with operating businesses such as assisted living facilities.  It is critical to isolate the going concern value which is not subject to property tax.</a:t>
            </a:r>
          </a:p>
          <a:p>
            <a:endParaRPr lang="en-US" dirty="0"/>
          </a:p>
          <a:p>
            <a:pPr lvl="0"/>
            <a:r>
              <a:rPr lang="en-US" dirty="0"/>
              <a:t>The Lien date is Dec. 31 of the prior year.  S.C. Code Ann. §12-37-610. </a:t>
            </a:r>
          </a:p>
          <a:p>
            <a:pPr marL="0" indent="0">
              <a:buNone/>
            </a:pPr>
            <a:endParaRPr lang="en-US" dirty="0"/>
          </a:p>
          <a:p>
            <a:pPr lvl="0"/>
            <a:r>
              <a:rPr lang="en-US" dirty="0"/>
              <a:t>Fair market value is defined as "the price which the property would bring following reasonable exposure to the market, where both the seller and the buyer are willing, are not acting under compulsion, and are reasonably well informed of the uses and purposes for which it is adapted and for which it is capable of being used." S.C. Code Ann. §12-37-930.</a:t>
            </a:r>
          </a:p>
          <a:p>
            <a:endParaRPr lang="en-US" dirty="0"/>
          </a:p>
        </p:txBody>
      </p:sp>
      <p:sp>
        <p:nvSpPr>
          <p:cNvPr id="3" name="Slide Number Placeholder 2"/>
          <p:cNvSpPr>
            <a:spLocks noGrp="1"/>
          </p:cNvSpPr>
          <p:nvPr>
            <p:ph type="sldNum" sz="quarter" idx="12"/>
          </p:nvPr>
        </p:nvSpPr>
        <p:spPr/>
        <p:txBody>
          <a:bodyPr/>
          <a:lstStyle/>
          <a:p>
            <a:fld id="{965F83A6-23D8-1148-BF19-DCC01702C12A}" type="slidenum">
              <a:rPr lang="en-US" smtClean="0"/>
              <a:t>3</a:t>
            </a:fld>
            <a:endParaRPr lang="en-US"/>
          </a:p>
        </p:txBody>
      </p:sp>
      <p:sp>
        <p:nvSpPr>
          <p:cNvPr id="4" name="Title 3"/>
          <p:cNvSpPr>
            <a:spLocks noGrp="1"/>
          </p:cNvSpPr>
          <p:nvPr>
            <p:ph type="title"/>
          </p:nvPr>
        </p:nvSpPr>
        <p:spPr/>
        <p:txBody>
          <a:bodyPr/>
          <a:lstStyle/>
          <a:p>
            <a:r>
              <a:rPr lang="en-US" dirty="0" smtClean="0"/>
              <a:t>STATUTES</a:t>
            </a:r>
            <a:endParaRPr lang="en-US" dirty="0"/>
          </a:p>
        </p:txBody>
      </p:sp>
    </p:spTree>
    <p:extLst>
      <p:ext uri="{BB962C8B-B14F-4D97-AF65-F5344CB8AC3E}">
        <p14:creationId xmlns:p14="http://schemas.microsoft.com/office/powerpoint/2010/main" val="321193277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a:p>
        </p:txBody>
      </p:sp>
      <p:sp>
        <p:nvSpPr>
          <p:cNvPr id="3" name="Slide Number Placeholder 2"/>
          <p:cNvSpPr>
            <a:spLocks noGrp="1"/>
          </p:cNvSpPr>
          <p:nvPr>
            <p:ph type="sldNum" sz="quarter" idx="12"/>
          </p:nvPr>
        </p:nvSpPr>
        <p:spPr/>
        <p:txBody>
          <a:bodyPr/>
          <a:lstStyle/>
          <a:p>
            <a:fld id="{965F83A6-23D8-1148-BF19-DCC01702C12A}" type="slidenum">
              <a:rPr lang="en-US" smtClean="0"/>
              <a:t>30</a:t>
            </a:fld>
            <a:endParaRPr lang="en-US"/>
          </a:p>
        </p:txBody>
      </p:sp>
      <p:sp>
        <p:nvSpPr>
          <p:cNvPr id="4" name="Title 3"/>
          <p:cNvSpPr>
            <a:spLocks noGrp="1"/>
          </p:cNvSpPr>
          <p:nvPr>
            <p:ph type="title"/>
          </p:nvPr>
        </p:nvSpPr>
        <p:spPr/>
        <p:txBody>
          <a:bodyPr/>
          <a:lstStyle/>
          <a:p>
            <a:endParaRPr lang="en-US" dirty="0"/>
          </a:p>
        </p:txBody>
      </p:sp>
    </p:spTree>
    <p:extLst>
      <p:ext uri="{BB962C8B-B14F-4D97-AF65-F5344CB8AC3E}">
        <p14:creationId xmlns:p14="http://schemas.microsoft.com/office/powerpoint/2010/main" val="37356356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lvl="0"/>
            <a:r>
              <a:rPr lang="en-US" dirty="0"/>
              <a:t>Real property may only be reassessed as follows:</a:t>
            </a:r>
          </a:p>
          <a:p>
            <a:pPr marL="971550" lvl="1" indent="-514350">
              <a:buFont typeface="+mj-lt"/>
              <a:buAutoNum type="romanLcPeriod"/>
            </a:pPr>
            <a:r>
              <a:rPr lang="en-US" dirty="0"/>
              <a:t>Every 5 years per the countywide reassessment</a:t>
            </a:r>
          </a:p>
          <a:p>
            <a:pPr marL="971550" lvl="1" indent="-514350">
              <a:buFont typeface="+mj-lt"/>
              <a:buAutoNum type="romanLcPeriod"/>
            </a:pPr>
            <a:r>
              <a:rPr lang="en-US" dirty="0"/>
              <a:t>When there is an assessable transfer of interest.</a:t>
            </a:r>
          </a:p>
          <a:p>
            <a:endParaRPr lang="en-US" dirty="0"/>
          </a:p>
          <a:p>
            <a:pPr lvl="0"/>
            <a:r>
              <a:rPr lang="en-US" dirty="0"/>
              <a:t>There is a 15% cap on increases unless there is an “assessable transfer of interest” (ATI). 12-43-217, 12-37-3140.</a:t>
            </a:r>
          </a:p>
          <a:p>
            <a:pPr marL="0" indent="0">
              <a:buNone/>
            </a:pPr>
            <a:endParaRPr lang="en-US" dirty="0"/>
          </a:p>
          <a:p>
            <a:pPr lvl="0"/>
            <a:r>
              <a:rPr lang="en-US" dirty="0"/>
              <a:t>An ATI is generally a transfer that subjects real property to reassessment, and there is a non-exclusive list of events constituting an ATI and a list of exceptions.  12-37-3150. An ATI takes effect the following year, and the Assessor will send a reassessment notice as set forth below.</a:t>
            </a:r>
          </a:p>
          <a:p>
            <a:endParaRPr lang="en-US" dirty="0"/>
          </a:p>
        </p:txBody>
      </p:sp>
      <p:sp>
        <p:nvSpPr>
          <p:cNvPr id="3" name="Slide Number Placeholder 2"/>
          <p:cNvSpPr>
            <a:spLocks noGrp="1"/>
          </p:cNvSpPr>
          <p:nvPr>
            <p:ph type="sldNum" sz="quarter" idx="12"/>
          </p:nvPr>
        </p:nvSpPr>
        <p:spPr/>
        <p:txBody>
          <a:bodyPr/>
          <a:lstStyle/>
          <a:p>
            <a:fld id="{965F83A6-23D8-1148-BF19-DCC01702C12A}" type="slidenum">
              <a:rPr lang="en-US" smtClean="0"/>
              <a:t>4</a:t>
            </a:fld>
            <a:endParaRPr lang="en-US"/>
          </a:p>
        </p:txBody>
      </p:sp>
      <p:sp>
        <p:nvSpPr>
          <p:cNvPr id="4" name="Title 3"/>
          <p:cNvSpPr>
            <a:spLocks noGrp="1"/>
          </p:cNvSpPr>
          <p:nvPr>
            <p:ph type="title"/>
          </p:nvPr>
        </p:nvSpPr>
        <p:spPr/>
        <p:txBody>
          <a:bodyPr/>
          <a:lstStyle/>
          <a:p>
            <a:r>
              <a:rPr lang="en-US" dirty="0"/>
              <a:t>STATUTES</a:t>
            </a:r>
          </a:p>
        </p:txBody>
      </p:sp>
    </p:spTree>
    <p:extLst>
      <p:ext uri="{BB962C8B-B14F-4D97-AF65-F5344CB8AC3E}">
        <p14:creationId xmlns:p14="http://schemas.microsoft.com/office/powerpoint/2010/main" val="84860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38200" y="1564355"/>
            <a:ext cx="10515600" cy="4351338"/>
          </a:xfrm>
        </p:spPr>
        <p:txBody>
          <a:bodyPr>
            <a:normAutofit fontScale="92500" lnSpcReduction="20000"/>
          </a:bodyPr>
          <a:lstStyle/>
          <a:p>
            <a:r>
              <a:rPr lang="en-US" dirty="0"/>
              <a:t>There is a 25% ATI exemption which may apply to commercial property.  12-37-3135. This ATI exemption is subject to pending appellate decision. A qualifying taxpayer must apply by January 31</a:t>
            </a:r>
            <a:r>
              <a:rPr lang="en-US" baseline="30000" dirty="0"/>
              <a:t>st</a:t>
            </a:r>
            <a:r>
              <a:rPr lang="en-US" dirty="0"/>
              <a:t> for the tax year for which the owner first claims eligibility for the exemption.  12-37-3135(C). Assessors argue that a qualifying property owners must apply by Jan 31</a:t>
            </a:r>
            <a:r>
              <a:rPr lang="en-US" baseline="30000" dirty="0"/>
              <a:t>st</a:t>
            </a:r>
            <a:r>
              <a:rPr lang="en-US" dirty="0"/>
              <a:t> of the tax year immediately following the tax year in which the ATI occurred. In </a:t>
            </a:r>
            <a:r>
              <a:rPr lang="en-US" i="1" dirty="0"/>
              <a:t>Fairfield Waverly, LLC v. Dorchester County Assessor, </a:t>
            </a:r>
            <a:r>
              <a:rPr lang="en-US" dirty="0"/>
              <a:t>the Court held that Assessors must grant the exemption even if claimed after the 1</a:t>
            </a:r>
            <a:r>
              <a:rPr lang="en-US" baseline="30000" dirty="0"/>
              <a:t>st</a:t>
            </a:r>
            <a:r>
              <a:rPr lang="en-US" dirty="0"/>
              <a:t> year of eligibility. The court said the statute, “implicitly, if not directly acknowledged an owner might not claim the exemption immediately.” The Court concluded, “we believe the legislature intended all purchasers would have a meaningful opportunity to claim the ATI Exemption.”</a:t>
            </a:r>
            <a:r>
              <a:rPr lang="en-US" i="1" dirty="0"/>
              <a:t> Fairfield Waverly, LLC v. Dorchester County Assessor, No. 6769 (S.C. Ct. App. August 26, 2020). Appeals in this case have not been exhausted.</a:t>
            </a:r>
            <a:endParaRPr lang="en-US" dirty="0"/>
          </a:p>
          <a:p>
            <a:endParaRPr lang="en-US" dirty="0"/>
          </a:p>
        </p:txBody>
      </p:sp>
      <p:sp>
        <p:nvSpPr>
          <p:cNvPr id="3" name="Slide Number Placeholder 2"/>
          <p:cNvSpPr>
            <a:spLocks noGrp="1"/>
          </p:cNvSpPr>
          <p:nvPr>
            <p:ph type="sldNum" sz="quarter" idx="12"/>
          </p:nvPr>
        </p:nvSpPr>
        <p:spPr/>
        <p:txBody>
          <a:bodyPr/>
          <a:lstStyle/>
          <a:p>
            <a:fld id="{965F83A6-23D8-1148-BF19-DCC01702C12A}" type="slidenum">
              <a:rPr lang="en-US" smtClean="0"/>
              <a:t>5</a:t>
            </a:fld>
            <a:endParaRPr lang="en-US"/>
          </a:p>
        </p:txBody>
      </p:sp>
      <p:sp>
        <p:nvSpPr>
          <p:cNvPr id="4" name="Title 3"/>
          <p:cNvSpPr>
            <a:spLocks noGrp="1"/>
          </p:cNvSpPr>
          <p:nvPr>
            <p:ph type="title"/>
          </p:nvPr>
        </p:nvSpPr>
        <p:spPr/>
        <p:txBody>
          <a:bodyPr/>
          <a:lstStyle/>
          <a:p>
            <a:r>
              <a:rPr lang="en-US" dirty="0"/>
              <a:t>STATUTES</a:t>
            </a:r>
          </a:p>
        </p:txBody>
      </p:sp>
    </p:spTree>
    <p:extLst>
      <p:ext uri="{BB962C8B-B14F-4D97-AF65-F5344CB8AC3E}">
        <p14:creationId xmlns:p14="http://schemas.microsoft.com/office/powerpoint/2010/main" val="41384083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lvl="0"/>
            <a:r>
              <a:rPr lang="en-US" dirty="0"/>
              <a:t>The fair market value of additions and improvements is added to the value in the year following completion and is not subject to the 15% cap.  12-37-3140.  This generally should not roll the valuation date forward, but counties disagree about that. </a:t>
            </a:r>
          </a:p>
          <a:p>
            <a:endParaRPr lang="en-US" dirty="0"/>
          </a:p>
          <a:p>
            <a:pPr lvl="0"/>
            <a:r>
              <a:rPr lang="en-US" dirty="0"/>
              <a:t>In years where a reassessment notice is issued, the taxpayer has 90 days to file a written objection with the Assessor.  S.C. Code Ann. §§12-60-2510(A)(3).  In years where there is no notice of reassessment, the taxpayer has until the tax payment deadline (Jan. 15 of the succeeding year) to file a written objection.  S.C. Code Ann. §§12-60-2510(A)(4).</a:t>
            </a:r>
          </a:p>
          <a:p>
            <a:endParaRPr lang="en-US" dirty="0"/>
          </a:p>
        </p:txBody>
      </p:sp>
      <p:sp>
        <p:nvSpPr>
          <p:cNvPr id="3" name="Slide Number Placeholder 2"/>
          <p:cNvSpPr>
            <a:spLocks noGrp="1"/>
          </p:cNvSpPr>
          <p:nvPr>
            <p:ph type="sldNum" sz="quarter" idx="12"/>
          </p:nvPr>
        </p:nvSpPr>
        <p:spPr/>
        <p:txBody>
          <a:bodyPr/>
          <a:lstStyle/>
          <a:p>
            <a:fld id="{965F83A6-23D8-1148-BF19-DCC01702C12A}" type="slidenum">
              <a:rPr lang="en-US" smtClean="0"/>
              <a:t>6</a:t>
            </a:fld>
            <a:endParaRPr lang="en-US"/>
          </a:p>
        </p:txBody>
      </p:sp>
      <p:sp>
        <p:nvSpPr>
          <p:cNvPr id="4" name="Title 3"/>
          <p:cNvSpPr>
            <a:spLocks noGrp="1"/>
          </p:cNvSpPr>
          <p:nvPr>
            <p:ph type="title"/>
          </p:nvPr>
        </p:nvSpPr>
        <p:spPr/>
        <p:txBody>
          <a:bodyPr/>
          <a:lstStyle/>
          <a:p>
            <a:r>
              <a:rPr lang="en-US" dirty="0"/>
              <a:t>STATUTES</a:t>
            </a:r>
          </a:p>
        </p:txBody>
      </p:sp>
    </p:spTree>
    <p:extLst>
      <p:ext uri="{BB962C8B-B14F-4D97-AF65-F5344CB8AC3E}">
        <p14:creationId xmlns:p14="http://schemas.microsoft.com/office/powerpoint/2010/main" val="37007193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pPr lvl="0"/>
            <a:r>
              <a:rPr lang="en-US" dirty="0"/>
              <a:t>Because the valuation does not change between countywide reassessments, there is really only one opportunity to appeal unless there is an ATI (regardless of which year you file with the same reassessment cycle).  You can file each year, but the valuation information is the same so you are using the same sales etc. </a:t>
            </a:r>
          </a:p>
          <a:p>
            <a:pPr marL="0" indent="0">
              <a:buNone/>
            </a:pPr>
            <a:endParaRPr lang="en-US" dirty="0"/>
          </a:p>
          <a:p>
            <a:pPr lvl="0"/>
            <a:r>
              <a:rPr lang="en-US" dirty="0"/>
              <a:t>A taxpayer may object to an assessment by requesting a meeting with the Assessor, and the request for a meeting is deemed to be a notice of objection.  S.C. Code Ann. §12-60-2520(A).</a:t>
            </a:r>
          </a:p>
          <a:p>
            <a:pPr marL="0" indent="0">
              <a:buNone/>
            </a:pPr>
            <a:endParaRPr lang="en-US" dirty="0"/>
          </a:p>
          <a:p>
            <a:pPr lvl="0"/>
            <a:r>
              <a:rPr lang="en-US" dirty="0"/>
              <a:t>Within 30 days of the Assessor’s response to the written objection (§12-60-2520), the taxpayer may appeal to the County Board of Assessment Appeals by providing written notice of the intent to appeal to the Assessor.  S.C. Code Ann. §§12-60-2530(A) and (B).</a:t>
            </a:r>
          </a:p>
          <a:p>
            <a:endParaRPr lang="en-US" dirty="0"/>
          </a:p>
        </p:txBody>
      </p:sp>
      <p:sp>
        <p:nvSpPr>
          <p:cNvPr id="3" name="Slide Number Placeholder 2"/>
          <p:cNvSpPr>
            <a:spLocks noGrp="1"/>
          </p:cNvSpPr>
          <p:nvPr>
            <p:ph type="sldNum" sz="quarter" idx="12"/>
          </p:nvPr>
        </p:nvSpPr>
        <p:spPr/>
        <p:txBody>
          <a:bodyPr/>
          <a:lstStyle/>
          <a:p>
            <a:fld id="{965F83A6-23D8-1148-BF19-DCC01702C12A}" type="slidenum">
              <a:rPr lang="en-US" smtClean="0"/>
              <a:t>7</a:t>
            </a:fld>
            <a:endParaRPr lang="en-US"/>
          </a:p>
        </p:txBody>
      </p:sp>
      <p:sp>
        <p:nvSpPr>
          <p:cNvPr id="4" name="Title 3"/>
          <p:cNvSpPr>
            <a:spLocks noGrp="1"/>
          </p:cNvSpPr>
          <p:nvPr>
            <p:ph type="title"/>
          </p:nvPr>
        </p:nvSpPr>
        <p:spPr/>
        <p:txBody>
          <a:bodyPr/>
          <a:lstStyle/>
          <a:p>
            <a:r>
              <a:rPr lang="en-US" dirty="0"/>
              <a:t>STATUTES</a:t>
            </a:r>
          </a:p>
        </p:txBody>
      </p:sp>
    </p:spTree>
    <p:extLst>
      <p:ext uri="{BB962C8B-B14F-4D97-AF65-F5344CB8AC3E}">
        <p14:creationId xmlns:p14="http://schemas.microsoft.com/office/powerpoint/2010/main" val="38788097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lvl="0"/>
            <a:r>
              <a:rPr lang="en-US" dirty="0"/>
              <a:t>Corporations, unincorporated associations and partnerships may be represented by an officer or full-time employee. SC Code §12-60-90(C). Therefore, in-house attorneys or officers are specifically authorized to represent their employers. </a:t>
            </a:r>
          </a:p>
          <a:p>
            <a:endParaRPr lang="en-US" dirty="0"/>
          </a:p>
          <a:p>
            <a:pPr lvl="0"/>
            <a:r>
              <a:rPr lang="en-US" dirty="0"/>
              <a:t>Within 30 days of the County Board of Assessment Appeals’ decision, the taxpayer may appeal by requesting a contested case hearing before the Administrative Law Court.  S.C. Code Ann. §12-60-2540. </a:t>
            </a:r>
          </a:p>
          <a:p>
            <a:endParaRPr lang="en-US" dirty="0"/>
          </a:p>
          <a:p>
            <a:r>
              <a:rPr lang="en-US" dirty="0"/>
              <a:t>Jurisdiction is proper in the ALC.  S.C. Code Ann. §§12-60-2540(A) and 1-23-500 et. seq.</a:t>
            </a:r>
          </a:p>
        </p:txBody>
      </p:sp>
      <p:sp>
        <p:nvSpPr>
          <p:cNvPr id="3" name="Slide Number Placeholder 2"/>
          <p:cNvSpPr>
            <a:spLocks noGrp="1"/>
          </p:cNvSpPr>
          <p:nvPr>
            <p:ph type="sldNum" sz="quarter" idx="12"/>
          </p:nvPr>
        </p:nvSpPr>
        <p:spPr/>
        <p:txBody>
          <a:bodyPr/>
          <a:lstStyle/>
          <a:p>
            <a:fld id="{965F83A6-23D8-1148-BF19-DCC01702C12A}" type="slidenum">
              <a:rPr lang="en-US" smtClean="0"/>
              <a:t>8</a:t>
            </a:fld>
            <a:endParaRPr lang="en-US"/>
          </a:p>
        </p:txBody>
      </p:sp>
      <p:sp>
        <p:nvSpPr>
          <p:cNvPr id="4" name="Title 3"/>
          <p:cNvSpPr>
            <a:spLocks noGrp="1"/>
          </p:cNvSpPr>
          <p:nvPr>
            <p:ph type="title"/>
          </p:nvPr>
        </p:nvSpPr>
        <p:spPr/>
        <p:txBody>
          <a:bodyPr/>
          <a:lstStyle/>
          <a:p>
            <a:r>
              <a:rPr lang="en-US" dirty="0"/>
              <a:t>STATUTES</a:t>
            </a:r>
          </a:p>
        </p:txBody>
      </p:sp>
    </p:spTree>
    <p:extLst>
      <p:ext uri="{BB962C8B-B14F-4D97-AF65-F5344CB8AC3E}">
        <p14:creationId xmlns:p14="http://schemas.microsoft.com/office/powerpoint/2010/main" val="34009463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a:t>The fair market value of improvements is generally subject to property tax the year following the issuance of the certificate of occupancy.  S.C. Code Ann. §§ 12-37-3130(1), 12-37-670 and 12-37-3140(E). Before a new structure can be taxed, it must be “completed and fit for the use for which it is intended.” SC Code §12-37-670. Unless the structure is completed and fit for the use intended on or before December 31st of the preceding property tax year, it cannot be taxed in the current property tax year. However, the statute does not prevent the assessment and taxation of portions of a structure that are completed on or before December 31st. See, e.g., </a:t>
            </a:r>
            <a:r>
              <a:rPr lang="en-US" i="1" dirty="0"/>
              <a:t>International Center II, LLC v. Berkeley County Assessor</a:t>
            </a:r>
            <a:r>
              <a:rPr lang="en-US" dirty="0"/>
              <a:t>, Docket No. 05-ALJ-17-0235-CC (SC Admin. L. Ct., filed Feb. 2, 2006)</a:t>
            </a:r>
          </a:p>
          <a:p>
            <a:pPr marL="0" indent="0">
              <a:buNone/>
            </a:pPr>
            <a:endParaRPr lang="en-US" dirty="0"/>
          </a:p>
        </p:txBody>
      </p:sp>
      <p:sp>
        <p:nvSpPr>
          <p:cNvPr id="3" name="Slide Number Placeholder 2"/>
          <p:cNvSpPr>
            <a:spLocks noGrp="1"/>
          </p:cNvSpPr>
          <p:nvPr>
            <p:ph type="sldNum" sz="quarter" idx="12"/>
          </p:nvPr>
        </p:nvSpPr>
        <p:spPr/>
        <p:txBody>
          <a:bodyPr/>
          <a:lstStyle/>
          <a:p>
            <a:fld id="{965F83A6-23D8-1148-BF19-DCC01702C12A}" type="slidenum">
              <a:rPr lang="en-US" smtClean="0"/>
              <a:t>9</a:t>
            </a:fld>
            <a:endParaRPr lang="en-US"/>
          </a:p>
        </p:txBody>
      </p:sp>
      <p:sp>
        <p:nvSpPr>
          <p:cNvPr id="4" name="Title 3"/>
          <p:cNvSpPr>
            <a:spLocks noGrp="1"/>
          </p:cNvSpPr>
          <p:nvPr>
            <p:ph type="title"/>
          </p:nvPr>
        </p:nvSpPr>
        <p:spPr/>
        <p:txBody>
          <a:bodyPr/>
          <a:lstStyle/>
          <a:p>
            <a:r>
              <a:rPr lang="en-US" dirty="0"/>
              <a:t>STATUTES</a:t>
            </a:r>
          </a:p>
        </p:txBody>
      </p:sp>
    </p:spTree>
    <p:extLst>
      <p:ext uri="{BB962C8B-B14F-4D97-AF65-F5344CB8AC3E}">
        <p14:creationId xmlns:p14="http://schemas.microsoft.com/office/powerpoint/2010/main" val="2325968297"/>
      </p:ext>
    </p:extLst>
  </p:cSld>
  <p:clrMapOvr>
    <a:masterClrMapping/>
  </p:clrMapOvr>
</p:sld>
</file>

<file path=ppt/theme/theme1.xml><?xml version="1.0" encoding="utf-8"?>
<a:theme xmlns:a="http://schemas.openxmlformats.org/drawingml/2006/main" name="SLK_Gradient1">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6" id="{C64A136B-4ACC-4912-98EB-4F7B714D3E8F}" vid="{F191F4DB-3CB6-4F6B-B959-2FDBAD7316BE}"/>
    </a:ext>
  </a:extLst>
</a:theme>
</file>

<file path=docProps/app.xml><?xml version="1.0" encoding="utf-8"?>
<Properties xmlns="http://schemas.openxmlformats.org/officeDocument/2006/extended-properties" xmlns:vt="http://schemas.openxmlformats.org/officeDocument/2006/docPropsVTypes">
  <Words>3479</Words>
  <Application>Microsoft Office PowerPoint</Application>
  <PresentationFormat>Widescreen</PresentationFormat>
  <Paragraphs>144</Paragraphs>
  <Slides>30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30</vt:i4>
      </vt:variant>
    </vt:vector>
  </HeadingPairs>
  <TitlesOfParts>
    <vt:vector size="34" baseType="lpstr">
      <vt:lpstr>Arial</vt:lpstr>
      <vt:lpstr>Calibri</vt:lpstr>
      <vt:lpstr>Calibri Light</vt:lpstr>
      <vt:lpstr>SLK_Gradient1</vt:lpstr>
      <vt:lpstr>Commercial Property Tax Appeals in South Carolina</vt:lpstr>
      <vt:lpstr>SUMMARY OF GUIDANCE - STATUTES</vt:lpstr>
      <vt:lpstr>STATUTES</vt:lpstr>
      <vt:lpstr>STATUTES</vt:lpstr>
      <vt:lpstr>STATUTES</vt:lpstr>
      <vt:lpstr>STATUTES</vt:lpstr>
      <vt:lpstr>STATUTES</vt:lpstr>
      <vt:lpstr>STATUTES</vt:lpstr>
      <vt:lpstr>STATUTES</vt:lpstr>
      <vt:lpstr>STATUTES</vt:lpstr>
      <vt:lpstr>STATUTES</vt:lpstr>
      <vt:lpstr>STATUTES</vt:lpstr>
      <vt:lpstr>STATUTES</vt:lpstr>
      <vt:lpstr>STATUTES</vt:lpstr>
      <vt:lpstr>STATUTES</vt:lpstr>
      <vt:lpstr>STATUTES</vt:lpstr>
      <vt:lpstr>  CASE LAW </vt:lpstr>
      <vt:lpstr>CASE LAW</vt:lpstr>
      <vt:lpstr>CASE LAW</vt:lpstr>
      <vt:lpstr>CASE LAW</vt:lpstr>
      <vt:lpstr>CASE LAW</vt:lpstr>
      <vt:lpstr>STRATEGIES</vt:lpstr>
      <vt:lpstr>STRATEGIES</vt:lpstr>
      <vt:lpstr>OTHER RECENT TAX CHANGES IN SC TO NOTE</vt:lpstr>
      <vt:lpstr>OTHER RECENT TAX CHANGES IN SC TO NOTE</vt:lpstr>
      <vt:lpstr>OTHER RECENT TAX CHANGES IN SC TO NOTE</vt:lpstr>
      <vt:lpstr>Q&amp;A</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file>