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Default Extension="emf" ContentType="image/x-emf"/>
  <Default Extension="svg" ContentType="image/svg+xml"/>
  <Default Extension="tiff" ContentType="image/tiff"/>
  <Override PartName="/docProps/app.xml" ContentType="application/vnd.openxmlformats-officedocument.extended-properties+xml"/>
  <Override PartName="/docProps/core.xml" ContentType="application/vnd.openxmlformats-package.core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olors1.xml" ContentType="application/vnd.ms-office.chartcolorstyle+xml"/>
  <Override PartName="/ppt/charts/colors2.xml" ContentType="application/vnd.ms-office.chartcolorstyle+xml"/>
  <Override PartName="/ppt/charts/style1.xml" ContentType="application/vnd.ms-office.chartstyle+xml"/>
  <Override PartName="/ppt/charts/style2.xml" ContentType="application/vnd.ms-office.chartstyl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8.9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912" r:id="rId1"/>
  </p:sldMasterIdLst>
  <p:notesMasterIdLst>
    <p:notesMasterId r:id="rId2"/>
  </p:notesMasterIdLst>
  <p:sldIdLst>
    <p:sldId id="371" r:id="rId3"/>
    <p:sldId id="353" r:id="rId4"/>
    <p:sldId id="347" r:id="rId5"/>
    <p:sldId id="329" r:id="rId6"/>
    <p:sldId id="330" r:id="rId7"/>
    <p:sldId id="334" r:id="rId8"/>
    <p:sldId id="335" r:id="rId9"/>
    <p:sldId id="324" r:id="rId10"/>
    <p:sldId id="349" r:id="rId11"/>
    <p:sldId id="325" r:id="rId12"/>
    <p:sldId id="310" r:id="rId13"/>
    <p:sldId id="352" r:id="rId14"/>
    <p:sldId id="351" r:id="rId15"/>
    <p:sldId id="297" r:id="rId16"/>
    <p:sldId id="301" r:id="rId17"/>
    <p:sldId id="306" r:id="rId18"/>
    <p:sldId id="354" r:id="rId19"/>
    <p:sldId id="356" r:id="rId20"/>
    <p:sldId id="355" r:id="rId21"/>
    <p:sldId id="357" r:id="rId22"/>
    <p:sldId id="358" r:id="rId23"/>
    <p:sldId id="359" r:id="rId24"/>
    <p:sldId id="364" r:id="rId25"/>
    <p:sldId id="365" r:id="rId26"/>
    <p:sldId id="360" r:id="rId27"/>
    <p:sldId id="362" r:id="rId28"/>
    <p:sldId id="366" r:id="rId29"/>
    <p:sldId id="368" r:id="rId30"/>
    <p:sldId id="369" r:id="rId31"/>
    <p:sldId id="370" r:id="rId32"/>
    <p:sldId id="367" r:id="rId33"/>
  </p:sldIdLst>
  <p:sldSz cx="9144000" cy="6858000" type="screen4x3"/>
  <p:notesSz cx="6858000" cy="9144000"/>
  <p:custDataLst>
    <p:tags r:id="rId3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32" autoAdjust="0"/>
    <p:restoredTop sz="58372" autoAdjust="0"/>
  </p:normalViewPr>
  <p:slideViewPr>
    <p:cSldViewPr snapToGrid="0" snapToObjects="1">
      <p:cViewPr>
        <p:scale>
          <a:sx n="33" d="100"/>
          <a:sy n="33" d="100"/>
        </p:scale>
        <p:origin x="2032" y="8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71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6200" cy="7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slide" Target="slides/slide13.xml" /><Relationship Id="rId16" Type="http://schemas.openxmlformats.org/officeDocument/2006/relationships/slide" Target="slides/slide14.xml" /><Relationship Id="rId17" Type="http://schemas.openxmlformats.org/officeDocument/2006/relationships/slide" Target="slides/slide15.xml" /><Relationship Id="rId18" Type="http://schemas.openxmlformats.org/officeDocument/2006/relationships/slide" Target="slides/slide16.xml" /><Relationship Id="rId19" Type="http://schemas.openxmlformats.org/officeDocument/2006/relationships/slide" Target="slides/slide17.xml" /><Relationship Id="rId2" Type="http://schemas.openxmlformats.org/officeDocument/2006/relationships/notesMaster" Target="notesMasters/notesMaster1.xml" /><Relationship Id="rId20" Type="http://schemas.openxmlformats.org/officeDocument/2006/relationships/slide" Target="slides/slide18.xml" /><Relationship Id="rId21" Type="http://schemas.openxmlformats.org/officeDocument/2006/relationships/slide" Target="slides/slide19.xml" /><Relationship Id="rId22" Type="http://schemas.openxmlformats.org/officeDocument/2006/relationships/slide" Target="slides/slide20.xml" /><Relationship Id="rId23" Type="http://schemas.openxmlformats.org/officeDocument/2006/relationships/slide" Target="slides/slide21.xml" /><Relationship Id="rId24" Type="http://schemas.openxmlformats.org/officeDocument/2006/relationships/slide" Target="slides/slide22.xml" /><Relationship Id="rId25" Type="http://schemas.openxmlformats.org/officeDocument/2006/relationships/slide" Target="slides/slide23.xml" /><Relationship Id="rId26" Type="http://schemas.openxmlformats.org/officeDocument/2006/relationships/slide" Target="slides/slide24.xml" /><Relationship Id="rId27" Type="http://schemas.openxmlformats.org/officeDocument/2006/relationships/slide" Target="slides/slide25.xml" /><Relationship Id="rId28" Type="http://schemas.openxmlformats.org/officeDocument/2006/relationships/slide" Target="slides/slide26.xml" /><Relationship Id="rId29" Type="http://schemas.openxmlformats.org/officeDocument/2006/relationships/slide" Target="slides/slide27.xml" /><Relationship Id="rId3" Type="http://schemas.openxmlformats.org/officeDocument/2006/relationships/slide" Target="slides/slide1.xml" /><Relationship Id="rId30" Type="http://schemas.openxmlformats.org/officeDocument/2006/relationships/slide" Target="slides/slide28.xml" /><Relationship Id="rId31" Type="http://schemas.openxmlformats.org/officeDocument/2006/relationships/slide" Target="slides/slide29.xml" /><Relationship Id="rId32" Type="http://schemas.openxmlformats.org/officeDocument/2006/relationships/slide" Target="slides/slide30.xml" /><Relationship Id="rId33" Type="http://schemas.openxmlformats.org/officeDocument/2006/relationships/slide" Target="slides/slide31.xml" /><Relationship Id="rId34" Type="http://schemas.openxmlformats.org/officeDocument/2006/relationships/tags" Target="tags/tag1.xml" /><Relationship Id="rId35" Type="http://schemas.openxmlformats.org/officeDocument/2006/relationships/presProps" Target="presProps.xml" /><Relationship Id="rId36" Type="http://schemas.openxmlformats.org/officeDocument/2006/relationships/viewProps" Target="viewProps.xml" /><Relationship Id="rId37" Type="http://schemas.openxmlformats.org/officeDocument/2006/relationships/theme" Target="theme/theme1.xml" /><Relationship Id="rId38" Type="http://schemas.openxmlformats.org/officeDocument/2006/relationships/tableStyles" Target="tableStyles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charts/_rels/chart1.xml.rels>&#65279;<?xml version="1.0" encoding="utf-8" standalone="yes"?><Relationships xmlns="http://schemas.openxmlformats.org/package/2006/relationships"><Relationship Id="rId1" Type="http://schemas.openxmlformats.org/officeDocument/2006/relationships/oleObject" Target="file:////Users/charlottemorris/Documents/Westmoreland%20v.%20TWC%20FG%20Shalanna/Westmoreland%20FG%20Results/Westmoreland%20FG%20Data.xlsx" TargetMode="External" /><Relationship Id="rId2" Type="http://schemas.microsoft.com/office/2011/relationships/chartColorStyle" Target="colors1.xml" /><Relationship Id="rId3" Type="http://schemas.microsoft.com/office/2011/relationships/chartStyle" Target="style1.xml" /></Relationships>
</file>

<file path=ppt/charts/_rels/chart2.xml.rels>&#65279;<?xml version="1.0" encoding="utf-8" standalone="yes"?><Relationships xmlns="http://schemas.openxmlformats.org/package/2006/relationships"><Relationship Id="rId1" Type="http://schemas.openxmlformats.org/officeDocument/2006/relationships/oleObject" Target="file:////Users/charlottemorris/Documents/Westmoreland%20v.%20TWC%20FG%20Shalanna/Westmoreland%20FG%20Results/Westmoreland%20FG%20Data.xlsx" TargetMode="External" /><Relationship Id="rId2" Type="http://schemas.microsoft.com/office/2011/relationships/chartColorStyle" Target="colors2.xml" /><Relationship Id="rId3" Type="http://schemas.microsoft.com/office/2011/relationships/chartStyle" Target="style2.xml" /></Relationships>
</file>

<file path=ppt/charts/chart1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Split Decision Before Deliberations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p>
          <a:pPr>
            <a:defRPr sz="1400" b="0" i="0" u="none" strike="noStrike" kern="1200" spc="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sz="1400" b="0" i="0" u="none" strike="noStrike" kern="1200" spc="0" baseline="0" smtId="4294967295">
            <a:solidFill>
              <a:schemeClr val="tx1">
                <a:lumMod val="65000"/>
                <a:lumOff val="35000"/>
              </a:schemeClr>
            </a:solidFill>
            <a:latin typeface="+mn-lt"/>
            <a:ea typeface="+mn-ea"/>
            <a:cs typeface="+mn-cs"/>
          </a:endParaRPr>
        </a:p>
      </c:txPr>
    </c:title>
    <c:autoTitleDeleted val="0"/>
    <c:plotArea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Favor Plaintiff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Sheet1!$B$1:$E$1</c:f>
              <c:strCache>
                <c:ptCount val="4"/>
                <c:pt idx="0">
                  <c:v>Post-Overview</c:v>
                </c:pt>
                <c:pt idx="1">
                  <c:v>Post-Plaintiff</c:v>
                </c:pt>
                <c:pt idx="2">
                  <c:v>Post-Defense</c:v>
                </c:pt>
                <c:pt idx="3">
                  <c:v>Post-Rebuttal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9</c:v>
                </c:pt>
                <c:pt idx="1">
                  <c:v>12</c:v>
                </c:pt>
                <c:pt idx="2">
                  <c:v>7</c:v>
                </c:pt>
                <c:pt idx="3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4C-FC4E-A731-CD0E47647B96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Favor Defense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Sheet1!$B$1:$E$1</c:f>
              <c:strCache>
                <c:ptCount val="4"/>
                <c:pt idx="0">
                  <c:v>Post-Overview</c:v>
                </c:pt>
                <c:pt idx="1">
                  <c:v>Post-Plaintiff</c:v>
                </c:pt>
                <c:pt idx="2">
                  <c:v>Post-Defense</c:v>
                </c:pt>
                <c:pt idx="3">
                  <c:v>Post-Rebuttal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9</c:v>
                </c:pt>
                <c:pt idx="1">
                  <c:v>6</c:v>
                </c:pt>
                <c:pt idx="2">
                  <c:v>11</c:v>
                </c:pt>
                <c:pt idx="3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A4C-FC4E-A731-CD0E47647B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27"/>
        <c:axId val="830490000"/>
        <c:axId val="830497216"/>
      </c:barChart>
      <c:lineChart>
        <c:grouping/>
        <c:varyColors val="0"/>
        <c:ser>
          <c:idx val="1"/>
          <c:order val="1"/>
          <c:tx>
            <c:strRef>
              <c:f>Sheet1!$A$3</c:f>
              <c:strCache>
                <c:ptCount val="1"/>
                <c:pt idx="0">
                  <c:v>How Strong Plaintiff</c:v>
                </c:pt>
              </c:strCache>
            </c:strRef>
          </c:tx>
          <c:spPr>
            <a:ln w="28575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Sheet1!$B$1:$E$1</c:f>
              <c:strCache>
                <c:ptCount val="4"/>
                <c:pt idx="0">
                  <c:v>Post-Overview</c:v>
                </c:pt>
                <c:pt idx="1">
                  <c:v>Post-Plaintiff</c:v>
                </c:pt>
                <c:pt idx="2">
                  <c:v>Post-Defense</c:v>
                </c:pt>
                <c:pt idx="3">
                  <c:v>Post-Rebuttal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5.3</c:v>
                </c:pt>
                <c:pt idx="1">
                  <c:v>8</c:v>
                </c:pt>
                <c:pt idx="2">
                  <c:v>6.9</c:v>
                </c:pt>
                <c:pt idx="3">
                  <c:v>7.8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A4C-FC4E-A731-CD0E47647B96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How Strong Defense</c:v>
                </c:pt>
              </c:strCache>
            </c:strRef>
          </c:tx>
          <c:spPr>
            <a:ln w="28575" cap="rnd">
              <a:solidFill>
                <a:schemeClr val="accent5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Sheet1!$B$1:$E$1</c:f>
              <c:strCache>
                <c:ptCount val="4"/>
                <c:pt idx="0">
                  <c:v>Post-Overview</c:v>
                </c:pt>
                <c:pt idx="1">
                  <c:v>Post-Plaintiff</c:v>
                </c:pt>
                <c:pt idx="2">
                  <c:v>Post-Defense</c:v>
                </c:pt>
                <c:pt idx="3">
                  <c:v>Post-Rebuttal</c:v>
                </c:pt>
              </c:strCache>
            </c:strRef>
          </c:cat>
          <c:val>
            <c:numRef>
              <c:f>Sheet1!$B$5:$E$5</c:f>
              <c:numCache>
                <c:formatCode>General</c:formatCode>
                <c:ptCount val="4"/>
                <c:pt idx="0">
                  <c:v>6.2</c:v>
                </c:pt>
                <c:pt idx="1">
                  <c:v>7</c:v>
                </c:pt>
                <c:pt idx="2">
                  <c:v>7.8</c:v>
                </c:pt>
                <c:pt idx="3">
                  <c:v>8.1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A4C-FC4E-A731-CD0E47647B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axId val="830503728"/>
        <c:axId val="830500336"/>
      </c:lineChart>
      <c:catAx>
        <c:axId val="830490000"/>
        <c:scaling>
          <c:orientation/>
        </c:scaling>
        <c:delete val="0"/>
        <c:axPos val="b"/>
        <c:numFmt formatCode="General" sourceLinked="1"/>
        <c:majorTickMark val="none"/>
        <c:minorTickMark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100" b="1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sz="1100" b="1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c:txPr>
        <c:crossAx val="830497216"/>
        <c:crosses val="autoZero"/>
        <c:auto val="0"/>
        <c:lblAlgn val="ctr"/>
        <c:lblOffset/>
        <c:noMultiLvlLbl val="0"/>
      </c:catAx>
      <c:valAx>
        <c:axId val="830497216"/>
        <c:scaling>
          <c:orientation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/>
                  <a:t>Number of Participants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p>
              <a:pPr>
                <a:defRPr sz="1000" b="1" i="0" u="none" strike="noStrike" kern="1200" baseline="0" smtId="4294967295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sz="1000" b="1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endParaRPr>
            </a:p>
          </c:txPr>
        </c:title>
        <c:numFmt formatCode="General" sourceLinked="1"/>
        <c:majorTickMark val="none"/>
        <c:minorTickMark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900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sz="900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c:txPr>
        <c:crossAx val="830490000"/>
        <c:crosses val="autoZero"/>
        <c:crossBetween val="between"/>
      </c:valAx>
      <c:valAx>
        <c:axId val="830500336"/>
        <c:scaling>
          <c:orientation/>
          <c:max val="10"/>
          <c:min val="1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/>
                  <a:t>Very Little 		Extremely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p>
              <a:pPr>
                <a:defRPr sz="1000" b="0" i="0" u="none" strike="noStrike" kern="1200" baseline="0" smtId="4294967295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sz="1000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endParaRPr>
            </a:p>
          </c:txPr>
        </c:title>
        <c:numFmt formatCode="General" sourceLinked="1"/>
        <c:majorTickMark val="out"/>
        <c:minorTickMark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900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sz="900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c:txPr>
        <c:crossAx val="830503728"/>
        <c:crosses val="max"/>
        <c:crossBetween val="between"/>
      </c:valAx>
      <c:catAx>
        <c:axId val="830503728"/>
        <c:scaling>
          <c:orientation/>
        </c:scaling>
        <c:delete val="1"/>
        <c:axPos val="b"/>
        <c:numFmt formatCode="General" sourceLinked="1"/>
        <c:majorTickMark val="out"/>
        <c:minorTickMark val="none"/>
        <c:crossAx val="830500336"/>
        <c:auto val="0"/>
        <c:lblAlgn val="ctr"/>
        <c:lblOffset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p>
          <a:pPr>
            <a:defRPr sz="1100" b="1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sz="1100" b="1" i="0" u="none" strike="noStrike" kern="1200" baseline="0" smtId="4294967295">
            <a:solidFill>
              <a:schemeClr val="tx1">
                <a:lumMod val="65000"/>
                <a:lumOff val="35000"/>
              </a:schemeClr>
            </a:solidFill>
            <a:latin typeface="+mn-lt"/>
            <a:ea typeface="+mn-ea"/>
            <a:cs typeface="+mn-cs"/>
          </a:endParaR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Defense Keeps Average Damages Down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p>
          <a:pPr>
            <a:defRPr sz="1400" b="0" i="0" u="none" strike="noStrike" kern="1200" spc="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sz="1400" b="0" i="0" u="none" strike="noStrike" kern="1200" spc="0" baseline="0" smtId="4294967295">
            <a:solidFill>
              <a:schemeClr val="tx1">
                <a:lumMod val="65000"/>
                <a:lumOff val="35000"/>
              </a:schemeClr>
            </a:solidFill>
            <a:latin typeface="+mn-lt"/>
            <a:ea typeface="+mn-ea"/>
            <a:cs typeface="+mn-cs"/>
          </a:endParaRPr>
        </a:p>
      </c:txPr>
    </c:title>
    <c:autoTitleDeleted val="0"/>
    <c:plotArea>
      <c:barChart>
        <c:barDir val="bar"/>
        <c:grouping val="clustered"/>
        <c:varyColors val="0"/>
        <c:ser>
          <c:idx val="0"/>
          <c:order val="0"/>
          <c:tx>
            <c:strRef>
              <c:f>Sheet1!$A$9</c:f>
              <c:strCache>
                <c:ptCount val="1"/>
                <c:pt idx="0">
                  <c:v>Average (Only Those Who Award)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p>
                <a:pPr>
                  <a:defRPr sz="1200" b="1" i="0" u="none" strike="noStrike" kern="1200" baseline="0" smtId="4294967295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sz="1200" b="1" i="0" u="none" strike="noStrike" kern="1200" baseline="0" smtId="4294967295">
                  <a:solidFill>
                    <a:schemeClr val="bg1"/>
                  </a:solidFill>
                  <a:latin typeface="+mn-lt"/>
                  <a:ea typeface="+mn-ea"/>
                  <a:cs typeface="+mn-cs"/>
                </a:endParaRPr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</c:spPr>
                </c15:leaderLines>
              </c:ext>
            </c:extLst>
          </c:dLbls>
          <c:cat>
            <c:strRef>
              <c:f>Sheet1!$B$8:$D$8</c:f>
              <c:strCache>
                <c:ptCount val="3"/>
                <c:pt idx="0">
                  <c:v>Post-Rebuttal</c:v>
                </c:pt>
                <c:pt idx="1">
                  <c:v>Post-Defense</c:v>
                </c:pt>
                <c:pt idx="2">
                  <c:v>Post Plaintiff</c:v>
                </c:pt>
              </c:strCache>
            </c:strRef>
          </c:cat>
          <c:val>
            <c:numRef>
              <c:f>Sheet1!$B$9:$D$9</c:f>
              <c:numCache>
                <c:formatCode>_("$"* #,##0.00_);_("$"* \(#,##0.00\);_("$"* "-"??_);_(@_)</c:formatCode>
                <c:ptCount val="3"/>
                <c:pt idx="0">
                  <c:v>281000</c:v>
                </c:pt>
                <c:pt idx="1">
                  <c:v>245000</c:v>
                </c:pt>
                <c:pt idx="2">
                  <c:v>404000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0A-2740-A675-0926658D469E}"/>
            </c:ext>
          </c:extLst>
        </c:ser>
        <c:ser>
          <c:idx val="1"/>
          <c:order val="1"/>
          <c:tx>
            <c:strRef>
              <c:f>Sheet1!$A$10</c:f>
              <c:strCache>
                <c:ptCount val="1"/>
                <c:pt idx="0">
                  <c:v>Average (All Participants)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p>
                <a:pPr>
                  <a:defRPr sz="1100" b="1" i="0" u="none" strike="noStrike" kern="1200" baseline="0" smtId="4294967295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sz="1100" b="1" i="0" u="none" strike="noStrike" kern="1200" baseline="0" smtId="4294967295">
                  <a:solidFill>
                    <a:schemeClr val="bg1"/>
                  </a:solidFill>
                  <a:latin typeface="+mn-lt"/>
                  <a:ea typeface="+mn-ea"/>
                  <a:cs typeface="+mn-cs"/>
                </a:endParaRPr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</c:spPr>
                </c15:leaderLines>
              </c:ext>
            </c:extLst>
          </c:dLbls>
          <c:cat>
            <c:strRef>
              <c:f>Sheet1!$B$8:$D$8</c:f>
              <c:strCache>
                <c:ptCount val="3"/>
                <c:pt idx="0">
                  <c:v>Post-Rebuttal</c:v>
                </c:pt>
                <c:pt idx="1">
                  <c:v>Post-Defense</c:v>
                </c:pt>
                <c:pt idx="2">
                  <c:v>Post Plaintiff</c:v>
                </c:pt>
              </c:strCache>
            </c:strRef>
          </c:cat>
          <c:val>
            <c:numRef>
              <c:f>Sheet1!$B$10:$D$10</c:f>
              <c:numCache>
                <c:formatCode>_("$"* #,##0.00_);_("$"* \(#,##0.00\);_("$"* "-"??_);_(@_)</c:formatCode>
                <c:ptCount val="3"/>
                <c:pt idx="0">
                  <c:v>203000</c:v>
                </c:pt>
                <c:pt idx="1">
                  <c:v>149000</c:v>
                </c:pt>
                <c:pt idx="2">
                  <c:v>314000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40A-2740-A675-0926658D46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182"/>
        <c:overlap/>
        <c:axId val="830528000"/>
        <c:axId val="830530320"/>
      </c:barChart>
      <c:catAx>
        <c:axId val="830528000"/>
        <c:scaling>
          <c:orientation/>
        </c:scaling>
        <c:delete val="0"/>
        <c:axPos val="l"/>
        <c:numFmt formatCode="General" sourceLinked="1"/>
        <c:majorTickMark val="none"/>
        <c:minorTickMark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900" b="1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sz="900" b="1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c:txPr>
        <c:crossAx val="830530320"/>
        <c:crosses val="autoZero"/>
        <c:auto val="0"/>
        <c:lblAlgn val="ctr"/>
        <c:lblOffset/>
        <c:noMultiLvlLbl val="0"/>
      </c:catAx>
      <c:valAx>
        <c:axId val="830530320"/>
        <c:scaling>
          <c:orientation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.00_);_(&quot;$&quot;* \(#,##0.00\);_(&quot;$&quot;* &quot;-&quot;??_);_(@_)" sourceLinked="0"/>
        <c:majorTickMark val="none"/>
        <c:minorTickMark val="none"/>
        <c:crossAx val="830528000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p>
          <a:pPr>
            <a:defRPr sz="1200" b="1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sz="1200" b="1" i="0" u="none" strike="noStrike" kern="1200" baseline="0" smtId="4294967295">
            <a:solidFill>
              <a:schemeClr val="tx1">
                <a:lumMod val="65000"/>
                <a:lumOff val="35000"/>
              </a:schemeClr>
            </a:solidFill>
            <a:latin typeface="+mn-lt"/>
            <a:ea typeface="+mn-ea"/>
            <a:cs typeface="+mn-cs"/>
          </a:endParaR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a="http://schemas.openxmlformats.org/drawingml/2006/main" xmlns:r="http://schemas.openxmlformats.org/officeDocument/2006/relationships" xmlns:cs="http://schemas.microsoft.com/office/drawing/2012/chartStyle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a="http://schemas.openxmlformats.org/drawingml/2006/main" xmlns:r="http://schemas.openxmlformats.org/officeDocument/2006/relationships" xmlns:cs="http://schemas.microsoft.com/office/drawing/2012/chartStyle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7DB619-0B1F-CB4C-974C-4A0D6EB70B00}" type="datetimeFigureOut">
              <a:rPr lang="en-US" smtClean="0"/>
              <a:t>9/14/21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CB3A4A-495E-1749-BF98-6A19F7435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571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8FE3D-4AD3-CF4B-BF18-10D6D5E03BE4}" type="datetime4">
              <a:rPr lang="en-US" smtClean="0"/>
              <a:t>September 14,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www.trial-prep.com</a:t>
            </a: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38DF745-7D3F-47F4-83A3-874385CFAA69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B0D828D-07A0-AF44-99AE-1B5C26F0AE89}"/>
              </a:ext>
            </a:extLst>
          </p:cNvPr>
          <p:cNvPicPr/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04280" y="6172201"/>
            <a:ext cx="2398395" cy="3917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60F4B-6816-9C4E-8835-B3BED7DEE9E3}" type="datetime4">
              <a:rPr lang="en-US" smtClean="0"/>
              <a:t>September 14,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www.trial-prep.com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5F1B1-94DA-D54E-B663-698F87F74F20}" type="datetime4">
              <a:rPr lang="en-US" smtClean="0"/>
              <a:t>September 14,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www.trial-prep.com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F9B13-082D-7240-9869-8050DF86CAC9}" type="datetime4">
              <a:rPr lang="en-US" smtClean="0"/>
              <a:t>September 14,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www.trial-prep.com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C235D-1C26-7845-A1A7-260B8212BF20}" type="datetime4">
              <a:rPr lang="en-US" smtClean="0"/>
              <a:t>September 14, 2021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www.trial-prep.com</a:t>
            </a:r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759FBDD-1001-3145-AB07-0E903A35B111}"/>
              </a:ext>
            </a:extLst>
          </p:cNvPr>
          <p:cNvPicPr/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04280" y="6172201"/>
            <a:ext cx="2398395" cy="3917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67F9E-0C1C-2946-BE76-106DC6035D40}" type="datetime4">
              <a:rPr lang="en-US" smtClean="0"/>
              <a:t>September 14,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www.trial-prep.com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2D83E-1ADA-8B41-8A56-EEE3C905A8E5}" type="datetime4">
              <a:rPr lang="en-US" smtClean="0"/>
              <a:t>September 14, 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www.trial-prep.com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FFB56-3591-F94A-A5DF-1D28E7ED28F1}" type="datetime4">
              <a:rPr lang="en-US" smtClean="0"/>
              <a:t>September 14, 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www.trial-prep.com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B1D07-D5E2-6D42-B18B-B167F7E1494B}" type="datetime4">
              <a:rPr lang="en-US" smtClean="0"/>
              <a:t>September 14,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www.trial-prep.com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66EDC-4921-4344-8E64-E47BDB236022}" type="datetime4">
              <a:rPr lang="en-US" smtClean="0"/>
              <a:t>September 14,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www.trial-prep.com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650BD-C62F-CE42-8631-FC019E7EB434}" type="datetime4">
              <a:rPr lang="en-US" smtClean="0"/>
              <a:t>September 14,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www.trial-prep.com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38DF745-7D3F-47F4-83A3-874385CFAA6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F441F76-0EB4-EA4E-B2B4-F30FF81E46E6}"/>
              </a:ext>
            </a:extLst>
          </p:cNvPr>
          <p:cNvPicPr/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04280" y="6172201"/>
            <a:ext cx="2398395" cy="3917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image" Target="../media/image1.png" /><Relationship Id="rId13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09.16.21 ACC South Carolina Chapter Meeting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F38DF745-7D3F-47F4-83A3-874385CFAA6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A3C1F11-271D-6E42-A3C2-5363B17D4DFD}"/>
              </a:ext>
            </a:extLst>
          </p:cNvPr>
          <p:cNvPicPr/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04280" y="6172201"/>
            <a:ext cx="2398395" cy="39179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ransition/>
  <p:timing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6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7.png" /><Relationship Id="rId4" Type="http://schemas.openxmlformats.org/officeDocument/2006/relationships/image" Target="../media/image8.sv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8.tiff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9.tiff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0.emf" /><Relationship Id="rId3" Type="http://schemas.openxmlformats.org/officeDocument/2006/relationships/image" Target="../media/image11.emf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2.jpe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3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4.jpe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5.jpe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6.jpe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7.png" /><Relationship Id="rId3" Type="http://schemas.openxmlformats.org/officeDocument/2006/relationships/image" Target="../media/image18.pn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9.pn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chart" Target="../charts/chart1.xml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chart" Target="../charts/chart2.xml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0.png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3.jpeg" /><Relationship Id="rId3" Type="http://schemas.openxmlformats.org/officeDocument/2006/relationships/image" Target="../media/image4.jpeg" /><Relationship Id="rId4" Type="http://schemas.openxmlformats.org/officeDocument/2006/relationships/image" Target="../media/image5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06B0F2B-57FC-0E49-A8B1-FEF9D84D83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/>
              <a:t>ACC </a:t>
            </a:r>
            <a:br>
              <a:rPr lang="en-US" sz="4400"/>
            </a:br>
            <a:r>
              <a:rPr lang="en-US" sz="3600"/>
              <a:t>SOUTH CAROLINA CHAPTER</a:t>
            </a:r>
            <a:br>
              <a:rPr lang="en-US" sz="4400"/>
            </a:br>
            <a:r>
              <a:rPr lang="en-US" sz="4400"/>
              <a:t>ANNUAL MEETING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E357D0B-3FED-2E4A-9B5A-3B6F92F1083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SEPTEMBER 16, 2021</a:t>
            </a:r>
          </a:p>
        </p:txBody>
      </p:sp>
    </p:spTree>
    <p:extLst>
      <p:ext uri="{BB962C8B-B14F-4D97-AF65-F5344CB8AC3E}">
        <p14:creationId xmlns:p14="http://schemas.microsoft.com/office/powerpoint/2010/main" val="3558224698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More Bad advice…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524318"/>
            <a:ext cx="3257550" cy="2761130"/>
          </a:xfrm>
        </p:spPr>
        <p:txBody>
          <a:bodyPr>
            <a:normAutofit fontScale="92500" lnSpcReduction="20000"/>
          </a:bodyPr>
          <a:lstStyle/>
          <a:p>
            <a:pPr algn="ctr"/>
            <a:endParaRPr lang="en-US" sz="4000" i="1">
              <a:solidFill>
                <a:schemeClr val="accent6"/>
              </a:solidFill>
            </a:endParaRPr>
          </a:p>
          <a:p>
            <a:pPr algn="ctr"/>
            <a:r>
              <a:rPr lang="en-US" sz="4000" i="1" u="sng">
                <a:solidFill>
                  <a:schemeClr val="accent6"/>
                </a:solidFill>
              </a:rPr>
              <a:t>ALL </a:t>
            </a:r>
          </a:p>
          <a:p>
            <a:pPr algn="ctr"/>
            <a:r>
              <a:rPr lang="en-US" sz="4000" i="1">
                <a:solidFill>
                  <a:schemeClr val="accent6"/>
                </a:solidFill>
              </a:rPr>
              <a:t>YOU HAVE TO DO…is tell the truth</a:t>
            </a:r>
            <a:endParaRPr lang="en-US" sz="4000">
              <a:solidFill>
                <a:schemeClr val="accent6"/>
              </a:solidFill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2F2A2AB-6EB0-C546-9DE3-9806C42D695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651" y="2312894"/>
            <a:ext cx="4792049" cy="3352798"/>
          </a:xfrm>
        </p:spPr>
      </p:pic>
    </p:spTree>
    <p:extLst>
      <p:ext uri="{BB962C8B-B14F-4D97-AF65-F5344CB8AC3E}">
        <p14:creationId xmlns:p14="http://schemas.microsoft.com/office/powerpoint/2010/main" val="3046507336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 Components of credibility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725380" y="1599664"/>
            <a:ext cx="3578583" cy="4525963"/>
          </a:xfrm>
        </p:spPr>
        <p:txBody>
          <a:bodyPr>
            <a:normAutofit fontScale="92500"/>
          </a:bodyPr>
          <a:lstStyle/>
          <a:p>
            <a:pPr algn="ctr"/>
            <a:endParaRPr lang="en-US" sz="3200"/>
          </a:p>
          <a:p>
            <a:pPr algn="ctr"/>
            <a:endParaRPr lang="en-US" sz="3200"/>
          </a:p>
          <a:p>
            <a:pPr algn="ctr"/>
            <a:r>
              <a:rPr lang="en-US" sz="3200">
                <a:solidFill>
                  <a:schemeClr val="accent6"/>
                </a:solidFill>
              </a:rPr>
              <a:t>Trustworthiness</a:t>
            </a:r>
          </a:p>
          <a:p>
            <a:pPr algn="ctr"/>
            <a:r>
              <a:rPr lang="en-US" sz="3200">
                <a:solidFill>
                  <a:schemeClr val="accent6"/>
                </a:solidFill>
              </a:rPr>
              <a:t>Competence</a:t>
            </a:r>
          </a:p>
          <a:p>
            <a:pPr algn="ctr"/>
            <a:r>
              <a:rPr lang="en-US" sz="3200">
                <a:solidFill>
                  <a:schemeClr val="accent6"/>
                </a:solidFill>
              </a:rPr>
              <a:t>Likeability</a:t>
            </a:r>
            <a:endParaRPr lang="en-US" sz="3200">
              <a:solidFill>
                <a:schemeClr val="accent4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06980" y="4925298"/>
            <a:ext cx="121164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</a:p>
        </p:txBody>
      </p:sp>
      <p:sp>
        <p:nvSpPr>
          <p:cNvPr id="10" name="Donut 9">
            <a:extLst>
              <a:ext uri="{FF2B5EF4-FFF2-40B4-BE49-F238E27FC236}">
                <a16:creationId xmlns:a16="http://schemas.microsoft.com/office/drawing/2014/main" id="{2EDA5FB2-5B77-F248-AAF4-31F57D2933E8}"/>
              </a:ext>
            </a:extLst>
          </p:cNvPr>
          <p:cNvSpPr/>
          <p:nvPr/>
        </p:nvSpPr>
        <p:spPr>
          <a:xfrm>
            <a:off x="4602479" y="1524318"/>
            <a:ext cx="3954230" cy="592155"/>
          </a:xfrm>
          <a:prstGeom prst="donut">
            <a:avLst/>
          </a:prstGeom>
          <a:solidFill>
            <a:schemeClr val="accent3">
              <a:alpha val="33000"/>
            </a:schemeClr>
          </a:solidFill>
          <a:ln w="3175" cap="flat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  <a:solidFill>
                <a:srgbClr val="00B0F0"/>
              </a:solidFill>
            </a:endParaRPr>
          </a:p>
        </p:txBody>
      </p:sp>
      <p:pic>
        <p:nvPicPr>
          <p:cNvPr id="11" name="Graphic 10" descr="Checkmark">
            <a:extLst>
              <a:ext uri="{FF2B5EF4-FFF2-40B4-BE49-F238E27FC236}">
                <a16:creationId xmlns:a16="http://schemas.microsoft.com/office/drawing/2014/main" id="{BBBB6B8E-1C62-E343-B512-07EF692054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60746" y="2366682"/>
            <a:ext cx="1495963" cy="1495963"/>
          </a:xfrm>
          <a:prstGeom prst="rect">
            <a:avLst/>
          </a:prstGeom>
        </p:spPr>
      </p:pic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794D9B83-56E5-BB42-9205-98D249B32F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02479" y="1200430"/>
            <a:ext cx="4114655" cy="5324429"/>
          </a:xfrm>
        </p:spPr>
        <p:txBody>
          <a:bodyPr>
            <a:normAutofit fontScale="92500"/>
          </a:bodyPr>
          <a:lstStyle/>
          <a:p>
            <a:r>
              <a:rPr lang="en-US">
                <a:solidFill>
                  <a:schemeClr val="accent6"/>
                </a:solidFill>
              </a:rPr>
              <a:t>Trustworthy: </a:t>
            </a:r>
            <a:r>
              <a:rPr lang="en-US"/>
              <a:t>Reliable, Reasonable, Consistent, Objective, Fair, Helpful</a:t>
            </a:r>
          </a:p>
          <a:p>
            <a:r>
              <a:rPr lang="en-US">
                <a:solidFill>
                  <a:schemeClr val="accent6"/>
                </a:solidFill>
              </a:rPr>
              <a:t>Competence: </a:t>
            </a:r>
            <a:r>
              <a:rPr lang="en-US"/>
              <a:t>Expertise, Knowledge, Credentials, Acheivement, Experience, Authority</a:t>
            </a:r>
          </a:p>
          <a:p>
            <a:r>
              <a:rPr lang="en-US">
                <a:solidFill>
                  <a:schemeClr val="accent6"/>
                </a:solidFill>
              </a:rPr>
              <a:t>Likeability: </a:t>
            </a:r>
            <a:r>
              <a:rPr lang="en-US"/>
              <a:t>Teaching Skills, Warmth, Manners, Listening Skills, Temper, Humor, Empathy</a:t>
            </a:r>
          </a:p>
        </p:txBody>
      </p:sp>
    </p:spTree>
    <p:extLst>
      <p:ext uri="{BB962C8B-B14F-4D97-AF65-F5344CB8AC3E}">
        <p14:creationId xmlns:p14="http://schemas.microsoft.com/office/powerpoint/2010/main" val="42598459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10" grpId="0" animBg="1"/>
      <p:bldP spid="14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AD083-BE4E-0543-86EF-00A56414A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The Real Killer?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D1C7595-ACC7-B449-92BB-724281F0B7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08704" y="1524318"/>
            <a:ext cx="4279392" cy="449433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559C5C2-EDBA-1547-BA98-A04051D8D668}"/>
              </a:ext>
            </a:extLst>
          </p:cNvPr>
          <p:cNvSpPr txBox="1"/>
          <p:nvPr/>
        </p:nvSpPr>
        <p:spPr>
          <a:xfrm rot="19900496">
            <a:off x="617868" y="3954741"/>
            <a:ext cx="53549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</a:rPr>
              <a:t>INCONSISTENCY</a:t>
            </a:r>
          </a:p>
        </p:txBody>
      </p:sp>
    </p:spTree>
    <p:extLst>
      <p:ext uri="{BB962C8B-B14F-4D97-AF65-F5344CB8AC3E}">
        <p14:creationId xmlns:p14="http://schemas.microsoft.com/office/powerpoint/2010/main" val="38626494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077AF-3630-1046-A06A-F220ECE44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Impression Formation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FD29CBB-D2A9-4143-94D0-830D99F6FD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6312" y="1752600"/>
            <a:ext cx="7021775" cy="4373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225131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620000" cy="1371600"/>
          </a:xfrm>
        </p:spPr>
        <p:txBody>
          <a:bodyPr>
            <a:normAutofit/>
          </a:bodyPr>
          <a:lstStyle/>
          <a:p>
            <a:r>
              <a:rPr lang="en-US"/>
              <a:t>Back it up:</a:t>
            </a:r>
            <a:br>
              <a:rPr lang="en-US"/>
            </a:br>
            <a:r>
              <a:rPr lang="en-US"/>
              <a:t>Unpacking the witness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>
                <a:solidFill>
                  <a:schemeClr val="accent6"/>
                </a:solidFill>
              </a:rPr>
              <a:t>Key Questions to Ask/Consider:</a:t>
            </a:r>
          </a:p>
          <a:p>
            <a:r>
              <a:rPr lang="en-US" sz="2800"/>
              <a:t>Tell me about your </a:t>
            </a:r>
            <a:r>
              <a:rPr lang="en-US" sz="2800">
                <a:solidFill>
                  <a:schemeClr val="accent2"/>
                </a:solidFill>
              </a:rPr>
              <a:t>previous experience </a:t>
            </a:r>
            <a:r>
              <a:rPr lang="en-US" sz="2800"/>
              <a:t>as a witness.</a:t>
            </a:r>
          </a:p>
          <a:p>
            <a:r>
              <a:rPr lang="en-US" sz="2800"/>
              <a:t>What do you consider </a:t>
            </a:r>
            <a:r>
              <a:rPr lang="en-US" sz="2800">
                <a:solidFill>
                  <a:srgbClr val="F96A1B"/>
                </a:solidFill>
              </a:rPr>
              <a:t>your role </a:t>
            </a:r>
            <a:r>
              <a:rPr lang="en-US" sz="2800"/>
              <a:t>in this case to be? How do you compare to </a:t>
            </a:r>
            <a:r>
              <a:rPr lang="en-US" sz="2800">
                <a:solidFill>
                  <a:schemeClr val="accent2"/>
                </a:solidFill>
              </a:rPr>
              <a:t>other witnesses</a:t>
            </a:r>
            <a:r>
              <a:rPr lang="en-US" sz="2800"/>
              <a:t>?</a:t>
            </a:r>
          </a:p>
          <a:p>
            <a:r>
              <a:rPr lang="en-US" sz="2800"/>
              <a:t>What are your </a:t>
            </a:r>
            <a:r>
              <a:rPr lang="en-US" sz="2800">
                <a:solidFill>
                  <a:srgbClr val="F96A1B"/>
                </a:solidFill>
              </a:rPr>
              <a:t>strengths</a:t>
            </a:r>
            <a:r>
              <a:rPr lang="en-US" sz="2800"/>
              <a:t>?</a:t>
            </a:r>
          </a:p>
          <a:p>
            <a:r>
              <a:rPr lang="en-US" sz="2800"/>
              <a:t>What are your </a:t>
            </a:r>
            <a:r>
              <a:rPr lang="en-US" sz="2800">
                <a:solidFill>
                  <a:srgbClr val="F96A1B"/>
                </a:solidFill>
              </a:rPr>
              <a:t>weaknesses</a:t>
            </a:r>
            <a:r>
              <a:rPr lang="en-US" sz="2800"/>
              <a:t>?</a:t>
            </a:r>
          </a:p>
          <a:p>
            <a:r>
              <a:rPr lang="en-US" sz="2800"/>
              <a:t>What are your</a:t>
            </a:r>
            <a:r>
              <a:rPr lang="en-US" sz="2800">
                <a:solidFill>
                  <a:srgbClr val="F96A1B"/>
                </a:solidFill>
              </a:rPr>
              <a:t> fears </a:t>
            </a:r>
            <a:r>
              <a:rPr lang="en-US" sz="2800"/>
              <a:t>about testifying?</a:t>
            </a:r>
          </a:p>
        </p:txBody>
      </p:sp>
    </p:spTree>
    <p:extLst>
      <p:ext uri="{BB962C8B-B14F-4D97-AF65-F5344CB8AC3E}">
        <p14:creationId xmlns:p14="http://schemas.microsoft.com/office/powerpoint/2010/main" val="2004973705"/>
      </p:ext>
    </p:extLst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754471" cy="4241731"/>
          </a:xfrm>
        </p:spPr>
        <p:txBody>
          <a:bodyPr>
            <a:normAutofit fontScale="92500" lnSpcReduction="20000"/>
          </a:bodyPr>
          <a:lstStyle/>
          <a:p>
            <a:r>
              <a:rPr lang="en-US" sz="2400">
                <a:solidFill>
                  <a:schemeClr val="accent6"/>
                </a:solidFill>
              </a:rPr>
              <a:t>Key Questions to Ask Your Witness:</a:t>
            </a:r>
          </a:p>
          <a:p>
            <a:r>
              <a:rPr lang="en-US" sz="2800"/>
              <a:t>What do you most want to </a:t>
            </a:r>
            <a:r>
              <a:rPr lang="en-US" sz="2800">
                <a:solidFill>
                  <a:srgbClr val="F96A1B"/>
                </a:solidFill>
              </a:rPr>
              <a:t>teach or explain </a:t>
            </a:r>
            <a:r>
              <a:rPr lang="en-US" sz="2800"/>
              <a:t>to the jury?</a:t>
            </a:r>
          </a:p>
          <a:p>
            <a:r>
              <a:rPr lang="en-US" sz="2800"/>
              <a:t>What do you most want the jury to </a:t>
            </a:r>
            <a:r>
              <a:rPr lang="en-US" sz="2800">
                <a:solidFill>
                  <a:schemeClr val="accent2"/>
                </a:solidFill>
              </a:rPr>
              <a:t>know about you</a:t>
            </a:r>
            <a:r>
              <a:rPr lang="en-US" sz="2800"/>
              <a:t>?</a:t>
            </a:r>
          </a:p>
          <a:p>
            <a:r>
              <a:rPr lang="en-US" sz="2800"/>
              <a:t>What do you have to say that will </a:t>
            </a:r>
            <a:r>
              <a:rPr lang="en-US" sz="2800">
                <a:solidFill>
                  <a:schemeClr val="accent2"/>
                </a:solidFill>
              </a:rPr>
              <a:t>help the case</a:t>
            </a:r>
            <a:r>
              <a:rPr lang="en-US" sz="2800"/>
              <a:t>?</a:t>
            </a:r>
          </a:p>
          <a:p>
            <a:r>
              <a:rPr lang="en-US" sz="2800"/>
              <a:t>What do you have to say that will </a:t>
            </a:r>
            <a:r>
              <a:rPr lang="en-US" sz="2800">
                <a:solidFill>
                  <a:schemeClr val="accent2"/>
                </a:solidFill>
              </a:rPr>
              <a:t>hurt the case</a:t>
            </a:r>
            <a:r>
              <a:rPr lang="en-US" sz="2800"/>
              <a:t>?</a:t>
            </a:r>
          </a:p>
          <a:p>
            <a:r>
              <a:rPr lang="en-US" sz="2800"/>
              <a:t>What kind of help do you need or want </a:t>
            </a:r>
            <a:r>
              <a:rPr lang="en-US" sz="2800">
                <a:solidFill>
                  <a:schemeClr val="accent2"/>
                </a:solidFill>
              </a:rPr>
              <a:t>from your attorney</a:t>
            </a:r>
            <a:r>
              <a:rPr lang="en-US" sz="2800"/>
              <a:t>?</a:t>
            </a:r>
          </a:p>
          <a:p>
            <a:endParaRPr lang="en-US" sz="240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2718"/>
            <a:ext cx="7620000" cy="1371600"/>
          </a:xfrm>
        </p:spPr>
        <p:txBody>
          <a:bodyPr>
            <a:normAutofit/>
          </a:bodyPr>
          <a:lstStyle/>
          <a:p>
            <a:r>
              <a:rPr lang="en-US"/>
              <a:t>Back it up:</a:t>
            </a:r>
            <a:br>
              <a:rPr lang="en-US"/>
            </a:br>
            <a:r>
              <a:rPr lang="en-US"/>
              <a:t>unpacking the witness</a:t>
            </a:r>
          </a:p>
        </p:txBody>
      </p:sp>
    </p:spTree>
    <p:extLst>
      <p:ext uri="{BB962C8B-B14F-4D97-AF65-F5344CB8AC3E}">
        <p14:creationId xmlns:p14="http://schemas.microsoft.com/office/powerpoint/2010/main" val="2474889828"/>
      </p:ext>
    </p:extLst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GivE Your WITNESS Feedback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3527" y="1599664"/>
            <a:ext cx="3934624" cy="4525963"/>
          </a:xfrm>
        </p:spPr>
        <p:txBody>
          <a:bodyPr>
            <a:noAutofit/>
          </a:bodyPr>
          <a:lstStyle/>
          <a:p>
            <a:pPr marL="352425" indent="-352425">
              <a:buFont typeface="Arial" pitchFamily="34" charset="0"/>
              <a:buChar char="•"/>
            </a:pPr>
            <a:endParaRPr lang="en-US">
              <a:solidFill>
                <a:schemeClr val="accent6"/>
              </a:solidFill>
            </a:endParaRPr>
          </a:p>
          <a:p>
            <a:pPr marL="352425" indent="-352425">
              <a:buFont typeface="Arial" pitchFamily="34" charset="0"/>
              <a:buChar char="•"/>
            </a:pPr>
            <a:r>
              <a:rPr lang="en-US">
                <a:solidFill>
                  <a:schemeClr val="accent6"/>
                </a:solidFill>
              </a:rPr>
              <a:t>Practice in Q&amp;A Mode</a:t>
            </a:r>
          </a:p>
          <a:p>
            <a:pPr marL="352425" indent="-352425">
              <a:buFont typeface="Arial" pitchFamily="34" charset="0"/>
              <a:buChar char="•"/>
            </a:pPr>
            <a:r>
              <a:rPr lang="en-US" sz="2800">
                <a:solidFill>
                  <a:schemeClr val="accent6"/>
                </a:solidFill>
              </a:rPr>
              <a:t>Be specific</a:t>
            </a:r>
          </a:p>
          <a:p>
            <a:pPr marL="342900" indent="-342900">
              <a:buFont typeface="Arial"/>
              <a:buChar char="•"/>
            </a:pPr>
            <a:r>
              <a:rPr lang="en-US" sz="2800">
                <a:solidFill>
                  <a:schemeClr val="accent6"/>
                </a:solidFill>
              </a:rPr>
              <a:t>Ask </a:t>
            </a:r>
            <a:r>
              <a:rPr lang="en-US">
                <a:solidFill>
                  <a:schemeClr val="accent6"/>
                </a:solidFill>
              </a:rPr>
              <a:t>witness</a:t>
            </a:r>
            <a:r>
              <a:rPr lang="en-US" sz="2800">
                <a:solidFill>
                  <a:schemeClr val="accent6"/>
                </a:solidFill>
              </a:rPr>
              <a:t> what he/she needs from you</a:t>
            </a:r>
          </a:p>
          <a:p>
            <a:pPr marL="342900" indent="-342900">
              <a:buFont typeface="Arial"/>
              <a:buChar char="•"/>
            </a:pPr>
            <a:r>
              <a:rPr lang="en-US" sz="2800">
                <a:solidFill>
                  <a:schemeClr val="accent6"/>
                </a:solidFill>
              </a:rPr>
              <a:t>Give </a:t>
            </a:r>
            <a:r>
              <a:rPr lang="en-US">
                <a:solidFill>
                  <a:schemeClr val="accent6"/>
                </a:solidFill>
              </a:rPr>
              <a:t>h</a:t>
            </a:r>
            <a:r>
              <a:rPr lang="en-US" sz="2800">
                <a:solidFill>
                  <a:schemeClr val="accent6"/>
                </a:solidFill>
              </a:rPr>
              <a:t>omework</a:t>
            </a:r>
          </a:p>
          <a:p>
            <a:pPr marL="342900" indent="-342900">
              <a:buFont typeface="Arial"/>
              <a:buChar char="•"/>
            </a:pPr>
            <a:endParaRPr lang="en-US" sz="2800">
              <a:solidFill>
                <a:schemeClr val="accent6"/>
              </a:solidFill>
            </a:endParaRPr>
          </a:p>
        </p:txBody>
      </p:sp>
      <p:pic>
        <p:nvPicPr>
          <p:cNvPr id="7" name="Content Placeholder 3" descr="Witness Evaluation.pdf">
            <a:extLst>
              <a:ext uri="{FF2B5EF4-FFF2-40B4-BE49-F238E27FC236}">
                <a16:creationId xmlns:a16="http://schemas.microsoft.com/office/drawing/2014/main" id="{ACE234AA-29B7-E94C-97F5-D034162DB58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2736" r="-62736"/>
          <a:stretch>
            <a:fillRect/>
          </a:stretch>
        </p:blipFill>
        <p:spPr>
          <a:xfrm rot="20979646">
            <a:off x="1747436" y="1123483"/>
            <a:ext cx="7836838" cy="4918469"/>
          </a:xfrm>
        </p:spPr>
      </p:pic>
      <p:pic>
        <p:nvPicPr>
          <p:cNvPr id="8" name="Content Placeholder 4" descr="Witness Evaluation.pdf">
            <a:extLst>
              <a:ext uri="{FF2B5EF4-FFF2-40B4-BE49-F238E27FC236}">
                <a16:creationId xmlns:a16="http://schemas.microsoft.com/office/drawing/2014/main" id="{A39C875E-D8A2-6F47-97CF-E6362C130B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8" t="6263" r="3224" b="10978"/>
          <a:stretch>
            <a:fillRect/>
          </a:stretch>
        </p:blipFill>
        <p:spPr>
          <a:xfrm rot="877059">
            <a:off x="4781691" y="1470162"/>
            <a:ext cx="4184650" cy="513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003287"/>
      </p:ext>
    </p:extLst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29611BB-A35B-7149-83B7-7C505E5473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600" strike="sngStrike"/>
              <a:t>Jury</a:t>
            </a:r>
            <a:br>
              <a:rPr lang="en-US" sz="6600" strike="sngStrike"/>
            </a:br>
            <a:r>
              <a:rPr lang="en-US" sz="6600"/>
              <a:t>Research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F2F08EE9-7E26-A24B-A6BC-E5BA3959424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Focus Groups / Mock trials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8AA8A9-E678-8D49-9A95-C1D8A0038EA4}"/>
              </a:ext>
            </a:extLst>
          </p:cNvPr>
          <p:cNvSpPr txBox="1"/>
          <p:nvPr/>
        </p:nvSpPr>
        <p:spPr>
          <a:xfrm rot="20821876">
            <a:off x="2952403" y="854492"/>
            <a:ext cx="500780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00"/>
                </a:solidFill>
                <a:latin typeface="Bradley Hand" pitchFamily="2" charset="77"/>
              </a:rPr>
              <a:t>    Decision-Maker</a:t>
            </a:r>
          </a:p>
          <a:p>
            <a:r>
              <a:rPr lang="en-US" sz="4400">
                <a:solidFill>
                  <a:srgbClr val="FF0000"/>
                </a:solidFill>
                <a:latin typeface="Lucida Sans Unicode" panose="020b0602030504020204" pitchFamily="34" charset="0"/>
              </a:rPr>
              <a:t>⋀</a:t>
            </a:r>
            <a:r>
              <a:rPr lang="en-US" sz="4400">
                <a:latin typeface="Lucida Sans Unicode" panose="020b0602030504020204" pitchFamily="34" charset="0"/>
              </a:rPr>
              <a:t> </a:t>
            </a:r>
            <a:endParaRPr lang="en-US" sz="4400">
              <a:solidFill>
                <a:srgbClr val="FF0000"/>
              </a:solidFill>
              <a:latin typeface="Bradley Han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283963804"/>
      </p:ext>
    </p:extLst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ADEDA41-8975-924F-9DFC-2BE387183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this Case About?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4E7FAC7-E068-284E-BA41-024BD55B57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43" y="1752600"/>
            <a:ext cx="6828113" cy="4373563"/>
          </a:xfrm>
        </p:spPr>
      </p:pic>
    </p:spTree>
    <p:extLst>
      <p:ext uri="{BB962C8B-B14F-4D97-AF65-F5344CB8AC3E}">
        <p14:creationId xmlns:p14="http://schemas.microsoft.com/office/powerpoint/2010/main" val="2242339230"/>
      </p:ext>
    </p:extLst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ADEDA41-8975-924F-9DFC-2BE387183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this Case About?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3E9EE08-E2FA-2148-9FF3-14BDAC186B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540" y="1752600"/>
            <a:ext cx="5631319" cy="4373563"/>
          </a:xfrm>
        </p:spPr>
      </p:pic>
    </p:spTree>
    <p:extLst>
      <p:ext uri="{BB962C8B-B14F-4D97-AF65-F5344CB8AC3E}">
        <p14:creationId xmlns:p14="http://schemas.microsoft.com/office/powerpoint/2010/main" val="2770155015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29611BB-A35B-7149-83B7-7C505E5473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600"/>
              <a:t>Witness Preparation</a:t>
            </a:r>
          </a:p>
        </p:txBody>
      </p:sp>
    </p:spTree>
    <p:extLst>
      <p:ext uri="{BB962C8B-B14F-4D97-AF65-F5344CB8AC3E}">
        <p14:creationId xmlns:p14="http://schemas.microsoft.com/office/powerpoint/2010/main" val="155322052"/>
      </p:ext>
    </p:extLst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ADEDA41-8975-924F-9DFC-2BE387183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this Case About?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E185B96-5CE7-9243-A7DA-1BFA75D301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566679" y="1752600"/>
            <a:ext cx="3401042" cy="4373563"/>
          </a:xfrm>
        </p:spPr>
      </p:pic>
    </p:spTree>
    <p:extLst>
      <p:ext uri="{BB962C8B-B14F-4D97-AF65-F5344CB8AC3E}">
        <p14:creationId xmlns:p14="http://schemas.microsoft.com/office/powerpoint/2010/main" val="1957169821"/>
      </p:ext>
    </p:extLst>
  </p:cSld>
  <p:clrMapOvr>
    <a:masterClrMapping/>
  </p:clrMapOvr>
  <p:transition/>
  <p:timing/>
</p:sld>
</file>

<file path=ppt/slides/slide2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ADEDA41-8975-924F-9DFC-2BE387183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this Case About?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ACD5137-DB42-2B4A-8612-36F36F5F64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414" y="1752600"/>
            <a:ext cx="3379571" cy="4373563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8022E76-8E48-F344-B1FA-E318BD34DC8E}"/>
              </a:ext>
            </a:extLst>
          </p:cNvPr>
          <p:cNvSpPr/>
          <p:nvPr/>
        </p:nvSpPr>
        <p:spPr>
          <a:xfrm rot="1730271">
            <a:off x="4329746" y="3471811"/>
            <a:ext cx="457449" cy="1200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178211"/>
      </p:ext>
    </p:extLst>
  </p:cSld>
  <p:clrMapOvr>
    <a:masterClrMapping/>
  </p:clrMapOvr>
  <p:transition/>
  <p:timing/>
</p:sld>
</file>

<file path=ppt/slides/slide2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ADEDA41-8975-924F-9DFC-2BE387183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this Case About?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FFE3F8A-EEAE-B947-AF0A-46D107E75E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553614" y="1752600"/>
            <a:ext cx="3427171" cy="4373563"/>
          </a:xfr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578D4E8-B588-6C4C-BAC3-74AE751B2AC3}"/>
              </a:ext>
            </a:extLst>
          </p:cNvPr>
          <p:cNvSpPr/>
          <p:nvPr/>
        </p:nvSpPr>
        <p:spPr>
          <a:xfrm>
            <a:off x="5167745" y="2576945"/>
            <a:ext cx="1080655" cy="4017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Company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499423-7630-5848-B593-010CBF202BCD}"/>
              </a:ext>
            </a:extLst>
          </p:cNvPr>
          <p:cNvSpPr/>
          <p:nvPr/>
        </p:nvSpPr>
        <p:spPr>
          <a:xfrm>
            <a:off x="2175164" y="2299855"/>
            <a:ext cx="277091" cy="10252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549744"/>
      </p:ext>
    </p:extLst>
  </p:cSld>
  <p:clrMapOvr>
    <a:masterClrMapping/>
  </p:clrMapOvr>
  <p:transition/>
  <p:timing/>
</p:sld>
</file>

<file path=ppt/slides/slide2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4004038444"/>
      </p:ext>
    </p:extLst>
  </p:cSld>
  <p:clrMapOvr>
    <a:masterClrMapping/>
  </p:clrMapOvr>
  <p:transition/>
  <p:timing/>
</p:sld>
</file>

<file path=ppt/slides/slide2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ADEDA41-8975-924F-9DFC-2BE387183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Real-Time Results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A2363C5-A4BE-1F44-BE48-1D21711B3B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552027"/>
            <a:ext cx="3920697" cy="4373563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4E3D248-5A4D-C643-ADB9-8093BBA0E7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69" y="1717963"/>
            <a:ext cx="4014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354454"/>
      </p:ext>
    </p:extLst>
  </p:cSld>
  <p:clrMapOvr>
    <a:masterClrMapping/>
  </p:clrMapOvr>
  <p:transition/>
  <p:timing/>
</p:sld>
</file>

<file path=ppt/slides/slide2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ADEDA41-8975-924F-9DFC-2BE387183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Real-Time Results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AE0E0CF-BF75-0645-B1CA-A0FDB2BA3D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855" y="1752600"/>
            <a:ext cx="3430690" cy="4373563"/>
          </a:xfrm>
        </p:spPr>
      </p:pic>
    </p:spTree>
    <p:extLst>
      <p:ext uri="{BB962C8B-B14F-4D97-AF65-F5344CB8AC3E}">
        <p14:creationId xmlns:p14="http://schemas.microsoft.com/office/powerpoint/2010/main" val="1412266548"/>
      </p:ext>
    </p:extLst>
  </p:cSld>
  <p:clrMapOvr>
    <a:masterClrMapping/>
  </p:clrMapOvr>
  <p:transition/>
  <p:timing/>
</p:sld>
</file>

<file path=ppt/slides/slide2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ADEDA41-8975-924F-9DFC-2BE387183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Results: Liability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0A7D5B2-EECE-C541-856A-D0BD317BD19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752600"/>
          <a:ext cx="7620000" cy="4373563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</p:spTree>
    <p:extLst>
      <p:ext uri="{BB962C8B-B14F-4D97-AF65-F5344CB8AC3E}">
        <p14:creationId xmlns:p14="http://schemas.microsoft.com/office/powerpoint/2010/main" val="2485612455"/>
      </p:ext>
    </p:extLst>
  </p:cSld>
  <p:clrMapOvr>
    <a:masterClrMapping/>
  </p:clrMapOvr>
  <p:transition/>
  <p:timing/>
</p:sld>
</file>

<file path=ppt/slides/slide2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ADEDA41-8975-924F-9DFC-2BE387183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Results: Damages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612AE3A4-0BD1-D448-B32B-3AC691DE607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752600"/>
          <a:ext cx="7620000" cy="4373563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</p:spTree>
    <p:extLst>
      <p:ext uri="{BB962C8B-B14F-4D97-AF65-F5344CB8AC3E}">
        <p14:creationId xmlns:p14="http://schemas.microsoft.com/office/powerpoint/2010/main" val="3405217967"/>
      </p:ext>
    </p:extLst>
  </p:cSld>
  <p:clrMapOvr>
    <a:masterClrMapping/>
  </p:clrMapOvr>
  <p:transition/>
  <p:timing/>
</p:sld>
</file>

<file path=ppt/slides/slide2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ADEDA41-8975-924F-9DFC-2BE387183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Results: Witness Evaluations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EDEB4B1C-842E-3643-97C3-EEB45F3315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5904703"/>
              </p:ext>
            </p:extLst>
          </p:nvPr>
        </p:nvGraphicFramePr>
        <p:xfrm>
          <a:off x="457200" y="1538173"/>
          <a:ext cx="5839572" cy="423234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459893">
                  <a:extLst>
                    <a:ext uri="{9D8B030D-6E8A-4147-A177-3AD203B41FA5}">
                      <a16:colId xmlns:a16="http://schemas.microsoft.com/office/drawing/2014/main" val="2728642453"/>
                    </a:ext>
                  </a:extLst>
                </a:gridCol>
                <a:gridCol w="1459893">
                  <a:extLst>
                    <a:ext uri="{9D8B030D-6E8A-4147-A177-3AD203B41FA5}">
                      <a16:colId xmlns:a16="http://schemas.microsoft.com/office/drawing/2014/main" val="3878662447"/>
                    </a:ext>
                  </a:extLst>
                </a:gridCol>
                <a:gridCol w="1459893">
                  <a:extLst>
                    <a:ext uri="{9D8B030D-6E8A-4147-A177-3AD203B41FA5}">
                      <a16:colId xmlns:a16="http://schemas.microsoft.com/office/drawing/2014/main" val="1215348089"/>
                    </a:ext>
                  </a:extLst>
                </a:gridCol>
                <a:gridCol w="1459893">
                  <a:extLst>
                    <a:ext uri="{9D8B030D-6E8A-4147-A177-3AD203B41FA5}">
                      <a16:colId xmlns:a16="http://schemas.microsoft.com/office/drawing/2014/main" val="1628016609"/>
                    </a:ext>
                  </a:extLst>
                </a:gridCol>
              </a:tblGrid>
              <a:tr h="646922">
                <a:tc>
                  <a:txBody>
                    <a:bodyPr vert="horz" wrap="square"/>
                    <a:lstStyle/>
                    <a:p>
                      <a:pPr marL="0" marR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900">
                          <a:effectLst/>
                        </a:rPr>
                        <a:t>business-like</a:t>
                      </a:r>
                      <a:endParaRPr lang="en-US" sz="1000">
                        <a:effectLst/>
                        <a:latin typeface="Franklin Gothic Medium" panose="020b06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30" marR="57730" marT="0" marB="0" anchor="ctr"/>
                </a:tc>
                <a:tc gridSpan="2">
                  <a:txBody>
                    <a:bodyPr vert="horz" wrap="square"/>
                    <a:lstStyle/>
                    <a:p>
                      <a:pPr marL="0" marR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900">
                          <a:effectLst/>
                        </a:rPr>
                        <a:t>racist, ageist (from quotes), honest about Anne's character, pays employees ridiculously well, and rewards success in the company</a:t>
                      </a:r>
                      <a:endParaRPr lang="en-US" sz="1000">
                        <a:effectLst/>
                        <a:latin typeface="Franklin Gothic Medium" panose="020b06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30" marR="57730" marT="0" marB="0" anchor="ctr"/>
                </a:tc>
                <a:tc hMerge="1">
                  <a:txBody>
                    <a:bodyPr vert="horz" wrap="square"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marL="0" marR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900">
                          <a:effectLst/>
                        </a:rPr>
                        <a:t>cocky; do you think Ms. G wanted your job?</a:t>
                      </a:r>
                      <a:endParaRPr lang="en-US" sz="1000">
                        <a:effectLst/>
                        <a:latin typeface="Franklin Gothic Medium" panose="020b06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30" marR="57730" marT="0" marB="0" anchor="ctr"/>
                </a:tc>
                <a:extLst>
                  <a:ext uri="{0D108BD9-81ED-4DB2-BD59-A6C34878D82A}">
                    <a16:rowId xmlns:a16="http://schemas.microsoft.com/office/drawing/2014/main" val="700738085"/>
                  </a:ext>
                </a:extLst>
              </a:tr>
              <a:tr h="542057">
                <a:tc>
                  <a:txBody>
                    <a:bodyPr vert="horz" wrap="square"/>
                    <a:lstStyle/>
                    <a:p>
                      <a:pPr marL="0" marR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900">
                          <a:effectLst/>
                        </a:rPr>
                        <a:t>seems to be saying what he needs to say</a:t>
                      </a:r>
                      <a:endParaRPr lang="en-US" sz="1000">
                        <a:effectLst/>
                        <a:latin typeface="Franklin Gothic Medium" panose="020b06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30" marR="57730" marT="0" marB="0" anchor="ctr"/>
                </a:tc>
                <a:tc>
                  <a:txBody>
                    <a:bodyPr vert="horz" wrap="square"/>
                    <a:lstStyle/>
                    <a:p>
                      <a:pPr marL="0" marR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900">
                          <a:effectLst/>
                        </a:rPr>
                        <a:t>seems honest and open</a:t>
                      </a:r>
                      <a:endParaRPr lang="en-US" sz="1000">
                        <a:effectLst/>
                        <a:latin typeface="Franklin Gothic Medium" panose="020b06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30" marR="57730" marT="0" marB="0" anchor="ctr"/>
                </a:tc>
                <a:tc>
                  <a:txBody>
                    <a:bodyPr vert="horz" wrap="square"/>
                    <a:lstStyle/>
                    <a:p>
                      <a:pPr marL="0" marR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900">
                          <a:effectLst/>
                        </a:rPr>
                        <a:t>nice guy</a:t>
                      </a:r>
                      <a:endParaRPr lang="en-US" sz="1000">
                        <a:effectLst/>
                        <a:latin typeface="Franklin Gothic Medium" panose="020b06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30" marR="57730" marT="0" marB="0" anchor="ctr"/>
                </a:tc>
                <a:tc>
                  <a:txBody>
                    <a:bodyPr vert="horz" wrap="square"/>
                    <a:lstStyle/>
                    <a:p>
                      <a:pPr marL="0" marR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900">
                          <a:effectLst/>
                        </a:rPr>
                        <a:t>fair, honest, level-minded</a:t>
                      </a:r>
                      <a:endParaRPr lang="en-US" sz="1000">
                        <a:effectLst/>
                        <a:latin typeface="Franklin Gothic Medium" panose="020b06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30" marR="57730" marT="0" marB="0" anchor="ctr"/>
                </a:tc>
                <a:extLst>
                  <a:ext uri="{0D108BD9-81ED-4DB2-BD59-A6C34878D82A}">
                    <a16:rowId xmlns:a16="http://schemas.microsoft.com/office/drawing/2014/main" val="2233869830"/>
                  </a:ext>
                </a:extLst>
              </a:tr>
              <a:tr h="633244">
                <a:tc>
                  <a:txBody>
                    <a:bodyPr vert="horz" wrap="square"/>
                    <a:lstStyle/>
                    <a:p>
                      <a:pPr marL="0" marR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900">
                          <a:effectLst/>
                        </a:rPr>
                        <a:t>son in law of D, respectable</a:t>
                      </a:r>
                      <a:endParaRPr lang="en-US" sz="1000">
                        <a:effectLst/>
                        <a:latin typeface="Franklin Gothic Medium" panose="020b06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30" marR="57730" marT="0" marB="0" anchor="ctr"/>
                </a:tc>
                <a:tc>
                  <a:txBody>
                    <a:bodyPr vert="horz" wrap="square"/>
                    <a:lstStyle/>
                    <a:p>
                      <a:pPr marL="0" marR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900">
                          <a:effectLst/>
                        </a:rPr>
                        <a:t>protective of company and his position</a:t>
                      </a:r>
                      <a:endParaRPr lang="en-US" sz="1000">
                        <a:effectLst/>
                        <a:latin typeface="Franklin Gothic Medium" panose="020b06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30" marR="57730" marT="0" marB="0" anchor="ctr"/>
                </a:tc>
                <a:tc gridSpan="2">
                  <a:txBody>
                    <a:bodyPr vert="horz" wrap="square"/>
                    <a:lstStyle/>
                    <a:p>
                      <a:pPr marL="0" marR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900">
                          <a:effectLst/>
                        </a:rPr>
                        <a:t>stretch the truth, one man for himself; why do you think it was okay to call women girls, why do you think Ms. G wasn't terminated sooner?</a:t>
                      </a:r>
                      <a:endParaRPr lang="en-US" sz="1000">
                        <a:effectLst/>
                        <a:latin typeface="Franklin Gothic Medium" panose="020b06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30" marR="57730" marT="0" marB="0" anchor="ctr"/>
                </a:tc>
                <a:tc hMerge="1">
                  <a:txBody>
                    <a:bodyPr vert="horz" wrap="square"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907490"/>
                  </a:ext>
                </a:extLst>
              </a:tr>
              <a:tr h="496463">
                <a:tc>
                  <a:txBody>
                    <a:bodyPr vert="horz" wrap="square"/>
                    <a:lstStyle/>
                    <a:p>
                      <a:pPr marL="0" marR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900">
                          <a:effectLst/>
                        </a:rPr>
                        <a:t>modest, honest, simple</a:t>
                      </a:r>
                      <a:endParaRPr lang="en-US" sz="1000">
                        <a:effectLst/>
                        <a:latin typeface="Franklin Gothic Medium" panose="020b06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30" marR="57730" marT="0" marB="0" anchor="ctr"/>
                </a:tc>
                <a:tc>
                  <a:txBody>
                    <a:bodyPr vert="horz" wrap="square"/>
                    <a:lstStyle/>
                    <a:p>
                      <a:pPr marL="0" marR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900">
                          <a:effectLst/>
                        </a:rPr>
                        <a:t>good witness</a:t>
                      </a:r>
                      <a:endParaRPr lang="en-US" sz="1000">
                        <a:effectLst/>
                        <a:latin typeface="Franklin Gothic Medium" panose="020b06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30" marR="57730" marT="0" marB="0" anchor="ctr"/>
                </a:tc>
                <a:tc>
                  <a:txBody>
                    <a:bodyPr vert="horz" wrap="square"/>
                    <a:lstStyle/>
                    <a:p>
                      <a:pPr marL="0" marR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900">
                          <a:effectLst/>
                        </a:rPr>
                        <a:t>nice, can't be honest because of family</a:t>
                      </a:r>
                      <a:endParaRPr lang="en-US" sz="1000">
                        <a:effectLst/>
                        <a:latin typeface="Franklin Gothic Medium" panose="020b06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30" marR="57730" marT="0" marB="0" anchor="ctr"/>
                </a:tc>
                <a:tc>
                  <a:txBody>
                    <a:bodyPr vert="horz" wrap="square"/>
                    <a:lstStyle/>
                    <a:p>
                      <a:pPr marL="0" marR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900">
                          <a:effectLst/>
                        </a:rPr>
                        <a:t>even, straight-forward</a:t>
                      </a:r>
                      <a:endParaRPr lang="en-US" sz="1000">
                        <a:effectLst/>
                        <a:latin typeface="Franklin Gothic Medium" panose="020b06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30" marR="57730" marT="0" marB="0" anchor="ctr"/>
                </a:tc>
                <a:extLst>
                  <a:ext uri="{0D108BD9-81ED-4DB2-BD59-A6C34878D82A}">
                    <a16:rowId xmlns:a16="http://schemas.microsoft.com/office/drawing/2014/main" val="2470206270"/>
                  </a:ext>
                </a:extLst>
              </a:tr>
              <a:tr h="542057">
                <a:tc>
                  <a:txBody>
                    <a:bodyPr vert="horz" wrap="square"/>
                    <a:lstStyle/>
                    <a:p>
                      <a:pPr marL="0" marR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900">
                          <a:effectLst/>
                        </a:rPr>
                        <a:t>stand-up guy?</a:t>
                      </a:r>
                      <a:endParaRPr lang="en-US" sz="1000">
                        <a:effectLst/>
                        <a:latin typeface="Franklin Gothic Medium" panose="020b06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30" marR="57730" marT="0" marB="0" anchor="ctr"/>
                </a:tc>
                <a:tc>
                  <a:txBody>
                    <a:bodyPr vert="horz" wrap="square"/>
                    <a:lstStyle/>
                    <a:p>
                      <a:pPr marL="0" marR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900">
                          <a:effectLst/>
                        </a:rPr>
                        <a:t>honest, calm, open, he </a:t>
                      </a:r>
                      <a:r>
                        <a:rPr lang="en-US" sz="900" u="sng">
                          <a:effectLst/>
                        </a:rPr>
                        <a:t>seems</a:t>
                      </a:r>
                      <a:r>
                        <a:rPr lang="en-US" sz="900">
                          <a:effectLst/>
                        </a:rPr>
                        <a:t> to be answering the questions completely</a:t>
                      </a:r>
                      <a:endParaRPr lang="en-US" sz="1000">
                        <a:effectLst/>
                        <a:latin typeface="Franklin Gothic Medium" panose="020b06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30" marR="57730" marT="0" marB="0" anchor="ctr"/>
                </a:tc>
                <a:tc>
                  <a:txBody>
                    <a:bodyPr vert="horz" wrap="square"/>
                    <a:lstStyle/>
                    <a:p>
                      <a:pPr marL="0" marR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900">
                          <a:effectLst/>
                        </a:rPr>
                        <a:t>nervous, mindful of self and surroundings, generally normal guy</a:t>
                      </a:r>
                      <a:endParaRPr lang="en-US" sz="1000">
                        <a:effectLst/>
                        <a:latin typeface="Franklin Gothic Medium" panose="020b06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30" marR="57730" marT="0" marB="0" anchor="ctr"/>
                </a:tc>
                <a:tc>
                  <a:txBody>
                    <a:bodyPr vert="horz" wrap="square"/>
                    <a:lstStyle/>
                    <a:p>
                      <a:pPr marL="0" marR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900">
                          <a:effectLst/>
                        </a:rPr>
                        <a:t>arrogant, seemed laid back, didn't say a lot felt like he was owed something</a:t>
                      </a:r>
                      <a:endParaRPr lang="en-US" sz="1000">
                        <a:effectLst/>
                        <a:latin typeface="Franklin Gothic Medium" panose="020b06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30" marR="57730" marT="0" marB="0" anchor="ctr"/>
                </a:tc>
                <a:extLst>
                  <a:ext uri="{0D108BD9-81ED-4DB2-BD59-A6C34878D82A}">
                    <a16:rowId xmlns:a16="http://schemas.microsoft.com/office/drawing/2014/main" val="768716420"/>
                  </a:ext>
                </a:extLst>
              </a:tr>
              <a:tr h="542057">
                <a:tc>
                  <a:txBody>
                    <a:bodyPr vert="horz" wrap="square"/>
                    <a:lstStyle/>
                    <a:p>
                      <a:pPr marL="0" marR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900">
                          <a:effectLst/>
                        </a:rPr>
                        <a:t>Straight-forward, presents himself well, positive</a:t>
                      </a:r>
                      <a:endParaRPr lang="en-US" sz="1000">
                        <a:effectLst/>
                        <a:latin typeface="Franklin Gothic Medium" panose="020b06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30" marR="57730" marT="0" marB="0" anchor="ctr"/>
                </a:tc>
                <a:tc>
                  <a:txBody>
                    <a:bodyPr vert="horz" wrap="square"/>
                    <a:lstStyle/>
                    <a:p>
                      <a:pPr marL="0" marR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900">
                          <a:effectLst/>
                        </a:rPr>
                        <a:t>honest (in the middle)</a:t>
                      </a:r>
                      <a:endParaRPr lang="en-US" sz="1000">
                        <a:effectLst/>
                        <a:latin typeface="Franklin Gothic Medium" panose="020b06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30" marR="57730" marT="0" marB="0" anchor="ctr"/>
                </a:tc>
                <a:tc>
                  <a:txBody>
                    <a:bodyPr vert="horz" wrap="square"/>
                    <a:lstStyle/>
                    <a:p>
                      <a:pPr marL="0" marR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900">
                          <a:effectLst/>
                        </a:rPr>
                        <a:t>appears to be open, forthcoming</a:t>
                      </a:r>
                      <a:endParaRPr lang="en-US" sz="1000">
                        <a:effectLst/>
                        <a:latin typeface="Franklin Gothic Medium" panose="020b06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30" marR="57730" marT="0" marB="0" anchor="ctr"/>
                </a:tc>
                <a:tc>
                  <a:txBody>
                    <a:bodyPr vert="horz" wrap="square"/>
                    <a:lstStyle/>
                    <a:p>
                      <a:pPr marL="0" marR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900">
                          <a:effectLst/>
                        </a:rPr>
                        <a:t>unfair</a:t>
                      </a:r>
                      <a:endParaRPr lang="en-US" sz="1000">
                        <a:effectLst/>
                        <a:latin typeface="Franklin Gothic Medium" panose="020b06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30" marR="57730" marT="0" marB="0" anchor="ctr"/>
                </a:tc>
                <a:extLst>
                  <a:ext uri="{0D108BD9-81ED-4DB2-BD59-A6C34878D82A}">
                    <a16:rowId xmlns:a16="http://schemas.microsoft.com/office/drawing/2014/main" val="3011227084"/>
                  </a:ext>
                </a:extLst>
              </a:tr>
              <a:tr h="742162">
                <a:tc>
                  <a:txBody>
                    <a:bodyPr vert="horz" wrap="square"/>
                    <a:lstStyle/>
                    <a:p>
                      <a:pPr marL="0" marR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900">
                          <a:effectLst/>
                        </a:rPr>
                        <a:t>neutral</a:t>
                      </a:r>
                      <a:endParaRPr lang="en-US" sz="1000">
                        <a:effectLst/>
                        <a:latin typeface="Franklin Gothic Medium" panose="020b06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30" marR="57730" marT="0" marB="0" anchor="ctr"/>
                </a:tc>
                <a:tc>
                  <a:txBody>
                    <a:bodyPr vert="horz" wrap="square"/>
                    <a:lstStyle/>
                    <a:p>
                      <a:pPr marL="0" marR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900">
                          <a:effectLst/>
                        </a:rPr>
                        <a:t>relaxed and forthcoming</a:t>
                      </a:r>
                      <a:endParaRPr lang="en-US" sz="1000">
                        <a:effectLst/>
                        <a:latin typeface="Franklin Gothic Medium" panose="020b06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30" marR="57730" marT="0" marB="0" anchor="ctr"/>
                </a:tc>
                <a:tc gridSpan="2">
                  <a:txBody>
                    <a:bodyPr vert="horz" wrap="square"/>
                    <a:lstStyle/>
                    <a:p>
                      <a:pPr marL="0" marR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900">
                          <a:effectLst/>
                        </a:rPr>
                        <a:t>serious, energetic, lively, talkative, expressive, intelligent, jittery. B and D do a lot of "ums" and he looks away a lot, not very trustworthy. Has a very personal stake in the case that I can't fully view his statements as unbiased; he's got a nice smile and he's handsome but I'm unsure if he can be trusted</a:t>
                      </a:r>
                      <a:endParaRPr lang="en-US" sz="1000">
                        <a:effectLst/>
                        <a:latin typeface="Franklin Gothic Medium" panose="020b06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30" marR="57730" marT="0" marB="0" anchor="ctr"/>
                </a:tc>
                <a:tc hMerge="1">
                  <a:txBody>
                    <a:bodyPr vert="horz" wrap="square"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7898881"/>
                  </a:ext>
                </a:extLst>
              </a:tr>
            </a:tbl>
          </a:graphicData>
        </a:graphic>
      </p:graphicFrame>
      <p:sp>
        <p:nvSpPr>
          <p:cNvPr id="7" name="Rectangle 2">
            <a:extLst>
              <a:ext uri="{FF2B5EF4-FFF2-40B4-BE49-F238E27FC236}">
                <a16:creationId xmlns:a16="http://schemas.microsoft.com/office/drawing/2014/main" id="{EC7B7227-2FC6-9A4C-B0FC-1E42CDBA66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1019" y="2208615"/>
            <a:ext cx="129073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en-US" b="1"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Jonathan B</a:t>
            </a:r>
            <a:endParaRPr lang="en-US" altLang="en-US" sz="1000"/>
          </a:p>
          <a:p>
            <a:endParaRPr lang="en-US"/>
          </a:p>
        </p:txBody>
      </p:sp>
      <p:pic>
        <p:nvPicPr>
          <p:cNvPr id="1025" name="Picture 1">
            <a:extLst>
              <a:ext uri="{FF2B5EF4-FFF2-40B4-BE49-F238E27FC236}">
                <a16:creationId xmlns:a16="http://schemas.microsoft.com/office/drawing/2014/main" id="{C558C4D8-DCD5-6644-AC55-41CA0D8684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61019" y="462194"/>
            <a:ext cx="13716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2A80D53B-8ED6-4B48-B6B0-7EFB2C66AD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1019" y="2763524"/>
            <a:ext cx="1884218" cy="1415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is your </a:t>
            </a:r>
            <a:r>
              <a:rPr kumimoji="0" lang="en-US" altLang="en-US" sz="1600" b="0" i="0" u="sng" strike="noStrike" cap="none" normalizeH="0" baseline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first impression</a:t>
            </a: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Jonathan B?</a:t>
            </a:r>
            <a:endParaRPr kumimoji="0" lang="en-US" altLang="en-US" sz="1600" b="0" i="0" u="none" strike="noStrike" cap="none" normalizeH="0" baseline="0">
              <a:ln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b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250390"/>
      </p:ext>
    </p:extLst>
  </p:cSld>
  <p:clrMapOvr>
    <a:masterClrMapping/>
  </p:clrMapOvr>
  <p:transition/>
  <p:timing/>
</p:sld>
</file>

<file path=ppt/slides/slide2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ADEDA41-8975-924F-9DFC-2BE387183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Results: Witness Evaluations</a:t>
            </a: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7EA4FD0D-98E2-1D44-9F04-35400E64012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132644"/>
              </p:ext>
            </p:extLst>
          </p:nvPr>
        </p:nvGraphicFramePr>
        <p:xfrm>
          <a:off x="561801" y="2090585"/>
          <a:ext cx="6080760" cy="96012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868680">
                  <a:extLst>
                    <a:ext uri="{9D8B030D-6E8A-4147-A177-3AD203B41FA5}">
                      <a16:colId xmlns:a16="http://schemas.microsoft.com/office/drawing/2014/main" val="79243947"/>
                    </a:ext>
                  </a:extLst>
                </a:gridCol>
                <a:gridCol w="868680">
                  <a:extLst>
                    <a:ext uri="{9D8B030D-6E8A-4147-A177-3AD203B41FA5}">
                      <a16:colId xmlns:a16="http://schemas.microsoft.com/office/drawing/2014/main" val="2675440290"/>
                    </a:ext>
                  </a:extLst>
                </a:gridCol>
                <a:gridCol w="868680">
                  <a:extLst>
                    <a:ext uri="{9D8B030D-6E8A-4147-A177-3AD203B41FA5}">
                      <a16:colId xmlns:a16="http://schemas.microsoft.com/office/drawing/2014/main" val="3424806385"/>
                    </a:ext>
                  </a:extLst>
                </a:gridCol>
                <a:gridCol w="868680">
                  <a:extLst>
                    <a:ext uri="{9D8B030D-6E8A-4147-A177-3AD203B41FA5}">
                      <a16:colId xmlns:a16="http://schemas.microsoft.com/office/drawing/2014/main" val="695061808"/>
                    </a:ext>
                  </a:extLst>
                </a:gridCol>
                <a:gridCol w="868680">
                  <a:extLst>
                    <a:ext uri="{9D8B030D-6E8A-4147-A177-3AD203B41FA5}">
                      <a16:colId xmlns:a16="http://schemas.microsoft.com/office/drawing/2014/main" val="3115030072"/>
                    </a:ext>
                  </a:extLst>
                </a:gridCol>
                <a:gridCol w="868680">
                  <a:extLst>
                    <a:ext uri="{9D8B030D-6E8A-4147-A177-3AD203B41FA5}">
                      <a16:colId xmlns:a16="http://schemas.microsoft.com/office/drawing/2014/main" val="1581685472"/>
                    </a:ext>
                  </a:extLst>
                </a:gridCol>
                <a:gridCol w="868680">
                  <a:extLst>
                    <a:ext uri="{9D8B030D-6E8A-4147-A177-3AD203B41FA5}">
                      <a16:colId xmlns:a16="http://schemas.microsoft.com/office/drawing/2014/main" val="1826510556"/>
                    </a:ext>
                  </a:extLst>
                </a:gridCol>
              </a:tblGrid>
              <a:tr h="534927">
                <a:tc gridSpan="2">
                  <a:txBody>
                    <a:bodyPr vert="horz" wrap="square"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3200400"/>
                        </a:tabLst>
                      </a:pPr>
                      <a:r>
                        <a:rPr lang="en-US" sz="1200">
                          <a:effectLst/>
                        </a:rPr>
                        <a:t>Helps</a:t>
                      </a: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3200400"/>
                        </a:tabLst>
                      </a:pPr>
                      <a:r>
                        <a:rPr lang="en-US" sz="1200">
                          <a:effectLst/>
                        </a:rPr>
                        <a:t>Plaintiff</a:t>
                      </a:r>
                      <a:endParaRPr lang="en-US" sz="1200">
                        <a:effectLst/>
                        <a:latin typeface="Franklin Gothic Medium" panose="020b06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 vert="horz" wrap="square"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3200400"/>
                        </a:tabLs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Franklin Gothic Medium" panose="020b06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3200400"/>
                        </a:tabLs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Franklin Gothic Medium" panose="020b06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3200400"/>
                        </a:tabLs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Franklin Gothic Medium" panose="020b06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 vert="horz" wrap="square"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3200400"/>
                        </a:tabLst>
                      </a:pPr>
                      <a:r>
                        <a:rPr lang="en-US" sz="1200">
                          <a:effectLst/>
                        </a:rPr>
                        <a:t>Helps</a:t>
                      </a:r>
                    </a:p>
                    <a:p>
                      <a:pPr marL="0" marR="0" algn="r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3200400"/>
                        </a:tabLst>
                      </a:pPr>
                      <a:r>
                        <a:rPr lang="en-US" sz="1200">
                          <a:effectLst/>
                        </a:rPr>
                        <a:t>Defense</a:t>
                      </a:r>
                      <a:endParaRPr lang="en-US" sz="1200">
                        <a:effectLst/>
                        <a:latin typeface="Franklin Gothic Medium" panose="020b06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 vert="horz" wrap="square"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304405"/>
                  </a:ext>
                </a:extLst>
              </a:tr>
              <a:tr h="0">
                <a:tc>
                  <a:txBody>
                    <a:bodyPr vert="horz" wrap="square"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3200400"/>
                        </a:tabLs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Franklin Gothic Medium" panose="020b06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3200400"/>
                        </a:tabLs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Franklin Gothic Medium" panose="020b06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3200400"/>
                        </a:tabLs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Franklin Gothic Medium" panose="020b06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3200400"/>
                        </a:tabLst>
                      </a:pPr>
                      <a:r>
                        <a:rPr lang="en-US" sz="1800" b="1">
                          <a:solidFill>
                            <a:schemeClr val="accent2"/>
                          </a:solidFill>
                          <a:effectLst/>
                        </a:rPr>
                        <a:t>0.2</a:t>
                      </a:r>
                      <a:endParaRPr lang="en-US" sz="1800">
                        <a:effectLst/>
                        <a:latin typeface="Franklin Gothic Medium" panose="020b06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3200400"/>
                        </a:tabLs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Franklin Gothic Medium" panose="020b06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3200400"/>
                        </a:tabLs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Franklin Gothic Medium" panose="020b06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3200400"/>
                        </a:tabLs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Franklin Gothic Medium" panose="020b06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56483850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B4DE9415-8933-BD42-B2C3-4833D490D9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632081"/>
            <a:ext cx="59436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200400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200400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200400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200400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200400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200400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200400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200400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200400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200400"/>
              </a:tabLst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is the overall effect of Jonathan B’s testimony in this case?</a:t>
            </a:r>
            <a:endParaRPr kumimoji="0" lang="en-US" altLang="en-US" sz="1600" b="0" i="0" u="none" strike="noStrike" cap="none" normalizeH="0" baseline="0">
              <a:ln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200400"/>
              </a:tabLst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26F8B47-D4E3-F04B-95A8-9093B890C1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7393762"/>
              </p:ext>
            </p:extLst>
          </p:nvPr>
        </p:nvGraphicFramePr>
        <p:xfrm>
          <a:off x="1517766" y="3541681"/>
          <a:ext cx="6325294" cy="216814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129263">
                  <a:extLst>
                    <a:ext uri="{9D8B030D-6E8A-4147-A177-3AD203B41FA5}">
                      <a16:colId xmlns:a16="http://schemas.microsoft.com/office/drawing/2014/main" val="3729899008"/>
                    </a:ext>
                  </a:extLst>
                </a:gridCol>
                <a:gridCol w="575272">
                  <a:extLst>
                    <a:ext uri="{9D8B030D-6E8A-4147-A177-3AD203B41FA5}">
                      <a16:colId xmlns:a16="http://schemas.microsoft.com/office/drawing/2014/main" val="4037174853"/>
                    </a:ext>
                  </a:extLst>
                </a:gridCol>
                <a:gridCol w="639341">
                  <a:extLst>
                    <a:ext uri="{9D8B030D-6E8A-4147-A177-3AD203B41FA5}">
                      <a16:colId xmlns:a16="http://schemas.microsoft.com/office/drawing/2014/main" val="1469104583"/>
                    </a:ext>
                  </a:extLst>
                </a:gridCol>
                <a:gridCol w="639341">
                  <a:extLst>
                    <a:ext uri="{9D8B030D-6E8A-4147-A177-3AD203B41FA5}">
                      <a16:colId xmlns:a16="http://schemas.microsoft.com/office/drawing/2014/main" val="2553091625"/>
                    </a:ext>
                  </a:extLst>
                </a:gridCol>
                <a:gridCol w="639341">
                  <a:extLst>
                    <a:ext uri="{9D8B030D-6E8A-4147-A177-3AD203B41FA5}">
                      <a16:colId xmlns:a16="http://schemas.microsoft.com/office/drawing/2014/main" val="3054440539"/>
                    </a:ext>
                  </a:extLst>
                </a:gridCol>
                <a:gridCol w="702736">
                  <a:extLst>
                    <a:ext uri="{9D8B030D-6E8A-4147-A177-3AD203B41FA5}">
                      <a16:colId xmlns:a16="http://schemas.microsoft.com/office/drawing/2014/main" val="1786534820"/>
                    </a:ext>
                  </a:extLst>
                </a:gridCol>
              </a:tblGrid>
              <a:tr h="195437">
                <a:tc gridSpan="6">
                  <a:txBody>
                    <a:bodyPr vert="horz" wrap="square"/>
                    <a:lstStyle/>
                    <a:p>
                      <a:pPr marL="0" marR="0" lv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+mj-lt"/>
                        <a:buNone/>
                      </a:pPr>
                      <a:r>
                        <a:rPr lang="en-US" sz="1200" b="1">
                          <a:effectLst/>
                        </a:rPr>
                        <a:t>How would you rate Jonathan B on each of the following qualities:</a:t>
                      </a:r>
                    </a:p>
                    <a:p>
                      <a:pPr marL="0" marR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1200" b="1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1200" b="1">
                          <a:effectLst/>
                        </a:rPr>
                        <a:t>Circle one number in each row: 1 = Very Low / 5=Very High</a:t>
                      </a:r>
                      <a:endParaRPr lang="en-US" sz="1200" b="1">
                        <a:effectLst/>
                        <a:latin typeface="Franklin Gothic Medium" panose="020b06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 vert="horz" wrap="square"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6229195"/>
                  </a:ext>
                </a:extLst>
              </a:tr>
              <a:tr h="548728">
                <a:tc>
                  <a:txBody>
                    <a:bodyPr vert="horz" wrap="square"/>
                    <a:lstStyle/>
                    <a:p>
                      <a:pPr marL="0" marR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1200">
                          <a:effectLst/>
                        </a:rPr>
                        <a:t>a. </a:t>
                      </a:r>
                      <a:r>
                        <a:rPr lang="en-US" sz="1200" b="1">
                          <a:effectLst/>
                        </a:rPr>
                        <a:t>Competence</a:t>
                      </a:r>
                    </a:p>
                    <a:p>
                      <a:pPr marL="0" marR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1200">
                          <a:effectLst/>
                        </a:rPr>
                        <a:t>(Knowledge, Training, Experience, etc.)</a:t>
                      </a:r>
                      <a:endParaRPr lang="en-US" sz="1200">
                        <a:effectLst/>
                        <a:latin typeface="Franklin Gothic Medium" panose="020b06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 vert="horz" wrap="square"/>
                    <a:lstStyle/>
                    <a:p>
                      <a:pPr marL="0" marR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1200">
                        <a:effectLst/>
                        <a:latin typeface="Franklin Gothic Medium" panose="020b06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 vert="horz" wrap="square"/>
                    <a:lstStyle/>
                    <a:p>
                      <a:pPr marL="0" marR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1200">
                        <a:effectLst/>
                        <a:latin typeface="Franklin Gothic Medium" panose="020b06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 vert="horz" wrap="square"/>
                    <a:lstStyle/>
                    <a:p>
                      <a:pPr marL="0" marR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1200">
                        <a:effectLst/>
                        <a:latin typeface="Franklin Gothic Medium" panose="020b06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 vert="horz" wrap="square"/>
                    <a:lstStyle/>
                    <a:p>
                      <a:pPr marL="0" marR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1600" b="1">
                          <a:solidFill>
                            <a:schemeClr val="accent6"/>
                          </a:solidFill>
                          <a:effectLst/>
                        </a:rPr>
                        <a:t>3.8</a:t>
                      </a:r>
                      <a:endParaRPr lang="en-US" sz="1600" b="1">
                        <a:solidFill>
                          <a:schemeClr val="accent6"/>
                        </a:solidFill>
                        <a:effectLst/>
                        <a:latin typeface="Franklin Gothic Medium" panose="020b06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 vert="horz" wrap="square"/>
                    <a:lstStyle/>
                    <a:p>
                      <a:pPr marL="0" marR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1200">
                        <a:effectLst/>
                        <a:latin typeface="Franklin Gothic Medium" panose="020b06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22770066"/>
                  </a:ext>
                </a:extLst>
              </a:tr>
              <a:tr h="535390">
                <a:tc>
                  <a:txBody>
                    <a:bodyPr vert="horz" wrap="square"/>
                    <a:lstStyle/>
                    <a:p>
                      <a:pPr marL="0" marR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1200">
                          <a:effectLst/>
                        </a:rPr>
                        <a:t>b. </a:t>
                      </a:r>
                      <a:r>
                        <a:rPr lang="en-US" sz="1200" b="1">
                          <a:effectLst/>
                        </a:rPr>
                        <a:t>Trustworthiness</a:t>
                      </a:r>
                    </a:p>
                    <a:p>
                      <a:pPr marL="0" marR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1200">
                          <a:effectLst/>
                        </a:rPr>
                        <a:t>(Reliable, Fair, Honest, etc.)</a:t>
                      </a:r>
                      <a:endParaRPr lang="en-US" sz="1200">
                        <a:effectLst/>
                        <a:latin typeface="Franklin Gothic Medium" panose="020b06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 vert="horz" wrap="square"/>
                    <a:lstStyle/>
                    <a:p>
                      <a:pPr marL="0" marR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1200">
                        <a:effectLst/>
                        <a:latin typeface="Franklin Gothic Medium" panose="020b06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 vert="horz" wrap="square"/>
                    <a:lstStyle/>
                    <a:p>
                      <a:pPr marL="0" marR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1200">
                        <a:effectLst/>
                        <a:latin typeface="Franklin Gothic Medium" panose="020b06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 vert="horz" wrap="square"/>
                    <a:lstStyle/>
                    <a:p>
                      <a:pPr marL="0" marR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</a:p>
                    <a:p>
                      <a:pPr marL="0" marR="0" algn="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1600" b="1">
                          <a:solidFill>
                            <a:schemeClr val="accent1"/>
                          </a:solidFill>
                          <a:effectLst/>
                        </a:rPr>
                        <a:t>3.4</a:t>
                      </a:r>
                      <a:endParaRPr lang="en-US" sz="1600" b="1">
                        <a:solidFill>
                          <a:schemeClr val="accent1"/>
                        </a:solidFill>
                        <a:effectLst/>
                        <a:latin typeface="Franklin Gothic Medium" panose="020b06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 vert="horz" wrap="square"/>
                    <a:lstStyle/>
                    <a:p>
                      <a:pPr marL="0" marR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1200">
                        <a:effectLst/>
                        <a:latin typeface="Franklin Gothic Medium" panose="020b06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 vert="horz" wrap="square"/>
                    <a:lstStyle/>
                    <a:p>
                      <a:pPr marL="0" marR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1200">
                        <a:effectLst/>
                        <a:latin typeface="Franklin Gothic Medium" panose="020b06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37406974"/>
                  </a:ext>
                </a:extLst>
              </a:tr>
              <a:tr h="535390">
                <a:tc>
                  <a:txBody>
                    <a:bodyPr vert="horz" wrap="square"/>
                    <a:lstStyle/>
                    <a:p>
                      <a:pPr marL="0" marR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1200">
                          <a:effectLst/>
                        </a:rPr>
                        <a:t>c</a:t>
                      </a:r>
                      <a:r>
                        <a:rPr lang="en-US" sz="1200" b="1">
                          <a:effectLst/>
                        </a:rPr>
                        <a:t>. Likability</a:t>
                      </a:r>
                    </a:p>
                    <a:p>
                      <a:pPr marL="0" marR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1200">
                          <a:effectLst/>
                        </a:rPr>
                        <a:t>(Warmth, Humor, etc.)</a:t>
                      </a:r>
                      <a:endParaRPr lang="en-US" sz="1200">
                        <a:effectLst/>
                        <a:latin typeface="Franklin Gothic Medium" panose="020b06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 vert="horz" wrap="square"/>
                    <a:lstStyle/>
                    <a:p>
                      <a:pPr marL="0" marR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1200">
                        <a:effectLst/>
                        <a:latin typeface="Franklin Gothic Medium" panose="020b06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 vert="horz" wrap="square"/>
                    <a:lstStyle/>
                    <a:p>
                      <a:pPr marL="0" marR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1200">
                        <a:effectLst/>
                        <a:latin typeface="Franklin Gothic Medium" panose="020b06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 vert="horz" wrap="square"/>
                    <a:lstStyle/>
                    <a:p>
                      <a:pPr marL="0" marR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600" b="1">
                          <a:solidFill>
                            <a:schemeClr val="accent1"/>
                          </a:solidFill>
                          <a:effectLst/>
                        </a:rPr>
                        <a:t>3.4</a:t>
                      </a:r>
                      <a:endParaRPr lang="en-US" sz="1600" b="1">
                        <a:solidFill>
                          <a:schemeClr val="accent1"/>
                        </a:solidFill>
                        <a:effectLst/>
                        <a:latin typeface="Franklin Gothic Medium" panose="020b06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 vert="horz" wrap="square"/>
                    <a:lstStyle/>
                    <a:p>
                      <a:pPr marL="0" marR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1200">
                        <a:effectLst/>
                        <a:latin typeface="Franklin Gothic Medium" panose="020b06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 vert="horz" wrap="square"/>
                    <a:lstStyle/>
                    <a:p>
                      <a:pPr marL="0" marR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1200">
                        <a:effectLst/>
                        <a:latin typeface="Franklin Gothic Medium" panose="020b06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195456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9136618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620000" cy="1371600"/>
          </a:xfrm>
        </p:spPr>
        <p:txBody>
          <a:bodyPr>
            <a:normAutofit/>
          </a:bodyPr>
          <a:lstStyle/>
          <a:p>
            <a:r>
              <a:rPr lang="en-US"/>
              <a:t>Two fundamental Truths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en-US" sz="3600">
              <a:solidFill>
                <a:schemeClr val="accent6"/>
              </a:solidFill>
            </a:endParaRPr>
          </a:p>
          <a:p>
            <a:pPr algn="ctr"/>
            <a:r>
              <a:rPr lang="en-US" sz="3600">
                <a:solidFill>
                  <a:schemeClr val="accent6"/>
                </a:solidFill>
              </a:rPr>
              <a:t>Decision-Makers Judge Witness Credibility</a:t>
            </a:r>
            <a:endParaRPr lang="en-US" sz="3600">
              <a:solidFill>
                <a:srgbClr val="FF0000"/>
              </a:solidFill>
            </a:endParaRPr>
          </a:p>
          <a:p>
            <a:pPr algn="ctr"/>
            <a:endParaRPr lang="en-US" sz="3600">
              <a:solidFill>
                <a:schemeClr val="accent6"/>
              </a:solidFill>
            </a:endParaRPr>
          </a:p>
          <a:p>
            <a:pPr algn="ctr"/>
            <a:r>
              <a:rPr lang="en-US" sz="3600">
                <a:solidFill>
                  <a:schemeClr val="accent6"/>
                </a:solidFill>
              </a:rPr>
              <a:t>It’s Not Just What We Say…</a:t>
            </a:r>
          </a:p>
          <a:p>
            <a:pPr algn="ctr"/>
            <a:r>
              <a:rPr lang="en-US" sz="3600">
                <a:solidFill>
                  <a:schemeClr val="accent6"/>
                </a:solidFill>
              </a:rPr>
              <a:t>It’s HOW We Say It</a:t>
            </a:r>
          </a:p>
        </p:txBody>
      </p:sp>
    </p:spTree>
    <p:extLst>
      <p:ext uri="{BB962C8B-B14F-4D97-AF65-F5344CB8AC3E}">
        <p14:creationId xmlns:p14="http://schemas.microsoft.com/office/powerpoint/2010/main" val="3515823983"/>
      </p:ext>
    </p:extLst>
  </p:cSld>
  <p:clrMapOvr>
    <a:masterClrMapping/>
  </p:clrMapOvr>
  <p:transition/>
  <p:timing/>
</p:sld>
</file>

<file path=ppt/slides/slide3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ADEDA41-8975-924F-9DFC-2BE387183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Results: Witness Evaluations</a:t>
            </a: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4811E6D2-1FEF-B047-AF74-634975E122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5076466"/>
              </p:ext>
            </p:extLst>
          </p:nvPr>
        </p:nvGraphicFramePr>
        <p:xfrm>
          <a:off x="457200" y="2021382"/>
          <a:ext cx="7620000" cy="364744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905000">
                  <a:extLst>
                    <a:ext uri="{9D8B030D-6E8A-4147-A177-3AD203B41FA5}">
                      <a16:colId xmlns:a16="http://schemas.microsoft.com/office/drawing/2014/main" val="3955282061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4065688510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1563981590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1898168176"/>
                    </a:ext>
                  </a:extLst>
                </a:gridCol>
              </a:tblGrid>
              <a:tr h="542290">
                <a:tc>
                  <a:txBody>
                    <a:bodyPr vert="horz" wrap="square"/>
                    <a:lstStyle/>
                    <a:p>
                      <a:pPr marL="0" marR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1100">
                          <a:effectLst/>
                        </a:rPr>
                        <a:t>entitled, protected, homey</a:t>
                      </a:r>
                      <a:endParaRPr lang="en-US" sz="1200">
                        <a:effectLst/>
                        <a:latin typeface="Franklin Gothic Medium" panose="020b06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 vert="horz" wrap="square"/>
                    <a:lstStyle/>
                    <a:p>
                      <a:pPr marL="0" marR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1100">
                          <a:effectLst/>
                        </a:rPr>
                        <a:t>liar, unfair, unlikeable</a:t>
                      </a:r>
                      <a:endParaRPr lang="en-US" sz="1200">
                        <a:effectLst/>
                        <a:latin typeface="Franklin Gothic Medium" panose="020b06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 vert="horz" wrap="square"/>
                    <a:lstStyle/>
                    <a:p>
                      <a:pPr marL="0" marR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1100">
                          <a:effectLst/>
                        </a:rPr>
                        <a:t>easy-going, simple</a:t>
                      </a:r>
                      <a:endParaRPr lang="en-US" sz="1200">
                        <a:effectLst/>
                        <a:latin typeface="Franklin Gothic Medium" panose="020b06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 vert="horz" wrap="square"/>
                    <a:lstStyle/>
                    <a:p>
                      <a:pPr marL="0" marR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1100">
                          <a:effectLst/>
                        </a:rPr>
                        <a:t>no conclusion</a:t>
                      </a:r>
                      <a:endParaRPr lang="en-US" sz="1200">
                        <a:effectLst/>
                        <a:latin typeface="Franklin Gothic Medium" panose="020b06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75732197"/>
                  </a:ext>
                </a:extLst>
              </a:tr>
              <a:tr h="582295">
                <a:tc>
                  <a:txBody>
                    <a:bodyPr vert="horz" wrap="square"/>
                    <a:lstStyle/>
                    <a:p>
                      <a:pPr marL="0" marR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1100">
                          <a:effectLst/>
                        </a:rPr>
                        <a:t>believable, clean-cut</a:t>
                      </a:r>
                      <a:endParaRPr lang="en-US" sz="1200">
                        <a:effectLst/>
                        <a:latin typeface="Franklin Gothic Medium" panose="020b06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 vert="horz" wrap="square"/>
                    <a:lstStyle/>
                    <a:p>
                      <a:pPr marL="0" marR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1100">
                          <a:effectLst/>
                        </a:rPr>
                        <a:t>likeable, fair</a:t>
                      </a:r>
                      <a:endParaRPr lang="en-US" sz="1200">
                        <a:effectLst/>
                        <a:latin typeface="Franklin Gothic Medium" panose="020b06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 vert="horz" wrap="square"/>
                    <a:lstStyle/>
                    <a:p>
                      <a:pPr marL="0" marR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1100">
                          <a:effectLst/>
                        </a:rPr>
                        <a:t>business savvy, ageist, excellent speaker</a:t>
                      </a:r>
                      <a:endParaRPr lang="en-US" sz="1200">
                        <a:effectLst/>
                        <a:latin typeface="Franklin Gothic Medium" panose="020b06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 vert="horz" wrap="square"/>
                    <a:lstStyle/>
                    <a:p>
                      <a:pPr marL="0" marR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1100">
                          <a:effectLst/>
                        </a:rPr>
                        <a:t>open</a:t>
                      </a:r>
                      <a:endParaRPr lang="en-US" sz="1200">
                        <a:effectLst/>
                        <a:latin typeface="Franklin Gothic Medium" panose="020b06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09261169"/>
                  </a:ext>
                </a:extLst>
              </a:tr>
              <a:tr h="490855">
                <a:tc>
                  <a:txBody>
                    <a:bodyPr vert="horz" wrap="square"/>
                    <a:lstStyle/>
                    <a:p>
                      <a:pPr marL="0" marR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1100">
                          <a:effectLst/>
                        </a:rPr>
                        <a:t>good witness for plaintiff</a:t>
                      </a:r>
                      <a:endParaRPr lang="en-US" sz="1200">
                        <a:effectLst/>
                        <a:latin typeface="Franklin Gothic Medium" panose="020b06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 vert="horz" wrap="square"/>
                    <a:lstStyle/>
                    <a:p>
                      <a:pPr marL="0" marR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1100">
                          <a:effectLst/>
                        </a:rPr>
                        <a:t>smooth, responsive, slick</a:t>
                      </a:r>
                      <a:endParaRPr lang="en-US" sz="1200">
                        <a:effectLst/>
                        <a:latin typeface="Franklin Gothic Medium" panose="020b06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 vert="horz" wrap="square"/>
                    <a:lstStyle/>
                    <a:p>
                      <a:pPr marL="0" marR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1100">
                          <a:effectLst/>
                        </a:rPr>
                        <a:t>believable</a:t>
                      </a:r>
                      <a:endParaRPr lang="en-US" sz="1200">
                        <a:effectLst/>
                        <a:latin typeface="Franklin Gothic Medium" panose="020b06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 vert="horz" wrap="square"/>
                    <a:lstStyle/>
                    <a:p>
                      <a:pPr marL="0" marR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1100">
                          <a:effectLst/>
                        </a:rPr>
                        <a:t>talkative, energetic</a:t>
                      </a:r>
                      <a:endParaRPr lang="en-US" sz="1200">
                        <a:effectLst/>
                        <a:latin typeface="Franklin Gothic Medium" panose="020b06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49230535"/>
                  </a:ext>
                </a:extLst>
              </a:tr>
              <a:tr h="679450">
                <a:tc>
                  <a:txBody>
                    <a:bodyPr vert="horz" wrap="square"/>
                    <a:lstStyle/>
                    <a:p>
                      <a:pPr marL="0" marR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1100">
                          <a:effectLst/>
                        </a:rPr>
                        <a:t>yes-man, committed to D, company man</a:t>
                      </a:r>
                      <a:endParaRPr lang="en-US" sz="1200">
                        <a:effectLst/>
                        <a:latin typeface="Franklin Gothic Medium" panose="020b06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 vert="horz" wrap="square"/>
                    <a:lstStyle/>
                    <a:p>
                      <a:pPr marL="0" marR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1100">
                          <a:effectLst/>
                        </a:rPr>
                        <a:t>successful thankful, surprised, tired</a:t>
                      </a:r>
                      <a:endParaRPr lang="en-US" sz="1200">
                        <a:effectLst/>
                        <a:latin typeface="Franklin Gothic Medium" panose="020b06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 vert="horz" wrap="square"/>
                    <a:lstStyle/>
                    <a:p>
                      <a:pPr marL="0" marR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1100">
                          <a:effectLst/>
                        </a:rPr>
                        <a:t>friendly reluctant, reserved, specific</a:t>
                      </a:r>
                      <a:endParaRPr lang="en-US" sz="1200">
                        <a:effectLst/>
                        <a:latin typeface="Franklin Gothic Medium" panose="020b06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 vert="horz" wrap="square"/>
                    <a:lstStyle/>
                    <a:p>
                      <a:pPr marL="0" marR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1100">
                          <a:effectLst/>
                        </a:rPr>
                        <a:t>very p.c., president, unfair, non-trusting </a:t>
                      </a:r>
                      <a:endParaRPr lang="en-US" sz="1200">
                        <a:effectLst/>
                        <a:latin typeface="Franklin Gothic Medium" panose="020b06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88536259"/>
                  </a:ext>
                </a:extLst>
              </a:tr>
              <a:tr h="450850">
                <a:tc>
                  <a:txBody>
                    <a:bodyPr vert="horz" wrap="square"/>
                    <a:lstStyle/>
                    <a:p>
                      <a:pPr marL="0" marR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1100">
                          <a:effectLst/>
                        </a:rPr>
                        <a:t>loyal</a:t>
                      </a:r>
                      <a:endParaRPr lang="en-US" sz="1200">
                        <a:effectLst/>
                        <a:latin typeface="Franklin Gothic Medium" panose="020b06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 vert="horz" wrap="square"/>
                    <a:lstStyle/>
                    <a:p>
                      <a:pPr marL="0" marR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1100">
                          <a:effectLst/>
                        </a:rPr>
                        <a:t>truthful, collected, competent</a:t>
                      </a:r>
                      <a:endParaRPr lang="en-US" sz="1200">
                        <a:effectLst/>
                        <a:latin typeface="Franklin Gothic Medium" panose="020b06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 vert="horz" wrap="square"/>
                    <a:lstStyle/>
                    <a:p>
                      <a:pPr marL="0" marR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1100">
                          <a:effectLst/>
                        </a:rPr>
                        <a:t>professional (2)</a:t>
                      </a:r>
                      <a:endParaRPr lang="en-US" sz="1200">
                        <a:effectLst/>
                        <a:latin typeface="Franklin Gothic Medium" panose="020b06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 vert="horz" wrap="square"/>
                    <a:lstStyle/>
                    <a:p>
                      <a:pPr marL="0" marR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1100">
                          <a:effectLst/>
                        </a:rPr>
                        <a:t>honest (5)</a:t>
                      </a:r>
                      <a:endParaRPr lang="en-US" sz="1200">
                        <a:effectLst/>
                        <a:latin typeface="Franklin Gothic Medium" panose="020b06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25338735"/>
                  </a:ext>
                </a:extLst>
              </a:tr>
              <a:tr h="450850">
                <a:tc>
                  <a:txBody>
                    <a:bodyPr vert="horz" wrap="square"/>
                    <a:lstStyle/>
                    <a:p>
                      <a:pPr marL="0" marR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1100">
                          <a:effectLst/>
                        </a:rPr>
                        <a:t>fake, no eye contact, sexist, hypocrite</a:t>
                      </a:r>
                      <a:endParaRPr lang="en-US" sz="1200">
                        <a:effectLst/>
                        <a:latin typeface="Franklin Gothic Medium" panose="020b06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 vert="horz" wrap="square"/>
                    <a:lstStyle/>
                    <a:p>
                      <a:pPr marL="0" marR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1100">
                          <a:effectLst/>
                        </a:rPr>
                        <a:t>non-chalant, unemotional, matter-of-fact</a:t>
                      </a:r>
                      <a:endParaRPr lang="en-US" sz="1200">
                        <a:effectLst/>
                        <a:latin typeface="Franklin Gothic Medium" panose="020b06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 vert="horz" wrap="square"/>
                    <a:lstStyle/>
                    <a:p>
                      <a:pPr marL="0" marR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1100">
                          <a:effectLst/>
                        </a:rPr>
                        <a:t>calm, relaxed, articulate</a:t>
                      </a:r>
                      <a:endParaRPr lang="en-US" sz="1200">
                        <a:effectLst/>
                        <a:latin typeface="Franklin Gothic Medium" panose="020b06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 vert="horz" wrap="square"/>
                    <a:lstStyle/>
                    <a:p>
                      <a:pPr marL="0" marR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1100">
                          <a:effectLst/>
                        </a:rPr>
                        <a:t>embarrassed</a:t>
                      </a:r>
                      <a:endParaRPr lang="en-US" sz="1200">
                        <a:effectLst/>
                        <a:latin typeface="Franklin Gothic Medium" panose="020b06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66548909"/>
                  </a:ext>
                </a:extLst>
              </a:tr>
              <a:tr h="450850">
                <a:tc>
                  <a:txBody>
                    <a:bodyPr vert="horz" wrap="square"/>
                    <a:lstStyle/>
                    <a:p>
                      <a:pPr marL="0" marR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1100">
                          <a:effectLst/>
                        </a:rPr>
                        <a:t>forthcoming</a:t>
                      </a:r>
                      <a:endParaRPr lang="en-US" sz="1200">
                        <a:effectLst/>
                        <a:latin typeface="Franklin Gothic Medium" panose="020b06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 vert="horz" wrap="square"/>
                    <a:lstStyle/>
                    <a:p>
                      <a:pPr marL="0" marR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1100">
                          <a:effectLst/>
                        </a:rPr>
                        <a:t>smart (4)</a:t>
                      </a:r>
                      <a:endParaRPr lang="en-US" sz="1200">
                        <a:effectLst/>
                        <a:latin typeface="Franklin Gothic Medium" panose="020b06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 vert="horz" wrap="square"/>
                    <a:lstStyle/>
                    <a:p>
                      <a:pPr marL="0" marR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1100">
                          <a:effectLst/>
                        </a:rPr>
                        <a:t>arrogant (3)</a:t>
                      </a:r>
                      <a:endParaRPr lang="en-US" sz="1200">
                        <a:effectLst/>
                        <a:latin typeface="Franklin Gothic Medium" panose="020b06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 vert="horz" wrap="square"/>
                    <a:lstStyle/>
                    <a:p>
                      <a:pPr marL="0" marR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Franklin Gothic Medium" panose="020b06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74530048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36C475CD-EDA5-1149-B7D7-0D8F5299E2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713605"/>
            <a:ext cx="537556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three words would you use to describe Jonathan B:</a:t>
            </a:r>
            <a:endParaRPr kumimoji="0" lang="en-US" altLang="en-US" sz="1600" b="0" i="0" u="none" strike="noStrike" cap="none" normalizeH="0" baseline="0">
              <a:ln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653829"/>
      </p:ext>
    </p:extLst>
  </p:cSld>
  <p:clrMapOvr>
    <a:masterClrMapping/>
  </p:clrMapOvr>
  <p:transition/>
  <p:timing/>
</p:sld>
</file>

<file path=ppt/slides/slide3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ADEDA41-8975-924F-9DFC-2BE387183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Report &amp; RecomMendations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CFC3D-65F2-DF44-9B99-8C5B478D89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en-US">
                <a:solidFill>
                  <a:schemeClr val="accent6">
                    <a:lumMod val="60000"/>
                    <a:lumOff val="40000"/>
                  </a:schemeClr>
                </a:solidFill>
              </a:rPr>
              <a:t>Case-Specific Strategies for: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/>
              <a:t>Themes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/>
              <a:t>Jury Selection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/>
              <a:t>Opening Statement / Order of Proof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/>
              <a:t>Witness Examinations (Direct &amp; Cross)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/>
              <a:t>Witness Preparation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/>
              <a:t>Demonstrative Exhibits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457572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82B141B-1FD4-E24B-9AF4-84A6E8530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 MODEL Charge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889FAEE-8B7E-8240-9A88-DA509952B9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>
                <a:solidFill>
                  <a:schemeClr val="accent6"/>
                </a:solidFill>
              </a:rPr>
              <a:t>CREDIBILITY OF WITNESSES</a:t>
            </a:r>
          </a:p>
          <a:p>
            <a:r>
              <a:rPr lang="en-US" sz="3600">
                <a:solidFill>
                  <a:schemeClr val="accent6"/>
                </a:solidFill>
              </a:rPr>
              <a:t>	It is your duty under your sworn obligation as jurors to </a:t>
            </a:r>
            <a:r>
              <a:rPr lang="en-US" sz="3600">
                <a:solidFill>
                  <a:schemeClr val="accent2"/>
                </a:solidFill>
              </a:rPr>
              <a:t>pay close attention to </a:t>
            </a:r>
            <a:r>
              <a:rPr lang="en-US" sz="3600">
                <a:solidFill>
                  <a:schemeClr val="accent6"/>
                </a:solidFill>
              </a:rPr>
              <a:t>these witnesses, to </a:t>
            </a:r>
            <a:r>
              <a:rPr lang="en-US" sz="3600">
                <a:solidFill>
                  <a:schemeClr val="accent2"/>
                </a:solidFill>
              </a:rPr>
              <a:t>observe</a:t>
            </a:r>
            <a:r>
              <a:rPr lang="en-US" sz="3600">
                <a:solidFill>
                  <a:schemeClr val="accent6"/>
                </a:solidFill>
              </a:rPr>
              <a:t> these witnesses, to</a:t>
            </a:r>
            <a:r>
              <a:rPr lang="en-US" sz="3600">
                <a:solidFill>
                  <a:schemeClr val="accent2"/>
                </a:solidFill>
              </a:rPr>
              <a:t> listen </a:t>
            </a:r>
            <a:r>
              <a:rPr lang="en-US" sz="3600">
                <a:solidFill>
                  <a:schemeClr val="accent6"/>
                </a:solidFill>
              </a:rPr>
              <a:t>to these witnesses.</a:t>
            </a:r>
          </a:p>
        </p:txBody>
      </p:sp>
    </p:spTree>
    <p:extLst>
      <p:ext uri="{BB962C8B-B14F-4D97-AF65-F5344CB8AC3E}">
        <p14:creationId xmlns:p14="http://schemas.microsoft.com/office/powerpoint/2010/main" val="3514159819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82B141B-1FD4-E24B-9AF4-84A6E8530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 MODEL CHarge</a:t>
            </a:r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889FAEE-8B7E-8240-9A88-DA509952B9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4373563"/>
          </a:xfrm>
        </p:spPr>
        <p:txBody>
          <a:bodyPr>
            <a:noAutofit/>
          </a:bodyPr>
          <a:lstStyle/>
          <a:p>
            <a:r>
              <a:rPr lang="en-US" sz="2200" i="1">
                <a:solidFill>
                  <a:schemeClr val="accent6"/>
                </a:solidFill>
              </a:rPr>
              <a:t>Continued</a:t>
            </a:r>
          </a:p>
          <a:p>
            <a:r>
              <a:rPr lang="en-US" sz="2200">
                <a:solidFill>
                  <a:schemeClr val="accent6"/>
                </a:solidFill>
              </a:rPr>
              <a:t>	</a:t>
            </a:r>
          </a:p>
          <a:p>
            <a:r>
              <a:rPr lang="en-US" sz="4800">
                <a:solidFill>
                  <a:schemeClr val="accent6"/>
                </a:solidFill>
              </a:rPr>
              <a:t>It is imperative that you should at all times </a:t>
            </a:r>
            <a:r>
              <a:rPr lang="en-US" sz="4800">
                <a:solidFill>
                  <a:schemeClr val="accent2"/>
                </a:solidFill>
              </a:rPr>
              <a:t>listen and observe carefully what you hear and see</a:t>
            </a:r>
            <a:r>
              <a:rPr lang="en-US" sz="4800">
                <a:solidFill>
                  <a:schemeClr val="accent6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07950714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82B141B-1FD4-E24B-9AF4-84A6E8530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 MODEL CHARGE (Experts)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889FAEE-8B7E-8240-9A88-DA509952B9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200">
                <a:solidFill>
                  <a:schemeClr val="accent6"/>
                </a:solidFill>
              </a:rPr>
              <a:t>	</a:t>
            </a:r>
            <a:r>
              <a:rPr lang="en-US" sz="5100">
                <a:solidFill>
                  <a:schemeClr val="accent6"/>
                </a:solidFill>
              </a:rPr>
              <a:t>Their opinions and deductions from the evidence before you and </a:t>
            </a:r>
            <a:r>
              <a:rPr lang="en-US" sz="5100">
                <a:solidFill>
                  <a:schemeClr val="accent2"/>
                </a:solidFill>
              </a:rPr>
              <a:t>their judgments and opinions do not preclude yours</a:t>
            </a:r>
            <a:r>
              <a:rPr lang="en-US" sz="5100">
                <a:solidFill>
                  <a:schemeClr val="accent6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81389069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64D50-E21C-E04C-BD52-F023243EE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152718"/>
            <a:ext cx="7557247" cy="1371600"/>
          </a:xfrm>
        </p:spPr>
        <p:txBody>
          <a:bodyPr/>
          <a:lstStyle/>
          <a:p>
            <a:r>
              <a:rPr lang="en-US"/>
              <a:t>It’s not just what We say</a:t>
            </a:r>
          </a:p>
        </p:txBody>
      </p:sp>
      <p:sp>
        <p:nvSpPr>
          <p:cNvPr id="6" name="Rectangular Callout 5">
            <a:extLst>
              <a:ext uri="{FF2B5EF4-FFF2-40B4-BE49-F238E27FC236}">
                <a16:creationId xmlns:a16="http://schemas.microsoft.com/office/drawing/2014/main" id="{8ECDC3C8-868B-964D-84B1-B8A1F2F19C61}"/>
              </a:ext>
            </a:extLst>
          </p:cNvPr>
          <p:cNvSpPr/>
          <p:nvPr/>
        </p:nvSpPr>
        <p:spPr>
          <a:xfrm>
            <a:off x="788893" y="1887389"/>
            <a:ext cx="3585883" cy="3132846"/>
          </a:xfrm>
          <a:prstGeom prst="wedgeRectCallout">
            <a:avLst>
              <a:gd name="adj1" fmla="val -66288"/>
              <a:gd name="adj2" fmla="val 98470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FF00"/>
                </a:solidFill>
              </a:rPr>
              <a:t>Q: Honey, does this dress make me look fat?</a:t>
            </a:r>
          </a:p>
        </p:txBody>
      </p:sp>
      <p:sp>
        <p:nvSpPr>
          <p:cNvPr id="7" name="Cloud Callout 6">
            <a:extLst>
              <a:ext uri="{FF2B5EF4-FFF2-40B4-BE49-F238E27FC236}">
                <a16:creationId xmlns:a16="http://schemas.microsoft.com/office/drawing/2014/main" id="{AA159128-87E6-EC40-9497-F06A55741A5C}"/>
              </a:ext>
            </a:extLst>
          </p:cNvPr>
          <p:cNvSpPr/>
          <p:nvPr/>
        </p:nvSpPr>
        <p:spPr>
          <a:xfrm>
            <a:off x="4930588" y="1887389"/>
            <a:ext cx="3281081" cy="3132846"/>
          </a:xfrm>
          <a:prstGeom prst="cloudCallout">
            <a:avLst>
              <a:gd name="adj1" fmla="val 63414"/>
              <a:gd name="adj2" fmla="val 7904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/>
              <a:t>A. Umm…</a:t>
            </a:r>
          </a:p>
        </p:txBody>
      </p:sp>
    </p:spTree>
    <p:extLst>
      <p:ext uri="{BB962C8B-B14F-4D97-AF65-F5344CB8AC3E}">
        <p14:creationId xmlns:p14="http://schemas.microsoft.com/office/powerpoint/2010/main" val="3607663801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Worst advice…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8235"/>
            <a:ext cx="3291840" cy="4525963"/>
          </a:xfrm>
        </p:spPr>
        <p:txBody>
          <a:bodyPr>
            <a:normAutofit/>
          </a:bodyPr>
          <a:lstStyle/>
          <a:p>
            <a:pPr algn="ctr"/>
            <a:r>
              <a:rPr lang="en-US" sz="4000" i="1">
                <a:solidFill>
                  <a:schemeClr val="accent6"/>
                </a:solidFill>
              </a:rPr>
              <a:t>Relax…</a:t>
            </a:r>
          </a:p>
          <a:p>
            <a:pPr algn="ctr"/>
            <a:r>
              <a:rPr lang="en-US" sz="4000" i="1">
                <a:solidFill>
                  <a:schemeClr val="accent6"/>
                </a:solidFill>
              </a:rPr>
              <a:t>Be Yourself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6E2444-FDB3-1F4E-8F65-C0DAC45A80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76" y="3420877"/>
            <a:ext cx="4211876" cy="280994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B5FD1DF-41E9-9F4F-BBA2-5C254F68B2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537689"/>
            <a:ext cx="3549378" cy="266203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C9C74BB-49BA-2042-97B8-5F700266E2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34248"/>
            <a:ext cx="3746600" cy="280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745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6260123" cy="1371600"/>
          </a:xfrm>
        </p:spPr>
        <p:txBody>
          <a:bodyPr/>
          <a:lstStyle/>
          <a:p>
            <a:r>
              <a:rPr lang="en-US"/>
              <a:t>Relax, Be Yourself…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0" y="2180233"/>
            <a:ext cx="3810000" cy="3844645"/>
          </a:xfrm>
        </p:spPr>
        <p:txBody>
          <a:bodyPr anchor="ctr">
            <a:normAutofit fontScale="92500" lnSpcReduction="10000"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4000">
                <a:solidFill>
                  <a:schemeClr val="accent2"/>
                </a:solidFill>
              </a:rPr>
              <a:t>“Object to form.”</a:t>
            </a:r>
          </a:p>
          <a:p>
            <a:pPr algn="ctr"/>
            <a:endParaRPr lang="en-US" sz="4000">
              <a:solidFill>
                <a:schemeClr val="accent6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1657C4-9560-9F48-AD8C-6665FD54BB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58129" y="1839575"/>
            <a:ext cx="3291840" cy="4525963"/>
          </a:xfrm>
        </p:spPr>
        <p:txBody>
          <a:bodyPr>
            <a:normAutofit fontScale="92500" lnSpcReduction="10000"/>
          </a:bodyPr>
          <a:lstStyle/>
          <a:p>
            <a:r>
              <a:rPr lang="en-US"/>
              <a:t>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>
                <a:solidFill>
                  <a:schemeClr val="accent2"/>
                </a:solidFill>
              </a:rPr>
              <a:t>“You asked me that question earlier.”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>
                <a:solidFill>
                  <a:schemeClr val="accent2"/>
                </a:solidFill>
              </a:rPr>
              <a:t>“That is immaterial and irrelevant.”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>
                <a:solidFill>
                  <a:schemeClr val="accent2"/>
                </a:solidFill>
              </a:rPr>
              <a:t>“What did I just say? Holy Mackerel, Man!”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8355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10.0.18363.0"/>
  <p:tag name="AS_RELEASE_DATE" val="2018.09.12"/>
  <p:tag name="AS_TITLE" val="Aspose.Slides for .NET 4.0"/>
  <p:tag name="AS_VERSION" val="18.9"/>
</p:tagLst>
</file>

<file path=ppt/theme/_rels/theme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/Relationships>
</file>

<file path=ppt/theme/theme1.xml><?xml version="1.0" encoding="utf-8"?>
<a:theme xmlns:r="http://schemas.openxmlformats.org/officeDocument/2006/relationships" xmlns:a="http://schemas.openxmlformats.org/drawingml/2006/main" name="Essential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Essential">
      <a:majorFont>
        <a:latin typeface="Arial Black"/>
        <a:ea typeface="Arial"/>
        <a:cs typeface="Arial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docProps/app.xml><?xml version="1.0" encoding="utf-8"?>
<Properties xmlns:vt="http://schemas.openxmlformats.org/officeDocument/2006/docPropsVTypes" xmlns="http://schemas.openxmlformats.org/officeDocument/2006/extended-properties">
  <Template>Essential.thmx</Template>
  <Company/>
  <PresentationFormat>On-screen Show (4:3)</PresentationFormat>
  <Paragraphs>91</Paragraphs>
  <Slides>31</Slides>
  <Notes>0</Notes>
  <TotalTime>0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baseType="lpstr" size="32">
      <vt:lpstr>Essential</vt:lpstr>
      <vt:lpstr>ACC SOUTH CAROLINA CHAPTERANNUAL MEETING</vt:lpstr>
      <vt:lpstr>Witness Preparation</vt:lpstr>
      <vt:lpstr>Two fundamental Truths</vt:lpstr>
      <vt:lpstr>SC MODEL Charge</vt:lpstr>
      <vt:lpstr>SC MODEL CHarge</vt:lpstr>
      <vt:lpstr>SC MODEL CHARGE (Experts)</vt:lpstr>
      <vt:lpstr>It’s not just what We say</vt:lpstr>
      <vt:lpstr>The Worst advice…</vt:lpstr>
      <vt:lpstr>Relax, Be Yourself…</vt:lpstr>
      <vt:lpstr>More Bad advice…</vt:lpstr>
      <vt:lpstr>Key Components of credibility</vt:lpstr>
      <vt:lpstr>The Real Killer?</vt:lpstr>
      <vt:lpstr>Impression Formation</vt:lpstr>
      <vt:lpstr>Back it up:Unpacking the witness</vt:lpstr>
      <vt:lpstr>Back it up:unpacking the witness</vt:lpstr>
      <vt:lpstr>GivE Your WITNESS Feedback</vt:lpstr>
      <vt:lpstr>JuryResearch</vt:lpstr>
      <vt:lpstr>What Is this Case About?</vt:lpstr>
      <vt:lpstr>What Is this Case About?</vt:lpstr>
      <vt:lpstr>What Is this Case About?</vt:lpstr>
      <vt:lpstr>What Is this Case About?</vt:lpstr>
      <vt:lpstr>What Is this Case About?</vt:lpstr>
      <vt:lpstr>Slide 23</vt:lpstr>
      <vt:lpstr>Real-Time Results</vt:lpstr>
      <vt:lpstr>Real-Time Results</vt:lpstr>
      <vt:lpstr>Results: Liability</vt:lpstr>
      <vt:lpstr>Results: Damages</vt:lpstr>
      <vt:lpstr>Results: Witness Evaluations</vt:lpstr>
      <vt:lpstr>Results: Witness Evaluations</vt:lpstr>
      <vt:lpstr>Results: Witness Evaluations</vt:lpstr>
      <vt:lpstr>Report &amp; RecomMendations</vt:lpstr>
    </vt:vector>
  </TitlesOfParts>
  <LinksUpToDate>0</LinksUpToDate>
  <SharedDoc>0</SharedDoc>
  <HyperlinksChanged>0</HyperlinksChanged>
  <Application>Aspose.Slides for .NET</Application>
  <AppVersion>18.0900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.</dc:title>
  <cp:revision>1</cp:revision>
  <dcterms:created xsi:type="dcterms:W3CDTF">2021-09-22T14:25:14Z</dcterms:created>
  <dcterms:modified xsi:type="dcterms:W3CDTF">2021-09-22T14:25:14Z</dcterms:modified>
</cp:coreProperties>
</file>