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7"/>
  </p:notesMasterIdLst>
  <p:sldIdLst>
    <p:sldId id="408" r:id="rId2"/>
    <p:sldId id="415" r:id="rId3"/>
    <p:sldId id="401" r:id="rId4"/>
    <p:sldId id="412" r:id="rId5"/>
    <p:sldId id="414" r:id="rId6"/>
    <p:sldId id="402" r:id="rId7"/>
    <p:sldId id="411" r:id="rId8"/>
    <p:sldId id="403" r:id="rId9"/>
    <p:sldId id="404" r:id="rId10"/>
    <p:sldId id="405" r:id="rId11"/>
    <p:sldId id="410" r:id="rId12"/>
    <p:sldId id="409" r:id="rId13"/>
    <p:sldId id="406" r:id="rId14"/>
    <p:sldId id="407" r:id="rId15"/>
    <p:sldId id="315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y Karnik" initials="SK" lastIdx="1" clrIdx="0">
    <p:extLst>
      <p:ext uri="{19B8F6BF-5375-455C-9EA6-DF929625EA0E}">
        <p15:presenceInfo xmlns:p15="http://schemas.microsoft.com/office/powerpoint/2012/main" userId="S-1-5-21-3274799583-2154514076-3967393110-1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A83"/>
    <a:srgbClr val="FF0000"/>
    <a:srgbClr val="EC551A"/>
    <a:srgbClr val="C6891F"/>
    <a:srgbClr val="494949"/>
    <a:srgbClr val="E6E7B7"/>
    <a:srgbClr val="F4F4F4"/>
    <a:srgbClr val="336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04E08F-A1B1-448C-A187-9849CED4330F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47FF06-3E24-4C48-A800-E92B8522B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7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2A894-3CD3-4F27-8D00-19C1FA1932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1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1295400"/>
          </a:xfrm>
        </p:spPr>
        <p:txBody>
          <a:bodyPr/>
          <a:lstStyle>
            <a:lvl1pPr algn="ctr">
              <a:defRPr sz="3200" b="1">
                <a:solidFill>
                  <a:srgbClr val="149A8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99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EC551A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8" name="Picture 7" descr="ATU_ppt_page_swa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9144000" cy="852368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6096000" y="6430962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cs typeface="+mn-cs"/>
              </a:rPr>
              <a:t>© Amin Talati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Wasserman 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000" y="304800"/>
            <a:ext cx="383597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1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6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94949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8089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4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115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11588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50292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6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4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39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7797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27797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90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63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U_ppt_page_swash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9144000" cy="852368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96000" y="6430962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cs typeface="+mn-cs"/>
              </a:rPr>
              <a:t>© Amin Talati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Wasserman 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2" name="Picture 1" descr="ATU_side_swash_ppt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641498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72200" y="111205"/>
            <a:ext cx="2776962" cy="1103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7" r:id="rId2"/>
    <p:sldLayoutId id="2147483705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94949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94949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94949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94949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9494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94949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94949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94949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49494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9494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tt@AminTalati.com" TargetMode="External"/><Relationship Id="rId2" Type="http://schemas.openxmlformats.org/officeDocument/2006/relationships/hyperlink" Target="mailto:rend@amintalati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2133600"/>
          </a:xfrm>
        </p:spPr>
        <p:txBody>
          <a:bodyPr/>
          <a:lstStyle/>
          <a:p>
            <a:r>
              <a:rPr lang="en-US" dirty="0"/>
              <a:t>Class Actions and </a:t>
            </a:r>
            <a:r>
              <a:rPr lang="en-US" dirty="0" smtClean="0"/>
              <a:t>Overlap </a:t>
            </a:r>
            <a:r>
              <a:rPr lang="en-US" dirty="0"/>
              <a:t>with Regulatory </a:t>
            </a:r>
            <a:r>
              <a:rPr lang="en-US" dirty="0" smtClean="0"/>
              <a:t>Compliance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Annual </a:t>
            </a:r>
            <a:r>
              <a:rPr lang="en-US" sz="2400" dirty="0"/>
              <a:t>Nutrition Law Symposium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371600"/>
          </a:xfrm>
        </p:spPr>
        <p:txBody>
          <a:bodyPr/>
          <a:lstStyle/>
          <a:p>
            <a:r>
              <a:rPr lang="it-IT" sz="1800" b="1" i="1" dirty="0"/>
              <a:t>Rend </a:t>
            </a:r>
            <a:r>
              <a:rPr lang="it-IT" sz="1800" b="1" i="1" dirty="0" smtClean="0"/>
              <a:t>Al-Mondhiry, Partner</a:t>
            </a:r>
            <a:endParaRPr lang="it-IT" sz="1800" b="1" i="1" dirty="0"/>
          </a:p>
          <a:p>
            <a:r>
              <a:rPr lang="it-IT" sz="1800" b="1" i="1" dirty="0" smtClean="0"/>
              <a:t>Matthew Orr, Partner</a:t>
            </a:r>
          </a:p>
          <a:p>
            <a:r>
              <a:rPr lang="it-IT" sz="1800" b="1" i="1" dirty="0" smtClean="0"/>
              <a:t>Amin </a:t>
            </a:r>
            <a:r>
              <a:rPr lang="it-IT" sz="1800" b="1" i="1" dirty="0"/>
              <a:t>Talati Wasserman, LLP</a:t>
            </a:r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4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5029200" cy="1295400"/>
          </a:xfrm>
        </p:spPr>
        <p:txBody>
          <a:bodyPr/>
          <a:lstStyle/>
          <a:p>
            <a:r>
              <a:rPr lang="en-US" dirty="0" smtClean="0"/>
              <a:t>Structure/Function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467600" cy="4724400"/>
          </a:xfrm>
        </p:spPr>
        <p:txBody>
          <a:bodyPr/>
          <a:lstStyle/>
          <a:p>
            <a:r>
              <a:rPr lang="en-US" sz="2200" dirty="0" smtClean="0"/>
              <a:t>Allegation that claims </a:t>
            </a:r>
            <a:r>
              <a:rPr lang="en-US" sz="2200" dirty="0"/>
              <a:t>such as “support cardiovascular </a:t>
            </a:r>
            <a:r>
              <a:rPr lang="en-US" sz="2200" dirty="0" smtClean="0"/>
              <a:t>health,” </a:t>
            </a:r>
            <a:r>
              <a:rPr lang="en-US" sz="2200" dirty="0"/>
              <a:t>“promote heart health” </a:t>
            </a:r>
            <a:r>
              <a:rPr lang="en-US" sz="2200" dirty="0" smtClean="0"/>
              <a:t>violate false </a:t>
            </a:r>
            <a:r>
              <a:rPr lang="en-US" sz="2200" dirty="0"/>
              <a:t>advertising </a:t>
            </a:r>
            <a:r>
              <a:rPr lang="en-US" sz="2200" dirty="0" smtClean="0"/>
              <a:t>laws</a:t>
            </a:r>
            <a:endParaRPr lang="en-US" sz="2200" dirty="0"/>
          </a:p>
          <a:p>
            <a:pPr lvl="1"/>
            <a:r>
              <a:rPr lang="en-US" sz="1800" i="1" dirty="0" err="1"/>
              <a:t>Dachauer</a:t>
            </a:r>
            <a:r>
              <a:rPr lang="en-US" sz="1800" i="1" dirty="0"/>
              <a:t> v. NBTY, Inc</a:t>
            </a:r>
            <a:r>
              <a:rPr lang="en-US" sz="1800" dirty="0"/>
              <a:t>., 913 F.3d 844 (9th Cir. 2019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Struck </a:t>
            </a:r>
            <a:r>
              <a:rPr lang="en-US" sz="1800" dirty="0"/>
              <a:t>down on preemption </a:t>
            </a:r>
            <a:r>
              <a:rPr lang="en-US" sz="1800" dirty="0" smtClean="0"/>
              <a:t>grounds: “</a:t>
            </a:r>
            <a:r>
              <a:rPr lang="en-US" sz="1800" i="1" dirty="0" smtClean="0"/>
              <a:t>Plaintiff </a:t>
            </a:r>
            <a:r>
              <a:rPr lang="en-US" sz="1800" i="1" dirty="0"/>
              <a:t>disagrees with the federal statutory scheme for dietary supplements, but we cannot accept his invitation to upend </a:t>
            </a:r>
            <a:r>
              <a:rPr lang="en-US" sz="1800" i="1" dirty="0" smtClean="0"/>
              <a:t>it</a:t>
            </a:r>
            <a:r>
              <a:rPr lang="en-US" sz="1800" dirty="0" smtClean="0"/>
              <a:t>”</a:t>
            </a:r>
            <a:endParaRPr lang="en-US" sz="1800" dirty="0"/>
          </a:p>
          <a:p>
            <a:r>
              <a:rPr lang="en-US" sz="2200" dirty="0" smtClean="0"/>
              <a:t>More recently, attacks on placement of DSHEA disclaimer</a:t>
            </a:r>
          </a:p>
          <a:p>
            <a:pPr lvl="1"/>
            <a:r>
              <a:rPr lang="en-US" sz="1800" dirty="0" smtClean="0"/>
              <a:t>Ex</a:t>
            </a:r>
            <a:r>
              <a:rPr lang="en-US" sz="1800" dirty="0"/>
              <a:t>. </a:t>
            </a:r>
            <a:r>
              <a:rPr lang="en-US" sz="1800" i="1" dirty="0"/>
              <a:t>Barnes v. </a:t>
            </a:r>
            <a:r>
              <a:rPr lang="en-US" sz="1800" i="1" dirty="0" err="1"/>
              <a:t>Iovate</a:t>
            </a:r>
            <a:r>
              <a:rPr lang="en-US" sz="1800" i="1" dirty="0"/>
              <a:t> Health Sciences U.S.A. Inc</a:t>
            </a:r>
            <a:r>
              <a:rPr lang="en-US" sz="1800" dirty="0"/>
              <a:t>., No. 5:21-cv-04978 (N.D. Cal. June 28, 2021)</a:t>
            </a:r>
          </a:p>
          <a:p>
            <a:pPr lvl="1"/>
            <a:r>
              <a:rPr lang="en-US" sz="1800" dirty="0" smtClean="0"/>
              <a:t>Citing non-compliance with 21 CFR 101.93(d)</a:t>
            </a:r>
          </a:p>
        </p:txBody>
      </p:sp>
    </p:spTree>
    <p:extLst>
      <p:ext uri="{BB962C8B-B14F-4D97-AF65-F5344CB8AC3E}">
        <p14:creationId xmlns:p14="http://schemas.microsoft.com/office/powerpoint/2010/main" val="38277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5029200" cy="1002792"/>
          </a:xfrm>
        </p:spPr>
        <p:txBody>
          <a:bodyPr/>
          <a:lstStyle/>
          <a:p>
            <a:r>
              <a:rPr lang="en-US" dirty="0"/>
              <a:t>Structure/Function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114800"/>
          </a:xfrm>
        </p:spPr>
        <p:txBody>
          <a:bodyPr/>
          <a:lstStyle/>
          <a:p>
            <a:r>
              <a:rPr lang="en-US" sz="2000" i="1" dirty="0"/>
              <a:t>Greenberg v. Target Corp.</a:t>
            </a:r>
            <a:r>
              <a:rPr lang="en-US" sz="2000" dirty="0"/>
              <a:t>, No. 19-16699, 2021 WL 116537 (9th Cir. Jan. 13, 2021)	</a:t>
            </a:r>
          </a:p>
          <a:p>
            <a:r>
              <a:rPr lang="en-US" sz="2000" dirty="0" smtClean="0"/>
              <a:t>Allegation: “helps </a:t>
            </a:r>
            <a:r>
              <a:rPr lang="en-US" sz="2000" dirty="0"/>
              <a:t>support healthy hair and skin</a:t>
            </a:r>
            <a:r>
              <a:rPr lang="en-US" sz="2000" dirty="0" smtClean="0"/>
              <a:t>” claim for biotin supplement misleading, because majority of population obtains </a:t>
            </a:r>
            <a:r>
              <a:rPr lang="en-US" sz="2000" dirty="0"/>
              <a:t>enough biotin from </a:t>
            </a:r>
            <a:r>
              <a:rPr lang="en-US" sz="2000" dirty="0" smtClean="0"/>
              <a:t>diet</a:t>
            </a:r>
          </a:p>
          <a:p>
            <a:r>
              <a:rPr lang="en-US" sz="2000" dirty="0" smtClean="0"/>
              <a:t>Ninth Circuit affirmed summary judgment in favor of defendant</a:t>
            </a:r>
          </a:p>
          <a:p>
            <a:pPr lvl="1"/>
            <a:r>
              <a:rPr lang="en-US" sz="1800" dirty="0" smtClean="0"/>
              <a:t>Plaintiff did not dispute biotin supports healthy hair and skin</a:t>
            </a:r>
          </a:p>
          <a:p>
            <a:r>
              <a:rPr lang="en-US" sz="2000" dirty="0" smtClean="0"/>
              <a:t>Similar to </a:t>
            </a:r>
            <a:r>
              <a:rPr lang="en-US" sz="2000" i="1" dirty="0" err="1"/>
              <a:t>Dachauer</a:t>
            </a:r>
            <a:r>
              <a:rPr lang="en-US" sz="2000" dirty="0" smtClean="0"/>
              <a:t>, plaintiff cannot impose a higher standard on s/f claims</a:t>
            </a:r>
          </a:p>
          <a:p>
            <a:pPr lvl="1"/>
            <a:r>
              <a:rPr lang="en-US" sz="1800" dirty="0"/>
              <a:t>“</a:t>
            </a:r>
            <a:r>
              <a:rPr lang="en-US" sz="1800" i="1" dirty="0"/>
              <a:t>Simply put, manufacturers may make structure/function claims about a nutrient’s </a:t>
            </a:r>
            <a:r>
              <a:rPr lang="en-US" sz="1800" i="1" dirty="0" smtClean="0"/>
              <a:t>general role on the </a:t>
            </a:r>
            <a:r>
              <a:rPr lang="en-US" sz="1800" i="1" dirty="0"/>
              <a:t>human body without disclosing whether the product will provide a health benefit to each </a:t>
            </a:r>
            <a:r>
              <a:rPr lang="en-US" sz="1800" i="1" dirty="0" smtClean="0"/>
              <a:t>consumer</a:t>
            </a:r>
            <a:r>
              <a:rPr lang="en-US" sz="1800" dirty="0" smtClean="0"/>
              <a:t>”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134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5029200" cy="1295400"/>
          </a:xfrm>
        </p:spPr>
        <p:txBody>
          <a:bodyPr/>
          <a:lstStyle/>
          <a:p>
            <a:r>
              <a:rPr lang="en-US" dirty="0" smtClean="0"/>
              <a:t>Mitigating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5438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Review labeling and marketing materials from the vantage point </a:t>
            </a:r>
            <a:r>
              <a:rPr lang="en-US" dirty="0" smtClean="0"/>
              <a:t>of  </a:t>
            </a:r>
            <a:r>
              <a:rPr lang="en-US" dirty="0"/>
              <a:t>the “reasonable consumer” 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Not </a:t>
            </a:r>
            <a:r>
              <a:rPr lang="en-US" dirty="0" smtClean="0"/>
              <a:t>merely technical </a:t>
            </a:r>
            <a:r>
              <a:rPr lang="en-US" dirty="0" smtClean="0"/>
              <a:t>compliance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Are </a:t>
            </a:r>
            <a:r>
              <a:rPr lang="en-US" dirty="0" smtClean="0"/>
              <a:t>all implied </a:t>
            </a:r>
            <a:r>
              <a:rPr lang="en-US" dirty="0"/>
              <a:t>claims or messages </a:t>
            </a:r>
            <a:r>
              <a:rPr lang="en-US" dirty="0" smtClean="0"/>
              <a:t>substantiated?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Consider </a:t>
            </a:r>
            <a:r>
              <a:rPr lang="en-US" dirty="0"/>
              <a:t>all possible interpretations of the product labeling as a whole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Where </a:t>
            </a:r>
            <a:r>
              <a:rPr lang="en-US" dirty="0"/>
              <a:t>FDA has not made a final determination, </a:t>
            </a:r>
            <a:r>
              <a:rPr lang="en-US" dirty="0" smtClean="0"/>
              <a:t>primary </a:t>
            </a:r>
            <a:r>
              <a:rPr lang="en-US" dirty="0"/>
              <a:t>jurisdiction and preemption </a:t>
            </a:r>
            <a:r>
              <a:rPr lang="en-US" dirty="0" smtClean="0"/>
              <a:t>arguments may be useful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Legislation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16" y="1414704"/>
            <a:ext cx="8153400" cy="1459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447" y="4038600"/>
            <a:ext cx="1859848" cy="2052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04" y="4191000"/>
            <a:ext cx="6486336" cy="1290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2438400"/>
            <a:ext cx="2362200" cy="132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Action Trends to Watch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114800"/>
          </a:xfrm>
        </p:spPr>
        <p:txBody>
          <a:bodyPr/>
          <a:lstStyle/>
          <a:p>
            <a:r>
              <a:rPr lang="en-US" dirty="0" smtClean="0"/>
              <a:t>Trans-esterified “fish oil” not actually “fish oil”</a:t>
            </a:r>
          </a:p>
          <a:p>
            <a:pPr lvl="1"/>
            <a:r>
              <a:rPr lang="en-US" dirty="0" smtClean="0"/>
              <a:t>“Irrevocably transformed”</a:t>
            </a:r>
            <a:endParaRPr lang="en-US" dirty="0"/>
          </a:p>
          <a:p>
            <a:r>
              <a:rPr lang="en-US" dirty="0" smtClean="0"/>
              <a:t>Geographic origin claims</a:t>
            </a:r>
          </a:p>
          <a:p>
            <a:r>
              <a:rPr lang="en-US" dirty="0" smtClean="0"/>
              <a:t>Slack Fill Litigation</a:t>
            </a:r>
            <a:endParaRPr lang="en-US" dirty="0"/>
          </a:p>
          <a:p>
            <a:r>
              <a:rPr lang="en-US" dirty="0"/>
              <a:t>Continued focus on </a:t>
            </a:r>
            <a:r>
              <a:rPr lang="en-US" dirty="0" smtClean="0"/>
              <a:t>“green</a:t>
            </a:r>
            <a:r>
              <a:rPr lang="en-US" dirty="0"/>
              <a:t>” </a:t>
            </a:r>
            <a:r>
              <a:rPr lang="en-US" dirty="0" smtClean="0"/>
              <a:t>claims</a:t>
            </a:r>
          </a:p>
          <a:p>
            <a:pPr lvl="1"/>
            <a:r>
              <a:rPr lang="en-US" dirty="0" smtClean="0"/>
              <a:t>Sustainability, recycling claims</a:t>
            </a:r>
          </a:p>
          <a:p>
            <a:pPr lvl="1"/>
            <a:r>
              <a:rPr lang="en-US" dirty="0" smtClean="0"/>
              <a:t>FTC updates to Green Guides?</a:t>
            </a:r>
            <a:endParaRPr lang="en-US" dirty="0"/>
          </a:p>
          <a:p>
            <a:r>
              <a:rPr lang="en-US" dirty="0"/>
              <a:t>More attacks on dietary supplement </a:t>
            </a:r>
            <a:r>
              <a:rPr lang="en-US" dirty="0" smtClean="0"/>
              <a:t>claims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944" y="1395984"/>
            <a:ext cx="1698056" cy="2405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648200"/>
            <a:ext cx="1554172" cy="1440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087" y="4757655"/>
            <a:ext cx="2935857" cy="133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4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2362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charset="0"/>
                <a:cs typeface="Segoe UI Semibold" panose="020B0702040204020203" pitchFamily="34" charset="0"/>
              </a:rPr>
              <a:t/>
            </a:r>
            <a:br>
              <a:rPr lang="en-US" sz="4000" dirty="0" smtClean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4000" dirty="0">
                <a:ea typeface="ＭＳ Ｐゴシック" charset="0"/>
                <a:cs typeface="Segoe UI Semibold" panose="020B0702040204020203" pitchFamily="34" charset="0"/>
              </a:rPr>
              <a:t/>
            </a:r>
            <a:br>
              <a:rPr lang="en-US" sz="40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4000" dirty="0" smtClean="0">
                <a:ea typeface="ＭＳ Ｐゴシック" charset="0"/>
                <a:cs typeface="Segoe UI Semibold" panose="020B0702040204020203" pitchFamily="34" charset="0"/>
              </a:rPr>
              <a:t>Thank </a:t>
            </a:r>
            <a:r>
              <a:rPr lang="en-US" sz="4000" dirty="0">
                <a:ea typeface="ＭＳ Ｐゴシック" charset="0"/>
                <a:cs typeface="Segoe UI Semibold" panose="020B0702040204020203" pitchFamily="34" charset="0"/>
              </a:rPr>
              <a:t>Y</a:t>
            </a:r>
            <a:r>
              <a:rPr lang="en-US" sz="4000" dirty="0" smtClean="0">
                <a:ea typeface="ＭＳ Ｐゴシック" charset="0"/>
                <a:cs typeface="Segoe UI Semibold" panose="020B0702040204020203" pitchFamily="34" charset="0"/>
              </a:rPr>
              <a:t>ou!</a:t>
            </a:r>
            <a:br>
              <a:rPr lang="en-US" sz="4000" dirty="0" smtClean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4000" dirty="0" smtClean="0">
                <a:ea typeface="ＭＳ Ｐゴシック" charset="0"/>
                <a:cs typeface="Segoe UI Semibold" panose="020B0702040204020203" pitchFamily="34" charset="0"/>
              </a:rPr>
              <a:t/>
            </a:r>
            <a:br>
              <a:rPr lang="en-US" sz="4000" dirty="0" smtClean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 smtClean="0">
                <a:ea typeface="ＭＳ Ｐゴシック" charset="0"/>
                <a:cs typeface="Segoe UI Semibold" panose="020B0702040204020203" pitchFamily="34" charset="0"/>
              </a:rPr>
              <a:t>Rend Al-Mondhiry</a:t>
            </a:r>
            <a:br>
              <a:rPr lang="en-US" sz="2400" dirty="0" smtClean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u="sng" dirty="0" smtClean="0">
                <a:ea typeface="ＭＳ Ｐゴシック" charset="0"/>
                <a:cs typeface="Segoe UI Semibold" panose="020B0702040204020203" pitchFamily="34" charset="0"/>
              </a:rPr>
              <a:t>Rend</a:t>
            </a:r>
            <a:r>
              <a:rPr lang="en-US" sz="2400" dirty="0" smtClean="0">
                <a:ea typeface="ＭＳ Ｐゴシック" charset="0"/>
                <a:cs typeface="Segoe UI Semibold" panose="020B0702040204020203" pitchFamily="34" charset="0"/>
                <a:hlinkClick r:id="rId2"/>
              </a:rPr>
              <a:t>@AminTalati.com</a:t>
            </a:r>
            <a:r>
              <a:rPr lang="en-US" sz="2400" dirty="0" smtClean="0">
                <a:ea typeface="ＭＳ Ｐゴシック" charset="0"/>
                <a:cs typeface="Segoe UI Semibold" panose="020B0702040204020203" pitchFamily="34" charset="0"/>
              </a:rPr>
              <a:t/>
            </a:r>
            <a:br>
              <a:rPr lang="en-US" sz="2400" dirty="0" smtClean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 smtClean="0">
                <a:ea typeface="ＭＳ Ｐゴシック" charset="0"/>
                <a:cs typeface="Segoe UI Semibold" panose="020B0702040204020203" pitchFamily="34" charset="0"/>
              </a:rPr>
              <a:t>202.918.7852</a:t>
            </a:r>
            <a:br>
              <a:rPr lang="en-US" sz="2400" dirty="0" smtClean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>
                <a:ea typeface="ＭＳ Ｐゴシック" charset="0"/>
                <a:cs typeface="Segoe UI Semibold" panose="020B0702040204020203" pitchFamily="34" charset="0"/>
              </a:rPr>
              <a:t/>
            </a: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 smtClean="0">
                <a:ea typeface="ＭＳ Ｐゴシック" charset="0"/>
                <a:cs typeface="Segoe UI Semibold" panose="020B0702040204020203" pitchFamily="34" charset="0"/>
              </a:rPr>
              <a:t>Matthew Orr</a:t>
            </a:r>
            <a:br>
              <a:rPr lang="en-US" sz="2400" dirty="0" smtClean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 smtClean="0">
                <a:ea typeface="ＭＳ Ｐゴシック" charset="0"/>
                <a:cs typeface="Segoe UI Semibold" panose="020B0702040204020203" pitchFamily="34" charset="0"/>
                <a:hlinkClick r:id="rId3"/>
              </a:rPr>
              <a:t>Matt@AminTalati.com</a:t>
            </a:r>
            <a:r>
              <a:rPr lang="en-US" sz="2400" dirty="0" smtClean="0">
                <a:ea typeface="ＭＳ Ｐゴシック" charset="0"/>
                <a:cs typeface="Segoe UI Semibold" panose="020B0702040204020203" pitchFamily="34" charset="0"/>
              </a:rPr>
              <a:t/>
            </a:r>
            <a:br>
              <a:rPr lang="en-US" sz="2400" dirty="0" smtClean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 smtClean="0">
                <a:ea typeface="ＭＳ Ｐゴシック" charset="0"/>
                <a:cs typeface="Segoe UI Semibold" panose="020B0702040204020203" pitchFamily="34" charset="0"/>
              </a:rPr>
              <a:t>213.985.7219</a:t>
            </a:r>
            <a:br>
              <a:rPr lang="en-US" sz="2400" dirty="0" smtClean="0">
                <a:ea typeface="ＭＳ Ｐゴシック" charset="0"/>
                <a:cs typeface="Segoe UI Semibold" panose="020B0702040204020203" pitchFamily="34" charset="0"/>
              </a:rPr>
            </a:br>
            <a:endParaRPr lang="en-US" sz="2400" dirty="0">
              <a:ea typeface="ＭＳ Ｐゴシック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5429"/>
            <a:ext cx="545456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8600"/>
            <a:ext cx="257175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490597"/>
            <a:ext cx="53340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3048000"/>
            <a:ext cx="4911406" cy="3058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257800"/>
            <a:ext cx="1044618" cy="1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1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77" y="457200"/>
            <a:ext cx="5562600" cy="762000"/>
          </a:xfrm>
        </p:spPr>
        <p:txBody>
          <a:bodyPr/>
          <a:lstStyle/>
          <a:p>
            <a:r>
              <a:rPr lang="en-US" dirty="0"/>
              <a:t>Class Actions Implicating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Regulatory Compliance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99" y="1752600"/>
            <a:ext cx="7772400" cy="4114800"/>
          </a:xfrm>
        </p:spPr>
        <p:txBody>
          <a:bodyPr/>
          <a:lstStyle/>
          <a:p>
            <a:r>
              <a:rPr lang="en-US" dirty="0" smtClean="0"/>
              <a:t>Rise in cases, especially those implicating FD&amp;C Act compliance</a:t>
            </a:r>
          </a:p>
          <a:p>
            <a:r>
              <a:rPr lang="en-US" dirty="0" smtClean="0"/>
              <a:t>Even where labeling is compliant, claims may still be misleading</a:t>
            </a:r>
          </a:p>
          <a:p>
            <a:r>
              <a:rPr lang="en-US" dirty="0" smtClean="0"/>
              <a:t>“Reasonable consumer” standard must be considered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649113"/>
            <a:ext cx="2587666" cy="706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649113"/>
            <a:ext cx="3065749" cy="724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5428092"/>
            <a:ext cx="4352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Reasonable Consumer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Moore v. Trader Joe’s Co., No. 19-16618 (9th Cir. July 15, 2021).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en-US" sz="1400" dirty="0"/>
              <a:t>“100%” in the “100% New Zealand Manuka Honey” label could be read in multiple ways: “100% could be a claim that the product was 100% Manuka honey, that its contents were 100% derived from the Manuka flower, or even that 100% of the honey was from New Zealand.”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In order to state a </a:t>
            </a:r>
            <a:r>
              <a:rPr lang="en-US" sz="1400" dirty="0" smtClean="0"/>
              <a:t>claim, </a:t>
            </a:r>
            <a:r>
              <a:rPr lang="en-US" sz="1400" dirty="0"/>
              <a:t>plaintiffs must prove "more than a mere possibility that the seller's label might conceivably be misunderstood by some few consumers viewing it in an unreasonable </a:t>
            </a:r>
            <a:r>
              <a:rPr lang="en-US" sz="1400" dirty="0" smtClean="0"/>
              <a:t>manner.</a:t>
            </a:r>
            <a:r>
              <a:rPr lang="en-US" sz="1400" dirty="0"/>
              <a:t> </a:t>
            </a:r>
            <a:r>
              <a:rPr lang="en-US" sz="1400" dirty="0" smtClean="0"/>
              <a:t>Rather</a:t>
            </a:r>
            <a:r>
              <a:rPr lang="en-US" sz="1400" dirty="0"/>
              <a:t>, the reasonable consumer standard requires a </a:t>
            </a:r>
            <a:r>
              <a:rPr lang="en-US" sz="1400" b="1" i="1" dirty="0"/>
              <a:t>probability that a significant portion of the general consuming public or of targeted consumers, acting reasonably in the circumstances, could be misled</a:t>
            </a:r>
            <a:r>
              <a:rPr lang="en-US" sz="1400" dirty="0" smtClean="0"/>
              <a:t>.“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The </a:t>
            </a:r>
            <a:r>
              <a:rPr lang="en-US" sz="1400" b="1" dirty="0"/>
              <a:t>Court reinforced the importance of </a:t>
            </a:r>
            <a:r>
              <a:rPr lang="en-US" sz="1400" b="1"/>
              <a:t>considering </a:t>
            </a:r>
            <a:r>
              <a:rPr lang="en-US" sz="1400" b="1" smtClean="0"/>
              <a:t>context: </a:t>
            </a:r>
            <a:endParaRPr lang="en-US" sz="1400" b="1" dirty="0" smtClean="0"/>
          </a:p>
          <a:p>
            <a:pPr marL="400050" lvl="1" indent="0">
              <a:buNone/>
            </a:pPr>
            <a:r>
              <a:rPr lang="en-US" sz="1400" smtClean="0"/>
              <a:t>(</a:t>
            </a:r>
            <a:r>
              <a:rPr lang="en-US" sz="1400" dirty="0"/>
              <a:t>1) the impossibility of making a honey that is 100% derived from one floral source; </a:t>
            </a:r>
          </a:p>
          <a:p>
            <a:pPr marL="400050" lvl="1" indent="0">
              <a:buNone/>
            </a:pPr>
            <a:r>
              <a:rPr lang="en-US" sz="1400" dirty="0"/>
              <a:t>(2) the low price of Trader Joe’s Manuka Honey; and </a:t>
            </a:r>
          </a:p>
          <a:p>
            <a:pPr marL="400050" lvl="1" indent="0">
              <a:buNone/>
            </a:pPr>
            <a:r>
              <a:rPr lang="en-US" sz="1400" dirty="0"/>
              <a:t>(3) the presence of the “10+” on the label.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72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Reasonable Consumer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Moore v. Trader Joe’s Co., No. 19-16618 (9th Cir. July 15, 2021).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b="1" dirty="0"/>
              <a:t>Key Takeaways</a:t>
            </a:r>
            <a:r>
              <a:rPr lang="en-US" sz="2000" b="1" dirty="0" smtClean="0"/>
              <a:t>:</a:t>
            </a:r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Consumers do not interpret labels to mean the </a:t>
            </a:r>
            <a:r>
              <a:rPr lang="en-US" dirty="0" smtClean="0"/>
              <a:t>impossible;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Consumers must consider all the information available to them, including </a:t>
            </a:r>
            <a:r>
              <a:rPr lang="en-US" dirty="0" smtClean="0"/>
              <a:t>context; and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FDA guidelines can support a “literally true” defense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“[W]here </a:t>
            </a:r>
            <a:r>
              <a:rPr lang="en-US" sz="2000" b="1" dirty="0"/>
              <a:t>plaintiffs base deceptive advertising claims on unreasonable or fanciful interpretations of labels or other advertising, dismissal on the pleadings may well be justified.”</a:t>
            </a:r>
            <a:r>
              <a:rPr lang="en-US" sz="20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510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152400"/>
            <a:ext cx="5029200" cy="1295400"/>
          </a:xfrm>
        </p:spPr>
        <p:txBody>
          <a:bodyPr/>
          <a:lstStyle/>
          <a:p>
            <a:r>
              <a:rPr lang="en-US" dirty="0" smtClean="0"/>
              <a:t>Nutrient Content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706" y="1295400"/>
            <a:ext cx="7831494" cy="4536141"/>
          </a:xfrm>
        </p:spPr>
        <p:txBody>
          <a:bodyPr/>
          <a:lstStyle/>
          <a:p>
            <a:r>
              <a:rPr lang="en-US" sz="2000" dirty="0" smtClean="0"/>
              <a:t>Specific regulatory requirements must be met in order to make nutrient content claim; </a:t>
            </a:r>
          </a:p>
          <a:p>
            <a:pPr lvl="1"/>
            <a:r>
              <a:rPr lang="en-US" sz="1800" dirty="0" smtClean="0"/>
              <a:t>21 CFR Part 101, Subpart D</a:t>
            </a:r>
          </a:p>
          <a:p>
            <a:pPr lvl="1"/>
            <a:r>
              <a:rPr lang="en-US" sz="1800" dirty="0" smtClean="0"/>
              <a:t>Are </a:t>
            </a:r>
            <a:r>
              <a:rPr lang="en-US" sz="1800" dirty="0"/>
              <a:t>consumers actually </a:t>
            </a:r>
            <a:r>
              <a:rPr lang="en-US" sz="1800" dirty="0" smtClean="0"/>
              <a:t>deceived</a:t>
            </a:r>
            <a:r>
              <a:rPr lang="en-US" sz="1800" dirty="0"/>
              <a:t>?</a:t>
            </a:r>
            <a:endParaRPr lang="en-US" sz="1800" dirty="0" smtClean="0"/>
          </a:p>
          <a:p>
            <a:r>
              <a:rPr lang="en-US" sz="2000" dirty="0" smtClean="0"/>
              <a:t>“Zero” and “No Added Sugar” claims</a:t>
            </a:r>
          </a:p>
          <a:p>
            <a:pPr lvl="1"/>
            <a:r>
              <a:rPr lang="en-US" sz="1800" dirty="0" smtClean="0"/>
              <a:t>Challenges where label </a:t>
            </a:r>
            <a:r>
              <a:rPr lang="en-US" sz="1800" dirty="0"/>
              <a:t>lacked </a:t>
            </a:r>
            <a:r>
              <a:rPr lang="en-US" sz="1800" dirty="0" smtClean="0"/>
              <a:t>mandatory                                  </a:t>
            </a:r>
            <a:r>
              <a:rPr lang="en-US" sz="1800" dirty="0"/>
              <a:t>disclosure that </a:t>
            </a:r>
            <a:r>
              <a:rPr lang="en-US" sz="1800" dirty="0" smtClean="0"/>
              <a:t>product </a:t>
            </a:r>
            <a:r>
              <a:rPr lang="en-US" sz="1800" dirty="0"/>
              <a:t>is not a low-calorie </a:t>
            </a:r>
            <a:r>
              <a:rPr lang="en-US" sz="1800" dirty="0" smtClean="0"/>
              <a:t>food</a:t>
            </a:r>
          </a:p>
          <a:p>
            <a:pPr lvl="1"/>
            <a:r>
              <a:rPr lang="en-US" sz="1800" dirty="0" smtClean="0"/>
              <a:t>No harm, no foul? Context may matter.</a:t>
            </a:r>
          </a:p>
          <a:p>
            <a:r>
              <a:rPr lang="en-US" sz="2000" dirty="0" smtClean="0"/>
              <a:t>Protein claims</a:t>
            </a:r>
          </a:p>
          <a:p>
            <a:pPr lvl="1"/>
            <a:r>
              <a:rPr lang="en-US" sz="1800" dirty="0" smtClean="0"/>
              <a:t>Challenges to protein content claims, alleging                                     claims are false and misleading</a:t>
            </a:r>
          </a:p>
          <a:p>
            <a:pPr lvl="1"/>
            <a:r>
              <a:rPr lang="en-US" sz="1800" dirty="0" smtClean="0"/>
              <a:t>Based on use of nitrogen method </a:t>
            </a:r>
            <a:r>
              <a:rPr lang="en-US" sz="1800" dirty="0"/>
              <a:t>grams </a:t>
            </a:r>
            <a:r>
              <a:rPr lang="en-US" sz="1800" dirty="0" smtClean="0"/>
              <a:t>vs.                                          PDCAAS </a:t>
            </a:r>
            <a:r>
              <a:rPr lang="en-US" sz="1800" dirty="0"/>
              <a:t>corrected </a:t>
            </a:r>
            <a:r>
              <a:rPr lang="en-US" sz="1800" dirty="0" smtClean="0"/>
              <a:t>grams; FDA </a:t>
            </a:r>
            <a:r>
              <a:rPr lang="en-US" sz="1800" dirty="0" err="1" smtClean="0"/>
              <a:t>regs</a:t>
            </a:r>
            <a:r>
              <a:rPr lang="en-US" sz="1800" dirty="0" smtClean="0"/>
              <a:t> allow both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220" y="2909765"/>
            <a:ext cx="1773936" cy="29217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7848600" y="4800600"/>
            <a:ext cx="5334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"/>
            <a:ext cx="5029200" cy="1295400"/>
          </a:xfrm>
        </p:spPr>
        <p:txBody>
          <a:bodyPr/>
          <a:lstStyle/>
          <a:p>
            <a:r>
              <a:rPr lang="en-US" dirty="0" smtClean="0"/>
              <a:t>Flavor &amp; Color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4544"/>
            <a:ext cx="8153400" cy="4038600"/>
          </a:xfrm>
        </p:spPr>
        <p:txBody>
          <a:bodyPr/>
          <a:lstStyle/>
          <a:p>
            <a:r>
              <a:rPr lang="en-US" dirty="0" smtClean="0"/>
              <a:t>Other Nutrient Claims</a:t>
            </a:r>
          </a:p>
          <a:p>
            <a:pPr lvl="1"/>
            <a:r>
              <a:rPr lang="en-US" dirty="0" smtClean="0"/>
              <a:t>FDA composite sampling requirements 21 C.F.R. 101.9(g)(2)</a:t>
            </a:r>
          </a:p>
          <a:p>
            <a:pPr lvl="1"/>
            <a:r>
              <a:rPr lang="en-US" dirty="0" smtClean="0"/>
              <a:t>Pleading v. Proving</a:t>
            </a:r>
          </a:p>
          <a:p>
            <a:r>
              <a:rPr lang="en-US" dirty="0" smtClean="0"/>
              <a:t>“No artificial flavor”</a:t>
            </a:r>
          </a:p>
          <a:p>
            <a:pPr lvl="1"/>
            <a:r>
              <a:rPr lang="en-US" dirty="0" smtClean="0"/>
              <a:t>Primary targets: malic acid, citric acid; added </a:t>
            </a:r>
            <a:r>
              <a:rPr lang="en-US" dirty="0" smtClean="0"/>
              <a:t>for                                                       </a:t>
            </a:r>
            <a:r>
              <a:rPr lang="en-US" dirty="0"/>
              <a:t>technical function but may still affect </a:t>
            </a:r>
            <a:r>
              <a:rPr lang="en-US" dirty="0" smtClean="0"/>
              <a:t>flavor</a:t>
            </a:r>
          </a:p>
          <a:p>
            <a:r>
              <a:rPr lang="en-US" dirty="0" smtClean="0"/>
              <a:t>Vanilla </a:t>
            </a:r>
          </a:p>
          <a:p>
            <a:pPr lvl="1"/>
            <a:r>
              <a:rPr lang="en-US" dirty="0" smtClean="0"/>
              <a:t>Complaints allege “vanilla” is misleading unless product complies </a:t>
            </a:r>
            <a:r>
              <a:rPr lang="en-US" dirty="0"/>
              <a:t>with </a:t>
            </a:r>
            <a:r>
              <a:rPr lang="en-US" dirty="0" smtClean="0"/>
              <a:t>FDA’s </a:t>
            </a:r>
            <a:r>
              <a:rPr lang="en-US" dirty="0"/>
              <a:t>standard of </a:t>
            </a:r>
            <a:r>
              <a:rPr lang="en-US" dirty="0" smtClean="0"/>
              <a:t>identity</a:t>
            </a:r>
          </a:p>
          <a:p>
            <a:pPr lvl="1"/>
            <a:r>
              <a:rPr lang="en-US" dirty="0" smtClean="0"/>
              <a:t>Largely unsuccessful 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299" y="5045902"/>
            <a:ext cx="1741627" cy="1033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2362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&amp; Color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343400"/>
          </a:xfrm>
        </p:spPr>
        <p:txBody>
          <a:bodyPr/>
          <a:lstStyle/>
          <a:p>
            <a:r>
              <a:rPr lang="en-US" dirty="0" smtClean="0"/>
              <a:t>Fruit flavor claims</a:t>
            </a:r>
          </a:p>
          <a:p>
            <a:pPr lvl="1"/>
            <a:r>
              <a:rPr lang="en-US" dirty="0" smtClean="0"/>
              <a:t>Variant on Vanilla suits</a:t>
            </a:r>
          </a:p>
          <a:p>
            <a:pPr lvl="1"/>
            <a:r>
              <a:rPr lang="en-US" dirty="0" smtClean="0"/>
              <a:t>Recent Celsius case gets past pleading stage</a:t>
            </a:r>
          </a:p>
          <a:p>
            <a:r>
              <a:rPr lang="en-US" dirty="0" smtClean="0"/>
              <a:t>“No artificial colors”</a:t>
            </a:r>
          </a:p>
          <a:p>
            <a:pPr lvl="1"/>
            <a:r>
              <a:rPr lang="en-US" dirty="0" smtClean="0"/>
              <a:t>CPG Sect. 587.100: regardless of source, added color is “artificial”</a:t>
            </a:r>
          </a:p>
          <a:p>
            <a:pPr lvl="1"/>
            <a:r>
              <a:rPr lang="en-US" dirty="0" smtClean="0"/>
              <a:t>FDA: “…beet juice, paprika, turmeric, and                                                                                                                                   saffron are not artificial colors per se.”                                                 </a:t>
            </a:r>
            <a:r>
              <a:rPr lang="nn-NO" dirty="0" smtClean="0"/>
              <a:t>38 Fed. Reg. 20718, 20719-20 (Aug. 2, 1973)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847" y="3494314"/>
            <a:ext cx="253815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8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5029200" cy="1295400"/>
          </a:xfrm>
        </p:spPr>
        <p:txBody>
          <a:bodyPr/>
          <a:lstStyle/>
          <a:p>
            <a:r>
              <a:rPr lang="en-US" dirty="0" smtClean="0"/>
              <a:t>Ingredient Permissibility &amp; </a:t>
            </a:r>
            <a:br>
              <a:rPr lang="en-US" dirty="0" smtClean="0"/>
            </a:br>
            <a:r>
              <a:rPr lang="en-US" dirty="0" smtClean="0"/>
              <a:t>Product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114800"/>
          </a:xfrm>
        </p:spPr>
        <p:txBody>
          <a:bodyPr/>
          <a:lstStyle/>
          <a:p>
            <a:r>
              <a:rPr lang="en-US" sz="2000" dirty="0"/>
              <a:t>Products are not “dietary supplements</a:t>
            </a:r>
            <a:r>
              <a:rPr lang="en-US" sz="2000" dirty="0" smtClean="0"/>
              <a:t>” where no NDIN was filed for the ingredient</a:t>
            </a:r>
            <a:endParaRPr lang="en-US" sz="2000" dirty="0"/>
          </a:p>
          <a:p>
            <a:pPr lvl="1"/>
            <a:r>
              <a:rPr lang="en-US" sz="1800" i="1" dirty="0" smtClean="0"/>
              <a:t>Rosas </a:t>
            </a:r>
            <a:r>
              <a:rPr lang="en-US" sz="1800" i="1" dirty="0"/>
              <a:t>v. Hi-Tech Pharmaceuticals</a:t>
            </a:r>
            <a:r>
              <a:rPr lang="en-US" sz="1800" dirty="0"/>
              <a:t>, No. CV 20-00433-DOC-DFM, 202 U.S. Dist. LEXIS 164565 (C.D. Cal. July 29, 2020) </a:t>
            </a:r>
          </a:p>
          <a:p>
            <a:r>
              <a:rPr lang="en-US" sz="2000" dirty="0" smtClean="0"/>
              <a:t>CBD supplement/food challenges</a:t>
            </a:r>
          </a:p>
          <a:p>
            <a:pPr lvl="1"/>
            <a:r>
              <a:rPr lang="pt-BR" sz="1800" dirty="0"/>
              <a:t>Ex. </a:t>
            </a:r>
            <a:r>
              <a:rPr lang="pt-BR" sz="1800" i="1" dirty="0"/>
              <a:t>Dasilva v. Infinite Product Co</a:t>
            </a:r>
            <a:r>
              <a:rPr lang="pt-BR" sz="1800" dirty="0"/>
              <a:t>., </a:t>
            </a:r>
            <a:r>
              <a:rPr lang="pt-BR" sz="1800" dirty="0" smtClean="0"/>
              <a:t>No. 2:19-cv-10148 </a:t>
            </a:r>
            <a:r>
              <a:rPr lang="pt-BR" sz="1800" dirty="0"/>
              <a:t>(C.D. Cal. Mar. 3, 2021)</a:t>
            </a:r>
          </a:p>
          <a:p>
            <a:r>
              <a:rPr lang="en-US" sz="2000" dirty="0" smtClean="0"/>
              <a:t>Cases dismissed, or stayed, on primary jurisdiction </a:t>
            </a:r>
            <a:r>
              <a:rPr lang="en-US" sz="2000" dirty="0" smtClean="0"/>
              <a:t>grounds</a:t>
            </a:r>
          </a:p>
          <a:p>
            <a:pPr lvl="1"/>
            <a:r>
              <a:rPr lang="en-US" sz="1800" dirty="0" smtClean="0"/>
              <a:t>Other </a:t>
            </a:r>
            <a:r>
              <a:rPr lang="en-US" sz="1800" dirty="0"/>
              <a:t>CBD suits based on failure to meet label content claims </a:t>
            </a:r>
            <a:r>
              <a:rPr lang="en-US" sz="1800" dirty="0" smtClean="0"/>
              <a:t>proceeding; ex</a:t>
            </a:r>
            <a:r>
              <a:rPr lang="en-US" sz="1800" dirty="0"/>
              <a:t>. </a:t>
            </a:r>
            <a:r>
              <a:rPr lang="en-US" sz="1800" i="1" dirty="0"/>
              <a:t>Miguel Rodriguez v. Just Brands USA, Inc., et al</a:t>
            </a:r>
            <a:r>
              <a:rPr lang="en-US" sz="1800" dirty="0"/>
              <a:t>., 2:20-cv-04829 (C.D. Cal. Sept. 24, 2020</a:t>
            </a:r>
            <a:r>
              <a:rPr lang="en-US" sz="1800" dirty="0" smtClean="0"/>
              <a:t>).</a:t>
            </a:r>
            <a:endParaRPr lang="en-US" sz="18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U_PPT (1) (2)">
  <a:themeElements>
    <a:clrScheme name="SC Template.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 Template.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C Template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Template.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Template.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Template.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Template.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Template.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ATU_PPT (1) (2)</Template>
  <TotalTime>8283</TotalTime>
  <Words>686</Words>
  <Application>Microsoft Office PowerPoint</Application>
  <PresentationFormat>On-screen Show (4:3)</PresentationFormat>
  <Paragraphs>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Segoe UI Semibold</vt:lpstr>
      <vt:lpstr>Wingdings</vt:lpstr>
      <vt:lpstr>ATU_PPT (1) (2)</vt:lpstr>
      <vt:lpstr>Class Actions and Overlap with Regulatory Compliance  16th Annual Nutrition Law Symposium</vt:lpstr>
      <vt:lpstr>PowerPoint Presentation</vt:lpstr>
      <vt:lpstr>Class Actions Implicating  Regulatory Compliance</vt:lpstr>
      <vt:lpstr>Reasonable Consumer Standard</vt:lpstr>
      <vt:lpstr>Reasonable Consumer Standard</vt:lpstr>
      <vt:lpstr>Nutrient Content Claims</vt:lpstr>
      <vt:lpstr>Flavor &amp; Color Claims</vt:lpstr>
      <vt:lpstr>Flavor &amp; Color Claims</vt:lpstr>
      <vt:lpstr>Ingredient Permissibility &amp;  Product Classification</vt:lpstr>
      <vt:lpstr>Structure/Function Claims</vt:lpstr>
      <vt:lpstr>Structure/Function Claims</vt:lpstr>
      <vt:lpstr>Mitigating Risk</vt:lpstr>
      <vt:lpstr>Federal Legislation</vt:lpstr>
      <vt:lpstr>Class Action Trends to Watch</vt:lpstr>
      <vt:lpstr>  Thank You!  Rend Al-Mondhiry Rend@AminTalati.com 202.918.7852  Matthew Orr Matt@AminTalati.com 213.985.7219 </vt:lpstr>
    </vt:vector>
  </TitlesOfParts>
  <Company>Amin Talati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Aidan Evans</dc:creator>
  <cp:lastModifiedBy>Rend Al-Mondhiry</cp:lastModifiedBy>
  <cp:revision>583</cp:revision>
  <cp:lastPrinted>2020-02-21T14:03:48Z</cp:lastPrinted>
  <dcterms:created xsi:type="dcterms:W3CDTF">2016-10-20T16:22:35Z</dcterms:created>
  <dcterms:modified xsi:type="dcterms:W3CDTF">2021-09-07T14:58:55Z</dcterms:modified>
</cp:coreProperties>
</file>