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8" r:id="rId3"/>
    <p:sldId id="260" r:id="rId4"/>
    <p:sldId id="280" r:id="rId5"/>
    <p:sldId id="296" r:id="rId6"/>
    <p:sldId id="305" r:id="rId7"/>
    <p:sldId id="306" r:id="rId8"/>
    <p:sldId id="281" r:id="rId9"/>
    <p:sldId id="286" r:id="rId10"/>
    <p:sldId id="287" r:id="rId11"/>
    <p:sldId id="288" r:id="rId12"/>
    <p:sldId id="282" r:id="rId13"/>
    <p:sldId id="266" r:id="rId14"/>
    <p:sldId id="289" r:id="rId15"/>
    <p:sldId id="290" r:id="rId16"/>
    <p:sldId id="283" r:id="rId17"/>
    <p:sldId id="295" r:id="rId18"/>
    <p:sldId id="307" r:id="rId19"/>
    <p:sldId id="308" r:id="rId20"/>
    <p:sldId id="309" r:id="rId21"/>
    <p:sldId id="284" r:id="rId22"/>
    <p:sldId id="291" r:id="rId23"/>
    <p:sldId id="292" r:id="rId24"/>
    <p:sldId id="285" r:id="rId25"/>
    <p:sldId id="293" r:id="rId26"/>
    <p:sldId id="294" r:id="rId27"/>
    <p:sldId id="300" r:id="rId28"/>
    <p:sldId id="301" r:id="rId29"/>
    <p:sldId id="302" r:id="rId30"/>
    <p:sldId id="303" r:id="rId31"/>
    <p:sldId id="304" r:id="rId32"/>
    <p:sldId id="297" r:id="rId33"/>
    <p:sldId id="298" r:id="rId34"/>
  </p:sldIdLst>
  <p:sldSz cx="18288000" cy="10287000"/>
  <p:notesSz cx="6858000" cy="9144000"/>
  <p:embeddedFontLst>
    <p:embeddedFont>
      <p:font typeface="Arial Narrow" panose="020B0606020202030204" pitchFamily="34" charset="0"/>
      <p:regular r:id="rId36"/>
      <p:bold r:id="rId37"/>
      <p:italic r:id="rId38"/>
      <p:boldItalic r:id="rId39"/>
    </p:embeddedFont>
    <p:embeddedFont>
      <p:font typeface="Garamond" panose="02020404030301010803" pitchFamily="18" charset="0"/>
      <p:regular r:id="rId40"/>
      <p:bold r:id="rId41"/>
      <p:italic r:id="rId42"/>
    </p:embeddedFont>
    <p:embeddedFont>
      <p:font typeface="Calibri" panose="020F0502020204030204" pitchFamily="34" charset="0"/>
      <p:regular r:id="rId43"/>
      <p:bold r:id="rId44"/>
      <p:italic r:id="rId45"/>
      <p:boldItalic r:id="rId46"/>
    </p:embeddedFont>
    <p:embeddedFont>
      <p:font typeface="Arial Black" panose="020B0A04020102020204" pitchFamily="34" charset="0"/>
      <p:bold r:id="rId47"/>
    </p:embeddedFont>
    <p:embeddedFont>
      <p:font typeface="Cormorant Garamond Medium" panose="020B0604020202020204" charset="0"/>
      <p:regular r:id="rId48"/>
    </p:embeddedFont>
    <p:embeddedFont>
      <p:font typeface="Segoe UI" panose="020B0502040204020203" pitchFamily="34" charset="0"/>
      <p:regular r:id="rId49"/>
      <p:bold r:id="rId50"/>
      <p:italic r:id="rId51"/>
      <p:boldItalic r:id="rId52"/>
    </p:embeddedFont>
    <p:embeddedFont>
      <p:font typeface="FontAwesome" pitchFamily="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66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247" autoAdjust="0"/>
  </p:normalViewPr>
  <p:slideViewPr>
    <p:cSldViewPr>
      <p:cViewPr varScale="1">
        <p:scale>
          <a:sx n="37" d="100"/>
          <a:sy n="37" d="100"/>
        </p:scale>
        <p:origin x="10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4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59FC2-9088-41C1-B692-B6574A4F81E8}" type="datetimeFigureOut">
              <a:rPr lang="en-US" smtClean="0"/>
              <a:t>9/22/2021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0227D-43B9-49CE-91C5-705E42E47AFB}" type="slidenum">
              <a:rPr lang="en-US" smtClean="0"/>
              <a:t>‹#›</a:t>
            </a:fld>
            <a:endParaRPr lang="en-US" dirty="0"/>
          </a:p>
        </p:txBody>
      </p:sp>
    </p:spTree>
    <p:extLst>
      <p:ext uri="{BB962C8B-B14F-4D97-AF65-F5344CB8AC3E}">
        <p14:creationId xmlns:p14="http://schemas.microsoft.com/office/powerpoint/2010/main" val="28958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estlaw.com/Link/Document/FullText?findType=Y&amp;serNum=2036419167&amp;pubNum=0000506&amp;originatingDoc=Id42537c9338311e6a807ad48145ed9f1&amp;refType=RP&amp;originationContext=document&amp;vr=3.0&amp;rs=cblt1.0&amp;transitionType=DocumentItem&amp;contextData=(sc.DocLin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westlaw.com/Link/Document/FullText?findType=L&amp;pubNum=1000546&amp;cite=31USCAS3729&amp;originatingDoc=Id42537c9338311e6a807ad48145ed9f1&amp;refType=RB&amp;originationContext=document&amp;vr=3.0&amp;rs=cblt1.0&amp;transitionType=DocumentItem&amp;contextData=(sc.DocLink)#co_pp_a5e100009485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vlpubs.nist.gov/nistpubs/SpecialPublications/NIST.SP.800-16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a:t>
            </a:r>
          </a:p>
          <a:p>
            <a:endParaRPr lang="en-US" dirty="0" smtClean="0"/>
          </a:p>
          <a:p>
            <a:r>
              <a:rPr lang="en-US" dirty="0" smtClean="0"/>
              <a:t>Why is it high risk?</a:t>
            </a:r>
          </a:p>
          <a:p>
            <a:pPr marL="171450" indent="-171450">
              <a:buFontTx/>
              <a:buChar char="-"/>
            </a:pPr>
            <a:r>
              <a:rPr lang="en-US" dirty="0" smtClean="0"/>
              <a:t>Penalties</a:t>
            </a:r>
          </a:p>
          <a:p>
            <a:pPr marL="171450" indent="-171450">
              <a:buFontTx/>
              <a:buChar char="-"/>
            </a:pPr>
            <a:r>
              <a:rPr lang="en-US" dirty="0" smtClean="0"/>
              <a:t>Why is it more likely to go wrong</a:t>
            </a:r>
          </a:p>
          <a:p>
            <a:endParaRPr lang="en-US" dirty="0" smtClean="0"/>
          </a:p>
          <a:p>
            <a:r>
              <a:rPr lang="en-US" dirty="0" smtClean="0"/>
              <a:t>Common Pitfalls</a:t>
            </a: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8</a:t>
            </a:fld>
            <a:endParaRPr lang="en-US" dirty="0"/>
          </a:p>
        </p:txBody>
      </p:sp>
    </p:spTree>
    <p:extLst>
      <p:ext uri="{BB962C8B-B14F-4D97-AF65-F5344CB8AC3E}">
        <p14:creationId xmlns:p14="http://schemas.microsoft.com/office/powerpoint/2010/main" val="316148719"/>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a:t>
            </a:r>
          </a:p>
          <a:p>
            <a:endParaRPr lang="en-US" dirty="0" smtClean="0"/>
          </a:p>
          <a:p>
            <a:r>
              <a:rPr lang="en-US" dirty="0" smtClean="0"/>
              <a:t>Why is it high risk?</a:t>
            </a:r>
          </a:p>
          <a:p>
            <a:pPr marL="171450" indent="-171450">
              <a:buFont typeface="Arial" panose="020B0604020202020204" pitchFamily="34" charset="0"/>
              <a:buChar char="•"/>
            </a:pPr>
            <a:r>
              <a:rPr lang="en-US" dirty="0" smtClean="0"/>
              <a:t>Penalties</a:t>
            </a:r>
          </a:p>
          <a:p>
            <a:pPr marL="171450" indent="-171450">
              <a:buFont typeface="Arial" panose="020B0604020202020204" pitchFamily="34" charset="0"/>
              <a:buChar char="•"/>
            </a:pPr>
            <a:r>
              <a:rPr lang="en-US" dirty="0" smtClean="0"/>
              <a:t>Why is it more likely to go wrong</a:t>
            </a:r>
          </a:p>
          <a:p>
            <a:endParaRPr lang="en-US" dirty="0" smtClean="0"/>
          </a:p>
          <a:p>
            <a:r>
              <a:rPr lang="en-US" dirty="0" smtClean="0"/>
              <a:t>Common Pitfalls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21</a:t>
            </a:fld>
            <a:endParaRPr lang="en-US" dirty="0"/>
          </a:p>
        </p:txBody>
      </p:sp>
    </p:spTree>
    <p:extLst>
      <p:ext uri="{BB962C8B-B14F-4D97-AF65-F5344CB8AC3E}">
        <p14:creationId xmlns:p14="http://schemas.microsoft.com/office/powerpoint/2010/main" val="8576206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 have read that a several years ago, the State Department’s Director of Defense Trade Controls (DDTC) explained that, when a company engaged in substantial exporting makes no voluntary disclosures of export control violations, something is wrong. The lack of reporting worried him because every company is made up of human beings—and human beings make mistakes, so every company doing lots of exporting must have at least some violations. Adam and I have quickly highlighted some areas where keeping up with the compliance requirements can be tricky.  And given that you are likely to have humans in your organization, you may also have some mistakes around along the way.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And to some government agencies, a lack of disclosures does not communicate that all is well.  They may believe it means either the contractor is not catching the violations, or that it’s choosing not to disclose them.  There are reasons to not disclose every violation or potential violation.  Maybe it was small and quickly remedied.  Maybe, though a violation, there was no harm, to either the government or others.</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 how do you decide on whether to disclose.  Sometimes those decisions are made for you and you will see in either the FAR clause or other regulation that disclosure is mandatory (see Combating Trafficking in Persons example above and: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FAR: “timely disclose, in writing, to the Office of the Inspector General (OIG), with a copy to the Contracting Officer, whenever, in connection with the award, performance, or closeout of this contract or any subcontract thereunder, the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Contractor has credible evidence that a principal, employee, agent, or subcontractor of the Contractor [employee or agent] has committed:</a:t>
            </a:r>
          </a:p>
          <a:p>
            <a:pPr marL="342900" marR="0" lvl="0" indent="-342900">
              <a:lnSpc>
                <a:spcPct val="107000"/>
              </a:lnSpc>
              <a:spcBef>
                <a:spcPts val="0"/>
              </a:spcBef>
              <a:spcAft>
                <a:spcPts val="0"/>
              </a:spcAft>
              <a:buFont typeface="+mj-lt"/>
              <a:buAutoNum type="alphaUcParenBoth"/>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violation of federal criminal law involving fraud, conflict of interest, bribery, or gratuity violations found in Title 18 of the United States Code; or</a:t>
            </a:r>
          </a:p>
          <a:p>
            <a:pPr marL="342900" marR="0" lvl="0" indent="-342900">
              <a:lnSpc>
                <a:spcPct val="107000"/>
              </a:lnSpc>
              <a:spcBef>
                <a:spcPts val="0"/>
              </a:spcBef>
              <a:spcAft>
                <a:spcPts val="800"/>
              </a:spcAft>
              <a:buFont typeface="+mj-lt"/>
              <a:buAutoNum type="alphaUcParenBoth"/>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violation of the civil False Claims Act (31 U.S.C. 3729-3733).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See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FAR 52.203-13.</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Failure to disclose can result in Suspension or Debarment.  Worse yet, failure to disclose could indicate that the company does not have an effective C&amp;E program and if caught, the ramifications could be great.</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And for all, you can look to the Federal Sentencing Guidelines which gives a great indication on what the DOJ thinks is important about disclosures.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fourth Principle of the sentencing of organizations is: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“Fourth, probation is an appropriate sentence for an organizational defendant when needed to ensure that another sanction will be fully implemented, or to ensure that steps will be taken within the organization to reduce the likelihood of future criminal conduct.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These guidelines offer incentives to organizations to reduce and ultimately eliminate criminal conduct by providing a structural foundation from which an organization may self-police its own conduct through an effective compliance and ethics program. The prevention and detection of criminal conduct, as facilitated by an effective compliance and ethics program, will assist an organization in encouraging ethical conduct and in complying fully with all applicable laws.”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Having an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effective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Compliance and Ethics program can be a mitigating factor considered by the Federal sentencing guidelines.  However, if the company “unreasonably delayed” in reporting the offence, the mitigation is removed.</a:t>
            </a:r>
          </a:p>
          <a:p>
            <a:pPr marL="342900" marR="0" lvl="0" indent="-342900">
              <a:lnSpc>
                <a:spcPct val="107000"/>
              </a:lnSpc>
              <a:spcBef>
                <a:spcPts val="0"/>
              </a:spcBef>
              <a:spcAft>
                <a:spcPts val="8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“Subsection (f)(1) shall not apply if, after becoming aware of an offense, the organization unreasonably delayed reporting the offense to appropriate governmental authorities.”</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Conversely “promptly report[ing] the offense” to the appropriate agencies is a mitigating factor.</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 SELF-REPORTING, COOPERATION, AND ACCEPTANCE OF RESPONSIBILITY If more than one applies, use the greatest: </a:t>
            </a:r>
          </a:p>
          <a:p>
            <a:pPr marL="342900" marR="0" lvl="0" indent="-342900">
              <a:lnSpc>
                <a:spcPct val="107000"/>
              </a:lnSpc>
              <a:spcBef>
                <a:spcPts val="0"/>
              </a:spcBef>
              <a:spcAft>
                <a:spcPts val="0"/>
              </a:spcAft>
              <a:buFont typeface="+mj-lt"/>
              <a:buAutoNum type="arabicParenBoth"/>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If the organization (A) prior to an imminent threat of disclosure or government investigation; and (B) within a reasonably prompt time after becoming aware of the offense, reported the offense to appropriate governmental authorities, fully cooperated in the investigation, and clearly demonstrated recognition and affirmative acceptance of responsibility for its criminal conduct, subtract 5 points; or</a:t>
            </a:r>
          </a:p>
          <a:p>
            <a:pPr marL="342900" marR="0" lvl="0" indent="-342900">
              <a:lnSpc>
                <a:spcPct val="107000"/>
              </a:lnSpc>
              <a:spcBef>
                <a:spcPts val="0"/>
              </a:spcBef>
              <a:spcAft>
                <a:spcPts val="0"/>
              </a:spcAft>
              <a:buFont typeface="+mj-lt"/>
              <a:buAutoNum type="arabicParenBoth"/>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If the organization fully cooperated in the investigation and clearly demonstrated recognition and affirmative acceptance of responsibility for its criminal conduct, subtract 2 points; or </a:t>
            </a:r>
          </a:p>
          <a:p>
            <a:pPr marL="342900" marR="0" lvl="0" indent="-342900">
              <a:lnSpc>
                <a:spcPct val="107000"/>
              </a:lnSpc>
              <a:spcBef>
                <a:spcPts val="0"/>
              </a:spcBef>
              <a:spcAft>
                <a:spcPts val="800"/>
              </a:spcAft>
              <a:buFont typeface="+mj-lt"/>
              <a:buAutoNum type="arabicParenBoth"/>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If the organization clearly demonstrated recognition and affirmative acceptance of responsibility for its criminal conduct, subtract 1 point.</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“Appropriate governmental authorities,” as used in subsections (f) and (g)(1), means the federal or state law enforcement, regulatory, or program officials having jurisdiction over such matter. To qualify for a reduction under subsection (g)(1), the report to appropriate governmental authorities must be made under the direction of the organization.</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And keep in mind, cooperation must be both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timely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thorough</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to count.</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We know now that there are both mandatory and voluntary disclosures …  But how do you even know that there was a violation?</a:t>
            </a:r>
          </a:p>
          <a:p>
            <a:pPr marL="171450" lvl="0" indent="-171450">
              <a:buFontTx/>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23</a:t>
            </a:fld>
            <a:endParaRPr lang="en-US" dirty="0"/>
          </a:p>
        </p:txBody>
      </p:sp>
    </p:spTree>
    <p:extLst>
      <p:ext uri="{BB962C8B-B14F-4D97-AF65-F5344CB8AC3E}">
        <p14:creationId xmlns:p14="http://schemas.microsoft.com/office/powerpoint/2010/main" val="3945865886"/>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a:t>
            </a:r>
          </a:p>
          <a:p>
            <a:endParaRPr lang="en-US" dirty="0" smtClean="0"/>
          </a:p>
          <a:p>
            <a:r>
              <a:rPr lang="en-US" dirty="0" smtClean="0"/>
              <a:t>Why is it high risk?</a:t>
            </a:r>
          </a:p>
          <a:p>
            <a:pPr marL="171450" indent="-171450">
              <a:buFont typeface="Arial" panose="020B0604020202020204" pitchFamily="34" charset="0"/>
              <a:buChar char="•"/>
            </a:pPr>
            <a:r>
              <a:rPr lang="en-US" dirty="0" smtClean="0"/>
              <a:t>Penalties</a:t>
            </a:r>
          </a:p>
          <a:p>
            <a:pPr marL="171450" indent="-171450">
              <a:buFont typeface="Arial" panose="020B0604020202020204" pitchFamily="34" charset="0"/>
              <a:buChar char="•"/>
            </a:pPr>
            <a:r>
              <a:rPr lang="en-US" dirty="0" smtClean="0"/>
              <a:t>Why is it more likely to go wrong</a:t>
            </a:r>
          </a:p>
          <a:p>
            <a:endParaRPr lang="en-US" dirty="0" smtClean="0"/>
          </a:p>
          <a:p>
            <a:r>
              <a:rPr lang="en-US" dirty="0" smtClean="0"/>
              <a:t>Common Pitfalls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24</a:t>
            </a:fld>
            <a:endParaRPr lang="en-US" dirty="0"/>
          </a:p>
        </p:txBody>
      </p:sp>
    </p:spTree>
    <p:extLst>
      <p:ext uri="{BB962C8B-B14F-4D97-AF65-F5344CB8AC3E}">
        <p14:creationId xmlns:p14="http://schemas.microsoft.com/office/powerpoint/2010/main" val="2980634232"/>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If I never know that there is credible evidence of a criminal act or a violation of the FCA, then I don’t have to disclose?</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We can look to the Federal Sentencing guidelines for that answer.</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“An individual was “willfully ignorant of the offense” if the individual did not investigate the possible occurrence of unlawful conduct despite knowledge of circumstances that would lead a reasonable person to investigate whether unlawful conduct had occurred.”</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Willful ignorance can negate mitigation of having a C&amp;E program.</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Sentencing consideration is whether there is an effective Compliance and Ethics program (see Sec 8B2.1</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Organization shall:</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 exercise due diligence to prevent and detect criminal conduct; and </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 otherwise promote an organizational culture that encourages ethical conduct and a commitment to compliance with the law. </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Such compliance and ethics program shall be reasonably designed, implemented, and enforced so that the program is generally effective in preventing and detecting criminal conduct. The failure to prevent or detect the instant offense does not necessarily mean that the program is not generally effective in preventing and detecting criminal conduct.</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Taking the appropriate steps to respond to misconduct:</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First, the organization should respond appropriately to the criminal conduct. The organization should take reasonable steps, as warranted under the circumstances, to remedy the harm resulting from the criminal conduct. These steps may include, where appropriate, providing restitution to identifiable victims, as well as other forms of remediation. Other reasonable steps to respond appropriately to the criminal conduct may include self-reporting and cooperation with authorities. </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Second, the organization should act appropriately to prevent further similar criminal conduct, including assessing the compliance and ethics program and making modifications necessary to ensure the program is effective. The steps taken should be consistent with subsections (b)(5) and (c) and may include the use of an outside professional advisor to ensure adequate assessment and implementation of any modifications.</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To demonstrate due diligence to prevent, detect, and respond to misconduct, an investigation is often necessary.  The investigation can enable gathering relevant facts to both confirm there was a violation and to respond to the violation … not to mention being able to respond to any outside inquiries.  Investigations can also be used to demonstrate the company’s effort to respond to a concern and can eliminate bad conduct – either by removing offenders or by adjusting systems to encourage right behavior.</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Most whistle blowers (studies have shown over 80%) first go to their manager or report through a hotline their concerns.  And when they do not feel that their voice was heard, it is then that they go to outside parties – plaintiff’s counsel or government regulators.  Conducting and investigation upon receiving an allegation can calm those potential whistleblowers as they see their concern(s) being addressed through action by the company and then later remediation.</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25</a:t>
            </a:fld>
            <a:endParaRPr lang="en-US" dirty="0"/>
          </a:p>
        </p:txBody>
      </p:sp>
    </p:spTree>
    <p:extLst>
      <p:ext uri="{BB962C8B-B14F-4D97-AF65-F5344CB8AC3E}">
        <p14:creationId xmlns:p14="http://schemas.microsoft.com/office/powerpoint/2010/main" val="2314962394"/>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Your investigation team:  You can use your own internal legal assets or hire outside counsel.  What you do will depend on the nature of the alleged misconduct.  If the situation appears to be complex or pervasive, outside counsel may be the way to go.  Regardless, you want a team that has sufficient expertise and the skills to conduct a thorough investigation.</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Preserve Privilege- I’m not going to go into this topic but having an investigation under privilege can be very helpful … it can protect many of the communications during the investigation.   What it cannot protect are the underlying facts and you cannot hide behind privilege to keep from reporting misconduct.</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Litigation holds – Again, this is not a presentation on how to conduct investigations.  But if you are going to retain any hope of credit from a sentencing agency, avoiding document destruction will be key.  And you will need evidence of all your good facts to be retained too!</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After your investigation has concluded, if you discover that there has been a reportable event, we are back up to disclosures.  You will want to choose what substance of the investigation to add into your disclosure.  You will want enough information to </a:t>
            </a:r>
          </a:p>
          <a:p>
            <a:pPr marL="457200" marR="0" lvl="1">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 demonstrate that you recognized the violation</a:t>
            </a:r>
          </a:p>
          <a:p>
            <a:pPr marL="457200" marR="0" lvl="1">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 demonstrate sufficient corrective actions were taken – which means admitting to some flaws and showing where remediation has occurred or is ongoing.</a:t>
            </a: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26</a:t>
            </a:fld>
            <a:endParaRPr lang="en-US" dirty="0"/>
          </a:p>
        </p:txBody>
      </p:sp>
    </p:spTree>
    <p:extLst>
      <p:ext uri="{BB962C8B-B14F-4D97-AF65-F5344CB8AC3E}">
        <p14:creationId xmlns:p14="http://schemas.microsoft.com/office/powerpoint/2010/main" val="436682393"/>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27</a:t>
            </a:fld>
            <a:endParaRPr lang="en-US" dirty="0"/>
          </a:p>
        </p:txBody>
      </p:sp>
    </p:spTree>
    <p:extLst>
      <p:ext uri="{BB962C8B-B14F-4D97-AF65-F5344CB8AC3E}">
        <p14:creationId xmlns:p14="http://schemas.microsoft.com/office/powerpoint/2010/main" val="3051173583"/>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28</a:t>
            </a:fld>
            <a:endParaRPr lang="en-US" dirty="0"/>
          </a:p>
        </p:txBody>
      </p:sp>
    </p:spTree>
    <p:extLst>
      <p:ext uri="{BB962C8B-B14F-4D97-AF65-F5344CB8AC3E}">
        <p14:creationId xmlns:p14="http://schemas.microsoft.com/office/powerpoint/2010/main" val="342946336"/>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should misconduct occur, the fact that the contractor already has these measures in place will greatly reduce the chances that the contractor will ultimately be debarred</a:t>
            </a: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29</a:t>
            </a:fld>
            <a:endParaRPr lang="en-US" dirty="0"/>
          </a:p>
        </p:txBody>
      </p:sp>
    </p:spTree>
    <p:extLst>
      <p:ext uri="{BB962C8B-B14F-4D97-AF65-F5344CB8AC3E}">
        <p14:creationId xmlns:p14="http://schemas.microsoft.com/office/powerpoint/2010/main" val="1829085514"/>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play it both ways</a:t>
            </a:r>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30</a:t>
            </a:fld>
            <a:endParaRPr lang="en-US" dirty="0"/>
          </a:p>
        </p:txBody>
      </p:sp>
    </p:spTree>
    <p:extLst>
      <p:ext uri="{BB962C8B-B14F-4D97-AF65-F5344CB8AC3E}">
        <p14:creationId xmlns:p14="http://schemas.microsoft.com/office/powerpoint/2010/main" val="3965464037"/>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31</a:t>
            </a:fld>
            <a:endParaRPr lang="en-US" dirty="0"/>
          </a:p>
        </p:txBody>
      </p:sp>
    </p:spTree>
    <p:extLst>
      <p:ext uri="{BB962C8B-B14F-4D97-AF65-F5344CB8AC3E}">
        <p14:creationId xmlns:p14="http://schemas.microsoft.com/office/powerpoint/2010/main" val="221385943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41" rtl="0" eaLnBrk="1" fontAlgn="auto" latinLnBrk="0" hangingPunct="1">
              <a:lnSpc>
                <a:spcPct val="100000"/>
              </a:lnSpc>
              <a:spcBef>
                <a:spcPts val="0"/>
              </a:spcBef>
              <a:spcAft>
                <a:spcPts val="0"/>
              </a:spcAft>
              <a:buClrTx/>
              <a:buSzTx/>
              <a:buFontTx/>
              <a:buNone/>
              <a:tabLst/>
              <a:defRPr/>
            </a:pPr>
            <a:r>
              <a:rPr lang="en-US" dirty="0" smtClean="0"/>
              <a:t>What is Supply Chain or Supply chain risk management?  Well it is what it sounds like.  It is the managing of all the things that could go wrong with your supplies.  And it can create compliance risks for government contractors in that the government often has a say on what vendors you use, what countries you source from, and how you ensure the goods that end up in the government’s hands have not been tampered with.</a:t>
            </a:r>
          </a:p>
          <a:p>
            <a:pPr marL="0" marR="0" lvl="0" indent="0" algn="l" defTabSz="685741"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741" rtl="0" eaLnBrk="1" fontAlgn="auto" latinLnBrk="0" hangingPunct="1">
              <a:lnSpc>
                <a:spcPct val="100000"/>
              </a:lnSpc>
              <a:spcBef>
                <a:spcPts val="0"/>
              </a:spcBef>
              <a:spcAft>
                <a:spcPts val="0"/>
              </a:spcAft>
              <a:buClrTx/>
              <a:buSzTx/>
              <a:buFontTx/>
              <a:buNone/>
              <a:tabLst/>
              <a:defRP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supply chain are all those things that you procure in order to supply goods and services to your customer.  They can be hardware, software, services, or any combination of the above.</a:t>
            </a:r>
          </a:p>
          <a:p>
            <a:pPr marL="0" marR="0" lvl="0" indent="0" algn="l" defTabSz="685741"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741"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741" rtl="0" eaLnBrk="1" fontAlgn="auto" latinLnBrk="0" hangingPunct="1">
              <a:lnSpc>
                <a:spcPct val="100000"/>
              </a:lnSpc>
              <a:spcBef>
                <a:spcPts val="0"/>
              </a:spcBef>
              <a:spcAft>
                <a:spcPts val="0"/>
              </a:spcAft>
              <a:buClrTx/>
              <a:buSzTx/>
              <a:buFontTx/>
              <a:buNone/>
              <a:tabLst/>
              <a:defRPr/>
            </a:pPr>
            <a:r>
              <a:rPr lang="en-US" dirty="0" smtClean="0"/>
              <a:t>Increasing recognition of the risks to the supply chain (and new evolving risks) has led to the emergence of groups like the Dept. of Homeland Security’s ICT task force, which T-Mobile was a part of. Knowing these common threats allows companies to proactively take steps to mitigate risks. </a:t>
            </a:r>
          </a:p>
          <a:p>
            <a:pPr marL="0" marR="0" lvl="0" indent="0" algn="l" defTabSz="685741"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741" rtl="0" eaLnBrk="1" fontAlgn="auto" latinLnBrk="0" hangingPunct="1">
              <a:lnSpc>
                <a:spcPct val="100000"/>
              </a:lnSpc>
              <a:spcBef>
                <a:spcPts val="0"/>
              </a:spcBef>
              <a:spcAft>
                <a:spcPts val="0"/>
              </a:spcAft>
              <a:buClrTx/>
              <a:buSzTx/>
              <a:buFontTx/>
              <a:buNone/>
              <a:tabLst/>
              <a:defRPr/>
            </a:pPr>
            <a:r>
              <a:rPr lang="en-US" dirty="0" smtClean="0"/>
              <a:t>And as you can see SCRM is a multi-disciplinary practice.  </a:t>
            </a:r>
          </a:p>
        </p:txBody>
      </p:sp>
      <p:sp>
        <p:nvSpPr>
          <p:cNvPr id="4" name="Slide Number Placeholder 3"/>
          <p:cNvSpPr>
            <a:spLocks noGrp="1"/>
          </p:cNvSpPr>
          <p:nvPr>
            <p:ph type="sldNum" sz="quarter" idx="10"/>
          </p:nvPr>
        </p:nvSpPr>
        <p:spPr/>
        <p:txBody>
          <a:bodyPr/>
          <a:lstStyle/>
          <a:p>
            <a:fld id="{87F0227D-43B9-49CE-91C5-705E42E47AFB}" type="slidenum">
              <a:rPr lang="en-US" smtClean="0"/>
              <a:t>9</a:t>
            </a:fld>
            <a:endParaRPr lang="en-US" dirty="0"/>
          </a:p>
        </p:txBody>
      </p:sp>
    </p:spTree>
    <p:extLst>
      <p:ext uri="{BB962C8B-B14F-4D97-AF65-F5344CB8AC3E}">
        <p14:creationId xmlns:p14="http://schemas.microsoft.com/office/powerpoint/2010/main" val="1524045569"/>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a:t>
            </a:r>
          </a:p>
          <a:p>
            <a:endParaRPr lang="en-US" dirty="0" smtClean="0"/>
          </a:p>
          <a:p>
            <a:r>
              <a:rPr lang="en-US" dirty="0" smtClean="0"/>
              <a:t>Why is it high risk?</a:t>
            </a:r>
          </a:p>
          <a:p>
            <a:pPr marL="171450" indent="-171450">
              <a:buFont typeface="Arial" panose="020B0604020202020204" pitchFamily="34" charset="0"/>
              <a:buChar char="•"/>
            </a:pPr>
            <a:r>
              <a:rPr lang="en-US" dirty="0" smtClean="0"/>
              <a:t>Penalties</a:t>
            </a:r>
          </a:p>
          <a:p>
            <a:pPr marL="171450" indent="-171450">
              <a:buFont typeface="Arial" panose="020B0604020202020204" pitchFamily="34" charset="0"/>
              <a:buChar char="•"/>
            </a:pPr>
            <a:r>
              <a:rPr lang="en-US" dirty="0" smtClean="0"/>
              <a:t>Why is it more likely to go wrong</a:t>
            </a:r>
          </a:p>
          <a:p>
            <a:endParaRPr lang="en-US" dirty="0" smtClean="0"/>
          </a:p>
          <a:p>
            <a:r>
              <a:rPr lang="en-US" dirty="0" smtClean="0"/>
              <a:t>Common Pitfalls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32</a:t>
            </a:fld>
            <a:endParaRPr lang="en-US" dirty="0"/>
          </a:p>
        </p:txBody>
      </p:sp>
    </p:spTree>
    <p:extLst>
      <p:ext uri="{BB962C8B-B14F-4D97-AF65-F5344CB8AC3E}">
        <p14:creationId xmlns:p14="http://schemas.microsoft.com/office/powerpoint/2010/main" val="234788650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Federal Acquisition Regulation also has a lot to say about supply chain and the vastness of the subject matter can make it complicated.  Some of the FAR rules will be very familiar, and others are new and have caused significant waves in the supply chain.</a:t>
            </a:r>
          </a:p>
          <a:p>
            <a:pPr marL="0" marR="0">
              <a:lnSpc>
                <a:spcPct val="107000"/>
              </a:lnSpc>
              <a:spcBef>
                <a:spcPts val="0"/>
              </a:spcBef>
              <a:spcAft>
                <a:spcPts val="8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Why is it high risk?</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Having a strong supply chain is good for business, but what makes it high risk for government contracting.  Mainly it is because the government not only cares that it is getting the requirement met, but that it is being met by a good/service in the manner they dictated.</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Penalties </a:t>
            </a:r>
          </a:p>
          <a:p>
            <a:pPr marL="342900" marR="19050" lvl="0" indent="-342900" algn="just">
              <a:lnSpc>
                <a:spcPct val="107000"/>
              </a:lnSpc>
              <a:spcBef>
                <a:spcPts val="0"/>
              </a:spcBef>
              <a:spcAft>
                <a:spcPts val="1000"/>
              </a:spcAft>
              <a:buFont typeface="Times New Roman" panose="02020603050405020304" pitchFamily="18" charset="0"/>
              <a:buChar char="-"/>
              <a:tabLst>
                <a:tab pos="457200" algn="l"/>
              </a:tabLst>
            </a:pPr>
            <a:r>
              <a:rPr lang="en-US" sz="1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“implied false certification theory,” providing that </a:t>
            </a:r>
            <a:r>
              <a:rPr lang="en-US" sz="1000" dirty="0" smtClean="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when a defendant submits a claim it impliedly certifies compliance with all conditions of payment, can be a basis for liability under the False Claims Act (FCA), at least where two conditions are satisfied: (1) the claim does not merely request payment, but also makes specific representations about the goods or services provided; and (2) the defendant’s failure to disclose noncompliance with material statutory, regulatory, or contractual requirements makes those representations misleading half-truths; abrogating </a:t>
            </a:r>
            <a:r>
              <a:rPr lang="en-US" sz="1000" i="1" u="sng" dirty="0" smtClean="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a:rPr>
              <a:t>U.S. v. Sanford–Brown, Ltd.</a:t>
            </a:r>
            <a:r>
              <a:rPr lang="en-US" sz="1000" u="sng" dirty="0" smtClean="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a:rPr>
              <a:t>, 788 F.3d 696</a:t>
            </a:r>
            <a:r>
              <a:rPr lang="en-US" sz="1000" dirty="0" smtClean="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000" u="sng" dirty="0" smtClean="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4"/>
              </a:rPr>
              <a:t>31 U.S.C.A. § 3729(a)(1)(A)</a:t>
            </a:r>
            <a:r>
              <a:rPr lang="en-US" sz="1000" dirty="0" smtClean="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FCA can be civil and criminal</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Why is it more likely to go wrong</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Supply chain matters are more likely to go wrong than others because it is too easy to make assumptions.  A lot of the requirements go after very specific types of bad acts that you may assume your vendor would not do.  However, you need to have made a reasonable effort to know before you certify for your company. </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 Federal Acquisition Regulation also has a lot to say about supply chain and the vastness of the subject matter can make it complicated.  </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Here are some examples of FAR compliance requirements that are common in even commercial items contracts.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There are specific requirements with in the FAR that not only prohibit certain actions but require an affirmative action by the company.  Combating Trafficking in Persons is one of them. All solicitations and contracts are required to have 52.222-50 which state: that the contractor will </a:t>
            </a:r>
            <a:r>
              <a:rPr lang="en-US" sz="1100" u="sng" dirty="0" smtClean="0">
                <a:effectLst/>
                <a:latin typeface="Calibri" panose="020F0502020204030204" pitchFamily="34" charset="0"/>
                <a:ea typeface="Calibri" panose="020F0502020204030204" pitchFamily="34" charset="0"/>
                <a:cs typeface="Times New Roman" panose="02020603050405020304" pitchFamily="18" charset="0"/>
              </a:rPr>
              <a:t>notify its employees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of the prohibition, that appropriate actions will be taken against employees or agents that violate the rule.  And actually take action for known violations to include notice to the CO and OIG.</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And there is an alternative clause for when the contract will be performed outside of the united states and the CO has notice of specific directives or notices regarding combating trafficking of persons. Additionally, 52.222-56 requires an actual compliance plan if it is possible that at least $550,000 of the value of the contract will be performed outside the US and it is not for COTS.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Another is important for those receiving supplies or work with OEMs overseas.  There are locations that the Gov considers high risk for child labor making identified products.  There is a SAM certification that you may choose to certify in your registration or you can certify with each contract that either 1) you do not supply identified products that have this concern, or that you supply those products AND the company “has made a good faith effort to determine … and is not aware of any such use of child labor”.  </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Then, there are products that you just cannot use.  Contractors cannot provide any hardware, software, or services developed or provided, in whole or in part, by Kaspersky Labs. And Sec 889 gives a wider prohibition with a larger selection of Chinese telecom equipment (Huawei and ZTE and all the affiliates). This prohibition is not only on the provision to the federal government; it prohibits use anywhere in its company.  The term “use” is not defined and the rule requires a reasonable inquiry into whether there is use.  There are exceptions (roaming and backhaul) but they are quite limited.  Sec 889 was like a giant earthquake in federal government compliance.  Though the government had been talking about it for a while, many were not expecting such a wide sweeping prohibition and were caught scrambling.</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 last two items I am highlighting on this list concern knowing where your goods are coming from.  Do you know whether your supplier is “responsible” ?  Are you permitted to use them in supporting government contracts?  How do you know?  Are you running diligence searches?  Asking for self certification?  How do you periodically check?</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And do you know the BAA or TAA requirements for your contract?  There were updates and statements by the Trump administration saying this aspect of government contracting was going to become more strict.  And that has not changed with the Biden administration.  There will be more efforts to bring manufacturing to the US, or at least to the Americas.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Common Pitfalls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Not conducting due diligence on potential vendors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Assuming your vendor would not conduct these activities.  We want to believe that modern slavery is not a thing or at least at least believe we are not contributing to it.  And when you are a government contractor, you may be required to have a plan to combat it.</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Thinking a certification or a contract clause of “vendor shall not” is enough.  Maybe it is for certain vendors, but this needs to be a risk based assessment that has demonstrable facts.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In the FAR there are plenty of requirements for cyber security and prohibitions from using software and hardware from particular companies.  Thus, the FAR has ICT supply chain requirements.  It also has requirements around non-cyber related SCRM activities.  </a:t>
            </a:r>
          </a:p>
        </p:txBody>
      </p:sp>
      <p:sp>
        <p:nvSpPr>
          <p:cNvPr id="4" name="Slide Number Placeholder 3"/>
          <p:cNvSpPr>
            <a:spLocks noGrp="1"/>
          </p:cNvSpPr>
          <p:nvPr>
            <p:ph type="sldNum" sz="quarter" idx="10"/>
          </p:nvPr>
        </p:nvSpPr>
        <p:spPr/>
        <p:txBody>
          <a:bodyPr/>
          <a:lstStyle/>
          <a:p>
            <a:fld id="{87F0227D-43B9-49CE-91C5-705E42E47AFB}" type="slidenum">
              <a:rPr lang="en-US" smtClean="0"/>
              <a:t>10</a:t>
            </a:fld>
            <a:endParaRPr lang="en-US" dirty="0"/>
          </a:p>
        </p:txBody>
      </p:sp>
    </p:spTree>
    <p:extLst>
      <p:ext uri="{BB962C8B-B14F-4D97-AF65-F5344CB8AC3E}">
        <p14:creationId xmlns:p14="http://schemas.microsoft.com/office/powerpoint/2010/main" val="244104974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41" rtl="0" eaLnBrk="1" fontAlgn="auto" latinLnBrk="0" hangingPunct="1">
              <a:lnSpc>
                <a:spcPct val="100000"/>
              </a:lnSpc>
              <a:spcBef>
                <a:spcPts val="0"/>
              </a:spcBef>
              <a:spcAft>
                <a:spcPts val="0"/>
              </a:spcAft>
              <a:buClrTx/>
              <a:buSzTx/>
              <a:buFontTx/>
              <a:buNone/>
              <a:tabLst/>
              <a:defRPr/>
            </a:pPr>
            <a:endParaRPr lang="en-US" sz="1200" dirty="0" smtClean="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685741" rtl="0" eaLnBrk="1" fontAlgn="auto" latinLnBrk="0" hangingPunct="1">
              <a:lnSpc>
                <a:spcPct val="100000"/>
              </a:lnSpc>
              <a:spcBef>
                <a:spcPts val="0"/>
              </a:spcBef>
              <a:spcAft>
                <a:spcPts val="0"/>
              </a:spcAft>
              <a:buClrTx/>
              <a:buSzTx/>
              <a:buFontTx/>
              <a:buNone/>
              <a:tabLst/>
              <a:defRPr/>
            </a:pPr>
            <a:r>
              <a:rPr lang="en-US" sz="1200" dirty="0" smtClean="0">
                <a:effectLst/>
                <a:latin typeface="Garamond" panose="02020404030301010803" pitchFamily="18" charset="0"/>
                <a:ea typeface="Calibri" panose="020F0502020204030204" pitchFamily="34" charset="0"/>
                <a:cs typeface="Times New Roman" panose="02020603050405020304" pitchFamily="18" charset="0"/>
              </a:rPr>
              <a:t>The federal government is becoming even more interested in the larger system of supply chain risk management – especially when it comes to supplies with a cyber element.  The National Institute of Standards and Technology has created, and recently revised a voluntary standard that sets up best practices for companies.  And some government agencies are starting to require a SCRM plan based on this standard during the RFP process.  Using some of this guidance can be helpful in creating policies and processes that mitigate the risks of non compliance</a:t>
            </a:r>
          </a:p>
          <a:p>
            <a:pPr marL="0" marR="0" lvl="0" indent="0" algn="l" defTabSz="685741" rtl="0" eaLnBrk="1" fontAlgn="auto" latinLnBrk="0" hangingPunct="1">
              <a:lnSpc>
                <a:spcPct val="100000"/>
              </a:lnSpc>
              <a:spcBef>
                <a:spcPts val="0"/>
              </a:spcBef>
              <a:spcAft>
                <a:spcPts val="0"/>
              </a:spcAft>
              <a:buClrTx/>
              <a:buSzTx/>
              <a:buFontTx/>
              <a:buNone/>
              <a:tabLst/>
              <a:defRPr/>
            </a:pPr>
            <a:endParaRPr lang="en-US" sz="1200" dirty="0" smtClean="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685741" rtl="0" eaLnBrk="1" fontAlgn="auto" latinLnBrk="0" hangingPunct="1">
              <a:lnSpc>
                <a:spcPct val="100000"/>
              </a:lnSpc>
              <a:spcBef>
                <a:spcPts val="0"/>
              </a:spcBef>
              <a:spcAft>
                <a:spcPts val="0"/>
              </a:spcAft>
              <a:buClrTx/>
              <a:buSzTx/>
              <a:buFontTx/>
              <a:buNone/>
              <a:tabLst/>
              <a:defRPr/>
            </a:pPr>
            <a:r>
              <a:rPr lang="en-US" sz="1200" dirty="0" smtClean="0">
                <a:effectLst/>
                <a:latin typeface="Garamond" panose="02020404030301010803" pitchFamily="18" charset="0"/>
                <a:ea typeface="Calibri" panose="020F0502020204030204" pitchFamily="34" charset="0"/>
                <a:cs typeface="Times New Roman" panose="02020603050405020304" pitchFamily="18" charset="0"/>
              </a:rPr>
              <a:t>The key actor in standardizing ICT SC approaches is the National Institute of Standards and Technology. In particular, </a:t>
            </a:r>
            <a:r>
              <a:rPr lang="en-US" sz="1200" u="sng" dirty="0" smtClean="0">
                <a:solidFill>
                  <a:srgbClr val="0563C1"/>
                </a:solidFill>
                <a:effectLst/>
                <a:latin typeface="Garamond" panose="02020404030301010803" pitchFamily="18" charset="0"/>
                <a:ea typeface="Calibri" panose="020F0502020204030204" pitchFamily="34" charset="0"/>
                <a:cs typeface="Times New Roman" panose="02020603050405020304" pitchFamily="18" charset="0"/>
                <a:hlinkClick r:id="rId3"/>
              </a:rPr>
              <a:t>SP 800-161</a:t>
            </a:r>
            <a:r>
              <a:rPr lang="en-US" sz="1200" u="sng" dirty="0" smtClean="0">
                <a:solidFill>
                  <a:srgbClr val="0563C1"/>
                </a:solidFill>
                <a:effectLst/>
                <a:latin typeface="Garamond" panose="02020404030301010803" pitchFamily="18" charset="0"/>
                <a:ea typeface="Calibri" panose="020F0502020204030204" pitchFamily="34" charset="0"/>
                <a:cs typeface="Times New Roman" panose="02020603050405020304" pitchFamily="18" charset="0"/>
              </a:rPr>
              <a:t> </a:t>
            </a:r>
            <a:r>
              <a:rPr lang="en-US" sz="1200" dirty="0" smtClean="0"/>
              <a:t>provides guidance to ICT organizations, on identifying, assessing, and mitigating ICT supply chain risks at all levels of their organizations. </a:t>
            </a:r>
            <a:r>
              <a:rPr lang="en-US" sz="800" dirty="0" smtClean="0">
                <a:effectLst/>
                <a:latin typeface="Calibri" panose="020F0502020204030204" pitchFamily="34" charset="0"/>
                <a:cs typeface="Times New Roman" panose="02020603050405020304" pitchFamily="18" charset="0"/>
              </a:rPr>
              <a:t>The document contains 250 </a:t>
            </a:r>
            <a:r>
              <a:rPr lang="en-US" sz="1200" dirty="0" smtClean="0">
                <a:effectLst/>
                <a:latin typeface="Garamond" panose="02020404030301010803" pitchFamily="18" charset="0"/>
                <a:cs typeface="Times New Roman" panose="02020603050405020304" pitchFamily="18" charset="0"/>
              </a:rPr>
              <a:t>s</a:t>
            </a:r>
            <a:r>
              <a:rPr lang="en-US" sz="1200" dirty="0" smtClean="0">
                <a:effectLst/>
                <a:latin typeface="Garamond" panose="02020404030301010803" pitchFamily="18" charset="0"/>
                <a:ea typeface="Calibri" panose="020F0502020204030204" pitchFamily="34" charset="0"/>
                <a:cs typeface="Times New Roman" panose="02020603050405020304" pitchFamily="18" charset="0"/>
              </a:rPr>
              <a:t>ecurity controls, broken into 19 families, and are globally recognized best practices. </a:t>
            </a:r>
          </a:p>
        </p:txBody>
      </p:sp>
      <p:sp>
        <p:nvSpPr>
          <p:cNvPr id="4" name="Slide Number Placeholder 3"/>
          <p:cNvSpPr>
            <a:spLocks noGrp="1"/>
          </p:cNvSpPr>
          <p:nvPr>
            <p:ph type="sldNum" sz="quarter" idx="10"/>
          </p:nvPr>
        </p:nvSpPr>
        <p:spPr/>
        <p:txBody>
          <a:bodyPr/>
          <a:lstStyle/>
          <a:p>
            <a:fld id="{87F0227D-43B9-49CE-91C5-705E42E47AFB}" type="slidenum">
              <a:rPr lang="en-US" smtClean="0"/>
              <a:t>11</a:t>
            </a:fld>
            <a:endParaRPr lang="en-US" dirty="0"/>
          </a:p>
        </p:txBody>
      </p:sp>
    </p:spTree>
    <p:extLst>
      <p:ext uri="{BB962C8B-B14F-4D97-AF65-F5344CB8AC3E}">
        <p14:creationId xmlns:p14="http://schemas.microsoft.com/office/powerpoint/2010/main" val="42294042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a:t>
            </a:r>
          </a:p>
          <a:p>
            <a:endParaRPr lang="en-US" dirty="0" smtClean="0"/>
          </a:p>
          <a:p>
            <a:r>
              <a:rPr lang="en-US" dirty="0" smtClean="0"/>
              <a:t>Why is it high risk?</a:t>
            </a:r>
          </a:p>
          <a:p>
            <a:pPr marL="171450" indent="-171450">
              <a:buFont typeface="Arial" panose="020B0604020202020204" pitchFamily="34" charset="0"/>
              <a:buChar char="•"/>
            </a:pPr>
            <a:r>
              <a:rPr lang="en-US" dirty="0" smtClean="0"/>
              <a:t>Penalties</a:t>
            </a:r>
          </a:p>
          <a:p>
            <a:pPr marL="171450" indent="-171450">
              <a:buFont typeface="Arial" panose="020B0604020202020204" pitchFamily="34" charset="0"/>
              <a:buChar char="•"/>
            </a:pPr>
            <a:r>
              <a:rPr lang="en-US" dirty="0" smtClean="0"/>
              <a:t>Why is it more likely to go wrong</a:t>
            </a:r>
          </a:p>
          <a:p>
            <a:endParaRPr lang="en-US" dirty="0" smtClean="0"/>
          </a:p>
          <a:p>
            <a:r>
              <a:rPr lang="en-US" dirty="0" smtClean="0"/>
              <a:t>Common Pitfalls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12</a:t>
            </a:fld>
            <a:endParaRPr lang="en-US" dirty="0"/>
          </a:p>
        </p:txBody>
      </p:sp>
    </p:spTree>
    <p:extLst>
      <p:ext uri="{BB962C8B-B14F-4D97-AF65-F5344CB8AC3E}">
        <p14:creationId xmlns:p14="http://schemas.microsoft.com/office/powerpoint/2010/main" val="1940691555"/>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41" rtl="0" eaLnBrk="1" fontAlgn="auto" latinLnBrk="0" hangingPunct="1">
              <a:lnSpc>
                <a:spcPct val="100000"/>
              </a:lnSpc>
              <a:spcBef>
                <a:spcPts val="0"/>
              </a:spcBef>
              <a:spcAft>
                <a:spcPts val="0"/>
              </a:spcAft>
              <a:buClrTx/>
              <a:buSzTx/>
              <a:buFontTx/>
              <a:buNone/>
              <a:tabLst/>
              <a:defRPr/>
            </a:pPr>
            <a:r>
              <a:rPr lang="en-US" b="0" i="0" dirty="0" smtClean="0">
                <a:solidFill>
                  <a:srgbClr val="333333"/>
                </a:solidFill>
                <a:effectLst/>
                <a:latin typeface="Source Sans Pro" panose="020B0503030403020204" pitchFamily="34" charset="0"/>
              </a:rPr>
              <a:t>Information and communications technology has all the supply chain challenges mentioned earler and adds the complexity of cyber security.  Putting ICT into the supply chain context reveals a complex, interconnected system that encompasses the entire life cycle of products, software, and services and includes a wide range of entities—including third-party vendors, suppliers, service providers, and contractors. </a:t>
            </a:r>
          </a:p>
          <a:p>
            <a:pPr marL="0" marR="0" lvl="0" indent="0" algn="l" defTabSz="685741"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741" rtl="0" eaLnBrk="1" fontAlgn="auto" latinLnBrk="0" hangingPunct="1">
              <a:lnSpc>
                <a:spcPct val="100000"/>
              </a:lnSpc>
              <a:spcBef>
                <a:spcPts val="0"/>
              </a:spcBef>
              <a:spcAft>
                <a:spcPts val="0"/>
              </a:spcAft>
              <a:buClrTx/>
              <a:buSzTx/>
              <a:buFontTx/>
              <a:buNone/>
              <a:tabLst/>
              <a:defRPr/>
            </a:pPr>
            <a:r>
              <a:rPr lang="en-US" dirty="0" smtClean="0"/>
              <a:t>Cyber security is more than the buzzword of the day.  The threat of hackers, insiders, and state actors disrupting your operations due to a cyber action is real.  Cyber security is hard because it is both technical, and personal.  It is about having the right technology solutions and technical people on your team.  AND it is also about having basic cyber hygiene like your people choosing a password that is not 12345678 or ‘admin’.</a:t>
            </a: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13</a:t>
            </a:fld>
            <a:endParaRPr lang="en-US" dirty="0"/>
          </a:p>
        </p:txBody>
      </p:sp>
    </p:spTree>
    <p:extLst>
      <p:ext uri="{BB962C8B-B14F-4D97-AF65-F5344CB8AC3E}">
        <p14:creationId xmlns:p14="http://schemas.microsoft.com/office/powerpoint/2010/main" val="18025684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may have heard of Cyber Maturity Model Certification (CMMC) and if you have, you are likely working toward one of the levels.  I’m not going to tell you how to comply.  But the challenge with complying in the cyber security space is that there are a lot of standards.  There are various NIST standards that basically all feed of NIST 800-53 and there are all the FAR clauses that lean heavily on industry best practices and NIST standards.  And then there is the CMMC; the DoD has not yet been able to get this program going at the pace it had hoped, but it, or something like it is coming.  It is difficult to comply with because it is expensive.  It is complicated.  It requires a team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Included in all these standards are controls ranging from how your building access is managed to how you ensure your SaaS vendors are complying with their own cyber security.</a:t>
            </a: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14</a:t>
            </a:fld>
            <a:endParaRPr lang="en-US" dirty="0"/>
          </a:p>
        </p:txBody>
      </p:sp>
    </p:spTree>
    <p:extLst>
      <p:ext uri="{BB962C8B-B14F-4D97-AF65-F5344CB8AC3E}">
        <p14:creationId xmlns:p14="http://schemas.microsoft.com/office/powerpoint/2010/main" val="664447033"/>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 the risk of noncompliance could be a False Claims Act violation, like all the other certifications discussed earlier.  If you have a clause that says your company will operate at a certain level of cyber security, not complying could be seen as a FCA violation.  Multiple government agencies have come out strongly on this topic.</a:t>
            </a:r>
          </a:p>
          <a:p>
            <a:endParaRPr lang="en-US" dirty="0" smtClean="0"/>
          </a:p>
          <a:p>
            <a:r>
              <a:rPr lang="en-US" dirty="0" smtClean="0"/>
              <a:t>More dangerously, your operations could be shut down and business lost.  It could be lost for the time you cannot operate, and your company's reputation could be harmed to the extent that you lose your customer’s trust.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what can easily trip up your company is getting complacent in good old fashion cyber hygiene.</a:t>
            </a:r>
          </a:p>
          <a:p>
            <a:r>
              <a:rPr lang="en-US" dirty="0" smtClean="0"/>
              <a:t>The primary pitfall I perceive in cyber security is complacency.  People get tired of complex passwords.  Are you scanning your network to see: what doesn’t belong there (software or hardware)?  Are you exercising Least Privileged access?  Or is it easier to just give the whole team access?</a:t>
            </a:r>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15</a:t>
            </a:fld>
            <a:endParaRPr lang="en-US" dirty="0"/>
          </a:p>
        </p:txBody>
      </p:sp>
    </p:spTree>
    <p:extLst>
      <p:ext uri="{BB962C8B-B14F-4D97-AF65-F5344CB8AC3E}">
        <p14:creationId xmlns:p14="http://schemas.microsoft.com/office/powerpoint/2010/main" val="3265150807"/>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a:t>
            </a:r>
          </a:p>
          <a:p>
            <a:endParaRPr lang="en-US" dirty="0" smtClean="0"/>
          </a:p>
          <a:p>
            <a:r>
              <a:rPr lang="en-US" dirty="0" smtClean="0"/>
              <a:t>Why is it high risk?</a:t>
            </a:r>
          </a:p>
          <a:p>
            <a:pPr marL="171450" indent="-171450">
              <a:buFont typeface="Arial" panose="020B0604020202020204" pitchFamily="34" charset="0"/>
              <a:buChar char="•"/>
            </a:pPr>
            <a:r>
              <a:rPr lang="en-US" dirty="0" smtClean="0"/>
              <a:t>Penalties</a:t>
            </a:r>
          </a:p>
          <a:p>
            <a:pPr marL="171450" indent="-171450">
              <a:buFont typeface="Arial" panose="020B0604020202020204" pitchFamily="34" charset="0"/>
              <a:buChar char="•"/>
            </a:pPr>
            <a:r>
              <a:rPr lang="en-US" dirty="0" smtClean="0"/>
              <a:t>Why is it more likely to go wrong</a:t>
            </a:r>
          </a:p>
          <a:p>
            <a:endParaRPr lang="en-US" dirty="0" smtClean="0"/>
          </a:p>
          <a:p>
            <a:r>
              <a:rPr lang="en-US" dirty="0" smtClean="0"/>
              <a:t>Common Pitfalls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F0227D-43B9-49CE-91C5-705E42E47AFB}" type="slidenum">
              <a:rPr lang="en-US" smtClean="0"/>
              <a:t>16</a:t>
            </a:fld>
            <a:endParaRPr lang="en-US" dirty="0"/>
          </a:p>
        </p:txBody>
      </p:sp>
    </p:spTree>
    <p:extLst>
      <p:ext uri="{BB962C8B-B14F-4D97-AF65-F5344CB8AC3E}">
        <p14:creationId xmlns:p14="http://schemas.microsoft.com/office/powerpoint/2010/main" val="92939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hyperlink" Target="mailto:Kelli.Hooke2@t-mobile.com" TargetMode="External"/><Relationship Id="rId2" Type="http://schemas.openxmlformats.org/officeDocument/2006/relationships/hyperlink" Target="mailto:alasky@seyfarth.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2" descr="" title=""/>
          <p:cNvPicPr>
            <a:picLocks noChangeAspect="1"/>
          </p:cNvPicPr>
          <p:nvPr/>
        </p:nvPicPr>
        <p:blipFill>
          <a:blip r:embed="rId2"/>
          <a:srcRect l="22462" r="41924"/>
          <a:stretch>
            <a:fillRect/>
          </a:stretch>
        </p:blipFill>
        <p:spPr>
          <a:xfrm>
            <a:off x="10519582" y="0"/>
            <a:ext cx="7768418" cy="10287000"/>
          </a:xfrm>
          <a:prstGeom prst="rect">
            <a:avLst/>
          </a:prstGeom>
        </p:spPr>
      </p:pic>
      <p:sp>
        <p:nvSpPr>
          <p:cNvPr id="3" name="AutoShape 3" descr="" title=""/>
          <p:cNvSpPr/>
          <p:nvPr/>
        </p:nvSpPr>
        <p:spPr>
          <a:xfrm rot="-782927">
            <a:off x="9364133" y="56022"/>
            <a:ext cx="2586404" cy="10568093"/>
          </a:xfrm>
          <a:prstGeom prst="rect">
            <a:avLst/>
          </a:prstGeom>
          <a:solidFill>
            <a:srgbClr val="FFFFFF"/>
          </a:solidFill>
        </p:spPr>
      </p:sp>
      <p:sp>
        <p:nvSpPr>
          <p:cNvPr id="4" name="AutoShape 4" descr="" title=""/>
          <p:cNvSpPr/>
          <p:nvPr/>
        </p:nvSpPr>
        <p:spPr>
          <a:xfrm rot="-782927">
            <a:off x="11898398" y="-372450"/>
            <a:ext cx="549542" cy="11028256"/>
          </a:xfrm>
          <a:prstGeom prst="rect">
            <a:avLst/>
          </a:prstGeom>
          <a:solidFill>
            <a:srgbClr val="DB2345"/>
          </a:solidFill>
        </p:spPr>
      </p:sp>
      <p:pic>
        <p:nvPicPr>
          <p:cNvPr id="5" name="Picture 5"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81" y="967289"/>
            <a:ext cx="4259416" cy="2347411"/>
          </a:xfrm>
          <a:prstGeom prst="rect">
            <a:avLst/>
          </a:prstGeom>
        </p:spPr>
      </p:pic>
      <p:grpSp>
        <p:nvGrpSpPr>
          <p:cNvPr id="6" name="Group 6" descr="" title=""/>
          <p:cNvGrpSpPr/>
          <p:nvPr/>
        </p:nvGrpSpPr>
        <p:grpSpPr>
          <a:xfrm>
            <a:off x="902775" y="4119976"/>
            <a:ext cx="9659354" cy="4101270"/>
            <a:chOff x="56729" y="-1812363"/>
            <a:chExt cx="12879139" cy="5468359"/>
          </a:xfrm>
        </p:grpSpPr>
        <p:sp>
          <p:nvSpPr>
            <p:cNvPr id="7" name="TextBox 7" descr="" title=""/>
            <p:cNvSpPr txBox="1"/>
            <p:nvPr/>
          </p:nvSpPr>
          <p:spPr>
            <a:xfrm>
              <a:off x="56729" y="-1812363"/>
              <a:ext cx="12879139" cy="4431981"/>
            </a:xfrm>
            <a:prstGeom prst="rect">
              <a:avLst/>
            </a:prstGeom>
          </p:spPr>
          <p:txBody>
            <a:bodyPr lIns="0" tIns="0" rIns="0" bIns="0" rtlCol="0" anchor="t">
              <a:spAutoFit/>
            </a:bodyPr>
            <a:lstStyle/>
            <a:p>
              <a:r>
                <a:rPr lang="en-US" sz="5400" spc="-420" dirty="0" smtClean="0">
                  <a:solidFill>
                    <a:srgbClr val="000000"/>
                  </a:solidFill>
                  <a:latin typeface="Arial Black" panose="020B0A04020102020204" pitchFamily="34" charset="0"/>
                </a:rPr>
                <a:t>High Risk Compliance Pitfalls in Federal Government Contracts: How to Spot, Avoid, and Mitigate</a:t>
              </a:r>
              <a:endParaRPr lang="en-US" sz="5400" spc="-420" dirty="0">
                <a:solidFill>
                  <a:srgbClr val="000000"/>
                </a:solidFill>
                <a:latin typeface="Arial Black" panose="020B0A04020102020204" pitchFamily="34" charset="0"/>
              </a:endParaRPr>
            </a:p>
          </p:txBody>
        </p:sp>
        <p:sp>
          <p:nvSpPr>
            <p:cNvPr id="8" name="TextBox 8" descr="" title=""/>
            <p:cNvSpPr txBox="1"/>
            <p:nvPr/>
          </p:nvSpPr>
          <p:spPr>
            <a:xfrm>
              <a:off x="56729" y="2941868"/>
              <a:ext cx="12874175" cy="714128"/>
            </a:xfrm>
            <a:prstGeom prst="rect">
              <a:avLst/>
            </a:prstGeom>
          </p:spPr>
          <p:txBody>
            <a:bodyPr lIns="0" tIns="0" rIns="0" bIns="0" rtlCol="0" anchor="t">
              <a:spAutoFit/>
            </a:bodyPr>
            <a:lstStyle/>
            <a:p>
              <a:pPr>
                <a:lnSpc>
                  <a:spcPts val="4560"/>
                </a:lnSpc>
              </a:pPr>
              <a:r>
                <a:rPr lang="en-US" sz="3257" spc="130" dirty="0" smtClean="0">
                  <a:latin typeface="Arial Narrow" panose="020B0606020202030204" pitchFamily="34" charset="0"/>
                </a:rPr>
                <a:t>September 23, 2021</a:t>
              </a:r>
              <a:endParaRPr lang="en-US" sz="3257" spc="130" dirty="0">
                <a:latin typeface="Arial Narrow" panose="020B0606020202030204" pitchFamily="34" charset="0"/>
              </a:endParaRPr>
            </a:p>
          </p:txBody>
        </p:sp>
      </p:grpSp>
      <p:sp>
        <p:nvSpPr>
          <p:cNvPr id="9" name="AutoShape 9" descr="" title=""/>
          <p:cNvSpPr/>
          <p:nvPr/>
        </p:nvSpPr>
        <p:spPr>
          <a:xfrm rot="-782927">
            <a:off x="11429993" y="-283710"/>
            <a:ext cx="549542" cy="10895029"/>
          </a:xfrm>
          <a:prstGeom prst="rect">
            <a:avLst/>
          </a:prstGeom>
          <a:solidFill>
            <a:srgbClr val="000000"/>
          </a:solidFill>
        </p:spPr>
      </p:sp>
    </p:spTree>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0" y="2781300"/>
            <a:ext cx="74676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Risk: A Lot to </a:t>
            </a:r>
            <a:br>
              <a:rPr lang="en-US" sz="5400" b="1" spc="-420" dirty="0" smtClean="0">
                <a:solidFill>
                  <a:schemeClr val="bg1"/>
                </a:solidFill>
                <a:latin typeface="Arial Black" panose="020B0A04020102020204" pitchFamily="34" charset="0"/>
                <a:ea typeface="+mn-ea"/>
                <a:cs typeface="+mn-cs"/>
              </a:rPr>
            </a:br>
            <a:r>
              <a:rPr lang="en-US" sz="5400" b="1" spc="-420" dirty="0" smtClean="0">
                <a:solidFill>
                  <a:schemeClr val="bg1"/>
                </a:solidFill>
                <a:latin typeface="Arial Black" panose="020B0A04020102020204" pitchFamily="34" charset="0"/>
                <a:ea typeface="+mn-ea"/>
                <a:cs typeface="+mn-cs"/>
              </a:rPr>
              <a:t>Manage</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Type of Labor</a:t>
            </a:r>
          </a:p>
          <a:p>
            <a:pPr lvl="1"/>
            <a:r>
              <a:rPr lang="en-US" dirty="0">
                <a:latin typeface="Arial" panose="020B0604020202020204" pitchFamily="34" charset="0"/>
                <a:cs typeface="Arial" panose="020B0604020202020204" pitchFamily="34" charset="0"/>
              </a:rPr>
              <a:t>Combating trafficking in persons</a:t>
            </a:r>
          </a:p>
          <a:p>
            <a:pPr lvl="1"/>
            <a:r>
              <a:rPr lang="en-US" dirty="0">
                <a:latin typeface="Arial" panose="020B0604020202020204" pitchFamily="34" charset="0"/>
                <a:cs typeface="Arial" panose="020B0604020202020204" pitchFamily="34" charset="0"/>
              </a:rPr>
              <a:t>Certification regarding knowledge of child labor for listed end products</a:t>
            </a:r>
          </a:p>
          <a:p>
            <a:r>
              <a:rPr lang="en-US" dirty="0">
                <a:latin typeface="Arial" panose="020B0604020202020204" pitchFamily="34" charset="0"/>
                <a:cs typeface="Arial" panose="020B0604020202020204" pitchFamily="34" charset="0"/>
              </a:rPr>
              <a:t>Type of Equipment</a:t>
            </a:r>
          </a:p>
          <a:p>
            <a:pPr lvl="1"/>
            <a:r>
              <a:rPr lang="en-US" dirty="0">
                <a:latin typeface="Arial" panose="020B0604020202020204" pitchFamily="34" charset="0"/>
                <a:cs typeface="Arial" panose="020B0604020202020204" pitchFamily="34" charset="0"/>
              </a:rPr>
              <a:t>Prohibition on contracting for hardware, software, and services developed or provided by Kaspersky Lab</a:t>
            </a:r>
          </a:p>
          <a:p>
            <a:pPr lvl="1"/>
            <a:r>
              <a:rPr lang="en-US" dirty="0">
                <a:latin typeface="Arial" panose="020B0604020202020204" pitchFamily="34" charset="0"/>
                <a:cs typeface="Arial" panose="020B0604020202020204" pitchFamily="34" charset="0"/>
              </a:rPr>
              <a:t>Sec. 889 prohibition on covered Telecom</a:t>
            </a:r>
          </a:p>
          <a:p>
            <a:r>
              <a:rPr lang="en-US" dirty="0">
                <a:latin typeface="Arial" panose="020B0604020202020204" pitchFamily="34" charset="0"/>
                <a:cs typeface="Arial" panose="020B0604020202020204" pitchFamily="34" charset="0"/>
              </a:rPr>
              <a:t>Type of Vendor</a:t>
            </a:r>
          </a:p>
          <a:p>
            <a:pPr lvl="1"/>
            <a:r>
              <a:rPr lang="en-US" dirty="0">
                <a:latin typeface="Arial" panose="020B0604020202020204" pitchFamily="34" charset="0"/>
                <a:cs typeface="Arial" panose="020B0604020202020204" pitchFamily="34" charset="0"/>
              </a:rPr>
              <a:t>Prohibition on using suspended or debarred companies</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b="1" dirty="0">
                <a:latin typeface="Arial" panose="020B0604020202020204" pitchFamily="34" charset="0"/>
                <a:cs typeface="Arial" panose="020B0604020202020204" pitchFamily="34" charset="0"/>
              </a:rPr>
              <a:t>Bonus:</a:t>
            </a:r>
            <a:r>
              <a:rPr lang="en-US" dirty="0">
                <a:latin typeface="Arial" panose="020B0604020202020204" pitchFamily="34" charset="0"/>
                <a:cs typeface="Arial" panose="020B0604020202020204" pitchFamily="34" charset="0"/>
              </a:rPr>
              <a:t> The always complicated BAA and TAA requirements</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5" name="Group 64" descr="" title=""/>
          <p:cNvGrpSpPr/>
          <p:nvPr/>
        </p:nvGrpSpPr>
        <p:grpSpPr>
          <a:xfrm>
            <a:off x="2910840" y="5390475"/>
            <a:ext cx="1645920" cy="1828800"/>
            <a:chOff x="6980830" y="1829372"/>
            <a:chExt cx="792163" cy="930275"/>
          </a:xfrm>
          <a:solidFill>
            <a:schemeClr val="bg1"/>
          </a:solidFill>
        </p:grpSpPr>
        <p:sp>
          <p:nvSpPr>
            <p:cNvPr id="66" name="Freeform 23" descr="" title=""/>
            <p:cNvSpPr>
              <a:spLocks noEditPoints="1"/>
            </p:cNvSpPr>
            <p:nvPr/>
          </p:nvSpPr>
          <p:spPr bwMode="auto">
            <a:xfrm>
              <a:off x="7184030" y="2172272"/>
              <a:ext cx="422275" cy="234950"/>
            </a:xfrm>
            <a:custGeom>
              <a:avLst/>
              <a:gdLst>
                <a:gd name="T0" fmla="*/ 141 w 141"/>
                <a:gd name="T1" fmla="*/ 0 h 79"/>
                <a:gd name="T2" fmla="*/ 141 w 141"/>
                <a:gd name="T3" fmla="*/ 25 h 79"/>
                <a:gd name="T4" fmla="*/ 141 w 141"/>
                <a:gd name="T5" fmla="*/ 73 h 79"/>
                <a:gd name="T6" fmla="*/ 136 w 141"/>
                <a:gd name="T7" fmla="*/ 79 h 79"/>
                <a:gd name="T8" fmla="*/ 3 w 141"/>
                <a:gd name="T9" fmla="*/ 79 h 79"/>
                <a:gd name="T10" fmla="*/ 0 w 141"/>
                <a:gd name="T11" fmla="*/ 78 h 79"/>
                <a:gd name="T12" fmla="*/ 0 w 141"/>
                <a:gd name="T13" fmla="*/ 0 h 79"/>
                <a:gd name="T14" fmla="*/ 141 w 141"/>
                <a:gd name="T15" fmla="*/ 0 h 79"/>
                <a:gd name="T16" fmla="*/ 17 w 141"/>
                <a:gd name="T17" fmla="*/ 17 h 79"/>
                <a:gd name="T18" fmla="*/ 17 w 141"/>
                <a:gd name="T19" fmla="*/ 55 h 79"/>
                <a:gd name="T20" fmla="*/ 24 w 141"/>
                <a:gd name="T21" fmla="*/ 63 h 79"/>
                <a:gd name="T22" fmla="*/ 117 w 141"/>
                <a:gd name="T23" fmla="*/ 62 h 79"/>
                <a:gd name="T24" fmla="*/ 124 w 141"/>
                <a:gd name="T25" fmla="*/ 62 h 79"/>
                <a:gd name="T26" fmla="*/ 124 w 141"/>
                <a:gd name="T27" fmla="*/ 17 h 79"/>
                <a:gd name="T28" fmla="*/ 17 w 141"/>
                <a:gd name="T29"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79">
                  <a:moveTo>
                    <a:pt x="141" y="0"/>
                  </a:moveTo>
                  <a:cubicBezTo>
                    <a:pt x="141" y="9"/>
                    <a:pt x="141" y="17"/>
                    <a:pt x="141" y="25"/>
                  </a:cubicBezTo>
                  <a:cubicBezTo>
                    <a:pt x="141" y="41"/>
                    <a:pt x="141" y="57"/>
                    <a:pt x="141" y="73"/>
                  </a:cubicBezTo>
                  <a:cubicBezTo>
                    <a:pt x="141" y="77"/>
                    <a:pt x="141" y="79"/>
                    <a:pt x="136" y="79"/>
                  </a:cubicBezTo>
                  <a:cubicBezTo>
                    <a:pt x="92" y="79"/>
                    <a:pt x="47" y="79"/>
                    <a:pt x="3" y="79"/>
                  </a:cubicBezTo>
                  <a:cubicBezTo>
                    <a:pt x="2" y="79"/>
                    <a:pt x="2" y="79"/>
                    <a:pt x="0" y="78"/>
                  </a:cubicBezTo>
                  <a:cubicBezTo>
                    <a:pt x="0" y="52"/>
                    <a:pt x="0" y="27"/>
                    <a:pt x="0" y="0"/>
                  </a:cubicBezTo>
                  <a:cubicBezTo>
                    <a:pt x="47" y="0"/>
                    <a:pt x="94" y="0"/>
                    <a:pt x="141" y="0"/>
                  </a:cubicBezTo>
                  <a:close/>
                  <a:moveTo>
                    <a:pt x="17" y="17"/>
                  </a:moveTo>
                  <a:cubicBezTo>
                    <a:pt x="17" y="30"/>
                    <a:pt x="17" y="42"/>
                    <a:pt x="17" y="55"/>
                  </a:cubicBezTo>
                  <a:cubicBezTo>
                    <a:pt x="16" y="61"/>
                    <a:pt x="18" y="63"/>
                    <a:pt x="24" y="63"/>
                  </a:cubicBezTo>
                  <a:cubicBezTo>
                    <a:pt x="55" y="62"/>
                    <a:pt x="86" y="62"/>
                    <a:pt x="117" y="62"/>
                  </a:cubicBezTo>
                  <a:cubicBezTo>
                    <a:pt x="120" y="62"/>
                    <a:pt x="122" y="62"/>
                    <a:pt x="124" y="62"/>
                  </a:cubicBezTo>
                  <a:cubicBezTo>
                    <a:pt x="124" y="46"/>
                    <a:pt x="124" y="32"/>
                    <a:pt x="124" y="17"/>
                  </a:cubicBezTo>
                  <a:cubicBezTo>
                    <a:pt x="88" y="17"/>
                    <a:pt x="53" y="17"/>
                    <a:pt x="1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7" name="Freeform 24" descr="" title=""/>
            <p:cNvSpPr>
              <a:spLocks noEditPoints="1"/>
            </p:cNvSpPr>
            <p:nvPr/>
          </p:nvSpPr>
          <p:spPr bwMode="auto">
            <a:xfrm>
              <a:off x="7142755" y="1829372"/>
              <a:ext cx="504825" cy="333375"/>
            </a:xfrm>
            <a:custGeom>
              <a:avLst/>
              <a:gdLst>
                <a:gd name="T0" fmla="*/ 85 w 169"/>
                <a:gd name="T1" fmla="*/ 0 h 112"/>
                <a:gd name="T2" fmla="*/ 140 w 169"/>
                <a:gd name="T3" fmla="*/ 16 h 112"/>
                <a:gd name="T4" fmla="*/ 141 w 169"/>
                <a:gd name="T5" fmla="*/ 90 h 112"/>
                <a:gd name="T6" fmla="*/ 28 w 169"/>
                <a:gd name="T7" fmla="*/ 90 h 112"/>
                <a:gd name="T8" fmla="*/ 29 w 169"/>
                <a:gd name="T9" fmla="*/ 16 h 112"/>
                <a:gd name="T10" fmla="*/ 85 w 169"/>
                <a:gd name="T11" fmla="*/ 0 h 112"/>
                <a:gd name="T12" fmla="*/ 84 w 169"/>
                <a:gd name="T13" fmla="*/ 90 h 112"/>
                <a:gd name="T14" fmla="*/ 130 w 169"/>
                <a:gd name="T15" fmla="*/ 77 h 112"/>
                <a:gd name="T16" fmla="*/ 130 w 169"/>
                <a:gd name="T17" fmla="*/ 29 h 112"/>
                <a:gd name="T18" fmla="*/ 39 w 169"/>
                <a:gd name="T19" fmla="*/ 30 h 112"/>
                <a:gd name="T20" fmla="*/ 39 w 169"/>
                <a:gd name="T21" fmla="*/ 76 h 112"/>
                <a:gd name="T22" fmla="*/ 84 w 169"/>
                <a:gd name="T23"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12">
                  <a:moveTo>
                    <a:pt x="85" y="0"/>
                  </a:moveTo>
                  <a:cubicBezTo>
                    <a:pt x="105" y="0"/>
                    <a:pt x="124" y="4"/>
                    <a:pt x="140" y="16"/>
                  </a:cubicBezTo>
                  <a:cubicBezTo>
                    <a:pt x="169" y="36"/>
                    <a:pt x="169" y="69"/>
                    <a:pt x="141" y="90"/>
                  </a:cubicBezTo>
                  <a:cubicBezTo>
                    <a:pt x="111" y="112"/>
                    <a:pt x="57" y="112"/>
                    <a:pt x="28" y="90"/>
                  </a:cubicBezTo>
                  <a:cubicBezTo>
                    <a:pt x="0" y="69"/>
                    <a:pt x="1" y="36"/>
                    <a:pt x="29" y="16"/>
                  </a:cubicBezTo>
                  <a:cubicBezTo>
                    <a:pt x="45" y="4"/>
                    <a:pt x="64" y="0"/>
                    <a:pt x="85" y="0"/>
                  </a:cubicBezTo>
                  <a:close/>
                  <a:moveTo>
                    <a:pt x="84" y="90"/>
                  </a:moveTo>
                  <a:cubicBezTo>
                    <a:pt x="100" y="90"/>
                    <a:pt x="116" y="86"/>
                    <a:pt x="130" y="77"/>
                  </a:cubicBezTo>
                  <a:cubicBezTo>
                    <a:pt x="150" y="63"/>
                    <a:pt x="150" y="43"/>
                    <a:pt x="130" y="29"/>
                  </a:cubicBezTo>
                  <a:cubicBezTo>
                    <a:pt x="106" y="12"/>
                    <a:pt x="63" y="13"/>
                    <a:pt x="39" y="30"/>
                  </a:cubicBezTo>
                  <a:cubicBezTo>
                    <a:pt x="20" y="44"/>
                    <a:pt x="19" y="63"/>
                    <a:pt x="39" y="76"/>
                  </a:cubicBezTo>
                  <a:cubicBezTo>
                    <a:pt x="52" y="86"/>
                    <a:pt x="67" y="89"/>
                    <a:pt x="84"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8" name="Freeform 27" descr="" title=""/>
            <p:cNvSpPr>
              <a:spLocks noEditPoints="1"/>
            </p:cNvSpPr>
            <p:nvPr/>
          </p:nvSpPr>
          <p:spPr bwMode="auto">
            <a:xfrm>
              <a:off x="7234830" y="2440559"/>
              <a:ext cx="320675" cy="319088"/>
            </a:xfrm>
            <a:custGeom>
              <a:avLst/>
              <a:gdLst>
                <a:gd name="T0" fmla="*/ 0 w 107"/>
                <a:gd name="T1" fmla="*/ 53 h 107"/>
                <a:gd name="T2" fmla="*/ 53 w 107"/>
                <a:gd name="T3" fmla="*/ 0 h 107"/>
                <a:gd name="T4" fmla="*/ 107 w 107"/>
                <a:gd name="T5" fmla="*/ 54 h 107"/>
                <a:gd name="T6" fmla="*/ 54 w 107"/>
                <a:gd name="T7" fmla="*/ 107 h 107"/>
                <a:gd name="T8" fmla="*/ 0 w 107"/>
                <a:gd name="T9" fmla="*/ 53 h 107"/>
                <a:gd name="T10" fmla="*/ 53 w 107"/>
                <a:gd name="T11" fmla="*/ 84 h 107"/>
                <a:gd name="T12" fmla="*/ 83 w 107"/>
                <a:gd name="T13" fmla="*/ 54 h 107"/>
                <a:gd name="T14" fmla="*/ 54 w 107"/>
                <a:gd name="T15" fmla="*/ 24 h 107"/>
                <a:gd name="T16" fmla="*/ 23 w 107"/>
                <a:gd name="T17" fmla="*/ 54 h 107"/>
                <a:gd name="T18" fmla="*/ 53 w 107"/>
                <a:gd name="T1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0" y="53"/>
                  </a:moveTo>
                  <a:cubicBezTo>
                    <a:pt x="17" y="36"/>
                    <a:pt x="35" y="17"/>
                    <a:pt x="53" y="0"/>
                  </a:cubicBezTo>
                  <a:cubicBezTo>
                    <a:pt x="71" y="18"/>
                    <a:pt x="89" y="36"/>
                    <a:pt x="107" y="54"/>
                  </a:cubicBezTo>
                  <a:cubicBezTo>
                    <a:pt x="90" y="72"/>
                    <a:pt x="72" y="90"/>
                    <a:pt x="54" y="107"/>
                  </a:cubicBezTo>
                  <a:cubicBezTo>
                    <a:pt x="37" y="89"/>
                    <a:pt x="18" y="71"/>
                    <a:pt x="0" y="53"/>
                  </a:cubicBezTo>
                  <a:close/>
                  <a:moveTo>
                    <a:pt x="53" y="84"/>
                  </a:moveTo>
                  <a:cubicBezTo>
                    <a:pt x="64" y="74"/>
                    <a:pt x="74" y="63"/>
                    <a:pt x="83" y="54"/>
                  </a:cubicBezTo>
                  <a:cubicBezTo>
                    <a:pt x="74" y="44"/>
                    <a:pt x="63" y="34"/>
                    <a:pt x="54" y="24"/>
                  </a:cubicBezTo>
                  <a:cubicBezTo>
                    <a:pt x="44" y="34"/>
                    <a:pt x="33" y="44"/>
                    <a:pt x="23" y="54"/>
                  </a:cubicBezTo>
                  <a:cubicBezTo>
                    <a:pt x="33" y="64"/>
                    <a:pt x="43" y="74"/>
                    <a:pt x="5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9" name="Freeform 30" descr="" title=""/>
            <p:cNvSpPr>
              <a:spLocks/>
            </p:cNvSpPr>
            <p:nvPr/>
          </p:nvSpPr>
          <p:spPr bwMode="auto">
            <a:xfrm>
              <a:off x="6980830" y="1957959"/>
              <a:ext cx="188913" cy="407988"/>
            </a:xfrm>
            <a:custGeom>
              <a:avLst/>
              <a:gdLst>
                <a:gd name="T0" fmla="*/ 38 w 63"/>
                <a:gd name="T1" fmla="*/ 103 h 137"/>
                <a:gd name="T2" fmla="*/ 31 w 63"/>
                <a:gd name="T3" fmla="*/ 96 h 137"/>
                <a:gd name="T4" fmla="*/ 40 w 63"/>
                <a:gd name="T5" fmla="*/ 87 h 137"/>
                <a:gd name="T6" fmla="*/ 51 w 63"/>
                <a:gd name="T7" fmla="*/ 100 h 137"/>
                <a:gd name="T8" fmla="*/ 63 w 63"/>
                <a:gd name="T9" fmla="*/ 111 h 137"/>
                <a:gd name="T10" fmla="*/ 38 w 63"/>
                <a:gd name="T11" fmla="*/ 137 h 137"/>
                <a:gd name="T12" fmla="*/ 32 w 63"/>
                <a:gd name="T13" fmla="*/ 128 h 137"/>
                <a:gd name="T14" fmla="*/ 37 w 63"/>
                <a:gd name="T15" fmla="*/ 122 h 137"/>
                <a:gd name="T16" fmla="*/ 25 w 63"/>
                <a:gd name="T17" fmla="*/ 120 h 137"/>
                <a:gd name="T18" fmla="*/ 0 w 63"/>
                <a:gd name="T19" fmla="*/ 89 h 137"/>
                <a:gd name="T20" fmla="*/ 0 w 63"/>
                <a:gd name="T21" fmla="*/ 32 h 137"/>
                <a:gd name="T22" fmla="*/ 30 w 63"/>
                <a:gd name="T23" fmla="*/ 1 h 137"/>
                <a:gd name="T24" fmla="*/ 51 w 63"/>
                <a:gd name="T25" fmla="*/ 0 h 137"/>
                <a:gd name="T26" fmla="*/ 58 w 63"/>
                <a:gd name="T27" fmla="*/ 7 h 137"/>
                <a:gd name="T28" fmla="*/ 58 w 63"/>
                <a:gd name="T29" fmla="*/ 17 h 137"/>
                <a:gd name="T30" fmla="*/ 36 w 63"/>
                <a:gd name="T31" fmla="*/ 17 h 137"/>
                <a:gd name="T32" fmla="*/ 17 w 63"/>
                <a:gd name="T33" fmla="*/ 36 h 137"/>
                <a:gd name="T34" fmla="*/ 17 w 63"/>
                <a:gd name="T35" fmla="*/ 86 h 137"/>
                <a:gd name="T36" fmla="*/ 38 w 63"/>
                <a:gd name="T37" fmla="*/ 10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37">
                  <a:moveTo>
                    <a:pt x="38" y="103"/>
                  </a:moveTo>
                  <a:cubicBezTo>
                    <a:pt x="35" y="100"/>
                    <a:pt x="33" y="98"/>
                    <a:pt x="31" y="96"/>
                  </a:cubicBezTo>
                  <a:cubicBezTo>
                    <a:pt x="34" y="93"/>
                    <a:pt x="36" y="91"/>
                    <a:pt x="40" y="87"/>
                  </a:cubicBezTo>
                  <a:cubicBezTo>
                    <a:pt x="44" y="92"/>
                    <a:pt x="47" y="96"/>
                    <a:pt x="51" y="100"/>
                  </a:cubicBezTo>
                  <a:cubicBezTo>
                    <a:pt x="55" y="104"/>
                    <a:pt x="59" y="108"/>
                    <a:pt x="63" y="111"/>
                  </a:cubicBezTo>
                  <a:cubicBezTo>
                    <a:pt x="54" y="120"/>
                    <a:pt x="47" y="128"/>
                    <a:pt x="38" y="137"/>
                  </a:cubicBezTo>
                  <a:cubicBezTo>
                    <a:pt x="36" y="134"/>
                    <a:pt x="34" y="132"/>
                    <a:pt x="32" y="128"/>
                  </a:cubicBezTo>
                  <a:cubicBezTo>
                    <a:pt x="33" y="127"/>
                    <a:pt x="35" y="125"/>
                    <a:pt x="37" y="122"/>
                  </a:cubicBezTo>
                  <a:cubicBezTo>
                    <a:pt x="33" y="121"/>
                    <a:pt x="29" y="121"/>
                    <a:pt x="25" y="120"/>
                  </a:cubicBezTo>
                  <a:cubicBezTo>
                    <a:pt x="10" y="116"/>
                    <a:pt x="0" y="104"/>
                    <a:pt x="0" y="89"/>
                  </a:cubicBezTo>
                  <a:cubicBezTo>
                    <a:pt x="0" y="70"/>
                    <a:pt x="0" y="51"/>
                    <a:pt x="0" y="32"/>
                  </a:cubicBezTo>
                  <a:cubicBezTo>
                    <a:pt x="0" y="15"/>
                    <a:pt x="13" y="2"/>
                    <a:pt x="30" y="1"/>
                  </a:cubicBezTo>
                  <a:cubicBezTo>
                    <a:pt x="37" y="0"/>
                    <a:pt x="44" y="1"/>
                    <a:pt x="51" y="0"/>
                  </a:cubicBezTo>
                  <a:cubicBezTo>
                    <a:pt x="56" y="0"/>
                    <a:pt x="58" y="2"/>
                    <a:pt x="58" y="7"/>
                  </a:cubicBezTo>
                  <a:cubicBezTo>
                    <a:pt x="57" y="10"/>
                    <a:pt x="58" y="13"/>
                    <a:pt x="58" y="17"/>
                  </a:cubicBezTo>
                  <a:cubicBezTo>
                    <a:pt x="50" y="17"/>
                    <a:pt x="43" y="17"/>
                    <a:pt x="36" y="17"/>
                  </a:cubicBezTo>
                  <a:cubicBezTo>
                    <a:pt x="22" y="17"/>
                    <a:pt x="17" y="23"/>
                    <a:pt x="17" y="36"/>
                  </a:cubicBezTo>
                  <a:cubicBezTo>
                    <a:pt x="17" y="53"/>
                    <a:pt x="17" y="69"/>
                    <a:pt x="17" y="86"/>
                  </a:cubicBezTo>
                  <a:cubicBezTo>
                    <a:pt x="17" y="99"/>
                    <a:pt x="23" y="105"/>
                    <a:pt x="38"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70" name="Freeform 31" descr="" title=""/>
            <p:cNvSpPr>
              <a:spLocks/>
            </p:cNvSpPr>
            <p:nvPr/>
          </p:nvSpPr>
          <p:spPr bwMode="auto">
            <a:xfrm>
              <a:off x="7587255" y="2267522"/>
              <a:ext cx="185738" cy="403225"/>
            </a:xfrm>
            <a:custGeom>
              <a:avLst/>
              <a:gdLst>
                <a:gd name="T0" fmla="*/ 24 w 62"/>
                <a:gd name="T1" fmla="*/ 121 h 135"/>
                <a:gd name="T2" fmla="*/ 30 w 62"/>
                <a:gd name="T3" fmla="*/ 129 h 135"/>
                <a:gd name="T4" fmla="*/ 23 w 62"/>
                <a:gd name="T5" fmla="*/ 135 h 135"/>
                <a:gd name="T6" fmla="*/ 0 w 62"/>
                <a:gd name="T7" fmla="*/ 112 h 135"/>
                <a:gd name="T8" fmla="*/ 24 w 62"/>
                <a:gd name="T9" fmla="*/ 88 h 135"/>
                <a:gd name="T10" fmla="*/ 30 w 62"/>
                <a:gd name="T11" fmla="*/ 97 h 135"/>
                <a:gd name="T12" fmla="*/ 25 w 62"/>
                <a:gd name="T13" fmla="*/ 102 h 135"/>
                <a:gd name="T14" fmla="*/ 45 w 62"/>
                <a:gd name="T15" fmla="*/ 88 h 135"/>
                <a:gd name="T16" fmla="*/ 45 w 62"/>
                <a:gd name="T17" fmla="*/ 32 h 135"/>
                <a:gd name="T18" fmla="*/ 30 w 62"/>
                <a:gd name="T19" fmla="*/ 17 h 135"/>
                <a:gd name="T20" fmla="*/ 12 w 62"/>
                <a:gd name="T21" fmla="*/ 17 h 135"/>
                <a:gd name="T22" fmla="*/ 12 w 62"/>
                <a:gd name="T23" fmla="*/ 0 h 135"/>
                <a:gd name="T24" fmla="*/ 41 w 62"/>
                <a:gd name="T25" fmla="*/ 1 h 135"/>
                <a:gd name="T26" fmla="*/ 61 w 62"/>
                <a:gd name="T27" fmla="*/ 27 h 135"/>
                <a:gd name="T28" fmla="*/ 61 w 62"/>
                <a:gd name="T29" fmla="*/ 94 h 135"/>
                <a:gd name="T30" fmla="*/ 33 w 62"/>
                <a:gd name="T31" fmla="*/ 121 h 135"/>
                <a:gd name="T32" fmla="*/ 24 w 62"/>
                <a:gd name="T33" fmla="*/ 1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35">
                  <a:moveTo>
                    <a:pt x="24" y="121"/>
                  </a:moveTo>
                  <a:cubicBezTo>
                    <a:pt x="27" y="124"/>
                    <a:pt x="28" y="126"/>
                    <a:pt x="30" y="129"/>
                  </a:cubicBezTo>
                  <a:cubicBezTo>
                    <a:pt x="28" y="131"/>
                    <a:pt x="25" y="133"/>
                    <a:pt x="23" y="135"/>
                  </a:cubicBezTo>
                  <a:cubicBezTo>
                    <a:pt x="15" y="128"/>
                    <a:pt x="8" y="120"/>
                    <a:pt x="0" y="112"/>
                  </a:cubicBezTo>
                  <a:cubicBezTo>
                    <a:pt x="7" y="105"/>
                    <a:pt x="15" y="97"/>
                    <a:pt x="24" y="88"/>
                  </a:cubicBezTo>
                  <a:cubicBezTo>
                    <a:pt x="25" y="91"/>
                    <a:pt x="27" y="93"/>
                    <a:pt x="30" y="97"/>
                  </a:cubicBezTo>
                  <a:cubicBezTo>
                    <a:pt x="29" y="98"/>
                    <a:pt x="27" y="100"/>
                    <a:pt x="25" y="102"/>
                  </a:cubicBezTo>
                  <a:cubicBezTo>
                    <a:pt x="39" y="106"/>
                    <a:pt x="45" y="101"/>
                    <a:pt x="45" y="88"/>
                  </a:cubicBezTo>
                  <a:cubicBezTo>
                    <a:pt x="45" y="69"/>
                    <a:pt x="45" y="51"/>
                    <a:pt x="45" y="32"/>
                  </a:cubicBezTo>
                  <a:cubicBezTo>
                    <a:pt x="45" y="21"/>
                    <a:pt x="41" y="17"/>
                    <a:pt x="30" y="17"/>
                  </a:cubicBezTo>
                  <a:cubicBezTo>
                    <a:pt x="24" y="17"/>
                    <a:pt x="18" y="17"/>
                    <a:pt x="12" y="17"/>
                  </a:cubicBezTo>
                  <a:cubicBezTo>
                    <a:pt x="12" y="11"/>
                    <a:pt x="12" y="6"/>
                    <a:pt x="12" y="0"/>
                  </a:cubicBezTo>
                  <a:cubicBezTo>
                    <a:pt x="21" y="0"/>
                    <a:pt x="31" y="0"/>
                    <a:pt x="41" y="1"/>
                  </a:cubicBezTo>
                  <a:cubicBezTo>
                    <a:pt x="53" y="4"/>
                    <a:pt x="61" y="14"/>
                    <a:pt x="61" y="27"/>
                  </a:cubicBezTo>
                  <a:cubicBezTo>
                    <a:pt x="62" y="49"/>
                    <a:pt x="62" y="71"/>
                    <a:pt x="61" y="94"/>
                  </a:cubicBezTo>
                  <a:cubicBezTo>
                    <a:pt x="61" y="110"/>
                    <a:pt x="49" y="120"/>
                    <a:pt x="33" y="121"/>
                  </a:cubicBezTo>
                  <a:cubicBezTo>
                    <a:pt x="30" y="121"/>
                    <a:pt x="28" y="121"/>
                    <a:pt x="2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grpSp>
    </p:spTree>
    <p:extLst>
      <p:ext uri="{BB962C8B-B14F-4D97-AF65-F5344CB8AC3E}">
        <p14:creationId xmlns:p14="http://schemas.microsoft.com/office/powerpoint/2010/main" val="4114111557"/>
      </p:ext>
    </p:extLst>
  </p:cSld>
  <p:clrMapOvr>
    <a:masterClrMapping/>
  </p:clrMapOvr>
</p:sld>
</file>

<file path=ppt/slides/slide11.xml><?xml version="1.0" encoding="utf-8"?>
<p:sld xmlns:a16="http://schemas.microsoft.com/office/drawing/2014/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National Institute of Standards &amp; Technology</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Special Publication </a:t>
            </a:r>
            <a:r>
              <a:rPr lang="en-US" dirty="0" smtClean="0">
                <a:latin typeface="Arial" panose="020B0604020202020204" pitchFamily="34" charset="0"/>
                <a:cs typeface="Arial" panose="020B0604020202020204" pitchFamily="34" charset="0"/>
              </a:rPr>
              <a:t>800-161</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SCRM Practices for Federal Information Systems and Organizations</a:t>
            </a:r>
          </a:p>
          <a:p>
            <a:r>
              <a:rPr lang="en-US" dirty="0">
                <a:latin typeface="Arial" panose="020B0604020202020204" pitchFamily="34" charset="0"/>
                <a:cs typeface="Arial" panose="020B0604020202020204" pitchFamily="34" charset="0"/>
              </a:rPr>
              <a:t>ICT guidance on supply chain risk management</a:t>
            </a:r>
          </a:p>
          <a:p>
            <a:pPr lvl="1"/>
            <a:r>
              <a:rPr lang="en-US" dirty="0">
                <a:latin typeface="Arial" panose="020B0604020202020204" pitchFamily="34" charset="0"/>
                <a:cs typeface="Arial" panose="020B0604020202020204" pitchFamily="34" charset="0"/>
              </a:rPr>
              <a:t>19 Control Facilities</a:t>
            </a:r>
          </a:p>
          <a:p>
            <a:pPr lvl="1"/>
            <a:r>
              <a:rPr lang="en-US" dirty="0">
                <a:latin typeface="Arial" panose="020B0604020202020204" pitchFamily="34" charset="0"/>
                <a:cs typeface="Arial" panose="020B0604020202020204" pitchFamily="34" charset="0"/>
              </a:rPr>
              <a:t>250 Security Controls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graphicFrame>
        <p:nvGraphicFramePr>
          <p:cNvPr id="31" name="Table 30" descr="" title="">
            <a:extLst>
              <a:ext uri="{FF2B5EF4-FFF2-40B4-BE49-F238E27FC236}">
                <a16:creationId xmlns:a16="http://schemas.microsoft.com/office/drawing/2014/main" id="{EF07DF7D-3AF8-4056-921F-49235FF0BA04}"/>
              </a:ext>
            </a:extLst>
          </p:cNvPr>
          <p:cNvGraphicFramePr>
            <a:graphicFrameLocks noGrp="1"/>
          </p:cNvGraphicFramePr>
          <p:nvPr>
            <p:extLst>
              <p:ext uri="{D42A27DB-BD31-4B8C-83A1-F6EECF244321}">
                <p14:modId xmlns:p14="http://schemas.microsoft.com/office/powerpoint/2010/main" val="1215650636"/>
              </p:ext>
            </p:extLst>
          </p:nvPr>
        </p:nvGraphicFramePr>
        <p:xfrm>
          <a:off x="7814616" y="3801622"/>
          <a:ext cx="10010921" cy="6053870"/>
        </p:xfrm>
        <a:graphic>
          <a:graphicData uri="http://schemas.openxmlformats.org/drawingml/2006/table">
            <a:tbl>
              <a:tblPr firstRow="1" firstCol="1" bandRow="1"/>
              <a:tblGrid>
                <a:gridCol w="4633559">
                  <a:extLst>
                    <a:ext uri="{9D8B030D-6E8A-4147-A177-3AD203B41FA5}">
                      <a16:colId xmlns:a16="http://schemas.microsoft.com/office/drawing/2014/main" val="4277354708"/>
                    </a:ext>
                  </a:extLst>
                </a:gridCol>
                <a:gridCol w="475093">
                  <a:extLst>
                    <a:ext uri="{9D8B030D-6E8A-4147-A177-3AD203B41FA5}">
                      <a16:colId xmlns:a16="http://schemas.microsoft.com/office/drawing/2014/main" val="3113421425"/>
                    </a:ext>
                  </a:extLst>
                </a:gridCol>
                <a:gridCol w="4902269">
                  <a:extLst>
                    <a:ext uri="{9D8B030D-6E8A-4147-A177-3AD203B41FA5}">
                      <a16:colId xmlns:a16="http://schemas.microsoft.com/office/drawing/2014/main" val="3698495909"/>
                    </a:ext>
                  </a:extLst>
                </a:gridCol>
              </a:tblGrid>
              <a:tr h="354270">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NIST SP 800-161 Security Control Families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solidFill>
                  </a:tcPr>
                </a:tc>
                <a:tc hMerge="1">
                  <a:txBody>
                    <a:bodyPr/>
                    <a:lstStyle/>
                    <a:p>
                      <a:pPr marL="0" marR="0" algn="ctr">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593787538"/>
                  </a:ext>
                </a:extLst>
              </a:tr>
              <a:tr h="664257">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Access Control (AC)</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Physical and Environmental Protection (PE)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43669192"/>
                  </a:ext>
                </a:extLst>
              </a:tr>
              <a:tr h="33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Awareness and Training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Planning (PL)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42288003"/>
                  </a:ext>
                </a:extLst>
              </a:tr>
              <a:tr h="33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Audit and Accountability (AU)</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Program Management (PM)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03890339"/>
                  </a:ext>
                </a:extLst>
              </a:tr>
              <a:tr h="664257">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Security Assessment and Authorization (CA)</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Personnel Security (PS)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1037769"/>
                  </a:ext>
                </a:extLst>
              </a:tr>
              <a:tr h="649495">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Configuration Management (CM)</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Provenance (PV)</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54192103"/>
                  </a:ext>
                </a:extLst>
              </a:tr>
              <a:tr h="33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Contingency Planning (CP)</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Risk Assessment (RA)</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61363479"/>
                  </a:ext>
                </a:extLst>
              </a:tr>
              <a:tr h="664257">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Identification and Authentication (IA)</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System and Services Acquisition (SA)</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99694655"/>
                  </a:ext>
                </a:extLst>
              </a:tr>
              <a:tr h="664257">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Incident Response (IR)</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System and Communications Protection (SC)</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07611603"/>
                  </a:ext>
                </a:extLst>
              </a:tr>
              <a:tr h="649495">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Maintenance (MA)</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System Information Integrity (SI)</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1160760"/>
                  </a:ext>
                </a:extLst>
              </a:tr>
              <a:tr h="33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0" marR="0">
                        <a:spcBef>
                          <a:spcPts val="0"/>
                        </a:spcBef>
                        <a:spcAft>
                          <a:spcPts val="0"/>
                        </a:spcAft>
                      </a:pPr>
                      <a:r>
                        <a:rPr lang="en-US" sz="2400" b="0" dirty="0">
                          <a:effectLst/>
                          <a:latin typeface="Arial" panose="020B0604020202020204" pitchFamily="34" charset="0"/>
                          <a:cs typeface="Arial" panose="020B0604020202020204" pitchFamily="34" charset="0"/>
                        </a:rPr>
                        <a:t>Media Protection (MP)</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w="12700" cap="flat" cmpd="sng" algn="ctr">
                      <a:solidFill>
                        <a:srgbClr val="4472C4"/>
                      </a:solidFill>
                      <a:prstDash val="solid"/>
                      <a:round/>
                      <a:headEnd type="none" w="med" len="med"/>
                      <a:tailEnd type="none" w="med" len="med"/>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T="0" marB="0">
                    <a:lnL>
                      <a:no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5679600"/>
                  </a:ext>
                </a:extLst>
              </a:tr>
            </a:tbl>
          </a:graphicData>
        </a:graphic>
      </p:graphicFrame>
      <p:grpSp>
        <p:nvGrpSpPr>
          <p:cNvPr id="66" name="Group 65" descr="" title=""/>
          <p:cNvGrpSpPr/>
          <p:nvPr/>
        </p:nvGrpSpPr>
        <p:grpSpPr>
          <a:xfrm>
            <a:off x="2910840" y="5914157"/>
            <a:ext cx="1645920" cy="1828800"/>
            <a:chOff x="6980830" y="1829372"/>
            <a:chExt cx="792163" cy="930275"/>
          </a:xfrm>
          <a:solidFill>
            <a:schemeClr val="bg1"/>
          </a:solidFill>
        </p:grpSpPr>
        <p:sp>
          <p:nvSpPr>
            <p:cNvPr id="67" name="Freeform 23" descr="" title=""/>
            <p:cNvSpPr>
              <a:spLocks noEditPoints="1"/>
            </p:cNvSpPr>
            <p:nvPr/>
          </p:nvSpPr>
          <p:spPr bwMode="auto">
            <a:xfrm>
              <a:off x="7184030" y="2172272"/>
              <a:ext cx="422275" cy="234950"/>
            </a:xfrm>
            <a:custGeom>
              <a:avLst/>
              <a:gdLst>
                <a:gd name="T0" fmla="*/ 141 w 141"/>
                <a:gd name="T1" fmla="*/ 0 h 79"/>
                <a:gd name="T2" fmla="*/ 141 w 141"/>
                <a:gd name="T3" fmla="*/ 25 h 79"/>
                <a:gd name="T4" fmla="*/ 141 w 141"/>
                <a:gd name="T5" fmla="*/ 73 h 79"/>
                <a:gd name="T6" fmla="*/ 136 w 141"/>
                <a:gd name="T7" fmla="*/ 79 h 79"/>
                <a:gd name="T8" fmla="*/ 3 w 141"/>
                <a:gd name="T9" fmla="*/ 79 h 79"/>
                <a:gd name="T10" fmla="*/ 0 w 141"/>
                <a:gd name="T11" fmla="*/ 78 h 79"/>
                <a:gd name="T12" fmla="*/ 0 w 141"/>
                <a:gd name="T13" fmla="*/ 0 h 79"/>
                <a:gd name="T14" fmla="*/ 141 w 141"/>
                <a:gd name="T15" fmla="*/ 0 h 79"/>
                <a:gd name="T16" fmla="*/ 17 w 141"/>
                <a:gd name="T17" fmla="*/ 17 h 79"/>
                <a:gd name="T18" fmla="*/ 17 w 141"/>
                <a:gd name="T19" fmla="*/ 55 h 79"/>
                <a:gd name="T20" fmla="*/ 24 w 141"/>
                <a:gd name="T21" fmla="*/ 63 h 79"/>
                <a:gd name="T22" fmla="*/ 117 w 141"/>
                <a:gd name="T23" fmla="*/ 62 h 79"/>
                <a:gd name="T24" fmla="*/ 124 w 141"/>
                <a:gd name="T25" fmla="*/ 62 h 79"/>
                <a:gd name="T26" fmla="*/ 124 w 141"/>
                <a:gd name="T27" fmla="*/ 17 h 79"/>
                <a:gd name="T28" fmla="*/ 17 w 141"/>
                <a:gd name="T29"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79">
                  <a:moveTo>
                    <a:pt x="141" y="0"/>
                  </a:moveTo>
                  <a:cubicBezTo>
                    <a:pt x="141" y="9"/>
                    <a:pt x="141" y="17"/>
                    <a:pt x="141" y="25"/>
                  </a:cubicBezTo>
                  <a:cubicBezTo>
                    <a:pt x="141" y="41"/>
                    <a:pt x="141" y="57"/>
                    <a:pt x="141" y="73"/>
                  </a:cubicBezTo>
                  <a:cubicBezTo>
                    <a:pt x="141" y="77"/>
                    <a:pt x="141" y="79"/>
                    <a:pt x="136" y="79"/>
                  </a:cubicBezTo>
                  <a:cubicBezTo>
                    <a:pt x="92" y="79"/>
                    <a:pt x="47" y="79"/>
                    <a:pt x="3" y="79"/>
                  </a:cubicBezTo>
                  <a:cubicBezTo>
                    <a:pt x="2" y="79"/>
                    <a:pt x="2" y="79"/>
                    <a:pt x="0" y="78"/>
                  </a:cubicBezTo>
                  <a:cubicBezTo>
                    <a:pt x="0" y="52"/>
                    <a:pt x="0" y="27"/>
                    <a:pt x="0" y="0"/>
                  </a:cubicBezTo>
                  <a:cubicBezTo>
                    <a:pt x="47" y="0"/>
                    <a:pt x="94" y="0"/>
                    <a:pt x="141" y="0"/>
                  </a:cubicBezTo>
                  <a:close/>
                  <a:moveTo>
                    <a:pt x="17" y="17"/>
                  </a:moveTo>
                  <a:cubicBezTo>
                    <a:pt x="17" y="30"/>
                    <a:pt x="17" y="42"/>
                    <a:pt x="17" y="55"/>
                  </a:cubicBezTo>
                  <a:cubicBezTo>
                    <a:pt x="16" y="61"/>
                    <a:pt x="18" y="63"/>
                    <a:pt x="24" y="63"/>
                  </a:cubicBezTo>
                  <a:cubicBezTo>
                    <a:pt x="55" y="62"/>
                    <a:pt x="86" y="62"/>
                    <a:pt x="117" y="62"/>
                  </a:cubicBezTo>
                  <a:cubicBezTo>
                    <a:pt x="120" y="62"/>
                    <a:pt x="122" y="62"/>
                    <a:pt x="124" y="62"/>
                  </a:cubicBezTo>
                  <a:cubicBezTo>
                    <a:pt x="124" y="46"/>
                    <a:pt x="124" y="32"/>
                    <a:pt x="124" y="17"/>
                  </a:cubicBezTo>
                  <a:cubicBezTo>
                    <a:pt x="88" y="17"/>
                    <a:pt x="53" y="17"/>
                    <a:pt x="1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8" name="Freeform 24" descr="" title=""/>
            <p:cNvSpPr>
              <a:spLocks noEditPoints="1"/>
            </p:cNvSpPr>
            <p:nvPr/>
          </p:nvSpPr>
          <p:spPr bwMode="auto">
            <a:xfrm>
              <a:off x="7142755" y="1829372"/>
              <a:ext cx="504825" cy="333375"/>
            </a:xfrm>
            <a:custGeom>
              <a:avLst/>
              <a:gdLst>
                <a:gd name="T0" fmla="*/ 85 w 169"/>
                <a:gd name="T1" fmla="*/ 0 h 112"/>
                <a:gd name="T2" fmla="*/ 140 w 169"/>
                <a:gd name="T3" fmla="*/ 16 h 112"/>
                <a:gd name="T4" fmla="*/ 141 w 169"/>
                <a:gd name="T5" fmla="*/ 90 h 112"/>
                <a:gd name="T6" fmla="*/ 28 w 169"/>
                <a:gd name="T7" fmla="*/ 90 h 112"/>
                <a:gd name="T8" fmla="*/ 29 w 169"/>
                <a:gd name="T9" fmla="*/ 16 h 112"/>
                <a:gd name="T10" fmla="*/ 85 w 169"/>
                <a:gd name="T11" fmla="*/ 0 h 112"/>
                <a:gd name="T12" fmla="*/ 84 w 169"/>
                <a:gd name="T13" fmla="*/ 90 h 112"/>
                <a:gd name="T14" fmla="*/ 130 w 169"/>
                <a:gd name="T15" fmla="*/ 77 h 112"/>
                <a:gd name="T16" fmla="*/ 130 w 169"/>
                <a:gd name="T17" fmla="*/ 29 h 112"/>
                <a:gd name="T18" fmla="*/ 39 w 169"/>
                <a:gd name="T19" fmla="*/ 30 h 112"/>
                <a:gd name="T20" fmla="*/ 39 w 169"/>
                <a:gd name="T21" fmla="*/ 76 h 112"/>
                <a:gd name="T22" fmla="*/ 84 w 169"/>
                <a:gd name="T23"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12">
                  <a:moveTo>
                    <a:pt x="85" y="0"/>
                  </a:moveTo>
                  <a:cubicBezTo>
                    <a:pt x="105" y="0"/>
                    <a:pt x="124" y="4"/>
                    <a:pt x="140" y="16"/>
                  </a:cubicBezTo>
                  <a:cubicBezTo>
                    <a:pt x="169" y="36"/>
                    <a:pt x="169" y="69"/>
                    <a:pt x="141" y="90"/>
                  </a:cubicBezTo>
                  <a:cubicBezTo>
                    <a:pt x="111" y="112"/>
                    <a:pt x="57" y="112"/>
                    <a:pt x="28" y="90"/>
                  </a:cubicBezTo>
                  <a:cubicBezTo>
                    <a:pt x="0" y="69"/>
                    <a:pt x="1" y="36"/>
                    <a:pt x="29" y="16"/>
                  </a:cubicBezTo>
                  <a:cubicBezTo>
                    <a:pt x="45" y="4"/>
                    <a:pt x="64" y="0"/>
                    <a:pt x="85" y="0"/>
                  </a:cubicBezTo>
                  <a:close/>
                  <a:moveTo>
                    <a:pt x="84" y="90"/>
                  </a:moveTo>
                  <a:cubicBezTo>
                    <a:pt x="100" y="90"/>
                    <a:pt x="116" y="86"/>
                    <a:pt x="130" y="77"/>
                  </a:cubicBezTo>
                  <a:cubicBezTo>
                    <a:pt x="150" y="63"/>
                    <a:pt x="150" y="43"/>
                    <a:pt x="130" y="29"/>
                  </a:cubicBezTo>
                  <a:cubicBezTo>
                    <a:pt x="106" y="12"/>
                    <a:pt x="63" y="13"/>
                    <a:pt x="39" y="30"/>
                  </a:cubicBezTo>
                  <a:cubicBezTo>
                    <a:pt x="20" y="44"/>
                    <a:pt x="19" y="63"/>
                    <a:pt x="39" y="76"/>
                  </a:cubicBezTo>
                  <a:cubicBezTo>
                    <a:pt x="52" y="86"/>
                    <a:pt x="67" y="89"/>
                    <a:pt x="84"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9" name="Freeform 27" descr="" title=""/>
            <p:cNvSpPr>
              <a:spLocks noEditPoints="1"/>
            </p:cNvSpPr>
            <p:nvPr/>
          </p:nvSpPr>
          <p:spPr bwMode="auto">
            <a:xfrm>
              <a:off x="7234830" y="2440559"/>
              <a:ext cx="320675" cy="319088"/>
            </a:xfrm>
            <a:custGeom>
              <a:avLst/>
              <a:gdLst>
                <a:gd name="T0" fmla="*/ 0 w 107"/>
                <a:gd name="T1" fmla="*/ 53 h 107"/>
                <a:gd name="T2" fmla="*/ 53 w 107"/>
                <a:gd name="T3" fmla="*/ 0 h 107"/>
                <a:gd name="T4" fmla="*/ 107 w 107"/>
                <a:gd name="T5" fmla="*/ 54 h 107"/>
                <a:gd name="T6" fmla="*/ 54 w 107"/>
                <a:gd name="T7" fmla="*/ 107 h 107"/>
                <a:gd name="T8" fmla="*/ 0 w 107"/>
                <a:gd name="T9" fmla="*/ 53 h 107"/>
                <a:gd name="T10" fmla="*/ 53 w 107"/>
                <a:gd name="T11" fmla="*/ 84 h 107"/>
                <a:gd name="T12" fmla="*/ 83 w 107"/>
                <a:gd name="T13" fmla="*/ 54 h 107"/>
                <a:gd name="T14" fmla="*/ 54 w 107"/>
                <a:gd name="T15" fmla="*/ 24 h 107"/>
                <a:gd name="T16" fmla="*/ 23 w 107"/>
                <a:gd name="T17" fmla="*/ 54 h 107"/>
                <a:gd name="T18" fmla="*/ 53 w 107"/>
                <a:gd name="T1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0" y="53"/>
                  </a:moveTo>
                  <a:cubicBezTo>
                    <a:pt x="17" y="36"/>
                    <a:pt x="35" y="17"/>
                    <a:pt x="53" y="0"/>
                  </a:cubicBezTo>
                  <a:cubicBezTo>
                    <a:pt x="71" y="18"/>
                    <a:pt x="89" y="36"/>
                    <a:pt x="107" y="54"/>
                  </a:cubicBezTo>
                  <a:cubicBezTo>
                    <a:pt x="90" y="72"/>
                    <a:pt x="72" y="90"/>
                    <a:pt x="54" y="107"/>
                  </a:cubicBezTo>
                  <a:cubicBezTo>
                    <a:pt x="37" y="89"/>
                    <a:pt x="18" y="71"/>
                    <a:pt x="0" y="53"/>
                  </a:cubicBezTo>
                  <a:close/>
                  <a:moveTo>
                    <a:pt x="53" y="84"/>
                  </a:moveTo>
                  <a:cubicBezTo>
                    <a:pt x="64" y="74"/>
                    <a:pt x="74" y="63"/>
                    <a:pt x="83" y="54"/>
                  </a:cubicBezTo>
                  <a:cubicBezTo>
                    <a:pt x="74" y="44"/>
                    <a:pt x="63" y="34"/>
                    <a:pt x="54" y="24"/>
                  </a:cubicBezTo>
                  <a:cubicBezTo>
                    <a:pt x="44" y="34"/>
                    <a:pt x="33" y="44"/>
                    <a:pt x="23" y="54"/>
                  </a:cubicBezTo>
                  <a:cubicBezTo>
                    <a:pt x="33" y="64"/>
                    <a:pt x="43" y="74"/>
                    <a:pt x="5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70" name="Freeform 30" descr="" title=""/>
            <p:cNvSpPr>
              <a:spLocks/>
            </p:cNvSpPr>
            <p:nvPr/>
          </p:nvSpPr>
          <p:spPr bwMode="auto">
            <a:xfrm>
              <a:off x="6980830" y="1957959"/>
              <a:ext cx="188913" cy="407988"/>
            </a:xfrm>
            <a:custGeom>
              <a:avLst/>
              <a:gdLst>
                <a:gd name="T0" fmla="*/ 38 w 63"/>
                <a:gd name="T1" fmla="*/ 103 h 137"/>
                <a:gd name="T2" fmla="*/ 31 w 63"/>
                <a:gd name="T3" fmla="*/ 96 h 137"/>
                <a:gd name="T4" fmla="*/ 40 w 63"/>
                <a:gd name="T5" fmla="*/ 87 h 137"/>
                <a:gd name="T6" fmla="*/ 51 w 63"/>
                <a:gd name="T7" fmla="*/ 100 h 137"/>
                <a:gd name="T8" fmla="*/ 63 w 63"/>
                <a:gd name="T9" fmla="*/ 111 h 137"/>
                <a:gd name="T10" fmla="*/ 38 w 63"/>
                <a:gd name="T11" fmla="*/ 137 h 137"/>
                <a:gd name="T12" fmla="*/ 32 w 63"/>
                <a:gd name="T13" fmla="*/ 128 h 137"/>
                <a:gd name="T14" fmla="*/ 37 w 63"/>
                <a:gd name="T15" fmla="*/ 122 h 137"/>
                <a:gd name="T16" fmla="*/ 25 w 63"/>
                <a:gd name="T17" fmla="*/ 120 h 137"/>
                <a:gd name="T18" fmla="*/ 0 w 63"/>
                <a:gd name="T19" fmla="*/ 89 h 137"/>
                <a:gd name="T20" fmla="*/ 0 w 63"/>
                <a:gd name="T21" fmla="*/ 32 h 137"/>
                <a:gd name="T22" fmla="*/ 30 w 63"/>
                <a:gd name="T23" fmla="*/ 1 h 137"/>
                <a:gd name="T24" fmla="*/ 51 w 63"/>
                <a:gd name="T25" fmla="*/ 0 h 137"/>
                <a:gd name="T26" fmla="*/ 58 w 63"/>
                <a:gd name="T27" fmla="*/ 7 h 137"/>
                <a:gd name="T28" fmla="*/ 58 w 63"/>
                <a:gd name="T29" fmla="*/ 17 h 137"/>
                <a:gd name="T30" fmla="*/ 36 w 63"/>
                <a:gd name="T31" fmla="*/ 17 h 137"/>
                <a:gd name="T32" fmla="*/ 17 w 63"/>
                <a:gd name="T33" fmla="*/ 36 h 137"/>
                <a:gd name="T34" fmla="*/ 17 w 63"/>
                <a:gd name="T35" fmla="*/ 86 h 137"/>
                <a:gd name="T36" fmla="*/ 38 w 63"/>
                <a:gd name="T37" fmla="*/ 10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37">
                  <a:moveTo>
                    <a:pt x="38" y="103"/>
                  </a:moveTo>
                  <a:cubicBezTo>
                    <a:pt x="35" y="100"/>
                    <a:pt x="33" y="98"/>
                    <a:pt x="31" y="96"/>
                  </a:cubicBezTo>
                  <a:cubicBezTo>
                    <a:pt x="34" y="93"/>
                    <a:pt x="36" y="91"/>
                    <a:pt x="40" y="87"/>
                  </a:cubicBezTo>
                  <a:cubicBezTo>
                    <a:pt x="44" y="92"/>
                    <a:pt x="47" y="96"/>
                    <a:pt x="51" y="100"/>
                  </a:cubicBezTo>
                  <a:cubicBezTo>
                    <a:pt x="55" y="104"/>
                    <a:pt x="59" y="108"/>
                    <a:pt x="63" y="111"/>
                  </a:cubicBezTo>
                  <a:cubicBezTo>
                    <a:pt x="54" y="120"/>
                    <a:pt x="47" y="128"/>
                    <a:pt x="38" y="137"/>
                  </a:cubicBezTo>
                  <a:cubicBezTo>
                    <a:pt x="36" y="134"/>
                    <a:pt x="34" y="132"/>
                    <a:pt x="32" y="128"/>
                  </a:cubicBezTo>
                  <a:cubicBezTo>
                    <a:pt x="33" y="127"/>
                    <a:pt x="35" y="125"/>
                    <a:pt x="37" y="122"/>
                  </a:cubicBezTo>
                  <a:cubicBezTo>
                    <a:pt x="33" y="121"/>
                    <a:pt x="29" y="121"/>
                    <a:pt x="25" y="120"/>
                  </a:cubicBezTo>
                  <a:cubicBezTo>
                    <a:pt x="10" y="116"/>
                    <a:pt x="0" y="104"/>
                    <a:pt x="0" y="89"/>
                  </a:cubicBezTo>
                  <a:cubicBezTo>
                    <a:pt x="0" y="70"/>
                    <a:pt x="0" y="51"/>
                    <a:pt x="0" y="32"/>
                  </a:cubicBezTo>
                  <a:cubicBezTo>
                    <a:pt x="0" y="15"/>
                    <a:pt x="13" y="2"/>
                    <a:pt x="30" y="1"/>
                  </a:cubicBezTo>
                  <a:cubicBezTo>
                    <a:pt x="37" y="0"/>
                    <a:pt x="44" y="1"/>
                    <a:pt x="51" y="0"/>
                  </a:cubicBezTo>
                  <a:cubicBezTo>
                    <a:pt x="56" y="0"/>
                    <a:pt x="58" y="2"/>
                    <a:pt x="58" y="7"/>
                  </a:cubicBezTo>
                  <a:cubicBezTo>
                    <a:pt x="57" y="10"/>
                    <a:pt x="58" y="13"/>
                    <a:pt x="58" y="17"/>
                  </a:cubicBezTo>
                  <a:cubicBezTo>
                    <a:pt x="50" y="17"/>
                    <a:pt x="43" y="17"/>
                    <a:pt x="36" y="17"/>
                  </a:cubicBezTo>
                  <a:cubicBezTo>
                    <a:pt x="22" y="17"/>
                    <a:pt x="17" y="23"/>
                    <a:pt x="17" y="36"/>
                  </a:cubicBezTo>
                  <a:cubicBezTo>
                    <a:pt x="17" y="53"/>
                    <a:pt x="17" y="69"/>
                    <a:pt x="17" y="86"/>
                  </a:cubicBezTo>
                  <a:cubicBezTo>
                    <a:pt x="17" y="99"/>
                    <a:pt x="23" y="105"/>
                    <a:pt x="38"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71" name="Freeform 31" descr="" title=""/>
            <p:cNvSpPr>
              <a:spLocks/>
            </p:cNvSpPr>
            <p:nvPr/>
          </p:nvSpPr>
          <p:spPr bwMode="auto">
            <a:xfrm>
              <a:off x="7587255" y="2267522"/>
              <a:ext cx="185738" cy="403225"/>
            </a:xfrm>
            <a:custGeom>
              <a:avLst/>
              <a:gdLst>
                <a:gd name="T0" fmla="*/ 24 w 62"/>
                <a:gd name="T1" fmla="*/ 121 h 135"/>
                <a:gd name="T2" fmla="*/ 30 w 62"/>
                <a:gd name="T3" fmla="*/ 129 h 135"/>
                <a:gd name="T4" fmla="*/ 23 w 62"/>
                <a:gd name="T5" fmla="*/ 135 h 135"/>
                <a:gd name="T6" fmla="*/ 0 w 62"/>
                <a:gd name="T7" fmla="*/ 112 h 135"/>
                <a:gd name="T8" fmla="*/ 24 w 62"/>
                <a:gd name="T9" fmla="*/ 88 h 135"/>
                <a:gd name="T10" fmla="*/ 30 w 62"/>
                <a:gd name="T11" fmla="*/ 97 h 135"/>
                <a:gd name="T12" fmla="*/ 25 w 62"/>
                <a:gd name="T13" fmla="*/ 102 h 135"/>
                <a:gd name="T14" fmla="*/ 45 w 62"/>
                <a:gd name="T15" fmla="*/ 88 h 135"/>
                <a:gd name="T16" fmla="*/ 45 w 62"/>
                <a:gd name="T17" fmla="*/ 32 h 135"/>
                <a:gd name="T18" fmla="*/ 30 w 62"/>
                <a:gd name="T19" fmla="*/ 17 h 135"/>
                <a:gd name="T20" fmla="*/ 12 w 62"/>
                <a:gd name="T21" fmla="*/ 17 h 135"/>
                <a:gd name="T22" fmla="*/ 12 w 62"/>
                <a:gd name="T23" fmla="*/ 0 h 135"/>
                <a:gd name="T24" fmla="*/ 41 w 62"/>
                <a:gd name="T25" fmla="*/ 1 h 135"/>
                <a:gd name="T26" fmla="*/ 61 w 62"/>
                <a:gd name="T27" fmla="*/ 27 h 135"/>
                <a:gd name="T28" fmla="*/ 61 w 62"/>
                <a:gd name="T29" fmla="*/ 94 h 135"/>
                <a:gd name="T30" fmla="*/ 33 w 62"/>
                <a:gd name="T31" fmla="*/ 121 h 135"/>
                <a:gd name="T32" fmla="*/ 24 w 62"/>
                <a:gd name="T33" fmla="*/ 1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35">
                  <a:moveTo>
                    <a:pt x="24" y="121"/>
                  </a:moveTo>
                  <a:cubicBezTo>
                    <a:pt x="27" y="124"/>
                    <a:pt x="28" y="126"/>
                    <a:pt x="30" y="129"/>
                  </a:cubicBezTo>
                  <a:cubicBezTo>
                    <a:pt x="28" y="131"/>
                    <a:pt x="25" y="133"/>
                    <a:pt x="23" y="135"/>
                  </a:cubicBezTo>
                  <a:cubicBezTo>
                    <a:pt x="15" y="128"/>
                    <a:pt x="8" y="120"/>
                    <a:pt x="0" y="112"/>
                  </a:cubicBezTo>
                  <a:cubicBezTo>
                    <a:pt x="7" y="105"/>
                    <a:pt x="15" y="97"/>
                    <a:pt x="24" y="88"/>
                  </a:cubicBezTo>
                  <a:cubicBezTo>
                    <a:pt x="25" y="91"/>
                    <a:pt x="27" y="93"/>
                    <a:pt x="30" y="97"/>
                  </a:cubicBezTo>
                  <a:cubicBezTo>
                    <a:pt x="29" y="98"/>
                    <a:pt x="27" y="100"/>
                    <a:pt x="25" y="102"/>
                  </a:cubicBezTo>
                  <a:cubicBezTo>
                    <a:pt x="39" y="106"/>
                    <a:pt x="45" y="101"/>
                    <a:pt x="45" y="88"/>
                  </a:cubicBezTo>
                  <a:cubicBezTo>
                    <a:pt x="45" y="69"/>
                    <a:pt x="45" y="51"/>
                    <a:pt x="45" y="32"/>
                  </a:cubicBezTo>
                  <a:cubicBezTo>
                    <a:pt x="45" y="21"/>
                    <a:pt x="41" y="17"/>
                    <a:pt x="30" y="17"/>
                  </a:cubicBezTo>
                  <a:cubicBezTo>
                    <a:pt x="24" y="17"/>
                    <a:pt x="18" y="17"/>
                    <a:pt x="12" y="17"/>
                  </a:cubicBezTo>
                  <a:cubicBezTo>
                    <a:pt x="12" y="11"/>
                    <a:pt x="12" y="6"/>
                    <a:pt x="12" y="0"/>
                  </a:cubicBezTo>
                  <a:cubicBezTo>
                    <a:pt x="21" y="0"/>
                    <a:pt x="31" y="0"/>
                    <a:pt x="41" y="1"/>
                  </a:cubicBezTo>
                  <a:cubicBezTo>
                    <a:pt x="53" y="4"/>
                    <a:pt x="61" y="14"/>
                    <a:pt x="61" y="27"/>
                  </a:cubicBezTo>
                  <a:cubicBezTo>
                    <a:pt x="62" y="49"/>
                    <a:pt x="62" y="71"/>
                    <a:pt x="61" y="94"/>
                  </a:cubicBezTo>
                  <a:cubicBezTo>
                    <a:pt x="61" y="110"/>
                    <a:pt x="49" y="120"/>
                    <a:pt x="33" y="121"/>
                  </a:cubicBezTo>
                  <a:cubicBezTo>
                    <a:pt x="30" y="121"/>
                    <a:pt x="28" y="121"/>
                    <a:pt x="2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grpSp>
    </p:spTree>
    <p:extLst>
      <p:ext uri="{BB962C8B-B14F-4D97-AF65-F5344CB8AC3E}">
        <p14:creationId xmlns:p14="http://schemas.microsoft.com/office/powerpoint/2010/main" val="3744543923"/>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smtClean="0">
                <a:solidFill>
                  <a:srgbClr val="006666"/>
                </a:solidFill>
                <a:latin typeface="Arial Black" panose="020B0A04020102020204" pitchFamily="34" charset="0"/>
              </a:rPr>
              <a:t>Cybersecurity</a:t>
            </a:r>
            <a:endParaRPr lang="en-US" dirty="0">
              <a:latin typeface="Arial Black" panose="020B0A04020102020204" pitchFamily="34" charset="0"/>
            </a:endParaRPr>
          </a:p>
        </p:txBody>
      </p:sp>
    </p:spTree>
    <p:extLst>
      <p:ext uri="{BB962C8B-B14F-4D97-AF65-F5344CB8AC3E}">
        <p14:creationId xmlns:p14="http://schemas.microsoft.com/office/powerpoint/2010/main" val="187911636"/>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199" y="274638"/>
            <a:ext cx="17466525" cy="1143000"/>
          </a:xfrm>
        </p:spPr>
        <p:txBody>
          <a:bodyPr>
            <a:normAutofit/>
          </a:bodyPr>
          <a:lstStyle/>
          <a:p>
            <a:pPr algn="l"/>
            <a:r>
              <a:rPr lang="en-US" sz="5400" b="1" spc="-420" dirty="0" smtClean="0">
                <a:solidFill>
                  <a:srgbClr val="006666"/>
                </a:solidFill>
                <a:latin typeface="Arial Black" panose="020B0A04020102020204" pitchFamily="34" charset="0"/>
                <a:ea typeface="+mn-ea"/>
                <a:cs typeface="+mn-cs"/>
              </a:rPr>
              <a:t>Threat Events Across the ICT Life Cycle</a:t>
            </a:r>
            <a:endParaRPr lang="en-US" sz="5400" b="1" spc="-420" dirty="0">
              <a:solidFill>
                <a:srgbClr val="006666"/>
              </a:solidFill>
              <a:latin typeface="Arial Black" panose="020B0A04020102020204" pitchFamily="34" charset="0"/>
              <a:ea typeface="+mn-ea"/>
              <a:cs typeface="+mn-cs"/>
            </a:endParaRPr>
          </a:p>
        </p:txBody>
      </p:sp>
      <p:grpSp>
        <p:nvGrpSpPr>
          <p:cNvPr id="71" name="Group 70" descr="" title="">
            <a:extLst>
              <a:ext uri="{FF2B5EF4-FFF2-40B4-BE49-F238E27FC236}">
                <a16:creationId xmlns:a16="http://schemas.microsoft.com/office/drawing/2014/main" id="{66A0387C-AA8B-4D1B-8586-A25B587E079E}"/>
              </a:ext>
            </a:extLst>
          </p:cNvPr>
          <p:cNvGrpSpPr/>
          <p:nvPr/>
        </p:nvGrpSpPr>
        <p:grpSpPr>
          <a:xfrm>
            <a:off x="722336" y="2503701"/>
            <a:ext cx="16936250" cy="6706456"/>
            <a:chOff x="539750" y="1431923"/>
            <a:chExt cx="7857083" cy="2904556"/>
          </a:xfrm>
        </p:grpSpPr>
        <p:grpSp>
          <p:nvGrpSpPr>
            <p:cNvPr id="72" name="Group 71" descr="" title="">
              <a:extLst>
                <a:ext uri="{FF2B5EF4-FFF2-40B4-BE49-F238E27FC236}">
                  <a16:creationId xmlns:a16="http://schemas.microsoft.com/office/drawing/2014/main" id="{AC5C8A5C-7BD9-4229-A14B-C6A5646F0310}"/>
                </a:ext>
              </a:extLst>
            </p:cNvPr>
            <p:cNvGrpSpPr/>
            <p:nvPr/>
          </p:nvGrpSpPr>
          <p:grpSpPr>
            <a:xfrm>
              <a:off x="6814472" y="2624785"/>
              <a:ext cx="1582361" cy="1494169"/>
              <a:chOff x="3371475" y="3681979"/>
              <a:chExt cx="1984589" cy="1845848"/>
            </a:xfrm>
            <a:solidFill>
              <a:srgbClr val="90004A"/>
            </a:solidFill>
            <a:effectLst>
              <a:outerShdw blurRad="101600" dist="50800" dir="2700000" algn="tl" rotWithShape="0">
                <a:prstClr val="black">
                  <a:alpha val="40000"/>
                </a:prstClr>
              </a:outerShdw>
            </a:effectLst>
          </p:grpSpPr>
          <p:sp>
            <p:nvSpPr>
              <p:cNvPr id="132" name="Freeform 82" descr="" title="">
                <a:extLst>
                  <a:ext uri="{FF2B5EF4-FFF2-40B4-BE49-F238E27FC236}">
                    <a16:creationId xmlns:a16="http://schemas.microsoft.com/office/drawing/2014/main" id="{70EC0A12-B09B-4A84-9BF2-F1ED30DCCB95}"/>
                  </a:ext>
                </a:extLst>
              </p:cNvPr>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83" descr="" title="">
                <a:extLst>
                  <a:ext uri="{FF2B5EF4-FFF2-40B4-BE49-F238E27FC236}">
                    <a16:creationId xmlns:a16="http://schemas.microsoft.com/office/drawing/2014/main" id="{0BC6035C-6398-444B-9067-909037DEA213}"/>
                  </a:ext>
                </a:extLst>
              </p:cNvPr>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4" name="Rectangle 133" descr="" title="">
                <a:extLst>
                  <a:ext uri="{FF2B5EF4-FFF2-40B4-BE49-F238E27FC236}">
                    <a16:creationId xmlns:a16="http://schemas.microsoft.com/office/drawing/2014/main" id="{F7F0847C-299B-486B-A6D6-CE50C270D413}"/>
                  </a:ext>
                </a:extLst>
              </p:cNvPr>
              <p:cNvSpPr/>
              <p:nvPr/>
            </p:nvSpPr>
            <p:spPr>
              <a:xfrm rot="10800000" flipH="1">
                <a:off x="3371475" y="3790370"/>
                <a:ext cx="377745" cy="761826"/>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Rectangle 134" descr="" title="">
                <a:extLst>
                  <a:ext uri="{FF2B5EF4-FFF2-40B4-BE49-F238E27FC236}">
                    <a16:creationId xmlns:a16="http://schemas.microsoft.com/office/drawing/2014/main" id="{6DB36338-B451-40E7-9ADD-924C60C0EC94}"/>
                  </a:ext>
                </a:extLst>
              </p:cNvPr>
              <p:cNvSpPr/>
              <p:nvPr/>
            </p:nvSpPr>
            <p:spPr>
              <a:xfrm rot="10800000" flipH="1">
                <a:off x="4946904" y="3789922"/>
                <a:ext cx="377745" cy="762273"/>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Rectangle 7" descr="" title="">
                <a:extLst>
                  <a:ext uri="{FF2B5EF4-FFF2-40B4-BE49-F238E27FC236}">
                    <a16:creationId xmlns:a16="http://schemas.microsoft.com/office/drawing/2014/main" id="{991328B3-3CBA-4112-B621-0D4DEBC9FEDB}"/>
                  </a:ext>
                </a:extLst>
              </p:cNvPr>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72" descr="" title="">
              <a:extLst>
                <a:ext uri="{FF2B5EF4-FFF2-40B4-BE49-F238E27FC236}">
                  <a16:creationId xmlns:a16="http://schemas.microsoft.com/office/drawing/2014/main" id="{EEBB5C95-F4E4-D44A-8180-FADC5C38812B}"/>
                </a:ext>
              </a:extLst>
            </p:cNvPr>
            <p:cNvGrpSpPr/>
            <p:nvPr/>
          </p:nvGrpSpPr>
          <p:grpSpPr>
            <a:xfrm>
              <a:off x="5568256" y="1437218"/>
              <a:ext cx="1582964" cy="1494169"/>
              <a:chOff x="8705340" y="1607952"/>
              <a:chExt cx="2395867" cy="2227526"/>
            </a:xfrm>
            <a:solidFill>
              <a:srgbClr val="E20074"/>
            </a:solidFill>
            <a:effectLst>
              <a:outerShdw blurRad="101600" dist="50800" dir="2700000" algn="tl" rotWithShape="0">
                <a:prstClr val="black">
                  <a:alpha val="40000"/>
                </a:prstClr>
              </a:outerShdw>
            </a:effectLst>
          </p:grpSpPr>
          <p:grpSp>
            <p:nvGrpSpPr>
              <p:cNvPr id="126" name="Group 125" descr="" title="">
                <a:extLst>
                  <a:ext uri="{FF2B5EF4-FFF2-40B4-BE49-F238E27FC236}">
                    <a16:creationId xmlns:a16="http://schemas.microsoft.com/office/drawing/2014/main" id="{DED02603-B9BC-9047-BF8F-E44EA3A864F9}"/>
                  </a:ext>
                </a:extLst>
              </p:cNvPr>
              <p:cNvGrpSpPr/>
              <p:nvPr/>
            </p:nvGrpSpPr>
            <p:grpSpPr>
              <a:xfrm>
                <a:off x="8705340" y="1607952"/>
                <a:ext cx="2358105" cy="2097263"/>
                <a:chOff x="8705340" y="1607952"/>
                <a:chExt cx="2358105" cy="2097263"/>
              </a:xfrm>
              <a:grpFill/>
            </p:grpSpPr>
            <p:sp>
              <p:nvSpPr>
                <p:cNvPr id="128" name="Freeform 127" descr="" title="">
                  <a:extLst>
                    <a:ext uri="{FF2B5EF4-FFF2-40B4-BE49-F238E27FC236}">
                      <a16:creationId xmlns:a16="http://schemas.microsoft.com/office/drawing/2014/main" id="{874912BA-9563-8741-BA7B-CD9A7158E943}"/>
                    </a:ext>
                  </a:extLst>
                </p:cNvPr>
                <p:cNvSpPr/>
                <p:nvPr/>
              </p:nvSpPr>
              <p:spPr>
                <a:xfrm rot="16200000">
                  <a:off x="8706848"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Freeform 128" descr="" title="">
                  <a:extLst>
                    <a:ext uri="{FF2B5EF4-FFF2-40B4-BE49-F238E27FC236}">
                      <a16:creationId xmlns:a16="http://schemas.microsoft.com/office/drawing/2014/main" id="{4530980F-F8F0-4D4C-AA6E-CBDA9638A503}"/>
                    </a:ext>
                  </a:extLst>
                </p:cNvPr>
                <p:cNvSpPr/>
                <p:nvPr/>
              </p:nvSpPr>
              <p:spPr>
                <a:xfrm>
                  <a:off x="9882743"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Rectangle 129" descr="" title="">
                  <a:extLst>
                    <a:ext uri="{FF2B5EF4-FFF2-40B4-BE49-F238E27FC236}">
                      <a16:creationId xmlns:a16="http://schemas.microsoft.com/office/drawing/2014/main" id="{F4E72131-E78C-1F4D-ABF6-D8FA42D2B5ED}"/>
                    </a:ext>
                  </a:extLst>
                </p:cNvPr>
                <p:cNvSpPr/>
                <p:nvPr/>
              </p:nvSpPr>
              <p:spPr>
                <a:xfrm>
                  <a:off x="8705340" y="2785320"/>
                  <a:ext cx="455854" cy="919354"/>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descr="" title="">
                  <a:extLst>
                    <a:ext uri="{FF2B5EF4-FFF2-40B4-BE49-F238E27FC236}">
                      <a16:creationId xmlns:a16="http://schemas.microsoft.com/office/drawing/2014/main" id="{CE7EA9B7-3024-D04E-985A-57B315D77570}"/>
                    </a:ext>
                  </a:extLst>
                </p:cNvPr>
                <p:cNvSpPr/>
                <p:nvPr/>
              </p:nvSpPr>
              <p:spPr>
                <a:xfrm>
                  <a:off x="10607442" y="2785321"/>
                  <a:ext cx="455854" cy="919894"/>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7" name="Rectangle 7" descr="" title="">
                <a:extLst>
                  <a:ext uri="{FF2B5EF4-FFF2-40B4-BE49-F238E27FC236}">
                    <a16:creationId xmlns:a16="http://schemas.microsoft.com/office/drawing/2014/main" id="{0F2B6E83-5046-9740-852C-EDFC7237BB3A}"/>
                  </a:ext>
                </a:extLst>
              </p:cNvPr>
              <p:cNvSpPr/>
              <p:nvPr/>
            </p:nvSpPr>
            <p:spPr>
              <a:xfrm rot="2700000">
                <a:off x="10575857"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73" descr="" title="">
              <a:extLst>
                <a:ext uri="{FF2B5EF4-FFF2-40B4-BE49-F238E27FC236}">
                  <a16:creationId xmlns:a16="http://schemas.microsoft.com/office/drawing/2014/main" id="{07CEA2B3-0FF8-0C44-B6AC-12139F3021E1}"/>
                </a:ext>
              </a:extLst>
            </p:cNvPr>
            <p:cNvGrpSpPr/>
            <p:nvPr/>
          </p:nvGrpSpPr>
          <p:grpSpPr>
            <a:xfrm>
              <a:off x="4315662" y="2624786"/>
              <a:ext cx="1582361" cy="1494169"/>
              <a:chOff x="3371475" y="3681979"/>
              <a:chExt cx="1984589" cy="1845848"/>
            </a:xfrm>
            <a:solidFill>
              <a:srgbClr val="90004A"/>
            </a:solidFill>
            <a:effectLst>
              <a:outerShdw blurRad="101600" dist="50800" dir="2700000" algn="tl" rotWithShape="0">
                <a:prstClr val="black">
                  <a:alpha val="40000"/>
                </a:prstClr>
              </a:outerShdw>
            </a:effectLst>
          </p:grpSpPr>
          <p:sp>
            <p:nvSpPr>
              <p:cNvPr id="121" name="Freeform 120" descr="" title="">
                <a:extLst>
                  <a:ext uri="{FF2B5EF4-FFF2-40B4-BE49-F238E27FC236}">
                    <a16:creationId xmlns:a16="http://schemas.microsoft.com/office/drawing/2014/main" id="{BF46CA02-06A8-D543-B35F-6BF4F5C0A8A7}"/>
                  </a:ext>
                </a:extLst>
              </p:cNvPr>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2" name="Freeform 121" descr="" title="">
                <a:extLst>
                  <a:ext uri="{FF2B5EF4-FFF2-40B4-BE49-F238E27FC236}">
                    <a16:creationId xmlns:a16="http://schemas.microsoft.com/office/drawing/2014/main" id="{5AA644D6-B34E-FD4F-A81C-D8198DDE1314}"/>
                  </a:ext>
                </a:extLst>
              </p:cNvPr>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angle 122" descr="" title="">
                <a:extLst>
                  <a:ext uri="{FF2B5EF4-FFF2-40B4-BE49-F238E27FC236}">
                    <a16:creationId xmlns:a16="http://schemas.microsoft.com/office/drawing/2014/main" id="{222564EC-05AF-0D40-8FAA-A56900D88F88}"/>
                  </a:ext>
                </a:extLst>
              </p:cNvPr>
              <p:cNvSpPr/>
              <p:nvPr/>
            </p:nvSpPr>
            <p:spPr>
              <a:xfrm rot="10800000" flipH="1">
                <a:off x="3371475" y="3790370"/>
                <a:ext cx="377745" cy="761826"/>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descr="" title="">
                <a:extLst>
                  <a:ext uri="{FF2B5EF4-FFF2-40B4-BE49-F238E27FC236}">
                    <a16:creationId xmlns:a16="http://schemas.microsoft.com/office/drawing/2014/main" id="{43236F95-07E1-E746-B0B0-D4916D2B862F}"/>
                  </a:ext>
                </a:extLst>
              </p:cNvPr>
              <p:cNvSpPr/>
              <p:nvPr/>
            </p:nvSpPr>
            <p:spPr>
              <a:xfrm rot="10800000" flipH="1">
                <a:off x="4946904" y="3789922"/>
                <a:ext cx="377745" cy="762273"/>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Rectangle 7" descr="" title="">
                <a:extLst>
                  <a:ext uri="{FF2B5EF4-FFF2-40B4-BE49-F238E27FC236}">
                    <a16:creationId xmlns:a16="http://schemas.microsoft.com/office/drawing/2014/main" id="{48B2DFF8-A2B8-D541-95BE-758EA76FE10E}"/>
                  </a:ext>
                </a:extLst>
              </p:cNvPr>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5" name="Group 74" descr="" title="">
              <a:extLst>
                <a:ext uri="{FF2B5EF4-FFF2-40B4-BE49-F238E27FC236}">
                  <a16:creationId xmlns:a16="http://schemas.microsoft.com/office/drawing/2014/main" id="{9D468F9D-3C15-D944-AB5D-E686859501E4}"/>
                </a:ext>
              </a:extLst>
            </p:cNvPr>
            <p:cNvGrpSpPr/>
            <p:nvPr/>
          </p:nvGrpSpPr>
          <p:grpSpPr>
            <a:xfrm>
              <a:off x="3061415" y="1431923"/>
              <a:ext cx="1582964" cy="1494169"/>
              <a:chOff x="4892568" y="1607952"/>
              <a:chExt cx="2395867" cy="2227526"/>
            </a:xfrm>
            <a:solidFill>
              <a:srgbClr val="E20074"/>
            </a:solidFill>
            <a:effectLst>
              <a:outerShdw blurRad="101600" dist="50800" dir="2700000" algn="tl" rotWithShape="0">
                <a:prstClr val="black">
                  <a:alpha val="40000"/>
                </a:prstClr>
              </a:outerShdw>
            </a:effectLst>
          </p:grpSpPr>
          <p:sp>
            <p:nvSpPr>
              <p:cNvPr id="116" name="Freeform 115" descr="" title="">
                <a:extLst>
                  <a:ext uri="{FF2B5EF4-FFF2-40B4-BE49-F238E27FC236}">
                    <a16:creationId xmlns:a16="http://schemas.microsoft.com/office/drawing/2014/main" id="{99C3D56E-8D30-7E47-B267-3555E51D59D0}"/>
                  </a:ext>
                </a:extLst>
              </p:cNvPr>
              <p:cNvSpPr/>
              <p:nvPr/>
            </p:nvSpPr>
            <p:spPr>
              <a:xfrm rot="16200000">
                <a:off x="4894076"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7" name="Freeform 116" descr="" title="">
                <a:extLst>
                  <a:ext uri="{FF2B5EF4-FFF2-40B4-BE49-F238E27FC236}">
                    <a16:creationId xmlns:a16="http://schemas.microsoft.com/office/drawing/2014/main" id="{EA1B943C-BFBB-0843-9CE0-B0F1C8C1557D}"/>
                  </a:ext>
                </a:extLst>
              </p:cNvPr>
              <p:cNvSpPr/>
              <p:nvPr/>
            </p:nvSpPr>
            <p:spPr>
              <a:xfrm>
                <a:off x="6069971"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8" name="Rectangle 117" descr="" title="">
                <a:extLst>
                  <a:ext uri="{FF2B5EF4-FFF2-40B4-BE49-F238E27FC236}">
                    <a16:creationId xmlns:a16="http://schemas.microsoft.com/office/drawing/2014/main" id="{9941F759-34B3-0847-9FF9-9AF37B56E854}"/>
                  </a:ext>
                </a:extLst>
              </p:cNvPr>
              <p:cNvSpPr/>
              <p:nvPr/>
            </p:nvSpPr>
            <p:spPr>
              <a:xfrm>
                <a:off x="4892568" y="2785320"/>
                <a:ext cx="455854" cy="919354"/>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descr="" title="">
                <a:extLst>
                  <a:ext uri="{FF2B5EF4-FFF2-40B4-BE49-F238E27FC236}">
                    <a16:creationId xmlns:a16="http://schemas.microsoft.com/office/drawing/2014/main" id="{77C261C5-FD5C-2241-813B-9A266FB37365}"/>
                  </a:ext>
                </a:extLst>
              </p:cNvPr>
              <p:cNvSpPr/>
              <p:nvPr/>
            </p:nvSpPr>
            <p:spPr>
              <a:xfrm>
                <a:off x="6794671" y="2785321"/>
                <a:ext cx="455854" cy="919894"/>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Rectangle 7" descr="" title="">
                <a:extLst>
                  <a:ext uri="{FF2B5EF4-FFF2-40B4-BE49-F238E27FC236}">
                    <a16:creationId xmlns:a16="http://schemas.microsoft.com/office/drawing/2014/main" id="{12D25B6B-EA39-7B46-B2E5-CB3485599B47}"/>
                  </a:ext>
                </a:extLst>
              </p:cNvPr>
              <p:cNvSpPr/>
              <p:nvPr/>
            </p:nvSpPr>
            <p:spPr>
              <a:xfrm rot="2700000">
                <a:off x="6763085"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75" descr="" title="">
              <a:extLst>
                <a:ext uri="{FF2B5EF4-FFF2-40B4-BE49-F238E27FC236}">
                  <a16:creationId xmlns:a16="http://schemas.microsoft.com/office/drawing/2014/main" id="{8ADC9148-AFA9-3B49-9A6A-ECEC3E893B1A}"/>
                </a:ext>
              </a:extLst>
            </p:cNvPr>
            <p:cNvGrpSpPr/>
            <p:nvPr/>
          </p:nvGrpSpPr>
          <p:grpSpPr>
            <a:xfrm>
              <a:off x="1792954" y="2624787"/>
              <a:ext cx="1582361" cy="1494169"/>
              <a:chOff x="3371475" y="3681979"/>
              <a:chExt cx="1984589" cy="1845848"/>
            </a:xfrm>
            <a:solidFill>
              <a:srgbClr val="90004A"/>
            </a:solidFill>
            <a:effectLst>
              <a:outerShdw blurRad="101600" dist="50800" dir="2700000" algn="tl" rotWithShape="0">
                <a:prstClr val="black">
                  <a:alpha val="40000"/>
                </a:prstClr>
              </a:outerShdw>
            </a:effectLst>
          </p:grpSpPr>
          <p:sp>
            <p:nvSpPr>
              <p:cNvPr id="111" name="Freeform 110" descr="" title="">
                <a:extLst>
                  <a:ext uri="{FF2B5EF4-FFF2-40B4-BE49-F238E27FC236}">
                    <a16:creationId xmlns:a16="http://schemas.microsoft.com/office/drawing/2014/main" id="{3C873F59-6DBB-4B43-87B1-5B390B77257C}"/>
                  </a:ext>
                </a:extLst>
              </p:cNvPr>
              <p:cNvSpPr/>
              <p:nvPr/>
            </p:nvSpPr>
            <p:spPr>
              <a:xfrm rot="16200000" flipH="1">
                <a:off x="3372725" y="4548183"/>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 name="Freeform 111" descr="" title="">
                <a:extLst>
                  <a:ext uri="{FF2B5EF4-FFF2-40B4-BE49-F238E27FC236}">
                    <a16:creationId xmlns:a16="http://schemas.microsoft.com/office/drawing/2014/main" id="{8AC00F92-29AF-AD4A-B7A0-87920F104634}"/>
                  </a:ext>
                </a:extLst>
              </p:cNvPr>
              <p:cNvSpPr/>
              <p:nvPr/>
            </p:nvSpPr>
            <p:spPr>
              <a:xfrm rot="10800000" flipH="1">
                <a:off x="4346378" y="4546936"/>
                <a:ext cx="978394" cy="980891"/>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 name="Rectangle 112" descr="" title="">
                <a:extLst>
                  <a:ext uri="{FF2B5EF4-FFF2-40B4-BE49-F238E27FC236}">
                    <a16:creationId xmlns:a16="http://schemas.microsoft.com/office/drawing/2014/main" id="{E3D8BBDD-174E-F64B-8E32-15671939BF47}"/>
                  </a:ext>
                </a:extLst>
              </p:cNvPr>
              <p:cNvSpPr/>
              <p:nvPr/>
            </p:nvSpPr>
            <p:spPr>
              <a:xfrm rot="10800000" flipH="1">
                <a:off x="3371475" y="3790370"/>
                <a:ext cx="377745" cy="761826"/>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descr="" title="">
                <a:extLst>
                  <a:ext uri="{FF2B5EF4-FFF2-40B4-BE49-F238E27FC236}">
                    <a16:creationId xmlns:a16="http://schemas.microsoft.com/office/drawing/2014/main" id="{9CD2AB5E-FB76-DE40-B406-7D0BC3A35F49}"/>
                  </a:ext>
                </a:extLst>
              </p:cNvPr>
              <p:cNvSpPr/>
              <p:nvPr/>
            </p:nvSpPr>
            <p:spPr>
              <a:xfrm rot="10800000" flipH="1">
                <a:off x="4946904" y="3789922"/>
                <a:ext cx="377745" cy="762273"/>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Rectangle 7" descr="" title="">
                <a:extLst>
                  <a:ext uri="{FF2B5EF4-FFF2-40B4-BE49-F238E27FC236}">
                    <a16:creationId xmlns:a16="http://schemas.microsoft.com/office/drawing/2014/main" id="{8ABB6C01-A872-514A-8657-0CFC5C4132B4}"/>
                  </a:ext>
                </a:extLst>
              </p:cNvPr>
              <p:cNvSpPr/>
              <p:nvPr/>
            </p:nvSpPr>
            <p:spPr>
              <a:xfrm rot="8100000" flipH="1">
                <a:off x="4920731" y="3681979"/>
                <a:ext cx="435333" cy="435333"/>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76" descr="" title="">
              <a:extLst>
                <a:ext uri="{FF2B5EF4-FFF2-40B4-BE49-F238E27FC236}">
                  <a16:creationId xmlns:a16="http://schemas.microsoft.com/office/drawing/2014/main" id="{608CE651-70F4-8042-A57E-505AF4E45B64}"/>
                </a:ext>
              </a:extLst>
            </p:cNvPr>
            <p:cNvGrpSpPr/>
            <p:nvPr/>
          </p:nvGrpSpPr>
          <p:grpSpPr>
            <a:xfrm>
              <a:off x="539750" y="1437218"/>
              <a:ext cx="1582966" cy="1494169"/>
              <a:chOff x="1090793" y="1607951"/>
              <a:chExt cx="2395869" cy="2227527"/>
            </a:xfrm>
            <a:solidFill>
              <a:srgbClr val="E20074"/>
            </a:solidFill>
            <a:effectLst>
              <a:outerShdw blurRad="101600" dist="50800" dir="2700000" algn="tl" rotWithShape="0">
                <a:prstClr val="black">
                  <a:alpha val="40000"/>
                </a:prstClr>
              </a:outerShdw>
            </a:effectLst>
          </p:grpSpPr>
          <p:sp>
            <p:nvSpPr>
              <p:cNvPr id="106" name="Freeform 105" descr="" title="">
                <a:extLst>
                  <a:ext uri="{FF2B5EF4-FFF2-40B4-BE49-F238E27FC236}">
                    <a16:creationId xmlns:a16="http://schemas.microsoft.com/office/drawing/2014/main" id="{724C41A1-A7E6-4041-BE94-BB2B32909F1C}"/>
                  </a:ext>
                </a:extLst>
              </p:cNvPr>
              <p:cNvSpPr/>
              <p:nvPr/>
            </p:nvSpPr>
            <p:spPr>
              <a:xfrm rot="16200000">
                <a:off x="1092301"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7" name="Freeform 106" descr="" title="">
                <a:extLst>
                  <a:ext uri="{FF2B5EF4-FFF2-40B4-BE49-F238E27FC236}">
                    <a16:creationId xmlns:a16="http://schemas.microsoft.com/office/drawing/2014/main" id="{0B12A26A-47C1-0241-9C01-881688729841}"/>
                  </a:ext>
                </a:extLst>
              </p:cNvPr>
              <p:cNvSpPr/>
              <p:nvPr/>
            </p:nvSpPr>
            <p:spPr>
              <a:xfrm>
                <a:off x="2268196" y="1607951"/>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descr="" title="">
                <a:extLst>
                  <a:ext uri="{FF2B5EF4-FFF2-40B4-BE49-F238E27FC236}">
                    <a16:creationId xmlns:a16="http://schemas.microsoft.com/office/drawing/2014/main" id="{1C88350C-54D0-494E-9934-CD2235A61742}"/>
                  </a:ext>
                </a:extLst>
              </p:cNvPr>
              <p:cNvSpPr/>
              <p:nvPr/>
            </p:nvSpPr>
            <p:spPr>
              <a:xfrm>
                <a:off x="1090793" y="2785319"/>
                <a:ext cx="455854" cy="919354"/>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descr="" title="">
                <a:extLst>
                  <a:ext uri="{FF2B5EF4-FFF2-40B4-BE49-F238E27FC236}">
                    <a16:creationId xmlns:a16="http://schemas.microsoft.com/office/drawing/2014/main" id="{6AFAAFCC-212C-F349-BC27-3C4A705651FC}"/>
                  </a:ext>
                </a:extLst>
              </p:cNvPr>
              <p:cNvSpPr/>
              <p:nvPr/>
            </p:nvSpPr>
            <p:spPr>
              <a:xfrm>
                <a:off x="2992895" y="2785319"/>
                <a:ext cx="455854" cy="919894"/>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Rectangle 7" descr="" title="">
                <a:extLst>
                  <a:ext uri="{FF2B5EF4-FFF2-40B4-BE49-F238E27FC236}">
                    <a16:creationId xmlns:a16="http://schemas.microsoft.com/office/drawing/2014/main" id="{EB504B1D-4C15-9642-ABB4-3DF78731FF03}"/>
                  </a:ext>
                </a:extLst>
              </p:cNvPr>
              <p:cNvSpPr/>
              <p:nvPr/>
            </p:nvSpPr>
            <p:spPr>
              <a:xfrm rot="2700000">
                <a:off x="2961312" y="3310128"/>
                <a:ext cx="525350" cy="525350"/>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 fmla="*/ 0 w 764402"/>
                  <a:gd name="connsiteY0" fmla="*/ 764402 h 764402"/>
                  <a:gd name="connsiteX1" fmla="*/ 764402 w 764402"/>
                  <a:gd name="connsiteY1" fmla="*/ 0 h 764402"/>
                  <a:gd name="connsiteX2" fmla="*/ 764402 w 764402"/>
                  <a:gd name="connsiteY2" fmla="*/ 764402 h 764402"/>
                  <a:gd name="connsiteX3" fmla="*/ 0 w 764402"/>
                  <a:gd name="connsiteY3" fmla="*/ 764402 h 764402"/>
                </a:gdLst>
                <a:ahLst/>
                <a:cxnLst>
                  <a:cxn ang="0">
                    <a:pos x="connsiteX0" y="connsiteY0"/>
                  </a:cxn>
                  <a:cxn ang="0">
                    <a:pos x="connsiteX1" y="connsiteY1"/>
                  </a:cxn>
                  <a:cxn ang="0">
                    <a:pos x="connsiteX2" y="connsiteY2"/>
                  </a:cxn>
                  <a:cxn ang="0">
                    <a:pos x="connsiteX3" y="connsiteY3"/>
                  </a:cxn>
                </a:cxnLst>
                <a:rect l="l" t="t" r="r" b="b"/>
                <a:pathLst>
                  <a:path w="764402" h="764402">
                    <a:moveTo>
                      <a:pt x="0" y="764402"/>
                    </a:moveTo>
                    <a:lnTo>
                      <a:pt x="764402" y="0"/>
                    </a:lnTo>
                    <a:lnTo>
                      <a:pt x="764402" y="764402"/>
                    </a:lnTo>
                    <a:lnTo>
                      <a:pt x="0" y="764402"/>
                    </a:lnTo>
                    <a:close/>
                  </a:path>
                </a:pathLst>
              </a:cu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8" name="Group 77" descr="" title="">
              <a:extLst>
                <a:ext uri="{FF2B5EF4-FFF2-40B4-BE49-F238E27FC236}">
                  <a16:creationId xmlns:a16="http://schemas.microsoft.com/office/drawing/2014/main" id="{816A2CD9-38A9-794D-8FFD-7490855D7A5E}"/>
                </a:ext>
              </a:extLst>
            </p:cNvPr>
            <p:cNvGrpSpPr>
              <a:grpSpLocks/>
            </p:cNvGrpSpPr>
            <p:nvPr/>
          </p:nvGrpSpPr>
          <p:grpSpPr bwMode="auto">
            <a:xfrm>
              <a:off x="888558" y="2120931"/>
              <a:ext cx="839846" cy="1986412"/>
              <a:chOff x="1731100" y="2448663"/>
              <a:chExt cx="1119550" cy="2648185"/>
            </a:xfrm>
          </p:grpSpPr>
          <p:grpSp>
            <p:nvGrpSpPr>
              <p:cNvPr id="101" name="Group 106" descr="" title="">
                <a:extLst>
                  <a:ext uri="{FF2B5EF4-FFF2-40B4-BE49-F238E27FC236}">
                    <a16:creationId xmlns:a16="http://schemas.microsoft.com/office/drawing/2014/main" id="{1B6E7636-25B5-5645-B7D3-B9C56E89073F}"/>
                  </a:ext>
                </a:extLst>
              </p:cNvPr>
              <p:cNvGrpSpPr>
                <a:grpSpLocks/>
              </p:cNvGrpSpPr>
              <p:nvPr/>
            </p:nvGrpSpPr>
            <p:grpSpPr bwMode="auto">
              <a:xfrm>
                <a:off x="1731100" y="2448663"/>
                <a:ext cx="1119550" cy="2648185"/>
                <a:chOff x="1731100" y="2448663"/>
                <a:chExt cx="1119550" cy="2648185"/>
              </a:xfrm>
            </p:grpSpPr>
            <p:sp>
              <p:nvSpPr>
                <p:cNvPr id="103" name="Text Placeholder 32" descr="" title="">
                  <a:extLst>
                    <a:ext uri="{FF2B5EF4-FFF2-40B4-BE49-F238E27FC236}">
                      <a16:creationId xmlns:a16="http://schemas.microsoft.com/office/drawing/2014/main" id="{2D62D254-ABCE-0E4F-91B8-4A6CDAD3FC59}"/>
                    </a:ext>
                  </a:extLst>
                </p:cNvPr>
                <p:cNvSpPr txBox="1">
                  <a:spLocks/>
                </p:cNvSpPr>
                <p:nvPr/>
              </p:nvSpPr>
              <p:spPr bwMode="auto">
                <a:xfrm>
                  <a:off x="1738723" y="3683380"/>
                  <a:ext cx="1111927" cy="141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90000"/>
                    </a:lnSpc>
                    <a:spcBef>
                      <a:spcPts val="1000"/>
                    </a:spcBef>
                    <a:spcAft>
                      <a:spcPts val="0"/>
                    </a:spcAft>
                    <a:buClr>
                      <a:srgbClr val="5E5E5E"/>
                    </a:buClr>
                    <a:buSzPts val="1800"/>
                    <a:buFont typeface="Arial" panose="020B0604020202020204" pitchFamily="34" charset="0"/>
                    <a:buNone/>
                    <a:tabLst/>
                    <a:defRPr/>
                  </a:pPr>
                  <a:r>
                    <a:rPr lang="en-US" sz="1800" kern="0" dirty="0">
                      <a:solidFill>
                        <a:srgbClr val="5E5E5E"/>
                      </a:solidFill>
                      <a:latin typeface="Arial" panose="020B0604020202020204" pitchFamily="34" charset="0"/>
                      <a:ea typeface="Oswald"/>
                      <a:cs typeface="Arial" panose="020B0604020202020204" pitchFamily="34" charset="0"/>
                      <a:sym typeface="Oswald"/>
                    </a:rPr>
                    <a:t>Unintentional</a:t>
                  </a:r>
                  <a:r>
                    <a:rPr kumimoji="0" lang="en-US" sz="1800" b="0" i="0" u="none" strike="noStrike" kern="0" cap="none" spc="0" normalizeH="0" baseline="0" noProof="0" dirty="0">
                      <a:ln>
                        <a:noFill/>
                      </a:ln>
                      <a:solidFill>
                        <a:srgbClr val="5E5E5E"/>
                      </a:solidFill>
                      <a:effectLst/>
                      <a:uLnTx/>
                      <a:uFillTx/>
                      <a:latin typeface="Arial" panose="020B0604020202020204" pitchFamily="34" charset="0"/>
                      <a:ea typeface="Oswald"/>
                      <a:cs typeface="Arial" panose="020B0604020202020204" pitchFamily="34" charset="0"/>
                      <a:sym typeface="Oswald"/>
                    </a:rPr>
                    <a:t> design flaws lead to vulnerable mobile devices and data loss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4" name="Text Placeholder 33" descr="" title="">
                  <a:extLst>
                    <a:ext uri="{FF2B5EF4-FFF2-40B4-BE49-F238E27FC236}">
                      <a16:creationId xmlns:a16="http://schemas.microsoft.com/office/drawing/2014/main" id="{6FF45429-22CB-E341-BB74-6F8EED57BBBE}"/>
                    </a:ext>
                  </a:extLst>
                </p:cNvPr>
                <p:cNvSpPr txBox="1">
                  <a:spLocks/>
                </p:cNvSpPr>
                <p:nvPr/>
              </p:nvSpPr>
              <p:spPr bwMode="auto">
                <a:xfrm>
                  <a:off x="1731100" y="3253947"/>
                  <a:ext cx="1111925" cy="18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en-AU" altLang="en-US" sz="20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rPr>
                    <a:t>Design</a:t>
                  </a:r>
                </a:p>
              </p:txBody>
            </p:sp>
            <p:sp>
              <p:nvSpPr>
                <p:cNvPr id="105" name="Oval 104" descr="" title="">
                  <a:extLst>
                    <a:ext uri="{FF2B5EF4-FFF2-40B4-BE49-F238E27FC236}">
                      <a16:creationId xmlns:a16="http://schemas.microsoft.com/office/drawing/2014/main" id="{397C8189-91D4-4C4F-9472-E9FE9DB7D419}"/>
                    </a:ext>
                  </a:extLst>
                </p:cNvPr>
                <p:cNvSpPr>
                  <a:spLocks noChangeAspect="1"/>
                </p:cNvSpPr>
                <p:nvPr/>
              </p:nvSpPr>
              <p:spPr>
                <a:xfrm>
                  <a:off x="1981199" y="2448663"/>
                  <a:ext cx="611056" cy="611104"/>
                </a:xfrm>
                <a:prstGeom prst="ellipse">
                  <a:avLst/>
                </a:prstGeom>
                <a:solidFill>
                  <a:sysClr val="windowText" lastClr="000000"/>
                </a:solidFill>
                <a:ln w="12700" cap="flat" cmpd="sng" algn="ctr">
                  <a:noFill/>
                  <a:prstDash val="solid"/>
                  <a:miter lim="800000"/>
                </a:ln>
                <a:effectLst>
                  <a:outerShdw blurRad="101600" dist="508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FontAwesome" pitchFamily="2" charset="0"/>
                    <a:ea typeface="+mn-ea"/>
                    <a:cs typeface="+mn-cs"/>
                  </a:endParaRPr>
                </a:p>
              </p:txBody>
            </p:sp>
          </p:grpSp>
          <p:sp>
            <p:nvSpPr>
              <p:cNvPr id="102" name="Shape 2778" descr="" title="">
                <a:extLst>
                  <a:ext uri="{FF2B5EF4-FFF2-40B4-BE49-F238E27FC236}">
                    <a16:creationId xmlns:a16="http://schemas.microsoft.com/office/drawing/2014/main" id="{84B95307-AE10-6942-8583-4AEEC4D03E10}"/>
                  </a:ext>
                </a:extLst>
              </p:cNvPr>
              <p:cNvSpPr/>
              <p:nvPr/>
            </p:nvSpPr>
            <p:spPr>
              <a:xfrm>
                <a:off x="2152612" y="2615328"/>
                <a:ext cx="279339" cy="279361"/>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ysClr val="window" lastClr="FFFFFF"/>
              </a:solidFill>
              <a:ln w="12700">
                <a:miter lim="400000"/>
              </a:ln>
            </p:spPr>
            <p:txBody>
              <a:bodyPr lIns="19045" tIns="19045" rIns="19045" bIns="19045" anchor="ctr"/>
              <a:lstStyle/>
              <a:p>
                <a:pPr marL="0" marR="0" lvl="0" indent="0" defTabSz="228526"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44546A"/>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grpSp>
        <p:grpSp>
          <p:nvGrpSpPr>
            <p:cNvPr id="79" name="Group 112" descr="" title="">
              <a:extLst>
                <a:ext uri="{FF2B5EF4-FFF2-40B4-BE49-F238E27FC236}">
                  <a16:creationId xmlns:a16="http://schemas.microsoft.com/office/drawing/2014/main" id="{50B9B1F8-CE66-9448-BE7E-EF5F20D1160C}"/>
                </a:ext>
              </a:extLst>
            </p:cNvPr>
            <p:cNvGrpSpPr>
              <a:grpSpLocks/>
            </p:cNvGrpSpPr>
            <p:nvPr/>
          </p:nvGrpSpPr>
          <p:grpSpPr bwMode="auto">
            <a:xfrm>
              <a:off x="2122383" y="1541073"/>
              <a:ext cx="939031" cy="2025202"/>
              <a:chOff x="3567711" y="2260913"/>
              <a:chExt cx="1252959" cy="2700387"/>
            </a:xfrm>
          </p:grpSpPr>
          <p:sp>
            <p:nvSpPr>
              <p:cNvPr id="98" name="Text Placeholder 32" descr="" title="">
                <a:extLst>
                  <a:ext uri="{FF2B5EF4-FFF2-40B4-BE49-F238E27FC236}">
                    <a16:creationId xmlns:a16="http://schemas.microsoft.com/office/drawing/2014/main" id="{E3627986-5854-2646-A138-CE33BFA4B07B}"/>
                  </a:ext>
                </a:extLst>
              </p:cNvPr>
              <p:cNvSpPr txBox="1">
                <a:spLocks/>
              </p:cNvSpPr>
              <p:nvPr/>
            </p:nvSpPr>
            <p:spPr bwMode="auto">
              <a:xfrm>
                <a:off x="3567711" y="2827446"/>
                <a:ext cx="1207384" cy="6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90000"/>
                  </a:lnSpc>
                  <a:spcBef>
                    <a:spcPts val="1000"/>
                  </a:spcBef>
                  <a:spcAft>
                    <a:spcPts val="0"/>
                  </a:spcAft>
                  <a:buClr>
                    <a:srgbClr val="5E5E5E"/>
                  </a:buClr>
                  <a:buSzPts val="1800"/>
                  <a:buFont typeface="Arial" panose="020B0604020202020204" pitchFamily="34" charset="0"/>
                  <a:buNone/>
                  <a:tabLst/>
                  <a:defRPr/>
                </a:pPr>
                <a:r>
                  <a:rPr kumimoji="0" lang="en-US" sz="1800" b="0" i="0" u="none" strike="noStrike" kern="0" cap="none" spc="0" normalizeH="0" baseline="0" noProof="0" dirty="0">
                    <a:ln>
                      <a:noFill/>
                    </a:ln>
                    <a:solidFill>
                      <a:srgbClr val="5E5E5E"/>
                    </a:solidFill>
                    <a:effectLst/>
                    <a:uLnTx/>
                    <a:uFillTx/>
                    <a:latin typeface="Arial" panose="020B0604020202020204" pitchFamily="34" charset="0"/>
                    <a:ea typeface="Oswald"/>
                    <a:cs typeface="Arial" panose="020B0604020202020204" pitchFamily="34" charset="0"/>
                    <a:sym typeface="Oswald"/>
                  </a:rPr>
                  <a:t>Tampered components are inserted during production leading to system failure and spread of malware</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Text Placeholder 33" descr="" title="">
                <a:extLst>
                  <a:ext uri="{FF2B5EF4-FFF2-40B4-BE49-F238E27FC236}">
                    <a16:creationId xmlns:a16="http://schemas.microsoft.com/office/drawing/2014/main" id="{730EBA90-8949-BA48-A9E1-34586A349C18}"/>
                  </a:ext>
                </a:extLst>
              </p:cNvPr>
              <p:cNvSpPr txBox="1">
                <a:spLocks/>
              </p:cNvSpPr>
              <p:nvPr/>
            </p:nvSpPr>
            <p:spPr bwMode="auto">
              <a:xfrm>
                <a:off x="3615441" y="2260913"/>
                <a:ext cx="1205229" cy="22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en-AU" altLang="en-US" sz="20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rPr>
                  <a:t>Development &amp; Production</a:t>
                </a:r>
              </a:p>
            </p:txBody>
          </p:sp>
          <p:sp>
            <p:nvSpPr>
              <p:cNvPr id="100" name="Oval 99" descr="" title="">
                <a:extLst>
                  <a:ext uri="{FF2B5EF4-FFF2-40B4-BE49-F238E27FC236}">
                    <a16:creationId xmlns:a16="http://schemas.microsoft.com/office/drawing/2014/main" id="{78BE0898-6E8B-5340-AB84-FF5D94545A5B}"/>
                  </a:ext>
                </a:extLst>
              </p:cNvPr>
              <p:cNvSpPr>
                <a:spLocks noChangeAspect="1"/>
              </p:cNvSpPr>
              <p:nvPr/>
            </p:nvSpPr>
            <p:spPr>
              <a:xfrm>
                <a:off x="3865045" y="4350085"/>
                <a:ext cx="611635" cy="611215"/>
              </a:xfrm>
              <a:prstGeom prst="ellipse">
                <a:avLst/>
              </a:prstGeom>
              <a:solidFill>
                <a:sysClr val="windowText" lastClr="000000"/>
              </a:solidFill>
              <a:ln w="12700" cap="flat" cmpd="sng" algn="ctr">
                <a:noFill/>
                <a:prstDash val="solid"/>
                <a:miter lim="800000"/>
              </a:ln>
              <a:effectLst>
                <a:outerShdw blurRad="101600" dist="508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FontAwesome" pitchFamily="2" charset="0"/>
                  <a:ea typeface="+mn-ea"/>
                  <a:cs typeface="+mn-cs"/>
                </a:endParaRPr>
              </a:p>
            </p:txBody>
          </p:sp>
        </p:grpSp>
        <p:sp>
          <p:nvSpPr>
            <p:cNvPr id="80" name="Text Placeholder 32" descr="" title="">
              <a:extLst>
                <a:ext uri="{FF2B5EF4-FFF2-40B4-BE49-F238E27FC236}">
                  <a16:creationId xmlns:a16="http://schemas.microsoft.com/office/drawing/2014/main" id="{2A856161-B167-154F-9496-89D822B1EE0D}"/>
                </a:ext>
              </a:extLst>
            </p:cNvPr>
            <p:cNvSpPr txBox="1">
              <a:spLocks/>
            </p:cNvSpPr>
            <p:nvPr/>
          </p:nvSpPr>
          <p:spPr bwMode="auto">
            <a:xfrm>
              <a:off x="5932578" y="3075420"/>
              <a:ext cx="834629" cy="126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90000"/>
                </a:lnSpc>
                <a:spcBef>
                  <a:spcPts val="1000"/>
                </a:spcBef>
                <a:spcAft>
                  <a:spcPts val="0"/>
                </a:spcAft>
                <a:buClr>
                  <a:srgbClr val="5E5E5E"/>
                </a:buClr>
                <a:buSzPts val="1800"/>
                <a:buFont typeface="Arial" panose="020B0604020202020204" pitchFamily="34" charset="0"/>
                <a:buNone/>
                <a:tabLst/>
                <a:defRPr/>
              </a:pPr>
              <a:r>
                <a:rPr kumimoji="0" lang="en-US" sz="1800" b="0" i="0" u="none" strike="noStrike" kern="0" cap="none" spc="0" normalizeH="0" baseline="0" noProof="0" dirty="0">
                  <a:ln>
                    <a:noFill/>
                  </a:ln>
                  <a:solidFill>
                    <a:srgbClr val="5E5E5E"/>
                  </a:solidFill>
                  <a:effectLst/>
                  <a:uLnTx/>
                  <a:uFillTx/>
                  <a:latin typeface="Arial" panose="020B0604020202020204" pitchFamily="34" charset="0"/>
                  <a:ea typeface="Oswald"/>
                  <a:cs typeface="Arial" panose="020B0604020202020204" pitchFamily="34" charset="0"/>
                  <a:sym typeface="Oswald"/>
                </a:rPr>
                <a:t>External actors attack security software and insert malicious code, which is then distributed to customers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Text Placeholder 33" descr="" title="">
              <a:extLst>
                <a:ext uri="{FF2B5EF4-FFF2-40B4-BE49-F238E27FC236}">
                  <a16:creationId xmlns:a16="http://schemas.microsoft.com/office/drawing/2014/main" id="{D64442D0-D67D-C641-A93E-B342DCEB40C6}"/>
                </a:ext>
              </a:extLst>
            </p:cNvPr>
            <p:cNvSpPr txBox="1">
              <a:spLocks/>
            </p:cNvSpPr>
            <p:nvPr/>
          </p:nvSpPr>
          <p:spPr bwMode="auto">
            <a:xfrm>
              <a:off x="5932580" y="2661135"/>
              <a:ext cx="781329" cy="1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en-AU" altLang="en-US" sz="20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rPr>
                <a:t>Operation &amp; Maintenance</a:t>
              </a:r>
            </a:p>
          </p:txBody>
        </p:sp>
        <p:sp>
          <p:nvSpPr>
            <p:cNvPr id="82" name="Oval 81" descr="" title="">
              <a:extLst>
                <a:ext uri="{FF2B5EF4-FFF2-40B4-BE49-F238E27FC236}">
                  <a16:creationId xmlns:a16="http://schemas.microsoft.com/office/drawing/2014/main" id="{B16C4B6C-50D1-3448-9007-58499A861586}"/>
                </a:ext>
              </a:extLst>
            </p:cNvPr>
            <p:cNvSpPr>
              <a:spLocks noChangeAspect="1"/>
            </p:cNvSpPr>
            <p:nvPr/>
          </p:nvSpPr>
          <p:spPr bwMode="auto">
            <a:xfrm>
              <a:off x="6120697" y="2057088"/>
              <a:ext cx="458392" cy="458391"/>
            </a:xfrm>
            <a:prstGeom prst="ellipse">
              <a:avLst/>
            </a:prstGeom>
            <a:solidFill>
              <a:sysClr val="windowText" lastClr="000000"/>
            </a:solidFill>
            <a:ln w="12700" cap="flat" cmpd="sng" algn="ctr">
              <a:noFill/>
              <a:prstDash val="solid"/>
              <a:miter lim="800000"/>
            </a:ln>
            <a:effectLst>
              <a:outerShdw blurRad="101600" dist="508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FontAwesome" pitchFamily="2" charset="0"/>
                <a:ea typeface="+mn-ea"/>
                <a:cs typeface="+mn-cs"/>
              </a:endParaRPr>
            </a:p>
          </p:txBody>
        </p:sp>
        <p:grpSp>
          <p:nvGrpSpPr>
            <p:cNvPr id="83" name="Group 124" descr="" title="">
              <a:extLst>
                <a:ext uri="{FF2B5EF4-FFF2-40B4-BE49-F238E27FC236}">
                  <a16:creationId xmlns:a16="http://schemas.microsoft.com/office/drawing/2014/main" id="{E67BA6FD-329F-F844-AB31-32405A87470F}"/>
                </a:ext>
              </a:extLst>
            </p:cNvPr>
            <p:cNvGrpSpPr>
              <a:grpSpLocks/>
            </p:cNvGrpSpPr>
            <p:nvPr/>
          </p:nvGrpSpPr>
          <p:grpSpPr bwMode="auto">
            <a:xfrm>
              <a:off x="4653023" y="1567424"/>
              <a:ext cx="887741" cy="2023795"/>
              <a:chOff x="7371461" y="2261632"/>
              <a:chExt cx="1182562" cy="2699668"/>
            </a:xfrm>
          </p:grpSpPr>
          <p:sp>
            <p:nvSpPr>
              <p:cNvPr id="95" name="Text Placeholder 32" descr="" title="">
                <a:extLst>
                  <a:ext uri="{FF2B5EF4-FFF2-40B4-BE49-F238E27FC236}">
                    <a16:creationId xmlns:a16="http://schemas.microsoft.com/office/drawing/2014/main" id="{0C135756-B690-F543-BE27-DD406471002E}"/>
                  </a:ext>
                </a:extLst>
              </p:cNvPr>
              <p:cNvSpPr txBox="1">
                <a:spLocks/>
              </p:cNvSpPr>
              <p:nvPr/>
            </p:nvSpPr>
            <p:spPr bwMode="auto">
              <a:xfrm>
                <a:off x="7385778" y="2890655"/>
                <a:ext cx="1111927" cy="168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90000"/>
                  </a:lnSpc>
                  <a:spcBef>
                    <a:spcPts val="1000"/>
                  </a:spcBef>
                  <a:spcAft>
                    <a:spcPts val="0"/>
                  </a:spcAft>
                  <a:buClr>
                    <a:srgbClr val="5E5E5E"/>
                  </a:buClr>
                  <a:buSzPts val="1800"/>
                  <a:buFont typeface="Arial" panose="020B0604020202020204" pitchFamily="34" charset="0"/>
                  <a:buNone/>
                  <a:tabLst/>
                  <a:defRPr/>
                </a:pPr>
                <a:r>
                  <a:rPr kumimoji="0" lang="en-US" sz="1800" b="0" i="0" u="none" strike="noStrike" kern="0" cap="none" spc="0" normalizeH="0" baseline="0" noProof="0" dirty="0">
                    <a:ln>
                      <a:noFill/>
                    </a:ln>
                    <a:solidFill>
                      <a:srgbClr val="5E5E5E"/>
                    </a:solidFill>
                    <a:effectLst/>
                    <a:uLnTx/>
                    <a:uFillTx/>
                    <a:latin typeface="Arial" panose="020B0604020202020204" pitchFamily="34" charset="0"/>
                    <a:ea typeface="Oswald"/>
                    <a:cs typeface="Arial" panose="020B0604020202020204" pitchFamily="34" charset="0"/>
                    <a:sym typeface="Oswald"/>
                  </a:rPr>
                  <a:t>Counterfeits sold to customers; counterfeit components sold to companies that are then inserted into products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Text Placeholder 33" descr="" title="">
                <a:extLst>
                  <a:ext uri="{FF2B5EF4-FFF2-40B4-BE49-F238E27FC236}">
                    <a16:creationId xmlns:a16="http://schemas.microsoft.com/office/drawing/2014/main" id="{7E0F0D37-8F05-914D-A2FD-E67900C652F5}"/>
                  </a:ext>
                </a:extLst>
              </p:cNvPr>
              <p:cNvSpPr txBox="1">
                <a:spLocks/>
              </p:cNvSpPr>
              <p:nvPr/>
            </p:nvSpPr>
            <p:spPr bwMode="auto">
              <a:xfrm>
                <a:off x="7371461" y="2261632"/>
                <a:ext cx="1182562" cy="2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en-AU" altLang="en-US" sz="20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rPr>
                  <a:t>Acquisition &amp; Deployment</a:t>
                </a:r>
              </a:p>
            </p:txBody>
          </p:sp>
          <p:sp>
            <p:nvSpPr>
              <p:cNvPr id="97" name="Oval 96" descr="" title="">
                <a:extLst>
                  <a:ext uri="{FF2B5EF4-FFF2-40B4-BE49-F238E27FC236}">
                    <a16:creationId xmlns:a16="http://schemas.microsoft.com/office/drawing/2014/main" id="{BBAB65CC-B94B-5C4F-B89E-D1D343402C8A}"/>
                  </a:ext>
                </a:extLst>
              </p:cNvPr>
              <p:cNvSpPr>
                <a:spLocks noChangeAspect="1"/>
              </p:cNvSpPr>
              <p:nvPr/>
            </p:nvSpPr>
            <p:spPr>
              <a:xfrm>
                <a:off x="7682441" y="4349823"/>
                <a:ext cx="610623" cy="611477"/>
              </a:xfrm>
              <a:prstGeom prst="ellipse">
                <a:avLst/>
              </a:prstGeom>
              <a:solidFill>
                <a:sysClr val="windowText" lastClr="000000"/>
              </a:solidFill>
              <a:ln w="12700" cap="flat" cmpd="sng" algn="ctr">
                <a:noFill/>
                <a:prstDash val="solid"/>
                <a:miter lim="800000"/>
              </a:ln>
              <a:effectLst>
                <a:outerShdw blurRad="101600" dist="508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4" name="Group 130" descr="" title="">
              <a:extLst>
                <a:ext uri="{FF2B5EF4-FFF2-40B4-BE49-F238E27FC236}">
                  <a16:creationId xmlns:a16="http://schemas.microsoft.com/office/drawing/2014/main" id="{ADDB10CD-FD9E-6142-B6F9-60FB7D6FC6F8}"/>
                </a:ext>
              </a:extLst>
            </p:cNvPr>
            <p:cNvGrpSpPr>
              <a:grpSpLocks/>
            </p:cNvGrpSpPr>
            <p:nvPr/>
          </p:nvGrpSpPr>
          <p:grpSpPr bwMode="auto">
            <a:xfrm>
              <a:off x="3421717" y="2119709"/>
              <a:ext cx="834337" cy="2071342"/>
              <a:chOff x="9326773" y="2448663"/>
              <a:chExt cx="1111929" cy="2760368"/>
            </a:xfrm>
          </p:grpSpPr>
          <p:sp>
            <p:nvSpPr>
              <p:cNvPr id="92" name="Text Placeholder 32" descr="" title="">
                <a:extLst>
                  <a:ext uri="{FF2B5EF4-FFF2-40B4-BE49-F238E27FC236}">
                    <a16:creationId xmlns:a16="http://schemas.microsoft.com/office/drawing/2014/main" id="{3D098114-5D83-7446-98FF-34AD32C9D2B9}"/>
                  </a:ext>
                </a:extLst>
              </p:cNvPr>
              <p:cNvSpPr txBox="1">
                <a:spLocks/>
              </p:cNvSpPr>
              <p:nvPr/>
            </p:nvSpPr>
            <p:spPr bwMode="auto">
              <a:xfrm>
                <a:off x="9326773" y="3775406"/>
                <a:ext cx="1111929" cy="14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90000"/>
                  </a:lnSpc>
                  <a:spcBef>
                    <a:spcPts val="1000"/>
                  </a:spcBef>
                  <a:spcAft>
                    <a:spcPts val="0"/>
                  </a:spcAft>
                  <a:buClr>
                    <a:srgbClr val="5E5E5E"/>
                  </a:buClr>
                  <a:buSzPts val="1800"/>
                  <a:buFont typeface="Arial" panose="020B0604020202020204" pitchFamily="34" charset="0"/>
                  <a:buNone/>
                  <a:tabLst/>
                  <a:defRPr/>
                </a:pPr>
                <a:r>
                  <a:rPr kumimoji="0" lang="en-US" sz="1800" b="0" i="0" u="none" strike="noStrike" kern="0" cap="none" spc="0" normalizeH="0" baseline="0" noProof="0" dirty="0">
                    <a:ln>
                      <a:noFill/>
                    </a:ln>
                    <a:solidFill>
                      <a:srgbClr val="5E5E5E"/>
                    </a:solidFill>
                    <a:effectLst/>
                    <a:uLnTx/>
                    <a:uFillTx/>
                    <a:latin typeface="Arial" panose="020B0604020202020204" pitchFamily="34" charset="0"/>
                    <a:ea typeface="Oswald"/>
                    <a:cs typeface="Arial" panose="020B0604020202020204" pitchFamily="34" charset="0"/>
                    <a:sym typeface="Oswald"/>
                  </a:rPr>
                  <a:t>Products tampered with or stolen during transport, leading to counterfeits and potential installation of malware</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Text Placeholder 33" descr="" title="">
                <a:extLst>
                  <a:ext uri="{FF2B5EF4-FFF2-40B4-BE49-F238E27FC236}">
                    <a16:creationId xmlns:a16="http://schemas.microsoft.com/office/drawing/2014/main" id="{5C6CD964-8064-D341-B3A7-33F23B7C407C}"/>
                  </a:ext>
                </a:extLst>
              </p:cNvPr>
              <p:cNvSpPr txBox="1">
                <a:spLocks/>
              </p:cNvSpPr>
              <p:nvPr/>
            </p:nvSpPr>
            <p:spPr bwMode="auto">
              <a:xfrm>
                <a:off x="9326777" y="3253948"/>
                <a:ext cx="1111925" cy="1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en-AU" altLang="en-US" sz="20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rPr>
                  <a:t>Distribution</a:t>
                </a:r>
              </a:p>
            </p:txBody>
          </p:sp>
          <p:sp>
            <p:nvSpPr>
              <p:cNvPr id="94" name="Oval 93" descr="" title="">
                <a:extLst>
                  <a:ext uri="{FF2B5EF4-FFF2-40B4-BE49-F238E27FC236}">
                    <a16:creationId xmlns:a16="http://schemas.microsoft.com/office/drawing/2014/main" id="{6DBFC37B-E5EE-FA4C-8BCA-2E8765985E80}"/>
                  </a:ext>
                </a:extLst>
              </p:cNvPr>
              <p:cNvSpPr>
                <a:spLocks noChangeAspect="1"/>
              </p:cNvSpPr>
              <p:nvPr/>
            </p:nvSpPr>
            <p:spPr>
              <a:xfrm>
                <a:off x="9577484" y="2448663"/>
                <a:ext cx="610900" cy="610874"/>
              </a:xfrm>
              <a:prstGeom prst="ellipse">
                <a:avLst/>
              </a:prstGeom>
              <a:solidFill>
                <a:sysClr val="windowText" lastClr="000000"/>
              </a:solidFill>
              <a:ln w="12700" cap="flat" cmpd="sng" algn="ctr">
                <a:noFill/>
                <a:prstDash val="solid"/>
                <a:miter lim="800000"/>
              </a:ln>
              <a:effectLst>
                <a:outerShdw blurRad="101600" dist="508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dirty="0">
                  <a:ln>
                    <a:noFill/>
                  </a:ln>
                  <a:solidFill>
                    <a:prstClr val="white"/>
                  </a:solidFill>
                  <a:effectLst/>
                  <a:uLnTx/>
                  <a:uFillTx/>
                  <a:latin typeface="FontAwesome" pitchFamily="2" charset="0"/>
                  <a:ea typeface="+mn-ea"/>
                  <a:cs typeface="+mn-cs"/>
                </a:endParaRPr>
              </a:p>
            </p:txBody>
          </p:sp>
        </p:grpSp>
        <p:sp>
          <p:nvSpPr>
            <p:cNvPr id="85" name="Text Placeholder 32" descr="" title="">
              <a:extLst>
                <a:ext uri="{FF2B5EF4-FFF2-40B4-BE49-F238E27FC236}">
                  <a16:creationId xmlns:a16="http://schemas.microsoft.com/office/drawing/2014/main" id="{541E79BC-7170-4BF9-A3B9-908F3022BB05}"/>
                </a:ext>
              </a:extLst>
            </p:cNvPr>
            <p:cNvSpPr txBox="1">
              <a:spLocks/>
            </p:cNvSpPr>
            <p:nvPr/>
          </p:nvSpPr>
          <p:spPr bwMode="auto">
            <a:xfrm>
              <a:off x="7205517" y="1991071"/>
              <a:ext cx="904875" cy="48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90000"/>
                </a:lnSpc>
                <a:spcBef>
                  <a:spcPts val="1000"/>
                </a:spcBef>
                <a:spcAft>
                  <a:spcPts val="0"/>
                </a:spcAft>
                <a:buClr>
                  <a:srgbClr val="5E5E5E"/>
                </a:buClr>
                <a:buSzPts val="1800"/>
                <a:buFont typeface="Arial" panose="020B0604020202020204" pitchFamily="34" charset="0"/>
                <a:buNone/>
                <a:tabLst/>
                <a:defRPr/>
              </a:pPr>
              <a:r>
                <a:rPr kumimoji="0" lang="en-US" sz="1800" b="0"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Oswald"/>
                </a:rPr>
                <a:t>Improper security and cyber sanitation processes cause sensitive data loss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6" name="Text Placeholder 33" descr="" title="">
              <a:extLst>
                <a:ext uri="{FF2B5EF4-FFF2-40B4-BE49-F238E27FC236}">
                  <a16:creationId xmlns:a16="http://schemas.microsoft.com/office/drawing/2014/main" id="{8E54CA37-F359-4773-8E2A-D05E525ADCAE}"/>
                </a:ext>
              </a:extLst>
            </p:cNvPr>
            <p:cNvSpPr txBox="1">
              <a:spLocks/>
            </p:cNvSpPr>
            <p:nvPr/>
          </p:nvSpPr>
          <p:spPr bwMode="auto">
            <a:xfrm>
              <a:off x="7205517" y="1748939"/>
              <a:ext cx="833332" cy="15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en-AU" altLang="en-US" sz="20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rPr>
                <a:t>Disposal</a:t>
              </a:r>
              <a:endParaRPr kumimoji="0" lang="en-AU" altLang="en-US" sz="2200" b="1" i="0" u="none" strike="noStrike" kern="0" cap="none" spc="0" normalizeH="0" baseline="0" noProof="0" dirty="0">
                <a:ln>
                  <a:noFill/>
                </a:ln>
                <a:solidFill>
                  <a:prstClr val="black"/>
                </a:solidFill>
                <a:effectLst/>
                <a:uLnTx/>
                <a:uFillTx/>
                <a:latin typeface="Source Sans Pro" panose="020B0503030403020204" pitchFamily="34" charset="77"/>
                <a:ea typeface="Roboto Black" panose="02000000000000000000" pitchFamily="2" charset="0"/>
                <a:cs typeface="Roboto Black" panose="02000000000000000000" pitchFamily="2" charset="0"/>
              </a:endParaRPr>
            </a:p>
          </p:txBody>
        </p:sp>
        <p:sp>
          <p:nvSpPr>
            <p:cNvPr id="87" name="Oval 86" descr="" title="">
              <a:extLst>
                <a:ext uri="{FF2B5EF4-FFF2-40B4-BE49-F238E27FC236}">
                  <a16:creationId xmlns:a16="http://schemas.microsoft.com/office/drawing/2014/main" id="{B90256F5-2962-4A29-9CF5-87A8596778A5}"/>
                </a:ext>
              </a:extLst>
            </p:cNvPr>
            <p:cNvSpPr>
              <a:spLocks noChangeAspect="1"/>
            </p:cNvSpPr>
            <p:nvPr/>
          </p:nvSpPr>
          <p:spPr bwMode="auto">
            <a:xfrm>
              <a:off x="7357898" y="3107884"/>
              <a:ext cx="458390" cy="458391"/>
            </a:xfrm>
            <a:prstGeom prst="ellipse">
              <a:avLst/>
            </a:prstGeom>
            <a:solidFill>
              <a:sysClr val="windowText" lastClr="000000"/>
            </a:solidFill>
            <a:ln w="12700" cap="flat" cmpd="sng" algn="ctr">
              <a:noFill/>
              <a:prstDash val="solid"/>
              <a:miter lim="800000"/>
            </a:ln>
            <a:effectLst>
              <a:outerShdw blurRad="101600" dist="508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FontAwesome" pitchFamily="2" charset="0"/>
                <a:ea typeface="+mn-ea"/>
                <a:cs typeface="+mn-cs"/>
              </a:endParaRPr>
            </a:p>
          </p:txBody>
        </p:sp>
        <p:pic>
          <p:nvPicPr>
            <p:cNvPr id="88" name="Picture 87" descr="" title="">
              <a:extLst>
                <a:ext uri="{FF2B5EF4-FFF2-40B4-BE49-F238E27FC236}">
                  <a16:creationId xmlns:a16="http://schemas.microsoft.com/office/drawing/2014/main" id="{67334F9D-E12E-4D26-BB52-37E19C7B463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2366367" y="3144121"/>
              <a:ext cx="401378" cy="401378"/>
            </a:xfrm>
            <a:prstGeom prst="rect">
              <a:avLst/>
            </a:prstGeom>
          </p:spPr>
        </p:pic>
        <p:pic>
          <p:nvPicPr>
            <p:cNvPr id="89" name="Picture 88" descr="" title="">
              <a:extLst>
                <a:ext uri="{FF2B5EF4-FFF2-40B4-BE49-F238E27FC236}">
                  <a16:creationId xmlns:a16="http://schemas.microsoft.com/office/drawing/2014/main" id="{2516C06B-E2C1-4BAD-B0C5-EC2921279EDF}"/>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50224" y="2092922"/>
              <a:ext cx="400242" cy="400242"/>
            </a:xfrm>
            <a:prstGeom prst="rect">
              <a:avLst/>
            </a:prstGeom>
          </p:spPr>
        </p:pic>
        <p:pic>
          <p:nvPicPr>
            <p:cNvPr id="90" name="Picture 89" descr="" title="">
              <a:extLst>
                <a:ext uri="{FF2B5EF4-FFF2-40B4-BE49-F238E27FC236}">
                  <a16:creationId xmlns:a16="http://schemas.microsoft.com/office/drawing/2014/main" id="{C80E0C1E-0297-4768-910D-BB85AF86F13F}"/>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4917213" y="3183166"/>
              <a:ext cx="368144" cy="368144"/>
            </a:xfrm>
            <a:prstGeom prst="rect">
              <a:avLst/>
            </a:prstGeom>
          </p:spPr>
        </p:pic>
        <p:pic>
          <p:nvPicPr>
            <p:cNvPr id="91" name="Picture 90" descr="" title="">
              <a:extLst>
                <a:ext uri="{FF2B5EF4-FFF2-40B4-BE49-F238E27FC236}">
                  <a16:creationId xmlns:a16="http://schemas.microsoft.com/office/drawing/2014/main" id="{1BC0787C-06F4-43CB-B63D-1880A839F772}"/>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3601744" y="2132205"/>
              <a:ext cx="475175" cy="475175"/>
            </a:xfrm>
            <a:prstGeom prst="rect">
              <a:avLst/>
            </a:prstGeom>
          </p:spPr>
        </p:pic>
      </p:grpSp>
      <p:sp>
        <p:nvSpPr>
          <p:cNvPr id="137" name="Rectangle 136" descr="" title="">
            <a:extLst>
              <a:ext uri="{FF2B5EF4-FFF2-40B4-BE49-F238E27FC236}">
                <a16:creationId xmlns:a16="http://schemas.microsoft.com/office/drawing/2014/main" id="{A4784C61-406E-4F01-BF4C-DDE78BEC55E3}"/>
              </a:ext>
            </a:extLst>
          </p:cNvPr>
          <p:cNvSpPr>
            <a:spLocks noChangeArrowheads="1"/>
          </p:cNvSpPr>
          <p:nvPr/>
        </p:nvSpPr>
        <p:spPr bwMode="auto">
          <a:xfrm>
            <a:off x="457199" y="1405722"/>
            <a:ext cx="11506201" cy="46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dirty="0">
                <a:latin typeface="Arial" panose="020B0604020202020204" pitchFamily="34" charset="0"/>
                <a:cs typeface="Arial" panose="020B0604020202020204" pitchFamily="34" charset="0"/>
              </a:rPr>
              <a:t>Threat Source + Vulnerability = </a:t>
            </a:r>
            <a:r>
              <a:rPr lang="en-US" altLang="en-US" sz="2400" b="1" dirty="0">
                <a:solidFill>
                  <a:srgbClr val="C00000"/>
                </a:solidFill>
                <a:latin typeface="Arial" panose="020B0604020202020204" pitchFamily="34" charset="0"/>
                <a:ea typeface="TeleGrotesk Next Ultra" pitchFamily="2" charset="0"/>
                <a:cs typeface="Arial" panose="020B0604020202020204" pitchFamily="34" charset="0"/>
              </a:rPr>
              <a:t>Threat Event</a:t>
            </a:r>
          </a:p>
        </p:txBody>
      </p:sp>
      <p:pic>
        <p:nvPicPr>
          <p:cNvPr id="139" name="Picture 3" descr="" title=""/>
          <p:cNvPicPr>
            <a:picLocks noChangeAspect="1"/>
          </p:cNvPicPr>
          <p:nvPr/>
        </p:nvPicPr>
        <p:blipFill>
          <a:blip r:embed="rId7"/>
          <a:srcRect/>
          <a:stretch>
            <a:fillRect/>
          </a:stretch>
        </p:blipFill>
        <p:spPr>
          <a:xfrm>
            <a:off x="14972210" y="9136896"/>
            <a:ext cx="2988525" cy="1138130"/>
          </a:xfrm>
          <a:prstGeom prst="rect">
            <a:avLst/>
          </a:prstGeom>
        </p:spPr>
      </p:pic>
    </p:spTree>
    <p:extLst>
      <p:ext uri="{BB962C8B-B14F-4D97-AF65-F5344CB8AC3E}">
        <p14:creationId xmlns:p14="http://schemas.microsoft.com/office/powerpoint/2010/main" val="4049024671"/>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Industry &amp; Government Standards</a:t>
            </a:r>
            <a:endParaRPr lang="en-US" sz="5400" b="1" spc="-420" dirty="0">
              <a:solidFill>
                <a:schemeClr val="bg1"/>
              </a:solidFill>
              <a:latin typeface="Arial Black" panose="020B0A04020102020204" pitchFamily="34" charset="0"/>
              <a:ea typeface="+mn-ea"/>
              <a:cs typeface="+mn-cs"/>
            </a:endParaRPr>
          </a:p>
        </p:txBody>
      </p:sp>
      <p:grpSp>
        <p:nvGrpSpPr>
          <p:cNvPr id="17" name="Group 78" descr="" title=""/>
          <p:cNvGrpSpPr/>
          <p:nvPr/>
        </p:nvGrpSpPr>
        <p:grpSpPr>
          <a:xfrm>
            <a:off x="2727960" y="5676900"/>
            <a:ext cx="2011680" cy="1645920"/>
            <a:chOff x="1494481" y="4041783"/>
            <a:chExt cx="1428329" cy="1018674"/>
          </a:xfrm>
          <a:solidFill>
            <a:schemeClr val="bg1"/>
          </a:solidFill>
        </p:grpSpPr>
        <p:grpSp>
          <p:nvGrpSpPr>
            <p:cNvPr id="18" name="Group 79" descr="" title=""/>
            <p:cNvGrpSpPr/>
            <p:nvPr/>
          </p:nvGrpSpPr>
          <p:grpSpPr>
            <a:xfrm>
              <a:off x="1494481" y="4041783"/>
              <a:ext cx="1428329" cy="1018674"/>
              <a:chOff x="1919150" y="3044496"/>
              <a:chExt cx="666391" cy="475141"/>
            </a:xfrm>
            <a:grpFill/>
          </p:grpSpPr>
          <p:sp>
            <p:nvSpPr>
              <p:cNvPr id="28" name="Round Same Side Corner Rectangle 11" descr="" title=""/>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29" name="Trapezoid 12" descr="" title=""/>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30" name="Rectangle 29" descr="" title=""/>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grpSp>
        <p:grpSp>
          <p:nvGrpSpPr>
            <p:cNvPr id="19" name="Group 98" descr="" title=""/>
            <p:cNvGrpSpPr/>
            <p:nvPr/>
          </p:nvGrpSpPr>
          <p:grpSpPr>
            <a:xfrm>
              <a:off x="1898486" y="4118319"/>
              <a:ext cx="613499" cy="613499"/>
              <a:chOff x="1678488" y="3648166"/>
              <a:chExt cx="4972833" cy="4972833"/>
            </a:xfrm>
            <a:grpFill/>
          </p:grpSpPr>
          <p:grpSp>
            <p:nvGrpSpPr>
              <p:cNvPr id="20" name="Group 99" descr="" title=""/>
              <p:cNvGrpSpPr/>
              <p:nvPr/>
            </p:nvGrpSpPr>
            <p:grpSpPr>
              <a:xfrm>
                <a:off x="1678488" y="4228417"/>
                <a:ext cx="4972833" cy="3812330"/>
                <a:chOff x="1678488" y="4076017"/>
                <a:chExt cx="4972833" cy="3812330"/>
              </a:xfrm>
              <a:grpFill/>
            </p:grpSpPr>
            <p:grpSp>
              <p:nvGrpSpPr>
                <p:cNvPr id="22" name="Group 101" descr="" title=""/>
                <p:cNvGrpSpPr/>
                <p:nvPr/>
              </p:nvGrpSpPr>
              <p:grpSpPr>
                <a:xfrm>
                  <a:off x="2258739" y="4076017"/>
                  <a:ext cx="3812330" cy="3812330"/>
                  <a:chOff x="1962169" y="4076017"/>
                  <a:chExt cx="3812330" cy="3812330"/>
                </a:xfrm>
                <a:grpFill/>
              </p:grpSpPr>
              <p:grpSp>
                <p:nvGrpSpPr>
                  <p:cNvPr id="24" name="Group 103" descr="" title=""/>
                  <p:cNvGrpSpPr/>
                  <p:nvPr/>
                </p:nvGrpSpPr>
                <p:grpSpPr>
                  <a:xfrm>
                    <a:off x="2679630" y="4793478"/>
                    <a:ext cx="2377408" cy="2377408"/>
                    <a:chOff x="5170441" y="4821902"/>
                    <a:chExt cx="2377408" cy="2377408"/>
                  </a:xfrm>
                  <a:grpFill/>
                </p:grpSpPr>
                <p:sp>
                  <p:nvSpPr>
                    <p:cNvPr id="26" name="Oval 25" descr="" title=""/>
                    <p:cNvSpPr/>
                    <p:nvPr/>
                  </p:nvSpPr>
                  <p:spPr>
                    <a:xfrm>
                      <a:off x="5904130" y="5555591"/>
                      <a:ext cx="910030" cy="910030"/>
                    </a:xfrm>
                    <a:prstGeom prst="ellipse">
                      <a:avLst/>
                    </a:pr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sp>
                  <p:nvSpPr>
                    <p:cNvPr id="27" name="Freeform 26" descr="" title=""/>
                    <p:cNvSpPr/>
                    <p:nvPr/>
                  </p:nvSpPr>
                  <p:spPr>
                    <a:xfrm>
                      <a:off x="5170441" y="4821902"/>
                      <a:ext cx="2377408" cy="2377408"/>
                    </a:xfrm>
                    <a:custGeom>
                      <a:avLst/>
                      <a:gdLst>
                        <a:gd name="connsiteX0" fmla="*/ 1188704 w 2377408"/>
                        <a:gd name="connsiteY0" fmla="*/ 328291 h 2377408"/>
                        <a:gd name="connsiteX1" fmla="*/ 328291 w 2377408"/>
                        <a:gd name="connsiteY1" fmla="*/ 1188704 h 2377408"/>
                        <a:gd name="connsiteX2" fmla="*/ 1188704 w 2377408"/>
                        <a:gd name="connsiteY2" fmla="*/ 2049117 h 2377408"/>
                        <a:gd name="connsiteX3" fmla="*/ 2049117 w 2377408"/>
                        <a:gd name="connsiteY3" fmla="*/ 1188704 h 2377408"/>
                        <a:gd name="connsiteX4" fmla="*/ 1188704 w 2377408"/>
                        <a:gd name="connsiteY4" fmla="*/ 328291 h 2377408"/>
                        <a:gd name="connsiteX5" fmla="*/ 1188704 w 2377408"/>
                        <a:gd name="connsiteY5" fmla="*/ 0 h 2377408"/>
                        <a:gd name="connsiteX6" fmla="*/ 2377408 w 2377408"/>
                        <a:gd name="connsiteY6" fmla="*/ 1188704 h 2377408"/>
                        <a:gd name="connsiteX7" fmla="*/ 1188704 w 2377408"/>
                        <a:gd name="connsiteY7" fmla="*/ 2377408 h 2377408"/>
                        <a:gd name="connsiteX8" fmla="*/ 0 w 2377408"/>
                        <a:gd name="connsiteY8" fmla="*/ 1188704 h 2377408"/>
                        <a:gd name="connsiteX9" fmla="*/ 1188704 w 2377408"/>
                        <a:gd name="connsiteY9" fmla="*/ 0 h 237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08" h="2377408">
                          <a:moveTo>
                            <a:pt x="1188704" y="328291"/>
                          </a:moveTo>
                          <a:cubicBezTo>
                            <a:pt x="713511" y="328291"/>
                            <a:pt x="328291" y="713511"/>
                            <a:pt x="328291" y="1188704"/>
                          </a:cubicBezTo>
                          <a:cubicBezTo>
                            <a:pt x="328291" y="1663897"/>
                            <a:pt x="713511" y="2049117"/>
                            <a:pt x="1188704" y="2049117"/>
                          </a:cubicBezTo>
                          <a:cubicBezTo>
                            <a:pt x="1663897" y="2049117"/>
                            <a:pt x="2049117" y="1663897"/>
                            <a:pt x="2049117" y="1188704"/>
                          </a:cubicBezTo>
                          <a:cubicBezTo>
                            <a:pt x="2049117" y="713511"/>
                            <a:pt x="1663897" y="328291"/>
                            <a:pt x="1188704" y="328291"/>
                          </a:cubicBezTo>
                          <a:close/>
                          <a:moveTo>
                            <a:pt x="1188704" y="0"/>
                          </a:moveTo>
                          <a:cubicBezTo>
                            <a:pt x="1845207" y="0"/>
                            <a:pt x="2377408" y="532201"/>
                            <a:pt x="2377408" y="1188704"/>
                          </a:cubicBezTo>
                          <a:cubicBezTo>
                            <a:pt x="2377408" y="1845207"/>
                            <a:pt x="1845207" y="2377408"/>
                            <a:pt x="1188704" y="2377408"/>
                          </a:cubicBezTo>
                          <a:cubicBezTo>
                            <a:pt x="532201" y="2377408"/>
                            <a:pt x="0" y="1845207"/>
                            <a:pt x="0" y="1188704"/>
                          </a:cubicBezTo>
                          <a:cubicBezTo>
                            <a:pt x="0" y="532201"/>
                            <a:pt x="532201" y="0"/>
                            <a:pt x="1188704" y="0"/>
                          </a:cubicBezTo>
                          <a:close/>
                        </a:path>
                      </a:pathLst>
                    </a:cu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sp>
                <p:nvSpPr>
                  <p:cNvPr id="25" name="Freeform 24" descr="" title=""/>
                  <p:cNvSpPr/>
                  <p:nvPr/>
                </p:nvSpPr>
                <p:spPr>
                  <a:xfrm>
                    <a:off x="1962169" y="4076017"/>
                    <a:ext cx="3812330" cy="3812330"/>
                  </a:xfrm>
                  <a:custGeom>
                    <a:avLst/>
                    <a:gdLst>
                      <a:gd name="connsiteX0" fmla="*/ 2055318 w 4110636"/>
                      <a:gd name="connsiteY0" fmla="*/ 0 h 4110636"/>
                      <a:gd name="connsiteX1" fmla="*/ 4110636 w 4110636"/>
                      <a:gd name="connsiteY1" fmla="*/ 2055318 h 4110636"/>
                      <a:gd name="connsiteX2" fmla="*/ 2055318 w 4110636"/>
                      <a:gd name="connsiteY2" fmla="*/ 4110636 h 4110636"/>
                      <a:gd name="connsiteX3" fmla="*/ 0 w 4110636"/>
                      <a:gd name="connsiteY3" fmla="*/ 2055318 h 4110636"/>
                      <a:gd name="connsiteX4" fmla="*/ 2055318 w 4110636"/>
                      <a:gd name="connsiteY4" fmla="*/ 0 h 4110636"/>
                      <a:gd name="connsiteX5" fmla="*/ 2055318 w 4110636"/>
                      <a:gd name="connsiteY5" fmla="*/ 363255 h 4110636"/>
                      <a:gd name="connsiteX6" fmla="*/ 363255 w 4110636"/>
                      <a:gd name="connsiteY6" fmla="*/ 2055318 h 4110636"/>
                      <a:gd name="connsiteX7" fmla="*/ 2055318 w 4110636"/>
                      <a:gd name="connsiteY7" fmla="*/ 3747381 h 4110636"/>
                      <a:gd name="connsiteX8" fmla="*/ 3747381 w 4110636"/>
                      <a:gd name="connsiteY8" fmla="*/ 2055318 h 4110636"/>
                      <a:gd name="connsiteX9" fmla="*/ 2055318 w 4110636"/>
                      <a:gd name="connsiteY9" fmla="*/ 363255 h 4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0636" h="4110636">
                        <a:moveTo>
                          <a:pt x="2055318" y="0"/>
                        </a:moveTo>
                        <a:cubicBezTo>
                          <a:pt x="3190439" y="0"/>
                          <a:pt x="4110636" y="920198"/>
                          <a:pt x="4110636" y="2055318"/>
                        </a:cubicBezTo>
                        <a:cubicBezTo>
                          <a:pt x="4110636" y="3190439"/>
                          <a:pt x="3190439" y="4110636"/>
                          <a:pt x="2055318" y="4110636"/>
                        </a:cubicBezTo>
                        <a:cubicBezTo>
                          <a:pt x="920197" y="4110636"/>
                          <a:pt x="0" y="3190439"/>
                          <a:pt x="0" y="2055318"/>
                        </a:cubicBezTo>
                        <a:cubicBezTo>
                          <a:pt x="0" y="920198"/>
                          <a:pt x="920197" y="0"/>
                          <a:pt x="2055318" y="0"/>
                        </a:cubicBezTo>
                        <a:close/>
                        <a:moveTo>
                          <a:pt x="2055318" y="363255"/>
                        </a:moveTo>
                        <a:cubicBezTo>
                          <a:pt x="1120817" y="363255"/>
                          <a:pt x="363255" y="1120817"/>
                          <a:pt x="363255" y="2055318"/>
                        </a:cubicBezTo>
                        <a:cubicBezTo>
                          <a:pt x="363255" y="2989819"/>
                          <a:pt x="1120817" y="3747381"/>
                          <a:pt x="2055318" y="3747381"/>
                        </a:cubicBezTo>
                        <a:cubicBezTo>
                          <a:pt x="2989819" y="3747381"/>
                          <a:pt x="3747381" y="2989819"/>
                          <a:pt x="3747381" y="2055318"/>
                        </a:cubicBezTo>
                        <a:cubicBezTo>
                          <a:pt x="3747381" y="1120817"/>
                          <a:pt x="2989819" y="363255"/>
                          <a:pt x="2055318" y="363255"/>
                        </a:cubicBezTo>
                        <a:close/>
                      </a:path>
                    </a:pathLst>
                  </a:cu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sp>
              <p:nvSpPr>
                <p:cNvPr id="23" name="Rectangle 22" descr="" title=""/>
                <p:cNvSpPr/>
                <p:nvPr/>
              </p:nvSpPr>
              <p:spPr>
                <a:xfrm>
                  <a:off x="1678488" y="5914416"/>
                  <a:ext cx="4972833" cy="135533"/>
                </a:xfrm>
                <a:prstGeom prst="rect">
                  <a:avLst/>
                </a:pr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sp>
            <p:nvSpPr>
              <p:cNvPr id="21" name="Rectangle 20" descr="" title=""/>
              <p:cNvSpPr/>
              <p:nvPr/>
            </p:nvSpPr>
            <p:spPr>
              <a:xfrm rot="5400000">
                <a:off x="1678488" y="6066816"/>
                <a:ext cx="4972833" cy="135533"/>
              </a:xfrm>
              <a:prstGeom prst="rect">
                <a:avLst/>
              </a:pr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gr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NIST Standards</a:t>
            </a:r>
          </a:p>
          <a:p>
            <a:pPr lvl="1"/>
            <a:r>
              <a:rPr lang="en-US" dirty="0">
                <a:latin typeface="Arial" panose="020B0604020202020204" pitchFamily="34" charset="0"/>
                <a:cs typeface="Arial" panose="020B0604020202020204" pitchFamily="34" charset="0"/>
              </a:rPr>
              <a:t>800-53</a:t>
            </a:r>
          </a:p>
          <a:p>
            <a:pPr lvl="1"/>
            <a:r>
              <a:rPr lang="en-US" dirty="0">
                <a:latin typeface="Arial" panose="020B0604020202020204" pitchFamily="34" charset="0"/>
                <a:cs typeface="Arial" panose="020B0604020202020204" pitchFamily="34" charset="0"/>
              </a:rPr>
              <a:t>800-171</a:t>
            </a:r>
          </a:p>
          <a:p>
            <a:r>
              <a:rPr lang="en-US" dirty="0">
                <a:latin typeface="Arial" panose="020B0604020202020204" pitchFamily="34" charset="0"/>
                <a:cs typeface="Arial" panose="020B0604020202020204" pitchFamily="34" charset="0"/>
              </a:rPr>
              <a:t>FAR and DFARS</a:t>
            </a:r>
          </a:p>
          <a:p>
            <a:r>
              <a:rPr lang="en-US" dirty="0">
                <a:latin typeface="Arial" panose="020B0604020202020204" pitchFamily="34" charset="0"/>
                <a:cs typeface="Arial" panose="020B0604020202020204" pitchFamily="34" charset="0"/>
              </a:rPr>
              <a:t>Cyber Maturity Model Certification</a:t>
            </a:r>
          </a:p>
          <a:p>
            <a:r>
              <a:rPr lang="en-US" dirty="0">
                <a:latin typeface="Arial" panose="020B0604020202020204" pitchFamily="34" charset="0"/>
                <a:cs typeface="Arial" panose="020B0604020202020204" pitchFamily="34" charset="0"/>
              </a:rPr>
              <a:t>Good old fashion cyber hygiene</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spTree>
    <p:extLst>
      <p:ext uri="{BB962C8B-B14F-4D97-AF65-F5344CB8AC3E}">
        <p14:creationId xmlns:p14="http://schemas.microsoft.com/office/powerpoint/2010/main" val="975310943"/>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Cyber Maturity Model Certification</a:t>
            </a:r>
            <a:endParaRPr lang="en-US" sz="5400" b="1" spc="-420" dirty="0">
              <a:solidFill>
                <a:schemeClr val="bg1"/>
              </a:solidFill>
              <a:latin typeface="Arial Black" panose="020B0A04020102020204" pitchFamily="34" charset="0"/>
              <a:ea typeface="+mn-ea"/>
              <a:cs typeface="+mn-cs"/>
            </a:endParaRPr>
          </a:p>
        </p:txBody>
      </p:sp>
      <p:grpSp>
        <p:nvGrpSpPr>
          <p:cNvPr id="17" name="Group 78" descr="" title=""/>
          <p:cNvGrpSpPr/>
          <p:nvPr/>
        </p:nvGrpSpPr>
        <p:grpSpPr>
          <a:xfrm>
            <a:off x="2727960" y="5676900"/>
            <a:ext cx="2011680" cy="1645920"/>
            <a:chOff x="1494481" y="4041783"/>
            <a:chExt cx="1428329" cy="1018674"/>
          </a:xfrm>
          <a:solidFill>
            <a:schemeClr val="bg1"/>
          </a:solidFill>
        </p:grpSpPr>
        <p:grpSp>
          <p:nvGrpSpPr>
            <p:cNvPr id="18" name="Group 79" descr="" title=""/>
            <p:cNvGrpSpPr/>
            <p:nvPr/>
          </p:nvGrpSpPr>
          <p:grpSpPr>
            <a:xfrm>
              <a:off x="1494481" y="4041783"/>
              <a:ext cx="1428329" cy="1018674"/>
              <a:chOff x="1919150" y="3044496"/>
              <a:chExt cx="666391" cy="475141"/>
            </a:xfrm>
            <a:grpFill/>
          </p:grpSpPr>
          <p:sp>
            <p:nvSpPr>
              <p:cNvPr id="28" name="Round Same Side Corner Rectangle 11" descr="" title=""/>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29" name="Trapezoid 12" descr="" title=""/>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30" name="Rectangle 29" descr="" title=""/>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grpSp>
        <p:grpSp>
          <p:nvGrpSpPr>
            <p:cNvPr id="19" name="Group 98" descr="" title=""/>
            <p:cNvGrpSpPr/>
            <p:nvPr/>
          </p:nvGrpSpPr>
          <p:grpSpPr>
            <a:xfrm>
              <a:off x="1898486" y="4118319"/>
              <a:ext cx="613499" cy="613499"/>
              <a:chOff x="1678488" y="3648166"/>
              <a:chExt cx="4972833" cy="4972833"/>
            </a:xfrm>
            <a:grpFill/>
          </p:grpSpPr>
          <p:grpSp>
            <p:nvGrpSpPr>
              <p:cNvPr id="20" name="Group 99" descr="" title=""/>
              <p:cNvGrpSpPr/>
              <p:nvPr/>
            </p:nvGrpSpPr>
            <p:grpSpPr>
              <a:xfrm>
                <a:off x="1678488" y="4228417"/>
                <a:ext cx="4972833" cy="3812330"/>
                <a:chOff x="1678488" y="4076017"/>
                <a:chExt cx="4972833" cy="3812330"/>
              </a:xfrm>
              <a:grpFill/>
            </p:grpSpPr>
            <p:grpSp>
              <p:nvGrpSpPr>
                <p:cNvPr id="22" name="Group 101" descr="" title=""/>
                <p:cNvGrpSpPr/>
                <p:nvPr/>
              </p:nvGrpSpPr>
              <p:grpSpPr>
                <a:xfrm>
                  <a:off x="2258739" y="4076017"/>
                  <a:ext cx="3812330" cy="3812330"/>
                  <a:chOff x="1962169" y="4076017"/>
                  <a:chExt cx="3812330" cy="3812330"/>
                </a:xfrm>
                <a:grpFill/>
              </p:grpSpPr>
              <p:grpSp>
                <p:nvGrpSpPr>
                  <p:cNvPr id="24" name="Group 103" descr="" title=""/>
                  <p:cNvGrpSpPr/>
                  <p:nvPr/>
                </p:nvGrpSpPr>
                <p:grpSpPr>
                  <a:xfrm>
                    <a:off x="2679630" y="4793478"/>
                    <a:ext cx="2377408" cy="2377408"/>
                    <a:chOff x="5170441" y="4821902"/>
                    <a:chExt cx="2377408" cy="2377408"/>
                  </a:xfrm>
                  <a:grpFill/>
                </p:grpSpPr>
                <p:sp>
                  <p:nvSpPr>
                    <p:cNvPr id="26" name="Oval 25" descr="" title=""/>
                    <p:cNvSpPr/>
                    <p:nvPr/>
                  </p:nvSpPr>
                  <p:spPr>
                    <a:xfrm>
                      <a:off x="5904130" y="5555591"/>
                      <a:ext cx="910030" cy="910030"/>
                    </a:xfrm>
                    <a:prstGeom prst="ellipse">
                      <a:avLst/>
                    </a:pr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sp>
                  <p:nvSpPr>
                    <p:cNvPr id="27" name="Freeform 26" descr="" title=""/>
                    <p:cNvSpPr/>
                    <p:nvPr/>
                  </p:nvSpPr>
                  <p:spPr>
                    <a:xfrm>
                      <a:off x="5170441" y="4821902"/>
                      <a:ext cx="2377408" cy="2377408"/>
                    </a:xfrm>
                    <a:custGeom>
                      <a:avLst/>
                      <a:gdLst>
                        <a:gd name="connsiteX0" fmla="*/ 1188704 w 2377408"/>
                        <a:gd name="connsiteY0" fmla="*/ 328291 h 2377408"/>
                        <a:gd name="connsiteX1" fmla="*/ 328291 w 2377408"/>
                        <a:gd name="connsiteY1" fmla="*/ 1188704 h 2377408"/>
                        <a:gd name="connsiteX2" fmla="*/ 1188704 w 2377408"/>
                        <a:gd name="connsiteY2" fmla="*/ 2049117 h 2377408"/>
                        <a:gd name="connsiteX3" fmla="*/ 2049117 w 2377408"/>
                        <a:gd name="connsiteY3" fmla="*/ 1188704 h 2377408"/>
                        <a:gd name="connsiteX4" fmla="*/ 1188704 w 2377408"/>
                        <a:gd name="connsiteY4" fmla="*/ 328291 h 2377408"/>
                        <a:gd name="connsiteX5" fmla="*/ 1188704 w 2377408"/>
                        <a:gd name="connsiteY5" fmla="*/ 0 h 2377408"/>
                        <a:gd name="connsiteX6" fmla="*/ 2377408 w 2377408"/>
                        <a:gd name="connsiteY6" fmla="*/ 1188704 h 2377408"/>
                        <a:gd name="connsiteX7" fmla="*/ 1188704 w 2377408"/>
                        <a:gd name="connsiteY7" fmla="*/ 2377408 h 2377408"/>
                        <a:gd name="connsiteX8" fmla="*/ 0 w 2377408"/>
                        <a:gd name="connsiteY8" fmla="*/ 1188704 h 2377408"/>
                        <a:gd name="connsiteX9" fmla="*/ 1188704 w 2377408"/>
                        <a:gd name="connsiteY9" fmla="*/ 0 h 237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08" h="2377408">
                          <a:moveTo>
                            <a:pt x="1188704" y="328291"/>
                          </a:moveTo>
                          <a:cubicBezTo>
                            <a:pt x="713511" y="328291"/>
                            <a:pt x="328291" y="713511"/>
                            <a:pt x="328291" y="1188704"/>
                          </a:cubicBezTo>
                          <a:cubicBezTo>
                            <a:pt x="328291" y="1663897"/>
                            <a:pt x="713511" y="2049117"/>
                            <a:pt x="1188704" y="2049117"/>
                          </a:cubicBezTo>
                          <a:cubicBezTo>
                            <a:pt x="1663897" y="2049117"/>
                            <a:pt x="2049117" y="1663897"/>
                            <a:pt x="2049117" y="1188704"/>
                          </a:cubicBezTo>
                          <a:cubicBezTo>
                            <a:pt x="2049117" y="713511"/>
                            <a:pt x="1663897" y="328291"/>
                            <a:pt x="1188704" y="328291"/>
                          </a:cubicBezTo>
                          <a:close/>
                          <a:moveTo>
                            <a:pt x="1188704" y="0"/>
                          </a:moveTo>
                          <a:cubicBezTo>
                            <a:pt x="1845207" y="0"/>
                            <a:pt x="2377408" y="532201"/>
                            <a:pt x="2377408" y="1188704"/>
                          </a:cubicBezTo>
                          <a:cubicBezTo>
                            <a:pt x="2377408" y="1845207"/>
                            <a:pt x="1845207" y="2377408"/>
                            <a:pt x="1188704" y="2377408"/>
                          </a:cubicBezTo>
                          <a:cubicBezTo>
                            <a:pt x="532201" y="2377408"/>
                            <a:pt x="0" y="1845207"/>
                            <a:pt x="0" y="1188704"/>
                          </a:cubicBezTo>
                          <a:cubicBezTo>
                            <a:pt x="0" y="532201"/>
                            <a:pt x="532201" y="0"/>
                            <a:pt x="1188704" y="0"/>
                          </a:cubicBezTo>
                          <a:close/>
                        </a:path>
                      </a:pathLst>
                    </a:cu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sp>
                <p:nvSpPr>
                  <p:cNvPr id="25" name="Freeform 24" descr="" title=""/>
                  <p:cNvSpPr/>
                  <p:nvPr/>
                </p:nvSpPr>
                <p:spPr>
                  <a:xfrm>
                    <a:off x="1962169" y="4076017"/>
                    <a:ext cx="3812330" cy="3812330"/>
                  </a:xfrm>
                  <a:custGeom>
                    <a:avLst/>
                    <a:gdLst>
                      <a:gd name="connsiteX0" fmla="*/ 2055318 w 4110636"/>
                      <a:gd name="connsiteY0" fmla="*/ 0 h 4110636"/>
                      <a:gd name="connsiteX1" fmla="*/ 4110636 w 4110636"/>
                      <a:gd name="connsiteY1" fmla="*/ 2055318 h 4110636"/>
                      <a:gd name="connsiteX2" fmla="*/ 2055318 w 4110636"/>
                      <a:gd name="connsiteY2" fmla="*/ 4110636 h 4110636"/>
                      <a:gd name="connsiteX3" fmla="*/ 0 w 4110636"/>
                      <a:gd name="connsiteY3" fmla="*/ 2055318 h 4110636"/>
                      <a:gd name="connsiteX4" fmla="*/ 2055318 w 4110636"/>
                      <a:gd name="connsiteY4" fmla="*/ 0 h 4110636"/>
                      <a:gd name="connsiteX5" fmla="*/ 2055318 w 4110636"/>
                      <a:gd name="connsiteY5" fmla="*/ 363255 h 4110636"/>
                      <a:gd name="connsiteX6" fmla="*/ 363255 w 4110636"/>
                      <a:gd name="connsiteY6" fmla="*/ 2055318 h 4110636"/>
                      <a:gd name="connsiteX7" fmla="*/ 2055318 w 4110636"/>
                      <a:gd name="connsiteY7" fmla="*/ 3747381 h 4110636"/>
                      <a:gd name="connsiteX8" fmla="*/ 3747381 w 4110636"/>
                      <a:gd name="connsiteY8" fmla="*/ 2055318 h 4110636"/>
                      <a:gd name="connsiteX9" fmla="*/ 2055318 w 4110636"/>
                      <a:gd name="connsiteY9" fmla="*/ 363255 h 4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0636" h="4110636">
                        <a:moveTo>
                          <a:pt x="2055318" y="0"/>
                        </a:moveTo>
                        <a:cubicBezTo>
                          <a:pt x="3190439" y="0"/>
                          <a:pt x="4110636" y="920198"/>
                          <a:pt x="4110636" y="2055318"/>
                        </a:cubicBezTo>
                        <a:cubicBezTo>
                          <a:pt x="4110636" y="3190439"/>
                          <a:pt x="3190439" y="4110636"/>
                          <a:pt x="2055318" y="4110636"/>
                        </a:cubicBezTo>
                        <a:cubicBezTo>
                          <a:pt x="920197" y="4110636"/>
                          <a:pt x="0" y="3190439"/>
                          <a:pt x="0" y="2055318"/>
                        </a:cubicBezTo>
                        <a:cubicBezTo>
                          <a:pt x="0" y="920198"/>
                          <a:pt x="920197" y="0"/>
                          <a:pt x="2055318" y="0"/>
                        </a:cubicBezTo>
                        <a:close/>
                        <a:moveTo>
                          <a:pt x="2055318" y="363255"/>
                        </a:moveTo>
                        <a:cubicBezTo>
                          <a:pt x="1120817" y="363255"/>
                          <a:pt x="363255" y="1120817"/>
                          <a:pt x="363255" y="2055318"/>
                        </a:cubicBezTo>
                        <a:cubicBezTo>
                          <a:pt x="363255" y="2989819"/>
                          <a:pt x="1120817" y="3747381"/>
                          <a:pt x="2055318" y="3747381"/>
                        </a:cubicBezTo>
                        <a:cubicBezTo>
                          <a:pt x="2989819" y="3747381"/>
                          <a:pt x="3747381" y="2989819"/>
                          <a:pt x="3747381" y="2055318"/>
                        </a:cubicBezTo>
                        <a:cubicBezTo>
                          <a:pt x="3747381" y="1120817"/>
                          <a:pt x="2989819" y="363255"/>
                          <a:pt x="2055318" y="363255"/>
                        </a:cubicBezTo>
                        <a:close/>
                      </a:path>
                    </a:pathLst>
                  </a:cu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sp>
              <p:nvSpPr>
                <p:cNvPr id="23" name="Rectangle 22" descr="" title=""/>
                <p:cNvSpPr/>
                <p:nvPr/>
              </p:nvSpPr>
              <p:spPr>
                <a:xfrm>
                  <a:off x="1678488" y="5914416"/>
                  <a:ext cx="4972833" cy="135533"/>
                </a:xfrm>
                <a:prstGeom prst="rect">
                  <a:avLst/>
                </a:pr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sp>
            <p:nvSpPr>
              <p:cNvPr id="21" name="Rectangle 20" descr="" title=""/>
              <p:cNvSpPr/>
              <p:nvPr/>
            </p:nvSpPr>
            <p:spPr>
              <a:xfrm rot="5400000">
                <a:off x="1678488" y="6066816"/>
                <a:ext cx="4972833" cy="135533"/>
              </a:xfrm>
              <a:prstGeom prst="rect">
                <a:avLst/>
              </a:prstGeom>
              <a:grpFill/>
              <a:ln w="9525" cap="flat"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marL="0" marR="0" lvl="0" indent="0" algn="ctr" defTabSz="699354"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Segoe UI" pitchFamily="34" charset="0"/>
                  <a:cs typeface="Segoe UI" pitchFamily="34" charset="0"/>
                </a:endParaRPr>
              </a:p>
            </p:txBody>
          </p:sp>
        </p:grpSp>
      </p:gr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pic>
        <p:nvPicPr>
          <p:cNvPr id="31" name="Picture 30" descr="" title="">
            <a:extLst>
              <a:ext uri="{FF2B5EF4-FFF2-40B4-BE49-F238E27FC236}">
                <a16:creationId xmlns:a16="http://schemas.microsoft.com/office/drawing/2014/main" id="{74E9968E-1D2B-4BEC-B255-784C58C9693A}"/>
              </a:ext>
            </a:extLst>
          </p:cNvPr>
          <p:cNvPicPr>
            <a:picLocks noChangeAspect="1"/>
          </p:cNvPicPr>
          <p:nvPr/>
        </p:nvPicPr>
        <p:blipFill rotWithShape="1">
          <a:blip r:embed="rId4"/>
          <a:srcRect l="3329" t="3597" r="2123"/>
          <a:stretch/>
        </p:blipFill>
        <p:spPr>
          <a:xfrm>
            <a:off x="7467600" y="876300"/>
            <a:ext cx="10820400" cy="7915068"/>
          </a:xfrm>
          <a:prstGeom prst="rect">
            <a:avLst/>
          </a:prstGeom>
        </p:spPr>
      </p:pic>
    </p:spTree>
    <p:extLst>
      <p:ext uri="{BB962C8B-B14F-4D97-AF65-F5344CB8AC3E}">
        <p14:creationId xmlns:p14="http://schemas.microsoft.com/office/powerpoint/2010/main" val="3071609801"/>
      </p:ext>
    </p:extLst>
  </p:cSld>
  <p:clrMapOvr>
    <a:masterClrMapping/>
  </p:clrMapOvr>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a:solidFill>
                  <a:srgbClr val="006666"/>
                </a:solidFill>
                <a:latin typeface="Arial Black" panose="020B0A04020102020204" pitchFamily="34" charset="0"/>
              </a:rPr>
              <a:t>Mergers &amp; Acquisitions</a:t>
            </a:r>
            <a:br>
              <a:rPr lang="en-US" sz="8000" cap="none" spc="-420" dirty="0">
                <a:solidFill>
                  <a:srgbClr val="006666"/>
                </a:solidFill>
                <a:latin typeface="Arial Black" panose="020B0A04020102020204" pitchFamily="34" charset="0"/>
              </a:rPr>
            </a:br>
            <a:r>
              <a:rPr lang="en-US" cap="none" spc="-420" dirty="0">
                <a:solidFill>
                  <a:srgbClr val="006666"/>
                </a:solidFill>
                <a:latin typeface="Arial Black" panose="020B0A04020102020204" pitchFamily="34" charset="0"/>
              </a:rPr>
              <a:t>Buying or Selling a Government Contractor</a:t>
            </a:r>
            <a:r>
              <a:rPr lang="en-US" sz="8000" cap="none" spc="-420" dirty="0">
                <a:solidFill>
                  <a:srgbClr val="006666"/>
                </a:solidFill>
                <a:latin typeface="Arial Black" panose="020B0A04020102020204" pitchFamily="34" charset="0"/>
              </a:rPr>
              <a:t/>
            </a:r>
            <a:br>
              <a:rPr lang="en-US" sz="8000" cap="none" spc="-420" dirty="0">
                <a:solidFill>
                  <a:srgbClr val="006666"/>
                </a:solidFill>
                <a:latin typeface="Arial Black" panose="020B0A04020102020204" pitchFamily="34" charset="0"/>
              </a:rPr>
            </a:br>
            <a:endParaRPr lang="en-US" dirty="0">
              <a:latin typeface="Arial Black" panose="020B0A04020102020204" pitchFamily="34" charset="0"/>
            </a:endParaRPr>
          </a:p>
        </p:txBody>
      </p:sp>
    </p:spTree>
    <p:extLst>
      <p:ext uri="{BB962C8B-B14F-4D97-AF65-F5344CB8AC3E}">
        <p14:creationId xmlns:p14="http://schemas.microsoft.com/office/powerpoint/2010/main" val="52171407"/>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rPr>
              <a:t>Why is GovCon M&amp;A High Risk?</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Many GovCon M&amp;A </a:t>
            </a:r>
            <a:r>
              <a:rPr lang="en-US" dirty="0">
                <a:latin typeface="Arial" panose="020B0604020202020204" pitchFamily="34" charset="0"/>
                <a:cs typeface="Arial" panose="020B0604020202020204" pitchFamily="34" charset="0"/>
              </a:rPr>
              <a:t>transactions require pre-approval or notice to the Government </a:t>
            </a:r>
          </a:p>
          <a:p>
            <a:r>
              <a:rPr lang="en-US" dirty="0" smtClean="0">
                <a:latin typeface="Arial" panose="020B0604020202020204" pitchFamily="34" charset="0"/>
                <a:cs typeface="Arial" panose="020B0604020202020204" pitchFamily="34" charset="0"/>
              </a:rPr>
              <a:t>Government </a:t>
            </a:r>
            <a:r>
              <a:rPr lang="en-US" dirty="0">
                <a:latin typeface="Arial" panose="020B0604020202020204" pitchFamily="34" charset="0"/>
                <a:cs typeface="Arial" panose="020B0604020202020204" pitchFamily="34" charset="0"/>
              </a:rPr>
              <a:t>officials charged with approval are slow and sometimes don’t understand approval rules</a:t>
            </a:r>
          </a:p>
          <a:p>
            <a:r>
              <a:rPr lang="en-US" dirty="0" smtClean="0">
                <a:latin typeface="Arial" panose="020B0604020202020204" pitchFamily="34" charset="0"/>
                <a:cs typeface="Arial" panose="020B0604020202020204" pitchFamily="34" charset="0"/>
              </a:rPr>
              <a:t>Some M&amp;A </a:t>
            </a:r>
            <a:r>
              <a:rPr lang="en-US" dirty="0">
                <a:latin typeface="Arial" panose="020B0604020202020204" pitchFamily="34" charset="0"/>
                <a:cs typeface="Arial" panose="020B0604020202020204" pitchFamily="34" charset="0"/>
              </a:rPr>
              <a:t>attorneys don’t know </a:t>
            </a:r>
            <a:r>
              <a:rPr lang="en-US" dirty="0" smtClean="0">
                <a:latin typeface="Arial" panose="020B0604020202020204" pitchFamily="34" charset="0"/>
                <a:cs typeface="Arial" panose="020B0604020202020204" pitchFamily="34" charset="0"/>
              </a:rPr>
              <a:t>the specific GovCon M&amp;A  rules (and very few know the SBA GovCon specific M&amp;A rules)</a:t>
            </a:r>
          </a:p>
          <a:p>
            <a:r>
              <a:rPr lang="en-US" dirty="0" smtClean="0">
                <a:latin typeface="Arial" panose="020B0604020202020204" pitchFamily="34" charset="0"/>
                <a:cs typeface="Arial" panose="020B0604020202020204" pitchFamily="34" charset="0"/>
              </a:rPr>
              <a:t>Non-compliance </a:t>
            </a:r>
            <a:r>
              <a:rPr lang="en-US" dirty="0">
                <a:latin typeface="Arial" panose="020B0604020202020204" pitchFamily="34" charset="0"/>
                <a:cs typeface="Arial" panose="020B0604020202020204" pitchFamily="34" charset="0"/>
              </a:rPr>
              <a:t>can result in:</a:t>
            </a:r>
          </a:p>
          <a:p>
            <a:pPr lvl="1"/>
            <a:r>
              <a:rPr lang="en-US" dirty="0">
                <a:latin typeface="Arial" panose="020B0604020202020204" pitchFamily="34" charset="0"/>
                <a:cs typeface="Arial" panose="020B0604020202020204" pitchFamily="34" charset="0"/>
              </a:rPr>
              <a:t>termination of contracts</a:t>
            </a:r>
          </a:p>
          <a:p>
            <a:pPr lvl="1"/>
            <a:r>
              <a:rPr lang="en-US" dirty="0">
                <a:latin typeface="Arial" panose="020B0604020202020204" pitchFamily="34" charset="0"/>
                <a:cs typeface="Arial" panose="020B0604020202020204" pitchFamily="34" charset="0"/>
              </a:rPr>
              <a:t>ineligibility for future contracts</a:t>
            </a:r>
          </a:p>
          <a:p>
            <a:pPr lvl="1"/>
            <a:r>
              <a:rPr lang="en-US" dirty="0">
                <a:latin typeface="Arial" panose="020B0604020202020204" pitchFamily="34" charset="0"/>
                <a:cs typeface="Arial" panose="020B0604020202020204" pitchFamily="34" charset="0"/>
              </a:rPr>
              <a:t>disqualification from procurements with pending proposals</a:t>
            </a:r>
          </a:p>
          <a:p>
            <a:pPr lvl="1"/>
            <a:r>
              <a:rPr lang="en-US" dirty="0">
                <a:latin typeface="Arial" panose="020B0604020202020204" pitchFamily="34" charset="0"/>
                <a:cs typeface="Arial" panose="020B0604020202020204" pitchFamily="34" charset="0"/>
              </a:rPr>
              <a:t>bid protest risk</a:t>
            </a:r>
          </a:p>
          <a:p>
            <a:pPr lvl="1"/>
            <a:r>
              <a:rPr lang="en-US" dirty="0">
                <a:latin typeface="Arial" panose="020B0604020202020204" pitchFamily="34" charset="0"/>
                <a:cs typeface="Arial" panose="020B0604020202020204" pitchFamily="34" charset="0"/>
              </a:rPr>
              <a:t>False Claims Act liability</a:t>
            </a:r>
          </a:p>
          <a:p>
            <a:pPr lvl="1"/>
            <a:r>
              <a:rPr lang="en-US" dirty="0">
                <a:latin typeface="Arial" panose="020B0604020202020204" pitchFamily="34" charset="0"/>
                <a:cs typeface="Arial" panose="020B0604020202020204" pitchFamily="34" charset="0"/>
              </a:rPr>
              <a:t>Suspension or Debarment (including affiliates)</a:t>
            </a:r>
          </a:p>
          <a:p>
            <a:r>
              <a:rPr lang="en-US" dirty="0">
                <a:latin typeface="Arial" panose="020B0604020202020204" pitchFamily="34" charset="0"/>
                <a:cs typeface="Arial" panose="020B0604020202020204" pitchFamily="34" charset="0"/>
              </a:rPr>
              <a:t>Purchasing a government contractor may turn your entire family of companies into a “government contractor” for certain regulatory compliance purposes</a:t>
            </a:r>
          </a:p>
          <a:p>
            <a:r>
              <a:rPr lang="en-US" dirty="0">
                <a:latin typeface="Arial" panose="020B0604020202020204" pitchFamily="34" charset="0"/>
                <a:cs typeface="Arial" panose="020B0604020202020204" pitchFamily="34" charset="0"/>
              </a:rPr>
              <a:t>Rule of thumb </a:t>
            </a:r>
            <a:r>
              <a:rPr lang="en-US" dirty="0" smtClean="0">
                <a:latin typeface="Arial" panose="020B0604020202020204" pitchFamily="34" charset="0"/>
                <a:cs typeface="Arial" panose="020B0604020202020204" pitchFamily="34" charset="0"/>
              </a:rPr>
              <a:t>for buyers – </a:t>
            </a:r>
            <a:r>
              <a:rPr lang="en-US" dirty="0">
                <a:latin typeface="Arial" panose="020B0604020202020204" pitchFamily="34" charset="0"/>
                <a:cs typeface="Arial" panose="020B0604020202020204" pitchFamily="34" charset="0"/>
              </a:rPr>
              <a:t>don’t assume the seller knows what is required</a:t>
            </a:r>
          </a:p>
          <a:p>
            <a:pPr marL="0" indent="0">
              <a:buNone/>
            </a:pPr>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4972210" y="9136896"/>
            <a:ext cx="2988525" cy="1138130"/>
          </a:xfrm>
          <a:prstGeom prst="rect">
            <a:avLst/>
          </a:prstGeom>
        </p:spPr>
      </p:pic>
      <p:sp>
        <p:nvSpPr>
          <p:cNvPr id="10" name="Freeform 27" descr="" title=""/>
          <p:cNvSpPr>
            <a:spLocks noEditPoints="1"/>
          </p:cNvSpPr>
          <p:nvPr/>
        </p:nvSpPr>
        <p:spPr bwMode="auto">
          <a:xfrm>
            <a:off x="2819400" y="5143500"/>
            <a:ext cx="1828800" cy="1371600"/>
          </a:xfrm>
          <a:custGeom>
            <a:avLst/>
            <a:gdLst/>
            <a:ahLst/>
            <a:cxnLst>
              <a:cxn ang="0">
                <a:pos x="350" y="43"/>
              </a:cxn>
              <a:cxn ang="0">
                <a:pos x="333" y="17"/>
              </a:cxn>
              <a:cxn ang="0">
                <a:pos x="271" y="20"/>
              </a:cxn>
              <a:cxn ang="0">
                <a:pos x="237" y="21"/>
              </a:cxn>
              <a:cxn ang="0">
                <a:pos x="207" y="23"/>
              </a:cxn>
              <a:cxn ang="0">
                <a:pos x="201" y="30"/>
              </a:cxn>
              <a:cxn ang="0">
                <a:pos x="200" y="31"/>
              </a:cxn>
              <a:cxn ang="0">
                <a:pos x="199" y="39"/>
              </a:cxn>
              <a:cxn ang="0">
                <a:pos x="97" y="22"/>
              </a:cxn>
              <a:cxn ang="0">
                <a:pos x="0" y="153"/>
              </a:cxn>
              <a:cxn ang="0">
                <a:pos x="64" y="154"/>
              </a:cxn>
              <a:cxn ang="0">
                <a:pos x="83" y="173"/>
              </a:cxn>
              <a:cxn ang="0">
                <a:pos x="79" y="193"/>
              </a:cxn>
              <a:cxn ang="0">
                <a:pos x="88" y="198"/>
              </a:cxn>
              <a:cxn ang="0">
                <a:pos x="124" y="195"/>
              </a:cxn>
              <a:cxn ang="0">
                <a:pos x="136" y="214"/>
              </a:cxn>
              <a:cxn ang="0">
                <a:pos x="152" y="214"/>
              </a:cxn>
              <a:cxn ang="0">
                <a:pos x="160" y="225"/>
              </a:cxn>
              <a:cxn ang="0">
                <a:pos x="173" y="234"/>
              </a:cxn>
              <a:cxn ang="0">
                <a:pos x="182" y="239"/>
              </a:cxn>
              <a:cxn ang="0">
                <a:pos x="194" y="250"/>
              </a:cxn>
              <a:cxn ang="0">
                <a:pos x="209" y="245"/>
              </a:cxn>
              <a:cxn ang="0">
                <a:pos x="263" y="243"/>
              </a:cxn>
              <a:cxn ang="0">
                <a:pos x="327" y="223"/>
              </a:cxn>
              <a:cxn ang="0">
                <a:pos x="368" y="165"/>
              </a:cxn>
              <a:cxn ang="0">
                <a:pos x="406" y="180"/>
              </a:cxn>
              <a:cxn ang="0">
                <a:pos x="321" y="21"/>
              </a:cxn>
              <a:cxn ang="0">
                <a:pos x="315" y="46"/>
              </a:cxn>
              <a:cxn ang="0">
                <a:pos x="293" y="33"/>
              </a:cxn>
              <a:cxn ang="0">
                <a:pos x="16" y="147"/>
              </a:cxn>
              <a:cxn ang="0">
                <a:pos x="44" y="162"/>
              </a:cxn>
              <a:cxn ang="0">
                <a:pos x="326" y="183"/>
              </a:cxn>
              <a:cxn ang="0">
                <a:pos x="282" y="139"/>
              </a:cxn>
              <a:cxn ang="0">
                <a:pos x="323" y="191"/>
              </a:cxn>
              <a:cxn ang="0">
                <a:pos x="301" y="211"/>
              </a:cxn>
              <a:cxn ang="0">
                <a:pos x="289" y="205"/>
              </a:cxn>
              <a:cxn ang="0">
                <a:pos x="254" y="173"/>
              </a:cxn>
              <a:cxn ang="0">
                <a:pos x="285" y="211"/>
              </a:cxn>
              <a:cxn ang="0">
                <a:pos x="261" y="228"/>
              </a:cxn>
              <a:cxn ang="0">
                <a:pos x="223" y="194"/>
              </a:cxn>
              <a:cxn ang="0">
                <a:pos x="252" y="231"/>
              </a:cxn>
              <a:cxn ang="0">
                <a:pos x="213" y="233"/>
              </a:cxn>
              <a:cxn ang="0">
                <a:pos x="208" y="211"/>
              </a:cxn>
              <a:cxn ang="0">
                <a:pos x="196" y="206"/>
              </a:cxn>
              <a:cxn ang="0">
                <a:pos x="189" y="195"/>
              </a:cxn>
              <a:cxn ang="0">
                <a:pos x="179" y="183"/>
              </a:cxn>
              <a:cxn ang="0">
                <a:pos x="163" y="190"/>
              </a:cxn>
              <a:cxn ang="0">
                <a:pos x="152" y="164"/>
              </a:cxn>
              <a:cxn ang="0">
                <a:pos x="134" y="167"/>
              </a:cxn>
              <a:cxn ang="0">
                <a:pos x="93" y="159"/>
              </a:cxn>
              <a:cxn ang="0">
                <a:pos x="132" y="51"/>
              </a:cxn>
              <a:cxn ang="0">
                <a:pos x="192" y="58"/>
              </a:cxn>
              <a:cxn ang="0">
                <a:pos x="179" y="85"/>
              </a:cxn>
              <a:cxn ang="0">
                <a:pos x="189" y="95"/>
              </a:cxn>
              <a:cxn ang="0">
                <a:pos x="228" y="81"/>
              </a:cxn>
              <a:cxn ang="0">
                <a:pos x="251" y="68"/>
              </a:cxn>
              <a:cxn ang="0">
                <a:pos x="267" y="63"/>
              </a:cxn>
              <a:cxn ang="0">
                <a:pos x="273" y="79"/>
              </a:cxn>
              <a:cxn ang="0">
                <a:pos x="355" y="184"/>
              </a:cxn>
              <a:cxn ang="0">
                <a:pos x="384" y="73"/>
              </a:cxn>
              <a:cxn ang="0">
                <a:pos x="389" y="28"/>
              </a:cxn>
              <a:cxn ang="0">
                <a:pos x="409" y="147"/>
              </a:cxn>
            </a:cxnLst>
            <a:rect l="0" t="0" r="r" b="b"/>
            <a:pathLst>
              <a:path w="461" h="254">
                <a:moveTo>
                  <a:pt x="395" y="11"/>
                </a:moveTo>
                <a:cubicBezTo>
                  <a:pt x="343" y="37"/>
                  <a:pt x="343" y="37"/>
                  <a:pt x="343" y="37"/>
                </a:cubicBezTo>
                <a:cubicBezTo>
                  <a:pt x="350" y="43"/>
                  <a:pt x="350" y="43"/>
                  <a:pt x="350" y="43"/>
                </a:cubicBezTo>
                <a:cubicBezTo>
                  <a:pt x="350" y="44"/>
                  <a:pt x="350" y="44"/>
                  <a:pt x="351" y="45"/>
                </a:cubicBezTo>
                <a:cubicBezTo>
                  <a:pt x="344" y="47"/>
                  <a:pt x="337" y="50"/>
                  <a:pt x="331" y="53"/>
                </a:cubicBezTo>
                <a:cubicBezTo>
                  <a:pt x="335" y="42"/>
                  <a:pt x="339" y="24"/>
                  <a:pt x="333" y="17"/>
                </a:cubicBezTo>
                <a:cubicBezTo>
                  <a:pt x="330" y="14"/>
                  <a:pt x="326" y="12"/>
                  <a:pt x="318" y="16"/>
                </a:cubicBezTo>
                <a:cubicBezTo>
                  <a:pt x="298" y="26"/>
                  <a:pt x="297" y="26"/>
                  <a:pt x="287" y="28"/>
                </a:cubicBezTo>
                <a:cubicBezTo>
                  <a:pt x="282" y="25"/>
                  <a:pt x="277" y="22"/>
                  <a:pt x="271" y="20"/>
                </a:cubicBezTo>
                <a:cubicBezTo>
                  <a:pt x="265" y="19"/>
                  <a:pt x="259" y="19"/>
                  <a:pt x="253" y="20"/>
                </a:cubicBezTo>
                <a:cubicBezTo>
                  <a:pt x="250" y="20"/>
                  <a:pt x="248" y="21"/>
                  <a:pt x="245" y="21"/>
                </a:cubicBezTo>
                <a:cubicBezTo>
                  <a:pt x="242" y="21"/>
                  <a:pt x="240" y="21"/>
                  <a:pt x="237" y="21"/>
                </a:cubicBezTo>
                <a:cubicBezTo>
                  <a:pt x="232" y="21"/>
                  <a:pt x="226" y="21"/>
                  <a:pt x="221" y="21"/>
                </a:cubicBezTo>
                <a:cubicBezTo>
                  <a:pt x="218" y="21"/>
                  <a:pt x="215" y="21"/>
                  <a:pt x="212" y="21"/>
                </a:cubicBezTo>
                <a:cubicBezTo>
                  <a:pt x="210" y="22"/>
                  <a:pt x="209" y="22"/>
                  <a:pt x="207" y="23"/>
                </a:cubicBezTo>
                <a:cubicBezTo>
                  <a:pt x="205" y="24"/>
                  <a:pt x="204" y="25"/>
                  <a:pt x="202" y="27"/>
                </a:cubicBezTo>
                <a:cubicBezTo>
                  <a:pt x="202" y="27"/>
                  <a:pt x="202" y="27"/>
                  <a:pt x="201" y="28"/>
                </a:cubicBezTo>
                <a:cubicBezTo>
                  <a:pt x="201" y="28"/>
                  <a:pt x="201" y="29"/>
                  <a:pt x="201" y="30"/>
                </a:cubicBezTo>
                <a:cubicBezTo>
                  <a:pt x="200" y="30"/>
                  <a:pt x="200" y="30"/>
                  <a:pt x="200" y="30"/>
                </a:cubicBezTo>
                <a:cubicBezTo>
                  <a:pt x="200" y="31"/>
                  <a:pt x="200" y="31"/>
                  <a:pt x="200" y="31"/>
                </a:cubicBezTo>
                <a:cubicBezTo>
                  <a:pt x="200" y="31"/>
                  <a:pt x="200" y="31"/>
                  <a:pt x="200" y="31"/>
                </a:cubicBezTo>
                <a:cubicBezTo>
                  <a:pt x="200" y="32"/>
                  <a:pt x="200" y="32"/>
                  <a:pt x="200" y="32"/>
                </a:cubicBezTo>
                <a:cubicBezTo>
                  <a:pt x="199" y="36"/>
                  <a:pt x="199" y="36"/>
                  <a:pt x="199" y="36"/>
                </a:cubicBezTo>
                <a:cubicBezTo>
                  <a:pt x="199" y="37"/>
                  <a:pt x="199" y="38"/>
                  <a:pt x="199" y="39"/>
                </a:cubicBezTo>
                <a:cubicBezTo>
                  <a:pt x="171" y="38"/>
                  <a:pt x="145" y="40"/>
                  <a:pt x="132" y="42"/>
                </a:cubicBezTo>
                <a:cubicBezTo>
                  <a:pt x="96" y="36"/>
                  <a:pt x="96" y="36"/>
                  <a:pt x="96" y="36"/>
                </a:cubicBezTo>
                <a:cubicBezTo>
                  <a:pt x="97" y="31"/>
                  <a:pt x="97" y="26"/>
                  <a:pt x="97" y="22"/>
                </a:cubicBezTo>
                <a:cubicBezTo>
                  <a:pt x="96" y="18"/>
                  <a:pt x="96" y="18"/>
                  <a:pt x="96" y="18"/>
                </a:cubicBezTo>
                <a:cubicBezTo>
                  <a:pt x="54" y="0"/>
                  <a:pt x="54" y="0"/>
                  <a:pt x="54" y="0"/>
                </a:cubicBezTo>
                <a:cubicBezTo>
                  <a:pt x="0" y="153"/>
                  <a:pt x="0" y="153"/>
                  <a:pt x="0" y="153"/>
                </a:cubicBezTo>
                <a:cubicBezTo>
                  <a:pt x="46" y="178"/>
                  <a:pt x="46" y="178"/>
                  <a:pt x="46" y="178"/>
                </a:cubicBezTo>
                <a:cubicBezTo>
                  <a:pt x="50" y="175"/>
                  <a:pt x="50" y="175"/>
                  <a:pt x="50" y="175"/>
                </a:cubicBezTo>
                <a:cubicBezTo>
                  <a:pt x="55" y="170"/>
                  <a:pt x="59" y="163"/>
                  <a:pt x="64" y="154"/>
                </a:cubicBezTo>
                <a:cubicBezTo>
                  <a:pt x="70" y="158"/>
                  <a:pt x="80" y="165"/>
                  <a:pt x="86" y="169"/>
                </a:cubicBezTo>
                <a:cubicBezTo>
                  <a:pt x="87" y="169"/>
                  <a:pt x="87" y="170"/>
                  <a:pt x="87" y="170"/>
                </a:cubicBezTo>
                <a:cubicBezTo>
                  <a:pt x="86" y="171"/>
                  <a:pt x="84" y="172"/>
                  <a:pt x="83" y="173"/>
                </a:cubicBezTo>
                <a:cubicBezTo>
                  <a:pt x="80" y="176"/>
                  <a:pt x="78" y="178"/>
                  <a:pt x="76" y="182"/>
                </a:cubicBezTo>
                <a:cubicBezTo>
                  <a:pt x="76" y="183"/>
                  <a:pt x="75" y="185"/>
                  <a:pt x="76" y="188"/>
                </a:cubicBezTo>
                <a:cubicBezTo>
                  <a:pt x="76" y="190"/>
                  <a:pt x="78" y="192"/>
                  <a:pt x="79" y="193"/>
                </a:cubicBezTo>
                <a:cubicBezTo>
                  <a:pt x="80" y="194"/>
                  <a:pt x="81" y="194"/>
                  <a:pt x="81" y="194"/>
                </a:cubicBezTo>
                <a:cubicBezTo>
                  <a:pt x="82" y="195"/>
                  <a:pt x="83" y="195"/>
                  <a:pt x="83" y="196"/>
                </a:cubicBezTo>
                <a:cubicBezTo>
                  <a:pt x="85" y="197"/>
                  <a:pt x="86" y="197"/>
                  <a:pt x="88" y="198"/>
                </a:cubicBezTo>
                <a:cubicBezTo>
                  <a:pt x="94" y="200"/>
                  <a:pt x="101" y="201"/>
                  <a:pt x="108" y="199"/>
                </a:cubicBezTo>
                <a:cubicBezTo>
                  <a:pt x="113" y="199"/>
                  <a:pt x="118" y="197"/>
                  <a:pt x="123" y="194"/>
                </a:cubicBezTo>
                <a:cubicBezTo>
                  <a:pt x="123" y="194"/>
                  <a:pt x="124" y="195"/>
                  <a:pt x="124" y="195"/>
                </a:cubicBezTo>
                <a:cubicBezTo>
                  <a:pt x="124" y="197"/>
                  <a:pt x="125" y="199"/>
                  <a:pt x="125" y="201"/>
                </a:cubicBezTo>
                <a:cubicBezTo>
                  <a:pt x="126" y="204"/>
                  <a:pt x="127" y="207"/>
                  <a:pt x="129" y="209"/>
                </a:cubicBezTo>
                <a:cubicBezTo>
                  <a:pt x="131" y="211"/>
                  <a:pt x="133" y="213"/>
                  <a:pt x="136" y="214"/>
                </a:cubicBezTo>
                <a:cubicBezTo>
                  <a:pt x="136" y="214"/>
                  <a:pt x="136" y="214"/>
                  <a:pt x="136" y="214"/>
                </a:cubicBezTo>
                <a:cubicBezTo>
                  <a:pt x="138" y="215"/>
                  <a:pt x="141" y="216"/>
                  <a:pt x="144" y="216"/>
                </a:cubicBezTo>
                <a:cubicBezTo>
                  <a:pt x="147" y="216"/>
                  <a:pt x="150" y="216"/>
                  <a:pt x="152" y="214"/>
                </a:cubicBezTo>
                <a:cubicBezTo>
                  <a:pt x="153" y="214"/>
                  <a:pt x="153" y="214"/>
                  <a:pt x="153" y="214"/>
                </a:cubicBezTo>
                <a:cubicBezTo>
                  <a:pt x="154" y="215"/>
                  <a:pt x="155" y="215"/>
                  <a:pt x="156" y="216"/>
                </a:cubicBezTo>
                <a:cubicBezTo>
                  <a:pt x="156" y="219"/>
                  <a:pt x="158" y="223"/>
                  <a:pt x="160" y="225"/>
                </a:cubicBezTo>
                <a:cubicBezTo>
                  <a:pt x="164" y="230"/>
                  <a:pt x="169" y="233"/>
                  <a:pt x="173" y="234"/>
                </a:cubicBezTo>
                <a:cubicBezTo>
                  <a:pt x="173" y="234"/>
                  <a:pt x="173" y="234"/>
                  <a:pt x="173" y="234"/>
                </a:cubicBezTo>
                <a:cubicBezTo>
                  <a:pt x="173" y="234"/>
                  <a:pt x="173" y="234"/>
                  <a:pt x="173" y="234"/>
                </a:cubicBezTo>
                <a:cubicBezTo>
                  <a:pt x="176" y="235"/>
                  <a:pt x="179" y="234"/>
                  <a:pt x="181" y="233"/>
                </a:cubicBezTo>
                <a:cubicBezTo>
                  <a:pt x="181" y="232"/>
                  <a:pt x="181" y="232"/>
                  <a:pt x="182" y="232"/>
                </a:cubicBezTo>
                <a:cubicBezTo>
                  <a:pt x="182" y="234"/>
                  <a:pt x="182" y="236"/>
                  <a:pt x="182" y="239"/>
                </a:cubicBezTo>
                <a:cubicBezTo>
                  <a:pt x="183" y="242"/>
                  <a:pt x="184" y="244"/>
                  <a:pt x="186" y="247"/>
                </a:cubicBezTo>
                <a:cubicBezTo>
                  <a:pt x="187" y="248"/>
                  <a:pt x="188" y="249"/>
                  <a:pt x="190" y="249"/>
                </a:cubicBezTo>
                <a:cubicBezTo>
                  <a:pt x="191" y="250"/>
                  <a:pt x="193" y="250"/>
                  <a:pt x="194" y="250"/>
                </a:cubicBezTo>
                <a:cubicBezTo>
                  <a:pt x="196" y="250"/>
                  <a:pt x="199" y="250"/>
                  <a:pt x="202" y="250"/>
                </a:cubicBezTo>
                <a:cubicBezTo>
                  <a:pt x="204" y="249"/>
                  <a:pt x="207" y="247"/>
                  <a:pt x="208" y="245"/>
                </a:cubicBezTo>
                <a:cubicBezTo>
                  <a:pt x="209" y="245"/>
                  <a:pt x="209" y="245"/>
                  <a:pt x="209" y="245"/>
                </a:cubicBezTo>
                <a:cubicBezTo>
                  <a:pt x="223" y="251"/>
                  <a:pt x="235" y="254"/>
                  <a:pt x="244" y="254"/>
                </a:cubicBezTo>
                <a:cubicBezTo>
                  <a:pt x="248" y="254"/>
                  <a:pt x="252" y="254"/>
                  <a:pt x="255" y="252"/>
                </a:cubicBezTo>
                <a:cubicBezTo>
                  <a:pt x="258" y="251"/>
                  <a:pt x="261" y="248"/>
                  <a:pt x="263" y="243"/>
                </a:cubicBezTo>
                <a:cubicBezTo>
                  <a:pt x="271" y="245"/>
                  <a:pt x="282" y="248"/>
                  <a:pt x="292" y="242"/>
                </a:cubicBezTo>
                <a:cubicBezTo>
                  <a:pt x="298" y="239"/>
                  <a:pt x="302" y="233"/>
                  <a:pt x="304" y="225"/>
                </a:cubicBezTo>
                <a:cubicBezTo>
                  <a:pt x="312" y="227"/>
                  <a:pt x="320" y="228"/>
                  <a:pt x="327" y="223"/>
                </a:cubicBezTo>
                <a:cubicBezTo>
                  <a:pt x="333" y="219"/>
                  <a:pt x="336" y="211"/>
                  <a:pt x="336" y="200"/>
                </a:cubicBezTo>
                <a:cubicBezTo>
                  <a:pt x="348" y="203"/>
                  <a:pt x="359" y="200"/>
                  <a:pt x="365" y="192"/>
                </a:cubicBezTo>
                <a:cubicBezTo>
                  <a:pt x="370" y="186"/>
                  <a:pt x="372" y="177"/>
                  <a:pt x="368" y="165"/>
                </a:cubicBezTo>
                <a:cubicBezTo>
                  <a:pt x="387" y="156"/>
                  <a:pt x="387" y="156"/>
                  <a:pt x="387" y="156"/>
                </a:cubicBezTo>
                <a:cubicBezTo>
                  <a:pt x="403" y="182"/>
                  <a:pt x="403" y="182"/>
                  <a:pt x="403" y="182"/>
                </a:cubicBezTo>
                <a:cubicBezTo>
                  <a:pt x="406" y="180"/>
                  <a:pt x="406" y="180"/>
                  <a:pt x="406" y="180"/>
                </a:cubicBezTo>
                <a:cubicBezTo>
                  <a:pt x="461" y="148"/>
                  <a:pt x="461" y="148"/>
                  <a:pt x="461" y="148"/>
                </a:cubicBezTo>
                <a:lnTo>
                  <a:pt x="395" y="11"/>
                </a:lnTo>
                <a:close/>
                <a:moveTo>
                  <a:pt x="321" y="21"/>
                </a:moveTo>
                <a:cubicBezTo>
                  <a:pt x="323" y="20"/>
                  <a:pt x="326" y="19"/>
                  <a:pt x="328" y="21"/>
                </a:cubicBezTo>
                <a:cubicBezTo>
                  <a:pt x="332" y="25"/>
                  <a:pt x="328" y="43"/>
                  <a:pt x="324" y="52"/>
                </a:cubicBezTo>
                <a:cubicBezTo>
                  <a:pt x="321" y="50"/>
                  <a:pt x="318" y="48"/>
                  <a:pt x="315" y="46"/>
                </a:cubicBezTo>
                <a:cubicBezTo>
                  <a:pt x="312" y="45"/>
                  <a:pt x="309" y="43"/>
                  <a:pt x="307" y="42"/>
                </a:cubicBezTo>
                <a:cubicBezTo>
                  <a:pt x="305" y="41"/>
                  <a:pt x="302" y="40"/>
                  <a:pt x="300" y="39"/>
                </a:cubicBezTo>
                <a:cubicBezTo>
                  <a:pt x="298" y="37"/>
                  <a:pt x="296" y="35"/>
                  <a:pt x="293" y="33"/>
                </a:cubicBezTo>
                <a:cubicBezTo>
                  <a:pt x="300" y="32"/>
                  <a:pt x="304" y="30"/>
                  <a:pt x="321" y="21"/>
                </a:cubicBezTo>
                <a:close/>
                <a:moveTo>
                  <a:pt x="44" y="162"/>
                </a:moveTo>
                <a:cubicBezTo>
                  <a:pt x="16" y="147"/>
                  <a:pt x="16" y="147"/>
                  <a:pt x="16" y="147"/>
                </a:cubicBezTo>
                <a:cubicBezTo>
                  <a:pt x="61" y="17"/>
                  <a:pt x="61" y="17"/>
                  <a:pt x="61" y="17"/>
                </a:cubicBezTo>
                <a:cubicBezTo>
                  <a:pt x="84" y="27"/>
                  <a:pt x="84" y="27"/>
                  <a:pt x="84" y="27"/>
                </a:cubicBezTo>
                <a:cubicBezTo>
                  <a:pt x="85" y="56"/>
                  <a:pt x="66" y="136"/>
                  <a:pt x="44" y="162"/>
                </a:cubicBezTo>
                <a:close/>
                <a:moveTo>
                  <a:pt x="355" y="184"/>
                </a:moveTo>
                <a:cubicBezTo>
                  <a:pt x="351" y="190"/>
                  <a:pt x="342" y="190"/>
                  <a:pt x="333" y="186"/>
                </a:cubicBezTo>
                <a:cubicBezTo>
                  <a:pt x="326" y="183"/>
                  <a:pt x="326" y="183"/>
                  <a:pt x="326" y="183"/>
                </a:cubicBezTo>
                <a:cubicBezTo>
                  <a:pt x="324" y="181"/>
                  <a:pt x="323" y="180"/>
                  <a:pt x="321" y="179"/>
                </a:cubicBezTo>
                <a:cubicBezTo>
                  <a:pt x="316" y="175"/>
                  <a:pt x="311" y="171"/>
                  <a:pt x="307" y="166"/>
                </a:cubicBezTo>
                <a:cubicBezTo>
                  <a:pt x="298" y="158"/>
                  <a:pt x="289" y="149"/>
                  <a:pt x="282" y="139"/>
                </a:cubicBezTo>
                <a:cubicBezTo>
                  <a:pt x="288" y="149"/>
                  <a:pt x="295" y="160"/>
                  <a:pt x="303" y="170"/>
                </a:cubicBezTo>
                <a:cubicBezTo>
                  <a:pt x="308" y="175"/>
                  <a:pt x="312" y="179"/>
                  <a:pt x="316" y="184"/>
                </a:cubicBezTo>
                <a:cubicBezTo>
                  <a:pt x="319" y="186"/>
                  <a:pt x="321" y="189"/>
                  <a:pt x="323" y="191"/>
                </a:cubicBezTo>
                <a:cubicBezTo>
                  <a:pt x="324" y="192"/>
                  <a:pt x="324" y="192"/>
                  <a:pt x="324" y="192"/>
                </a:cubicBezTo>
                <a:cubicBezTo>
                  <a:pt x="324" y="207"/>
                  <a:pt x="321" y="211"/>
                  <a:pt x="320" y="213"/>
                </a:cubicBezTo>
                <a:cubicBezTo>
                  <a:pt x="316" y="216"/>
                  <a:pt x="306" y="212"/>
                  <a:pt x="301" y="211"/>
                </a:cubicBezTo>
                <a:cubicBezTo>
                  <a:pt x="294" y="208"/>
                  <a:pt x="294" y="208"/>
                  <a:pt x="294" y="208"/>
                </a:cubicBezTo>
                <a:cubicBezTo>
                  <a:pt x="294" y="208"/>
                  <a:pt x="294" y="208"/>
                  <a:pt x="294" y="208"/>
                </a:cubicBezTo>
                <a:cubicBezTo>
                  <a:pt x="292" y="207"/>
                  <a:pt x="291" y="206"/>
                  <a:pt x="289" y="205"/>
                </a:cubicBezTo>
                <a:cubicBezTo>
                  <a:pt x="285" y="202"/>
                  <a:pt x="281" y="199"/>
                  <a:pt x="277" y="196"/>
                </a:cubicBezTo>
                <a:cubicBezTo>
                  <a:pt x="273" y="192"/>
                  <a:pt x="269" y="189"/>
                  <a:pt x="265" y="185"/>
                </a:cubicBezTo>
                <a:cubicBezTo>
                  <a:pt x="261" y="181"/>
                  <a:pt x="258" y="178"/>
                  <a:pt x="254" y="173"/>
                </a:cubicBezTo>
                <a:cubicBezTo>
                  <a:pt x="257" y="178"/>
                  <a:pt x="260" y="182"/>
                  <a:pt x="263" y="187"/>
                </a:cubicBezTo>
                <a:cubicBezTo>
                  <a:pt x="267" y="191"/>
                  <a:pt x="270" y="195"/>
                  <a:pt x="274" y="199"/>
                </a:cubicBezTo>
                <a:cubicBezTo>
                  <a:pt x="277" y="203"/>
                  <a:pt x="281" y="207"/>
                  <a:pt x="285" y="211"/>
                </a:cubicBezTo>
                <a:cubicBezTo>
                  <a:pt x="287" y="213"/>
                  <a:pt x="290" y="215"/>
                  <a:pt x="293" y="217"/>
                </a:cubicBezTo>
                <a:cubicBezTo>
                  <a:pt x="292" y="225"/>
                  <a:pt x="289" y="229"/>
                  <a:pt x="286" y="231"/>
                </a:cubicBezTo>
                <a:cubicBezTo>
                  <a:pt x="278" y="235"/>
                  <a:pt x="266" y="231"/>
                  <a:pt x="261" y="228"/>
                </a:cubicBezTo>
                <a:cubicBezTo>
                  <a:pt x="252" y="224"/>
                  <a:pt x="252" y="224"/>
                  <a:pt x="252" y="224"/>
                </a:cubicBezTo>
                <a:cubicBezTo>
                  <a:pt x="252" y="224"/>
                  <a:pt x="244" y="218"/>
                  <a:pt x="240" y="214"/>
                </a:cubicBezTo>
                <a:cubicBezTo>
                  <a:pt x="234" y="208"/>
                  <a:pt x="228" y="201"/>
                  <a:pt x="223" y="194"/>
                </a:cubicBezTo>
                <a:cubicBezTo>
                  <a:pt x="227" y="202"/>
                  <a:pt x="232" y="209"/>
                  <a:pt x="238" y="216"/>
                </a:cubicBezTo>
                <a:cubicBezTo>
                  <a:pt x="241" y="219"/>
                  <a:pt x="244" y="223"/>
                  <a:pt x="247" y="226"/>
                </a:cubicBezTo>
                <a:cubicBezTo>
                  <a:pt x="249" y="228"/>
                  <a:pt x="250" y="230"/>
                  <a:pt x="252" y="231"/>
                </a:cubicBezTo>
                <a:cubicBezTo>
                  <a:pt x="252" y="234"/>
                  <a:pt x="252" y="234"/>
                  <a:pt x="252" y="234"/>
                </a:cubicBezTo>
                <a:cubicBezTo>
                  <a:pt x="252" y="239"/>
                  <a:pt x="250" y="241"/>
                  <a:pt x="249" y="241"/>
                </a:cubicBezTo>
                <a:cubicBezTo>
                  <a:pt x="243" y="244"/>
                  <a:pt x="231" y="241"/>
                  <a:pt x="213" y="233"/>
                </a:cubicBezTo>
                <a:cubicBezTo>
                  <a:pt x="213" y="232"/>
                  <a:pt x="213" y="232"/>
                  <a:pt x="213" y="231"/>
                </a:cubicBezTo>
                <a:cubicBezTo>
                  <a:pt x="213" y="226"/>
                  <a:pt x="213" y="222"/>
                  <a:pt x="211" y="217"/>
                </a:cubicBezTo>
                <a:cubicBezTo>
                  <a:pt x="210" y="215"/>
                  <a:pt x="209" y="213"/>
                  <a:pt x="208" y="211"/>
                </a:cubicBezTo>
                <a:cubicBezTo>
                  <a:pt x="207" y="209"/>
                  <a:pt x="206" y="207"/>
                  <a:pt x="203" y="206"/>
                </a:cubicBezTo>
                <a:cubicBezTo>
                  <a:pt x="203" y="206"/>
                  <a:pt x="203" y="206"/>
                  <a:pt x="203" y="206"/>
                </a:cubicBezTo>
                <a:cubicBezTo>
                  <a:pt x="201" y="205"/>
                  <a:pt x="198" y="205"/>
                  <a:pt x="196" y="206"/>
                </a:cubicBezTo>
                <a:cubicBezTo>
                  <a:pt x="194" y="208"/>
                  <a:pt x="192" y="209"/>
                  <a:pt x="191" y="211"/>
                </a:cubicBezTo>
                <a:cubicBezTo>
                  <a:pt x="190" y="211"/>
                  <a:pt x="190" y="211"/>
                  <a:pt x="190" y="211"/>
                </a:cubicBezTo>
                <a:cubicBezTo>
                  <a:pt x="191" y="206"/>
                  <a:pt x="191" y="201"/>
                  <a:pt x="189" y="195"/>
                </a:cubicBezTo>
                <a:cubicBezTo>
                  <a:pt x="189" y="193"/>
                  <a:pt x="187" y="190"/>
                  <a:pt x="185" y="187"/>
                </a:cubicBezTo>
                <a:cubicBezTo>
                  <a:pt x="184" y="186"/>
                  <a:pt x="183" y="185"/>
                  <a:pt x="182" y="184"/>
                </a:cubicBezTo>
                <a:cubicBezTo>
                  <a:pt x="181" y="184"/>
                  <a:pt x="180" y="183"/>
                  <a:pt x="179" y="183"/>
                </a:cubicBezTo>
                <a:cubicBezTo>
                  <a:pt x="178" y="183"/>
                  <a:pt x="177" y="183"/>
                  <a:pt x="176" y="183"/>
                </a:cubicBezTo>
                <a:cubicBezTo>
                  <a:pt x="172" y="182"/>
                  <a:pt x="169" y="184"/>
                  <a:pt x="167" y="186"/>
                </a:cubicBezTo>
                <a:cubicBezTo>
                  <a:pt x="165" y="187"/>
                  <a:pt x="164" y="189"/>
                  <a:pt x="163" y="190"/>
                </a:cubicBezTo>
                <a:cubicBezTo>
                  <a:pt x="162" y="188"/>
                  <a:pt x="162" y="185"/>
                  <a:pt x="162" y="182"/>
                </a:cubicBezTo>
                <a:cubicBezTo>
                  <a:pt x="160" y="176"/>
                  <a:pt x="159" y="171"/>
                  <a:pt x="154" y="166"/>
                </a:cubicBezTo>
                <a:cubicBezTo>
                  <a:pt x="154" y="165"/>
                  <a:pt x="153" y="164"/>
                  <a:pt x="152" y="164"/>
                </a:cubicBezTo>
                <a:cubicBezTo>
                  <a:pt x="152" y="163"/>
                  <a:pt x="150" y="162"/>
                  <a:pt x="150" y="162"/>
                </a:cubicBezTo>
                <a:cubicBezTo>
                  <a:pt x="148" y="161"/>
                  <a:pt x="146" y="161"/>
                  <a:pt x="143" y="161"/>
                </a:cubicBezTo>
                <a:cubicBezTo>
                  <a:pt x="139" y="162"/>
                  <a:pt x="136" y="164"/>
                  <a:pt x="134" y="167"/>
                </a:cubicBezTo>
                <a:cubicBezTo>
                  <a:pt x="130" y="171"/>
                  <a:pt x="127" y="176"/>
                  <a:pt x="126" y="181"/>
                </a:cubicBezTo>
                <a:cubicBezTo>
                  <a:pt x="118" y="176"/>
                  <a:pt x="111" y="171"/>
                  <a:pt x="103" y="165"/>
                </a:cubicBezTo>
                <a:cubicBezTo>
                  <a:pt x="99" y="163"/>
                  <a:pt x="96" y="160"/>
                  <a:pt x="93" y="159"/>
                </a:cubicBezTo>
                <a:cubicBezTo>
                  <a:pt x="87" y="154"/>
                  <a:pt x="75" y="146"/>
                  <a:pt x="70" y="143"/>
                </a:cubicBezTo>
                <a:cubicBezTo>
                  <a:pt x="83" y="113"/>
                  <a:pt x="92" y="73"/>
                  <a:pt x="95" y="46"/>
                </a:cubicBezTo>
                <a:cubicBezTo>
                  <a:pt x="132" y="51"/>
                  <a:pt x="132" y="51"/>
                  <a:pt x="132" y="51"/>
                </a:cubicBezTo>
                <a:cubicBezTo>
                  <a:pt x="133" y="51"/>
                  <a:pt x="133" y="51"/>
                  <a:pt x="133" y="51"/>
                </a:cubicBezTo>
                <a:cubicBezTo>
                  <a:pt x="145" y="49"/>
                  <a:pt x="170" y="48"/>
                  <a:pt x="196" y="48"/>
                </a:cubicBezTo>
                <a:cubicBezTo>
                  <a:pt x="195" y="52"/>
                  <a:pt x="194" y="55"/>
                  <a:pt x="192" y="58"/>
                </a:cubicBezTo>
                <a:cubicBezTo>
                  <a:pt x="189" y="62"/>
                  <a:pt x="185" y="67"/>
                  <a:pt x="182" y="72"/>
                </a:cubicBezTo>
                <a:cubicBezTo>
                  <a:pt x="181" y="74"/>
                  <a:pt x="179" y="77"/>
                  <a:pt x="179" y="80"/>
                </a:cubicBezTo>
                <a:cubicBezTo>
                  <a:pt x="178" y="82"/>
                  <a:pt x="178" y="84"/>
                  <a:pt x="179" y="85"/>
                </a:cubicBezTo>
                <a:cubicBezTo>
                  <a:pt x="179" y="87"/>
                  <a:pt x="180" y="89"/>
                  <a:pt x="181" y="90"/>
                </a:cubicBezTo>
                <a:cubicBezTo>
                  <a:pt x="182" y="92"/>
                  <a:pt x="184" y="92"/>
                  <a:pt x="185" y="93"/>
                </a:cubicBezTo>
                <a:cubicBezTo>
                  <a:pt x="187" y="94"/>
                  <a:pt x="188" y="95"/>
                  <a:pt x="189" y="95"/>
                </a:cubicBezTo>
                <a:cubicBezTo>
                  <a:pt x="192" y="96"/>
                  <a:pt x="195" y="97"/>
                  <a:pt x="198" y="97"/>
                </a:cubicBezTo>
                <a:cubicBezTo>
                  <a:pt x="204" y="97"/>
                  <a:pt x="210" y="95"/>
                  <a:pt x="215" y="92"/>
                </a:cubicBezTo>
                <a:cubicBezTo>
                  <a:pt x="220" y="89"/>
                  <a:pt x="224" y="85"/>
                  <a:pt x="228" y="81"/>
                </a:cubicBezTo>
                <a:cubicBezTo>
                  <a:pt x="230" y="79"/>
                  <a:pt x="232" y="77"/>
                  <a:pt x="233" y="74"/>
                </a:cubicBezTo>
                <a:cubicBezTo>
                  <a:pt x="234" y="72"/>
                  <a:pt x="235" y="69"/>
                  <a:pt x="235" y="67"/>
                </a:cubicBezTo>
                <a:cubicBezTo>
                  <a:pt x="240" y="68"/>
                  <a:pt x="246" y="69"/>
                  <a:pt x="251" y="68"/>
                </a:cubicBezTo>
                <a:cubicBezTo>
                  <a:pt x="254" y="68"/>
                  <a:pt x="257" y="67"/>
                  <a:pt x="260" y="66"/>
                </a:cubicBezTo>
                <a:cubicBezTo>
                  <a:pt x="262" y="65"/>
                  <a:pt x="265" y="63"/>
                  <a:pt x="267" y="60"/>
                </a:cubicBezTo>
                <a:cubicBezTo>
                  <a:pt x="267" y="61"/>
                  <a:pt x="267" y="62"/>
                  <a:pt x="267" y="63"/>
                </a:cubicBezTo>
                <a:cubicBezTo>
                  <a:pt x="267" y="66"/>
                  <a:pt x="267" y="69"/>
                  <a:pt x="269" y="72"/>
                </a:cubicBezTo>
                <a:cubicBezTo>
                  <a:pt x="270" y="74"/>
                  <a:pt x="271" y="76"/>
                  <a:pt x="273" y="78"/>
                </a:cubicBezTo>
                <a:cubicBezTo>
                  <a:pt x="273" y="78"/>
                  <a:pt x="273" y="78"/>
                  <a:pt x="273" y="79"/>
                </a:cubicBezTo>
                <a:cubicBezTo>
                  <a:pt x="272" y="81"/>
                  <a:pt x="272" y="81"/>
                  <a:pt x="272" y="81"/>
                </a:cubicBezTo>
                <a:cubicBezTo>
                  <a:pt x="307" y="105"/>
                  <a:pt x="335" y="141"/>
                  <a:pt x="350" y="160"/>
                </a:cubicBezTo>
                <a:cubicBezTo>
                  <a:pt x="358" y="169"/>
                  <a:pt x="360" y="179"/>
                  <a:pt x="355" y="184"/>
                </a:cubicBezTo>
                <a:close/>
                <a:moveTo>
                  <a:pt x="409" y="147"/>
                </a:moveTo>
                <a:cubicBezTo>
                  <a:pt x="406" y="132"/>
                  <a:pt x="400" y="113"/>
                  <a:pt x="394" y="95"/>
                </a:cubicBezTo>
                <a:cubicBezTo>
                  <a:pt x="391" y="87"/>
                  <a:pt x="388" y="80"/>
                  <a:pt x="384" y="73"/>
                </a:cubicBezTo>
                <a:cubicBezTo>
                  <a:pt x="379" y="61"/>
                  <a:pt x="372" y="49"/>
                  <a:pt x="364" y="40"/>
                </a:cubicBezTo>
                <a:cubicBezTo>
                  <a:pt x="370" y="38"/>
                  <a:pt x="370" y="38"/>
                  <a:pt x="370" y="38"/>
                </a:cubicBezTo>
                <a:cubicBezTo>
                  <a:pt x="389" y="28"/>
                  <a:pt x="389" y="28"/>
                  <a:pt x="389" y="28"/>
                </a:cubicBezTo>
                <a:cubicBezTo>
                  <a:pt x="444" y="143"/>
                  <a:pt x="444" y="143"/>
                  <a:pt x="444" y="143"/>
                </a:cubicBezTo>
                <a:cubicBezTo>
                  <a:pt x="412" y="162"/>
                  <a:pt x="412" y="162"/>
                  <a:pt x="412" y="162"/>
                </a:cubicBezTo>
                <a:cubicBezTo>
                  <a:pt x="411" y="158"/>
                  <a:pt x="410" y="152"/>
                  <a:pt x="409" y="1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mn-ea"/>
              <a:cs typeface="+mn-cs"/>
            </a:endParaRPr>
          </a:p>
        </p:txBody>
      </p:sp>
    </p:spTree>
    <p:extLst>
      <p:ext uri="{BB962C8B-B14F-4D97-AF65-F5344CB8AC3E}">
        <p14:creationId xmlns:p14="http://schemas.microsoft.com/office/powerpoint/2010/main" val="2710789504"/>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rPr>
              <a:t>Novations</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Anti-Assignment Act</a:t>
            </a:r>
          </a:p>
          <a:p>
            <a:r>
              <a:rPr lang="en-US" dirty="0">
                <a:latin typeface="Arial" panose="020B0604020202020204" pitchFamily="34" charset="0"/>
                <a:cs typeface="Arial" panose="020B0604020202020204" pitchFamily="34" charset="0"/>
              </a:rPr>
              <a:t>Asset Sale (buyer purchases all or some of seller’s assets) </a:t>
            </a:r>
          </a:p>
          <a:p>
            <a:pPr lvl="1"/>
            <a:r>
              <a:rPr lang="en-US" dirty="0">
                <a:latin typeface="Arial" panose="020B0604020202020204" pitchFamily="34" charset="0"/>
                <a:cs typeface="Arial" panose="020B0604020202020204" pitchFamily="34" charset="0"/>
              </a:rPr>
              <a:t>Novation required</a:t>
            </a:r>
          </a:p>
          <a:p>
            <a:r>
              <a:rPr lang="en-US" dirty="0">
                <a:latin typeface="Arial" panose="020B0604020202020204" pitchFamily="34" charset="0"/>
                <a:cs typeface="Arial" panose="020B0604020202020204" pitchFamily="34" charset="0"/>
              </a:rPr>
              <a:t>Stock Sale (seller is stockholder, and buyer purchases seller’s stock and sold company continues to exist under new ownership)</a:t>
            </a:r>
          </a:p>
          <a:p>
            <a:pPr lvl="1"/>
            <a:r>
              <a:rPr lang="en-US" dirty="0">
                <a:latin typeface="Arial" panose="020B0604020202020204" pitchFamily="34" charset="0"/>
                <a:cs typeface="Arial" panose="020B0604020202020204" pitchFamily="34" charset="0"/>
              </a:rPr>
              <a:t>Novation not required (though some Gov’t customers will dispute this)</a:t>
            </a:r>
          </a:p>
          <a:p>
            <a:pPr lvl="1"/>
            <a:r>
              <a:rPr lang="en-US" dirty="0">
                <a:latin typeface="Arial" panose="020B0604020202020204" pitchFamily="34" charset="0"/>
                <a:cs typeface="Arial" panose="020B0604020202020204" pitchFamily="34" charset="0"/>
                <a:sym typeface="Wingdings" panose="05000000000000000000" pitchFamily="2" charset="2"/>
              </a:rPr>
              <a:t>Notice (potential pre-approval if seller is status-based small business)</a:t>
            </a:r>
          </a:p>
          <a:p>
            <a:r>
              <a:rPr lang="en-US" dirty="0">
                <a:latin typeface="Arial" panose="020B0604020202020204" pitchFamily="34" charset="0"/>
                <a:cs typeface="Arial" panose="020B0604020202020204" pitchFamily="34" charset="0"/>
                <a:sym typeface="Wingdings" panose="05000000000000000000" pitchFamily="2" charset="2"/>
              </a:rPr>
              <a:t>Merger (two entities combine into buying entity, the selling-entity dissolves --- seller’s contracts must be transferred “by operation of law”)</a:t>
            </a:r>
          </a:p>
          <a:p>
            <a:pPr lvl="1"/>
            <a:r>
              <a:rPr lang="en-US" dirty="0">
                <a:latin typeface="Arial" panose="020B0604020202020204" pitchFamily="34" charset="0"/>
                <a:cs typeface="Arial" panose="020B0604020202020204" pitchFamily="34" charset="0"/>
                <a:sym typeface="Wingdings" panose="05000000000000000000" pitchFamily="2" charset="2"/>
              </a:rPr>
              <a:t>Novation </a:t>
            </a:r>
            <a:r>
              <a:rPr lang="en-US" i="1" dirty="0">
                <a:latin typeface="Arial" panose="020B0604020202020204" pitchFamily="34" charset="0"/>
                <a:cs typeface="Arial" panose="020B0604020202020204" pitchFamily="34" charset="0"/>
                <a:sym typeface="Wingdings" panose="05000000000000000000" pitchFamily="2" charset="2"/>
              </a:rPr>
              <a:t>may </a:t>
            </a:r>
            <a:r>
              <a:rPr lang="en-US" dirty="0">
                <a:latin typeface="Arial" panose="020B0604020202020204" pitchFamily="34" charset="0"/>
                <a:cs typeface="Arial" panose="020B0604020202020204" pitchFamily="34" charset="0"/>
                <a:sym typeface="Wingdings" panose="05000000000000000000" pitchFamily="2" charset="2"/>
              </a:rPr>
              <a:t>be required</a:t>
            </a:r>
          </a:p>
          <a:p>
            <a:pPr lvl="2"/>
            <a:r>
              <a:rPr lang="en-US" sz="2600" dirty="0">
                <a:latin typeface="Arial" panose="020B0604020202020204" pitchFamily="34" charset="0"/>
                <a:cs typeface="Arial" panose="020B0604020202020204" pitchFamily="34" charset="0"/>
                <a:sym typeface="Wingdings" panose="05000000000000000000" pitchFamily="2" charset="2"/>
              </a:rPr>
              <a:t>Case law says Anti-Assignment Act doesn’t apply to mergers </a:t>
            </a:r>
          </a:p>
          <a:p>
            <a:pPr lvl="2"/>
            <a:r>
              <a:rPr lang="en-US" sz="2600" dirty="0">
                <a:latin typeface="Arial" panose="020B0604020202020204" pitchFamily="34" charset="0"/>
                <a:cs typeface="Arial" panose="020B0604020202020204" pitchFamily="34" charset="0"/>
                <a:sym typeface="Wingdings" panose="05000000000000000000" pitchFamily="2" charset="2"/>
              </a:rPr>
              <a:t>But the FAR says otherwise </a:t>
            </a:r>
          </a:p>
          <a:p>
            <a:pPr lvl="3"/>
            <a:r>
              <a:rPr lang="en-US" sz="2400" dirty="0">
                <a:latin typeface="Arial" panose="020B0604020202020204" pitchFamily="34" charset="0"/>
                <a:cs typeface="Arial" panose="020B0604020202020204" pitchFamily="34" charset="0"/>
              </a:rPr>
              <a:t>specifically lists “transfer of … assets incident to a merger or corporate consolidation” as a transaction requiring a novation agreement</a:t>
            </a: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0" name="Freeform 27" descr="" title=""/>
          <p:cNvSpPr>
            <a:spLocks noEditPoints="1"/>
          </p:cNvSpPr>
          <p:nvPr/>
        </p:nvSpPr>
        <p:spPr bwMode="auto">
          <a:xfrm>
            <a:off x="2819400" y="5143500"/>
            <a:ext cx="1828800" cy="1371600"/>
          </a:xfrm>
          <a:custGeom>
            <a:avLst/>
            <a:gdLst/>
            <a:ahLst/>
            <a:cxnLst>
              <a:cxn ang="0">
                <a:pos x="350" y="43"/>
              </a:cxn>
              <a:cxn ang="0">
                <a:pos x="333" y="17"/>
              </a:cxn>
              <a:cxn ang="0">
                <a:pos x="271" y="20"/>
              </a:cxn>
              <a:cxn ang="0">
                <a:pos x="237" y="21"/>
              </a:cxn>
              <a:cxn ang="0">
                <a:pos x="207" y="23"/>
              </a:cxn>
              <a:cxn ang="0">
                <a:pos x="201" y="30"/>
              </a:cxn>
              <a:cxn ang="0">
                <a:pos x="200" y="31"/>
              </a:cxn>
              <a:cxn ang="0">
                <a:pos x="199" y="39"/>
              </a:cxn>
              <a:cxn ang="0">
                <a:pos x="97" y="22"/>
              </a:cxn>
              <a:cxn ang="0">
                <a:pos x="0" y="153"/>
              </a:cxn>
              <a:cxn ang="0">
                <a:pos x="64" y="154"/>
              </a:cxn>
              <a:cxn ang="0">
                <a:pos x="83" y="173"/>
              </a:cxn>
              <a:cxn ang="0">
                <a:pos x="79" y="193"/>
              </a:cxn>
              <a:cxn ang="0">
                <a:pos x="88" y="198"/>
              </a:cxn>
              <a:cxn ang="0">
                <a:pos x="124" y="195"/>
              </a:cxn>
              <a:cxn ang="0">
                <a:pos x="136" y="214"/>
              </a:cxn>
              <a:cxn ang="0">
                <a:pos x="152" y="214"/>
              </a:cxn>
              <a:cxn ang="0">
                <a:pos x="160" y="225"/>
              </a:cxn>
              <a:cxn ang="0">
                <a:pos x="173" y="234"/>
              </a:cxn>
              <a:cxn ang="0">
                <a:pos x="182" y="239"/>
              </a:cxn>
              <a:cxn ang="0">
                <a:pos x="194" y="250"/>
              </a:cxn>
              <a:cxn ang="0">
                <a:pos x="209" y="245"/>
              </a:cxn>
              <a:cxn ang="0">
                <a:pos x="263" y="243"/>
              </a:cxn>
              <a:cxn ang="0">
                <a:pos x="327" y="223"/>
              </a:cxn>
              <a:cxn ang="0">
                <a:pos x="368" y="165"/>
              </a:cxn>
              <a:cxn ang="0">
                <a:pos x="406" y="180"/>
              </a:cxn>
              <a:cxn ang="0">
                <a:pos x="321" y="21"/>
              </a:cxn>
              <a:cxn ang="0">
                <a:pos x="315" y="46"/>
              </a:cxn>
              <a:cxn ang="0">
                <a:pos x="293" y="33"/>
              </a:cxn>
              <a:cxn ang="0">
                <a:pos x="16" y="147"/>
              </a:cxn>
              <a:cxn ang="0">
                <a:pos x="44" y="162"/>
              </a:cxn>
              <a:cxn ang="0">
                <a:pos x="326" y="183"/>
              </a:cxn>
              <a:cxn ang="0">
                <a:pos x="282" y="139"/>
              </a:cxn>
              <a:cxn ang="0">
                <a:pos x="323" y="191"/>
              </a:cxn>
              <a:cxn ang="0">
                <a:pos x="301" y="211"/>
              </a:cxn>
              <a:cxn ang="0">
                <a:pos x="289" y="205"/>
              </a:cxn>
              <a:cxn ang="0">
                <a:pos x="254" y="173"/>
              </a:cxn>
              <a:cxn ang="0">
                <a:pos x="285" y="211"/>
              </a:cxn>
              <a:cxn ang="0">
                <a:pos x="261" y="228"/>
              </a:cxn>
              <a:cxn ang="0">
                <a:pos x="223" y="194"/>
              </a:cxn>
              <a:cxn ang="0">
                <a:pos x="252" y="231"/>
              </a:cxn>
              <a:cxn ang="0">
                <a:pos x="213" y="233"/>
              </a:cxn>
              <a:cxn ang="0">
                <a:pos x="208" y="211"/>
              </a:cxn>
              <a:cxn ang="0">
                <a:pos x="196" y="206"/>
              </a:cxn>
              <a:cxn ang="0">
                <a:pos x="189" y="195"/>
              </a:cxn>
              <a:cxn ang="0">
                <a:pos x="179" y="183"/>
              </a:cxn>
              <a:cxn ang="0">
                <a:pos x="163" y="190"/>
              </a:cxn>
              <a:cxn ang="0">
                <a:pos x="152" y="164"/>
              </a:cxn>
              <a:cxn ang="0">
                <a:pos x="134" y="167"/>
              </a:cxn>
              <a:cxn ang="0">
                <a:pos x="93" y="159"/>
              </a:cxn>
              <a:cxn ang="0">
                <a:pos x="132" y="51"/>
              </a:cxn>
              <a:cxn ang="0">
                <a:pos x="192" y="58"/>
              </a:cxn>
              <a:cxn ang="0">
                <a:pos x="179" y="85"/>
              </a:cxn>
              <a:cxn ang="0">
                <a:pos x="189" y="95"/>
              </a:cxn>
              <a:cxn ang="0">
                <a:pos x="228" y="81"/>
              </a:cxn>
              <a:cxn ang="0">
                <a:pos x="251" y="68"/>
              </a:cxn>
              <a:cxn ang="0">
                <a:pos x="267" y="63"/>
              </a:cxn>
              <a:cxn ang="0">
                <a:pos x="273" y="79"/>
              </a:cxn>
              <a:cxn ang="0">
                <a:pos x="355" y="184"/>
              </a:cxn>
              <a:cxn ang="0">
                <a:pos x="384" y="73"/>
              </a:cxn>
              <a:cxn ang="0">
                <a:pos x="389" y="28"/>
              </a:cxn>
              <a:cxn ang="0">
                <a:pos x="409" y="147"/>
              </a:cxn>
            </a:cxnLst>
            <a:rect l="0" t="0" r="r" b="b"/>
            <a:pathLst>
              <a:path w="461" h="254">
                <a:moveTo>
                  <a:pt x="395" y="11"/>
                </a:moveTo>
                <a:cubicBezTo>
                  <a:pt x="343" y="37"/>
                  <a:pt x="343" y="37"/>
                  <a:pt x="343" y="37"/>
                </a:cubicBezTo>
                <a:cubicBezTo>
                  <a:pt x="350" y="43"/>
                  <a:pt x="350" y="43"/>
                  <a:pt x="350" y="43"/>
                </a:cubicBezTo>
                <a:cubicBezTo>
                  <a:pt x="350" y="44"/>
                  <a:pt x="350" y="44"/>
                  <a:pt x="351" y="45"/>
                </a:cubicBezTo>
                <a:cubicBezTo>
                  <a:pt x="344" y="47"/>
                  <a:pt x="337" y="50"/>
                  <a:pt x="331" y="53"/>
                </a:cubicBezTo>
                <a:cubicBezTo>
                  <a:pt x="335" y="42"/>
                  <a:pt x="339" y="24"/>
                  <a:pt x="333" y="17"/>
                </a:cubicBezTo>
                <a:cubicBezTo>
                  <a:pt x="330" y="14"/>
                  <a:pt x="326" y="12"/>
                  <a:pt x="318" y="16"/>
                </a:cubicBezTo>
                <a:cubicBezTo>
                  <a:pt x="298" y="26"/>
                  <a:pt x="297" y="26"/>
                  <a:pt x="287" y="28"/>
                </a:cubicBezTo>
                <a:cubicBezTo>
                  <a:pt x="282" y="25"/>
                  <a:pt x="277" y="22"/>
                  <a:pt x="271" y="20"/>
                </a:cubicBezTo>
                <a:cubicBezTo>
                  <a:pt x="265" y="19"/>
                  <a:pt x="259" y="19"/>
                  <a:pt x="253" y="20"/>
                </a:cubicBezTo>
                <a:cubicBezTo>
                  <a:pt x="250" y="20"/>
                  <a:pt x="248" y="21"/>
                  <a:pt x="245" y="21"/>
                </a:cubicBezTo>
                <a:cubicBezTo>
                  <a:pt x="242" y="21"/>
                  <a:pt x="240" y="21"/>
                  <a:pt x="237" y="21"/>
                </a:cubicBezTo>
                <a:cubicBezTo>
                  <a:pt x="232" y="21"/>
                  <a:pt x="226" y="21"/>
                  <a:pt x="221" y="21"/>
                </a:cubicBezTo>
                <a:cubicBezTo>
                  <a:pt x="218" y="21"/>
                  <a:pt x="215" y="21"/>
                  <a:pt x="212" y="21"/>
                </a:cubicBezTo>
                <a:cubicBezTo>
                  <a:pt x="210" y="22"/>
                  <a:pt x="209" y="22"/>
                  <a:pt x="207" y="23"/>
                </a:cubicBezTo>
                <a:cubicBezTo>
                  <a:pt x="205" y="24"/>
                  <a:pt x="204" y="25"/>
                  <a:pt x="202" y="27"/>
                </a:cubicBezTo>
                <a:cubicBezTo>
                  <a:pt x="202" y="27"/>
                  <a:pt x="202" y="27"/>
                  <a:pt x="201" y="28"/>
                </a:cubicBezTo>
                <a:cubicBezTo>
                  <a:pt x="201" y="28"/>
                  <a:pt x="201" y="29"/>
                  <a:pt x="201" y="30"/>
                </a:cubicBezTo>
                <a:cubicBezTo>
                  <a:pt x="200" y="30"/>
                  <a:pt x="200" y="30"/>
                  <a:pt x="200" y="30"/>
                </a:cubicBezTo>
                <a:cubicBezTo>
                  <a:pt x="200" y="31"/>
                  <a:pt x="200" y="31"/>
                  <a:pt x="200" y="31"/>
                </a:cubicBezTo>
                <a:cubicBezTo>
                  <a:pt x="200" y="31"/>
                  <a:pt x="200" y="31"/>
                  <a:pt x="200" y="31"/>
                </a:cubicBezTo>
                <a:cubicBezTo>
                  <a:pt x="200" y="32"/>
                  <a:pt x="200" y="32"/>
                  <a:pt x="200" y="32"/>
                </a:cubicBezTo>
                <a:cubicBezTo>
                  <a:pt x="199" y="36"/>
                  <a:pt x="199" y="36"/>
                  <a:pt x="199" y="36"/>
                </a:cubicBezTo>
                <a:cubicBezTo>
                  <a:pt x="199" y="37"/>
                  <a:pt x="199" y="38"/>
                  <a:pt x="199" y="39"/>
                </a:cubicBezTo>
                <a:cubicBezTo>
                  <a:pt x="171" y="38"/>
                  <a:pt x="145" y="40"/>
                  <a:pt x="132" y="42"/>
                </a:cubicBezTo>
                <a:cubicBezTo>
                  <a:pt x="96" y="36"/>
                  <a:pt x="96" y="36"/>
                  <a:pt x="96" y="36"/>
                </a:cubicBezTo>
                <a:cubicBezTo>
                  <a:pt x="97" y="31"/>
                  <a:pt x="97" y="26"/>
                  <a:pt x="97" y="22"/>
                </a:cubicBezTo>
                <a:cubicBezTo>
                  <a:pt x="96" y="18"/>
                  <a:pt x="96" y="18"/>
                  <a:pt x="96" y="18"/>
                </a:cubicBezTo>
                <a:cubicBezTo>
                  <a:pt x="54" y="0"/>
                  <a:pt x="54" y="0"/>
                  <a:pt x="54" y="0"/>
                </a:cubicBezTo>
                <a:cubicBezTo>
                  <a:pt x="0" y="153"/>
                  <a:pt x="0" y="153"/>
                  <a:pt x="0" y="153"/>
                </a:cubicBezTo>
                <a:cubicBezTo>
                  <a:pt x="46" y="178"/>
                  <a:pt x="46" y="178"/>
                  <a:pt x="46" y="178"/>
                </a:cubicBezTo>
                <a:cubicBezTo>
                  <a:pt x="50" y="175"/>
                  <a:pt x="50" y="175"/>
                  <a:pt x="50" y="175"/>
                </a:cubicBezTo>
                <a:cubicBezTo>
                  <a:pt x="55" y="170"/>
                  <a:pt x="59" y="163"/>
                  <a:pt x="64" y="154"/>
                </a:cubicBezTo>
                <a:cubicBezTo>
                  <a:pt x="70" y="158"/>
                  <a:pt x="80" y="165"/>
                  <a:pt x="86" y="169"/>
                </a:cubicBezTo>
                <a:cubicBezTo>
                  <a:pt x="87" y="169"/>
                  <a:pt x="87" y="170"/>
                  <a:pt x="87" y="170"/>
                </a:cubicBezTo>
                <a:cubicBezTo>
                  <a:pt x="86" y="171"/>
                  <a:pt x="84" y="172"/>
                  <a:pt x="83" y="173"/>
                </a:cubicBezTo>
                <a:cubicBezTo>
                  <a:pt x="80" y="176"/>
                  <a:pt x="78" y="178"/>
                  <a:pt x="76" y="182"/>
                </a:cubicBezTo>
                <a:cubicBezTo>
                  <a:pt x="76" y="183"/>
                  <a:pt x="75" y="185"/>
                  <a:pt x="76" y="188"/>
                </a:cubicBezTo>
                <a:cubicBezTo>
                  <a:pt x="76" y="190"/>
                  <a:pt x="78" y="192"/>
                  <a:pt x="79" y="193"/>
                </a:cubicBezTo>
                <a:cubicBezTo>
                  <a:pt x="80" y="194"/>
                  <a:pt x="81" y="194"/>
                  <a:pt x="81" y="194"/>
                </a:cubicBezTo>
                <a:cubicBezTo>
                  <a:pt x="82" y="195"/>
                  <a:pt x="83" y="195"/>
                  <a:pt x="83" y="196"/>
                </a:cubicBezTo>
                <a:cubicBezTo>
                  <a:pt x="85" y="197"/>
                  <a:pt x="86" y="197"/>
                  <a:pt x="88" y="198"/>
                </a:cubicBezTo>
                <a:cubicBezTo>
                  <a:pt x="94" y="200"/>
                  <a:pt x="101" y="201"/>
                  <a:pt x="108" y="199"/>
                </a:cubicBezTo>
                <a:cubicBezTo>
                  <a:pt x="113" y="199"/>
                  <a:pt x="118" y="197"/>
                  <a:pt x="123" y="194"/>
                </a:cubicBezTo>
                <a:cubicBezTo>
                  <a:pt x="123" y="194"/>
                  <a:pt x="124" y="195"/>
                  <a:pt x="124" y="195"/>
                </a:cubicBezTo>
                <a:cubicBezTo>
                  <a:pt x="124" y="197"/>
                  <a:pt x="125" y="199"/>
                  <a:pt x="125" y="201"/>
                </a:cubicBezTo>
                <a:cubicBezTo>
                  <a:pt x="126" y="204"/>
                  <a:pt x="127" y="207"/>
                  <a:pt x="129" y="209"/>
                </a:cubicBezTo>
                <a:cubicBezTo>
                  <a:pt x="131" y="211"/>
                  <a:pt x="133" y="213"/>
                  <a:pt x="136" y="214"/>
                </a:cubicBezTo>
                <a:cubicBezTo>
                  <a:pt x="136" y="214"/>
                  <a:pt x="136" y="214"/>
                  <a:pt x="136" y="214"/>
                </a:cubicBezTo>
                <a:cubicBezTo>
                  <a:pt x="138" y="215"/>
                  <a:pt x="141" y="216"/>
                  <a:pt x="144" y="216"/>
                </a:cubicBezTo>
                <a:cubicBezTo>
                  <a:pt x="147" y="216"/>
                  <a:pt x="150" y="216"/>
                  <a:pt x="152" y="214"/>
                </a:cubicBezTo>
                <a:cubicBezTo>
                  <a:pt x="153" y="214"/>
                  <a:pt x="153" y="214"/>
                  <a:pt x="153" y="214"/>
                </a:cubicBezTo>
                <a:cubicBezTo>
                  <a:pt x="154" y="215"/>
                  <a:pt x="155" y="215"/>
                  <a:pt x="156" y="216"/>
                </a:cubicBezTo>
                <a:cubicBezTo>
                  <a:pt x="156" y="219"/>
                  <a:pt x="158" y="223"/>
                  <a:pt x="160" y="225"/>
                </a:cubicBezTo>
                <a:cubicBezTo>
                  <a:pt x="164" y="230"/>
                  <a:pt x="169" y="233"/>
                  <a:pt x="173" y="234"/>
                </a:cubicBezTo>
                <a:cubicBezTo>
                  <a:pt x="173" y="234"/>
                  <a:pt x="173" y="234"/>
                  <a:pt x="173" y="234"/>
                </a:cubicBezTo>
                <a:cubicBezTo>
                  <a:pt x="173" y="234"/>
                  <a:pt x="173" y="234"/>
                  <a:pt x="173" y="234"/>
                </a:cubicBezTo>
                <a:cubicBezTo>
                  <a:pt x="176" y="235"/>
                  <a:pt x="179" y="234"/>
                  <a:pt x="181" y="233"/>
                </a:cubicBezTo>
                <a:cubicBezTo>
                  <a:pt x="181" y="232"/>
                  <a:pt x="181" y="232"/>
                  <a:pt x="182" y="232"/>
                </a:cubicBezTo>
                <a:cubicBezTo>
                  <a:pt x="182" y="234"/>
                  <a:pt x="182" y="236"/>
                  <a:pt x="182" y="239"/>
                </a:cubicBezTo>
                <a:cubicBezTo>
                  <a:pt x="183" y="242"/>
                  <a:pt x="184" y="244"/>
                  <a:pt x="186" y="247"/>
                </a:cubicBezTo>
                <a:cubicBezTo>
                  <a:pt x="187" y="248"/>
                  <a:pt x="188" y="249"/>
                  <a:pt x="190" y="249"/>
                </a:cubicBezTo>
                <a:cubicBezTo>
                  <a:pt x="191" y="250"/>
                  <a:pt x="193" y="250"/>
                  <a:pt x="194" y="250"/>
                </a:cubicBezTo>
                <a:cubicBezTo>
                  <a:pt x="196" y="250"/>
                  <a:pt x="199" y="250"/>
                  <a:pt x="202" y="250"/>
                </a:cubicBezTo>
                <a:cubicBezTo>
                  <a:pt x="204" y="249"/>
                  <a:pt x="207" y="247"/>
                  <a:pt x="208" y="245"/>
                </a:cubicBezTo>
                <a:cubicBezTo>
                  <a:pt x="209" y="245"/>
                  <a:pt x="209" y="245"/>
                  <a:pt x="209" y="245"/>
                </a:cubicBezTo>
                <a:cubicBezTo>
                  <a:pt x="223" y="251"/>
                  <a:pt x="235" y="254"/>
                  <a:pt x="244" y="254"/>
                </a:cubicBezTo>
                <a:cubicBezTo>
                  <a:pt x="248" y="254"/>
                  <a:pt x="252" y="254"/>
                  <a:pt x="255" y="252"/>
                </a:cubicBezTo>
                <a:cubicBezTo>
                  <a:pt x="258" y="251"/>
                  <a:pt x="261" y="248"/>
                  <a:pt x="263" y="243"/>
                </a:cubicBezTo>
                <a:cubicBezTo>
                  <a:pt x="271" y="245"/>
                  <a:pt x="282" y="248"/>
                  <a:pt x="292" y="242"/>
                </a:cubicBezTo>
                <a:cubicBezTo>
                  <a:pt x="298" y="239"/>
                  <a:pt x="302" y="233"/>
                  <a:pt x="304" y="225"/>
                </a:cubicBezTo>
                <a:cubicBezTo>
                  <a:pt x="312" y="227"/>
                  <a:pt x="320" y="228"/>
                  <a:pt x="327" y="223"/>
                </a:cubicBezTo>
                <a:cubicBezTo>
                  <a:pt x="333" y="219"/>
                  <a:pt x="336" y="211"/>
                  <a:pt x="336" y="200"/>
                </a:cubicBezTo>
                <a:cubicBezTo>
                  <a:pt x="348" y="203"/>
                  <a:pt x="359" y="200"/>
                  <a:pt x="365" y="192"/>
                </a:cubicBezTo>
                <a:cubicBezTo>
                  <a:pt x="370" y="186"/>
                  <a:pt x="372" y="177"/>
                  <a:pt x="368" y="165"/>
                </a:cubicBezTo>
                <a:cubicBezTo>
                  <a:pt x="387" y="156"/>
                  <a:pt x="387" y="156"/>
                  <a:pt x="387" y="156"/>
                </a:cubicBezTo>
                <a:cubicBezTo>
                  <a:pt x="403" y="182"/>
                  <a:pt x="403" y="182"/>
                  <a:pt x="403" y="182"/>
                </a:cubicBezTo>
                <a:cubicBezTo>
                  <a:pt x="406" y="180"/>
                  <a:pt x="406" y="180"/>
                  <a:pt x="406" y="180"/>
                </a:cubicBezTo>
                <a:cubicBezTo>
                  <a:pt x="461" y="148"/>
                  <a:pt x="461" y="148"/>
                  <a:pt x="461" y="148"/>
                </a:cubicBezTo>
                <a:lnTo>
                  <a:pt x="395" y="11"/>
                </a:lnTo>
                <a:close/>
                <a:moveTo>
                  <a:pt x="321" y="21"/>
                </a:moveTo>
                <a:cubicBezTo>
                  <a:pt x="323" y="20"/>
                  <a:pt x="326" y="19"/>
                  <a:pt x="328" y="21"/>
                </a:cubicBezTo>
                <a:cubicBezTo>
                  <a:pt x="332" y="25"/>
                  <a:pt x="328" y="43"/>
                  <a:pt x="324" y="52"/>
                </a:cubicBezTo>
                <a:cubicBezTo>
                  <a:pt x="321" y="50"/>
                  <a:pt x="318" y="48"/>
                  <a:pt x="315" y="46"/>
                </a:cubicBezTo>
                <a:cubicBezTo>
                  <a:pt x="312" y="45"/>
                  <a:pt x="309" y="43"/>
                  <a:pt x="307" y="42"/>
                </a:cubicBezTo>
                <a:cubicBezTo>
                  <a:pt x="305" y="41"/>
                  <a:pt x="302" y="40"/>
                  <a:pt x="300" y="39"/>
                </a:cubicBezTo>
                <a:cubicBezTo>
                  <a:pt x="298" y="37"/>
                  <a:pt x="296" y="35"/>
                  <a:pt x="293" y="33"/>
                </a:cubicBezTo>
                <a:cubicBezTo>
                  <a:pt x="300" y="32"/>
                  <a:pt x="304" y="30"/>
                  <a:pt x="321" y="21"/>
                </a:cubicBezTo>
                <a:close/>
                <a:moveTo>
                  <a:pt x="44" y="162"/>
                </a:moveTo>
                <a:cubicBezTo>
                  <a:pt x="16" y="147"/>
                  <a:pt x="16" y="147"/>
                  <a:pt x="16" y="147"/>
                </a:cubicBezTo>
                <a:cubicBezTo>
                  <a:pt x="61" y="17"/>
                  <a:pt x="61" y="17"/>
                  <a:pt x="61" y="17"/>
                </a:cubicBezTo>
                <a:cubicBezTo>
                  <a:pt x="84" y="27"/>
                  <a:pt x="84" y="27"/>
                  <a:pt x="84" y="27"/>
                </a:cubicBezTo>
                <a:cubicBezTo>
                  <a:pt x="85" y="56"/>
                  <a:pt x="66" y="136"/>
                  <a:pt x="44" y="162"/>
                </a:cubicBezTo>
                <a:close/>
                <a:moveTo>
                  <a:pt x="355" y="184"/>
                </a:moveTo>
                <a:cubicBezTo>
                  <a:pt x="351" y="190"/>
                  <a:pt x="342" y="190"/>
                  <a:pt x="333" y="186"/>
                </a:cubicBezTo>
                <a:cubicBezTo>
                  <a:pt x="326" y="183"/>
                  <a:pt x="326" y="183"/>
                  <a:pt x="326" y="183"/>
                </a:cubicBezTo>
                <a:cubicBezTo>
                  <a:pt x="324" y="181"/>
                  <a:pt x="323" y="180"/>
                  <a:pt x="321" y="179"/>
                </a:cubicBezTo>
                <a:cubicBezTo>
                  <a:pt x="316" y="175"/>
                  <a:pt x="311" y="171"/>
                  <a:pt x="307" y="166"/>
                </a:cubicBezTo>
                <a:cubicBezTo>
                  <a:pt x="298" y="158"/>
                  <a:pt x="289" y="149"/>
                  <a:pt x="282" y="139"/>
                </a:cubicBezTo>
                <a:cubicBezTo>
                  <a:pt x="288" y="149"/>
                  <a:pt x="295" y="160"/>
                  <a:pt x="303" y="170"/>
                </a:cubicBezTo>
                <a:cubicBezTo>
                  <a:pt x="308" y="175"/>
                  <a:pt x="312" y="179"/>
                  <a:pt x="316" y="184"/>
                </a:cubicBezTo>
                <a:cubicBezTo>
                  <a:pt x="319" y="186"/>
                  <a:pt x="321" y="189"/>
                  <a:pt x="323" y="191"/>
                </a:cubicBezTo>
                <a:cubicBezTo>
                  <a:pt x="324" y="192"/>
                  <a:pt x="324" y="192"/>
                  <a:pt x="324" y="192"/>
                </a:cubicBezTo>
                <a:cubicBezTo>
                  <a:pt x="324" y="207"/>
                  <a:pt x="321" y="211"/>
                  <a:pt x="320" y="213"/>
                </a:cubicBezTo>
                <a:cubicBezTo>
                  <a:pt x="316" y="216"/>
                  <a:pt x="306" y="212"/>
                  <a:pt x="301" y="211"/>
                </a:cubicBezTo>
                <a:cubicBezTo>
                  <a:pt x="294" y="208"/>
                  <a:pt x="294" y="208"/>
                  <a:pt x="294" y="208"/>
                </a:cubicBezTo>
                <a:cubicBezTo>
                  <a:pt x="294" y="208"/>
                  <a:pt x="294" y="208"/>
                  <a:pt x="294" y="208"/>
                </a:cubicBezTo>
                <a:cubicBezTo>
                  <a:pt x="292" y="207"/>
                  <a:pt x="291" y="206"/>
                  <a:pt x="289" y="205"/>
                </a:cubicBezTo>
                <a:cubicBezTo>
                  <a:pt x="285" y="202"/>
                  <a:pt x="281" y="199"/>
                  <a:pt x="277" y="196"/>
                </a:cubicBezTo>
                <a:cubicBezTo>
                  <a:pt x="273" y="192"/>
                  <a:pt x="269" y="189"/>
                  <a:pt x="265" y="185"/>
                </a:cubicBezTo>
                <a:cubicBezTo>
                  <a:pt x="261" y="181"/>
                  <a:pt x="258" y="178"/>
                  <a:pt x="254" y="173"/>
                </a:cubicBezTo>
                <a:cubicBezTo>
                  <a:pt x="257" y="178"/>
                  <a:pt x="260" y="182"/>
                  <a:pt x="263" y="187"/>
                </a:cubicBezTo>
                <a:cubicBezTo>
                  <a:pt x="267" y="191"/>
                  <a:pt x="270" y="195"/>
                  <a:pt x="274" y="199"/>
                </a:cubicBezTo>
                <a:cubicBezTo>
                  <a:pt x="277" y="203"/>
                  <a:pt x="281" y="207"/>
                  <a:pt x="285" y="211"/>
                </a:cubicBezTo>
                <a:cubicBezTo>
                  <a:pt x="287" y="213"/>
                  <a:pt x="290" y="215"/>
                  <a:pt x="293" y="217"/>
                </a:cubicBezTo>
                <a:cubicBezTo>
                  <a:pt x="292" y="225"/>
                  <a:pt x="289" y="229"/>
                  <a:pt x="286" y="231"/>
                </a:cubicBezTo>
                <a:cubicBezTo>
                  <a:pt x="278" y="235"/>
                  <a:pt x="266" y="231"/>
                  <a:pt x="261" y="228"/>
                </a:cubicBezTo>
                <a:cubicBezTo>
                  <a:pt x="252" y="224"/>
                  <a:pt x="252" y="224"/>
                  <a:pt x="252" y="224"/>
                </a:cubicBezTo>
                <a:cubicBezTo>
                  <a:pt x="252" y="224"/>
                  <a:pt x="244" y="218"/>
                  <a:pt x="240" y="214"/>
                </a:cubicBezTo>
                <a:cubicBezTo>
                  <a:pt x="234" y="208"/>
                  <a:pt x="228" y="201"/>
                  <a:pt x="223" y="194"/>
                </a:cubicBezTo>
                <a:cubicBezTo>
                  <a:pt x="227" y="202"/>
                  <a:pt x="232" y="209"/>
                  <a:pt x="238" y="216"/>
                </a:cubicBezTo>
                <a:cubicBezTo>
                  <a:pt x="241" y="219"/>
                  <a:pt x="244" y="223"/>
                  <a:pt x="247" y="226"/>
                </a:cubicBezTo>
                <a:cubicBezTo>
                  <a:pt x="249" y="228"/>
                  <a:pt x="250" y="230"/>
                  <a:pt x="252" y="231"/>
                </a:cubicBezTo>
                <a:cubicBezTo>
                  <a:pt x="252" y="234"/>
                  <a:pt x="252" y="234"/>
                  <a:pt x="252" y="234"/>
                </a:cubicBezTo>
                <a:cubicBezTo>
                  <a:pt x="252" y="239"/>
                  <a:pt x="250" y="241"/>
                  <a:pt x="249" y="241"/>
                </a:cubicBezTo>
                <a:cubicBezTo>
                  <a:pt x="243" y="244"/>
                  <a:pt x="231" y="241"/>
                  <a:pt x="213" y="233"/>
                </a:cubicBezTo>
                <a:cubicBezTo>
                  <a:pt x="213" y="232"/>
                  <a:pt x="213" y="232"/>
                  <a:pt x="213" y="231"/>
                </a:cubicBezTo>
                <a:cubicBezTo>
                  <a:pt x="213" y="226"/>
                  <a:pt x="213" y="222"/>
                  <a:pt x="211" y="217"/>
                </a:cubicBezTo>
                <a:cubicBezTo>
                  <a:pt x="210" y="215"/>
                  <a:pt x="209" y="213"/>
                  <a:pt x="208" y="211"/>
                </a:cubicBezTo>
                <a:cubicBezTo>
                  <a:pt x="207" y="209"/>
                  <a:pt x="206" y="207"/>
                  <a:pt x="203" y="206"/>
                </a:cubicBezTo>
                <a:cubicBezTo>
                  <a:pt x="203" y="206"/>
                  <a:pt x="203" y="206"/>
                  <a:pt x="203" y="206"/>
                </a:cubicBezTo>
                <a:cubicBezTo>
                  <a:pt x="201" y="205"/>
                  <a:pt x="198" y="205"/>
                  <a:pt x="196" y="206"/>
                </a:cubicBezTo>
                <a:cubicBezTo>
                  <a:pt x="194" y="208"/>
                  <a:pt x="192" y="209"/>
                  <a:pt x="191" y="211"/>
                </a:cubicBezTo>
                <a:cubicBezTo>
                  <a:pt x="190" y="211"/>
                  <a:pt x="190" y="211"/>
                  <a:pt x="190" y="211"/>
                </a:cubicBezTo>
                <a:cubicBezTo>
                  <a:pt x="191" y="206"/>
                  <a:pt x="191" y="201"/>
                  <a:pt x="189" y="195"/>
                </a:cubicBezTo>
                <a:cubicBezTo>
                  <a:pt x="189" y="193"/>
                  <a:pt x="187" y="190"/>
                  <a:pt x="185" y="187"/>
                </a:cubicBezTo>
                <a:cubicBezTo>
                  <a:pt x="184" y="186"/>
                  <a:pt x="183" y="185"/>
                  <a:pt x="182" y="184"/>
                </a:cubicBezTo>
                <a:cubicBezTo>
                  <a:pt x="181" y="184"/>
                  <a:pt x="180" y="183"/>
                  <a:pt x="179" y="183"/>
                </a:cubicBezTo>
                <a:cubicBezTo>
                  <a:pt x="178" y="183"/>
                  <a:pt x="177" y="183"/>
                  <a:pt x="176" y="183"/>
                </a:cubicBezTo>
                <a:cubicBezTo>
                  <a:pt x="172" y="182"/>
                  <a:pt x="169" y="184"/>
                  <a:pt x="167" y="186"/>
                </a:cubicBezTo>
                <a:cubicBezTo>
                  <a:pt x="165" y="187"/>
                  <a:pt x="164" y="189"/>
                  <a:pt x="163" y="190"/>
                </a:cubicBezTo>
                <a:cubicBezTo>
                  <a:pt x="162" y="188"/>
                  <a:pt x="162" y="185"/>
                  <a:pt x="162" y="182"/>
                </a:cubicBezTo>
                <a:cubicBezTo>
                  <a:pt x="160" y="176"/>
                  <a:pt x="159" y="171"/>
                  <a:pt x="154" y="166"/>
                </a:cubicBezTo>
                <a:cubicBezTo>
                  <a:pt x="154" y="165"/>
                  <a:pt x="153" y="164"/>
                  <a:pt x="152" y="164"/>
                </a:cubicBezTo>
                <a:cubicBezTo>
                  <a:pt x="152" y="163"/>
                  <a:pt x="150" y="162"/>
                  <a:pt x="150" y="162"/>
                </a:cubicBezTo>
                <a:cubicBezTo>
                  <a:pt x="148" y="161"/>
                  <a:pt x="146" y="161"/>
                  <a:pt x="143" y="161"/>
                </a:cubicBezTo>
                <a:cubicBezTo>
                  <a:pt x="139" y="162"/>
                  <a:pt x="136" y="164"/>
                  <a:pt x="134" y="167"/>
                </a:cubicBezTo>
                <a:cubicBezTo>
                  <a:pt x="130" y="171"/>
                  <a:pt x="127" y="176"/>
                  <a:pt x="126" y="181"/>
                </a:cubicBezTo>
                <a:cubicBezTo>
                  <a:pt x="118" y="176"/>
                  <a:pt x="111" y="171"/>
                  <a:pt x="103" y="165"/>
                </a:cubicBezTo>
                <a:cubicBezTo>
                  <a:pt x="99" y="163"/>
                  <a:pt x="96" y="160"/>
                  <a:pt x="93" y="159"/>
                </a:cubicBezTo>
                <a:cubicBezTo>
                  <a:pt x="87" y="154"/>
                  <a:pt x="75" y="146"/>
                  <a:pt x="70" y="143"/>
                </a:cubicBezTo>
                <a:cubicBezTo>
                  <a:pt x="83" y="113"/>
                  <a:pt x="92" y="73"/>
                  <a:pt x="95" y="46"/>
                </a:cubicBezTo>
                <a:cubicBezTo>
                  <a:pt x="132" y="51"/>
                  <a:pt x="132" y="51"/>
                  <a:pt x="132" y="51"/>
                </a:cubicBezTo>
                <a:cubicBezTo>
                  <a:pt x="133" y="51"/>
                  <a:pt x="133" y="51"/>
                  <a:pt x="133" y="51"/>
                </a:cubicBezTo>
                <a:cubicBezTo>
                  <a:pt x="145" y="49"/>
                  <a:pt x="170" y="48"/>
                  <a:pt x="196" y="48"/>
                </a:cubicBezTo>
                <a:cubicBezTo>
                  <a:pt x="195" y="52"/>
                  <a:pt x="194" y="55"/>
                  <a:pt x="192" y="58"/>
                </a:cubicBezTo>
                <a:cubicBezTo>
                  <a:pt x="189" y="62"/>
                  <a:pt x="185" y="67"/>
                  <a:pt x="182" y="72"/>
                </a:cubicBezTo>
                <a:cubicBezTo>
                  <a:pt x="181" y="74"/>
                  <a:pt x="179" y="77"/>
                  <a:pt x="179" y="80"/>
                </a:cubicBezTo>
                <a:cubicBezTo>
                  <a:pt x="178" y="82"/>
                  <a:pt x="178" y="84"/>
                  <a:pt x="179" y="85"/>
                </a:cubicBezTo>
                <a:cubicBezTo>
                  <a:pt x="179" y="87"/>
                  <a:pt x="180" y="89"/>
                  <a:pt x="181" y="90"/>
                </a:cubicBezTo>
                <a:cubicBezTo>
                  <a:pt x="182" y="92"/>
                  <a:pt x="184" y="92"/>
                  <a:pt x="185" y="93"/>
                </a:cubicBezTo>
                <a:cubicBezTo>
                  <a:pt x="187" y="94"/>
                  <a:pt x="188" y="95"/>
                  <a:pt x="189" y="95"/>
                </a:cubicBezTo>
                <a:cubicBezTo>
                  <a:pt x="192" y="96"/>
                  <a:pt x="195" y="97"/>
                  <a:pt x="198" y="97"/>
                </a:cubicBezTo>
                <a:cubicBezTo>
                  <a:pt x="204" y="97"/>
                  <a:pt x="210" y="95"/>
                  <a:pt x="215" y="92"/>
                </a:cubicBezTo>
                <a:cubicBezTo>
                  <a:pt x="220" y="89"/>
                  <a:pt x="224" y="85"/>
                  <a:pt x="228" y="81"/>
                </a:cubicBezTo>
                <a:cubicBezTo>
                  <a:pt x="230" y="79"/>
                  <a:pt x="232" y="77"/>
                  <a:pt x="233" y="74"/>
                </a:cubicBezTo>
                <a:cubicBezTo>
                  <a:pt x="234" y="72"/>
                  <a:pt x="235" y="69"/>
                  <a:pt x="235" y="67"/>
                </a:cubicBezTo>
                <a:cubicBezTo>
                  <a:pt x="240" y="68"/>
                  <a:pt x="246" y="69"/>
                  <a:pt x="251" y="68"/>
                </a:cubicBezTo>
                <a:cubicBezTo>
                  <a:pt x="254" y="68"/>
                  <a:pt x="257" y="67"/>
                  <a:pt x="260" y="66"/>
                </a:cubicBezTo>
                <a:cubicBezTo>
                  <a:pt x="262" y="65"/>
                  <a:pt x="265" y="63"/>
                  <a:pt x="267" y="60"/>
                </a:cubicBezTo>
                <a:cubicBezTo>
                  <a:pt x="267" y="61"/>
                  <a:pt x="267" y="62"/>
                  <a:pt x="267" y="63"/>
                </a:cubicBezTo>
                <a:cubicBezTo>
                  <a:pt x="267" y="66"/>
                  <a:pt x="267" y="69"/>
                  <a:pt x="269" y="72"/>
                </a:cubicBezTo>
                <a:cubicBezTo>
                  <a:pt x="270" y="74"/>
                  <a:pt x="271" y="76"/>
                  <a:pt x="273" y="78"/>
                </a:cubicBezTo>
                <a:cubicBezTo>
                  <a:pt x="273" y="78"/>
                  <a:pt x="273" y="78"/>
                  <a:pt x="273" y="79"/>
                </a:cubicBezTo>
                <a:cubicBezTo>
                  <a:pt x="272" y="81"/>
                  <a:pt x="272" y="81"/>
                  <a:pt x="272" y="81"/>
                </a:cubicBezTo>
                <a:cubicBezTo>
                  <a:pt x="307" y="105"/>
                  <a:pt x="335" y="141"/>
                  <a:pt x="350" y="160"/>
                </a:cubicBezTo>
                <a:cubicBezTo>
                  <a:pt x="358" y="169"/>
                  <a:pt x="360" y="179"/>
                  <a:pt x="355" y="184"/>
                </a:cubicBezTo>
                <a:close/>
                <a:moveTo>
                  <a:pt x="409" y="147"/>
                </a:moveTo>
                <a:cubicBezTo>
                  <a:pt x="406" y="132"/>
                  <a:pt x="400" y="113"/>
                  <a:pt x="394" y="95"/>
                </a:cubicBezTo>
                <a:cubicBezTo>
                  <a:pt x="391" y="87"/>
                  <a:pt x="388" y="80"/>
                  <a:pt x="384" y="73"/>
                </a:cubicBezTo>
                <a:cubicBezTo>
                  <a:pt x="379" y="61"/>
                  <a:pt x="372" y="49"/>
                  <a:pt x="364" y="40"/>
                </a:cubicBezTo>
                <a:cubicBezTo>
                  <a:pt x="370" y="38"/>
                  <a:pt x="370" y="38"/>
                  <a:pt x="370" y="38"/>
                </a:cubicBezTo>
                <a:cubicBezTo>
                  <a:pt x="389" y="28"/>
                  <a:pt x="389" y="28"/>
                  <a:pt x="389" y="28"/>
                </a:cubicBezTo>
                <a:cubicBezTo>
                  <a:pt x="444" y="143"/>
                  <a:pt x="444" y="143"/>
                  <a:pt x="444" y="143"/>
                </a:cubicBezTo>
                <a:cubicBezTo>
                  <a:pt x="412" y="162"/>
                  <a:pt x="412" y="162"/>
                  <a:pt x="412" y="162"/>
                </a:cubicBezTo>
                <a:cubicBezTo>
                  <a:pt x="411" y="158"/>
                  <a:pt x="410" y="152"/>
                  <a:pt x="409" y="1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mn-ea"/>
              <a:cs typeface="+mn-cs"/>
            </a:endParaRPr>
          </a:p>
        </p:txBody>
      </p:sp>
    </p:spTree>
    <p:extLst>
      <p:ext uri="{BB962C8B-B14F-4D97-AF65-F5344CB8AC3E}">
        <p14:creationId xmlns:p14="http://schemas.microsoft.com/office/powerpoint/2010/main" val="2177744708"/>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4600" b="1" spc="-420" dirty="0" smtClean="0">
                <a:solidFill>
                  <a:schemeClr val="bg1"/>
                </a:solidFill>
                <a:latin typeface="Arial Black" panose="020B0A04020102020204" pitchFamily="34" charset="0"/>
              </a:rPr>
              <a:t>Buying or Selling a Gov’t Contractor Involved In SBA Programs</a:t>
            </a:r>
            <a:endParaRPr lang="en-US" sz="46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Double </a:t>
            </a:r>
            <a:r>
              <a:rPr lang="en-US" dirty="0">
                <a:latin typeface="Arial" panose="020B0604020202020204" pitchFamily="34" charset="0"/>
                <a:cs typeface="Arial" panose="020B0604020202020204" pitchFamily="34" charset="0"/>
              </a:rPr>
              <a:t>the Red Tape </a:t>
            </a:r>
          </a:p>
          <a:p>
            <a:r>
              <a:rPr lang="en-US" dirty="0" smtClean="0">
                <a:latin typeface="Arial" panose="020B0604020202020204" pitchFamily="34" charset="0"/>
                <a:cs typeface="Arial" panose="020B0604020202020204" pitchFamily="34" charset="0"/>
              </a:rPr>
              <a:t>Affiliation/Certification rules</a:t>
            </a:r>
          </a:p>
          <a:p>
            <a:r>
              <a:rPr lang="en-US" dirty="0" smtClean="0">
                <a:latin typeface="Arial" panose="020B0604020202020204" pitchFamily="34" charset="0"/>
                <a:cs typeface="Arial" panose="020B0604020202020204" pitchFamily="34" charset="0"/>
              </a:rPr>
              <a:t>Present </a:t>
            </a:r>
            <a:r>
              <a:rPr lang="en-US" dirty="0">
                <a:latin typeface="Arial" panose="020B0604020202020204" pitchFamily="34" charset="0"/>
                <a:cs typeface="Arial" panose="020B0604020202020204" pitchFamily="34" charset="0"/>
              </a:rPr>
              <a:t>Effect </a:t>
            </a:r>
            <a:r>
              <a:rPr lang="en-US" dirty="0" smtClean="0">
                <a:latin typeface="Arial" panose="020B0604020202020204" pitchFamily="34" charset="0"/>
                <a:cs typeface="Arial" panose="020B0604020202020204" pitchFamily="34" charset="0"/>
              </a:rPr>
              <a:t>Rule</a:t>
            </a:r>
          </a:p>
          <a:p>
            <a:r>
              <a:rPr lang="en-US" dirty="0">
                <a:latin typeface="Arial" panose="020B0604020202020204" pitchFamily="34" charset="0"/>
                <a:cs typeface="Arial" panose="020B0604020202020204" pitchFamily="34" charset="0"/>
              </a:rPr>
              <a:t>Special Rules for Unrestricted </a:t>
            </a:r>
            <a:r>
              <a:rPr lang="en-US" dirty="0" smtClean="0">
                <a:latin typeface="Arial" panose="020B0604020202020204" pitchFamily="34" charset="0"/>
                <a:cs typeface="Arial" panose="020B0604020202020204" pitchFamily="34" charset="0"/>
              </a:rPr>
              <a:t>MACs &amp; Joint Ventures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Status-Held </a:t>
            </a:r>
            <a:r>
              <a:rPr lang="en-US" dirty="0">
                <a:latin typeface="Arial" panose="020B0604020202020204" pitchFamily="34" charset="0"/>
                <a:cs typeface="Arial" panose="020B0604020202020204" pitchFamily="34" charset="0"/>
              </a:rPr>
              <a:t>Small Businesses – Extra Restrictions</a:t>
            </a:r>
          </a:p>
          <a:p>
            <a:pPr lvl="1"/>
            <a:r>
              <a:rPr lang="en-US" dirty="0">
                <a:latin typeface="Arial" panose="020B0604020202020204" pitchFamily="34" charset="0"/>
                <a:cs typeface="Arial" panose="020B0604020202020204" pitchFamily="34" charset="0"/>
              </a:rPr>
              <a:t>Governing Agency Approval of Transaction</a:t>
            </a:r>
          </a:p>
          <a:p>
            <a:pPr lvl="2"/>
            <a:r>
              <a:rPr lang="en-US" sz="2600" dirty="0">
                <a:latin typeface="Arial" panose="020B0604020202020204" pitchFamily="34" charset="0"/>
                <a:cs typeface="Arial" panose="020B0604020202020204" pitchFamily="34" charset="0"/>
              </a:rPr>
              <a:t>8(a) Program Participants (or former </a:t>
            </a:r>
            <a:r>
              <a:rPr lang="en-US" sz="2600" dirty="0" smtClean="0">
                <a:latin typeface="Arial" panose="020B0604020202020204" pitchFamily="34" charset="0"/>
                <a:cs typeface="Arial" panose="020B0604020202020204" pitchFamily="34" charset="0"/>
              </a:rPr>
              <a:t>Participants' </a:t>
            </a:r>
            <a:r>
              <a:rPr lang="en-US" sz="2600" dirty="0">
                <a:latin typeface="Arial" panose="020B0604020202020204" pitchFamily="34" charset="0"/>
                <a:cs typeface="Arial" panose="020B0604020202020204" pitchFamily="34" charset="0"/>
              </a:rPr>
              <a:t>still holding an 8(a) contract)</a:t>
            </a:r>
          </a:p>
          <a:p>
            <a:pPr lvl="3"/>
            <a:r>
              <a:rPr lang="en-US" sz="2400" dirty="0">
                <a:latin typeface="Arial" panose="020B0604020202020204" pitchFamily="34" charset="0"/>
                <a:cs typeface="Arial" panose="020B0604020202020204" pitchFamily="34" charset="0"/>
              </a:rPr>
              <a:t>SBA Pre-Approval [13 CFR 124.515]</a:t>
            </a:r>
          </a:p>
          <a:p>
            <a:pPr lvl="3"/>
            <a:r>
              <a:rPr lang="en-US" sz="2400" dirty="0">
                <a:latin typeface="Arial" panose="020B0604020202020204" pitchFamily="34" charset="0"/>
                <a:cs typeface="Arial" panose="020B0604020202020204" pitchFamily="34" charset="0"/>
              </a:rPr>
              <a:t>Contract transfers require SBA waiver – very limited authority to grant</a:t>
            </a:r>
          </a:p>
          <a:p>
            <a:pPr lvl="2"/>
            <a:r>
              <a:rPr lang="en-US" sz="2600" dirty="0">
                <a:latin typeface="Arial" panose="020B0604020202020204" pitchFamily="34" charset="0"/>
                <a:cs typeface="Arial" panose="020B0604020202020204" pitchFamily="34" charset="0"/>
              </a:rPr>
              <a:t>SDVOSB (CVE) – VA Post-Approval, 30 days [38 CFR 74.3]</a:t>
            </a:r>
          </a:p>
          <a:p>
            <a:pPr lvl="1"/>
            <a:r>
              <a:rPr lang="en-US" dirty="0">
                <a:latin typeface="Arial" panose="020B0604020202020204" pitchFamily="34" charset="0"/>
                <a:cs typeface="Arial" panose="020B0604020202020204" pitchFamily="34" charset="0"/>
              </a:rPr>
              <a:t>Direct Ownership (SDVOSB, WOSB, 8(a)) </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4972210" y="9136896"/>
            <a:ext cx="2988525" cy="1138130"/>
          </a:xfrm>
          <a:prstGeom prst="rect">
            <a:avLst/>
          </a:prstGeom>
        </p:spPr>
      </p:pic>
      <p:sp>
        <p:nvSpPr>
          <p:cNvPr id="10" name="Freeform 27" descr="" title=""/>
          <p:cNvSpPr>
            <a:spLocks noEditPoints="1"/>
          </p:cNvSpPr>
          <p:nvPr/>
        </p:nvSpPr>
        <p:spPr bwMode="auto">
          <a:xfrm>
            <a:off x="2819400" y="5143500"/>
            <a:ext cx="1828800" cy="1371600"/>
          </a:xfrm>
          <a:custGeom>
            <a:avLst/>
            <a:gdLst/>
            <a:ahLst/>
            <a:cxnLst>
              <a:cxn ang="0">
                <a:pos x="350" y="43"/>
              </a:cxn>
              <a:cxn ang="0">
                <a:pos x="333" y="17"/>
              </a:cxn>
              <a:cxn ang="0">
                <a:pos x="271" y="20"/>
              </a:cxn>
              <a:cxn ang="0">
                <a:pos x="237" y="21"/>
              </a:cxn>
              <a:cxn ang="0">
                <a:pos x="207" y="23"/>
              </a:cxn>
              <a:cxn ang="0">
                <a:pos x="201" y="30"/>
              </a:cxn>
              <a:cxn ang="0">
                <a:pos x="200" y="31"/>
              </a:cxn>
              <a:cxn ang="0">
                <a:pos x="199" y="39"/>
              </a:cxn>
              <a:cxn ang="0">
                <a:pos x="97" y="22"/>
              </a:cxn>
              <a:cxn ang="0">
                <a:pos x="0" y="153"/>
              </a:cxn>
              <a:cxn ang="0">
                <a:pos x="64" y="154"/>
              </a:cxn>
              <a:cxn ang="0">
                <a:pos x="83" y="173"/>
              </a:cxn>
              <a:cxn ang="0">
                <a:pos x="79" y="193"/>
              </a:cxn>
              <a:cxn ang="0">
                <a:pos x="88" y="198"/>
              </a:cxn>
              <a:cxn ang="0">
                <a:pos x="124" y="195"/>
              </a:cxn>
              <a:cxn ang="0">
                <a:pos x="136" y="214"/>
              </a:cxn>
              <a:cxn ang="0">
                <a:pos x="152" y="214"/>
              </a:cxn>
              <a:cxn ang="0">
                <a:pos x="160" y="225"/>
              </a:cxn>
              <a:cxn ang="0">
                <a:pos x="173" y="234"/>
              </a:cxn>
              <a:cxn ang="0">
                <a:pos x="182" y="239"/>
              </a:cxn>
              <a:cxn ang="0">
                <a:pos x="194" y="250"/>
              </a:cxn>
              <a:cxn ang="0">
                <a:pos x="209" y="245"/>
              </a:cxn>
              <a:cxn ang="0">
                <a:pos x="263" y="243"/>
              </a:cxn>
              <a:cxn ang="0">
                <a:pos x="327" y="223"/>
              </a:cxn>
              <a:cxn ang="0">
                <a:pos x="368" y="165"/>
              </a:cxn>
              <a:cxn ang="0">
                <a:pos x="406" y="180"/>
              </a:cxn>
              <a:cxn ang="0">
                <a:pos x="321" y="21"/>
              </a:cxn>
              <a:cxn ang="0">
                <a:pos x="315" y="46"/>
              </a:cxn>
              <a:cxn ang="0">
                <a:pos x="293" y="33"/>
              </a:cxn>
              <a:cxn ang="0">
                <a:pos x="16" y="147"/>
              </a:cxn>
              <a:cxn ang="0">
                <a:pos x="44" y="162"/>
              </a:cxn>
              <a:cxn ang="0">
                <a:pos x="326" y="183"/>
              </a:cxn>
              <a:cxn ang="0">
                <a:pos x="282" y="139"/>
              </a:cxn>
              <a:cxn ang="0">
                <a:pos x="323" y="191"/>
              </a:cxn>
              <a:cxn ang="0">
                <a:pos x="301" y="211"/>
              </a:cxn>
              <a:cxn ang="0">
                <a:pos x="289" y="205"/>
              </a:cxn>
              <a:cxn ang="0">
                <a:pos x="254" y="173"/>
              </a:cxn>
              <a:cxn ang="0">
                <a:pos x="285" y="211"/>
              </a:cxn>
              <a:cxn ang="0">
                <a:pos x="261" y="228"/>
              </a:cxn>
              <a:cxn ang="0">
                <a:pos x="223" y="194"/>
              </a:cxn>
              <a:cxn ang="0">
                <a:pos x="252" y="231"/>
              </a:cxn>
              <a:cxn ang="0">
                <a:pos x="213" y="233"/>
              </a:cxn>
              <a:cxn ang="0">
                <a:pos x="208" y="211"/>
              </a:cxn>
              <a:cxn ang="0">
                <a:pos x="196" y="206"/>
              </a:cxn>
              <a:cxn ang="0">
                <a:pos x="189" y="195"/>
              </a:cxn>
              <a:cxn ang="0">
                <a:pos x="179" y="183"/>
              </a:cxn>
              <a:cxn ang="0">
                <a:pos x="163" y="190"/>
              </a:cxn>
              <a:cxn ang="0">
                <a:pos x="152" y="164"/>
              </a:cxn>
              <a:cxn ang="0">
                <a:pos x="134" y="167"/>
              </a:cxn>
              <a:cxn ang="0">
                <a:pos x="93" y="159"/>
              </a:cxn>
              <a:cxn ang="0">
                <a:pos x="132" y="51"/>
              </a:cxn>
              <a:cxn ang="0">
                <a:pos x="192" y="58"/>
              </a:cxn>
              <a:cxn ang="0">
                <a:pos x="179" y="85"/>
              </a:cxn>
              <a:cxn ang="0">
                <a:pos x="189" y="95"/>
              </a:cxn>
              <a:cxn ang="0">
                <a:pos x="228" y="81"/>
              </a:cxn>
              <a:cxn ang="0">
                <a:pos x="251" y="68"/>
              </a:cxn>
              <a:cxn ang="0">
                <a:pos x="267" y="63"/>
              </a:cxn>
              <a:cxn ang="0">
                <a:pos x="273" y="79"/>
              </a:cxn>
              <a:cxn ang="0">
                <a:pos x="355" y="184"/>
              </a:cxn>
              <a:cxn ang="0">
                <a:pos x="384" y="73"/>
              </a:cxn>
              <a:cxn ang="0">
                <a:pos x="389" y="28"/>
              </a:cxn>
              <a:cxn ang="0">
                <a:pos x="409" y="147"/>
              </a:cxn>
            </a:cxnLst>
            <a:rect l="0" t="0" r="r" b="b"/>
            <a:pathLst>
              <a:path w="461" h="254">
                <a:moveTo>
                  <a:pt x="395" y="11"/>
                </a:moveTo>
                <a:cubicBezTo>
                  <a:pt x="343" y="37"/>
                  <a:pt x="343" y="37"/>
                  <a:pt x="343" y="37"/>
                </a:cubicBezTo>
                <a:cubicBezTo>
                  <a:pt x="350" y="43"/>
                  <a:pt x="350" y="43"/>
                  <a:pt x="350" y="43"/>
                </a:cubicBezTo>
                <a:cubicBezTo>
                  <a:pt x="350" y="44"/>
                  <a:pt x="350" y="44"/>
                  <a:pt x="351" y="45"/>
                </a:cubicBezTo>
                <a:cubicBezTo>
                  <a:pt x="344" y="47"/>
                  <a:pt x="337" y="50"/>
                  <a:pt x="331" y="53"/>
                </a:cubicBezTo>
                <a:cubicBezTo>
                  <a:pt x="335" y="42"/>
                  <a:pt x="339" y="24"/>
                  <a:pt x="333" y="17"/>
                </a:cubicBezTo>
                <a:cubicBezTo>
                  <a:pt x="330" y="14"/>
                  <a:pt x="326" y="12"/>
                  <a:pt x="318" y="16"/>
                </a:cubicBezTo>
                <a:cubicBezTo>
                  <a:pt x="298" y="26"/>
                  <a:pt x="297" y="26"/>
                  <a:pt x="287" y="28"/>
                </a:cubicBezTo>
                <a:cubicBezTo>
                  <a:pt x="282" y="25"/>
                  <a:pt x="277" y="22"/>
                  <a:pt x="271" y="20"/>
                </a:cubicBezTo>
                <a:cubicBezTo>
                  <a:pt x="265" y="19"/>
                  <a:pt x="259" y="19"/>
                  <a:pt x="253" y="20"/>
                </a:cubicBezTo>
                <a:cubicBezTo>
                  <a:pt x="250" y="20"/>
                  <a:pt x="248" y="21"/>
                  <a:pt x="245" y="21"/>
                </a:cubicBezTo>
                <a:cubicBezTo>
                  <a:pt x="242" y="21"/>
                  <a:pt x="240" y="21"/>
                  <a:pt x="237" y="21"/>
                </a:cubicBezTo>
                <a:cubicBezTo>
                  <a:pt x="232" y="21"/>
                  <a:pt x="226" y="21"/>
                  <a:pt x="221" y="21"/>
                </a:cubicBezTo>
                <a:cubicBezTo>
                  <a:pt x="218" y="21"/>
                  <a:pt x="215" y="21"/>
                  <a:pt x="212" y="21"/>
                </a:cubicBezTo>
                <a:cubicBezTo>
                  <a:pt x="210" y="22"/>
                  <a:pt x="209" y="22"/>
                  <a:pt x="207" y="23"/>
                </a:cubicBezTo>
                <a:cubicBezTo>
                  <a:pt x="205" y="24"/>
                  <a:pt x="204" y="25"/>
                  <a:pt x="202" y="27"/>
                </a:cubicBezTo>
                <a:cubicBezTo>
                  <a:pt x="202" y="27"/>
                  <a:pt x="202" y="27"/>
                  <a:pt x="201" y="28"/>
                </a:cubicBezTo>
                <a:cubicBezTo>
                  <a:pt x="201" y="28"/>
                  <a:pt x="201" y="29"/>
                  <a:pt x="201" y="30"/>
                </a:cubicBezTo>
                <a:cubicBezTo>
                  <a:pt x="200" y="30"/>
                  <a:pt x="200" y="30"/>
                  <a:pt x="200" y="30"/>
                </a:cubicBezTo>
                <a:cubicBezTo>
                  <a:pt x="200" y="31"/>
                  <a:pt x="200" y="31"/>
                  <a:pt x="200" y="31"/>
                </a:cubicBezTo>
                <a:cubicBezTo>
                  <a:pt x="200" y="31"/>
                  <a:pt x="200" y="31"/>
                  <a:pt x="200" y="31"/>
                </a:cubicBezTo>
                <a:cubicBezTo>
                  <a:pt x="200" y="32"/>
                  <a:pt x="200" y="32"/>
                  <a:pt x="200" y="32"/>
                </a:cubicBezTo>
                <a:cubicBezTo>
                  <a:pt x="199" y="36"/>
                  <a:pt x="199" y="36"/>
                  <a:pt x="199" y="36"/>
                </a:cubicBezTo>
                <a:cubicBezTo>
                  <a:pt x="199" y="37"/>
                  <a:pt x="199" y="38"/>
                  <a:pt x="199" y="39"/>
                </a:cubicBezTo>
                <a:cubicBezTo>
                  <a:pt x="171" y="38"/>
                  <a:pt x="145" y="40"/>
                  <a:pt x="132" y="42"/>
                </a:cubicBezTo>
                <a:cubicBezTo>
                  <a:pt x="96" y="36"/>
                  <a:pt x="96" y="36"/>
                  <a:pt x="96" y="36"/>
                </a:cubicBezTo>
                <a:cubicBezTo>
                  <a:pt x="97" y="31"/>
                  <a:pt x="97" y="26"/>
                  <a:pt x="97" y="22"/>
                </a:cubicBezTo>
                <a:cubicBezTo>
                  <a:pt x="96" y="18"/>
                  <a:pt x="96" y="18"/>
                  <a:pt x="96" y="18"/>
                </a:cubicBezTo>
                <a:cubicBezTo>
                  <a:pt x="54" y="0"/>
                  <a:pt x="54" y="0"/>
                  <a:pt x="54" y="0"/>
                </a:cubicBezTo>
                <a:cubicBezTo>
                  <a:pt x="0" y="153"/>
                  <a:pt x="0" y="153"/>
                  <a:pt x="0" y="153"/>
                </a:cubicBezTo>
                <a:cubicBezTo>
                  <a:pt x="46" y="178"/>
                  <a:pt x="46" y="178"/>
                  <a:pt x="46" y="178"/>
                </a:cubicBezTo>
                <a:cubicBezTo>
                  <a:pt x="50" y="175"/>
                  <a:pt x="50" y="175"/>
                  <a:pt x="50" y="175"/>
                </a:cubicBezTo>
                <a:cubicBezTo>
                  <a:pt x="55" y="170"/>
                  <a:pt x="59" y="163"/>
                  <a:pt x="64" y="154"/>
                </a:cubicBezTo>
                <a:cubicBezTo>
                  <a:pt x="70" y="158"/>
                  <a:pt x="80" y="165"/>
                  <a:pt x="86" y="169"/>
                </a:cubicBezTo>
                <a:cubicBezTo>
                  <a:pt x="87" y="169"/>
                  <a:pt x="87" y="170"/>
                  <a:pt x="87" y="170"/>
                </a:cubicBezTo>
                <a:cubicBezTo>
                  <a:pt x="86" y="171"/>
                  <a:pt x="84" y="172"/>
                  <a:pt x="83" y="173"/>
                </a:cubicBezTo>
                <a:cubicBezTo>
                  <a:pt x="80" y="176"/>
                  <a:pt x="78" y="178"/>
                  <a:pt x="76" y="182"/>
                </a:cubicBezTo>
                <a:cubicBezTo>
                  <a:pt x="76" y="183"/>
                  <a:pt x="75" y="185"/>
                  <a:pt x="76" y="188"/>
                </a:cubicBezTo>
                <a:cubicBezTo>
                  <a:pt x="76" y="190"/>
                  <a:pt x="78" y="192"/>
                  <a:pt x="79" y="193"/>
                </a:cubicBezTo>
                <a:cubicBezTo>
                  <a:pt x="80" y="194"/>
                  <a:pt x="81" y="194"/>
                  <a:pt x="81" y="194"/>
                </a:cubicBezTo>
                <a:cubicBezTo>
                  <a:pt x="82" y="195"/>
                  <a:pt x="83" y="195"/>
                  <a:pt x="83" y="196"/>
                </a:cubicBezTo>
                <a:cubicBezTo>
                  <a:pt x="85" y="197"/>
                  <a:pt x="86" y="197"/>
                  <a:pt x="88" y="198"/>
                </a:cubicBezTo>
                <a:cubicBezTo>
                  <a:pt x="94" y="200"/>
                  <a:pt x="101" y="201"/>
                  <a:pt x="108" y="199"/>
                </a:cubicBezTo>
                <a:cubicBezTo>
                  <a:pt x="113" y="199"/>
                  <a:pt x="118" y="197"/>
                  <a:pt x="123" y="194"/>
                </a:cubicBezTo>
                <a:cubicBezTo>
                  <a:pt x="123" y="194"/>
                  <a:pt x="124" y="195"/>
                  <a:pt x="124" y="195"/>
                </a:cubicBezTo>
                <a:cubicBezTo>
                  <a:pt x="124" y="197"/>
                  <a:pt x="125" y="199"/>
                  <a:pt x="125" y="201"/>
                </a:cubicBezTo>
                <a:cubicBezTo>
                  <a:pt x="126" y="204"/>
                  <a:pt x="127" y="207"/>
                  <a:pt x="129" y="209"/>
                </a:cubicBezTo>
                <a:cubicBezTo>
                  <a:pt x="131" y="211"/>
                  <a:pt x="133" y="213"/>
                  <a:pt x="136" y="214"/>
                </a:cubicBezTo>
                <a:cubicBezTo>
                  <a:pt x="136" y="214"/>
                  <a:pt x="136" y="214"/>
                  <a:pt x="136" y="214"/>
                </a:cubicBezTo>
                <a:cubicBezTo>
                  <a:pt x="138" y="215"/>
                  <a:pt x="141" y="216"/>
                  <a:pt x="144" y="216"/>
                </a:cubicBezTo>
                <a:cubicBezTo>
                  <a:pt x="147" y="216"/>
                  <a:pt x="150" y="216"/>
                  <a:pt x="152" y="214"/>
                </a:cubicBezTo>
                <a:cubicBezTo>
                  <a:pt x="153" y="214"/>
                  <a:pt x="153" y="214"/>
                  <a:pt x="153" y="214"/>
                </a:cubicBezTo>
                <a:cubicBezTo>
                  <a:pt x="154" y="215"/>
                  <a:pt x="155" y="215"/>
                  <a:pt x="156" y="216"/>
                </a:cubicBezTo>
                <a:cubicBezTo>
                  <a:pt x="156" y="219"/>
                  <a:pt x="158" y="223"/>
                  <a:pt x="160" y="225"/>
                </a:cubicBezTo>
                <a:cubicBezTo>
                  <a:pt x="164" y="230"/>
                  <a:pt x="169" y="233"/>
                  <a:pt x="173" y="234"/>
                </a:cubicBezTo>
                <a:cubicBezTo>
                  <a:pt x="173" y="234"/>
                  <a:pt x="173" y="234"/>
                  <a:pt x="173" y="234"/>
                </a:cubicBezTo>
                <a:cubicBezTo>
                  <a:pt x="173" y="234"/>
                  <a:pt x="173" y="234"/>
                  <a:pt x="173" y="234"/>
                </a:cubicBezTo>
                <a:cubicBezTo>
                  <a:pt x="176" y="235"/>
                  <a:pt x="179" y="234"/>
                  <a:pt x="181" y="233"/>
                </a:cubicBezTo>
                <a:cubicBezTo>
                  <a:pt x="181" y="232"/>
                  <a:pt x="181" y="232"/>
                  <a:pt x="182" y="232"/>
                </a:cubicBezTo>
                <a:cubicBezTo>
                  <a:pt x="182" y="234"/>
                  <a:pt x="182" y="236"/>
                  <a:pt x="182" y="239"/>
                </a:cubicBezTo>
                <a:cubicBezTo>
                  <a:pt x="183" y="242"/>
                  <a:pt x="184" y="244"/>
                  <a:pt x="186" y="247"/>
                </a:cubicBezTo>
                <a:cubicBezTo>
                  <a:pt x="187" y="248"/>
                  <a:pt x="188" y="249"/>
                  <a:pt x="190" y="249"/>
                </a:cubicBezTo>
                <a:cubicBezTo>
                  <a:pt x="191" y="250"/>
                  <a:pt x="193" y="250"/>
                  <a:pt x="194" y="250"/>
                </a:cubicBezTo>
                <a:cubicBezTo>
                  <a:pt x="196" y="250"/>
                  <a:pt x="199" y="250"/>
                  <a:pt x="202" y="250"/>
                </a:cubicBezTo>
                <a:cubicBezTo>
                  <a:pt x="204" y="249"/>
                  <a:pt x="207" y="247"/>
                  <a:pt x="208" y="245"/>
                </a:cubicBezTo>
                <a:cubicBezTo>
                  <a:pt x="209" y="245"/>
                  <a:pt x="209" y="245"/>
                  <a:pt x="209" y="245"/>
                </a:cubicBezTo>
                <a:cubicBezTo>
                  <a:pt x="223" y="251"/>
                  <a:pt x="235" y="254"/>
                  <a:pt x="244" y="254"/>
                </a:cubicBezTo>
                <a:cubicBezTo>
                  <a:pt x="248" y="254"/>
                  <a:pt x="252" y="254"/>
                  <a:pt x="255" y="252"/>
                </a:cubicBezTo>
                <a:cubicBezTo>
                  <a:pt x="258" y="251"/>
                  <a:pt x="261" y="248"/>
                  <a:pt x="263" y="243"/>
                </a:cubicBezTo>
                <a:cubicBezTo>
                  <a:pt x="271" y="245"/>
                  <a:pt x="282" y="248"/>
                  <a:pt x="292" y="242"/>
                </a:cubicBezTo>
                <a:cubicBezTo>
                  <a:pt x="298" y="239"/>
                  <a:pt x="302" y="233"/>
                  <a:pt x="304" y="225"/>
                </a:cubicBezTo>
                <a:cubicBezTo>
                  <a:pt x="312" y="227"/>
                  <a:pt x="320" y="228"/>
                  <a:pt x="327" y="223"/>
                </a:cubicBezTo>
                <a:cubicBezTo>
                  <a:pt x="333" y="219"/>
                  <a:pt x="336" y="211"/>
                  <a:pt x="336" y="200"/>
                </a:cubicBezTo>
                <a:cubicBezTo>
                  <a:pt x="348" y="203"/>
                  <a:pt x="359" y="200"/>
                  <a:pt x="365" y="192"/>
                </a:cubicBezTo>
                <a:cubicBezTo>
                  <a:pt x="370" y="186"/>
                  <a:pt x="372" y="177"/>
                  <a:pt x="368" y="165"/>
                </a:cubicBezTo>
                <a:cubicBezTo>
                  <a:pt x="387" y="156"/>
                  <a:pt x="387" y="156"/>
                  <a:pt x="387" y="156"/>
                </a:cubicBezTo>
                <a:cubicBezTo>
                  <a:pt x="403" y="182"/>
                  <a:pt x="403" y="182"/>
                  <a:pt x="403" y="182"/>
                </a:cubicBezTo>
                <a:cubicBezTo>
                  <a:pt x="406" y="180"/>
                  <a:pt x="406" y="180"/>
                  <a:pt x="406" y="180"/>
                </a:cubicBezTo>
                <a:cubicBezTo>
                  <a:pt x="461" y="148"/>
                  <a:pt x="461" y="148"/>
                  <a:pt x="461" y="148"/>
                </a:cubicBezTo>
                <a:lnTo>
                  <a:pt x="395" y="11"/>
                </a:lnTo>
                <a:close/>
                <a:moveTo>
                  <a:pt x="321" y="21"/>
                </a:moveTo>
                <a:cubicBezTo>
                  <a:pt x="323" y="20"/>
                  <a:pt x="326" y="19"/>
                  <a:pt x="328" y="21"/>
                </a:cubicBezTo>
                <a:cubicBezTo>
                  <a:pt x="332" y="25"/>
                  <a:pt x="328" y="43"/>
                  <a:pt x="324" y="52"/>
                </a:cubicBezTo>
                <a:cubicBezTo>
                  <a:pt x="321" y="50"/>
                  <a:pt x="318" y="48"/>
                  <a:pt x="315" y="46"/>
                </a:cubicBezTo>
                <a:cubicBezTo>
                  <a:pt x="312" y="45"/>
                  <a:pt x="309" y="43"/>
                  <a:pt x="307" y="42"/>
                </a:cubicBezTo>
                <a:cubicBezTo>
                  <a:pt x="305" y="41"/>
                  <a:pt x="302" y="40"/>
                  <a:pt x="300" y="39"/>
                </a:cubicBezTo>
                <a:cubicBezTo>
                  <a:pt x="298" y="37"/>
                  <a:pt x="296" y="35"/>
                  <a:pt x="293" y="33"/>
                </a:cubicBezTo>
                <a:cubicBezTo>
                  <a:pt x="300" y="32"/>
                  <a:pt x="304" y="30"/>
                  <a:pt x="321" y="21"/>
                </a:cubicBezTo>
                <a:close/>
                <a:moveTo>
                  <a:pt x="44" y="162"/>
                </a:moveTo>
                <a:cubicBezTo>
                  <a:pt x="16" y="147"/>
                  <a:pt x="16" y="147"/>
                  <a:pt x="16" y="147"/>
                </a:cubicBezTo>
                <a:cubicBezTo>
                  <a:pt x="61" y="17"/>
                  <a:pt x="61" y="17"/>
                  <a:pt x="61" y="17"/>
                </a:cubicBezTo>
                <a:cubicBezTo>
                  <a:pt x="84" y="27"/>
                  <a:pt x="84" y="27"/>
                  <a:pt x="84" y="27"/>
                </a:cubicBezTo>
                <a:cubicBezTo>
                  <a:pt x="85" y="56"/>
                  <a:pt x="66" y="136"/>
                  <a:pt x="44" y="162"/>
                </a:cubicBezTo>
                <a:close/>
                <a:moveTo>
                  <a:pt x="355" y="184"/>
                </a:moveTo>
                <a:cubicBezTo>
                  <a:pt x="351" y="190"/>
                  <a:pt x="342" y="190"/>
                  <a:pt x="333" y="186"/>
                </a:cubicBezTo>
                <a:cubicBezTo>
                  <a:pt x="326" y="183"/>
                  <a:pt x="326" y="183"/>
                  <a:pt x="326" y="183"/>
                </a:cubicBezTo>
                <a:cubicBezTo>
                  <a:pt x="324" y="181"/>
                  <a:pt x="323" y="180"/>
                  <a:pt x="321" y="179"/>
                </a:cubicBezTo>
                <a:cubicBezTo>
                  <a:pt x="316" y="175"/>
                  <a:pt x="311" y="171"/>
                  <a:pt x="307" y="166"/>
                </a:cubicBezTo>
                <a:cubicBezTo>
                  <a:pt x="298" y="158"/>
                  <a:pt x="289" y="149"/>
                  <a:pt x="282" y="139"/>
                </a:cubicBezTo>
                <a:cubicBezTo>
                  <a:pt x="288" y="149"/>
                  <a:pt x="295" y="160"/>
                  <a:pt x="303" y="170"/>
                </a:cubicBezTo>
                <a:cubicBezTo>
                  <a:pt x="308" y="175"/>
                  <a:pt x="312" y="179"/>
                  <a:pt x="316" y="184"/>
                </a:cubicBezTo>
                <a:cubicBezTo>
                  <a:pt x="319" y="186"/>
                  <a:pt x="321" y="189"/>
                  <a:pt x="323" y="191"/>
                </a:cubicBezTo>
                <a:cubicBezTo>
                  <a:pt x="324" y="192"/>
                  <a:pt x="324" y="192"/>
                  <a:pt x="324" y="192"/>
                </a:cubicBezTo>
                <a:cubicBezTo>
                  <a:pt x="324" y="207"/>
                  <a:pt x="321" y="211"/>
                  <a:pt x="320" y="213"/>
                </a:cubicBezTo>
                <a:cubicBezTo>
                  <a:pt x="316" y="216"/>
                  <a:pt x="306" y="212"/>
                  <a:pt x="301" y="211"/>
                </a:cubicBezTo>
                <a:cubicBezTo>
                  <a:pt x="294" y="208"/>
                  <a:pt x="294" y="208"/>
                  <a:pt x="294" y="208"/>
                </a:cubicBezTo>
                <a:cubicBezTo>
                  <a:pt x="294" y="208"/>
                  <a:pt x="294" y="208"/>
                  <a:pt x="294" y="208"/>
                </a:cubicBezTo>
                <a:cubicBezTo>
                  <a:pt x="292" y="207"/>
                  <a:pt x="291" y="206"/>
                  <a:pt x="289" y="205"/>
                </a:cubicBezTo>
                <a:cubicBezTo>
                  <a:pt x="285" y="202"/>
                  <a:pt x="281" y="199"/>
                  <a:pt x="277" y="196"/>
                </a:cubicBezTo>
                <a:cubicBezTo>
                  <a:pt x="273" y="192"/>
                  <a:pt x="269" y="189"/>
                  <a:pt x="265" y="185"/>
                </a:cubicBezTo>
                <a:cubicBezTo>
                  <a:pt x="261" y="181"/>
                  <a:pt x="258" y="178"/>
                  <a:pt x="254" y="173"/>
                </a:cubicBezTo>
                <a:cubicBezTo>
                  <a:pt x="257" y="178"/>
                  <a:pt x="260" y="182"/>
                  <a:pt x="263" y="187"/>
                </a:cubicBezTo>
                <a:cubicBezTo>
                  <a:pt x="267" y="191"/>
                  <a:pt x="270" y="195"/>
                  <a:pt x="274" y="199"/>
                </a:cubicBezTo>
                <a:cubicBezTo>
                  <a:pt x="277" y="203"/>
                  <a:pt x="281" y="207"/>
                  <a:pt x="285" y="211"/>
                </a:cubicBezTo>
                <a:cubicBezTo>
                  <a:pt x="287" y="213"/>
                  <a:pt x="290" y="215"/>
                  <a:pt x="293" y="217"/>
                </a:cubicBezTo>
                <a:cubicBezTo>
                  <a:pt x="292" y="225"/>
                  <a:pt x="289" y="229"/>
                  <a:pt x="286" y="231"/>
                </a:cubicBezTo>
                <a:cubicBezTo>
                  <a:pt x="278" y="235"/>
                  <a:pt x="266" y="231"/>
                  <a:pt x="261" y="228"/>
                </a:cubicBezTo>
                <a:cubicBezTo>
                  <a:pt x="252" y="224"/>
                  <a:pt x="252" y="224"/>
                  <a:pt x="252" y="224"/>
                </a:cubicBezTo>
                <a:cubicBezTo>
                  <a:pt x="252" y="224"/>
                  <a:pt x="244" y="218"/>
                  <a:pt x="240" y="214"/>
                </a:cubicBezTo>
                <a:cubicBezTo>
                  <a:pt x="234" y="208"/>
                  <a:pt x="228" y="201"/>
                  <a:pt x="223" y="194"/>
                </a:cubicBezTo>
                <a:cubicBezTo>
                  <a:pt x="227" y="202"/>
                  <a:pt x="232" y="209"/>
                  <a:pt x="238" y="216"/>
                </a:cubicBezTo>
                <a:cubicBezTo>
                  <a:pt x="241" y="219"/>
                  <a:pt x="244" y="223"/>
                  <a:pt x="247" y="226"/>
                </a:cubicBezTo>
                <a:cubicBezTo>
                  <a:pt x="249" y="228"/>
                  <a:pt x="250" y="230"/>
                  <a:pt x="252" y="231"/>
                </a:cubicBezTo>
                <a:cubicBezTo>
                  <a:pt x="252" y="234"/>
                  <a:pt x="252" y="234"/>
                  <a:pt x="252" y="234"/>
                </a:cubicBezTo>
                <a:cubicBezTo>
                  <a:pt x="252" y="239"/>
                  <a:pt x="250" y="241"/>
                  <a:pt x="249" y="241"/>
                </a:cubicBezTo>
                <a:cubicBezTo>
                  <a:pt x="243" y="244"/>
                  <a:pt x="231" y="241"/>
                  <a:pt x="213" y="233"/>
                </a:cubicBezTo>
                <a:cubicBezTo>
                  <a:pt x="213" y="232"/>
                  <a:pt x="213" y="232"/>
                  <a:pt x="213" y="231"/>
                </a:cubicBezTo>
                <a:cubicBezTo>
                  <a:pt x="213" y="226"/>
                  <a:pt x="213" y="222"/>
                  <a:pt x="211" y="217"/>
                </a:cubicBezTo>
                <a:cubicBezTo>
                  <a:pt x="210" y="215"/>
                  <a:pt x="209" y="213"/>
                  <a:pt x="208" y="211"/>
                </a:cubicBezTo>
                <a:cubicBezTo>
                  <a:pt x="207" y="209"/>
                  <a:pt x="206" y="207"/>
                  <a:pt x="203" y="206"/>
                </a:cubicBezTo>
                <a:cubicBezTo>
                  <a:pt x="203" y="206"/>
                  <a:pt x="203" y="206"/>
                  <a:pt x="203" y="206"/>
                </a:cubicBezTo>
                <a:cubicBezTo>
                  <a:pt x="201" y="205"/>
                  <a:pt x="198" y="205"/>
                  <a:pt x="196" y="206"/>
                </a:cubicBezTo>
                <a:cubicBezTo>
                  <a:pt x="194" y="208"/>
                  <a:pt x="192" y="209"/>
                  <a:pt x="191" y="211"/>
                </a:cubicBezTo>
                <a:cubicBezTo>
                  <a:pt x="190" y="211"/>
                  <a:pt x="190" y="211"/>
                  <a:pt x="190" y="211"/>
                </a:cubicBezTo>
                <a:cubicBezTo>
                  <a:pt x="191" y="206"/>
                  <a:pt x="191" y="201"/>
                  <a:pt x="189" y="195"/>
                </a:cubicBezTo>
                <a:cubicBezTo>
                  <a:pt x="189" y="193"/>
                  <a:pt x="187" y="190"/>
                  <a:pt x="185" y="187"/>
                </a:cubicBezTo>
                <a:cubicBezTo>
                  <a:pt x="184" y="186"/>
                  <a:pt x="183" y="185"/>
                  <a:pt x="182" y="184"/>
                </a:cubicBezTo>
                <a:cubicBezTo>
                  <a:pt x="181" y="184"/>
                  <a:pt x="180" y="183"/>
                  <a:pt x="179" y="183"/>
                </a:cubicBezTo>
                <a:cubicBezTo>
                  <a:pt x="178" y="183"/>
                  <a:pt x="177" y="183"/>
                  <a:pt x="176" y="183"/>
                </a:cubicBezTo>
                <a:cubicBezTo>
                  <a:pt x="172" y="182"/>
                  <a:pt x="169" y="184"/>
                  <a:pt x="167" y="186"/>
                </a:cubicBezTo>
                <a:cubicBezTo>
                  <a:pt x="165" y="187"/>
                  <a:pt x="164" y="189"/>
                  <a:pt x="163" y="190"/>
                </a:cubicBezTo>
                <a:cubicBezTo>
                  <a:pt x="162" y="188"/>
                  <a:pt x="162" y="185"/>
                  <a:pt x="162" y="182"/>
                </a:cubicBezTo>
                <a:cubicBezTo>
                  <a:pt x="160" y="176"/>
                  <a:pt x="159" y="171"/>
                  <a:pt x="154" y="166"/>
                </a:cubicBezTo>
                <a:cubicBezTo>
                  <a:pt x="154" y="165"/>
                  <a:pt x="153" y="164"/>
                  <a:pt x="152" y="164"/>
                </a:cubicBezTo>
                <a:cubicBezTo>
                  <a:pt x="152" y="163"/>
                  <a:pt x="150" y="162"/>
                  <a:pt x="150" y="162"/>
                </a:cubicBezTo>
                <a:cubicBezTo>
                  <a:pt x="148" y="161"/>
                  <a:pt x="146" y="161"/>
                  <a:pt x="143" y="161"/>
                </a:cubicBezTo>
                <a:cubicBezTo>
                  <a:pt x="139" y="162"/>
                  <a:pt x="136" y="164"/>
                  <a:pt x="134" y="167"/>
                </a:cubicBezTo>
                <a:cubicBezTo>
                  <a:pt x="130" y="171"/>
                  <a:pt x="127" y="176"/>
                  <a:pt x="126" y="181"/>
                </a:cubicBezTo>
                <a:cubicBezTo>
                  <a:pt x="118" y="176"/>
                  <a:pt x="111" y="171"/>
                  <a:pt x="103" y="165"/>
                </a:cubicBezTo>
                <a:cubicBezTo>
                  <a:pt x="99" y="163"/>
                  <a:pt x="96" y="160"/>
                  <a:pt x="93" y="159"/>
                </a:cubicBezTo>
                <a:cubicBezTo>
                  <a:pt x="87" y="154"/>
                  <a:pt x="75" y="146"/>
                  <a:pt x="70" y="143"/>
                </a:cubicBezTo>
                <a:cubicBezTo>
                  <a:pt x="83" y="113"/>
                  <a:pt x="92" y="73"/>
                  <a:pt x="95" y="46"/>
                </a:cubicBezTo>
                <a:cubicBezTo>
                  <a:pt x="132" y="51"/>
                  <a:pt x="132" y="51"/>
                  <a:pt x="132" y="51"/>
                </a:cubicBezTo>
                <a:cubicBezTo>
                  <a:pt x="133" y="51"/>
                  <a:pt x="133" y="51"/>
                  <a:pt x="133" y="51"/>
                </a:cubicBezTo>
                <a:cubicBezTo>
                  <a:pt x="145" y="49"/>
                  <a:pt x="170" y="48"/>
                  <a:pt x="196" y="48"/>
                </a:cubicBezTo>
                <a:cubicBezTo>
                  <a:pt x="195" y="52"/>
                  <a:pt x="194" y="55"/>
                  <a:pt x="192" y="58"/>
                </a:cubicBezTo>
                <a:cubicBezTo>
                  <a:pt x="189" y="62"/>
                  <a:pt x="185" y="67"/>
                  <a:pt x="182" y="72"/>
                </a:cubicBezTo>
                <a:cubicBezTo>
                  <a:pt x="181" y="74"/>
                  <a:pt x="179" y="77"/>
                  <a:pt x="179" y="80"/>
                </a:cubicBezTo>
                <a:cubicBezTo>
                  <a:pt x="178" y="82"/>
                  <a:pt x="178" y="84"/>
                  <a:pt x="179" y="85"/>
                </a:cubicBezTo>
                <a:cubicBezTo>
                  <a:pt x="179" y="87"/>
                  <a:pt x="180" y="89"/>
                  <a:pt x="181" y="90"/>
                </a:cubicBezTo>
                <a:cubicBezTo>
                  <a:pt x="182" y="92"/>
                  <a:pt x="184" y="92"/>
                  <a:pt x="185" y="93"/>
                </a:cubicBezTo>
                <a:cubicBezTo>
                  <a:pt x="187" y="94"/>
                  <a:pt x="188" y="95"/>
                  <a:pt x="189" y="95"/>
                </a:cubicBezTo>
                <a:cubicBezTo>
                  <a:pt x="192" y="96"/>
                  <a:pt x="195" y="97"/>
                  <a:pt x="198" y="97"/>
                </a:cubicBezTo>
                <a:cubicBezTo>
                  <a:pt x="204" y="97"/>
                  <a:pt x="210" y="95"/>
                  <a:pt x="215" y="92"/>
                </a:cubicBezTo>
                <a:cubicBezTo>
                  <a:pt x="220" y="89"/>
                  <a:pt x="224" y="85"/>
                  <a:pt x="228" y="81"/>
                </a:cubicBezTo>
                <a:cubicBezTo>
                  <a:pt x="230" y="79"/>
                  <a:pt x="232" y="77"/>
                  <a:pt x="233" y="74"/>
                </a:cubicBezTo>
                <a:cubicBezTo>
                  <a:pt x="234" y="72"/>
                  <a:pt x="235" y="69"/>
                  <a:pt x="235" y="67"/>
                </a:cubicBezTo>
                <a:cubicBezTo>
                  <a:pt x="240" y="68"/>
                  <a:pt x="246" y="69"/>
                  <a:pt x="251" y="68"/>
                </a:cubicBezTo>
                <a:cubicBezTo>
                  <a:pt x="254" y="68"/>
                  <a:pt x="257" y="67"/>
                  <a:pt x="260" y="66"/>
                </a:cubicBezTo>
                <a:cubicBezTo>
                  <a:pt x="262" y="65"/>
                  <a:pt x="265" y="63"/>
                  <a:pt x="267" y="60"/>
                </a:cubicBezTo>
                <a:cubicBezTo>
                  <a:pt x="267" y="61"/>
                  <a:pt x="267" y="62"/>
                  <a:pt x="267" y="63"/>
                </a:cubicBezTo>
                <a:cubicBezTo>
                  <a:pt x="267" y="66"/>
                  <a:pt x="267" y="69"/>
                  <a:pt x="269" y="72"/>
                </a:cubicBezTo>
                <a:cubicBezTo>
                  <a:pt x="270" y="74"/>
                  <a:pt x="271" y="76"/>
                  <a:pt x="273" y="78"/>
                </a:cubicBezTo>
                <a:cubicBezTo>
                  <a:pt x="273" y="78"/>
                  <a:pt x="273" y="78"/>
                  <a:pt x="273" y="79"/>
                </a:cubicBezTo>
                <a:cubicBezTo>
                  <a:pt x="272" y="81"/>
                  <a:pt x="272" y="81"/>
                  <a:pt x="272" y="81"/>
                </a:cubicBezTo>
                <a:cubicBezTo>
                  <a:pt x="307" y="105"/>
                  <a:pt x="335" y="141"/>
                  <a:pt x="350" y="160"/>
                </a:cubicBezTo>
                <a:cubicBezTo>
                  <a:pt x="358" y="169"/>
                  <a:pt x="360" y="179"/>
                  <a:pt x="355" y="184"/>
                </a:cubicBezTo>
                <a:close/>
                <a:moveTo>
                  <a:pt x="409" y="147"/>
                </a:moveTo>
                <a:cubicBezTo>
                  <a:pt x="406" y="132"/>
                  <a:pt x="400" y="113"/>
                  <a:pt x="394" y="95"/>
                </a:cubicBezTo>
                <a:cubicBezTo>
                  <a:pt x="391" y="87"/>
                  <a:pt x="388" y="80"/>
                  <a:pt x="384" y="73"/>
                </a:cubicBezTo>
                <a:cubicBezTo>
                  <a:pt x="379" y="61"/>
                  <a:pt x="372" y="49"/>
                  <a:pt x="364" y="40"/>
                </a:cubicBezTo>
                <a:cubicBezTo>
                  <a:pt x="370" y="38"/>
                  <a:pt x="370" y="38"/>
                  <a:pt x="370" y="38"/>
                </a:cubicBezTo>
                <a:cubicBezTo>
                  <a:pt x="389" y="28"/>
                  <a:pt x="389" y="28"/>
                  <a:pt x="389" y="28"/>
                </a:cubicBezTo>
                <a:cubicBezTo>
                  <a:pt x="444" y="143"/>
                  <a:pt x="444" y="143"/>
                  <a:pt x="444" y="143"/>
                </a:cubicBezTo>
                <a:cubicBezTo>
                  <a:pt x="412" y="162"/>
                  <a:pt x="412" y="162"/>
                  <a:pt x="412" y="162"/>
                </a:cubicBezTo>
                <a:cubicBezTo>
                  <a:pt x="411" y="158"/>
                  <a:pt x="410" y="152"/>
                  <a:pt x="409" y="1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mn-ea"/>
              <a:cs typeface="+mn-cs"/>
            </a:endParaRPr>
          </a:p>
        </p:txBody>
      </p:sp>
    </p:spTree>
    <p:extLst>
      <p:ext uri="{BB962C8B-B14F-4D97-AF65-F5344CB8AC3E}">
        <p14:creationId xmlns:p14="http://schemas.microsoft.com/office/powerpoint/2010/main" val="502057577"/>
      </p:ext>
    </p:extLst>
  </p:cSld>
  <p:clrMapOvr>
    <a:masterClrMapping/>
  </p:clrMapOvr>
</p:sld>
</file>

<file path=ppt/slides/slide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199" y="274638"/>
            <a:ext cx="17466525" cy="1143000"/>
          </a:xfrm>
        </p:spPr>
        <p:txBody>
          <a:bodyPr>
            <a:normAutofit/>
          </a:bodyPr>
          <a:lstStyle/>
          <a:p>
            <a:pPr algn="l"/>
            <a:r>
              <a:rPr lang="en-US" sz="5400" spc="-420" dirty="0" smtClean="0">
                <a:solidFill>
                  <a:srgbClr val="006666"/>
                </a:solidFill>
                <a:latin typeface="Arial Black" panose="020B0A04020102020204" pitchFamily="34" charset="0"/>
                <a:ea typeface="+mn-ea"/>
                <a:cs typeface="+mn-cs"/>
              </a:rPr>
              <a:t>Speakers</a:t>
            </a:r>
            <a:endParaRPr lang="en-US" sz="5400" spc="-420" dirty="0">
              <a:solidFill>
                <a:srgbClr val="006666"/>
              </a:solidFill>
              <a:latin typeface="Arial Black" panose="020B0A04020102020204" pitchFamily="34" charset="0"/>
              <a:ea typeface="+mn-ea"/>
              <a:cs typeface="+mn-cs"/>
            </a:endParaRPr>
          </a:p>
        </p:txBody>
      </p:sp>
      <p:sp>
        <p:nvSpPr>
          <p:cNvPr id="4" name="Content Placeholder 3" descr="" title=""/>
          <p:cNvSpPr>
            <a:spLocks noGrp="1"/>
          </p:cNvSpPr>
          <p:nvPr>
            <p:ph idx="1"/>
          </p:nvPr>
        </p:nvSpPr>
        <p:spPr>
          <a:xfrm>
            <a:off x="457200" y="6362700"/>
            <a:ext cx="17466524" cy="3048000"/>
          </a:xfrm>
        </p:spPr>
        <p:txBody>
          <a:bodyPr/>
          <a:lstStyle/>
          <a:p>
            <a:pPr marL="0" indent="0">
              <a:buNone/>
            </a:pPr>
            <a:r>
              <a:rPr lang="en-US" sz="4000" b="1" dirty="0" smtClean="0">
                <a:latin typeface="Arial Narrow" panose="020B0606020202030204" pitchFamily="34" charset="0"/>
                <a:cs typeface="Arial" panose="020B0604020202020204" pitchFamily="34" charset="0"/>
              </a:rPr>
              <a:t>Adam Lasky							Kelli Hooke</a:t>
            </a:r>
          </a:p>
          <a:p>
            <a:pPr marL="0" indent="0">
              <a:buNone/>
            </a:pPr>
            <a:r>
              <a:rPr lang="en-US" dirty="0" smtClean="0">
                <a:latin typeface="Arial" panose="020B0604020202020204" pitchFamily="34" charset="0"/>
                <a:cs typeface="Arial" panose="020B0604020202020204" pitchFamily="34" charset="0"/>
              </a:rPr>
              <a:t>Partner &amp; Co-Chair						Senior Corporate Counsel, Legal Compliance</a:t>
            </a:r>
          </a:p>
          <a:p>
            <a:pPr marL="0" indent="0">
              <a:buNone/>
            </a:pPr>
            <a:r>
              <a:rPr lang="en-US" dirty="0" smtClean="0">
                <a:latin typeface="Arial" panose="020B0604020202020204" pitchFamily="34" charset="0"/>
                <a:cs typeface="Arial" panose="020B0604020202020204" pitchFamily="34" charset="0"/>
              </a:rPr>
              <a:t>Government Contracts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Public Sector Compliance</a:t>
            </a:r>
          </a:p>
          <a:p>
            <a:pPr marL="0" indent="0">
              <a:buNone/>
            </a:pPr>
            <a:r>
              <a:rPr lang="en-US" dirty="0" smtClean="0">
                <a:latin typeface="Arial" panose="020B0604020202020204" pitchFamily="34" charset="0"/>
                <a:cs typeface="Arial" panose="020B0604020202020204" pitchFamily="34" charset="0"/>
              </a:rPr>
              <a:t>Seyfarth Shaw LLP						T-Mobile</a:t>
            </a:r>
            <a:endParaRPr lang="en-US" dirty="0">
              <a:latin typeface="Arial" panose="020B0604020202020204" pitchFamily="34" charset="0"/>
              <a:cs typeface="Arial" panose="020B0604020202020204" pitchFamily="34" charset="0"/>
            </a:endParaRPr>
          </a:p>
        </p:txBody>
      </p:sp>
      <p:pic>
        <p:nvPicPr>
          <p:cNvPr id="5" name="Picture 4"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17" y="1417638"/>
            <a:ext cx="4622800" cy="4622800"/>
          </a:xfrm>
          <a:prstGeom prst="rect">
            <a:avLst/>
          </a:prstGeom>
        </p:spPr>
      </p:pic>
      <p:pic>
        <p:nvPicPr>
          <p:cNvPr id="1026"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361" y="1494568"/>
            <a:ext cx="4545870" cy="4545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 title=""/>
          <p:cNvPicPr>
            <a:picLocks noChangeAspect="1"/>
          </p:cNvPicPr>
          <p:nvPr/>
        </p:nvPicPr>
        <p:blipFill>
          <a:blip r:embed="rId4"/>
          <a:srcRect/>
          <a:stretch>
            <a:fillRect/>
          </a:stretch>
        </p:blipFill>
        <p:spPr>
          <a:xfrm>
            <a:off x="14972210" y="9136896"/>
            <a:ext cx="2988525" cy="1138130"/>
          </a:xfrm>
          <a:prstGeom prst="rect">
            <a:avLst/>
          </a:prstGeom>
        </p:spPr>
      </p:pic>
    </p:spTree>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4600" b="1" spc="-420" dirty="0" smtClean="0">
                <a:solidFill>
                  <a:schemeClr val="bg1"/>
                </a:solidFill>
                <a:latin typeface="Arial Black" panose="020B0A04020102020204" pitchFamily="34" charset="0"/>
              </a:rPr>
              <a:t>Impact on Pending Proposals</a:t>
            </a:r>
            <a:endParaRPr lang="en-US" sz="46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Procurement agency must consider “imminent and essentially certain” transactions in procurement </a:t>
            </a:r>
            <a:r>
              <a:rPr lang="en-US" dirty="0" smtClean="0">
                <a:latin typeface="Arial" panose="020B0604020202020204" pitchFamily="34" charset="0"/>
                <a:cs typeface="Arial" panose="020B0604020202020204" pitchFamily="34" charset="0"/>
              </a:rPr>
              <a:t>evaluation that occur before award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Material Misrepresentation doctrine</a:t>
            </a:r>
          </a:p>
          <a:p>
            <a:r>
              <a:rPr lang="en-US" dirty="0">
                <a:latin typeface="Arial" panose="020B0604020202020204" pitchFamily="34" charset="0"/>
                <a:cs typeface="Arial" panose="020B0604020202020204" pitchFamily="34" charset="0"/>
              </a:rPr>
              <a:t>May create a notice obligation</a:t>
            </a:r>
          </a:p>
          <a:p>
            <a:r>
              <a:rPr lang="en-US" dirty="0">
                <a:latin typeface="Arial" panose="020B0604020202020204" pitchFamily="34" charset="0"/>
                <a:cs typeface="Arial" panose="020B0604020202020204" pitchFamily="34" charset="0"/>
              </a:rPr>
              <a:t>May create a basis/obligation for agency to eliminate proposal</a:t>
            </a:r>
          </a:p>
          <a:p>
            <a:r>
              <a:rPr lang="en-US" dirty="0">
                <a:latin typeface="Arial" panose="020B0604020202020204" pitchFamily="34" charset="0"/>
                <a:cs typeface="Arial" panose="020B0604020202020204" pitchFamily="34" charset="0"/>
              </a:rPr>
              <a:t>Bid protest risk</a:t>
            </a:r>
          </a:p>
          <a:p>
            <a:r>
              <a:rPr lang="en-US" dirty="0">
                <a:latin typeface="Arial" panose="020B0604020202020204" pitchFamily="34" charset="0"/>
                <a:cs typeface="Arial" panose="020B0604020202020204" pitchFamily="34" charset="0"/>
              </a:rPr>
              <a:t>Loss of standing to protest</a:t>
            </a:r>
          </a:p>
          <a:p>
            <a:pPr marL="0" indent="0">
              <a:buNone/>
            </a:pPr>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4972210" y="9136896"/>
            <a:ext cx="2988525" cy="1138130"/>
          </a:xfrm>
          <a:prstGeom prst="rect">
            <a:avLst/>
          </a:prstGeom>
        </p:spPr>
      </p:pic>
      <p:sp>
        <p:nvSpPr>
          <p:cNvPr id="10" name="Freeform 27" descr="" title=""/>
          <p:cNvSpPr>
            <a:spLocks noEditPoints="1"/>
          </p:cNvSpPr>
          <p:nvPr/>
        </p:nvSpPr>
        <p:spPr bwMode="auto">
          <a:xfrm>
            <a:off x="2819400" y="5143500"/>
            <a:ext cx="1828800" cy="1371600"/>
          </a:xfrm>
          <a:custGeom>
            <a:avLst/>
            <a:gdLst/>
            <a:ahLst/>
            <a:cxnLst>
              <a:cxn ang="0">
                <a:pos x="350" y="43"/>
              </a:cxn>
              <a:cxn ang="0">
                <a:pos x="333" y="17"/>
              </a:cxn>
              <a:cxn ang="0">
                <a:pos x="271" y="20"/>
              </a:cxn>
              <a:cxn ang="0">
                <a:pos x="237" y="21"/>
              </a:cxn>
              <a:cxn ang="0">
                <a:pos x="207" y="23"/>
              </a:cxn>
              <a:cxn ang="0">
                <a:pos x="201" y="30"/>
              </a:cxn>
              <a:cxn ang="0">
                <a:pos x="200" y="31"/>
              </a:cxn>
              <a:cxn ang="0">
                <a:pos x="199" y="39"/>
              </a:cxn>
              <a:cxn ang="0">
                <a:pos x="97" y="22"/>
              </a:cxn>
              <a:cxn ang="0">
                <a:pos x="0" y="153"/>
              </a:cxn>
              <a:cxn ang="0">
                <a:pos x="64" y="154"/>
              </a:cxn>
              <a:cxn ang="0">
                <a:pos x="83" y="173"/>
              </a:cxn>
              <a:cxn ang="0">
                <a:pos x="79" y="193"/>
              </a:cxn>
              <a:cxn ang="0">
                <a:pos x="88" y="198"/>
              </a:cxn>
              <a:cxn ang="0">
                <a:pos x="124" y="195"/>
              </a:cxn>
              <a:cxn ang="0">
                <a:pos x="136" y="214"/>
              </a:cxn>
              <a:cxn ang="0">
                <a:pos x="152" y="214"/>
              </a:cxn>
              <a:cxn ang="0">
                <a:pos x="160" y="225"/>
              </a:cxn>
              <a:cxn ang="0">
                <a:pos x="173" y="234"/>
              </a:cxn>
              <a:cxn ang="0">
                <a:pos x="182" y="239"/>
              </a:cxn>
              <a:cxn ang="0">
                <a:pos x="194" y="250"/>
              </a:cxn>
              <a:cxn ang="0">
                <a:pos x="209" y="245"/>
              </a:cxn>
              <a:cxn ang="0">
                <a:pos x="263" y="243"/>
              </a:cxn>
              <a:cxn ang="0">
                <a:pos x="327" y="223"/>
              </a:cxn>
              <a:cxn ang="0">
                <a:pos x="368" y="165"/>
              </a:cxn>
              <a:cxn ang="0">
                <a:pos x="406" y="180"/>
              </a:cxn>
              <a:cxn ang="0">
                <a:pos x="321" y="21"/>
              </a:cxn>
              <a:cxn ang="0">
                <a:pos x="315" y="46"/>
              </a:cxn>
              <a:cxn ang="0">
                <a:pos x="293" y="33"/>
              </a:cxn>
              <a:cxn ang="0">
                <a:pos x="16" y="147"/>
              </a:cxn>
              <a:cxn ang="0">
                <a:pos x="44" y="162"/>
              </a:cxn>
              <a:cxn ang="0">
                <a:pos x="326" y="183"/>
              </a:cxn>
              <a:cxn ang="0">
                <a:pos x="282" y="139"/>
              </a:cxn>
              <a:cxn ang="0">
                <a:pos x="323" y="191"/>
              </a:cxn>
              <a:cxn ang="0">
                <a:pos x="301" y="211"/>
              </a:cxn>
              <a:cxn ang="0">
                <a:pos x="289" y="205"/>
              </a:cxn>
              <a:cxn ang="0">
                <a:pos x="254" y="173"/>
              </a:cxn>
              <a:cxn ang="0">
                <a:pos x="285" y="211"/>
              </a:cxn>
              <a:cxn ang="0">
                <a:pos x="261" y="228"/>
              </a:cxn>
              <a:cxn ang="0">
                <a:pos x="223" y="194"/>
              </a:cxn>
              <a:cxn ang="0">
                <a:pos x="252" y="231"/>
              </a:cxn>
              <a:cxn ang="0">
                <a:pos x="213" y="233"/>
              </a:cxn>
              <a:cxn ang="0">
                <a:pos x="208" y="211"/>
              </a:cxn>
              <a:cxn ang="0">
                <a:pos x="196" y="206"/>
              </a:cxn>
              <a:cxn ang="0">
                <a:pos x="189" y="195"/>
              </a:cxn>
              <a:cxn ang="0">
                <a:pos x="179" y="183"/>
              </a:cxn>
              <a:cxn ang="0">
                <a:pos x="163" y="190"/>
              </a:cxn>
              <a:cxn ang="0">
                <a:pos x="152" y="164"/>
              </a:cxn>
              <a:cxn ang="0">
                <a:pos x="134" y="167"/>
              </a:cxn>
              <a:cxn ang="0">
                <a:pos x="93" y="159"/>
              </a:cxn>
              <a:cxn ang="0">
                <a:pos x="132" y="51"/>
              </a:cxn>
              <a:cxn ang="0">
                <a:pos x="192" y="58"/>
              </a:cxn>
              <a:cxn ang="0">
                <a:pos x="179" y="85"/>
              </a:cxn>
              <a:cxn ang="0">
                <a:pos x="189" y="95"/>
              </a:cxn>
              <a:cxn ang="0">
                <a:pos x="228" y="81"/>
              </a:cxn>
              <a:cxn ang="0">
                <a:pos x="251" y="68"/>
              </a:cxn>
              <a:cxn ang="0">
                <a:pos x="267" y="63"/>
              </a:cxn>
              <a:cxn ang="0">
                <a:pos x="273" y="79"/>
              </a:cxn>
              <a:cxn ang="0">
                <a:pos x="355" y="184"/>
              </a:cxn>
              <a:cxn ang="0">
                <a:pos x="384" y="73"/>
              </a:cxn>
              <a:cxn ang="0">
                <a:pos x="389" y="28"/>
              </a:cxn>
              <a:cxn ang="0">
                <a:pos x="409" y="147"/>
              </a:cxn>
            </a:cxnLst>
            <a:rect l="0" t="0" r="r" b="b"/>
            <a:pathLst>
              <a:path w="461" h="254">
                <a:moveTo>
                  <a:pt x="395" y="11"/>
                </a:moveTo>
                <a:cubicBezTo>
                  <a:pt x="343" y="37"/>
                  <a:pt x="343" y="37"/>
                  <a:pt x="343" y="37"/>
                </a:cubicBezTo>
                <a:cubicBezTo>
                  <a:pt x="350" y="43"/>
                  <a:pt x="350" y="43"/>
                  <a:pt x="350" y="43"/>
                </a:cubicBezTo>
                <a:cubicBezTo>
                  <a:pt x="350" y="44"/>
                  <a:pt x="350" y="44"/>
                  <a:pt x="351" y="45"/>
                </a:cubicBezTo>
                <a:cubicBezTo>
                  <a:pt x="344" y="47"/>
                  <a:pt x="337" y="50"/>
                  <a:pt x="331" y="53"/>
                </a:cubicBezTo>
                <a:cubicBezTo>
                  <a:pt x="335" y="42"/>
                  <a:pt x="339" y="24"/>
                  <a:pt x="333" y="17"/>
                </a:cubicBezTo>
                <a:cubicBezTo>
                  <a:pt x="330" y="14"/>
                  <a:pt x="326" y="12"/>
                  <a:pt x="318" y="16"/>
                </a:cubicBezTo>
                <a:cubicBezTo>
                  <a:pt x="298" y="26"/>
                  <a:pt x="297" y="26"/>
                  <a:pt x="287" y="28"/>
                </a:cubicBezTo>
                <a:cubicBezTo>
                  <a:pt x="282" y="25"/>
                  <a:pt x="277" y="22"/>
                  <a:pt x="271" y="20"/>
                </a:cubicBezTo>
                <a:cubicBezTo>
                  <a:pt x="265" y="19"/>
                  <a:pt x="259" y="19"/>
                  <a:pt x="253" y="20"/>
                </a:cubicBezTo>
                <a:cubicBezTo>
                  <a:pt x="250" y="20"/>
                  <a:pt x="248" y="21"/>
                  <a:pt x="245" y="21"/>
                </a:cubicBezTo>
                <a:cubicBezTo>
                  <a:pt x="242" y="21"/>
                  <a:pt x="240" y="21"/>
                  <a:pt x="237" y="21"/>
                </a:cubicBezTo>
                <a:cubicBezTo>
                  <a:pt x="232" y="21"/>
                  <a:pt x="226" y="21"/>
                  <a:pt x="221" y="21"/>
                </a:cubicBezTo>
                <a:cubicBezTo>
                  <a:pt x="218" y="21"/>
                  <a:pt x="215" y="21"/>
                  <a:pt x="212" y="21"/>
                </a:cubicBezTo>
                <a:cubicBezTo>
                  <a:pt x="210" y="22"/>
                  <a:pt x="209" y="22"/>
                  <a:pt x="207" y="23"/>
                </a:cubicBezTo>
                <a:cubicBezTo>
                  <a:pt x="205" y="24"/>
                  <a:pt x="204" y="25"/>
                  <a:pt x="202" y="27"/>
                </a:cubicBezTo>
                <a:cubicBezTo>
                  <a:pt x="202" y="27"/>
                  <a:pt x="202" y="27"/>
                  <a:pt x="201" y="28"/>
                </a:cubicBezTo>
                <a:cubicBezTo>
                  <a:pt x="201" y="28"/>
                  <a:pt x="201" y="29"/>
                  <a:pt x="201" y="30"/>
                </a:cubicBezTo>
                <a:cubicBezTo>
                  <a:pt x="200" y="30"/>
                  <a:pt x="200" y="30"/>
                  <a:pt x="200" y="30"/>
                </a:cubicBezTo>
                <a:cubicBezTo>
                  <a:pt x="200" y="31"/>
                  <a:pt x="200" y="31"/>
                  <a:pt x="200" y="31"/>
                </a:cubicBezTo>
                <a:cubicBezTo>
                  <a:pt x="200" y="31"/>
                  <a:pt x="200" y="31"/>
                  <a:pt x="200" y="31"/>
                </a:cubicBezTo>
                <a:cubicBezTo>
                  <a:pt x="200" y="32"/>
                  <a:pt x="200" y="32"/>
                  <a:pt x="200" y="32"/>
                </a:cubicBezTo>
                <a:cubicBezTo>
                  <a:pt x="199" y="36"/>
                  <a:pt x="199" y="36"/>
                  <a:pt x="199" y="36"/>
                </a:cubicBezTo>
                <a:cubicBezTo>
                  <a:pt x="199" y="37"/>
                  <a:pt x="199" y="38"/>
                  <a:pt x="199" y="39"/>
                </a:cubicBezTo>
                <a:cubicBezTo>
                  <a:pt x="171" y="38"/>
                  <a:pt x="145" y="40"/>
                  <a:pt x="132" y="42"/>
                </a:cubicBezTo>
                <a:cubicBezTo>
                  <a:pt x="96" y="36"/>
                  <a:pt x="96" y="36"/>
                  <a:pt x="96" y="36"/>
                </a:cubicBezTo>
                <a:cubicBezTo>
                  <a:pt x="97" y="31"/>
                  <a:pt x="97" y="26"/>
                  <a:pt x="97" y="22"/>
                </a:cubicBezTo>
                <a:cubicBezTo>
                  <a:pt x="96" y="18"/>
                  <a:pt x="96" y="18"/>
                  <a:pt x="96" y="18"/>
                </a:cubicBezTo>
                <a:cubicBezTo>
                  <a:pt x="54" y="0"/>
                  <a:pt x="54" y="0"/>
                  <a:pt x="54" y="0"/>
                </a:cubicBezTo>
                <a:cubicBezTo>
                  <a:pt x="0" y="153"/>
                  <a:pt x="0" y="153"/>
                  <a:pt x="0" y="153"/>
                </a:cubicBezTo>
                <a:cubicBezTo>
                  <a:pt x="46" y="178"/>
                  <a:pt x="46" y="178"/>
                  <a:pt x="46" y="178"/>
                </a:cubicBezTo>
                <a:cubicBezTo>
                  <a:pt x="50" y="175"/>
                  <a:pt x="50" y="175"/>
                  <a:pt x="50" y="175"/>
                </a:cubicBezTo>
                <a:cubicBezTo>
                  <a:pt x="55" y="170"/>
                  <a:pt x="59" y="163"/>
                  <a:pt x="64" y="154"/>
                </a:cubicBezTo>
                <a:cubicBezTo>
                  <a:pt x="70" y="158"/>
                  <a:pt x="80" y="165"/>
                  <a:pt x="86" y="169"/>
                </a:cubicBezTo>
                <a:cubicBezTo>
                  <a:pt x="87" y="169"/>
                  <a:pt x="87" y="170"/>
                  <a:pt x="87" y="170"/>
                </a:cubicBezTo>
                <a:cubicBezTo>
                  <a:pt x="86" y="171"/>
                  <a:pt x="84" y="172"/>
                  <a:pt x="83" y="173"/>
                </a:cubicBezTo>
                <a:cubicBezTo>
                  <a:pt x="80" y="176"/>
                  <a:pt x="78" y="178"/>
                  <a:pt x="76" y="182"/>
                </a:cubicBezTo>
                <a:cubicBezTo>
                  <a:pt x="76" y="183"/>
                  <a:pt x="75" y="185"/>
                  <a:pt x="76" y="188"/>
                </a:cubicBezTo>
                <a:cubicBezTo>
                  <a:pt x="76" y="190"/>
                  <a:pt x="78" y="192"/>
                  <a:pt x="79" y="193"/>
                </a:cubicBezTo>
                <a:cubicBezTo>
                  <a:pt x="80" y="194"/>
                  <a:pt x="81" y="194"/>
                  <a:pt x="81" y="194"/>
                </a:cubicBezTo>
                <a:cubicBezTo>
                  <a:pt x="82" y="195"/>
                  <a:pt x="83" y="195"/>
                  <a:pt x="83" y="196"/>
                </a:cubicBezTo>
                <a:cubicBezTo>
                  <a:pt x="85" y="197"/>
                  <a:pt x="86" y="197"/>
                  <a:pt x="88" y="198"/>
                </a:cubicBezTo>
                <a:cubicBezTo>
                  <a:pt x="94" y="200"/>
                  <a:pt x="101" y="201"/>
                  <a:pt x="108" y="199"/>
                </a:cubicBezTo>
                <a:cubicBezTo>
                  <a:pt x="113" y="199"/>
                  <a:pt x="118" y="197"/>
                  <a:pt x="123" y="194"/>
                </a:cubicBezTo>
                <a:cubicBezTo>
                  <a:pt x="123" y="194"/>
                  <a:pt x="124" y="195"/>
                  <a:pt x="124" y="195"/>
                </a:cubicBezTo>
                <a:cubicBezTo>
                  <a:pt x="124" y="197"/>
                  <a:pt x="125" y="199"/>
                  <a:pt x="125" y="201"/>
                </a:cubicBezTo>
                <a:cubicBezTo>
                  <a:pt x="126" y="204"/>
                  <a:pt x="127" y="207"/>
                  <a:pt x="129" y="209"/>
                </a:cubicBezTo>
                <a:cubicBezTo>
                  <a:pt x="131" y="211"/>
                  <a:pt x="133" y="213"/>
                  <a:pt x="136" y="214"/>
                </a:cubicBezTo>
                <a:cubicBezTo>
                  <a:pt x="136" y="214"/>
                  <a:pt x="136" y="214"/>
                  <a:pt x="136" y="214"/>
                </a:cubicBezTo>
                <a:cubicBezTo>
                  <a:pt x="138" y="215"/>
                  <a:pt x="141" y="216"/>
                  <a:pt x="144" y="216"/>
                </a:cubicBezTo>
                <a:cubicBezTo>
                  <a:pt x="147" y="216"/>
                  <a:pt x="150" y="216"/>
                  <a:pt x="152" y="214"/>
                </a:cubicBezTo>
                <a:cubicBezTo>
                  <a:pt x="153" y="214"/>
                  <a:pt x="153" y="214"/>
                  <a:pt x="153" y="214"/>
                </a:cubicBezTo>
                <a:cubicBezTo>
                  <a:pt x="154" y="215"/>
                  <a:pt x="155" y="215"/>
                  <a:pt x="156" y="216"/>
                </a:cubicBezTo>
                <a:cubicBezTo>
                  <a:pt x="156" y="219"/>
                  <a:pt x="158" y="223"/>
                  <a:pt x="160" y="225"/>
                </a:cubicBezTo>
                <a:cubicBezTo>
                  <a:pt x="164" y="230"/>
                  <a:pt x="169" y="233"/>
                  <a:pt x="173" y="234"/>
                </a:cubicBezTo>
                <a:cubicBezTo>
                  <a:pt x="173" y="234"/>
                  <a:pt x="173" y="234"/>
                  <a:pt x="173" y="234"/>
                </a:cubicBezTo>
                <a:cubicBezTo>
                  <a:pt x="173" y="234"/>
                  <a:pt x="173" y="234"/>
                  <a:pt x="173" y="234"/>
                </a:cubicBezTo>
                <a:cubicBezTo>
                  <a:pt x="176" y="235"/>
                  <a:pt x="179" y="234"/>
                  <a:pt x="181" y="233"/>
                </a:cubicBezTo>
                <a:cubicBezTo>
                  <a:pt x="181" y="232"/>
                  <a:pt x="181" y="232"/>
                  <a:pt x="182" y="232"/>
                </a:cubicBezTo>
                <a:cubicBezTo>
                  <a:pt x="182" y="234"/>
                  <a:pt x="182" y="236"/>
                  <a:pt x="182" y="239"/>
                </a:cubicBezTo>
                <a:cubicBezTo>
                  <a:pt x="183" y="242"/>
                  <a:pt x="184" y="244"/>
                  <a:pt x="186" y="247"/>
                </a:cubicBezTo>
                <a:cubicBezTo>
                  <a:pt x="187" y="248"/>
                  <a:pt x="188" y="249"/>
                  <a:pt x="190" y="249"/>
                </a:cubicBezTo>
                <a:cubicBezTo>
                  <a:pt x="191" y="250"/>
                  <a:pt x="193" y="250"/>
                  <a:pt x="194" y="250"/>
                </a:cubicBezTo>
                <a:cubicBezTo>
                  <a:pt x="196" y="250"/>
                  <a:pt x="199" y="250"/>
                  <a:pt x="202" y="250"/>
                </a:cubicBezTo>
                <a:cubicBezTo>
                  <a:pt x="204" y="249"/>
                  <a:pt x="207" y="247"/>
                  <a:pt x="208" y="245"/>
                </a:cubicBezTo>
                <a:cubicBezTo>
                  <a:pt x="209" y="245"/>
                  <a:pt x="209" y="245"/>
                  <a:pt x="209" y="245"/>
                </a:cubicBezTo>
                <a:cubicBezTo>
                  <a:pt x="223" y="251"/>
                  <a:pt x="235" y="254"/>
                  <a:pt x="244" y="254"/>
                </a:cubicBezTo>
                <a:cubicBezTo>
                  <a:pt x="248" y="254"/>
                  <a:pt x="252" y="254"/>
                  <a:pt x="255" y="252"/>
                </a:cubicBezTo>
                <a:cubicBezTo>
                  <a:pt x="258" y="251"/>
                  <a:pt x="261" y="248"/>
                  <a:pt x="263" y="243"/>
                </a:cubicBezTo>
                <a:cubicBezTo>
                  <a:pt x="271" y="245"/>
                  <a:pt x="282" y="248"/>
                  <a:pt x="292" y="242"/>
                </a:cubicBezTo>
                <a:cubicBezTo>
                  <a:pt x="298" y="239"/>
                  <a:pt x="302" y="233"/>
                  <a:pt x="304" y="225"/>
                </a:cubicBezTo>
                <a:cubicBezTo>
                  <a:pt x="312" y="227"/>
                  <a:pt x="320" y="228"/>
                  <a:pt x="327" y="223"/>
                </a:cubicBezTo>
                <a:cubicBezTo>
                  <a:pt x="333" y="219"/>
                  <a:pt x="336" y="211"/>
                  <a:pt x="336" y="200"/>
                </a:cubicBezTo>
                <a:cubicBezTo>
                  <a:pt x="348" y="203"/>
                  <a:pt x="359" y="200"/>
                  <a:pt x="365" y="192"/>
                </a:cubicBezTo>
                <a:cubicBezTo>
                  <a:pt x="370" y="186"/>
                  <a:pt x="372" y="177"/>
                  <a:pt x="368" y="165"/>
                </a:cubicBezTo>
                <a:cubicBezTo>
                  <a:pt x="387" y="156"/>
                  <a:pt x="387" y="156"/>
                  <a:pt x="387" y="156"/>
                </a:cubicBezTo>
                <a:cubicBezTo>
                  <a:pt x="403" y="182"/>
                  <a:pt x="403" y="182"/>
                  <a:pt x="403" y="182"/>
                </a:cubicBezTo>
                <a:cubicBezTo>
                  <a:pt x="406" y="180"/>
                  <a:pt x="406" y="180"/>
                  <a:pt x="406" y="180"/>
                </a:cubicBezTo>
                <a:cubicBezTo>
                  <a:pt x="461" y="148"/>
                  <a:pt x="461" y="148"/>
                  <a:pt x="461" y="148"/>
                </a:cubicBezTo>
                <a:lnTo>
                  <a:pt x="395" y="11"/>
                </a:lnTo>
                <a:close/>
                <a:moveTo>
                  <a:pt x="321" y="21"/>
                </a:moveTo>
                <a:cubicBezTo>
                  <a:pt x="323" y="20"/>
                  <a:pt x="326" y="19"/>
                  <a:pt x="328" y="21"/>
                </a:cubicBezTo>
                <a:cubicBezTo>
                  <a:pt x="332" y="25"/>
                  <a:pt x="328" y="43"/>
                  <a:pt x="324" y="52"/>
                </a:cubicBezTo>
                <a:cubicBezTo>
                  <a:pt x="321" y="50"/>
                  <a:pt x="318" y="48"/>
                  <a:pt x="315" y="46"/>
                </a:cubicBezTo>
                <a:cubicBezTo>
                  <a:pt x="312" y="45"/>
                  <a:pt x="309" y="43"/>
                  <a:pt x="307" y="42"/>
                </a:cubicBezTo>
                <a:cubicBezTo>
                  <a:pt x="305" y="41"/>
                  <a:pt x="302" y="40"/>
                  <a:pt x="300" y="39"/>
                </a:cubicBezTo>
                <a:cubicBezTo>
                  <a:pt x="298" y="37"/>
                  <a:pt x="296" y="35"/>
                  <a:pt x="293" y="33"/>
                </a:cubicBezTo>
                <a:cubicBezTo>
                  <a:pt x="300" y="32"/>
                  <a:pt x="304" y="30"/>
                  <a:pt x="321" y="21"/>
                </a:cubicBezTo>
                <a:close/>
                <a:moveTo>
                  <a:pt x="44" y="162"/>
                </a:moveTo>
                <a:cubicBezTo>
                  <a:pt x="16" y="147"/>
                  <a:pt x="16" y="147"/>
                  <a:pt x="16" y="147"/>
                </a:cubicBezTo>
                <a:cubicBezTo>
                  <a:pt x="61" y="17"/>
                  <a:pt x="61" y="17"/>
                  <a:pt x="61" y="17"/>
                </a:cubicBezTo>
                <a:cubicBezTo>
                  <a:pt x="84" y="27"/>
                  <a:pt x="84" y="27"/>
                  <a:pt x="84" y="27"/>
                </a:cubicBezTo>
                <a:cubicBezTo>
                  <a:pt x="85" y="56"/>
                  <a:pt x="66" y="136"/>
                  <a:pt x="44" y="162"/>
                </a:cubicBezTo>
                <a:close/>
                <a:moveTo>
                  <a:pt x="355" y="184"/>
                </a:moveTo>
                <a:cubicBezTo>
                  <a:pt x="351" y="190"/>
                  <a:pt x="342" y="190"/>
                  <a:pt x="333" y="186"/>
                </a:cubicBezTo>
                <a:cubicBezTo>
                  <a:pt x="326" y="183"/>
                  <a:pt x="326" y="183"/>
                  <a:pt x="326" y="183"/>
                </a:cubicBezTo>
                <a:cubicBezTo>
                  <a:pt x="324" y="181"/>
                  <a:pt x="323" y="180"/>
                  <a:pt x="321" y="179"/>
                </a:cubicBezTo>
                <a:cubicBezTo>
                  <a:pt x="316" y="175"/>
                  <a:pt x="311" y="171"/>
                  <a:pt x="307" y="166"/>
                </a:cubicBezTo>
                <a:cubicBezTo>
                  <a:pt x="298" y="158"/>
                  <a:pt x="289" y="149"/>
                  <a:pt x="282" y="139"/>
                </a:cubicBezTo>
                <a:cubicBezTo>
                  <a:pt x="288" y="149"/>
                  <a:pt x="295" y="160"/>
                  <a:pt x="303" y="170"/>
                </a:cubicBezTo>
                <a:cubicBezTo>
                  <a:pt x="308" y="175"/>
                  <a:pt x="312" y="179"/>
                  <a:pt x="316" y="184"/>
                </a:cubicBezTo>
                <a:cubicBezTo>
                  <a:pt x="319" y="186"/>
                  <a:pt x="321" y="189"/>
                  <a:pt x="323" y="191"/>
                </a:cubicBezTo>
                <a:cubicBezTo>
                  <a:pt x="324" y="192"/>
                  <a:pt x="324" y="192"/>
                  <a:pt x="324" y="192"/>
                </a:cubicBezTo>
                <a:cubicBezTo>
                  <a:pt x="324" y="207"/>
                  <a:pt x="321" y="211"/>
                  <a:pt x="320" y="213"/>
                </a:cubicBezTo>
                <a:cubicBezTo>
                  <a:pt x="316" y="216"/>
                  <a:pt x="306" y="212"/>
                  <a:pt x="301" y="211"/>
                </a:cubicBezTo>
                <a:cubicBezTo>
                  <a:pt x="294" y="208"/>
                  <a:pt x="294" y="208"/>
                  <a:pt x="294" y="208"/>
                </a:cubicBezTo>
                <a:cubicBezTo>
                  <a:pt x="294" y="208"/>
                  <a:pt x="294" y="208"/>
                  <a:pt x="294" y="208"/>
                </a:cubicBezTo>
                <a:cubicBezTo>
                  <a:pt x="292" y="207"/>
                  <a:pt x="291" y="206"/>
                  <a:pt x="289" y="205"/>
                </a:cubicBezTo>
                <a:cubicBezTo>
                  <a:pt x="285" y="202"/>
                  <a:pt x="281" y="199"/>
                  <a:pt x="277" y="196"/>
                </a:cubicBezTo>
                <a:cubicBezTo>
                  <a:pt x="273" y="192"/>
                  <a:pt x="269" y="189"/>
                  <a:pt x="265" y="185"/>
                </a:cubicBezTo>
                <a:cubicBezTo>
                  <a:pt x="261" y="181"/>
                  <a:pt x="258" y="178"/>
                  <a:pt x="254" y="173"/>
                </a:cubicBezTo>
                <a:cubicBezTo>
                  <a:pt x="257" y="178"/>
                  <a:pt x="260" y="182"/>
                  <a:pt x="263" y="187"/>
                </a:cubicBezTo>
                <a:cubicBezTo>
                  <a:pt x="267" y="191"/>
                  <a:pt x="270" y="195"/>
                  <a:pt x="274" y="199"/>
                </a:cubicBezTo>
                <a:cubicBezTo>
                  <a:pt x="277" y="203"/>
                  <a:pt x="281" y="207"/>
                  <a:pt x="285" y="211"/>
                </a:cubicBezTo>
                <a:cubicBezTo>
                  <a:pt x="287" y="213"/>
                  <a:pt x="290" y="215"/>
                  <a:pt x="293" y="217"/>
                </a:cubicBezTo>
                <a:cubicBezTo>
                  <a:pt x="292" y="225"/>
                  <a:pt x="289" y="229"/>
                  <a:pt x="286" y="231"/>
                </a:cubicBezTo>
                <a:cubicBezTo>
                  <a:pt x="278" y="235"/>
                  <a:pt x="266" y="231"/>
                  <a:pt x="261" y="228"/>
                </a:cubicBezTo>
                <a:cubicBezTo>
                  <a:pt x="252" y="224"/>
                  <a:pt x="252" y="224"/>
                  <a:pt x="252" y="224"/>
                </a:cubicBezTo>
                <a:cubicBezTo>
                  <a:pt x="252" y="224"/>
                  <a:pt x="244" y="218"/>
                  <a:pt x="240" y="214"/>
                </a:cubicBezTo>
                <a:cubicBezTo>
                  <a:pt x="234" y="208"/>
                  <a:pt x="228" y="201"/>
                  <a:pt x="223" y="194"/>
                </a:cubicBezTo>
                <a:cubicBezTo>
                  <a:pt x="227" y="202"/>
                  <a:pt x="232" y="209"/>
                  <a:pt x="238" y="216"/>
                </a:cubicBezTo>
                <a:cubicBezTo>
                  <a:pt x="241" y="219"/>
                  <a:pt x="244" y="223"/>
                  <a:pt x="247" y="226"/>
                </a:cubicBezTo>
                <a:cubicBezTo>
                  <a:pt x="249" y="228"/>
                  <a:pt x="250" y="230"/>
                  <a:pt x="252" y="231"/>
                </a:cubicBezTo>
                <a:cubicBezTo>
                  <a:pt x="252" y="234"/>
                  <a:pt x="252" y="234"/>
                  <a:pt x="252" y="234"/>
                </a:cubicBezTo>
                <a:cubicBezTo>
                  <a:pt x="252" y="239"/>
                  <a:pt x="250" y="241"/>
                  <a:pt x="249" y="241"/>
                </a:cubicBezTo>
                <a:cubicBezTo>
                  <a:pt x="243" y="244"/>
                  <a:pt x="231" y="241"/>
                  <a:pt x="213" y="233"/>
                </a:cubicBezTo>
                <a:cubicBezTo>
                  <a:pt x="213" y="232"/>
                  <a:pt x="213" y="232"/>
                  <a:pt x="213" y="231"/>
                </a:cubicBezTo>
                <a:cubicBezTo>
                  <a:pt x="213" y="226"/>
                  <a:pt x="213" y="222"/>
                  <a:pt x="211" y="217"/>
                </a:cubicBezTo>
                <a:cubicBezTo>
                  <a:pt x="210" y="215"/>
                  <a:pt x="209" y="213"/>
                  <a:pt x="208" y="211"/>
                </a:cubicBezTo>
                <a:cubicBezTo>
                  <a:pt x="207" y="209"/>
                  <a:pt x="206" y="207"/>
                  <a:pt x="203" y="206"/>
                </a:cubicBezTo>
                <a:cubicBezTo>
                  <a:pt x="203" y="206"/>
                  <a:pt x="203" y="206"/>
                  <a:pt x="203" y="206"/>
                </a:cubicBezTo>
                <a:cubicBezTo>
                  <a:pt x="201" y="205"/>
                  <a:pt x="198" y="205"/>
                  <a:pt x="196" y="206"/>
                </a:cubicBezTo>
                <a:cubicBezTo>
                  <a:pt x="194" y="208"/>
                  <a:pt x="192" y="209"/>
                  <a:pt x="191" y="211"/>
                </a:cubicBezTo>
                <a:cubicBezTo>
                  <a:pt x="190" y="211"/>
                  <a:pt x="190" y="211"/>
                  <a:pt x="190" y="211"/>
                </a:cubicBezTo>
                <a:cubicBezTo>
                  <a:pt x="191" y="206"/>
                  <a:pt x="191" y="201"/>
                  <a:pt x="189" y="195"/>
                </a:cubicBezTo>
                <a:cubicBezTo>
                  <a:pt x="189" y="193"/>
                  <a:pt x="187" y="190"/>
                  <a:pt x="185" y="187"/>
                </a:cubicBezTo>
                <a:cubicBezTo>
                  <a:pt x="184" y="186"/>
                  <a:pt x="183" y="185"/>
                  <a:pt x="182" y="184"/>
                </a:cubicBezTo>
                <a:cubicBezTo>
                  <a:pt x="181" y="184"/>
                  <a:pt x="180" y="183"/>
                  <a:pt x="179" y="183"/>
                </a:cubicBezTo>
                <a:cubicBezTo>
                  <a:pt x="178" y="183"/>
                  <a:pt x="177" y="183"/>
                  <a:pt x="176" y="183"/>
                </a:cubicBezTo>
                <a:cubicBezTo>
                  <a:pt x="172" y="182"/>
                  <a:pt x="169" y="184"/>
                  <a:pt x="167" y="186"/>
                </a:cubicBezTo>
                <a:cubicBezTo>
                  <a:pt x="165" y="187"/>
                  <a:pt x="164" y="189"/>
                  <a:pt x="163" y="190"/>
                </a:cubicBezTo>
                <a:cubicBezTo>
                  <a:pt x="162" y="188"/>
                  <a:pt x="162" y="185"/>
                  <a:pt x="162" y="182"/>
                </a:cubicBezTo>
                <a:cubicBezTo>
                  <a:pt x="160" y="176"/>
                  <a:pt x="159" y="171"/>
                  <a:pt x="154" y="166"/>
                </a:cubicBezTo>
                <a:cubicBezTo>
                  <a:pt x="154" y="165"/>
                  <a:pt x="153" y="164"/>
                  <a:pt x="152" y="164"/>
                </a:cubicBezTo>
                <a:cubicBezTo>
                  <a:pt x="152" y="163"/>
                  <a:pt x="150" y="162"/>
                  <a:pt x="150" y="162"/>
                </a:cubicBezTo>
                <a:cubicBezTo>
                  <a:pt x="148" y="161"/>
                  <a:pt x="146" y="161"/>
                  <a:pt x="143" y="161"/>
                </a:cubicBezTo>
                <a:cubicBezTo>
                  <a:pt x="139" y="162"/>
                  <a:pt x="136" y="164"/>
                  <a:pt x="134" y="167"/>
                </a:cubicBezTo>
                <a:cubicBezTo>
                  <a:pt x="130" y="171"/>
                  <a:pt x="127" y="176"/>
                  <a:pt x="126" y="181"/>
                </a:cubicBezTo>
                <a:cubicBezTo>
                  <a:pt x="118" y="176"/>
                  <a:pt x="111" y="171"/>
                  <a:pt x="103" y="165"/>
                </a:cubicBezTo>
                <a:cubicBezTo>
                  <a:pt x="99" y="163"/>
                  <a:pt x="96" y="160"/>
                  <a:pt x="93" y="159"/>
                </a:cubicBezTo>
                <a:cubicBezTo>
                  <a:pt x="87" y="154"/>
                  <a:pt x="75" y="146"/>
                  <a:pt x="70" y="143"/>
                </a:cubicBezTo>
                <a:cubicBezTo>
                  <a:pt x="83" y="113"/>
                  <a:pt x="92" y="73"/>
                  <a:pt x="95" y="46"/>
                </a:cubicBezTo>
                <a:cubicBezTo>
                  <a:pt x="132" y="51"/>
                  <a:pt x="132" y="51"/>
                  <a:pt x="132" y="51"/>
                </a:cubicBezTo>
                <a:cubicBezTo>
                  <a:pt x="133" y="51"/>
                  <a:pt x="133" y="51"/>
                  <a:pt x="133" y="51"/>
                </a:cubicBezTo>
                <a:cubicBezTo>
                  <a:pt x="145" y="49"/>
                  <a:pt x="170" y="48"/>
                  <a:pt x="196" y="48"/>
                </a:cubicBezTo>
                <a:cubicBezTo>
                  <a:pt x="195" y="52"/>
                  <a:pt x="194" y="55"/>
                  <a:pt x="192" y="58"/>
                </a:cubicBezTo>
                <a:cubicBezTo>
                  <a:pt x="189" y="62"/>
                  <a:pt x="185" y="67"/>
                  <a:pt x="182" y="72"/>
                </a:cubicBezTo>
                <a:cubicBezTo>
                  <a:pt x="181" y="74"/>
                  <a:pt x="179" y="77"/>
                  <a:pt x="179" y="80"/>
                </a:cubicBezTo>
                <a:cubicBezTo>
                  <a:pt x="178" y="82"/>
                  <a:pt x="178" y="84"/>
                  <a:pt x="179" y="85"/>
                </a:cubicBezTo>
                <a:cubicBezTo>
                  <a:pt x="179" y="87"/>
                  <a:pt x="180" y="89"/>
                  <a:pt x="181" y="90"/>
                </a:cubicBezTo>
                <a:cubicBezTo>
                  <a:pt x="182" y="92"/>
                  <a:pt x="184" y="92"/>
                  <a:pt x="185" y="93"/>
                </a:cubicBezTo>
                <a:cubicBezTo>
                  <a:pt x="187" y="94"/>
                  <a:pt x="188" y="95"/>
                  <a:pt x="189" y="95"/>
                </a:cubicBezTo>
                <a:cubicBezTo>
                  <a:pt x="192" y="96"/>
                  <a:pt x="195" y="97"/>
                  <a:pt x="198" y="97"/>
                </a:cubicBezTo>
                <a:cubicBezTo>
                  <a:pt x="204" y="97"/>
                  <a:pt x="210" y="95"/>
                  <a:pt x="215" y="92"/>
                </a:cubicBezTo>
                <a:cubicBezTo>
                  <a:pt x="220" y="89"/>
                  <a:pt x="224" y="85"/>
                  <a:pt x="228" y="81"/>
                </a:cubicBezTo>
                <a:cubicBezTo>
                  <a:pt x="230" y="79"/>
                  <a:pt x="232" y="77"/>
                  <a:pt x="233" y="74"/>
                </a:cubicBezTo>
                <a:cubicBezTo>
                  <a:pt x="234" y="72"/>
                  <a:pt x="235" y="69"/>
                  <a:pt x="235" y="67"/>
                </a:cubicBezTo>
                <a:cubicBezTo>
                  <a:pt x="240" y="68"/>
                  <a:pt x="246" y="69"/>
                  <a:pt x="251" y="68"/>
                </a:cubicBezTo>
                <a:cubicBezTo>
                  <a:pt x="254" y="68"/>
                  <a:pt x="257" y="67"/>
                  <a:pt x="260" y="66"/>
                </a:cubicBezTo>
                <a:cubicBezTo>
                  <a:pt x="262" y="65"/>
                  <a:pt x="265" y="63"/>
                  <a:pt x="267" y="60"/>
                </a:cubicBezTo>
                <a:cubicBezTo>
                  <a:pt x="267" y="61"/>
                  <a:pt x="267" y="62"/>
                  <a:pt x="267" y="63"/>
                </a:cubicBezTo>
                <a:cubicBezTo>
                  <a:pt x="267" y="66"/>
                  <a:pt x="267" y="69"/>
                  <a:pt x="269" y="72"/>
                </a:cubicBezTo>
                <a:cubicBezTo>
                  <a:pt x="270" y="74"/>
                  <a:pt x="271" y="76"/>
                  <a:pt x="273" y="78"/>
                </a:cubicBezTo>
                <a:cubicBezTo>
                  <a:pt x="273" y="78"/>
                  <a:pt x="273" y="78"/>
                  <a:pt x="273" y="79"/>
                </a:cubicBezTo>
                <a:cubicBezTo>
                  <a:pt x="272" y="81"/>
                  <a:pt x="272" y="81"/>
                  <a:pt x="272" y="81"/>
                </a:cubicBezTo>
                <a:cubicBezTo>
                  <a:pt x="307" y="105"/>
                  <a:pt x="335" y="141"/>
                  <a:pt x="350" y="160"/>
                </a:cubicBezTo>
                <a:cubicBezTo>
                  <a:pt x="358" y="169"/>
                  <a:pt x="360" y="179"/>
                  <a:pt x="355" y="184"/>
                </a:cubicBezTo>
                <a:close/>
                <a:moveTo>
                  <a:pt x="409" y="147"/>
                </a:moveTo>
                <a:cubicBezTo>
                  <a:pt x="406" y="132"/>
                  <a:pt x="400" y="113"/>
                  <a:pt x="394" y="95"/>
                </a:cubicBezTo>
                <a:cubicBezTo>
                  <a:pt x="391" y="87"/>
                  <a:pt x="388" y="80"/>
                  <a:pt x="384" y="73"/>
                </a:cubicBezTo>
                <a:cubicBezTo>
                  <a:pt x="379" y="61"/>
                  <a:pt x="372" y="49"/>
                  <a:pt x="364" y="40"/>
                </a:cubicBezTo>
                <a:cubicBezTo>
                  <a:pt x="370" y="38"/>
                  <a:pt x="370" y="38"/>
                  <a:pt x="370" y="38"/>
                </a:cubicBezTo>
                <a:cubicBezTo>
                  <a:pt x="389" y="28"/>
                  <a:pt x="389" y="28"/>
                  <a:pt x="389" y="28"/>
                </a:cubicBezTo>
                <a:cubicBezTo>
                  <a:pt x="444" y="143"/>
                  <a:pt x="444" y="143"/>
                  <a:pt x="444" y="143"/>
                </a:cubicBezTo>
                <a:cubicBezTo>
                  <a:pt x="412" y="162"/>
                  <a:pt x="412" y="162"/>
                  <a:pt x="412" y="162"/>
                </a:cubicBezTo>
                <a:cubicBezTo>
                  <a:pt x="411" y="158"/>
                  <a:pt x="410" y="152"/>
                  <a:pt x="409" y="1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ADADA">
                  <a:lumMod val="10000"/>
                </a:srgbClr>
              </a:solidFill>
              <a:effectLst/>
              <a:uLnTx/>
              <a:uFillTx/>
              <a:latin typeface="Arial"/>
              <a:ea typeface="+mn-ea"/>
              <a:cs typeface="+mn-cs"/>
            </a:endParaRPr>
          </a:p>
        </p:txBody>
      </p:sp>
    </p:spTree>
    <p:extLst>
      <p:ext uri="{BB962C8B-B14F-4D97-AF65-F5344CB8AC3E}">
        <p14:creationId xmlns:p14="http://schemas.microsoft.com/office/powerpoint/2010/main" val="3401219860"/>
      </p:ext>
    </p:extLst>
  </p:cSld>
  <p:clrMapOvr>
    <a:masterClrMapping/>
  </p:clrMapOvr>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smtClean="0">
                <a:solidFill>
                  <a:srgbClr val="006666"/>
                </a:solidFill>
                <a:latin typeface="Arial Black" panose="020B0A04020102020204" pitchFamily="34" charset="0"/>
              </a:rPr>
              <a:t>Mandatory Disclosures</a:t>
            </a:r>
            <a:endParaRPr lang="en-US" dirty="0">
              <a:latin typeface="Arial Black" panose="020B0A04020102020204" pitchFamily="34" charset="0"/>
            </a:endParaRPr>
          </a:p>
        </p:txBody>
      </p:sp>
    </p:spTree>
    <p:extLst>
      <p:ext uri="{BB962C8B-B14F-4D97-AF65-F5344CB8AC3E}">
        <p14:creationId xmlns:p14="http://schemas.microsoft.com/office/powerpoint/2010/main" val="3488014279"/>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a:solidFill>
                  <a:schemeClr val="bg1"/>
                </a:solidFill>
                <a:latin typeface="Arial Black" panose="020B0A04020102020204" pitchFamily="34" charset="0"/>
              </a:rPr>
              <a:t>FAR 52.2003-13</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arenR" startAt="2"/>
            </a:pPr>
            <a:r>
              <a:rPr lang="en-US" i="1" dirty="0">
                <a:latin typeface="Arial" panose="020B0604020202020204" pitchFamily="34" charset="0"/>
                <a:cs typeface="Arial" panose="020B0604020202020204" pitchFamily="34" charset="0"/>
              </a:rPr>
              <a:t>The Contractor shall – </a:t>
            </a:r>
          </a:p>
          <a:p>
            <a:pPr marL="971550" lvl="1" indent="-571500">
              <a:buFont typeface="+mj-lt"/>
              <a:buAutoNum type="romanLcPeriod" startAt="2"/>
            </a:pPr>
            <a:r>
              <a:rPr lang="en-US" dirty="0">
                <a:latin typeface="Arial" panose="020B0604020202020204" pitchFamily="34" charset="0"/>
                <a:cs typeface="Arial" panose="020B0604020202020204" pitchFamily="34" charset="0"/>
              </a:rPr>
              <a:t>Exercise due diligence to prevent and detect criminal conduct; and</a:t>
            </a:r>
          </a:p>
          <a:p>
            <a:pPr marL="971550" lvl="1" indent="-571500">
              <a:buFont typeface="+mj-lt"/>
              <a:buAutoNum type="romanLcPeriod" startAt="2"/>
            </a:pPr>
            <a:r>
              <a:rPr lang="en-US" dirty="0">
                <a:latin typeface="Arial" panose="020B0604020202020204" pitchFamily="34" charset="0"/>
                <a:cs typeface="Arial" panose="020B0604020202020204" pitchFamily="34" charset="0"/>
              </a:rPr>
              <a:t>Otherwise promote an organizational culture that encourages ethical conduct and a commitment to compliance with the law</a:t>
            </a:r>
          </a:p>
          <a:p>
            <a:pPr marL="514350" indent="-514350">
              <a:buFont typeface="+mj-lt"/>
              <a:buAutoNum type="arabicParenR" startAt="2"/>
            </a:pPr>
            <a:r>
              <a:rPr lang="en-US" dirty="0">
                <a:latin typeface="Arial" panose="020B0604020202020204" pitchFamily="34" charset="0"/>
                <a:cs typeface="Arial" panose="020B0604020202020204" pitchFamily="34" charset="0"/>
              </a:rPr>
              <a:t> </a:t>
            </a:r>
          </a:p>
          <a:p>
            <a:pPr marL="971550" lvl="1" indent="-571500">
              <a:buFont typeface="+mj-lt"/>
              <a:buAutoNum type="romanLcPeriod" startAt="2"/>
            </a:pPr>
            <a:r>
              <a:rPr lang="en-US" dirty="0">
                <a:latin typeface="Arial" panose="020B0604020202020204" pitchFamily="34" charset="0"/>
                <a:cs typeface="Arial" panose="020B0604020202020204" pitchFamily="34" charset="0"/>
              </a:rPr>
              <a:t>The Contractor shall timely disclose, in writing, to the agency, Office of the Inspector General (OIG), with a copy to the Contracting Officer, whenever, in connection with the award, performance, or closeout of this contract or any subcontract thereunder, the Contractor has credible evidence that a principal, employee, agent, or subcontractor of the Contractor has committed –</a:t>
            </a:r>
          </a:p>
          <a:p>
            <a:pPr marL="1771650" lvl="3" indent="-514350">
              <a:buFont typeface="+mj-lt"/>
              <a:buAutoNum type="alphaUcPeriod"/>
            </a:pPr>
            <a:r>
              <a:rPr lang="en-US" sz="2800" dirty="0">
                <a:latin typeface="Arial" panose="020B0604020202020204" pitchFamily="34" charset="0"/>
                <a:cs typeface="Arial" panose="020B0604020202020204" pitchFamily="34" charset="0"/>
              </a:rPr>
              <a:t>A violation of Federal criminal law involving fraud, conflict of interest, bribery, or gratuity violations found in Title 18 of the United States code; or</a:t>
            </a:r>
          </a:p>
          <a:p>
            <a:pPr marL="1771650" lvl="3" indent="-514350">
              <a:buFont typeface="+mj-lt"/>
              <a:buAutoNum type="alphaUcPeriod"/>
            </a:pPr>
            <a:r>
              <a:rPr lang="en-US" sz="2800" dirty="0">
                <a:latin typeface="Arial" panose="020B0604020202020204" pitchFamily="34" charset="0"/>
                <a:cs typeface="Arial" panose="020B0604020202020204" pitchFamily="34" charset="0"/>
              </a:rPr>
              <a:t>A violation of the civil False Claims Act (31 U.S.C. 3729-3733)</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4972210" y="9136896"/>
            <a:ext cx="2988525" cy="1138130"/>
          </a:xfrm>
          <a:prstGeom prst="rect">
            <a:avLst/>
          </a:prstGeom>
        </p:spPr>
      </p:pic>
      <p:sp>
        <p:nvSpPr>
          <p:cNvPr id="3" name="Oval 2" descr="" title=""/>
          <p:cNvSpPr/>
          <p:nvPr/>
        </p:nvSpPr>
        <p:spPr>
          <a:xfrm>
            <a:off x="8305800" y="3390900"/>
            <a:ext cx="9617925" cy="411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46" descr="" title=""/>
          <p:cNvGrpSpPr>
            <a:grpSpLocks/>
          </p:cNvGrpSpPr>
          <p:nvPr/>
        </p:nvGrpSpPr>
        <p:grpSpPr bwMode="auto">
          <a:xfrm>
            <a:off x="2910840" y="5061857"/>
            <a:ext cx="1645920" cy="1828800"/>
            <a:chOff x="3714750" y="2092286"/>
            <a:chExt cx="381000" cy="468033"/>
          </a:xfrm>
          <a:solidFill>
            <a:schemeClr val="bg1"/>
          </a:solidFill>
        </p:grpSpPr>
        <p:grpSp>
          <p:nvGrpSpPr>
            <p:cNvPr id="34" name="Group 12" descr="" title=""/>
            <p:cNvGrpSpPr>
              <a:grpSpLocks/>
            </p:cNvGrpSpPr>
            <p:nvPr/>
          </p:nvGrpSpPr>
          <p:grpSpPr bwMode="auto">
            <a:xfrm>
              <a:off x="3754434" y="2092286"/>
              <a:ext cx="304800" cy="444366"/>
              <a:chOff x="4038561" y="244005"/>
              <a:chExt cx="418132" cy="609602"/>
            </a:xfrm>
            <a:grpFill/>
          </p:grpSpPr>
          <p:sp>
            <p:nvSpPr>
              <p:cNvPr id="36" name="Freeform 6" descr="" title=""/>
              <p:cNvSpPr>
                <a:spLocks noEditPoints="1"/>
              </p:cNvSpPr>
              <p:nvPr/>
            </p:nvSpPr>
            <p:spPr bwMode="auto">
              <a:xfrm>
                <a:off x="4038561" y="697355"/>
                <a:ext cx="418132" cy="156252"/>
              </a:xfrm>
              <a:custGeom>
                <a:avLst/>
                <a:gdLst>
                  <a:gd name="T0" fmla="*/ 285268 w 107"/>
                  <a:gd name="T1" fmla="*/ 7813 h 40"/>
                  <a:gd name="T2" fmla="*/ 418132 w 107"/>
                  <a:gd name="T3" fmla="*/ 58595 h 40"/>
                  <a:gd name="T4" fmla="*/ 390778 w 107"/>
                  <a:gd name="T5" fmla="*/ 156252 h 40"/>
                  <a:gd name="T6" fmla="*/ 0 w 107"/>
                  <a:gd name="T7" fmla="*/ 156252 h 40"/>
                  <a:gd name="T8" fmla="*/ 175850 w 107"/>
                  <a:gd name="T9" fmla="*/ 121095 h 40"/>
                  <a:gd name="T10" fmla="*/ 207112 w 107"/>
                  <a:gd name="T11" fmla="*/ 125002 h 40"/>
                  <a:gd name="T12" fmla="*/ 191481 w 107"/>
                  <a:gd name="T13" fmla="*/ 27344 h 40"/>
                  <a:gd name="T14" fmla="*/ 171942 w 107"/>
                  <a:gd name="T15" fmla="*/ 82032 h 40"/>
                  <a:gd name="T16" fmla="*/ 156311 w 107"/>
                  <a:gd name="T17" fmla="*/ 42969 h 40"/>
                  <a:gd name="T18" fmla="*/ 128957 w 107"/>
                  <a:gd name="T19" fmla="*/ 42969 h 40"/>
                  <a:gd name="T20" fmla="*/ 140680 w 107"/>
                  <a:gd name="T21" fmla="*/ 136721 h 40"/>
                  <a:gd name="T22" fmla="*/ 160219 w 107"/>
                  <a:gd name="T23" fmla="*/ 85939 h 40"/>
                  <a:gd name="T24" fmla="*/ 320438 w 107"/>
                  <a:gd name="T25" fmla="*/ 85939 h 40"/>
                  <a:gd name="T26" fmla="*/ 336069 w 107"/>
                  <a:gd name="T27" fmla="*/ 136721 h 40"/>
                  <a:gd name="T28" fmla="*/ 347792 w 107"/>
                  <a:gd name="T29" fmla="*/ 46876 h 40"/>
                  <a:gd name="T30" fmla="*/ 320438 w 107"/>
                  <a:gd name="T31" fmla="*/ 46876 h 40"/>
                  <a:gd name="T32" fmla="*/ 367331 w 107"/>
                  <a:gd name="T33" fmla="*/ 89845 h 40"/>
                  <a:gd name="T34" fmla="*/ 382962 w 107"/>
                  <a:gd name="T35" fmla="*/ 136721 h 40"/>
                  <a:gd name="T36" fmla="*/ 398593 w 107"/>
                  <a:gd name="T37" fmla="*/ 50782 h 40"/>
                  <a:gd name="T38" fmla="*/ 367331 w 107"/>
                  <a:gd name="T39" fmla="*/ 54688 h 40"/>
                  <a:gd name="T40" fmla="*/ 254005 w 107"/>
                  <a:gd name="T41" fmla="*/ 82032 h 40"/>
                  <a:gd name="T42" fmla="*/ 254005 w 107"/>
                  <a:gd name="T43" fmla="*/ 42969 h 40"/>
                  <a:gd name="T44" fmla="*/ 226651 w 107"/>
                  <a:gd name="T45" fmla="*/ 42969 h 40"/>
                  <a:gd name="T46" fmla="*/ 238374 w 107"/>
                  <a:gd name="T47" fmla="*/ 136721 h 40"/>
                  <a:gd name="T48" fmla="*/ 254005 w 107"/>
                  <a:gd name="T49" fmla="*/ 82032 h 40"/>
                  <a:gd name="T50" fmla="*/ 300899 w 107"/>
                  <a:gd name="T51" fmla="*/ 46876 h 40"/>
                  <a:gd name="T52" fmla="*/ 273544 w 107"/>
                  <a:gd name="T53" fmla="*/ 42969 h 40"/>
                  <a:gd name="T54" fmla="*/ 289175 w 107"/>
                  <a:gd name="T55" fmla="*/ 136721 h 40"/>
                  <a:gd name="T56" fmla="*/ 300899 w 107"/>
                  <a:gd name="T57" fmla="*/ 82032 h 40"/>
                  <a:gd name="T58" fmla="*/ 109418 w 107"/>
                  <a:gd name="T59" fmla="*/ 50782 h 40"/>
                  <a:gd name="T60" fmla="*/ 82063 w 107"/>
                  <a:gd name="T61" fmla="*/ 46876 h 40"/>
                  <a:gd name="T62" fmla="*/ 93787 w 107"/>
                  <a:gd name="T63" fmla="*/ 136721 h 40"/>
                  <a:gd name="T64" fmla="*/ 109418 w 107"/>
                  <a:gd name="T65" fmla="*/ 89845 h 40"/>
                  <a:gd name="T66" fmla="*/ 62524 w 107"/>
                  <a:gd name="T67" fmla="*/ 85939 h 40"/>
                  <a:gd name="T68" fmla="*/ 46893 w 107"/>
                  <a:gd name="T69" fmla="*/ 39063 h 40"/>
                  <a:gd name="T70" fmla="*/ 31262 w 107"/>
                  <a:gd name="T71" fmla="*/ 125002 h 40"/>
                  <a:gd name="T72" fmla="*/ 58617 w 107"/>
                  <a:gd name="T73" fmla="*/ 125002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40">
                    <a:moveTo>
                      <a:pt x="1" y="9"/>
                    </a:moveTo>
                    <a:cubicBezTo>
                      <a:pt x="24" y="0"/>
                      <a:pt x="49" y="2"/>
                      <a:pt x="73" y="2"/>
                    </a:cubicBezTo>
                    <a:cubicBezTo>
                      <a:pt x="82" y="2"/>
                      <a:pt x="91" y="5"/>
                      <a:pt x="101" y="7"/>
                    </a:cubicBezTo>
                    <a:cubicBezTo>
                      <a:pt x="105" y="7"/>
                      <a:pt x="107" y="10"/>
                      <a:pt x="107" y="15"/>
                    </a:cubicBezTo>
                    <a:cubicBezTo>
                      <a:pt x="107" y="21"/>
                      <a:pt x="107" y="27"/>
                      <a:pt x="107" y="33"/>
                    </a:cubicBezTo>
                    <a:cubicBezTo>
                      <a:pt x="107" y="39"/>
                      <a:pt x="105" y="40"/>
                      <a:pt x="100" y="40"/>
                    </a:cubicBezTo>
                    <a:cubicBezTo>
                      <a:pt x="70" y="40"/>
                      <a:pt x="39" y="40"/>
                      <a:pt x="9" y="40"/>
                    </a:cubicBezTo>
                    <a:cubicBezTo>
                      <a:pt x="6" y="40"/>
                      <a:pt x="4" y="40"/>
                      <a:pt x="0" y="40"/>
                    </a:cubicBezTo>
                    <a:moveTo>
                      <a:pt x="44" y="21"/>
                    </a:moveTo>
                    <a:cubicBezTo>
                      <a:pt x="45" y="24"/>
                      <a:pt x="44" y="28"/>
                      <a:pt x="45" y="31"/>
                    </a:cubicBezTo>
                    <a:cubicBezTo>
                      <a:pt x="45" y="33"/>
                      <a:pt x="47" y="35"/>
                      <a:pt x="49" y="35"/>
                    </a:cubicBezTo>
                    <a:cubicBezTo>
                      <a:pt x="50" y="35"/>
                      <a:pt x="53" y="33"/>
                      <a:pt x="53" y="32"/>
                    </a:cubicBezTo>
                    <a:cubicBezTo>
                      <a:pt x="53" y="25"/>
                      <a:pt x="53" y="17"/>
                      <a:pt x="53" y="10"/>
                    </a:cubicBezTo>
                    <a:cubicBezTo>
                      <a:pt x="52" y="9"/>
                      <a:pt x="50" y="8"/>
                      <a:pt x="49" y="7"/>
                    </a:cubicBezTo>
                    <a:cubicBezTo>
                      <a:pt x="47" y="8"/>
                      <a:pt x="45" y="9"/>
                      <a:pt x="45" y="11"/>
                    </a:cubicBezTo>
                    <a:cubicBezTo>
                      <a:pt x="44" y="14"/>
                      <a:pt x="45" y="17"/>
                      <a:pt x="44" y="21"/>
                    </a:cubicBezTo>
                    <a:close/>
                    <a:moveTo>
                      <a:pt x="41" y="22"/>
                    </a:moveTo>
                    <a:cubicBezTo>
                      <a:pt x="41" y="18"/>
                      <a:pt x="41" y="15"/>
                      <a:pt x="40" y="11"/>
                    </a:cubicBezTo>
                    <a:cubicBezTo>
                      <a:pt x="40" y="10"/>
                      <a:pt x="38" y="7"/>
                      <a:pt x="37" y="8"/>
                    </a:cubicBezTo>
                    <a:cubicBezTo>
                      <a:pt x="35" y="8"/>
                      <a:pt x="33" y="10"/>
                      <a:pt x="33" y="11"/>
                    </a:cubicBezTo>
                    <a:cubicBezTo>
                      <a:pt x="32" y="18"/>
                      <a:pt x="33" y="25"/>
                      <a:pt x="33" y="32"/>
                    </a:cubicBezTo>
                    <a:cubicBezTo>
                      <a:pt x="33" y="33"/>
                      <a:pt x="35" y="35"/>
                      <a:pt x="36" y="35"/>
                    </a:cubicBezTo>
                    <a:cubicBezTo>
                      <a:pt x="38" y="35"/>
                      <a:pt x="40" y="33"/>
                      <a:pt x="40" y="32"/>
                    </a:cubicBezTo>
                    <a:cubicBezTo>
                      <a:pt x="41" y="28"/>
                      <a:pt x="41" y="25"/>
                      <a:pt x="41" y="22"/>
                    </a:cubicBezTo>
                    <a:close/>
                    <a:moveTo>
                      <a:pt x="82" y="22"/>
                    </a:moveTo>
                    <a:cubicBezTo>
                      <a:pt x="82" y="22"/>
                      <a:pt x="82" y="22"/>
                      <a:pt x="82" y="22"/>
                    </a:cubicBezTo>
                    <a:cubicBezTo>
                      <a:pt x="82" y="25"/>
                      <a:pt x="82" y="28"/>
                      <a:pt x="82" y="32"/>
                    </a:cubicBezTo>
                    <a:cubicBezTo>
                      <a:pt x="82" y="33"/>
                      <a:pt x="84" y="35"/>
                      <a:pt x="86" y="35"/>
                    </a:cubicBezTo>
                    <a:cubicBezTo>
                      <a:pt x="87" y="35"/>
                      <a:pt x="89" y="33"/>
                      <a:pt x="89" y="32"/>
                    </a:cubicBezTo>
                    <a:cubicBezTo>
                      <a:pt x="90" y="25"/>
                      <a:pt x="90" y="19"/>
                      <a:pt x="89" y="12"/>
                    </a:cubicBezTo>
                    <a:cubicBezTo>
                      <a:pt x="89" y="11"/>
                      <a:pt x="87" y="9"/>
                      <a:pt x="86" y="8"/>
                    </a:cubicBezTo>
                    <a:cubicBezTo>
                      <a:pt x="84" y="10"/>
                      <a:pt x="82" y="11"/>
                      <a:pt x="82" y="12"/>
                    </a:cubicBezTo>
                    <a:cubicBezTo>
                      <a:pt x="81" y="15"/>
                      <a:pt x="82" y="19"/>
                      <a:pt x="82" y="22"/>
                    </a:cubicBezTo>
                    <a:close/>
                    <a:moveTo>
                      <a:pt x="94" y="23"/>
                    </a:moveTo>
                    <a:cubicBezTo>
                      <a:pt x="94" y="25"/>
                      <a:pt x="94" y="29"/>
                      <a:pt x="95" y="32"/>
                    </a:cubicBezTo>
                    <a:cubicBezTo>
                      <a:pt x="95" y="33"/>
                      <a:pt x="97" y="35"/>
                      <a:pt x="98" y="35"/>
                    </a:cubicBezTo>
                    <a:cubicBezTo>
                      <a:pt x="99" y="35"/>
                      <a:pt x="102" y="33"/>
                      <a:pt x="102" y="32"/>
                    </a:cubicBezTo>
                    <a:cubicBezTo>
                      <a:pt x="102" y="26"/>
                      <a:pt x="102" y="20"/>
                      <a:pt x="102" y="13"/>
                    </a:cubicBezTo>
                    <a:cubicBezTo>
                      <a:pt x="102" y="12"/>
                      <a:pt x="99" y="10"/>
                      <a:pt x="98" y="10"/>
                    </a:cubicBezTo>
                    <a:cubicBezTo>
                      <a:pt x="97" y="10"/>
                      <a:pt x="95" y="12"/>
                      <a:pt x="94" y="14"/>
                    </a:cubicBezTo>
                    <a:cubicBezTo>
                      <a:pt x="94" y="16"/>
                      <a:pt x="94" y="19"/>
                      <a:pt x="94" y="23"/>
                    </a:cubicBezTo>
                    <a:close/>
                    <a:moveTo>
                      <a:pt x="65" y="21"/>
                    </a:moveTo>
                    <a:cubicBezTo>
                      <a:pt x="65" y="21"/>
                      <a:pt x="65" y="21"/>
                      <a:pt x="65" y="21"/>
                    </a:cubicBezTo>
                    <a:cubicBezTo>
                      <a:pt x="65" y="18"/>
                      <a:pt x="66" y="14"/>
                      <a:pt x="65" y="11"/>
                    </a:cubicBezTo>
                    <a:cubicBezTo>
                      <a:pt x="65" y="9"/>
                      <a:pt x="62" y="8"/>
                      <a:pt x="61" y="7"/>
                    </a:cubicBezTo>
                    <a:cubicBezTo>
                      <a:pt x="60" y="8"/>
                      <a:pt x="58" y="10"/>
                      <a:pt x="58" y="11"/>
                    </a:cubicBezTo>
                    <a:cubicBezTo>
                      <a:pt x="57" y="18"/>
                      <a:pt x="57" y="25"/>
                      <a:pt x="58" y="31"/>
                    </a:cubicBezTo>
                    <a:cubicBezTo>
                      <a:pt x="58" y="33"/>
                      <a:pt x="60" y="34"/>
                      <a:pt x="61" y="35"/>
                    </a:cubicBezTo>
                    <a:cubicBezTo>
                      <a:pt x="62" y="34"/>
                      <a:pt x="65" y="33"/>
                      <a:pt x="65" y="32"/>
                    </a:cubicBezTo>
                    <a:cubicBezTo>
                      <a:pt x="65" y="28"/>
                      <a:pt x="65" y="24"/>
                      <a:pt x="65" y="21"/>
                    </a:cubicBezTo>
                    <a:close/>
                    <a:moveTo>
                      <a:pt x="77" y="21"/>
                    </a:moveTo>
                    <a:cubicBezTo>
                      <a:pt x="77" y="18"/>
                      <a:pt x="78" y="15"/>
                      <a:pt x="77" y="12"/>
                    </a:cubicBezTo>
                    <a:cubicBezTo>
                      <a:pt x="77" y="10"/>
                      <a:pt x="75" y="9"/>
                      <a:pt x="74" y="7"/>
                    </a:cubicBezTo>
                    <a:cubicBezTo>
                      <a:pt x="72" y="9"/>
                      <a:pt x="70" y="10"/>
                      <a:pt x="70" y="11"/>
                    </a:cubicBezTo>
                    <a:cubicBezTo>
                      <a:pt x="70" y="18"/>
                      <a:pt x="70" y="25"/>
                      <a:pt x="70" y="31"/>
                    </a:cubicBezTo>
                    <a:cubicBezTo>
                      <a:pt x="70" y="33"/>
                      <a:pt x="72" y="34"/>
                      <a:pt x="74" y="35"/>
                    </a:cubicBezTo>
                    <a:cubicBezTo>
                      <a:pt x="75" y="34"/>
                      <a:pt x="77" y="33"/>
                      <a:pt x="77" y="31"/>
                    </a:cubicBezTo>
                    <a:cubicBezTo>
                      <a:pt x="78" y="28"/>
                      <a:pt x="77" y="25"/>
                      <a:pt x="77" y="21"/>
                    </a:cubicBezTo>
                    <a:close/>
                    <a:moveTo>
                      <a:pt x="28" y="23"/>
                    </a:moveTo>
                    <a:cubicBezTo>
                      <a:pt x="28" y="19"/>
                      <a:pt x="28" y="16"/>
                      <a:pt x="28" y="13"/>
                    </a:cubicBezTo>
                    <a:cubicBezTo>
                      <a:pt x="28" y="11"/>
                      <a:pt x="26" y="10"/>
                      <a:pt x="25" y="8"/>
                    </a:cubicBezTo>
                    <a:cubicBezTo>
                      <a:pt x="23" y="10"/>
                      <a:pt x="21" y="11"/>
                      <a:pt x="21" y="12"/>
                    </a:cubicBezTo>
                    <a:cubicBezTo>
                      <a:pt x="20" y="19"/>
                      <a:pt x="20" y="25"/>
                      <a:pt x="21" y="32"/>
                    </a:cubicBezTo>
                    <a:cubicBezTo>
                      <a:pt x="21" y="33"/>
                      <a:pt x="23" y="34"/>
                      <a:pt x="24" y="35"/>
                    </a:cubicBezTo>
                    <a:cubicBezTo>
                      <a:pt x="26" y="34"/>
                      <a:pt x="27" y="33"/>
                      <a:pt x="28" y="31"/>
                    </a:cubicBezTo>
                    <a:cubicBezTo>
                      <a:pt x="28" y="28"/>
                      <a:pt x="28" y="26"/>
                      <a:pt x="28" y="23"/>
                    </a:cubicBezTo>
                    <a:close/>
                    <a:moveTo>
                      <a:pt x="16" y="22"/>
                    </a:moveTo>
                    <a:cubicBezTo>
                      <a:pt x="16" y="22"/>
                      <a:pt x="16" y="22"/>
                      <a:pt x="16" y="22"/>
                    </a:cubicBezTo>
                    <a:cubicBezTo>
                      <a:pt x="16" y="19"/>
                      <a:pt x="16" y="17"/>
                      <a:pt x="16" y="15"/>
                    </a:cubicBezTo>
                    <a:cubicBezTo>
                      <a:pt x="15" y="13"/>
                      <a:pt x="13" y="11"/>
                      <a:pt x="12" y="10"/>
                    </a:cubicBezTo>
                    <a:cubicBezTo>
                      <a:pt x="11" y="11"/>
                      <a:pt x="9" y="13"/>
                      <a:pt x="8" y="14"/>
                    </a:cubicBezTo>
                    <a:cubicBezTo>
                      <a:pt x="8" y="20"/>
                      <a:pt x="8" y="26"/>
                      <a:pt x="8" y="32"/>
                    </a:cubicBezTo>
                    <a:cubicBezTo>
                      <a:pt x="9" y="33"/>
                      <a:pt x="11" y="35"/>
                      <a:pt x="11" y="35"/>
                    </a:cubicBezTo>
                    <a:cubicBezTo>
                      <a:pt x="13" y="35"/>
                      <a:pt x="15" y="33"/>
                      <a:pt x="15" y="32"/>
                    </a:cubicBezTo>
                    <a:cubicBezTo>
                      <a:pt x="16" y="29"/>
                      <a:pt x="16" y="25"/>
                      <a:pt x="16"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7" name="Freeform 7" descr="" title=""/>
              <p:cNvSpPr>
                <a:spLocks/>
              </p:cNvSpPr>
              <p:nvPr/>
            </p:nvSpPr>
            <p:spPr bwMode="auto">
              <a:xfrm>
                <a:off x="4108986" y="443721"/>
                <a:ext cx="273436" cy="144148"/>
              </a:xfrm>
              <a:custGeom>
                <a:avLst/>
                <a:gdLst>
                  <a:gd name="T0" fmla="*/ 273436 w 70"/>
                  <a:gd name="T1" fmla="*/ 144148 h 37"/>
                  <a:gd name="T2" fmla="*/ 257811 w 70"/>
                  <a:gd name="T3" fmla="*/ 128564 h 37"/>
                  <a:gd name="T4" fmla="*/ 257811 w 70"/>
                  <a:gd name="T5" fmla="*/ 116877 h 37"/>
                  <a:gd name="T6" fmla="*/ 242186 w 70"/>
                  <a:gd name="T7" fmla="*/ 85710 h 37"/>
                  <a:gd name="T8" fmla="*/ 226561 w 70"/>
                  <a:gd name="T9" fmla="*/ 116877 h 37"/>
                  <a:gd name="T10" fmla="*/ 218749 w 70"/>
                  <a:gd name="T11" fmla="*/ 128564 h 37"/>
                  <a:gd name="T12" fmla="*/ 214843 w 70"/>
                  <a:gd name="T13" fmla="*/ 93501 h 37"/>
                  <a:gd name="T14" fmla="*/ 203124 w 70"/>
                  <a:gd name="T15" fmla="*/ 77918 h 37"/>
                  <a:gd name="T16" fmla="*/ 191405 w 70"/>
                  <a:gd name="T17" fmla="*/ 93501 h 37"/>
                  <a:gd name="T18" fmla="*/ 191405 w 70"/>
                  <a:gd name="T19" fmla="*/ 128564 h 37"/>
                  <a:gd name="T20" fmla="*/ 179687 w 70"/>
                  <a:gd name="T21" fmla="*/ 128564 h 37"/>
                  <a:gd name="T22" fmla="*/ 175780 w 70"/>
                  <a:gd name="T23" fmla="*/ 97397 h 37"/>
                  <a:gd name="T24" fmla="*/ 164062 w 70"/>
                  <a:gd name="T25" fmla="*/ 77918 h 37"/>
                  <a:gd name="T26" fmla="*/ 148437 w 70"/>
                  <a:gd name="T27" fmla="*/ 97397 h 37"/>
                  <a:gd name="T28" fmla="*/ 148437 w 70"/>
                  <a:gd name="T29" fmla="*/ 124669 h 37"/>
                  <a:gd name="T30" fmla="*/ 140624 w 70"/>
                  <a:gd name="T31" fmla="*/ 124669 h 37"/>
                  <a:gd name="T32" fmla="*/ 136718 w 70"/>
                  <a:gd name="T33" fmla="*/ 93501 h 37"/>
                  <a:gd name="T34" fmla="*/ 124999 w 70"/>
                  <a:gd name="T35" fmla="*/ 77918 h 37"/>
                  <a:gd name="T36" fmla="*/ 113281 w 70"/>
                  <a:gd name="T37" fmla="*/ 93501 h 37"/>
                  <a:gd name="T38" fmla="*/ 109374 w 70"/>
                  <a:gd name="T39" fmla="*/ 124669 h 37"/>
                  <a:gd name="T40" fmla="*/ 101562 w 70"/>
                  <a:gd name="T41" fmla="*/ 124669 h 37"/>
                  <a:gd name="T42" fmla="*/ 97656 w 70"/>
                  <a:gd name="T43" fmla="*/ 97397 h 37"/>
                  <a:gd name="T44" fmla="*/ 85937 w 70"/>
                  <a:gd name="T45" fmla="*/ 77918 h 37"/>
                  <a:gd name="T46" fmla="*/ 70312 w 70"/>
                  <a:gd name="T47" fmla="*/ 101293 h 37"/>
                  <a:gd name="T48" fmla="*/ 70312 w 70"/>
                  <a:gd name="T49" fmla="*/ 128564 h 37"/>
                  <a:gd name="T50" fmla="*/ 62500 w 70"/>
                  <a:gd name="T51" fmla="*/ 128564 h 37"/>
                  <a:gd name="T52" fmla="*/ 58593 w 70"/>
                  <a:gd name="T53" fmla="*/ 109085 h 37"/>
                  <a:gd name="T54" fmla="*/ 46875 w 70"/>
                  <a:gd name="T55" fmla="*/ 85710 h 37"/>
                  <a:gd name="T56" fmla="*/ 31250 w 70"/>
                  <a:gd name="T57" fmla="*/ 109085 h 37"/>
                  <a:gd name="T58" fmla="*/ 31250 w 70"/>
                  <a:gd name="T59" fmla="*/ 120773 h 37"/>
                  <a:gd name="T60" fmla="*/ 7812 w 70"/>
                  <a:gd name="T61" fmla="*/ 140252 h 37"/>
                  <a:gd name="T62" fmla="*/ 132812 w 70"/>
                  <a:gd name="T63" fmla="*/ 7792 h 37"/>
                  <a:gd name="T64" fmla="*/ 273436 w 70"/>
                  <a:gd name="T65" fmla="*/ 144148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37">
                    <a:moveTo>
                      <a:pt x="70" y="37"/>
                    </a:moveTo>
                    <a:cubicBezTo>
                      <a:pt x="69" y="36"/>
                      <a:pt x="67" y="35"/>
                      <a:pt x="66" y="33"/>
                    </a:cubicBezTo>
                    <a:cubicBezTo>
                      <a:pt x="65" y="33"/>
                      <a:pt x="66" y="31"/>
                      <a:pt x="66" y="30"/>
                    </a:cubicBezTo>
                    <a:cubicBezTo>
                      <a:pt x="65" y="27"/>
                      <a:pt x="63" y="24"/>
                      <a:pt x="62" y="22"/>
                    </a:cubicBezTo>
                    <a:cubicBezTo>
                      <a:pt x="61" y="24"/>
                      <a:pt x="60" y="27"/>
                      <a:pt x="58" y="30"/>
                    </a:cubicBezTo>
                    <a:cubicBezTo>
                      <a:pt x="58" y="31"/>
                      <a:pt x="58" y="32"/>
                      <a:pt x="56" y="33"/>
                    </a:cubicBezTo>
                    <a:cubicBezTo>
                      <a:pt x="56" y="30"/>
                      <a:pt x="56" y="27"/>
                      <a:pt x="55" y="24"/>
                    </a:cubicBezTo>
                    <a:cubicBezTo>
                      <a:pt x="55" y="23"/>
                      <a:pt x="53" y="21"/>
                      <a:pt x="52" y="20"/>
                    </a:cubicBezTo>
                    <a:cubicBezTo>
                      <a:pt x="51" y="21"/>
                      <a:pt x="49" y="23"/>
                      <a:pt x="49" y="24"/>
                    </a:cubicBezTo>
                    <a:cubicBezTo>
                      <a:pt x="49" y="27"/>
                      <a:pt x="49" y="30"/>
                      <a:pt x="49" y="33"/>
                    </a:cubicBezTo>
                    <a:cubicBezTo>
                      <a:pt x="48" y="33"/>
                      <a:pt x="47" y="33"/>
                      <a:pt x="46" y="33"/>
                    </a:cubicBezTo>
                    <a:cubicBezTo>
                      <a:pt x="46" y="30"/>
                      <a:pt x="46" y="27"/>
                      <a:pt x="45" y="25"/>
                    </a:cubicBezTo>
                    <a:cubicBezTo>
                      <a:pt x="45" y="23"/>
                      <a:pt x="43" y="21"/>
                      <a:pt x="42" y="20"/>
                    </a:cubicBezTo>
                    <a:cubicBezTo>
                      <a:pt x="40" y="21"/>
                      <a:pt x="39" y="23"/>
                      <a:pt x="38" y="25"/>
                    </a:cubicBezTo>
                    <a:cubicBezTo>
                      <a:pt x="38" y="27"/>
                      <a:pt x="38" y="30"/>
                      <a:pt x="38" y="32"/>
                    </a:cubicBezTo>
                    <a:cubicBezTo>
                      <a:pt x="37" y="32"/>
                      <a:pt x="37" y="32"/>
                      <a:pt x="36" y="32"/>
                    </a:cubicBezTo>
                    <a:cubicBezTo>
                      <a:pt x="36" y="30"/>
                      <a:pt x="36" y="27"/>
                      <a:pt x="35" y="24"/>
                    </a:cubicBezTo>
                    <a:cubicBezTo>
                      <a:pt x="35" y="23"/>
                      <a:pt x="33" y="21"/>
                      <a:pt x="32" y="20"/>
                    </a:cubicBezTo>
                    <a:cubicBezTo>
                      <a:pt x="31" y="21"/>
                      <a:pt x="29" y="22"/>
                      <a:pt x="29" y="24"/>
                    </a:cubicBezTo>
                    <a:cubicBezTo>
                      <a:pt x="28" y="26"/>
                      <a:pt x="28" y="29"/>
                      <a:pt x="28" y="32"/>
                    </a:cubicBezTo>
                    <a:cubicBezTo>
                      <a:pt x="27" y="32"/>
                      <a:pt x="26" y="32"/>
                      <a:pt x="26" y="32"/>
                    </a:cubicBezTo>
                    <a:cubicBezTo>
                      <a:pt x="25" y="30"/>
                      <a:pt x="25" y="28"/>
                      <a:pt x="25" y="25"/>
                    </a:cubicBezTo>
                    <a:cubicBezTo>
                      <a:pt x="24" y="24"/>
                      <a:pt x="23" y="22"/>
                      <a:pt x="22" y="20"/>
                    </a:cubicBezTo>
                    <a:cubicBezTo>
                      <a:pt x="21" y="22"/>
                      <a:pt x="19" y="24"/>
                      <a:pt x="18" y="26"/>
                    </a:cubicBezTo>
                    <a:cubicBezTo>
                      <a:pt x="18" y="28"/>
                      <a:pt x="18" y="31"/>
                      <a:pt x="18" y="33"/>
                    </a:cubicBezTo>
                    <a:cubicBezTo>
                      <a:pt x="17" y="33"/>
                      <a:pt x="16" y="33"/>
                      <a:pt x="16" y="33"/>
                    </a:cubicBezTo>
                    <a:cubicBezTo>
                      <a:pt x="16" y="32"/>
                      <a:pt x="16" y="30"/>
                      <a:pt x="15" y="28"/>
                    </a:cubicBezTo>
                    <a:cubicBezTo>
                      <a:pt x="14" y="26"/>
                      <a:pt x="13" y="24"/>
                      <a:pt x="12" y="22"/>
                    </a:cubicBezTo>
                    <a:cubicBezTo>
                      <a:pt x="11" y="24"/>
                      <a:pt x="9" y="26"/>
                      <a:pt x="8" y="28"/>
                    </a:cubicBezTo>
                    <a:cubicBezTo>
                      <a:pt x="8" y="29"/>
                      <a:pt x="8" y="30"/>
                      <a:pt x="8" y="31"/>
                    </a:cubicBezTo>
                    <a:cubicBezTo>
                      <a:pt x="8" y="35"/>
                      <a:pt x="6" y="37"/>
                      <a:pt x="2" y="36"/>
                    </a:cubicBezTo>
                    <a:cubicBezTo>
                      <a:pt x="0" y="21"/>
                      <a:pt x="15" y="5"/>
                      <a:pt x="34" y="2"/>
                    </a:cubicBezTo>
                    <a:cubicBezTo>
                      <a:pt x="52" y="0"/>
                      <a:pt x="69" y="15"/>
                      <a:pt x="70"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8" name="Freeform 8" descr="" title=""/>
              <p:cNvSpPr>
                <a:spLocks/>
              </p:cNvSpPr>
              <p:nvPr/>
            </p:nvSpPr>
            <p:spPr bwMode="auto">
              <a:xfrm>
                <a:off x="4073775" y="595572"/>
                <a:ext cx="355413" cy="97933"/>
              </a:xfrm>
              <a:custGeom>
                <a:avLst/>
                <a:gdLst>
                  <a:gd name="T0" fmla="*/ 339790 w 91"/>
                  <a:gd name="T1" fmla="*/ 97933 h 25"/>
                  <a:gd name="T2" fmla="*/ 335885 w 91"/>
                  <a:gd name="T3" fmla="*/ 62677 h 25"/>
                  <a:gd name="T4" fmla="*/ 320262 w 91"/>
                  <a:gd name="T5" fmla="*/ 31339 h 25"/>
                  <a:gd name="T6" fmla="*/ 304640 w 91"/>
                  <a:gd name="T7" fmla="*/ 62677 h 25"/>
                  <a:gd name="T8" fmla="*/ 304640 w 91"/>
                  <a:gd name="T9" fmla="*/ 90098 h 25"/>
                  <a:gd name="T10" fmla="*/ 292923 w 91"/>
                  <a:gd name="T11" fmla="*/ 90098 h 25"/>
                  <a:gd name="T12" fmla="*/ 289017 w 91"/>
                  <a:gd name="T13" fmla="*/ 62677 h 25"/>
                  <a:gd name="T14" fmla="*/ 273395 w 91"/>
                  <a:gd name="T15" fmla="*/ 27421 h 25"/>
                  <a:gd name="T16" fmla="*/ 257772 w 91"/>
                  <a:gd name="T17" fmla="*/ 58760 h 25"/>
                  <a:gd name="T18" fmla="*/ 253866 w 91"/>
                  <a:gd name="T19" fmla="*/ 82264 h 25"/>
                  <a:gd name="T20" fmla="*/ 246055 w 91"/>
                  <a:gd name="T21" fmla="*/ 86181 h 25"/>
                  <a:gd name="T22" fmla="*/ 242150 w 91"/>
                  <a:gd name="T23" fmla="*/ 54842 h 25"/>
                  <a:gd name="T24" fmla="*/ 226527 w 91"/>
                  <a:gd name="T25" fmla="*/ 23504 h 25"/>
                  <a:gd name="T26" fmla="*/ 210904 w 91"/>
                  <a:gd name="T27" fmla="*/ 54842 h 25"/>
                  <a:gd name="T28" fmla="*/ 210904 w 91"/>
                  <a:gd name="T29" fmla="*/ 82264 h 25"/>
                  <a:gd name="T30" fmla="*/ 199188 w 91"/>
                  <a:gd name="T31" fmla="*/ 82264 h 25"/>
                  <a:gd name="T32" fmla="*/ 195282 w 91"/>
                  <a:gd name="T33" fmla="*/ 58760 h 25"/>
                  <a:gd name="T34" fmla="*/ 179659 w 91"/>
                  <a:gd name="T35" fmla="*/ 23504 h 25"/>
                  <a:gd name="T36" fmla="*/ 164037 w 91"/>
                  <a:gd name="T37" fmla="*/ 58760 h 25"/>
                  <a:gd name="T38" fmla="*/ 156225 w 91"/>
                  <a:gd name="T39" fmla="*/ 82264 h 25"/>
                  <a:gd name="T40" fmla="*/ 148414 w 91"/>
                  <a:gd name="T41" fmla="*/ 82264 h 25"/>
                  <a:gd name="T42" fmla="*/ 144509 w 91"/>
                  <a:gd name="T43" fmla="*/ 47008 h 25"/>
                  <a:gd name="T44" fmla="*/ 132792 w 91"/>
                  <a:gd name="T45" fmla="*/ 23504 h 25"/>
                  <a:gd name="T46" fmla="*/ 117169 w 91"/>
                  <a:gd name="T47" fmla="*/ 47008 h 25"/>
                  <a:gd name="T48" fmla="*/ 113263 w 91"/>
                  <a:gd name="T49" fmla="*/ 82264 h 25"/>
                  <a:gd name="T50" fmla="*/ 105452 w 91"/>
                  <a:gd name="T51" fmla="*/ 86181 h 25"/>
                  <a:gd name="T52" fmla="*/ 101547 w 91"/>
                  <a:gd name="T53" fmla="*/ 54842 h 25"/>
                  <a:gd name="T54" fmla="*/ 85924 w 91"/>
                  <a:gd name="T55" fmla="*/ 27421 h 25"/>
                  <a:gd name="T56" fmla="*/ 70301 w 91"/>
                  <a:gd name="T57" fmla="*/ 54842 h 25"/>
                  <a:gd name="T58" fmla="*/ 66396 w 91"/>
                  <a:gd name="T59" fmla="*/ 90098 h 25"/>
                  <a:gd name="T60" fmla="*/ 58585 w 91"/>
                  <a:gd name="T61" fmla="*/ 90098 h 25"/>
                  <a:gd name="T62" fmla="*/ 54679 w 91"/>
                  <a:gd name="T63" fmla="*/ 66594 h 25"/>
                  <a:gd name="T64" fmla="*/ 39056 w 91"/>
                  <a:gd name="T65" fmla="*/ 35256 h 25"/>
                  <a:gd name="T66" fmla="*/ 23434 w 91"/>
                  <a:gd name="T67" fmla="*/ 70512 h 25"/>
                  <a:gd name="T68" fmla="*/ 0 w 91"/>
                  <a:gd name="T69" fmla="*/ 97933 h 25"/>
                  <a:gd name="T70" fmla="*/ 3906 w 91"/>
                  <a:gd name="T71" fmla="*/ 31339 h 25"/>
                  <a:gd name="T72" fmla="*/ 27339 w 91"/>
                  <a:gd name="T73" fmla="*/ 15669 h 25"/>
                  <a:gd name="T74" fmla="*/ 206999 w 91"/>
                  <a:gd name="T75" fmla="*/ 3917 h 25"/>
                  <a:gd name="T76" fmla="*/ 316357 w 91"/>
                  <a:gd name="T77" fmla="*/ 15669 h 25"/>
                  <a:gd name="T78" fmla="*/ 351507 w 91"/>
                  <a:gd name="T79" fmla="*/ 58760 h 25"/>
                  <a:gd name="T80" fmla="*/ 347602 w 91"/>
                  <a:gd name="T81" fmla="*/ 97933 h 25"/>
                  <a:gd name="T82" fmla="*/ 339790 w 91"/>
                  <a:gd name="T83" fmla="*/ 97933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25">
                    <a:moveTo>
                      <a:pt x="87" y="25"/>
                    </a:moveTo>
                    <a:cubicBezTo>
                      <a:pt x="87" y="22"/>
                      <a:pt x="87" y="19"/>
                      <a:pt x="86" y="16"/>
                    </a:cubicBezTo>
                    <a:cubicBezTo>
                      <a:pt x="85" y="13"/>
                      <a:pt x="83" y="11"/>
                      <a:pt x="82" y="8"/>
                    </a:cubicBezTo>
                    <a:cubicBezTo>
                      <a:pt x="81" y="11"/>
                      <a:pt x="79" y="13"/>
                      <a:pt x="78" y="16"/>
                    </a:cubicBezTo>
                    <a:cubicBezTo>
                      <a:pt x="78" y="18"/>
                      <a:pt x="78" y="20"/>
                      <a:pt x="78" y="23"/>
                    </a:cubicBezTo>
                    <a:cubicBezTo>
                      <a:pt x="77" y="23"/>
                      <a:pt x="76" y="23"/>
                      <a:pt x="75" y="23"/>
                    </a:cubicBezTo>
                    <a:cubicBezTo>
                      <a:pt x="75" y="20"/>
                      <a:pt x="75" y="18"/>
                      <a:pt x="74" y="16"/>
                    </a:cubicBezTo>
                    <a:cubicBezTo>
                      <a:pt x="73" y="13"/>
                      <a:pt x="72" y="7"/>
                      <a:pt x="70" y="7"/>
                    </a:cubicBezTo>
                    <a:cubicBezTo>
                      <a:pt x="65" y="7"/>
                      <a:pt x="67" y="12"/>
                      <a:pt x="66" y="15"/>
                    </a:cubicBezTo>
                    <a:cubicBezTo>
                      <a:pt x="66" y="17"/>
                      <a:pt x="66" y="19"/>
                      <a:pt x="65" y="21"/>
                    </a:cubicBezTo>
                    <a:cubicBezTo>
                      <a:pt x="64" y="21"/>
                      <a:pt x="64" y="22"/>
                      <a:pt x="63" y="22"/>
                    </a:cubicBezTo>
                    <a:cubicBezTo>
                      <a:pt x="62" y="19"/>
                      <a:pt x="62" y="16"/>
                      <a:pt x="62" y="14"/>
                    </a:cubicBezTo>
                    <a:cubicBezTo>
                      <a:pt x="61" y="11"/>
                      <a:pt x="63" y="6"/>
                      <a:pt x="58" y="6"/>
                    </a:cubicBezTo>
                    <a:cubicBezTo>
                      <a:pt x="57" y="6"/>
                      <a:pt x="55" y="11"/>
                      <a:pt x="54" y="14"/>
                    </a:cubicBezTo>
                    <a:cubicBezTo>
                      <a:pt x="54" y="16"/>
                      <a:pt x="54" y="18"/>
                      <a:pt x="54" y="21"/>
                    </a:cubicBezTo>
                    <a:cubicBezTo>
                      <a:pt x="53" y="21"/>
                      <a:pt x="52" y="21"/>
                      <a:pt x="51" y="21"/>
                    </a:cubicBezTo>
                    <a:cubicBezTo>
                      <a:pt x="51" y="19"/>
                      <a:pt x="50" y="17"/>
                      <a:pt x="50" y="15"/>
                    </a:cubicBezTo>
                    <a:cubicBezTo>
                      <a:pt x="49" y="12"/>
                      <a:pt x="48" y="6"/>
                      <a:pt x="46" y="6"/>
                    </a:cubicBezTo>
                    <a:cubicBezTo>
                      <a:pt x="41" y="6"/>
                      <a:pt x="43" y="11"/>
                      <a:pt x="42" y="15"/>
                    </a:cubicBezTo>
                    <a:cubicBezTo>
                      <a:pt x="42" y="17"/>
                      <a:pt x="41" y="19"/>
                      <a:pt x="40" y="21"/>
                    </a:cubicBezTo>
                    <a:cubicBezTo>
                      <a:pt x="40" y="21"/>
                      <a:pt x="39" y="21"/>
                      <a:pt x="38" y="21"/>
                    </a:cubicBezTo>
                    <a:cubicBezTo>
                      <a:pt x="38" y="18"/>
                      <a:pt x="38" y="15"/>
                      <a:pt x="37" y="12"/>
                    </a:cubicBezTo>
                    <a:cubicBezTo>
                      <a:pt x="37" y="10"/>
                      <a:pt x="35" y="8"/>
                      <a:pt x="34" y="6"/>
                    </a:cubicBezTo>
                    <a:cubicBezTo>
                      <a:pt x="33" y="8"/>
                      <a:pt x="31" y="10"/>
                      <a:pt x="30" y="12"/>
                    </a:cubicBezTo>
                    <a:cubicBezTo>
                      <a:pt x="29" y="15"/>
                      <a:pt x="30" y="18"/>
                      <a:pt x="29" y="21"/>
                    </a:cubicBezTo>
                    <a:cubicBezTo>
                      <a:pt x="28" y="21"/>
                      <a:pt x="27" y="22"/>
                      <a:pt x="27" y="22"/>
                    </a:cubicBezTo>
                    <a:cubicBezTo>
                      <a:pt x="26" y="19"/>
                      <a:pt x="26" y="16"/>
                      <a:pt x="26" y="14"/>
                    </a:cubicBezTo>
                    <a:cubicBezTo>
                      <a:pt x="25" y="11"/>
                      <a:pt x="23" y="9"/>
                      <a:pt x="22" y="7"/>
                    </a:cubicBezTo>
                    <a:cubicBezTo>
                      <a:pt x="21" y="9"/>
                      <a:pt x="19" y="11"/>
                      <a:pt x="18" y="14"/>
                    </a:cubicBezTo>
                    <a:cubicBezTo>
                      <a:pt x="17" y="17"/>
                      <a:pt x="18" y="20"/>
                      <a:pt x="17" y="23"/>
                    </a:cubicBezTo>
                    <a:cubicBezTo>
                      <a:pt x="17" y="23"/>
                      <a:pt x="16" y="23"/>
                      <a:pt x="15" y="23"/>
                    </a:cubicBezTo>
                    <a:cubicBezTo>
                      <a:pt x="15" y="21"/>
                      <a:pt x="14" y="19"/>
                      <a:pt x="14" y="17"/>
                    </a:cubicBezTo>
                    <a:cubicBezTo>
                      <a:pt x="13" y="14"/>
                      <a:pt x="15" y="9"/>
                      <a:pt x="10" y="9"/>
                    </a:cubicBezTo>
                    <a:cubicBezTo>
                      <a:pt x="5" y="9"/>
                      <a:pt x="6" y="14"/>
                      <a:pt x="6" y="18"/>
                    </a:cubicBezTo>
                    <a:cubicBezTo>
                      <a:pt x="6" y="21"/>
                      <a:pt x="7" y="25"/>
                      <a:pt x="0" y="25"/>
                    </a:cubicBezTo>
                    <a:cubicBezTo>
                      <a:pt x="0" y="20"/>
                      <a:pt x="0" y="14"/>
                      <a:pt x="1" y="8"/>
                    </a:cubicBezTo>
                    <a:cubicBezTo>
                      <a:pt x="1" y="7"/>
                      <a:pt x="5" y="5"/>
                      <a:pt x="7" y="4"/>
                    </a:cubicBezTo>
                    <a:cubicBezTo>
                      <a:pt x="22" y="3"/>
                      <a:pt x="38" y="1"/>
                      <a:pt x="53" y="1"/>
                    </a:cubicBezTo>
                    <a:cubicBezTo>
                      <a:pt x="62" y="0"/>
                      <a:pt x="72" y="3"/>
                      <a:pt x="81" y="4"/>
                    </a:cubicBezTo>
                    <a:cubicBezTo>
                      <a:pt x="88" y="5"/>
                      <a:pt x="91" y="8"/>
                      <a:pt x="90" y="15"/>
                    </a:cubicBezTo>
                    <a:cubicBezTo>
                      <a:pt x="90" y="18"/>
                      <a:pt x="90" y="22"/>
                      <a:pt x="89" y="25"/>
                    </a:cubicBezTo>
                    <a:cubicBezTo>
                      <a:pt x="89" y="25"/>
                      <a:pt x="88" y="25"/>
                      <a:pt x="87"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Freeform 9" descr="" title=""/>
              <p:cNvSpPr>
                <a:spLocks/>
              </p:cNvSpPr>
              <p:nvPr/>
            </p:nvSpPr>
            <p:spPr bwMode="auto">
              <a:xfrm>
                <a:off x="4222323" y="244005"/>
                <a:ext cx="58869" cy="187612"/>
              </a:xfrm>
              <a:custGeom>
                <a:avLst/>
                <a:gdLst>
                  <a:gd name="T0" fmla="*/ 19623 w 15"/>
                  <a:gd name="T1" fmla="*/ 0 h 48"/>
                  <a:gd name="T2" fmla="*/ 58869 w 15"/>
                  <a:gd name="T3" fmla="*/ 105532 h 48"/>
                  <a:gd name="T4" fmla="*/ 58869 w 15"/>
                  <a:gd name="T5" fmla="*/ 187612 h 48"/>
                  <a:gd name="T6" fmla="*/ 0 w 15"/>
                  <a:gd name="T7" fmla="*/ 187612 h 48"/>
                  <a:gd name="T8" fmla="*/ 0 w 15"/>
                  <a:gd name="T9" fmla="*/ 109440 h 48"/>
                  <a:gd name="T10" fmla="*/ 3925 w 15"/>
                  <a:gd name="T11" fmla="*/ 113349 h 48"/>
                  <a:gd name="T12" fmla="*/ 15698 w 15"/>
                  <a:gd name="T13" fmla="*/ 62537 h 48"/>
                  <a:gd name="T14" fmla="*/ 19623 w 15"/>
                  <a:gd name="T15" fmla="*/ 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8">
                    <a:moveTo>
                      <a:pt x="5" y="0"/>
                    </a:moveTo>
                    <a:cubicBezTo>
                      <a:pt x="15" y="8"/>
                      <a:pt x="5" y="20"/>
                      <a:pt x="15" y="27"/>
                    </a:cubicBezTo>
                    <a:cubicBezTo>
                      <a:pt x="15" y="34"/>
                      <a:pt x="15" y="41"/>
                      <a:pt x="15" y="48"/>
                    </a:cubicBezTo>
                    <a:cubicBezTo>
                      <a:pt x="10" y="48"/>
                      <a:pt x="4" y="48"/>
                      <a:pt x="0" y="48"/>
                    </a:cubicBezTo>
                    <a:cubicBezTo>
                      <a:pt x="0" y="41"/>
                      <a:pt x="0" y="35"/>
                      <a:pt x="0" y="28"/>
                    </a:cubicBezTo>
                    <a:cubicBezTo>
                      <a:pt x="0" y="28"/>
                      <a:pt x="0" y="28"/>
                      <a:pt x="1" y="29"/>
                    </a:cubicBezTo>
                    <a:cubicBezTo>
                      <a:pt x="2" y="24"/>
                      <a:pt x="3" y="20"/>
                      <a:pt x="4" y="16"/>
                    </a:cubicBezTo>
                    <a:cubicBezTo>
                      <a:pt x="4" y="11"/>
                      <a:pt x="5" y="5"/>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
          <p:nvSpPr>
            <p:cNvPr id="35" name="Rectangle 36" descr="" title=""/>
            <p:cNvSpPr>
              <a:spLocks noChangeArrowheads="1"/>
            </p:cNvSpPr>
            <p:nvPr/>
          </p:nvSpPr>
          <p:spPr bwMode="auto">
            <a:xfrm flipV="1">
              <a:off x="3714750" y="2514309"/>
              <a:ext cx="381000" cy="4601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516871853"/>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rPr>
              <a:t>Why Disclose?</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relevant regulation or law states you must report</a:t>
            </a:r>
          </a:p>
          <a:p>
            <a:r>
              <a:rPr lang="en-US" dirty="0">
                <a:latin typeface="Arial" panose="020B0604020202020204" pitchFamily="34" charset="0"/>
                <a:cs typeface="Arial" panose="020B0604020202020204" pitchFamily="34" charset="0"/>
              </a:rPr>
              <a:t>Prevent an allegation of a False Claim Act violation by an intervenor or other party</a:t>
            </a:r>
          </a:p>
          <a:p>
            <a:r>
              <a:rPr lang="en-US" dirty="0">
                <a:latin typeface="Arial" panose="020B0604020202020204" pitchFamily="34" charset="0"/>
                <a:cs typeface="Arial" panose="020B0604020202020204" pitchFamily="34" charset="0"/>
              </a:rPr>
              <a:t>Voluntary Disclosures?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whom: the appropriate government authorities</a:t>
            </a:r>
          </a:p>
          <a:p>
            <a:pPr lvl="1"/>
            <a:r>
              <a:rPr lang="en-US" dirty="0">
                <a:latin typeface="Arial" panose="020B0604020202020204" pitchFamily="34" charset="0"/>
                <a:cs typeface="Arial" panose="020B0604020202020204" pitchFamily="34" charset="0"/>
              </a:rPr>
              <a:t>Law enforcement</a:t>
            </a:r>
          </a:p>
          <a:p>
            <a:pPr lvl="1"/>
            <a:r>
              <a:rPr lang="en-US" dirty="0">
                <a:latin typeface="Arial" panose="020B0604020202020204" pitchFamily="34" charset="0"/>
                <a:cs typeface="Arial" panose="020B0604020202020204" pitchFamily="34" charset="0"/>
              </a:rPr>
              <a:t>Program officials</a:t>
            </a:r>
          </a:p>
          <a:p>
            <a:pPr lvl="1"/>
            <a:r>
              <a:rPr lang="en-US" dirty="0">
                <a:latin typeface="Arial" panose="020B0604020202020204" pitchFamily="34" charset="0"/>
                <a:cs typeface="Arial" panose="020B0604020202020204" pitchFamily="34" charset="0"/>
              </a:rPr>
              <a:t>Regulators</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7" name="Group 46" descr="" title=""/>
          <p:cNvGrpSpPr>
            <a:grpSpLocks/>
          </p:cNvGrpSpPr>
          <p:nvPr/>
        </p:nvGrpSpPr>
        <p:grpSpPr bwMode="auto">
          <a:xfrm>
            <a:off x="2910840" y="5061857"/>
            <a:ext cx="1645920" cy="1828800"/>
            <a:chOff x="3714750" y="2092286"/>
            <a:chExt cx="381000" cy="468033"/>
          </a:xfrm>
          <a:solidFill>
            <a:schemeClr val="bg1"/>
          </a:solidFill>
        </p:grpSpPr>
        <p:grpSp>
          <p:nvGrpSpPr>
            <p:cNvPr id="8" name="Group 12" descr="" title=""/>
            <p:cNvGrpSpPr>
              <a:grpSpLocks/>
            </p:cNvGrpSpPr>
            <p:nvPr/>
          </p:nvGrpSpPr>
          <p:grpSpPr bwMode="auto">
            <a:xfrm>
              <a:off x="3754434" y="2092286"/>
              <a:ext cx="304800" cy="444366"/>
              <a:chOff x="4038561" y="244005"/>
              <a:chExt cx="418132" cy="609602"/>
            </a:xfrm>
            <a:grpFill/>
          </p:grpSpPr>
          <p:sp>
            <p:nvSpPr>
              <p:cNvPr id="10" name="Freeform 6" descr="" title=""/>
              <p:cNvSpPr>
                <a:spLocks noEditPoints="1"/>
              </p:cNvSpPr>
              <p:nvPr/>
            </p:nvSpPr>
            <p:spPr bwMode="auto">
              <a:xfrm>
                <a:off x="4038561" y="697355"/>
                <a:ext cx="418132" cy="156252"/>
              </a:xfrm>
              <a:custGeom>
                <a:avLst/>
                <a:gdLst>
                  <a:gd name="T0" fmla="*/ 285268 w 107"/>
                  <a:gd name="T1" fmla="*/ 7813 h 40"/>
                  <a:gd name="T2" fmla="*/ 418132 w 107"/>
                  <a:gd name="T3" fmla="*/ 58595 h 40"/>
                  <a:gd name="T4" fmla="*/ 390778 w 107"/>
                  <a:gd name="T5" fmla="*/ 156252 h 40"/>
                  <a:gd name="T6" fmla="*/ 0 w 107"/>
                  <a:gd name="T7" fmla="*/ 156252 h 40"/>
                  <a:gd name="T8" fmla="*/ 175850 w 107"/>
                  <a:gd name="T9" fmla="*/ 121095 h 40"/>
                  <a:gd name="T10" fmla="*/ 207112 w 107"/>
                  <a:gd name="T11" fmla="*/ 125002 h 40"/>
                  <a:gd name="T12" fmla="*/ 191481 w 107"/>
                  <a:gd name="T13" fmla="*/ 27344 h 40"/>
                  <a:gd name="T14" fmla="*/ 171942 w 107"/>
                  <a:gd name="T15" fmla="*/ 82032 h 40"/>
                  <a:gd name="T16" fmla="*/ 156311 w 107"/>
                  <a:gd name="T17" fmla="*/ 42969 h 40"/>
                  <a:gd name="T18" fmla="*/ 128957 w 107"/>
                  <a:gd name="T19" fmla="*/ 42969 h 40"/>
                  <a:gd name="T20" fmla="*/ 140680 w 107"/>
                  <a:gd name="T21" fmla="*/ 136721 h 40"/>
                  <a:gd name="T22" fmla="*/ 160219 w 107"/>
                  <a:gd name="T23" fmla="*/ 85939 h 40"/>
                  <a:gd name="T24" fmla="*/ 320438 w 107"/>
                  <a:gd name="T25" fmla="*/ 85939 h 40"/>
                  <a:gd name="T26" fmla="*/ 336069 w 107"/>
                  <a:gd name="T27" fmla="*/ 136721 h 40"/>
                  <a:gd name="T28" fmla="*/ 347792 w 107"/>
                  <a:gd name="T29" fmla="*/ 46876 h 40"/>
                  <a:gd name="T30" fmla="*/ 320438 w 107"/>
                  <a:gd name="T31" fmla="*/ 46876 h 40"/>
                  <a:gd name="T32" fmla="*/ 367331 w 107"/>
                  <a:gd name="T33" fmla="*/ 89845 h 40"/>
                  <a:gd name="T34" fmla="*/ 382962 w 107"/>
                  <a:gd name="T35" fmla="*/ 136721 h 40"/>
                  <a:gd name="T36" fmla="*/ 398593 w 107"/>
                  <a:gd name="T37" fmla="*/ 50782 h 40"/>
                  <a:gd name="T38" fmla="*/ 367331 w 107"/>
                  <a:gd name="T39" fmla="*/ 54688 h 40"/>
                  <a:gd name="T40" fmla="*/ 254005 w 107"/>
                  <a:gd name="T41" fmla="*/ 82032 h 40"/>
                  <a:gd name="T42" fmla="*/ 254005 w 107"/>
                  <a:gd name="T43" fmla="*/ 42969 h 40"/>
                  <a:gd name="T44" fmla="*/ 226651 w 107"/>
                  <a:gd name="T45" fmla="*/ 42969 h 40"/>
                  <a:gd name="T46" fmla="*/ 238374 w 107"/>
                  <a:gd name="T47" fmla="*/ 136721 h 40"/>
                  <a:gd name="T48" fmla="*/ 254005 w 107"/>
                  <a:gd name="T49" fmla="*/ 82032 h 40"/>
                  <a:gd name="T50" fmla="*/ 300899 w 107"/>
                  <a:gd name="T51" fmla="*/ 46876 h 40"/>
                  <a:gd name="T52" fmla="*/ 273544 w 107"/>
                  <a:gd name="T53" fmla="*/ 42969 h 40"/>
                  <a:gd name="T54" fmla="*/ 289175 w 107"/>
                  <a:gd name="T55" fmla="*/ 136721 h 40"/>
                  <a:gd name="T56" fmla="*/ 300899 w 107"/>
                  <a:gd name="T57" fmla="*/ 82032 h 40"/>
                  <a:gd name="T58" fmla="*/ 109418 w 107"/>
                  <a:gd name="T59" fmla="*/ 50782 h 40"/>
                  <a:gd name="T60" fmla="*/ 82063 w 107"/>
                  <a:gd name="T61" fmla="*/ 46876 h 40"/>
                  <a:gd name="T62" fmla="*/ 93787 w 107"/>
                  <a:gd name="T63" fmla="*/ 136721 h 40"/>
                  <a:gd name="T64" fmla="*/ 109418 w 107"/>
                  <a:gd name="T65" fmla="*/ 89845 h 40"/>
                  <a:gd name="T66" fmla="*/ 62524 w 107"/>
                  <a:gd name="T67" fmla="*/ 85939 h 40"/>
                  <a:gd name="T68" fmla="*/ 46893 w 107"/>
                  <a:gd name="T69" fmla="*/ 39063 h 40"/>
                  <a:gd name="T70" fmla="*/ 31262 w 107"/>
                  <a:gd name="T71" fmla="*/ 125002 h 40"/>
                  <a:gd name="T72" fmla="*/ 58617 w 107"/>
                  <a:gd name="T73" fmla="*/ 125002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40">
                    <a:moveTo>
                      <a:pt x="1" y="9"/>
                    </a:moveTo>
                    <a:cubicBezTo>
                      <a:pt x="24" y="0"/>
                      <a:pt x="49" y="2"/>
                      <a:pt x="73" y="2"/>
                    </a:cubicBezTo>
                    <a:cubicBezTo>
                      <a:pt x="82" y="2"/>
                      <a:pt x="91" y="5"/>
                      <a:pt x="101" y="7"/>
                    </a:cubicBezTo>
                    <a:cubicBezTo>
                      <a:pt x="105" y="7"/>
                      <a:pt x="107" y="10"/>
                      <a:pt x="107" y="15"/>
                    </a:cubicBezTo>
                    <a:cubicBezTo>
                      <a:pt x="107" y="21"/>
                      <a:pt x="107" y="27"/>
                      <a:pt x="107" y="33"/>
                    </a:cubicBezTo>
                    <a:cubicBezTo>
                      <a:pt x="107" y="39"/>
                      <a:pt x="105" y="40"/>
                      <a:pt x="100" y="40"/>
                    </a:cubicBezTo>
                    <a:cubicBezTo>
                      <a:pt x="70" y="40"/>
                      <a:pt x="39" y="40"/>
                      <a:pt x="9" y="40"/>
                    </a:cubicBezTo>
                    <a:cubicBezTo>
                      <a:pt x="6" y="40"/>
                      <a:pt x="4" y="40"/>
                      <a:pt x="0" y="40"/>
                    </a:cubicBezTo>
                    <a:moveTo>
                      <a:pt x="44" y="21"/>
                    </a:moveTo>
                    <a:cubicBezTo>
                      <a:pt x="45" y="24"/>
                      <a:pt x="44" y="28"/>
                      <a:pt x="45" y="31"/>
                    </a:cubicBezTo>
                    <a:cubicBezTo>
                      <a:pt x="45" y="33"/>
                      <a:pt x="47" y="35"/>
                      <a:pt x="49" y="35"/>
                    </a:cubicBezTo>
                    <a:cubicBezTo>
                      <a:pt x="50" y="35"/>
                      <a:pt x="53" y="33"/>
                      <a:pt x="53" y="32"/>
                    </a:cubicBezTo>
                    <a:cubicBezTo>
                      <a:pt x="53" y="25"/>
                      <a:pt x="53" y="17"/>
                      <a:pt x="53" y="10"/>
                    </a:cubicBezTo>
                    <a:cubicBezTo>
                      <a:pt x="52" y="9"/>
                      <a:pt x="50" y="8"/>
                      <a:pt x="49" y="7"/>
                    </a:cubicBezTo>
                    <a:cubicBezTo>
                      <a:pt x="47" y="8"/>
                      <a:pt x="45" y="9"/>
                      <a:pt x="45" y="11"/>
                    </a:cubicBezTo>
                    <a:cubicBezTo>
                      <a:pt x="44" y="14"/>
                      <a:pt x="45" y="17"/>
                      <a:pt x="44" y="21"/>
                    </a:cubicBezTo>
                    <a:close/>
                    <a:moveTo>
                      <a:pt x="41" y="22"/>
                    </a:moveTo>
                    <a:cubicBezTo>
                      <a:pt x="41" y="18"/>
                      <a:pt x="41" y="15"/>
                      <a:pt x="40" y="11"/>
                    </a:cubicBezTo>
                    <a:cubicBezTo>
                      <a:pt x="40" y="10"/>
                      <a:pt x="38" y="7"/>
                      <a:pt x="37" y="8"/>
                    </a:cubicBezTo>
                    <a:cubicBezTo>
                      <a:pt x="35" y="8"/>
                      <a:pt x="33" y="10"/>
                      <a:pt x="33" y="11"/>
                    </a:cubicBezTo>
                    <a:cubicBezTo>
                      <a:pt x="32" y="18"/>
                      <a:pt x="33" y="25"/>
                      <a:pt x="33" y="32"/>
                    </a:cubicBezTo>
                    <a:cubicBezTo>
                      <a:pt x="33" y="33"/>
                      <a:pt x="35" y="35"/>
                      <a:pt x="36" y="35"/>
                    </a:cubicBezTo>
                    <a:cubicBezTo>
                      <a:pt x="38" y="35"/>
                      <a:pt x="40" y="33"/>
                      <a:pt x="40" y="32"/>
                    </a:cubicBezTo>
                    <a:cubicBezTo>
                      <a:pt x="41" y="28"/>
                      <a:pt x="41" y="25"/>
                      <a:pt x="41" y="22"/>
                    </a:cubicBezTo>
                    <a:close/>
                    <a:moveTo>
                      <a:pt x="82" y="22"/>
                    </a:moveTo>
                    <a:cubicBezTo>
                      <a:pt x="82" y="22"/>
                      <a:pt x="82" y="22"/>
                      <a:pt x="82" y="22"/>
                    </a:cubicBezTo>
                    <a:cubicBezTo>
                      <a:pt x="82" y="25"/>
                      <a:pt x="82" y="28"/>
                      <a:pt x="82" y="32"/>
                    </a:cubicBezTo>
                    <a:cubicBezTo>
                      <a:pt x="82" y="33"/>
                      <a:pt x="84" y="35"/>
                      <a:pt x="86" y="35"/>
                    </a:cubicBezTo>
                    <a:cubicBezTo>
                      <a:pt x="87" y="35"/>
                      <a:pt x="89" y="33"/>
                      <a:pt x="89" y="32"/>
                    </a:cubicBezTo>
                    <a:cubicBezTo>
                      <a:pt x="90" y="25"/>
                      <a:pt x="90" y="19"/>
                      <a:pt x="89" y="12"/>
                    </a:cubicBezTo>
                    <a:cubicBezTo>
                      <a:pt x="89" y="11"/>
                      <a:pt x="87" y="9"/>
                      <a:pt x="86" y="8"/>
                    </a:cubicBezTo>
                    <a:cubicBezTo>
                      <a:pt x="84" y="10"/>
                      <a:pt x="82" y="11"/>
                      <a:pt x="82" y="12"/>
                    </a:cubicBezTo>
                    <a:cubicBezTo>
                      <a:pt x="81" y="15"/>
                      <a:pt x="82" y="19"/>
                      <a:pt x="82" y="22"/>
                    </a:cubicBezTo>
                    <a:close/>
                    <a:moveTo>
                      <a:pt x="94" y="23"/>
                    </a:moveTo>
                    <a:cubicBezTo>
                      <a:pt x="94" y="25"/>
                      <a:pt x="94" y="29"/>
                      <a:pt x="95" y="32"/>
                    </a:cubicBezTo>
                    <a:cubicBezTo>
                      <a:pt x="95" y="33"/>
                      <a:pt x="97" y="35"/>
                      <a:pt x="98" y="35"/>
                    </a:cubicBezTo>
                    <a:cubicBezTo>
                      <a:pt x="99" y="35"/>
                      <a:pt x="102" y="33"/>
                      <a:pt x="102" y="32"/>
                    </a:cubicBezTo>
                    <a:cubicBezTo>
                      <a:pt x="102" y="26"/>
                      <a:pt x="102" y="20"/>
                      <a:pt x="102" y="13"/>
                    </a:cubicBezTo>
                    <a:cubicBezTo>
                      <a:pt x="102" y="12"/>
                      <a:pt x="99" y="10"/>
                      <a:pt x="98" y="10"/>
                    </a:cubicBezTo>
                    <a:cubicBezTo>
                      <a:pt x="97" y="10"/>
                      <a:pt x="95" y="12"/>
                      <a:pt x="94" y="14"/>
                    </a:cubicBezTo>
                    <a:cubicBezTo>
                      <a:pt x="94" y="16"/>
                      <a:pt x="94" y="19"/>
                      <a:pt x="94" y="23"/>
                    </a:cubicBezTo>
                    <a:close/>
                    <a:moveTo>
                      <a:pt x="65" y="21"/>
                    </a:moveTo>
                    <a:cubicBezTo>
                      <a:pt x="65" y="21"/>
                      <a:pt x="65" y="21"/>
                      <a:pt x="65" y="21"/>
                    </a:cubicBezTo>
                    <a:cubicBezTo>
                      <a:pt x="65" y="18"/>
                      <a:pt x="66" y="14"/>
                      <a:pt x="65" y="11"/>
                    </a:cubicBezTo>
                    <a:cubicBezTo>
                      <a:pt x="65" y="9"/>
                      <a:pt x="62" y="8"/>
                      <a:pt x="61" y="7"/>
                    </a:cubicBezTo>
                    <a:cubicBezTo>
                      <a:pt x="60" y="8"/>
                      <a:pt x="58" y="10"/>
                      <a:pt x="58" y="11"/>
                    </a:cubicBezTo>
                    <a:cubicBezTo>
                      <a:pt x="57" y="18"/>
                      <a:pt x="57" y="25"/>
                      <a:pt x="58" y="31"/>
                    </a:cubicBezTo>
                    <a:cubicBezTo>
                      <a:pt x="58" y="33"/>
                      <a:pt x="60" y="34"/>
                      <a:pt x="61" y="35"/>
                    </a:cubicBezTo>
                    <a:cubicBezTo>
                      <a:pt x="62" y="34"/>
                      <a:pt x="65" y="33"/>
                      <a:pt x="65" y="32"/>
                    </a:cubicBezTo>
                    <a:cubicBezTo>
                      <a:pt x="65" y="28"/>
                      <a:pt x="65" y="24"/>
                      <a:pt x="65" y="21"/>
                    </a:cubicBezTo>
                    <a:close/>
                    <a:moveTo>
                      <a:pt x="77" y="21"/>
                    </a:moveTo>
                    <a:cubicBezTo>
                      <a:pt x="77" y="18"/>
                      <a:pt x="78" y="15"/>
                      <a:pt x="77" y="12"/>
                    </a:cubicBezTo>
                    <a:cubicBezTo>
                      <a:pt x="77" y="10"/>
                      <a:pt x="75" y="9"/>
                      <a:pt x="74" y="7"/>
                    </a:cubicBezTo>
                    <a:cubicBezTo>
                      <a:pt x="72" y="9"/>
                      <a:pt x="70" y="10"/>
                      <a:pt x="70" y="11"/>
                    </a:cubicBezTo>
                    <a:cubicBezTo>
                      <a:pt x="70" y="18"/>
                      <a:pt x="70" y="25"/>
                      <a:pt x="70" y="31"/>
                    </a:cubicBezTo>
                    <a:cubicBezTo>
                      <a:pt x="70" y="33"/>
                      <a:pt x="72" y="34"/>
                      <a:pt x="74" y="35"/>
                    </a:cubicBezTo>
                    <a:cubicBezTo>
                      <a:pt x="75" y="34"/>
                      <a:pt x="77" y="33"/>
                      <a:pt x="77" y="31"/>
                    </a:cubicBezTo>
                    <a:cubicBezTo>
                      <a:pt x="78" y="28"/>
                      <a:pt x="77" y="25"/>
                      <a:pt x="77" y="21"/>
                    </a:cubicBezTo>
                    <a:close/>
                    <a:moveTo>
                      <a:pt x="28" y="23"/>
                    </a:moveTo>
                    <a:cubicBezTo>
                      <a:pt x="28" y="19"/>
                      <a:pt x="28" y="16"/>
                      <a:pt x="28" y="13"/>
                    </a:cubicBezTo>
                    <a:cubicBezTo>
                      <a:pt x="28" y="11"/>
                      <a:pt x="26" y="10"/>
                      <a:pt x="25" y="8"/>
                    </a:cubicBezTo>
                    <a:cubicBezTo>
                      <a:pt x="23" y="10"/>
                      <a:pt x="21" y="11"/>
                      <a:pt x="21" y="12"/>
                    </a:cubicBezTo>
                    <a:cubicBezTo>
                      <a:pt x="20" y="19"/>
                      <a:pt x="20" y="25"/>
                      <a:pt x="21" y="32"/>
                    </a:cubicBezTo>
                    <a:cubicBezTo>
                      <a:pt x="21" y="33"/>
                      <a:pt x="23" y="34"/>
                      <a:pt x="24" y="35"/>
                    </a:cubicBezTo>
                    <a:cubicBezTo>
                      <a:pt x="26" y="34"/>
                      <a:pt x="27" y="33"/>
                      <a:pt x="28" y="31"/>
                    </a:cubicBezTo>
                    <a:cubicBezTo>
                      <a:pt x="28" y="28"/>
                      <a:pt x="28" y="26"/>
                      <a:pt x="28" y="23"/>
                    </a:cubicBezTo>
                    <a:close/>
                    <a:moveTo>
                      <a:pt x="16" y="22"/>
                    </a:moveTo>
                    <a:cubicBezTo>
                      <a:pt x="16" y="22"/>
                      <a:pt x="16" y="22"/>
                      <a:pt x="16" y="22"/>
                    </a:cubicBezTo>
                    <a:cubicBezTo>
                      <a:pt x="16" y="19"/>
                      <a:pt x="16" y="17"/>
                      <a:pt x="16" y="15"/>
                    </a:cubicBezTo>
                    <a:cubicBezTo>
                      <a:pt x="15" y="13"/>
                      <a:pt x="13" y="11"/>
                      <a:pt x="12" y="10"/>
                    </a:cubicBezTo>
                    <a:cubicBezTo>
                      <a:pt x="11" y="11"/>
                      <a:pt x="9" y="13"/>
                      <a:pt x="8" y="14"/>
                    </a:cubicBezTo>
                    <a:cubicBezTo>
                      <a:pt x="8" y="20"/>
                      <a:pt x="8" y="26"/>
                      <a:pt x="8" y="32"/>
                    </a:cubicBezTo>
                    <a:cubicBezTo>
                      <a:pt x="9" y="33"/>
                      <a:pt x="11" y="35"/>
                      <a:pt x="11" y="35"/>
                    </a:cubicBezTo>
                    <a:cubicBezTo>
                      <a:pt x="13" y="35"/>
                      <a:pt x="15" y="33"/>
                      <a:pt x="15" y="32"/>
                    </a:cubicBezTo>
                    <a:cubicBezTo>
                      <a:pt x="16" y="29"/>
                      <a:pt x="16" y="25"/>
                      <a:pt x="16"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1" name="Freeform 7" descr="" title=""/>
              <p:cNvSpPr>
                <a:spLocks/>
              </p:cNvSpPr>
              <p:nvPr/>
            </p:nvSpPr>
            <p:spPr bwMode="auto">
              <a:xfrm>
                <a:off x="4108986" y="443721"/>
                <a:ext cx="273436" cy="144148"/>
              </a:xfrm>
              <a:custGeom>
                <a:avLst/>
                <a:gdLst>
                  <a:gd name="T0" fmla="*/ 273436 w 70"/>
                  <a:gd name="T1" fmla="*/ 144148 h 37"/>
                  <a:gd name="T2" fmla="*/ 257811 w 70"/>
                  <a:gd name="T3" fmla="*/ 128564 h 37"/>
                  <a:gd name="T4" fmla="*/ 257811 w 70"/>
                  <a:gd name="T5" fmla="*/ 116877 h 37"/>
                  <a:gd name="T6" fmla="*/ 242186 w 70"/>
                  <a:gd name="T7" fmla="*/ 85710 h 37"/>
                  <a:gd name="T8" fmla="*/ 226561 w 70"/>
                  <a:gd name="T9" fmla="*/ 116877 h 37"/>
                  <a:gd name="T10" fmla="*/ 218749 w 70"/>
                  <a:gd name="T11" fmla="*/ 128564 h 37"/>
                  <a:gd name="T12" fmla="*/ 214843 w 70"/>
                  <a:gd name="T13" fmla="*/ 93501 h 37"/>
                  <a:gd name="T14" fmla="*/ 203124 w 70"/>
                  <a:gd name="T15" fmla="*/ 77918 h 37"/>
                  <a:gd name="T16" fmla="*/ 191405 w 70"/>
                  <a:gd name="T17" fmla="*/ 93501 h 37"/>
                  <a:gd name="T18" fmla="*/ 191405 w 70"/>
                  <a:gd name="T19" fmla="*/ 128564 h 37"/>
                  <a:gd name="T20" fmla="*/ 179687 w 70"/>
                  <a:gd name="T21" fmla="*/ 128564 h 37"/>
                  <a:gd name="T22" fmla="*/ 175780 w 70"/>
                  <a:gd name="T23" fmla="*/ 97397 h 37"/>
                  <a:gd name="T24" fmla="*/ 164062 w 70"/>
                  <a:gd name="T25" fmla="*/ 77918 h 37"/>
                  <a:gd name="T26" fmla="*/ 148437 w 70"/>
                  <a:gd name="T27" fmla="*/ 97397 h 37"/>
                  <a:gd name="T28" fmla="*/ 148437 w 70"/>
                  <a:gd name="T29" fmla="*/ 124669 h 37"/>
                  <a:gd name="T30" fmla="*/ 140624 w 70"/>
                  <a:gd name="T31" fmla="*/ 124669 h 37"/>
                  <a:gd name="T32" fmla="*/ 136718 w 70"/>
                  <a:gd name="T33" fmla="*/ 93501 h 37"/>
                  <a:gd name="T34" fmla="*/ 124999 w 70"/>
                  <a:gd name="T35" fmla="*/ 77918 h 37"/>
                  <a:gd name="T36" fmla="*/ 113281 w 70"/>
                  <a:gd name="T37" fmla="*/ 93501 h 37"/>
                  <a:gd name="T38" fmla="*/ 109374 w 70"/>
                  <a:gd name="T39" fmla="*/ 124669 h 37"/>
                  <a:gd name="T40" fmla="*/ 101562 w 70"/>
                  <a:gd name="T41" fmla="*/ 124669 h 37"/>
                  <a:gd name="T42" fmla="*/ 97656 w 70"/>
                  <a:gd name="T43" fmla="*/ 97397 h 37"/>
                  <a:gd name="T44" fmla="*/ 85937 w 70"/>
                  <a:gd name="T45" fmla="*/ 77918 h 37"/>
                  <a:gd name="T46" fmla="*/ 70312 w 70"/>
                  <a:gd name="T47" fmla="*/ 101293 h 37"/>
                  <a:gd name="T48" fmla="*/ 70312 w 70"/>
                  <a:gd name="T49" fmla="*/ 128564 h 37"/>
                  <a:gd name="T50" fmla="*/ 62500 w 70"/>
                  <a:gd name="T51" fmla="*/ 128564 h 37"/>
                  <a:gd name="T52" fmla="*/ 58593 w 70"/>
                  <a:gd name="T53" fmla="*/ 109085 h 37"/>
                  <a:gd name="T54" fmla="*/ 46875 w 70"/>
                  <a:gd name="T55" fmla="*/ 85710 h 37"/>
                  <a:gd name="T56" fmla="*/ 31250 w 70"/>
                  <a:gd name="T57" fmla="*/ 109085 h 37"/>
                  <a:gd name="T58" fmla="*/ 31250 w 70"/>
                  <a:gd name="T59" fmla="*/ 120773 h 37"/>
                  <a:gd name="T60" fmla="*/ 7812 w 70"/>
                  <a:gd name="T61" fmla="*/ 140252 h 37"/>
                  <a:gd name="T62" fmla="*/ 132812 w 70"/>
                  <a:gd name="T63" fmla="*/ 7792 h 37"/>
                  <a:gd name="T64" fmla="*/ 273436 w 70"/>
                  <a:gd name="T65" fmla="*/ 144148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37">
                    <a:moveTo>
                      <a:pt x="70" y="37"/>
                    </a:moveTo>
                    <a:cubicBezTo>
                      <a:pt x="69" y="36"/>
                      <a:pt x="67" y="35"/>
                      <a:pt x="66" y="33"/>
                    </a:cubicBezTo>
                    <a:cubicBezTo>
                      <a:pt x="65" y="33"/>
                      <a:pt x="66" y="31"/>
                      <a:pt x="66" y="30"/>
                    </a:cubicBezTo>
                    <a:cubicBezTo>
                      <a:pt x="65" y="27"/>
                      <a:pt x="63" y="24"/>
                      <a:pt x="62" y="22"/>
                    </a:cubicBezTo>
                    <a:cubicBezTo>
                      <a:pt x="61" y="24"/>
                      <a:pt x="60" y="27"/>
                      <a:pt x="58" y="30"/>
                    </a:cubicBezTo>
                    <a:cubicBezTo>
                      <a:pt x="58" y="31"/>
                      <a:pt x="58" y="32"/>
                      <a:pt x="56" y="33"/>
                    </a:cubicBezTo>
                    <a:cubicBezTo>
                      <a:pt x="56" y="30"/>
                      <a:pt x="56" y="27"/>
                      <a:pt x="55" y="24"/>
                    </a:cubicBezTo>
                    <a:cubicBezTo>
                      <a:pt x="55" y="23"/>
                      <a:pt x="53" y="21"/>
                      <a:pt x="52" y="20"/>
                    </a:cubicBezTo>
                    <a:cubicBezTo>
                      <a:pt x="51" y="21"/>
                      <a:pt x="49" y="23"/>
                      <a:pt x="49" y="24"/>
                    </a:cubicBezTo>
                    <a:cubicBezTo>
                      <a:pt x="49" y="27"/>
                      <a:pt x="49" y="30"/>
                      <a:pt x="49" y="33"/>
                    </a:cubicBezTo>
                    <a:cubicBezTo>
                      <a:pt x="48" y="33"/>
                      <a:pt x="47" y="33"/>
                      <a:pt x="46" y="33"/>
                    </a:cubicBezTo>
                    <a:cubicBezTo>
                      <a:pt x="46" y="30"/>
                      <a:pt x="46" y="27"/>
                      <a:pt x="45" y="25"/>
                    </a:cubicBezTo>
                    <a:cubicBezTo>
                      <a:pt x="45" y="23"/>
                      <a:pt x="43" y="21"/>
                      <a:pt x="42" y="20"/>
                    </a:cubicBezTo>
                    <a:cubicBezTo>
                      <a:pt x="40" y="21"/>
                      <a:pt x="39" y="23"/>
                      <a:pt x="38" y="25"/>
                    </a:cubicBezTo>
                    <a:cubicBezTo>
                      <a:pt x="38" y="27"/>
                      <a:pt x="38" y="30"/>
                      <a:pt x="38" y="32"/>
                    </a:cubicBezTo>
                    <a:cubicBezTo>
                      <a:pt x="37" y="32"/>
                      <a:pt x="37" y="32"/>
                      <a:pt x="36" y="32"/>
                    </a:cubicBezTo>
                    <a:cubicBezTo>
                      <a:pt x="36" y="30"/>
                      <a:pt x="36" y="27"/>
                      <a:pt x="35" y="24"/>
                    </a:cubicBezTo>
                    <a:cubicBezTo>
                      <a:pt x="35" y="23"/>
                      <a:pt x="33" y="21"/>
                      <a:pt x="32" y="20"/>
                    </a:cubicBezTo>
                    <a:cubicBezTo>
                      <a:pt x="31" y="21"/>
                      <a:pt x="29" y="22"/>
                      <a:pt x="29" y="24"/>
                    </a:cubicBezTo>
                    <a:cubicBezTo>
                      <a:pt x="28" y="26"/>
                      <a:pt x="28" y="29"/>
                      <a:pt x="28" y="32"/>
                    </a:cubicBezTo>
                    <a:cubicBezTo>
                      <a:pt x="27" y="32"/>
                      <a:pt x="26" y="32"/>
                      <a:pt x="26" y="32"/>
                    </a:cubicBezTo>
                    <a:cubicBezTo>
                      <a:pt x="25" y="30"/>
                      <a:pt x="25" y="28"/>
                      <a:pt x="25" y="25"/>
                    </a:cubicBezTo>
                    <a:cubicBezTo>
                      <a:pt x="24" y="24"/>
                      <a:pt x="23" y="22"/>
                      <a:pt x="22" y="20"/>
                    </a:cubicBezTo>
                    <a:cubicBezTo>
                      <a:pt x="21" y="22"/>
                      <a:pt x="19" y="24"/>
                      <a:pt x="18" y="26"/>
                    </a:cubicBezTo>
                    <a:cubicBezTo>
                      <a:pt x="18" y="28"/>
                      <a:pt x="18" y="31"/>
                      <a:pt x="18" y="33"/>
                    </a:cubicBezTo>
                    <a:cubicBezTo>
                      <a:pt x="17" y="33"/>
                      <a:pt x="16" y="33"/>
                      <a:pt x="16" y="33"/>
                    </a:cubicBezTo>
                    <a:cubicBezTo>
                      <a:pt x="16" y="32"/>
                      <a:pt x="16" y="30"/>
                      <a:pt x="15" y="28"/>
                    </a:cubicBezTo>
                    <a:cubicBezTo>
                      <a:pt x="14" y="26"/>
                      <a:pt x="13" y="24"/>
                      <a:pt x="12" y="22"/>
                    </a:cubicBezTo>
                    <a:cubicBezTo>
                      <a:pt x="11" y="24"/>
                      <a:pt x="9" y="26"/>
                      <a:pt x="8" y="28"/>
                    </a:cubicBezTo>
                    <a:cubicBezTo>
                      <a:pt x="8" y="29"/>
                      <a:pt x="8" y="30"/>
                      <a:pt x="8" y="31"/>
                    </a:cubicBezTo>
                    <a:cubicBezTo>
                      <a:pt x="8" y="35"/>
                      <a:pt x="6" y="37"/>
                      <a:pt x="2" y="36"/>
                    </a:cubicBezTo>
                    <a:cubicBezTo>
                      <a:pt x="0" y="21"/>
                      <a:pt x="15" y="5"/>
                      <a:pt x="34" y="2"/>
                    </a:cubicBezTo>
                    <a:cubicBezTo>
                      <a:pt x="52" y="0"/>
                      <a:pt x="69" y="15"/>
                      <a:pt x="70"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2" name="Freeform 8" descr="" title=""/>
              <p:cNvSpPr>
                <a:spLocks/>
              </p:cNvSpPr>
              <p:nvPr/>
            </p:nvSpPr>
            <p:spPr bwMode="auto">
              <a:xfrm>
                <a:off x="4073775" y="595572"/>
                <a:ext cx="355413" cy="97933"/>
              </a:xfrm>
              <a:custGeom>
                <a:avLst/>
                <a:gdLst>
                  <a:gd name="T0" fmla="*/ 339790 w 91"/>
                  <a:gd name="T1" fmla="*/ 97933 h 25"/>
                  <a:gd name="T2" fmla="*/ 335885 w 91"/>
                  <a:gd name="T3" fmla="*/ 62677 h 25"/>
                  <a:gd name="T4" fmla="*/ 320262 w 91"/>
                  <a:gd name="T5" fmla="*/ 31339 h 25"/>
                  <a:gd name="T6" fmla="*/ 304640 w 91"/>
                  <a:gd name="T7" fmla="*/ 62677 h 25"/>
                  <a:gd name="T8" fmla="*/ 304640 w 91"/>
                  <a:gd name="T9" fmla="*/ 90098 h 25"/>
                  <a:gd name="T10" fmla="*/ 292923 w 91"/>
                  <a:gd name="T11" fmla="*/ 90098 h 25"/>
                  <a:gd name="T12" fmla="*/ 289017 w 91"/>
                  <a:gd name="T13" fmla="*/ 62677 h 25"/>
                  <a:gd name="T14" fmla="*/ 273395 w 91"/>
                  <a:gd name="T15" fmla="*/ 27421 h 25"/>
                  <a:gd name="T16" fmla="*/ 257772 w 91"/>
                  <a:gd name="T17" fmla="*/ 58760 h 25"/>
                  <a:gd name="T18" fmla="*/ 253866 w 91"/>
                  <a:gd name="T19" fmla="*/ 82264 h 25"/>
                  <a:gd name="T20" fmla="*/ 246055 w 91"/>
                  <a:gd name="T21" fmla="*/ 86181 h 25"/>
                  <a:gd name="T22" fmla="*/ 242150 w 91"/>
                  <a:gd name="T23" fmla="*/ 54842 h 25"/>
                  <a:gd name="T24" fmla="*/ 226527 w 91"/>
                  <a:gd name="T25" fmla="*/ 23504 h 25"/>
                  <a:gd name="T26" fmla="*/ 210904 w 91"/>
                  <a:gd name="T27" fmla="*/ 54842 h 25"/>
                  <a:gd name="T28" fmla="*/ 210904 w 91"/>
                  <a:gd name="T29" fmla="*/ 82264 h 25"/>
                  <a:gd name="T30" fmla="*/ 199188 w 91"/>
                  <a:gd name="T31" fmla="*/ 82264 h 25"/>
                  <a:gd name="T32" fmla="*/ 195282 w 91"/>
                  <a:gd name="T33" fmla="*/ 58760 h 25"/>
                  <a:gd name="T34" fmla="*/ 179659 w 91"/>
                  <a:gd name="T35" fmla="*/ 23504 h 25"/>
                  <a:gd name="T36" fmla="*/ 164037 w 91"/>
                  <a:gd name="T37" fmla="*/ 58760 h 25"/>
                  <a:gd name="T38" fmla="*/ 156225 w 91"/>
                  <a:gd name="T39" fmla="*/ 82264 h 25"/>
                  <a:gd name="T40" fmla="*/ 148414 w 91"/>
                  <a:gd name="T41" fmla="*/ 82264 h 25"/>
                  <a:gd name="T42" fmla="*/ 144509 w 91"/>
                  <a:gd name="T43" fmla="*/ 47008 h 25"/>
                  <a:gd name="T44" fmla="*/ 132792 w 91"/>
                  <a:gd name="T45" fmla="*/ 23504 h 25"/>
                  <a:gd name="T46" fmla="*/ 117169 w 91"/>
                  <a:gd name="T47" fmla="*/ 47008 h 25"/>
                  <a:gd name="T48" fmla="*/ 113263 w 91"/>
                  <a:gd name="T49" fmla="*/ 82264 h 25"/>
                  <a:gd name="T50" fmla="*/ 105452 w 91"/>
                  <a:gd name="T51" fmla="*/ 86181 h 25"/>
                  <a:gd name="T52" fmla="*/ 101547 w 91"/>
                  <a:gd name="T53" fmla="*/ 54842 h 25"/>
                  <a:gd name="T54" fmla="*/ 85924 w 91"/>
                  <a:gd name="T55" fmla="*/ 27421 h 25"/>
                  <a:gd name="T56" fmla="*/ 70301 w 91"/>
                  <a:gd name="T57" fmla="*/ 54842 h 25"/>
                  <a:gd name="T58" fmla="*/ 66396 w 91"/>
                  <a:gd name="T59" fmla="*/ 90098 h 25"/>
                  <a:gd name="T60" fmla="*/ 58585 w 91"/>
                  <a:gd name="T61" fmla="*/ 90098 h 25"/>
                  <a:gd name="T62" fmla="*/ 54679 w 91"/>
                  <a:gd name="T63" fmla="*/ 66594 h 25"/>
                  <a:gd name="T64" fmla="*/ 39056 w 91"/>
                  <a:gd name="T65" fmla="*/ 35256 h 25"/>
                  <a:gd name="T66" fmla="*/ 23434 w 91"/>
                  <a:gd name="T67" fmla="*/ 70512 h 25"/>
                  <a:gd name="T68" fmla="*/ 0 w 91"/>
                  <a:gd name="T69" fmla="*/ 97933 h 25"/>
                  <a:gd name="T70" fmla="*/ 3906 w 91"/>
                  <a:gd name="T71" fmla="*/ 31339 h 25"/>
                  <a:gd name="T72" fmla="*/ 27339 w 91"/>
                  <a:gd name="T73" fmla="*/ 15669 h 25"/>
                  <a:gd name="T74" fmla="*/ 206999 w 91"/>
                  <a:gd name="T75" fmla="*/ 3917 h 25"/>
                  <a:gd name="T76" fmla="*/ 316357 w 91"/>
                  <a:gd name="T77" fmla="*/ 15669 h 25"/>
                  <a:gd name="T78" fmla="*/ 351507 w 91"/>
                  <a:gd name="T79" fmla="*/ 58760 h 25"/>
                  <a:gd name="T80" fmla="*/ 347602 w 91"/>
                  <a:gd name="T81" fmla="*/ 97933 h 25"/>
                  <a:gd name="T82" fmla="*/ 339790 w 91"/>
                  <a:gd name="T83" fmla="*/ 97933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25">
                    <a:moveTo>
                      <a:pt x="87" y="25"/>
                    </a:moveTo>
                    <a:cubicBezTo>
                      <a:pt x="87" y="22"/>
                      <a:pt x="87" y="19"/>
                      <a:pt x="86" y="16"/>
                    </a:cubicBezTo>
                    <a:cubicBezTo>
                      <a:pt x="85" y="13"/>
                      <a:pt x="83" y="11"/>
                      <a:pt x="82" y="8"/>
                    </a:cubicBezTo>
                    <a:cubicBezTo>
                      <a:pt x="81" y="11"/>
                      <a:pt x="79" y="13"/>
                      <a:pt x="78" y="16"/>
                    </a:cubicBezTo>
                    <a:cubicBezTo>
                      <a:pt x="78" y="18"/>
                      <a:pt x="78" y="20"/>
                      <a:pt x="78" y="23"/>
                    </a:cubicBezTo>
                    <a:cubicBezTo>
                      <a:pt x="77" y="23"/>
                      <a:pt x="76" y="23"/>
                      <a:pt x="75" y="23"/>
                    </a:cubicBezTo>
                    <a:cubicBezTo>
                      <a:pt x="75" y="20"/>
                      <a:pt x="75" y="18"/>
                      <a:pt x="74" y="16"/>
                    </a:cubicBezTo>
                    <a:cubicBezTo>
                      <a:pt x="73" y="13"/>
                      <a:pt x="72" y="7"/>
                      <a:pt x="70" y="7"/>
                    </a:cubicBezTo>
                    <a:cubicBezTo>
                      <a:pt x="65" y="7"/>
                      <a:pt x="67" y="12"/>
                      <a:pt x="66" y="15"/>
                    </a:cubicBezTo>
                    <a:cubicBezTo>
                      <a:pt x="66" y="17"/>
                      <a:pt x="66" y="19"/>
                      <a:pt x="65" y="21"/>
                    </a:cubicBezTo>
                    <a:cubicBezTo>
                      <a:pt x="64" y="21"/>
                      <a:pt x="64" y="22"/>
                      <a:pt x="63" y="22"/>
                    </a:cubicBezTo>
                    <a:cubicBezTo>
                      <a:pt x="62" y="19"/>
                      <a:pt x="62" y="16"/>
                      <a:pt x="62" y="14"/>
                    </a:cubicBezTo>
                    <a:cubicBezTo>
                      <a:pt x="61" y="11"/>
                      <a:pt x="63" y="6"/>
                      <a:pt x="58" y="6"/>
                    </a:cubicBezTo>
                    <a:cubicBezTo>
                      <a:pt x="57" y="6"/>
                      <a:pt x="55" y="11"/>
                      <a:pt x="54" y="14"/>
                    </a:cubicBezTo>
                    <a:cubicBezTo>
                      <a:pt x="54" y="16"/>
                      <a:pt x="54" y="18"/>
                      <a:pt x="54" y="21"/>
                    </a:cubicBezTo>
                    <a:cubicBezTo>
                      <a:pt x="53" y="21"/>
                      <a:pt x="52" y="21"/>
                      <a:pt x="51" y="21"/>
                    </a:cubicBezTo>
                    <a:cubicBezTo>
                      <a:pt x="51" y="19"/>
                      <a:pt x="50" y="17"/>
                      <a:pt x="50" y="15"/>
                    </a:cubicBezTo>
                    <a:cubicBezTo>
                      <a:pt x="49" y="12"/>
                      <a:pt x="48" y="6"/>
                      <a:pt x="46" y="6"/>
                    </a:cubicBezTo>
                    <a:cubicBezTo>
                      <a:pt x="41" y="6"/>
                      <a:pt x="43" y="11"/>
                      <a:pt x="42" y="15"/>
                    </a:cubicBezTo>
                    <a:cubicBezTo>
                      <a:pt x="42" y="17"/>
                      <a:pt x="41" y="19"/>
                      <a:pt x="40" y="21"/>
                    </a:cubicBezTo>
                    <a:cubicBezTo>
                      <a:pt x="40" y="21"/>
                      <a:pt x="39" y="21"/>
                      <a:pt x="38" y="21"/>
                    </a:cubicBezTo>
                    <a:cubicBezTo>
                      <a:pt x="38" y="18"/>
                      <a:pt x="38" y="15"/>
                      <a:pt x="37" y="12"/>
                    </a:cubicBezTo>
                    <a:cubicBezTo>
                      <a:pt x="37" y="10"/>
                      <a:pt x="35" y="8"/>
                      <a:pt x="34" y="6"/>
                    </a:cubicBezTo>
                    <a:cubicBezTo>
                      <a:pt x="33" y="8"/>
                      <a:pt x="31" y="10"/>
                      <a:pt x="30" y="12"/>
                    </a:cubicBezTo>
                    <a:cubicBezTo>
                      <a:pt x="29" y="15"/>
                      <a:pt x="30" y="18"/>
                      <a:pt x="29" y="21"/>
                    </a:cubicBezTo>
                    <a:cubicBezTo>
                      <a:pt x="28" y="21"/>
                      <a:pt x="27" y="22"/>
                      <a:pt x="27" y="22"/>
                    </a:cubicBezTo>
                    <a:cubicBezTo>
                      <a:pt x="26" y="19"/>
                      <a:pt x="26" y="16"/>
                      <a:pt x="26" y="14"/>
                    </a:cubicBezTo>
                    <a:cubicBezTo>
                      <a:pt x="25" y="11"/>
                      <a:pt x="23" y="9"/>
                      <a:pt x="22" y="7"/>
                    </a:cubicBezTo>
                    <a:cubicBezTo>
                      <a:pt x="21" y="9"/>
                      <a:pt x="19" y="11"/>
                      <a:pt x="18" y="14"/>
                    </a:cubicBezTo>
                    <a:cubicBezTo>
                      <a:pt x="17" y="17"/>
                      <a:pt x="18" y="20"/>
                      <a:pt x="17" y="23"/>
                    </a:cubicBezTo>
                    <a:cubicBezTo>
                      <a:pt x="17" y="23"/>
                      <a:pt x="16" y="23"/>
                      <a:pt x="15" y="23"/>
                    </a:cubicBezTo>
                    <a:cubicBezTo>
                      <a:pt x="15" y="21"/>
                      <a:pt x="14" y="19"/>
                      <a:pt x="14" y="17"/>
                    </a:cubicBezTo>
                    <a:cubicBezTo>
                      <a:pt x="13" y="14"/>
                      <a:pt x="15" y="9"/>
                      <a:pt x="10" y="9"/>
                    </a:cubicBezTo>
                    <a:cubicBezTo>
                      <a:pt x="5" y="9"/>
                      <a:pt x="6" y="14"/>
                      <a:pt x="6" y="18"/>
                    </a:cubicBezTo>
                    <a:cubicBezTo>
                      <a:pt x="6" y="21"/>
                      <a:pt x="7" y="25"/>
                      <a:pt x="0" y="25"/>
                    </a:cubicBezTo>
                    <a:cubicBezTo>
                      <a:pt x="0" y="20"/>
                      <a:pt x="0" y="14"/>
                      <a:pt x="1" y="8"/>
                    </a:cubicBezTo>
                    <a:cubicBezTo>
                      <a:pt x="1" y="7"/>
                      <a:pt x="5" y="5"/>
                      <a:pt x="7" y="4"/>
                    </a:cubicBezTo>
                    <a:cubicBezTo>
                      <a:pt x="22" y="3"/>
                      <a:pt x="38" y="1"/>
                      <a:pt x="53" y="1"/>
                    </a:cubicBezTo>
                    <a:cubicBezTo>
                      <a:pt x="62" y="0"/>
                      <a:pt x="72" y="3"/>
                      <a:pt x="81" y="4"/>
                    </a:cubicBezTo>
                    <a:cubicBezTo>
                      <a:pt x="88" y="5"/>
                      <a:pt x="91" y="8"/>
                      <a:pt x="90" y="15"/>
                    </a:cubicBezTo>
                    <a:cubicBezTo>
                      <a:pt x="90" y="18"/>
                      <a:pt x="90" y="22"/>
                      <a:pt x="89" y="25"/>
                    </a:cubicBezTo>
                    <a:cubicBezTo>
                      <a:pt x="89" y="25"/>
                      <a:pt x="88" y="25"/>
                      <a:pt x="87"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3" name="Freeform 9" descr="" title=""/>
              <p:cNvSpPr>
                <a:spLocks/>
              </p:cNvSpPr>
              <p:nvPr/>
            </p:nvSpPr>
            <p:spPr bwMode="auto">
              <a:xfrm>
                <a:off x="4222323" y="244005"/>
                <a:ext cx="58869" cy="187612"/>
              </a:xfrm>
              <a:custGeom>
                <a:avLst/>
                <a:gdLst>
                  <a:gd name="T0" fmla="*/ 19623 w 15"/>
                  <a:gd name="T1" fmla="*/ 0 h 48"/>
                  <a:gd name="T2" fmla="*/ 58869 w 15"/>
                  <a:gd name="T3" fmla="*/ 105532 h 48"/>
                  <a:gd name="T4" fmla="*/ 58869 w 15"/>
                  <a:gd name="T5" fmla="*/ 187612 h 48"/>
                  <a:gd name="T6" fmla="*/ 0 w 15"/>
                  <a:gd name="T7" fmla="*/ 187612 h 48"/>
                  <a:gd name="T8" fmla="*/ 0 w 15"/>
                  <a:gd name="T9" fmla="*/ 109440 h 48"/>
                  <a:gd name="T10" fmla="*/ 3925 w 15"/>
                  <a:gd name="T11" fmla="*/ 113349 h 48"/>
                  <a:gd name="T12" fmla="*/ 15698 w 15"/>
                  <a:gd name="T13" fmla="*/ 62537 h 48"/>
                  <a:gd name="T14" fmla="*/ 19623 w 15"/>
                  <a:gd name="T15" fmla="*/ 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8">
                    <a:moveTo>
                      <a:pt x="5" y="0"/>
                    </a:moveTo>
                    <a:cubicBezTo>
                      <a:pt x="15" y="8"/>
                      <a:pt x="5" y="20"/>
                      <a:pt x="15" y="27"/>
                    </a:cubicBezTo>
                    <a:cubicBezTo>
                      <a:pt x="15" y="34"/>
                      <a:pt x="15" y="41"/>
                      <a:pt x="15" y="48"/>
                    </a:cubicBezTo>
                    <a:cubicBezTo>
                      <a:pt x="10" y="48"/>
                      <a:pt x="4" y="48"/>
                      <a:pt x="0" y="48"/>
                    </a:cubicBezTo>
                    <a:cubicBezTo>
                      <a:pt x="0" y="41"/>
                      <a:pt x="0" y="35"/>
                      <a:pt x="0" y="28"/>
                    </a:cubicBezTo>
                    <a:cubicBezTo>
                      <a:pt x="0" y="28"/>
                      <a:pt x="0" y="28"/>
                      <a:pt x="1" y="29"/>
                    </a:cubicBezTo>
                    <a:cubicBezTo>
                      <a:pt x="2" y="24"/>
                      <a:pt x="3" y="20"/>
                      <a:pt x="4" y="16"/>
                    </a:cubicBezTo>
                    <a:cubicBezTo>
                      <a:pt x="4" y="11"/>
                      <a:pt x="5" y="5"/>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
          <p:nvSpPr>
            <p:cNvPr id="9" name="Rectangle 36" descr="" title=""/>
            <p:cNvSpPr>
              <a:spLocks noChangeArrowheads="1"/>
            </p:cNvSpPr>
            <p:nvPr/>
          </p:nvSpPr>
          <p:spPr bwMode="auto">
            <a:xfrm flipV="1">
              <a:off x="3714750" y="2514309"/>
              <a:ext cx="381000" cy="4601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710563012"/>
      </p:ext>
    </p:extLst>
  </p:cSld>
  <p:clrMapOvr>
    <a:masterClrMapping/>
  </p:clrMapOvr>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smtClean="0">
                <a:solidFill>
                  <a:srgbClr val="006666"/>
                </a:solidFill>
                <a:latin typeface="Arial Black" panose="020B0A04020102020204" pitchFamily="34" charset="0"/>
              </a:rPr>
              <a:t>Internal Investigations</a:t>
            </a:r>
            <a:endParaRPr lang="en-US" dirty="0">
              <a:latin typeface="Arial Black" panose="020B0A04020102020204" pitchFamily="34" charset="0"/>
            </a:endParaRPr>
          </a:p>
        </p:txBody>
      </p:sp>
    </p:spTree>
    <p:extLst>
      <p:ext uri="{BB962C8B-B14F-4D97-AF65-F5344CB8AC3E}">
        <p14:creationId xmlns:p14="http://schemas.microsoft.com/office/powerpoint/2010/main" val="1441858955"/>
      </p:ext>
    </p:extLst>
  </p:cSld>
  <p:clrMapOvr>
    <a:masterClrMapping/>
  </p:clrMapOvr>
</p:sld>
</file>

<file path=ppt/slides/slide2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rPr>
              <a:t>Why Investigate?</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To address alleged misconduct</a:t>
            </a:r>
          </a:p>
          <a:p>
            <a:pPr lvl="1"/>
            <a:r>
              <a:rPr lang="en-US" dirty="0">
                <a:latin typeface="Arial" panose="020B0604020202020204" pitchFamily="34" charset="0"/>
                <a:cs typeface="Arial" panose="020B0604020202020204" pitchFamily="34" charset="0"/>
              </a:rPr>
              <a:t>Hotline call</a:t>
            </a:r>
          </a:p>
          <a:p>
            <a:pPr lvl="1"/>
            <a:r>
              <a:rPr lang="en-US" dirty="0">
                <a:latin typeface="Arial" panose="020B0604020202020204" pitchFamily="34" charset="0"/>
                <a:cs typeface="Arial" panose="020B0604020202020204" pitchFamily="34" charset="0"/>
              </a:rPr>
              <a:t>Employee talks to management</a:t>
            </a:r>
          </a:p>
          <a:p>
            <a:pPr lvl="1"/>
            <a:r>
              <a:rPr lang="en-US" dirty="0">
                <a:latin typeface="Arial" panose="020B0604020202020204" pitchFamily="34" charset="0"/>
                <a:cs typeface="Arial" panose="020B0604020202020204" pitchFamily="34" charset="0"/>
              </a:rPr>
              <a:t>Receive information a vendor has not complied</a:t>
            </a:r>
          </a:p>
          <a:p>
            <a:r>
              <a:rPr lang="en-US" dirty="0">
                <a:latin typeface="Arial" panose="020B0604020202020204" pitchFamily="34" charset="0"/>
                <a:cs typeface="Arial" panose="020B0604020202020204" pitchFamily="34" charset="0"/>
              </a:rPr>
              <a:t>Demonstrate an effective compliance and ethics program</a:t>
            </a:r>
          </a:p>
          <a:p>
            <a:r>
              <a:rPr lang="en-US" dirty="0">
                <a:latin typeface="Arial" panose="020B0604020202020204" pitchFamily="34" charset="0"/>
                <a:cs typeface="Arial" panose="020B0604020202020204" pitchFamily="34" charset="0"/>
              </a:rPr>
              <a:t>Prevent False Claims Act actions</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 name="Group 5" descr="" title=""/>
          <p:cNvGrpSpPr/>
          <p:nvPr/>
        </p:nvGrpSpPr>
        <p:grpSpPr>
          <a:xfrm>
            <a:off x="2781300" y="5067300"/>
            <a:ext cx="1828800" cy="1737360"/>
            <a:chOff x="17748380" y="-3582293"/>
            <a:chExt cx="1398519" cy="1225639"/>
          </a:xfrm>
          <a:solidFill>
            <a:schemeClr val="bg1"/>
          </a:solidFill>
        </p:grpSpPr>
        <p:sp>
          <p:nvSpPr>
            <p:cNvPr id="7" name="Freeform 97" descr="" title=""/>
            <p:cNvSpPr>
              <a:spLocks noEditPoints="1"/>
            </p:cNvSpPr>
            <p:nvPr/>
          </p:nvSpPr>
          <p:spPr bwMode="auto">
            <a:xfrm>
              <a:off x="17748380" y="-3582293"/>
              <a:ext cx="1398519" cy="1225639"/>
            </a:xfrm>
            <a:custGeom>
              <a:avLst/>
              <a:gdLst>
                <a:gd name="T0" fmla="*/ 258 w 512"/>
                <a:gd name="T1" fmla="*/ 448 h 450"/>
                <a:gd name="T2" fmla="*/ 69 w 512"/>
                <a:gd name="T3" fmla="*/ 449 h 450"/>
                <a:gd name="T4" fmla="*/ 22 w 512"/>
                <a:gd name="T5" fmla="*/ 370 h 450"/>
                <a:gd name="T6" fmla="*/ 214 w 512"/>
                <a:gd name="T7" fmla="*/ 38 h 450"/>
                <a:gd name="T8" fmla="*/ 302 w 512"/>
                <a:gd name="T9" fmla="*/ 37 h 450"/>
                <a:gd name="T10" fmla="*/ 494 w 512"/>
                <a:gd name="T11" fmla="*/ 372 h 450"/>
                <a:gd name="T12" fmla="*/ 468 w 512"/>
                <a:gd name="T13" fmla="*/ 446 h 450"/>
                <a:gd name="T14" fmla="*/ 447 w 512"/>
                <a:gd name="T15" fmla="*/ 448 h 450"/>
                <a:gd name="T16" fmla="*/ 258 w 512"/>
                <a:gd name="T17" fmla="*/ 448 h 450"/>
                <a:gd name="T18" fmla="*/ 453 w 512"/>
                <a:gd name="T19" fmla="*/ 399 h 450"/>
                <a:gd name="T20" fmla="*/ 258 w 512"/>
                <a:gd name="T21" fmla="*/ 59 h 450"/>
                <a:gd name="T22" fmla="*/ 63 w 512"/>
                <a:gd name="T23" fmla="*/ 399 h 450"/>
                <a:gd name="T24" fmla="*/ 453 w 512"/>
                <a:gd name="T25"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50">
                  <a:moveTo>
                    <a:pt x="258" y="448"/>
                  </a:moveTo>
                  <a:cubicBezTo>
                    <a:pt x="195" y="448"/>
                    <a:pt x="132" y="447"/>
                    <a:pt x="69" y="449"/>
                  </a:cubicBezTo>
                  <a:cubicBezTo>
                    <a:pt x="24" y="450"/>
                    <a:pt x="0" y="407"/>
                    <a:pt x="22" y="370"/>
                  </a:cubicBezTo>
                  <a:cubicBezTo>
                    <a:pt x="87" y="260"/>
                    <a:pt x="150" y="149"/>
                    <a:pt x="214" y="38"/>
                  </a:cubicBezTo>
                  <a:cubicBezTo>
                    <a:pt x="235" y="1"/>
                    <a:pt x="280" y="0"/>
                    <a:pt x="302" y="37"/>
                  </a:cubicBezTo>
                  <a:cubicBezTo>
                    <a:pt x="366" y="149"/>
                    <a:pt x="430" y="260"/>
                    <a:pt x="494" y="372"/>
                  </a:cubicBezTo>
                  <a:cubicBezTo>
                    <a:pt x="512" y="403"/>
                    <a:pt x="499" y="437"/>
                    <a:pt x="468" y="446"/>
                  </a:cubicBezTo>
                  <a:cubicBezTo>
                    <a:pt x="461" y="448"/>
                    <a:pt x="454" y="448"/>
                    <a:pt x="447" y="448"/>
                  </a:cubicBezTo>
                  <a:cubicBezTo>
                    <a:pt x="384" y="449"/>
                    <a:pt x="321" y="448"/>
                    <a:pt x="258" y="448"/>
                  </a:cubicBezTo>
                  <a:close/>
                  <a:moveTo>
                    <a:pt x="453" y="399"/>
                  </a:moveTo>
                  <a:cubicBezTo>
                    <a:pt x="388" y="285"/>
                    <a:pt x="323" y="173"/>
                    <a:pt x="258" y="59"/>
                  </a:cubicBezTo>
                  <a:cubicBezTo>
                    <a:pt x="192" y="173"/>
                    <a:pt x="128" y="285"/>
                    <a:pt x="63" y="399"/>
                  </a:cubicBezTo>
                  <a:cubicBezTo>
                    <a:pt x="194" y="399"/>
                    <a:pt x="322" y="399"/>
                    <a:pt x="45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8" name="Freeform 99" descr="" title=""/>
            <p:cNvSpPr>
              <a:spLocks/>
            </p:cNvSpPr>
            <p:nvPr/>
          </p:nvSpPr>
          <p:spPr bwMode="auto">
            <a:xfrm>
              <a:off x="18385712" y="-3179768"/>
              <a:ext cx="134175" cy="410267"/>
            </a:xfrm>
            <a:custGeom>
              <a:avLst/>
              <a:gdLst>
                <a:gd name="T0" fmla="*/ 49 w 49"/>
                <a:gd name="T1" fmla="*/ 76 h 151"/>
                <a:gd name="T2" fmla="*/ 49 w 49"/>
                <a:gd name="T3" fmla="*/ 124 h 151"/>
                <a:gd name="T4" fmla="*/ 25 w 49"/>
                <a:gd name="T5" fmla="*/ 151 h 151"/>
                <a:gd name="T6" fmla="*/ 1 w 49"/>
                <a:gd name="T7" fmla="*/ 125 h 151"/>
                <a:gd name="T8" fmla="*/ 1 w 49"/>
                <a:gd name="T9" fmla="*/ 26 h 151"/>
                <a:gd name="T10" fmla="*/ 25 w 49"/>
                <a:gd name="T11" fmla="*/ 0 h 151"/>
                <a:gd name="T12" fmla="*/ 49 w 49"/>
                <a:gd name="T13" fmla="*/ 27 h 151"/>
                <a:gd name="T14" fmla="*/ 49 w 49"/>
                <a:gd name="T15" fmla="*/ 7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1">
                  <a:moveTo>
                    <a:pt x="49" y="76"/>
                  </a:moveTo>
                  <a:cubicBezTo>
                    <a:pt x="49" y="92"/>
                    <a:pt x="49" y="108"/>
                    <a:pt x="49" y="124"/>
                  </a:cubicBezTo>
                  <a:cubicBezTo>
                    <a:pt x="49" y="140"/>
                    <a:pt x="39" y="151"/>
                    <a:pt x="25" y="151"/>
                  </a:cubicBezTo>
                  <a:cubicBezTo>
                    <a:pt x="11" y="151"/>
                    <a:pt x="1" y="141"/>
                    <a:pt x="1" y="125"/>
                  </a:cubicBezTo>
                  <a:cubicBezTo>
                    <a:pt x="0" y="92"/>
                    <a:pt x="0" y="59"/>
                    <a:pt x="1" y="26"/>
                  </a:cubicBezTo>
                  <a:cubicBezTo>
                    <a:pt x="1" y="11"/>
                    <a:pt x="11" y="0"/>
                    <a:pt x="25" y="0"/>
                  </a:cubicBezTo>
                  <a:cubicBezTo>
                    <a:pt x="39" y="0"/>
                    <a:pt x="49" y="11"/>
                    <a:pt x="49" y="27"/>
                  </a:cubicBezTo>
                  <a:cubicBezTo>
                    <a:pt x="49" y="43"/>
                    <a:pt x="49" y="59"/>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9" name="Freeform 100" descr="" title=""/>
            <p:cNvSpPr>
              <a:spLocks/>
            </p:cNvSpPr>
            <p:nvPr/>
          </p:nvSpPr>
          <p:spPr bwMode="auto">
            <a:xfrm>
              <a:off x="18385712" y="-2715316"/>
              <a:ext cx="134175" cy="131595"/>
            </a:xfrm>
            <a:custGeom>
              <a:avLst/>
              <a:gdLst>
                <a:gd name="T0" fmla="*/ 24 w 49"/>
                <a:gd name="T1" fmla="*/ 49 h 49"/>
                <a:gd name="T2" fmla="*/ 1 w 49"/>
                <a:gd name="T3" fmla="*/ 24 h 49"/>
                <a:gd name="T4" fmla="*/ 25 w 49"/>
                <a:gd name="T5" fmla="*/ 0 h 49"/>
                <a:gd name="T6" fmla="*/ 49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11" y="49"/>
                    <a:pt x="0" y="38"/>
                    <a:pt x="1" y="24"/>
                  </a:cubicBezTo>
                  <a:cubicBezTo>
                    <a:pt x="1" y="11"/>
                    <a:pt x="12" y="0"/>
                    <a:pt x="25" y="0"/>
                  </a:cubicBezTo>
                  <a:cubicBezTo>
                    <a:pt x="39" y="0"/>
                    <a:pt x="49" y="12"/>
                    <a:pt x="49" y="25"/>
                  </a:cubicBezTo>
                  <a:cubicBezTo>
                    <a:pt x="49" y="39"/>
                    <a:pt x="38"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grpSp>
    </p:spTree>
    <p:extLst>
      <p:ext uri="{BB962C8B-B14F-4D97-AF65-F5344CB8AC3E}">
        <p14:creationId xmlns:p14="http://schemas.microsoft.com/office/powerpoint/2010/main" val="4067075845"/>
      </p:ext>
    </p:extLst>
  </p:cSld>
  <p:clrMapOvr>
    <a:masterClrMapping/>
  </p:clrMapOvr>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rPr>
              <a:t>How to Investigate?</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Key considerations:</a:t>
            </a:r>
          </a:p>
          <a:p>
            <a:pPr lvl="1"/>
            <a:r>
              <a:rPr lang="en-US" dirty="0">
                <a:latin typeface="Arial" panose="020B0604020202020204" pitchFamily="34" charset="0"/>
                <a:cs typeface="Arial" panose="020B0604020202020204" pitchFamily="34" charset="0"/>
              </a:rPr>
              <a:t>Inside or outside counsel</a:t>
            </a:r>
          </a:p>
          <a:p>
            <a:pPr lvl="1"/>
            <a:r>
              <a:rPr lang="en-US" dirty="0">
                <a:latin typeface="Arial" panose="020B0604020202020204" pitchFamily="34" charset="0"/>
                <a:cs typeface="Arial" panose="020B0604020202020204" pitchFamily="34" charset="0"/>
              </a:rPr>
              <a:t>Maintain privileged</a:t>
            </a:r>
          </a:p>
          <a:p>
            <a:pPr lvl="1"/>
            <a:r>
              <a:rPr lang="en-US" dirty="0">
                <a:latin typeface="Arial" panose="020B0604020202020204" pitchFamily="34" charset="0"/>
                <a:cs typeface="Arial" panose="020B0604020202020204" pitchFamily="34" charset="0"/>
              </a:rPr>
              <a:t>Upjohn for everyone</a:t>
            </a:r>
          </a:p>
          <a:p>
            <a:r>
              <a:rPr lang="en-US" dirty="0">
                <a:latin typeface="Arial" panose="020B0604020202020204" pitchFamily="34" charset="0"/>
                <a:cs typeface="Arial" panose="020B0604020202020204" pitchFamily="34" charset="0"/>
              </a:rPr>
              <a:t>Follow with remediation</a:t>
            </a:r>
          </a:p>
          <a:p>
            <a:r>
              <a:rPr lang="en-US" dirty="0">
                <a:latin typeface="Arial" panose="020B0604020202020204" pitchFamily="34" charset="0"/>
                <a:cs typeface="Arial" panose="020B0604020202020204" pitchFamily="34" charset="0"/>
              </a:rPr>
              <a:t>Refer to Mandatory Disclosures discussion</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 name="Group 5" descr="" title=""/>
          <p:cNvGrpSpPr/>
          <p:nvPr/>
        </p:nvGrpSpPr>
        <p:grpSpPr>
          <a:xfrm>
            <a:off x="2781300" y="5067300"/>
            <a:ext cx="1828800" cy="1737360"/>
            <a:chOff x="17748380" y="-3582293"/>
            <a:chExt cx="1398519" cy="1225639"/>
          </a:xfrm>
          <a:solidFill>
            <a:schemeClr val="bg1"/>
          </a:solidFill>
        </p:grpSpPr>
        <p:sp>
          <p:nvSpPr>
            <p:cNvPr id="7" name="Freeform 97" descr="" title=""/>
            <p:cNvSpPr>
              <a:spLocks noEditPoints="1"/>
            </p:cNvSpPr>
            <p:nvPr/>
          </p:nvSpPr>
          <p:spPr bwMode="auto">
            <a:xfrm>
              <a:off x="17748380" y="-3582293"/>
              <a:ext cx="1398519" cy="1225639"/>
            </a:xfrm>
            <a:custGeom>
              <a:avLst/>
              <a:gdLst>
                <a:gd name="T0" fmla="*/ 258 w 512"/>
                <a:gd name="T1" fmla="*/ 448 h 450"/>
                <a:gd name="T2" fmla="*/ 69 w 512"/>
                <a:gd name="T3" fmla="*/ 449 h 450"/>
                <a:gd name="T4" fmla="*/ 22 w 512"/>
                <a:gd name="T5" fmla="*/ 370 h 450"/>
                <a:gd name="T6" fmla="*/ 214 w 512"/>
                <a:gd name="T7" fmla="*/ 38 h 450"/>
                <a:gd name="T8" fmla="*/ 302 w 512"/>
                <a:gd name="T9" fmla="*/ 37 h 450"/>
                <a:gd name="T10" fmla="*/ 494 w 512"/>
                <a:gd name="T11" fmla="*/ 372 h 450"/>
                <a:gd name="T12" fmla="*/ 468 w 512"/>
                <a:gd name="T13" fmla="*/ 446 h 450"/>
                <a:gd name="T14" fmla="*/ 447 w 512"/>
                <a:gd name="T15" fmla="*/ 448 h 450"/>
                <a:gd name="T16" fmla="*/ 258 w 512"/>
                <a:gd name="T17" fmla="*/ 448 h 450"/>
                <a:gd name="T18" fmla="*/ 453 w 512"/>
                <a:gd name="T19" fmla="*/ 399 h 450"/>
                <a:gd name="T20" fmla="*/ 258 w 512"/>
                <a:gd name="T21" fmla="*/ 59 h 450"/>
                <a:gd name="T22" fmla="*/ 63 w 512"/>
                <a:gd name="T23" fmla="*/ 399 h 450"/>
                <a:gd name="T24" fmla="*/ 453 w 512"/>
                <a:gd name="T25"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50">
                  <a:moveTo>
                    <a:pt x="258" y="448"/>
                  </a:moveTo>
                  <a:cubicBezTo>
                    <a:pt x="195" y="448"/>
                    <a:pt x="132" y="447"/>
                    <a:pt x="69" y="449"/>
                  </a:cubicBezTo>
                  <a:cubicBezTo>
                    <a:pt x="24" y="450"/>
                    <a:pt x="0" y="407"/>
                    <a:pt x="22" y="370"/>
                  </a:cubicBezTo>
                  <a:cubicBezTo>
                    <a:pt x="87" y="260"/>
                    <a:pt x="150" y="149"/>
                    <a:pt x="214" y="38"/>
                  </a:cubicBezTo>
                  <a:cubicBezTo>
                    <a:pt x="235" y="1"/>
                    <a:pt x="280" y="0"/>
                    <a:pt x="302" y="37"/>
                  </a:cubicBezTo>
                  <a:cubicBezTo>
                    <a:pt x="366" y="149"/>
                    <a:pt x="430" y="260"/>
                    <a:pt x="494" y="372"/>
                  </a:cubicBezTo>
                  <a:cubicBezTo>
                    <a:pt x="512" y="403"/>
                    <a:pt x="499" y="437"/>
                    <a:pt x="468" y="446"/>
                  </a:cubicBezTo>
                  <a:cubicBezTo>
                    <a:pt x="461" y="448"/>
                    <a:pt x="454" y="448"/>
                    <a:pt x="447" y="448"/>
                  </a:cubicBezTo>
                  <a:cubicBezTo>
                    <a:pt x="384" y="449"/>
                    <a:pt x="321" y="448"/>
                    <a:pt x="258" y="448"/>
                  </a:cubicBezTo>
                  <a:close/>
                  <a:moveTo>
                    <a:pt x="453" y="399"/>
                  </a:moveTo>
                  <a:cubicBezTo>
                    <a:pt x="388" y="285"/>
                    <a:pt x="323" y="173"/>
                    <a:pt x="258" y="59"/>
                  </a:cubicBezTo>
                  <a:cubicBezTo>
                    <a:pt x="192" y="173"/>
                    <a:pt x="128" y="285"/>
                    <a:pt x="63" y="399"/>
                  </a:cubicBezTo>
                  <a:cubicBezTo>
                    <a:pt x="194" y="399"/>
                    <a:pt x="322" y="399"/>
                    <a:pt x="45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8" name="Freeform 99" descr="" title=""/>
            <p:cNvSpPr>
              <a:spLocks/>
            </p:cNvSpPr>
            <p:nvPr/>
          </p:nvSpPr>
          <p:spPr bwMode="auto">
            <a:xfrm>
              <a:off x="18385712" y="-3179768"/>
              <a:ext cx="134175" cy="410267"/>
            </a:xfrm>
            <a:custGeom>
              <a:avLst/>
              <a:gdLst>
                <a:gd name="T0" fmla="*/ 49 w 49"/>
                <a:gd name="T1" fmla="*/ 76 h 151"/>
                <a:gd name="T2" fmla="*/ 49 w 49"/>
                <a:gd name="T3" fmla="*/ 124 h 151"/>
                <a:gd name="T4" fmla="*/ 25 w 49"/>
                <a:gd name="T5" fmla="*/ 151 h 151"/>
                <a:gd name="T6" fmla="*/ 1 w 49"/>
                <a:gd name="T7" fmla="*/ 125 h 151"/>
                <a:gd name="T8" fmla="*/ 1 w 49"/>
                <a:gd name="T9" fmla="*/ 26 h 151"/>
                <a:gd name="T10" fmla="*/ 25 w 49"/>
                <a:gd name="T11" fmla="*/ 0 h 151"/>
                <a:gd name="T12" fmla="*/ 49 w 49"/>
                <a:gd name="T13" fmla="*/ 27 h 151"/>
                <a:gd name="T14" fmla="*/ 49 w 49"/>
                <a:gd name="T15" fmla="*/ 7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1">
                  <a:moveTo>
                    <a:pt x="49" y="76"/>
                  </a:moveTo>
                  <a:cubicBezTo>
                    <a:pt x="49" y="92"/>
                    <a:pt x="49" y="108"/>
                    <a:pt x="49" y="124"/>
                  </a:cubicBezTo>
                  <a:cubicBezTo>
                    <a:pt x="49" y="140"/>
                    <a:pt x="39" y="151"/>
                    <a:pt x="25" y="151"/>
                  </a:cubicBezTo>
                  <a:cubicBezTo>
                    <a:pt x="11" y="151"/>
                    <a:pt x="1" y="141"/>
                    <a:pt x="1" y="125"/>
                  </a:cubicBezTo>
                  <a:cubicBezTo>
                    <a:pt x="0" y="92"/>
                    <a:pt x="0" y="59"/>
                    <a:pt x="1" y="26"/>
                  </a:cubicBezTo>
                  <a:cubicBezTo>
                    <a:pt x="1" y="11"/>
                    <a:pt x="11" y="0"/>
                    <a:pt x="25" y="0"/>
                  </a:cubicBezTo>
                  <a:cubicBezTo>
                    <a:pt x="39" y="0"/>
                    <a:pt x="49" y="11"/>
                    <a:pt x="49" y="27"/>
                  </a:cubicBezTo>
                  <a:cubicBezTo>
                    <a:pt x="49" y="43"/>
                    <a:pt x="49" y="59"/>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9" name="Freeform 100" descr="" title=""/>
            <p:cNvSpPr>
              <a:spLocks/>
            </p:cNvSpPr>
            <p:nvPr/>
          </p:nvSpPr>
          <p:spPr bwMode="auto">
            <a:xfrm>
              <a:off x="18385712" y="-2715316"/>
              <a:ext cx="134175" cy="131595"/>
            </a:xfrm>
            <a:custGeom>
              <a:avLst/>
              <a:gdLst>
                <a:gd name="T0" fmla="*/ 24 w 49"/>
                <a:gd name="T1" fmla="*/ 49 h 49"/>
                <a:gd name="T2" fmla="*/ 1 w 49"/>
                <a:gd name="T3" fmla="*/ 24 h 49"/>
                <a:gd name="T4" fmla="*/ 25 w 49"/>
                <a:gd name="T5" fmla="*/ 0 h 49"/>
                <a:gd name="T6" fmla="*/ 49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11" y="49"/>
                    <a:pt x="0" y="38"/>
                    <a:pt x="1" y="24"/>
                  </a:cubicBezTo>
                  <a:cubicBezTo>
                    <a:pt x="1" y="11"/>
                    <a:pt x="12" y="0"/>
                    <a:pt x="25" y="0"/>
                  </a:cubicBezTo>
                  <a:cubicBezTo>
                    <a:pt x="39" y="0"/>
                    <a:pt x="49" y="12"/>
                    <a:pt x="49" y="25"/>
                  </a:cubicBezTo>
                  <a:cubicBezTo>
                    <a:pt x="49" y="39"/>
                    <a:pt x="38"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grpSp>
    </p:spTree>
    <p:extLst>
      <p:ext uri="{BB962C8B-B14F-4D97-AF65-F5344CB8AC3E}">
        <p14:creationId xmlns:p14="http://schemas.microsoft.com/office/powerpoint/2010/main" val="1724584598"/>
      </p:ext>
    </p:extLst>
  </p:cSld>
  <p:clrMapOvr>
    <a:masterClrMapping/>
  </p:clrMapOvr>
</p:sld>
</file>

<file path=ppt/slides/slide2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smtClean="0">
                <a:solidFill>
                  <a:srgbClr val="006666"/>
                </a:solidFill>
                <a:latin typeface="Arial Black" panose="020B0A04020102020204" pitchFamily="34" charset="0"/>
              </a:rPr>
              <a:t>Suspension &amp; Debarment</a:t>
            </a:r>
            <a:r>
              <a:rPr lang="en-US" sz="8000" cap="none" spc="-420" dirty="0">
                <a:solidFill>
                  <a:srgbClr val="006666"/>
                </a:solidFill>
                <a:latin typeface="Arial Black" panose="020B0A04020102020204" pitchFamily="34" charset="0"/>
              </a:rPr>
              <a:t/>
            </a:r>
            <a:br>
              <a:rPr lang="en-US" sz="8000" cap="none" spc="-420" dirty="0">
                <a:solidFill>
                  <a:srgbClr val="006666"/>
                </a:solidFill>
                <a:latin typeface="Arial Black" panose="020B0A04020102020204" pitchFamily="34" charset="0"/>
              </a:rPr>
            </a:br>
            <a:r>
              <a:rPr lang="en-US" sz="8000" cap="none" spc="-420" dirty="0" smtClean="0">
                <a:solidFill>
                  <a:srgbClr val="006666"/>
                </a:solidFill>
                <a:latin typeface="Arial Black" panose="020B0A04020102020204" pitchFamily="34" charset="0"/>
              </a:rPr>
              <a:t>Responding to SDOs</a:t>
            </a:r>
            <a:endParaRPr lang="en-US" dirty="0">
              <a:latin typeface="Arial Black" panose="020B0A04020102020204" pitchFamily="34" charset="0"/>
            </a:endParaRPr>
          </a:p>
        </p:txBody>
      </p:sp>
    </p:spTree>
    <p:extLst>
      <p:ext uri="{BB962C8B-B14F-4D97-AF65-F5344CB8AC3E}">
        <p14:creationId xmlns:p14="http://schemas.microsoft.com/office/powerpoint/2010/main" val="2680945615"/>
      </p:ext>
    </p:extLst>
  </p:cSld>
  <p:clrMapOvr>
    <a:masterClrMapping/>
  </p:clrMapOvr>
</p:sld>
</file>

<file path=ppt/slides/slide2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5400" b="1" spc="-420" dirty="0" smtClean="0">
                <a:solidFill>
                  <a:schemeClr val="bg1"/>
                </a:solidFill>
                <a:latin typeface="Arial Black" panose="020B0A04020102020204" pitchFamily="34" charset="0"/>
              </a:rPr>
              <a:t>What is S&amp;D</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government contracts “corporate death penalty”</a:t>
            </a:r>
          </a:p>
          <a:p>
            <a:r>
              <a:rPr lang="en-US" dirty="0">
                <a:latin typeface="Arial" panose="020B0604020202020204" pitchFamily="34" charset="0"/>
                <a:cs typeface="Arial" panose="020B0604020202020204" pitchFamily="34" charset="0"/>
              </a:rPr>
              <a:t>Suspension</a:t>
            </a:r>
          </a:p>
          <a:p>
            <a:pPr lvl="1"/>
            <a:r>
              <a:rPr lang="en-US" dirty="0">
                <a:latin typeface="Arial" panose="020B0604020202020204" pitchFamily="34" charset="0"/>
                <a:cs typeface="Arial" panose="020B0604020202020204" pitchFamily="34" charset="0"/>
              </a:rPr>
              <a:t>a temporary (indefinite) disqualification of a contractor from government contracting </a:t>
            </a:r>
          </a:p>
          <a:p>
            <a:r>
              <a:rPr lang="en-US" dirty="0">
                <a:latin typeface="Arial" panose="020B0604020202020204" pitchFamily="34" charset="0"/>
                <a:cs typeface="Arial" panose="020B0604020202020204" pitchFamily="34" charset="0"/>
              </a:rPr>
              <a:t>Proposed debarment </a:t>
            </a:r>
          </a:p>
          <a:p>
            <a:pPr lvl="1"/>
            <a:r>
              <a:rPr lang="en-US" dirty="0">
                <a:latin typeface="Arial" panose="020B0604020202020204" pitchFamily="34" charset="0"/>
                <a:cs typeface="Arial" panose="020B0604020202020204" pitchFamily="34" charset="0"/>
              </a:rPr>
              <a:t>occurs when an agency debarring official issues a notice of proposed debarment, and lasts until the debarring official makes the decision on whether or not to debar for a specified period </a:t>
            </a:r>
          </a:p>
          <a:p>
            <a:r>
              <a:rPr lang="en-US" dirty="0">
                <a:latin typeface="Arial" panose="020B0604020202020204" pitchFamily="34" charset="0"/>
                <a:cs typeface="Arial" panose="020B0604020202020204" pitchFamily="34" charset="0"/>
              </a:rPr>
              <a:t>Debarment </a:t>
            </a:r>
          </a:p>
          <a:p>
            <a:pPr lvl="1"/>
            <a:r>
              <a:rPr lang="en-US" dirty="0">
                <a:latin typeface="Arial" panose="020B0604020202020204" pitchFamily="34" charset="0"/>
                <a:cs typeface="Arial" panose="020B0604020202020204" pitchFamily="34" charset="0"/>
              </a:rPr>
              <a:t>an exclusion of a contractor from government contracting for a specified period after debarment procedures have been followed (generally not exceed 6 years</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S&amp;D actions can be taken against offending company’s affiliates</a:t>
            </a:r>
          </a:p>
          <a:p>
            <a:r>
              <a:rPr lang="en-US" dirty="0">
                <a:latin typeface="Arial" panose="020B0604020202020204" pitchFamily="34" charset="0"/>
                <a:cs typeface="Arial" panose="020B0604020202020204" pitchFamily="34" charset="0"/>
              </a:rPr>
              <a:t>Federal-wide debarment</a:t>
            </a:r>
          </a:p>
          <a:p>
            <a:pPr lvl="1"/>
            <a:r>
              <a:rPr lang="en-US" dirty="0">
                <a:latin typeface="Arial" panose="020B0604020202020204" pitchFamily="34" charset="0"/>
                <a:cs typeface="Arial" panose="020B0604020202020204" pitchFamily="34" charset="0"/>
              </a:rPr>
              <a:t>And covers most subcontracting</a:t>
            </a:r>
          </a:p>
          <a:p>
            <a:r>
              <a:rPr lang="en-US" dirty="0" smtClean="0">
                <a:latin typeface="Arial" panose="020B0604020202020204" pitchFamily="34" charset="0"/>
                <a:cs typeface="Arial" panose="020B0604020202020204" pitchFamily="34" charset="0"/>
              </a:rPr>
              <a:t>Cross-debarment</a:t>
            </a:r>
          </a:p>
          <a:p>
            <a:r>
              <a:rPr lang="en-US" dirty="0" smtClean="0">
                <a:latin typeface="Arial" panose="020B0604020202020204" pitchFamily="34" charset="0"/>
                <a:cs typeface="Arial" panose="020B0604020202020204" pitchFamily="34" charset="0"/>
              </a:rPr>
              <a:t>Usually starts w/ letter from SDO</a:t>
            </a:r>
            <a:endParaRPr lang="en-US"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 name="Group 5" descr="" title=""/>
          <p:cNvGrpSpPr/>
          <p:nvPr/>
        </p:nvGrpSpPr>
        <p:grpSpPr>
          <a:xfrm>
            <a:off x="2781300" y="5067300"/>
            <a:ext cx="1828800" cy="1737360"/>
            <a:chOff x="17748380" y="-3582293"/>
            <a:chExt cx="1398519" cy="1225639"/>
          </a:xfrm>
          <a:solidFill>
            <a:schemeClr val="bg1"/>
          </a:solidFill>
        </p:grpSpPr>
        <p:sp>
          <p:nvSpPr>
            <p:cNvPr id="7" name="Freeform 97" descr="" title=""/>
            <p:cNvSpPr>
              <a:spLocks noEditPoints="1"/>
            </p:cNvSpPr>
            <p:nvPr/>
          </p:nvSpPr>
          <p:spPr bwMode="auto">
            <a:xfrm>
              <a:off x="17748380" y="-3582293"/>
              <a:ext cx="1398519" cy="1225639"/>
            </a:xfrm>
            <a:custGeom>
              <a:avLst/>
              <a:gdLst>
                <a:gd name="T0" fmla="*/ 258 w 512"/>
                <a:gd name="T1" fmla="*/ 448 h 450"/>
                <a:gd name="T2" fmla="*/ 69 w 512"/>
                <a:gd name="T3" fmla="*/ 449 h 450"/>
                <a:gd name="T4" fmla="*/ 22 w 512"/>
                <a:gd name="T5" fmla="*/ 370 h 450"/>
                <a:gd name="T6" fmla="*/ 214 w 512"/>
                <a:gd name="T7" fmla="*/ 38 h 450"/>
                <a:gd name="T8" fmla="*/ 302 w 512"/>
                <a:gd name="T9" fmla="*/ 37 h 450"/>
                <a:gd name="T10" fmla="*/ 494 w 512"/>
                <a:gd name="T11" fmla="*/ 372 h 450"/>
                <a:gd name="T12" fmla="*/ 468 w 512"/>
                <a:gd name="T13" fmla="*/ 446 h 450"/>
                <a:gd name="T14" fmla="*/ 447 w 512"/>
                <a:gd name="T15" fmla="*/ 448 h 450"/>
                <a:gd name="T16" fmla="*/ 258 w 512"/>
                <a:gd name="T17" fmla="*/ 448 h 450"/>
                <a:gd name="T18" fmla="*/ 453 w 512"/>
                <a:gd name="T19" fmla="*/ 399 h 450"/>
                <a:gd name="T20" fmla="*/ 258 w 512"/>
                <a:gd name="T21" fmla="*/ 59 h 450"/>
                <a:gd name="T22" fmla="*/ 63 w 512"/>
                <a:gd name="T23" fmla="*/ 399 h 450"/>
                <a:gd name="T24" fmla="*/ 453 w 512"/>
                <a:gd name="T25"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50">
                  <a:moveTo>
                    <a:pt x="258" y="448"/>
                  </a:moveTo>
                  <a:cubicBezTo>
                    <a:pt x="195" y="448"/>
                    <a:pt x="132" y="447"/>
                    <a:pt x="69" y="449"/>
                  </a:cubicBezTo>
                  <a:cubicBezTo>
                    <a:pt x="24" y="450"/>
                    <a:pt x="0" y="407"/>
                    <a:pt x="22" y="370"/>
                  </a:cubicBezTo>
                  <a:cubicBezTo>
                    <a:pt x="87" y="260"/>
                    <a:pt x="150" y="149"/>
                    <a:pt x="214" y="38"/>
                  </a:cubicBezTo>
                  <a:cubicBezTo>
                    <a:pt x="235" y="1"/>
                    <a:pt x="280" y="0"/>
                    <a:pt x="302" y="37"/>
                  </a:cubicBezTo>
                  <a:cubicBezTo>
                    <a:pt x="366" y="149"/>
                    <a:pt x="430" y="260"/>
                    <a:pt x="494" y="372"/>
                  </a:cubicBezTo>
                  <a:cubicBezTo>
                    <a:pt x="512" y="403"/>
                    <a:pt x="499" y="437"/>
                    <a:pt x="468" y="446"/>
                  </a:cubicBezTo>
                  <a:cubicBezTo>
                    <a:pt x="461" y="448"/>
                    <a:pt x="454" y="448"/>
                    <a:pt x="447" y="448"/>
                  </a:cubicBezTo>
                  <a:cubicBezTo>
                    <a:pt x="384" y="449"/>
                    <a:pt x="321" y="448"/>
                    <a:pt x="258" y="448"/>
                  </a:cubicBezTo>
                  <a:close/>
                  <a:moveTo>
                    <a:pt x="453" y="399"/>
                  </a:moveTo>
                  <a:cubicBezTo>
                    <a:pt x="388" y="285"/>
                    <a:pt x="323" y="173"/>
                    <a:pt x="258" y="59"/>
                  </a:cubicBezTo>
                  <a:cubicBezTo>
                    <a:pt x="192" y="173"/>
                    <a:pt x="128" y="285"/>
                    <a:pt x="63" y="399"/>
                  </a:cubicBezTo>
                  <a:cubicBezTo>
                    <a:pt x="194" y="399"/>
                    <a:pt x="322" y="399"/>
                    <a:pt x="45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8" name="Freeform 99" descr="" title=""/>
            <p:cNvSpPr>
              <a:spLocks/>
            </p:cNvSpPr>
            <p:nvPr/>
          </p:nvSpPr>
          <p:spPr bwMode="auto">
            <a:xfrm>
              <a:off x="18385712" y="-3179768"/>
              <a:ext cx="134175" cy="410267"/>
            </a:xfrm>
            <a:custGeom>
              <a:avLst/>
              <a:gdLst>
                <a:gd name="T0" fmla="*/ 49 w 49"/>
                <a:gd name="T1" fmla="*/ 76 h 151"/>
                <a:gd name="T2" fmla="*/ 49 w 49"/>
                <a:gd name="T3" fmla="*/ 124 h 151"/>
                <a:gd name="T4" fmla="*/ 25 w 49"/>
                <a:gd name="T5" fmla="*/ 151 h 151"/>
                <a:gd name="T6" fmla="*/ 1 w 49"/>
                <a:gd name="T7" fmla="*/ 125 h 151"/>
                <a:gd name="T8" fmla="*/ 1 w 49"/>
                <a:gd name="T9" fmla="*/ 26 h 151"/>
                <a:gd name="T10" fmla="*/ 25 w 49"/>
                <a:gd name="T11" fmla="*/ 0 h 151"/>
                <a:gd name="T12" fmla="*/ 49 w 49"/>
                <a:gd name="T13" fmla="*/ 27 h 151"/>
                <a:gd name="T14" fmla="*/ 49 w 49"/>
                <a:gd name="T15" fmla="*/ 7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1">
                  <a:moveTo>
                    <a:pt x="49" y="76"/>
                  </a:moveTo>
                  <a:cubicBezTo>
                    <a:pt x="49" y="92"/>
                    <a:pt x="49" y="108"/>
                    <a:pt x="49" y="124"/>
                  </a:cubicBezTo>
                  <a:cubicBezTo>
                    <a:pt x="49" y="140"/>
                    <a:pt x="39" y="151"/>
                    <a:pt x="25" y="151"/>
                  </a:cubicBezTo>
                  <a:cubicBezTo>
                    <a:pt x="11" y="151"/>
                    <a:pt x="1" y="141"/>
                    <a:pt x="1" y="125"/>
                  </a:cubicBezTo>
                  <a:cubicBezTo>
                    <a:pt x="0" y="92"/>
                    <a:pt x="0" y="59"/>
                    <a:pt x="1" y="26"/>
                  </a:cubicBezTo>
                  <a:cubicBezTo>
                    <a:pt x="1" y="11"/>
                    <a:pt x="11" y="0"/>
                    <a:pt x="25" y="0"/>
                  </a:cubicBezTo>
                  <a:cubicBezTo>
                    <a:pt x="39" y="0"/>
                    <a:pt x="49" y="11"/>
                    <a:pt x="49" y="27"/>
                  </a:cubicBezTo>
                  <a:cubicBezTo>
                    <a:pt x="49" y="43"/>
                    <a:pt x="49" y="59"/>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9" name="Freeform 100" descr="" title=""/>
            <p:cNvSpPr>
              <a:spLocks/>
            </p:cNvSpPr>
            <p:nvPr/>
          </p:nvSpPr>
          <p:spPr bwMode="auto">
            <a:xfrm>
              <a:off x="18385712" y="-2715316"/>
              <a:ext cx="134175" cy="131595"/>
            </a:xfrm>
            <a:custGeom>
              <a:avLst/>
              <a:gdLst>
                <a:gd name="T0" fmla="*/ 24 w 49"/>
                <a:gd name="T1" fmla="*/ 49 h 49"/>
                <a:gd name="T2" fmla="*/ 1 w 49"/>
                <a:gd name="T3" fmla="*/ 24 h 49"/>
                <a:gd name="T4" fmla="*/ 25 w 49"/>
                <a:gd name="T5" fmla="*/ 0 h 49"/>
                <a:gd name="T6" fmla="*/ 49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11" y="49"/>
                    <a:pt x="0" y="38"/>
                    <a:pt x="1" y="24"/>
                  </a:cubicBezTo>
                  <a:cubicBezTo>
                    <a:pt x="1" y="11"/>
                    <a:pt x="12" y="0"/>
                    <a:pt x="25" y="0"/>
                  </a:cubicBezTo>
                  <a:cubicBezTo>
                    <a:pt x="39" y="0"/>
                    <a:pt x="49" y="12"/>
                    <a:pt x="49" y="25"/>
                  </a:cubicBezTo>
                  <a:cubicBezTo>
                    <a:pt x="49" y="39"/>
                    <a:pt x="38"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grpSp>
    </p:spTree>
    <p:extLst>
      <p:ext uri="{BB962C8B-B14F-4D97-AF65-F5344CB8AC3E}">
        <p14:creationId xmlns:p14="http://schemas.microsoft.com/office/powerpoint/2010/main" val="1293066283"/>
      </p:ext>
    </p:extLst>
  </p:cSld>
  <p:clrMapOvr>
    <a:masterClrMapping/>
  </p:clrMapOvr>
</p:sld>
</file>

<file path=ppt/slides/slide2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4800" b="1" spc="-420" dirty="0">
                <a:solidFill>
                  <a:schemeClr val="bg1"/>
                </a:solidFill>
                <a:latin typeface="Arial Black" panose="020B0A04020102020204" pitchFamily="34" charset="0"/>
                <a:ea typeface="+mn-ea"/>
                <a:cs typeface="+mn-cs"/>
              </a:rPr>
              <a:t>Pre-emptive steps </a:t>
            </a:r>
            <a:r>
              <a:rPr lang="en-US" sz="4800" b="1" spc="-420" dirty="0" smtClean="0">
                <a:solidFill>
                  <a:schemeClr val="bg1"/>
                </a:solidFill>
                <a:latin typeface="Arial Black" panose="020B0A04020102020204" pitchFamily="34" charset="0"/>
                <a:ea typeface="+mn-ea"/>
                <a:cs typeface="+mn-cs"/>
              </a:rPr>
              <a:t>to </a:t>
            </a:r>
            <a:r>
              <a:rPr lang="en-US" sz="4800" b="1" spc="-420" dirty="0">
                <a:solidFill>
                  <a:schemeClr val="bg1"/>
                </a:solidFill>
                <a:latin typeface="Arial Black" panose="020B0A04020102020204" pitchFamily="34" charset="0"/>
                <a:ea typeface="+mn-ea"/>
                <a:cs typeface="+mn-cs"/>
              </a:rPr>
              <a:t>reduce S&amp;D risk from future misconduct </a:t>
            </a: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Implement formal “values-based” ethics program</a:t>
            </a:r>
          </a:p>
          <a:p>
            <a:pPr lvl="1"/>
            <a:r>
              <a:rPr lang="en-US" dirty="0">
                <a:latin typeface="Arial" panose="020B0604020202020204" pitchFamily="34" charset="0"/>
                <a:cs typeface="Arial" panose="020B0604020202020204" pitchFamily="34" charset="0"/>
              </a:rPr>
              <a:t>review and control procedures</a:t>
            </a:r>
          </a:p>
          <a:p>
            <a:pPr lvl="1"/>
            <a:r>
              <a:rPr lang="en-US" dirty="0">
                <a:latin typeface="Arial" panose="020B0604020202020204" pitchFamily="34" charset="0"/>
                <a:cs typeface="Arial" panose="020B0604020202020204" pitchFamily="34" charset="0"/>
              </a:rPr>
              <a:t>training</a:t>
            </a:r>
          </a:p>
          <a:p>
            <a:pPr lvl="1"/>
            <a:r>
              <a:rPr lang="en-US" dirty="0">
                <a:latin typeface="Arial" panose="020B0604020202020204" pitchFamily="34" charset="0"/>
                <a:cs typeface="Arial" panose="020B0604020202020204" pitchFamily="34" charset="0"/>
              </a:rPr>
              <a:t>encourages employees to “do the right thing.”</a:t>
            </a:r>
          </a:p>
          <a:p>
            <a:pPr lvl="1"/>
            <a:r>
              <a:rPr lang="en-US" dirty="0">
                <a:latin typeface="Arial" panose="020B0604020202020204" pitchFamily="34" charset="0"/>
                <a:cs typeface="Arial" panose="020B0604020202020204" pitchFamily="34" charset="0"/>
              </a:rPr>
              <a:t>Company-wide commitment to the ethics program</a:t>
            </a:r>
          </a:p>
          <a:p>
            <a:pPr lvl="2"/>
            <a:r>
              <a:rPr lang="en-US" sz="2600" dirty="0">
                <a:latin typeface="Arial" panose="020B0604020202020204" pitchFamily="34" charset="0"/>
                <a:cs typeface="Arial" panose="020B0604020202020204" pitchFamily="34" charset="0"/>
              </a:rPr>
              <a:t>senior management commitment and involvement with program</a:t>
            </a:r>
          </a:p>
          <a:p>
            <a:r>
              <a:rPr lang="en-US" dirty="0">
                <a:latin typeface="Arial" panose="020B0604020202020204" pitchFamily="34" charset="0"/>
                <a:cs typeface="Arial" panose="020B0604020202020204" pitchFamily="34" charset="0"/>
              </a:rPr>
              <a:t>Designated company ethics officer </a:t>
            </a:r>
          </a:p>
          <a:p>
            <a:endParaRPr lang="en-US" dirty="0"/>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 name="Group 5" descr="" title=""/>
          <p:cNvGrpSpPr/>
          <p:nvPr/>
        </p:nvGrpSpPr>
        <p:grpSpPr>
          <a:xfrm>
            <a:off x="2781300" y="5067300"/>
            <a:ext cx="1828800" cy="1737360"/>
            <a:chOff x="17748380" y="-3582293"/>
            <a:chExt cx="1398519" cy="1225639"/>
          </a:xfrm>
          <a:solidFill>
            <a:schemeClr val="bg1"/>
          </a:solidFill>
        </p:grpSpPr>
        <p:sp>
          <p:nvSpPr>
            <p:cNvPr id="7" name="Freeform 97" descr="" title=""/>
            <p:cNvSpPr>
              <a:spLocks noEditPoints="1"/>
            </p:cNvSpPr>
            <p:nvPr/>
          </p:nvSpPr>
          <p:spPr bwMode="auto">
            <a:xfrm>
              <a:off x="17748380" y="-3582293"/>
              <a:ext cx="1398519" cy="1225639"/>
            </a:xfrm>
            <a:custGeom>
              <a:avLst/>
              <a:gdLst>
                <a:gd name="T0" fmla="*/ 258 w 512"/>
                <a:gd name="T1" fmla="*/ 448 h 450"/>
                <a:gd name="T2" fmla="*/ 69 w 512"/>
                <a:gd name="T3" fmla="*/ 449 h 450"/>
                <a:gd name="T4" fmla="*/ 22 w 512"/>
                <a:gd name="T5" fmla="*/ 370 h 450"/>
                <a:gd name="T6" fmla="*/ 214 w 512"/>
                <a:gd name="T7" fmla="*/ 38 h 450"/>
                <a:gd name="T8" fmla="*/ 302 w 512"/>
                <a:gd name="T9" fmla="*/ 37 h 450"/>
                <a:gd name="T10" fmla="*/ 494 w 512"/>
                <a:gd name="T11" fmla="*/ 372 h 450"/>
                <a:gd name="T12" fmla="*/ 468 w 512"/>
                <a:gd name="T13" fmla="*/ 446 h 450"/>
                <a:gd name="T14" fmla="*/ 447 w 512"/>
                <a:gd name="T15" fmla="*/ 448 h 450"/>
                <a:gd name="T16" fmla="*/ 258 w 512"/>
                <a:gd name="T17" fmla="*/ 448 h 450"/>
                <a:gd name="T18" fmla="*/ 453 w 512"/>
                <a:gd name="T19" fmla="*/ 399 h 450"/>
                <a:gd name="T20" fmla="*/ 258 w 512"/>
                <a:gd name="T21" fmla="*/ 59 h 450"/>
                <a:gd name="T22" fmla="*/ 63 w 512"/>
                <a:gd name="T23" fmla="*/ 399 h 450"/>
                <a:gd name="T24" fmla="*/ 453 w 512"/>
                <a:gd name="T25"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50">
                  <a:moveTo>
                    <a:pt x="258" y="448"/>
                  </a:moveTo>
                  <a:cubicBezTo>
                    <a:pt x="195" y="448"/>
                    <a:pt x="132" y="447"/>
                    <a:pt x="69" y="449"/>
                  </a:cubicBezTo>
                  <a:cubicBezTo>
                    <a:pt x="24" y="450"/>
                    <a:pt x="0" y="407"/>
                    <a:pt x="22" y="370"/>
                  </a:cubicBezTo>
                  <a:cubicBezTo>
                    <a:pt x="87" y="260"/>
                    <a:pt x="150" y="149"/>
                    <a:pt x="214" y="38"/>
                  </a:cubicBezTo>
                  <a:cubicBezTo>
                    <a:pt x="235" y="1"/>
                    <a:pt x="280" y="0"/>
                    <a:pt x="302" y="37"/>
                  </a:cubicBezTo>
                  <a:cubicBezTo>
                    <a:pt x="366" y="149"/>
                    <a:pt x="430" y="260"/>
                    <a:pt x="494" y="372"/>
                  </a:cubicBezTo>
                  <a:cubicBezTo>
                    <a:pt x="512" y="403"/>
                    <a:pt x="499" y="437"/>
                    <a:pt x="468" y="446"/>
                  </a:cubicBezTo>
                  <a:cubicBezTo>
                    <a:pt x="461" y="448"/>
                    <a:pt x="454" y="448"/>
                    <a:pt x="447" y="448"/>
                  </a:cubicBezTo>
                  <a:cubicBezTo>
                    <a:pt x="384" y="449"/>
                    <a:pt x="321" y="448"/>
                    <a:pt x="258" y="448"/>
                  </a:cubicBezTo>
                  <a:close/>
                  <a:moveTo>
                    <a:pt x="453" y="399"/>
                  </a:moveTo>
                  <a:cubicBezTo>
                    <a:pt x="388" y="285"/>
                    <a:pt x="323" y="173"/>
                    <a:pt x="258" y="59"/>
                  </a:cubicBezTo>
                  <a:cubicBezTo>
                    <a:pt x="192" y="173"/>
                    <a:pt x="128" y="285"/>
                    <a:pt x="63" y="399"/>
                  </a:cubicBezTo>
                  <a:cubicBezTo>
                    <a:pt x="194" y="399"/>
                    <a:pt x="322" y="399"/>
                    <a:pt x="45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8" name="Freeform 99" descr="" title=""/>
            <p:cNvSpPr>
              <a:spLocks/>
            </p:cNvSpPr>
            <p:nvPr/>
          </p:nvSpPr>
          <p:spPr bwMode="auto">
            <a:xfrm>
              <a:off x="18385712" y="-3179768"/>
              <a:ext cx="134175" cy="410267"/>
            </a:xfrm>
            <a:custGeom>
              <a:avLst/>
              <a:gdLst>
                <a:gd name="T0" fmla="*/ 49 w 49"/>
                <a:gd name="T1" fmla="*/ 76 h 151"/>
                <a:gd name="T2" fmla="*/ 49 w 49"/>
                <a:gd name="T3" fmla="*/ 124 h 151"/>
                <a:gd name="T4" fmla="*/ 25 w 49"/>
                <a:gd name="T5" fmla="*/ 151 h 151"/>
                <a:gd name="T6" fmla="*/ 1 w 49"/>
                <a:gd name="T7" fmla="*/ 125 h 151"/>
                <a:gd name="T8" fmla="*/ 1 w 49"/>
                <a:gd name="T9" fmla="*/ 26 h 151"/>
                <a:gd name="T10" fmla="*/ 25 w 49"/>
                <a:gd name="T11" fmla="*/ 0 h 151"/>
                <a:gd name="T12" fmla="*/ 49 w 49"/>
                <a:gd name="T13" fmla="*/ 27 h 151"/>
                <a:gd name="T14" fmla="*/ 49 w 49"/>
                <a:gd name="T15" fmla="*/ 7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1">
                  <a:moveTo>
                    <a:pt x="49" y="76"/>
                  </a:moveTo>
                  <a:cubicBezTo>
                    <a:pt x="49" y="92"/>
                    <a:pt x="49" y="108"/>
                    <a:pt x="49" y="124"/>
                  </a:cubicBezTo>
                  <a:cubicBezTo>
                    <a:pt x="49" y="140"/>
                    <a:pt x="39" y="151"/>
                    <a:pt x="25" y="151"/>
                  </a:cubicBezTo>
                  <a:cubicBezTo>
                    <a:pt x="11" y="151"/>
                    <a:pt x="1" y="141"/>
                    <a:pt x="1" y="125"/>
                  </a:cubicBezTo>
                  <a:cubicBezTo>
                    <a:pt x="0" y="92"/>
                    <a:pt x="0" y="59"/>
                    <a:pt x="1" y="26"/>
                  </a:cubicBezTo>
                  <a:cubicBezTo>
                    <a:pt x="1" y="11"/>
                    <a:pt x="11" y="0"/>
                    <a:pt x="25" y="0"/>
                  </a:cubicBezTo>
                  <a:cubicBezTo>
                    <a:pt x="39" y="0"/>
                    <a:pt x="49" y="11"/>
                    <a:pt x="49" y="27"/>
                  </a:cubicBezTo>
                  <a:cubicBezTo>
                    <a:pt x="49" y="43"/>
                    <a:pt x="49" y="59"/>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9" name="Freeform 100" descr="" title=""/>
            <p:cNvSpPr>
              <a:spLocks/>
            </p:cNvSpPr>
            <p:nvPr/>
          </p:nvSpPr>
          <p:spPr bwMode="auto">
            <a:xfrm>
              <a:off x="18385712" y="-2715316"/>
              <a:ext cx="134175" cy="131595"/>
            </a:xfrm>
            <a:custGeom>
              <a:avLst/>
              <a:gdLst>
                <a:gd name="T0" fmla="*/ 24 w 49"/>
                <a:gd name="T1" fmla="*/ 49 h 49"/>
                <a:gd name="T2" fmla="*/ 1 w 49"/>
                <a:gd name="T3" fmla="*/ 24 h 49"/>
                <a:gd name="T4" fmla="*/ 25 w 49"/>
                <a:gd name="T5" fmla="*/ 0 h 49"/>
                <a:gd name="T6" fmla="*/ 49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11" y="49"/>
                    <a:pt x="0" y="38"/>
                    <a:pt x="1" y="24"/>
                  </a:cubicBezTo>
                  <a:cubicBezTo>
                    <a:pt x="1" y="11"/>
                    <a:pt x="12" y="0"/>
                    <a:pt x="25" y="0"/>
                  </a:cubicBezTo>
                  <a:cubicBezTo>
                    <a:pt x="39" y="0"/>
                    <a:pt x="49" y="12"/>
                    <a:pt x="49" y="25"/>
                  </a:cubicBezTo>
                  <a:cubicBezTo>
                    <a:pt x="49" y="39"/>
                    <a:pt x="38"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grpSp>
    </p:spTree>
    <p:extLst>
      <p:ext uri="{BB962C8B-B14F-4D97-AF65-F5344CB8AC3E}">
        <p14:creationId xmlns:p14="http://schemas.microsoft.com/office/powerpoint/2010/main" val="1352514380"/>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 title=""/>
          <p:cNvPicPr>
            <a:picLocks noChangeAspect="1"/>
          </p:cNvPicPr>
          <p:nvPr/>
        </p:nvPicPr>
        <p:blipFill>
          <a:blip r:embed="rId2"/>
          <a:srcRect/>
          <a:stretch>
            <a:fillRect/>
          </a:stretch>
        </p:blipFill>
        <p:spPr>
          <a:xfrm>
            <a:off x="14972210" y="9136896"/>
            <a:ext cx="2988525" cy="1138130"/>
          </a:xfrm>
          <a:prstGeom prst="rect">
            <a:avLst/>
          </a:prstGeom>
        </p:spPr>
      </p:pic>
      <p:sp>
        <p:nvSpPr>
          <p:cNvPr id="4" name="Content Placeholder 3" descr="" title=""/>
          <p:cNvSpPr>
            <a:spLocks noGrp="1"/>
          </p:cNvSpPr>
          <p:nvPr>
            <p:ph idx="1"/>
          </p:nvPr>
        </p:nvSpPr>
        <p:spPr>
          <a:xfrm>
            <a:off x="7848600" y="571500"/>
            <a:ext cx="10075124" cy="8839200"/>
          </a:xfrm>
        </p:spPr>
        <p:txBody>
          <a:bodyPr/>
          <a:lstStyle/>
          <a:p>
            <a:r>
              <a:rPr lang="en-US" dirty="0" smtClean="0">
                <a:latin typeface="Arial" panose="020B0604020202020204" pitchFamily="34" charset="0"/>
                <a:cs typeface="Arial" panose="020B0604020202020204" pitchFamily="34" charset="0"/>
              </a:rPr>
              <a:t>Vexing and High-Risk Compliance Problems</a:t>
            </a:r>
          </a:p>
          <a:p>
            <a:pPr lvl="1"/>
            <a:r>
              <a:rPr lang="en-US" dirty="0" smtClean="0">
                <a:latin typeface="Arial" panose="020B0604020202020204" pitchFamily="34" charset="0"/>
                <a:cs typeface="Arial" panose="020B0604020202020204" pitchFamily="34" charset="0"/>
              </a:rPr>
              <a:t>Service Contract Act</a:t>
            </a:r>
          </a:p>
          <a:p>
            <a:pPr lvl="1"/>
            <a:r>
              <a:rPr lang="en-US" dirty="0" smtClean="0">
                <a:latin typeface="Arial" panose="020B0604020202020204" pitchFamily="34" charset="0"/>
                <a:cs typeface="Arial" panose="020B0604020202020204" pitchFamily="34" charset="0"/>
              </a:rPr>
              <a:t>Supply chain</a:t>
            </a:r>
          </a:p>
          <a:p>
            <a:pPr lvl="1"/>
            <a:r>
              <a:rPr lang="en-US" dirty="0" smtClean="0">
                <a:latin typeface="Arial" panose="020B0604020202020204" pitchFamily="34" charset="0"/>
                <a:cs typeface="Arial" panose="020B0604020202020204" pitchFamily="34" charset="0"/>
              </a:rPr>
              <a:t>Cybersecurity</a:t>
            </a:r>
          </a:p>
          <a:p>
            <a:pPr lvl="1"/>
            <a:r>
              <a:rPr lang="en-US" dirty="0" smtClean="0">
                <a:latin typeface="Arial" panose="020B0604020202020204" pitchFamily="34" charset="0"/>
                <a:cs typeface="Arial" panose="020B0604020202020204" pitchFamily="34" charset="0"/>
              </a:rPr>
              <a:t>Mergers &amp; Acquisitions</a:t>
            </a:r>
          </a:p>
          <a:p>
            <a:r>
              <a:rPr lang="en-US" dirty="0" smtClean="0">
                <a:latin typeface="Arial" panose="020B0604020202020204" pitchFamily="34" charset="0"/>
                <a:cs typeface="Arial" panose="020B0604020202020204" pitchFamily="34" charset="0"/>
              </a:rPr>
              <a:t>Actions Once Non-Compliance is Reported or Suspected</a:t>
            </a:r>
          </a:p>
          <a:p>
            <a:pPr lvl="1"/>
            <a:r>
              <a:rPr lang="en-US" dirty="0" smtClean="0">
                <a:latin typeface="Arial" panose="020B0604020202020204" pitchFamily="34" charset="0"/>
                <a:cs typeface="Arial" panose="020B0604020202020204" pitchFamily="34" charset="0"/>
              </a:rPr>
              <a:t>Mandatory disclosures</a:t>
            </a:r>
          </a:p>
          <a:p>
            <a:pPr lvl="1"/>
            <a:r>
              <a:rPr lang="en-US" dirty="0" smtClean="0">
                <a:latin typeface="Arial" panose="020B0604020202020204" pitchFamily="34" charset="0"/>
                <a:cs typeface="Arial" panose="020B0604020202020204" pitchFamily="34" charset="0"/>
              </a:rPr>
              <a:t>Internal investigations</a:t>
            </a:r>
          </a:p>
          <a:p>
            <a:pPr lvl="1"/>
            <a:r>
              <a:rPr lang="en-US" dirty="0" smtClean="0">
                <a:latin typeface="Arial" panose="020B0604020202020204" pitchFamily="34" charset="0"/>
                <a:cs typeface="Arial" panose="020B0604020202020204" pitchFamily="34" charset="0"/>
              </a:rPr>
              <a:t>Responding to SDOs</a:t>
            </a:r>
            <a:endParaRPr lang="en-US" dirty="0">
              <a:latin typeface="Arial" panose="020B0604020202020204" pitchFamily="34" charset="0"/>
              <a:cs typeface="Arial" panose="020B0604020202020204" pitchFamily="34" charset="0"/>
            </a:endParaRPr>
          </a:p>
        </p:txBody>
      </p:sp>
      <p:sp>
        <p:nvSpPr>
          <p:cNvPr id="2" name="Title 1" descr="" title=""/>
          <p:cNvSpPr>
            <a:spLocks noGrp="1"/>
          </p:cNvSpPr>
          <p:nvPr>
            <p:ph type="title"/>
          </p:nvPr>
        </p:nvSpPr>
        <p:spPr>
          <a:xfrm>
            <a:off x="0" y="2781300"/>
            <a:ext cx="74676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Agenda</a:t>
            </a:r>
            <a:endParaRPr lang="en-US" sz="5400" b="1" spc="-420" dirty="0">
              <a:solidFill>
                <a:schemeClr val="bg1"/>
              </a:solidFill>
              <a:latin typeface="Arial Black" panose="020B0A04020102020204" pitchFamily="34" charset="0"/>
              <a:ea typeface="+mn-ea"/>
              <a:cs typeface="+mn-cs"/>
            </a:endParaRPr>
          </a:p>
        </p:txBody>
      </p:sp>
      <p:grpSp>
        <p:nvGrpSpPr>
          <p:cNvPr id="11" name="Group 10" descr="" title=""/>
          <p:cNvGrpSpPr/>
          <p:nvPr/>
        </p:nvGrpSpPr>
        <p:grpSpPr>
          <a:xfrm>
            <a:off x="2865120" y="4991100"/>
            <a:ext cx="1737360" cy="1828800"/>
            <a:chOff x="482600" y="858838"/>
            <a:chExt cx="712788" cy="819150"/>
          </a:xfrm>
          <a:solidFill>
            <a:schemeClr val="bg1"/>
          </a:solidFill>
        </p:grpSpPr>
        <p:sp>
          <p:nvSpPr>
            <p:cNvPr id="12" name="Freeform 11" descr="" title=""/>
            <p:cNvSpPr>
              <a:spLocks noEditPoints="1"/>
            </p:cNvSpPr>
            <p:nvPr/>
          </p:nvSpPr>
          <p:spPr bwMode="auto">
            <a:xfrm>
              <a:off x="482600" y="858838"/>
              <a:ext cx="712788" cy="819150"/>
            </a:xfrm>
            <a:custGeom>
              <a:avLst/>
              <a:gdLst>
                <a:gd name="T0" fmla="*/ 322 w 322"/>
                <a:gd name="T1" fmla="*/ 215 h 404"/>
                <a:gd name="T2" fmla="*/ 322 w 322"/>
                <a:gd name="T3" fmla="*/ 372 h 404"/>
                <a:gd name="T4" fmla="*/ 321 w 322"/>
                <a:gd name="T5" fmla="*/ 383 h 404"/>
                <a:gd name="T6" fmla="*/ 292 w 322"/>
                <a:gd name="T7" fmla="*/ 404 h 404"/>
                <a:gd name="T8" fmla="*/ 34 w 322"/>
                <a:gd name="T9" fmla="*/ 404 h 404"/>
                <a:gd name="T10" fmla="*/ 21 w 322"/>
                <a:gd name="T11" fmla="*/ 403 h 404"/>
                <a:gd name="T12" fmla="*/ 0 w 322"/>
                <a:gd name="T13" fmla="*/ 372 h 404"/>
                <a:gd name="T14" fmla="*/ 1 w 322"/>
                <a:gd name="T15" fmla="*/ 282 h 404"/>
                <a:gd name="T16" fmla="*/ 1 w 322"/>
                <a:gd name="T17" fmla="*/ 57 h 404"/>
                <a:gd name="T18" fmla="*/ 2 w 322"/>
                <a:gd name="T19" fmla="*/ 45 h 404"/>
                <a:gd name="T20" fmla="*/ 27 w 322"/>
                <a:gd name="T21" fmla="*/ 25 h 404"/>
                <a:gd name="T22" fmla="*/ 90 w 322"/>
                <a:gd name="T23" fmla="*/ 25 h 404"/>
                <a:gd name="T24" fmla="*/ 122 w 322"/>
                <a:gd name="T25" fmla="*/ 25 h 404"/>
                <a:gd name="T26" fmla="*/ 131 w 322"/>
                <a:gd name="T27" fmla="*/ 19 h 404"/>
                <a:gd name="T28" fmla="*/ 161 w 322"/>
                <a:gd name="T29" fmla="*/ 0 h 404"/>
                <a:gd name="T30" fmla="*/ 192 w 322"/>
                <a:gd name="T31" fmla="*/ 18 h 404"/>
                <a:gd name="T32" fmla="*/ 203 w 322"/>
                <a:gd name="T33" fmla="*/ 25 h 404"/>
                <a:gd name="T34" fmla="*/ 289 w 322"/>
                <a:gd name="T35" fmla="*/ 25 h 404"/>
                <a:gd name="T36" fmla="*/ 300 w 322"/>
                <a:gd name="T37" fmla="*/ 26 h 404"/>
                <a:gd name="T38" fmla="*/ 322 w 322"/>
                <a:gd name="T39" fmla="*/ 47 h 404"/>
                <a:gd name="T40" fmla="*/ 322 w 322"/>
                <a:gd name="T41" fmla="*/ 59 h 404"/>
                <a:gd name="T42" fmla="*/ 322 w 322"/>
                <a:gd name="T43" fmla="*/ 215 h 404"/>
                <a:gd name="T44" fmla="*/ 322 w 322"/>
                <a:gd name="T45" fmla="*/ 215 h 404"/>
                <a:gd name="T46" fmla="*/ 93 w 322"/>
                <a:gd name="T47" fmla="*/ 45 h 404"/>
                <a:gd name="T48" fmla="*/ 85 w 322"/>
                <a:gd name="T49" fmla="*/ 44 h 404"/>
                <a:gd name="T50" fmla="*/ 33 w 322"/>
                <a:gd name="T51" fmla="*/ 44 h 404"/>
                <a:gd name="T52" fmla="*/ 20 w 322"/>
                <a:gd name="T53" fmla="*/ 57 h 404"/>
                <a:gd name="T54" fmla="*/ 20 w 322"/>
                <a:gd name="T55" fmla="*/ 372 h 404"/>
                <a:gd name="T56" fmla="*/ 21 w 322"/>
                <a:gd name="T57" fmla="*/ 378 h 404"/>
                <a:gd name="T58" fmla="*/ 26 w 322"/>
                <a:gd name="T59" fmla="*/ 384 h 404"/>
                <a:gd name="T60" fmla="*/ 32 w 322"/>
                <a:gd name="T61" fmla="*/ 384 h 404"/>
                <a:gd name="T62" fmla="*/ 290 w 322"/>
                <a:gd name="T63" fmla="*/ 384 h 404"/>
                <a:gd name="T64" fmla="*/ 303 w 322"/>
                <a:gd name="T65" fmla="*/ 371 h 404"/>
                <a:gd name="T66" fmla="*/ 303 w 322"/>
                <a:gd name="T67" fmla="*/ 58 h 404"/>
                <a:gd name="T68" fmla="*/ 303 w 322"/>
                <a:gd name="T69" fmla="*/ 53 h 404"/>
                <a:gd name="T70" fmla="*/ 294 w 322"/>
                <a:gd name="T71" fmla="*/ 44 h 404"/>
                <a:gd name="T72" fmla="*/ 291 w 322"/>
                <a:gd name="T73" fmla="*/ 44 h 404"/>
                <a:gd name="T74" fmla="*/ 236 w 322"/>
                <a:gd name="T75" fmla="*/ 44 h 404"/>
                <a:gd name="T76" fmla="*/ 230 w 322"/>
                <a:gd name="T77" fmla="*/ 51 h 404"/>
                <a:gd name="T78" fmla="*/ 229 w 322"/>
                <a:gd name="T79" fmla="*/ 69 h 404"/>
                <a:gd name="T80" fmla="*/ 220 w 322"/>
                <a:gd name="T81" fmla="*/ 78 h 404"/>
                <a:gd name="T82" fmla="*/ 216 w 322"/>
                <a:gd name="T83" fmla="*/ 78 h 404"/>
                <a:gd name="T84" fmla="*/ 108 w 322"/>
                <a:gd name="T85" fmla="*/ 78 h 404"/>
                <a:gd name="T86" fmla="*/ 103 w 322"/>
                <a:gd name="T87" fmla="*/ 78 h 404"/>
                <a:gd name="T88" fmla="*/ 93 w 322"/>
                <a:gd name="T89" fmla="*/ 67 h 404"/>
                <a:gd name="T90" fmla="*/ 93 w 322"/>
                <a:gd name="T91" fmla="*/ 45 h 404"/>
                <a:gd name="T92" fmla="*/ 126 w 322"/>
                <a:gd name="T93" fmla="*/ 44 h 404"/>
                <a:gd name="T94" fmla="*/ 126 w 322"/>
                <a:gd name="T95" fmla="*/ 44 h 404"/>
                <a:gd name="T96" fmla="*/ 117 w 322"/>
                <a:gd name="T97" fmla="*/ 44 h 404"/>
                <a:gd name="T98" fmla="*/ 113 w 322"/>
                <a:gd name="T99" fmla="*/ 47 h 404"/>
                <a:gd name="T100" fmla="*/ 121 w 322"/>
                <a:gd name="T101" fmla="*/ 58 h 404"/>
                <a:gd name="T102" fmla="*/ 205 w 322"/>
                <a:gd name="T103" fmla="*/ 58 h 404"/>
                <a:gd name="T104" fmla="*/ 210 w 322"/>
                <a:gd name="T105" fmla="*/ 54 h 404"/>
                <a:gd name="T106" fmla="*/ 210 w 322"/>
                <a:gd name="T107" fmla="*/ 48 h 404"/>
                <a:gd name="T108" fmla="*/ 207 w 322"/>
                <a:gd name="T109" fmla="*/ 44 h 404"/>
                <a:gd name="T110" fmla="*/ 192 w 322"/>
                <a:gd name="T111" fmla="*/ 44 h 404"/>
                <a:gd name="T112" fmla="*/ 177 w 322"/>
                <a:gd name="T113" fmla="*/ 32 h 404"/>
                <a:gd name="T114" fmla="*/ 176 w 322"/>
                <a:gd name="T115" fmla="*/ 30 h 404"/>
                <a:gd name="T116" fmla="*/ 162 w 322"/>
                <a:gd name="T117" fmla="*/ 20 h 404"/>
                <a:gd name="T118" fmla="*/ 147 w 322"/>
                <a:gd name="T119" fmla="*/ 30 h 404"/>
                <a:gd name="T120" fmla="*/ 144 w 322"/>
                <a:gd name="T121" fmla="*/ 38 h 404"/>
                <a:gd name="T122" fmla="*/ 136 w 322"/>
                <a:gd name="T123" fmla="*/ 44 h 404"/>
                <a:gd name="T124" fmla="*/ 126 w 322"/>
                <a:gd name="T125" fmla="*/ 4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04">
                  <a:moveTo>
                    <a:pt x="322" y="215"/>
                  </a:moveTo>
                  <a:cubicBezTo>
                    <a:pt x="322" y="267"/>
                    <a:pt x="322" y="319"/>
                    <a:pt x="322" y="372"/>
                  </a:cubicBezTo>
                  <a:cubicBezTo>
                    <a:pt x="322" y="375"/>
                    <a:pt x="322" y="379"/>
                    <a:pt x="321" y="383"/>
                  </a:cubicBezTo>
                  <a:cubicBezTo>
                    <a:pt x="318" y="396"/>
                    <a:pt x="307" y="404"/>
                    <a:pt x="292" y="404"/>
                  </a:cubicBezTo>
                  <a:cubicBezTo>
                    <a:pt x="206" y="404"/>
                    <a:pt x="120" y="404"/>
                    <a:pt x="34" y="404"/>
                  </a:cubicBezTo>
                  <a:cubicBezTo>
                    <a:pt x="30" y="404"/>
                    <a:pt x="25" y="404"/>
                    <a:pt x="21" y="403"/>
                  </a:cubicBezTo>
                  <a:cubicBezTo>
                    <a:pt x="8" y="399"/>
                    <a:pt x="0" y="388"/>
                    <a:pt x="0" y="372"/>
                  </a:cubicBezTo>
                  <a:cubicBezTo>
                    <a:pt x="0" y="342"/>
                    <a:pt x="1" y="312"/>
                    <a:pt x="1" y="282"/>
                  </a:cubicBezTo>
                  <a:cubicBezTo>
                    <a:pt x="1" y="207"/>
                    <a:pt x="1" y="132"/>
                    <a:pt x="1" y="57"/>
                  </a:cubicBezTo>
                  <a:cubicBezTo>
                    <a:pt x="1" y="53"/>
                    <a:pt x="1" y="49"/>
                    <a:pt x="2" y="45"/>
                  </a:cubicBezTo>
                  <a:cubicBezTo>
                    <a:pt x="5" y="33"/>
                    <a:pt x="14" y="25"/>
                    <a:pt x="27" y="25"/>
                  </a:cubicBezTo>
                  <a:cubicBezTo>
                    <a:pt x="48" y="25"/>
                    <a:pt x="69" y="25"/>
                    <a:pt x="90" y="25"/>
                  </a:cubicBezTo>
                  <a:cubicBezTo>
                    <a:pt x="101" y="25"/>
                    <a:pt x="111" y="25"/>
                    <a:pt x="122" y="25"/>
                  </a:cubicBezTo>
                  <a:cubicBezTo>
                    <a:pt x="126" y="25"/>
                    <a:pt x="129" y="24"/>
                    <a:pt x="131" y="19"/>
                  </a:cubicBezTo>
                  <a:cubicBezTo>
                    <a:pt x="137" y="6"/>
                    <a:pt x="147" y="0"/>
                    <a:pt x="161" y="0"/>
                  </a:cubicBezTo>
                  <a:cubicBezTo>
                    <a:pt x="175" y="0"/>
                    <a:pt x="186" y="6"/>
                    <a:pt x="192" y="18"/>
                  </a:cubicBezTo>
                  <a:cubicBezTo>
                    <a:pt x="194" y="23"/>
                    <a:pt x="198" y="25"/>
                    <a:pt x="203" y="25"/>
                  </a:cubicBezTo>
                  <a:cubicBezTo>
                    <a:pt x="232" y="25"/>
                    <a:pt x="260" y="25"/>
                    <a:pt x="289" y="25"/>
                  </a:cubicBezTo>
                  <a:cubicBezTo>
                    <a:pt x="293" y="25"/>
                    <a:pt x="297" y="25"/>
                    <a:pt x="300" y="26"/>
                  </a:cubicBezTo>
                  <a:cubicBezTo>
                    <a:pt x="313" y="28"/>
                    <a:pt x="320" y="35"/>
                    <a:pt x="322" y="47"/>
                  </a:cubicBezTo>
                  <a:cubicBezTo>
                    <a:pt x="322" y="51"/>
                    <a:pt x="322" y="55"/>
                    <a:pt x="322" y="59"/>
                  </a:cubicBezTo>
                  <a:cubicBezTo>
                    <a:pt x="322" y="111"/>
                    <a:pt x="322" y="163"/>
                    <a:pt x="322" y="215"/>
                  </a:cubicBezTo>
                  <a:cubicBezTo>
                    <a:pt x="322" y="215"/>
                    <a:pt x="322" y="215"/>
                    <a:pt x="322" y="215"/>
                  </a:cubicBezTo>
                  <a:close/>
                  <a:moveTo>
                    <a:pt x="93" y="45"/>
                  </a:moveTo>
                  <a:cubicBezTo>
                    <a:pt x="90" y="45"/>
                    <a:pt x="87" y="44"/>
                    <a:pt x="85" y="44"/>
                  </a:cubicBezTo>
                  <a:cubicBezTo>
                    <a:pt x="67" y="44"/>
                    <a:pt x="50" y="44"/>
                    <a:pt x="33" y="44"/>
                  </a:cubicBezTo>
                  <a:cubicBezTo>
                    <a:pt x="22" y="44"/>
                    <a:pt x="20" y="46"/>
                    <a:pt x="20" y="57"/>
                  </a:cubicBezTo>
                  <a:cubicBezTo>
                    <a:pt x="20" y="162"/>
                    <a:pt x="20" y="267"/>
                    <a:pt x="20" y="372"/>
                  </a:cubicBezTo>
                  <a:cubicBezTo>
                    <a:pt x="20" y="374"/>
                    <a:pt x="20" y="376"/>
                    <a:pt x="21" y="378"/>
                  </a:cubicBezTo>
                  <a:cubicBezTo>
                    <a:pt x="21" y="381"/>
                    <a:pt x="22" y="383"/>
                    <a:pt x="26" y="384"/>
                  </a:cubicBezTo>
                  <a:cubicBezTo>
                    <a:pt x="28" y="384"/>
                    <a:pt x="30" y="384"/>
                    <a:pt x="32" y="384"/>
                  </a:cubicBezTo>
                  <a:cubicBezTo>
                    <a:pt x="118" y="384"/>
                    <a:pt x="204" y="384"/>
                    <a:pt x="290" y="384"/>
                  </a:cubicBezTo>
                  <a:cubicBezTo>
                    <a:pt x="302" y="384"/>
                    <a:pt x="303" y="383"/>
                    <a:pt x="303" y="371"/>
                  </a:cubicBezTo>
                  <a:cubicBezTo>
                    <a:pt x="303" y="267"/>
                    <a:pt x="303" y="162"/>
                    <a:pt x="303" y="58"/>
                  </a:cubicBezTo>
                  <a:cubicBezTo>
                    <a:pt x="303" y="56"/>
                    <a:pt x="303" y="55"/>
                    <a:pt x="303" y="53"/>
                  </a:cubicBezTo>
                  <a:cubicBezTo>
                    <a:pt x="303" y="47"/>
                    <a:pt x="300" y="45"/>
                    <a:pt x="294" y="44"/>
                  </a:cubicBezTo>
                  <a:cubicBezTo>
                    <a:pt x="293" y="44"/>
                    <a:pt x="292" y="44"/>
                    <a:pt x="291" y="44"/>
                  </a:cubicBezTo>
                  <a:cubicBezTo>
                    <a:pt x="273" y="44"/>
                    <a:pt x="254" y="44"/>
                    <a:pt x="236" y="44"/>
                  </a:cubicBezTo>
                  <a:cubicBezTo>
                    <a:pt x="231" y="44"/>
                    <a:pt x="230" y="46"/>
                    <a:pt x="230" y="51"/>
                  </a:cubicBezTo>
                  <a:cubicBezTo>
                    <a:pt x="230" y="57"/>
                    <a:pt x="230" y="63"/>
                    <a:pt x="229" y="69"/>
                  </a:cubicBezTo>
                  <a:cubicBezTo>
                    <a:pt x="229" y="75"/>
                    <a:pt x="226" y="78"/>
                    <a:pt x="220" y="78"/>
                  </a:cubicBezTo>
                  <a:cubicBezTo>
                    <a:pt x="219" y="78"/>
                    <a:pt x="217" y="78"/>
                    <a:pt x="216" y="78"/>
                  </a:cubicBezTo>
                  <a:cubicBezTo>
                    <a:pt x="180" y="78"/>
                    <a:pt x="144" y="78"/>
                    <a:pt x="108" y="78"/>
                  </a:cubicBezTo>
                  <a:cubicBezTo>
                    <a:pt x="106" y="78"/>
                    <a:pt x="105" y="78"/>
                    <a:pt x="103" y="78"/>
                  </a:cubicBezTo>
                  <a:cubicBezTo>
                    <a:pt x="97" y="78"/>
                    <a:pt x="93" y="74"/>
                    <a:pt x="93" y="67"/>
                  </a:cubicBezTo>
                  <a:cubicBezTo>
                    <a:pt x="93" y="60"/>
                    <a:pt x="93" y="52"/>
                    <a:pt x="93" y="45"/>
                  </a:cubicBezTo>
                  <a:close/>
                  <a:moveTo>
                    <a:pt x="126" y="44"/>
                  </a:moveTo>
                  <a:cubicBezTo>
                    <a:pt x="126" y="44"/>
                    <a:pt x="126" y="44"/>
                    <a:pt x="126" y="44"/>
                  </a:cubicBezTo>
                  <a:cubicBezTo>
                    <a:pt x="123" y="44"/>
                    <a:pt x="120" y="44"/>
                    <a:pt x="117" y="44"/>
                  </a:cubicBezTo>
                  <a:cubicBezTo>
                    <a:pt x="115" y="45"/>
                    <a:pt x="113" y="46"/>
                    <a:pt x="113" y="47"/>
                  </a:cubicBezTo>
                  <a:cubicBezTo>
                    <a:pt x="111" y="55"/>
                    <a:pt x="113" y="58"/>
                    <a:pt x="121" y="58"/>
                  </a:cubicBezTo>
                  <a:cubicBezTo>
                    <a:pt x="149" y="58"/>
                    <a:pt x="177" y="58"/>
                    <a:pt x="205" y="58"/>
                  </a:cubicBezTo>
                  <a:cubicBezTo>
                    <a:pt x="209" y="58"/>
                    <a:pt x="210" y="58"/>
                    <a:pt x="210" y="54"/>
                  </a:cubicBezTo>
                  <a:cubicBezTo>
                    <a:pt x="210" y="52"/>
                    <a:pt x="210" y="50"/>
                    <a:pt x="210" y="48"/>
                  </a:cubicBezTo>
                  <a:cubicBezTo>
                    <a:pt x="210" y="45"/>
                    <a:pt x="209" y="44"/>
                    <a:pt x="207" y="44"/>
                  </a:cubicBezTo>
                  <a:cubicBezTo>
                    <a:pt x="202" y="44"/>
                    <a:pt x="197" y="44"/>
                    <a:pt x="192" y="44"/>
                  </a:cubicBezTo>
                  <a:cubicBezTo>
                    <a:pt x="181" y="44"/>
                    <a:pt x="179" y="43"/>
                    <a:pt x="177" y="32"/>
                  </a:cubicBezTo>
                  <a:cubicBezTo>
                    <a:pt x="176" y="32"/>
                    <a:pt x="176" y="31"/>
                    <a:pt x="176" y="30"/>
                  </a:cubicBezTo>
                  <a:cubicBezTo>
                    <a:pt x="173" y="23"/>
                    <a:pt x="169" y="20"/>
                    <a:pt x="162" y="20"/>
                  </a:cubicBezTo>
                  <a:cubicBezTo>
                    <a:pt x="154" y="20"/>
                    <a:pt x="150" y="23"/>
                    <a:pt x="147" y="30"/>
                  </a:cubicBezTo>
                  <a:cubicBezTo>
                    <a:pt x="146" y="33"/>
                    <a:pt x="145" y="35"/>
                    <a:pt x="144" y="38"/>
                  </a:cubicBezTo>
                  <a:cubicBezTo>
                    <a:pt x="143" y="41"/>
                    <a:pt x="140" y="44"/>
                    <a:pt x="136" y="44"/>
                  </a:cubicBezTo>
                  <a:cubicBezTo>
                    <a:pt x="132" y="44"/>
                    <a:pt x="129" y="44"/>
                    <a:pt x="12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3" name="Freeform 12" descr="" title=""/>
            <p:cNvSpPr>
              <a:spLocks/>
            </p:cNvSpPr>
            <p:nvPr/>
          </p:nvSpPr>
          <p:spPr bwMode="auto">
            <a:xfrm>
              <a:off x="887413" y="1144588"/>
              <a:ext cx="182563" cy="147637"/>
            </a:xfrm>
            <a:custGeom>
              <a:avLst/>
              <a:gdLst>
                <a:gd name="T0" fmla="*/ 35 w 82"/>
                <a:gd name="T1" fmla="*/ 46 h 73"/>
                <a:gd name="T2" fmla="*/ 52 w 82"/>
                <a:gd name="T3" fmla="*/ 21 h 73"/>
                <a:gd name="T4" fmla="*/ 61 w 82"/>
                <a:gd name="T5" fmla="*/ 7 h 73"/>
                <a:gd name="T6" fmla="*/ 77 w 82"/>
                <a:gd name="T7" fmla="*/ 3 h 73"/>
                <a:gd name="T8" fmla="*/ 79 w 82"/>
                <a:gd name="T9" fmla="*/ 16 h 73"/>
                <a:gd name="T10" fmla="*/ 53 w 82"/>
                <a:gd name="T11" fmla="*/ 56 h 73"/>
                <a:gd name="T12" fmla="*/ 45 w 82"/>
                <a:gd name="T13" fmla="*/ 67 h 73"/>
                <a:gd name="T14" fmla="*/ 31 w 82"/>
                <a:gd name="T15" fmla="*/ 68 h 73"/>
                <a:gd name="T16" fmla="*/ 4 w 82"/>
                <a:gd name="T17" fmla="*/ 42 h 73"/>
                <a:gd name="T18" fmla="*/ 5 w 82"/>
                <a:gd name="T19" fmla="*/ 29 h 73"/>
                <a:gd name="T20" fmla="*/ 19 w 82"/>
                <a:gd name="T21" fmla="*/ 29 h 73"/>
                <a:gd name="T22" fmla="*/ 32 w 82"/>
                <a:gd name="T23" fmla="*/ 43 h 73"/>
                <a:gd name="T24" fmla="*/ 35 w 82"/>
                <a:gd name="T2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3">
                  <a:moveTo>
                    <a:pt x="35" y="46"/>
                  </a:moveTo>
                  <a:cubicBezTo>
                    <a:pt x="41" y="38"/>
                    <a:pt x="47" y="29"/>
                    <a:pt x="52" y="21"/>
                  </a:cubicBezTo>
                  <a:cubicBezTo>
                    <a:pt x="55" y="16"/>
                    <a:pt x="58" y="11"/>
                    <a:pt x="61" y="7"/>
                  </a:cubicBezTo>
                  <a:cubicBezTo>
                    <a:pt x="64" y="2"/>
                    <a:pt x="72" y="0"/>
                    <a:pt x="77" y="3"/>
                  </a:cubicBezTo>
                  <a:cubicBezTo>
                    <a:pt x="81" y="5"/>
                    <a:pt x="82" y="12"/>
                    <a:pt x="79" y="16"/>
                  </a:cubicBezTo>
                  <a:cubicBezTo>
                    <a:pt x="70" y="29"/>
                    <a:pt x="62" y="42"/>
                    <a:pt x="53" y="56"/>
                  </a:cubicBezTo>
                  <a:cubicBezTo>
                    <a:pt x="50" y="59"/>
                    <a:pt x="48" y="63"/>
                    <a:pt x="45" y="67"/>
                  </a:cubicBezTo>
                  <a:cubicBezTo>
                    <a:pt x="41" y="72"/>
                    <a:pt x="36" y="73"/>
                    <a:pt x="31" y="68"/>
                  </a:cubicBezTo>
                  <a:cubicBezTo>
                    <a:pt x="22" y="60"/>
                    <a:pt x="13" y="51"/>
                    <a:pt x="4" y="42"/>
                  </a:cubicBezTo>
                  <a:cubicBezTo>
                    <a:pt x="0" y="38"/>
                    <a:pt x="1" y="33"/>
                    <a:pt x="5" y="29"/>
                  </a:cubicBezTo>
                  <a:cubicBezTo>
                    <a:pt x="10" y="25"/>
                    <a:pt x="15" y="25"/>
                    <a:pt x="19" y="29"/>
                  </a:cubicBezTo>
                  <a:cubicBezTo>
                    <a:pt x="24" y="34"/>
                    <a:pt x="28" y="39"/>
                    <a:pt x="32" y="43"/>
                  </a:cubicBezTo>
                  <a:cubicBezTo>
                    <a:pt x="33" y="44"/>
                    <a:pt x="34" y="45"/>
                    <a:pt x="3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4" name="Freeform 13" descr="" title=""/>
            <p:cNvSpPr>
              <a:spLocks/>
            </p:cNvSpPr>
            <p:nvPr/>
          </p:nvSpPr>
          <p:spPr bwMode="auto">
            <a:xfrm>
              <a:off x="890588" y="1365250"/>
              <a:ext cx="179388" cy="147637"/>
            </a:xfrm>
            <a:custGeom>
              <a:avLst/>
              <a:gdLst>
                <a:gd name="T0" fmla="*/ 34 w 81"/>
                <a:gd name="T1" fmla="*/ 46 h 73"/>
                <a:gd name="T2" fmla="*/ 60 w 81"/>
                <a:gd name="T3" fmla="*/ 7 h 73"/>
                <a:gd name="T4" fmla="*/ 77 w 81"/>
                <a:gd name="T5" fmla="*/ 3 h 73"/>
                <a:gd name="T6" fmla="*/ 80 w 81"/>
                <a:gd name="T7" fmla="*/ 11 h 73"/>
                <a:gd name="T8" fmla="*/ 78 w 81"/>
                <a:gd name="T9" fmla="*/ 16 h 73"/>
                <a:gd name="T10" fmla="*/ 46 w 81"/>
                <a:gd name="T11" fmla="*/ 64 h 73"/>
                <a:gd name="T12" fmla="*/ 28 w 81"/>
                <a:gd name="T13" fmla="*/ 66 h 73"/>
                <a:gd name="T14" fmla="*/ 4 w 81"/>
                <a:gd name="T15" fmla="*/ 42 h 73"/>
                <a:gd name="T16" fmla="*/ 4 w 81"/>
                <a:gd name="T17" fmla="*/ 29 h 73"/>
                <a:gd name="T18" fmla="*/ 18 w 81"/>
                <a:gd name="T19" fmla="*/ 29 h 73"/>
                <a:gd name="T20" fmla="*/ 34 w 81"/>
                <a:gd name="T21"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3">
                  <a:moveTo>
                    <a:pt x="34" y="46"/>
                  </a:moveTo>
                  <a:cubicBezTo>
                    <a:pt x="43" y="33"/>
                    <a:pt x="52" y="20"/>
                    <a:pt x="60" y="7"/>
                  </a:cubicBezTo>
                  <a:cubicBezTo>
                    <a:pt x="63" y="2"/>
                    <a:pt x="73" y="0"/>
                    <a:pt x="77" y="3"/>
                  </a:cubicBezTo>
                  <a:cubicBezTo>
                    <a:pt x="80" y="5"/>
                    <a:pt x="81" y="8"/>
                    <a:pt x="80" y="11"/>
                  </a:cubicBezTo>
                  <a:cubicBezTo>
                    <a:pt x="80" y="13"/>
                    <a:pt x="79" y="15"/>
                    <a:pt x="78" y="16"/>
                  </a:cubicBezTo>
                  <a:cubicBezTo>
                    <a:pt x="67" y="32"/>
                    <a:pt x="57" y="48"/>
                    <a:pt x="46" y="64"/>
                  </a:cubicBezTo>
                  <a:cubicBezTo>
                    <a:pt x="40" y="72"/>
                    <a:pt x="34" y="73"/>
                    <a:pt x="28" y="66"/>
                  </a:cubicBezTo>
                  <a:cubicBezTo>
                    <a:pt x="20" y="58"/>
                    <a:pt x="12" y="50"/>
                    <a:pt x="4" y="42"/>
                  </a:cubicBezTo>
                  <a:cubicBezTo>
                    <a:pt x="0" y="38"/>
                    <a:pt x="0" y="33"/>
                    <a:pt x="4" y="29"/>
                  </a:cubicBezTo>
                  <a:cubicBezTo>
                    <a:pt x="9" y="24"/>
                    <a:pt x="14" y="24"/>
                    <a:pt x="18" y="29"/>
                  </a:cubicBezTo>
                  <a:cubicBezTo>
                    <a:pt x="24" y="34"/>
                    <a:pt x="29" y="40"/>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5" name="Freeform 14" descr="" title=""/>
            <p:cNvSpPr>
              <a:spLocks/>
            </p:cNvSpPr>
            <p:nvPr/>
          </p:nvSpPr>
          <p:spPr bwMode="auto">
            <a:xfrm>
              <a:off x="608013" y="1417638"/>
              <a:ext cx="234950" cy="39687"/>
            </a:xfrm>
            <a:custGeom>
              <a:avLst/>
              <a:gdLst>
                <a:gd name="T0" fmla="*/ 54 w 106"/>
                <a:gd name="T1" fmla="*/ 19 h 19"/>
                <a:gd name="T2" fmla="*/ 12 w 106"/>
                <a:gd name="T3" fmla="*/ 19 h 19"/>
                <a:gd name="T4" fmla="*/ 2 w 106"/>
                <a:gd name="T5" fmla="*/ 6 h 19"/>
                <a:gd name="T6" fmla="*/ 11 w 106"/>
                <a:gd name="T7" fmla="*/ 0 h 19"/>
                <a:gd name="T8" fmla="*/ 30 w 106"/>
                <a:gd name="T9" fmla="*/ 0 h 19"/>
                <a:gd name="T10" fmla="*/ 91 w 106"/>
                <a:gd name="T11" fmla="*/ 0 h 19"/>
                <a:gd name="T12" fmla="*/ 96 w 106"/>
                <a:gd name="T13" fmla="*/ 0 h 19"/>
                <a:gd name="T14" fmla="*/ 106 w 106"/>
                <a:gd name="T15" fmla="*/ 9 h 19"/>
                <a:gd name="T16" fmla="*/ 96 w 106"/>
                <a:gd name="T17" fmla="*/ 19 h 19"/>
                <a:gd name="T18" fmla="*/ 54 w 106"/>
                <a:gd name="T19" fmla="*/ 19 h 19"/>
                <a:gd name="T20" fmla="*/ 54 w 106"/>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9">
                  <a:moveTo>
                    <a:pt x="54" y="19"/>
                  </a:moveTo>
                  <a:cubicBezTo>
                    <a:pt x="40" y="19"/>
                    <a:pt x="26" y="19"/>
                    <a:pt x="12" y="19"/>
                  </a:cubicBezTo>
                  <a:cubicBezTo>
                    <a:pt x="4" y="19"/>
                    <a:pt x="0" y="13"/>
                    <a:pt x="2" y="6"/>
                  </a:cubicBezTo>
                  <a:cubicBezTo>
                    <a:pt x="4" y="2"/>
                    <a:pt x="7" y="0"/>
                    <a:pt x="11" y="0"/>
                  </a:cubicBezTo>
                  <a:cubicBezTo>
                    <a:pt x="17" y="0"/>
                    <a:pt x="24" y="0"/>
                    <a:pt x="30" y="0"/>
                  </a:cubicBezTo>
                  <a:cubicBezTo>
                    <a:pt x="51" y="0"/>
                    <a:pt x="71" y="0"/>
                    <a:pt x="91" y="0"/>
                  </a:cubicBezTo>
                  <a:cubicBezTo>
                    <a:pt x="93" y="0"/>
                    <a:pt x="94" y="0"/>
                    <a:pt x="96" y="0"/>
                  </a:cubicBezTo>
                  <a:cubicBezTo>
                    <a:pt x="102" y="0"/>
                    <a:pt x="106" y="3"/>
                    <a:pt x="106" y="9"/>
                  </a:cubicBezTo>
                  <a:cubicBezTo>
                    <a:pt x="106" y="15"/>
                    <a:pt x="102" y="19"/>
                    <a:pt x="96" y="19"/>
                  </a:cubicBezTo>
                  <a:cubicBezTo>
                    <a:pt x="82" y="19"/>
                    <a:pt x="68" y="19"/>
                    <a:pt x="54" y="19"/>
                  </a:cubicBezTo>
                  <a:cubicBezTo>
                    <a:pt x="54" y="19"/>
                    <a:pt x="54" y="19"/>
                    <a:pt x="5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6" name="Freeform 9" descr="" title=""/>
            <p:cNvSpPr>
              <a:spLocks/>
            </p:cNvSpPr>
            <p:nvPr/>
          </p:nvSpPr>
          <p:spPr bwMode="auto">
            <a:xfrm>
              <a:off x="611188" y="1196975"/>
              <a:ext cx="236538" cy="41275"/>
            </a:xfrm>
            <a:custGeom>
              <a:avLst/>
              <a:gdLst>
                <a:gd name="T0" fmla="*/ 52 w 107"/>
                <a:gd name="T1" fmla="*/ 0 h 20"/>
                <a:gd name="T2" fmla="*/ 95 w 107"/>
                <a:gd name="T3" fmla="*/ 0 h 20"/>
                <a:gd name="T4" fmla="*/ 104 w 107"/>
                <a:gd name="T5" fmla="*/ 13 h 20"/>
                <a:gd name="T6" fmla="*/ 99 w 107"/>
                <a:gd name="T7" fmla="*/ 19 h 20"/>
                <a:gd name="T8" fmla="*/ 93 w 107"/>
                <a:gd name="T9" fmla="*/ 20 h 20"/>
                <a:gd name="T10" fmla="*/ 12 w 107"/>
                <a:gd name="T11" fmla="*/ 20 h 20"/>
                <a:gd name="T12" fmla="*/ 1 w 107"/>
                <a:gd name="T13" fmla="*/ 10 h 20"/>
                <a:gd name="T14" fmla="*/ 11 w 107"/>
                <a:gd name="T15" fmla="*/ 0 h 20"/>
                <a:gd name="T16" fmla="*/ 52 w 107"/>
                <a:gd name="T17" fmla="*/ 0 h 20"/>
                <a:gd name="T18" fmla="*/ 52 w 10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0">
                  <a:moveTo>
                    <a:pt x="52" y="0"/>
                  </a:moveTo>
                  <a:cubicBezTo>
                    <a:pt x="66" y="0"/>
                    <a:pt x="81" y="0"/>
                    <a:pt x="95" y="0"/>
                  </a:cubicBezTo>
                  <a:cubicBezTo>
                    <a:pt x="103" y="0"/>
                    <a:pt x="107" y="6"/>
                    <a:pt x="104" y="13"/>
                  </a:cubicBezTo>
                  <a:cubicBezTo>
                    <a:pt x="103" y="16"/>
                    <a:pt x="101" y="18"/>
                    <a:pt x="99" y="19"/>
                  </a:cubicBezTo>
                  <a:cubicBezTo>
                    <a:pt x="97" y="19"/>
                    <a:pt x="95" y="19"/>
                    <a:pt x="93" y="20"/>
                  </a:cubicBezTo>
                  <a:cubicBezTo>
                    <a:pt x="66" y="20"/>
                    <a:pt x="39" y="20"/>
                    <a:pt x="12" y="20"/>
                  </a:cubicBezTo>
                  <a:cubicBezTo>
                    <a:pt x="5" y="20"/>
                    <a:pt x="1" y="16"/>
                    <a:pt x="1" y="10"/>
                  </a:cubicBezTo>
                  <a:cubicBezTo>
                    <a:pt x="0" y="4"/>
                    <a:pt x="4" y="0"/>
                    <a:pt x="11" y="0"/>
                  </a:cubicBezTo>
                  <a:cubicBezTo>
                    <a:pt x="24" y="0"/>
                    <a:pt x="38" y="0"/>
                    <a:pt x="52" y="0"/>
                  </a:cubicBezTo>
                  <a:cubicBezTo>
                    <a:pt x="52" y="0"/>
                    <a:pt x="52"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grpSp>
    </p:spTree>
    <p:extLst>
      <p:ext uri="{BB962C8B-B14F-4D97-AF65-F5344CB8AC3E}">
        <p14:creationId xmlns:p14="http://schemas.microsoft.com/office/powerpoint/2010/main" val="3839455187"/>
      </p:ext>
    </p:extLst>
  </p:cSld>
  <p:clrMapOvr>
    <a:masterClrMapping/>
  </p:clrMapOvr>
</p:sld>
</file>

<file path=ppt/slides/slide3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4800" b="1" spc="-420" dirty="0">
                <a:solidFill>
                  <a:schemeClr val="bg1"/>
                </a:solidFill>
                <a:latin typeface="Arial Black" panose="020B0A04020102020204" pitchFamily="34" charset="0"/>
                <a:ea typeface="+mn-ea"/>
                <a:cs typeface="+mn-cs"/>
              </a:rPr>
              <a:t>How to avoid S&amp;D after misconduct has </a:t>
            </a:r>
            <a:r>
              <a:rPr lang="en-US" sz="4800" b="1" spc="-420" dirty="0" smtClean="0">
                <a:solidFill>
                  <a:schemeClr val="bg1"/>
                </a:solidFill>
                <a:latin typeface="Arial Black" panose="020B0A04020102020204" pitchFamily="34" charset="0"/>
                <a:ea typeface="+mn-ea"/>
                <a:cs typeface="+mn-cs"/>
              </a:rPr>
              <a:t>occurred</a:t>
            </a:r>
            <a:endParaRPr lang="en-US" sz="48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Choose your adventure – Contest vs Acknowledge/Mitigate</a:t>
            </a:r>
          </a:p>
          <a:p>
            <a:r>
              <a:rPr lang="en-US" dirty="0" smtClean="0">
                <a:latin typeface="Arial" panose="020B0604020202020204" pitchFamily="34" charset="0"/>
                <a:cs typeface="Arial" panose="020B0604020202020204" pitchFamily="34" charset="0"/>
              </a:rPr>
              <a:t>Understand before you choose:</a:t>
            </a:r>
          </a:p>
          <a:p>
            <a:pPr lvl="1"/>
            <a:r>
              <a:rPr lang="en-US" dirty="0" smtClean="0">
                <a:latin typeface="Arial" panose="020B0604020202020204" pitchFamily="34" charset="0"/>
                <a:cs typeface="Arial" panose="020B0604020202020204" pitchFamily="34" charset="0"/>
              </a:rPr>
              <a:t>Understand </a:t>
            </a:r>
            <a:r>
              <a:rPr lang="en-US" dirty="0">
                <a:latin typeface="Arial" panose="020B0604020202020204" pitchFamily="34" charset="0"/>
                <a:cs typeface="Arial" panose="020B0604020202020204" pitchFamily="34" charset="0"/>
              </a:rPr>
              <a:t>the “present responsibility” test (except SCA)</a:t>
            </a:r>
          </a:p>
          <a:p>
            <a:pPr lvl="1"/>
            <a:r>
              <a:rPr lang="en-US" dirty="0">
                <a:latin typeface="Arial" panose="020B0604020202020204" pitchFamily="34" charset="0"/>
                <a:cs typeface="Arial" panose="020B0604020202020204" pitchFamily="34" charset="0"/>
              </a:rPr>
              <a:t>Understand limits on judicial review</a:t>
            </a:r>
          </a:p>
          <a:p>
            <a:pPr lvl="1"/>
            <a:r>
              <a:rPr lang="en-US" dirty="0">
                <a:latin typeface="Arial" panose="020B0604020202020204" pitchFamily="34" charset="0"/>
                <a:cs typeface="Arial" panose="020B0604020202020204" pitchFamily="34" charset="0"/>
              </a:rPr>
              <a:t>Understand the difficulty in obtaining judicial relief</a:t>
            </a:r>
          </a:p>
          <a:p>
            <a:pPr lvl="1"/>
            <a:r>
              <a:rPr lang="en-US" dirty="0">
                <a:latin typeface="Arial" panose="020B0604020202020204" pitchFamily="34" charset="0"/>
                <a:cs typeface="Arial" panose="020B0604020202020204" pitchFamily="34" charset="0"/>
              </a:rPr>
              <a:t>Business disruption </a:t>
            </a:r>
            <a:r>
              <a:rPr lang="en-US" dirty="0" smtClean="0">
                <a:latin typeface="Arial" panose="020B0604020202020204" pitchFamily="34" charset="0"/>
                <a:cs typeface="Arial" panose="020B0604020202020204" pitchFamily="34" charset="0"/>
              </a:rPr>
              <a:t>and collateral liability </a:t>
            </a:r>
            <a:r>
              <a:rPr lang="en-US" dirty="0">
                <a:latin typeface="Arial" panose="020B0604020202020204" pitchFamily="34" charset="0"/>
                <a:cs typeface="Arial" panose="020B0604020202020204" pitchFamily="34" charset="0"/>
              </a:rPr>
              <a:t>risks of Acknowledge/Mitigate approach</a:t>
            </a:r>
          </a:p>
          <a:p>
            <a:pPr marL="0" indent="0">
              <a:buNone/>
            </a:pPr>
            <a:endParaRPr lang="en-US" dirty="0"/>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 name="Group 5" descr="" title=""/>
          <p:cNvGrpSpPr/>
          <p:nvPr/>
        </p:nvGrpSpPr>
        <p:grpSpPr>
          <a:xfrm>
            <a:off x="2781300" y="5067300"/>
            <a:ext cx="1828800" cy="1737360"/>
            <a:chOff x="17748380" y="-3582293"/>
            <a:chExt cx="1398519" cy="1225639"/>
          </a:xfrm>
          <a:solidFill>
            <a:schemeClr val="bg1"/>
          </a:solidFill>
        </p:grpSpPr>
        <p:sp>
          <p:nvSpPr>
            <p:cNvPr id="7" name="Freeform 97" descr="" title=""/>
            <p:cNvSpPr>
              <a:spLocks noEditPoints="1"/>
            </p:cNvSpPr>
            <p:nvPr/>
          </p:nvSpPr>
          <p:spPr bwMode="auto">
            <a:xfrm>
              <a:off x="17748380" y="-3582293"/>
              <a:ext cx="1398519" cy="1225639"/>
            </a:xfrm>
            <a:custGeom>
              <a:avLst/>
              <a:gdLst>
                <a:gd name="T0" fmla="*/ 258 w 512"/>
                <a:gd name="T1" fmla="*/ 448 h 450"/>
                <a:gd name="T2" fmla="*/ 69 w 512"/>
                <a:gd name="T3" fmla="*/ 449 h 450"/>
                <a:gd name="T4" fmla="*/ 22 w 512"/>
                <a:gd name="T5" fmla="*/ 370 h 450"/>
                <a:gd name="T6" fmla="*/ 214 w 512"/>
                <a:gd name="T7" fmla="*/ 38 h 450"/>
                <a:gd name="T8" fmla="*/ 302 w 512"/>
                <a:gd name="T9" fmla="*/ 37 h 450"/>
                <a:gd name="T10" fmla="*/ 494 w 512"/>
                <a:gd name="T11" fmla="*/ 372 h 450"/>
                <a:gd name="T12" fmla="*/ 468 w 512"/>
                <a:gd name="T13" fmla="*/ 446 h 450"/>
                <a:gd name="T14" fmla="*/ 447 w 512"/>
                <a:gd name="T15" fmla="*/ 448 h 450"/>
                <a:gd name="T16" fmla="*/ 258 w 512"/>
                <a:gd name="T17" fmla="*/ 448 h 450"/>
                <a:gd name="T18" fmla="*/ 453 w 512"/>
                <a:gd name="T19" fmla="*/ 399 h 450"/>
                <a:gd name="T20" fmla="*/ 258 w 512"/>
                <a:gd name="T21" fmla="*/ 59 h 450"/>
                <a:gd name="T22" fmla="*/ 63 w 512"/>
                <a:gd name="T23" fmla="*/ 399 h 450"/>
                <a:gd name="T24" fmla="*/ 453 w 512"/>
                <a:gd name="T25"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50">
                  <a:moveTo>
                    <a:pt x="258" y="448"/>
                  </a:moveTo>
                  <a:cubicBezTo>
                    <a:pt x="195" y="448"/>
                    <a:pt x="132" y="447"/>
                    <a:pt x="69" y="449"/>
                  </a:cubicBezTo>
                  <a:cubicBezTo>
                    <a:pt x="24" y="450"/>
                    <a:pt x="0" y="407"/>
                    <a:pt x="22" y="370"/>
                  </a:cubicBezTo>
                  <a:cubicBezTo>
                    <a:pt x="87" y="260"/>
                    <a:pt x="150" y="149"/>
                    <a:pt x="214" y="38"/>
                  </a:cubicBezTo>
                  <a:cubicBezTo>
                    <a:pt x="235" y="1"/>
                    <a:pt x="280" y="0"/>
                    <a:pt x="302" y="37"/>
                  </a:cubicBezTo>
                  <a:cubicBezTo>
                    <a:pt x="366" y="149"/>
                    <a:pt x="430" y="260"/>
                    <a:pt x="494" y="372"/>
                  </a:cubicBezTo>
                  <a:cubicBezTo>
                    <a:pt x="512" y="403"/>
                    <a:pt x="499" y="437"/>
                    <a:pt x="468" y="446"/>
                  </a:cubicBezTo>
                  <a:cubicBezTo>
                    <a:pt x="461" y="448"/>
                    <a:pt x="454" y="448"/>
                    <a:pt x="447" y="448"/>
                  </a:cubicBezTo>
                  <a:cubicBezTo>
                    <a:pt x="384" y="449"/>
                    <a:pt x="321" y="448"/>
                    <a:pt x="258" y="448"/>
                  </a:cubicBezTo>
                  <a:close/>
                  <a:moveTo>
                    <a:pt x="453" y="399"/>
                  </a:moveTo>
                  <a:cubicBezTo>
                    <a:pt x="388" y="285"/>
                    <a:pt x="323" y="173"/>
                    <a:pt x="258" y="59"/>
                  </a:cubicBezTo>
                  <a:cubicBezTo>
                    <a:pt x="192" y="173"/>
                    <a:pt x="128" y="285"/>
                    <a:pt x="63" y="399"/>
                  </a:cubicBezTo>
                  <a:cubicBezTo>
                    <a:pt x="194" y="399"/>
                    <a:pt x="322" y="399"/>
                    <a:pt x="45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8" name="Freeform 99" descr="" title=""/>
            <p:cNvSpPr>
              <a:spLocks/>
            </p:cNvSpPr>
            <p:nvPr/>
          </p:nvSpPr>
          <p:spPr bwMode="auto">
            <a:xfrm>
              <a:off x="18385712" y="-3179768"/>
              <a:ext cx="134175" cy="410267"/>
            </a:xfrm>
            <a:custGeom>
              <a:avLst/>
              <a:gdLst>
                <a:gd name="T0" fmla="*/ 49 w 49"/>
                <a:gd name="T1" fmla="*/ 76 h 151"/>
                <a:gd name="T2" fmla="*/ 49 w 49"/>
                <a:gd name="T3" fmla="*/ 124 h 151"/>
                <a:gd name="T4" fmla="*/ 25 w 49"/>
                <a:gd name="T5" fmla="*/ 151 h 151"/>
                <a:gd name="T6" fmla="*/ 1 w 49"/>
                <a:gd name="T7" fmla="*/ 125 h 151"/>
                <a:gd name="T8" fmla="*/ 1 w 49"/>
                <a:gd name="T9" fmla="*/ 26 h 151"/>
                <a:gd name="T10" fmla="*/ 25 w 49"/>
                <a:gd name="T11" fmla="*/ 0 h 151"/>
                <a:gd name="T12" fmla="*/ 49 w 49"/>
                <a:gd name="T13" fmla="*/ 27 h 151"/>
                <a:gd name="T14" fmla="*/ 49 w 49"/>
                <a:gd name="T15" fmla="*/ 7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1">
                  <a:moveTo>
                    <a:pt x="49" y="76"/>
                  </a:moveTo>
                  <a:cubicBezTo>
                    <a:pt x="49" y="92"/>
                    <a:pt x="49" y="108"/>
                    <a:pt x="49" y="124"/>
                  </a:cubicBezTo>
                  <a:cubicBezTo>
                    <a:pt x="49" y="140"/>
                    <a:pt x="39" y="151"/>
                    <a:pt x="25" y="151"/>
                  </a:cubicBezTo>
                  <a:cubicBezTo>
                    <a:pt x="11" y="151"/>
                    <a:pt x="1" y="141"/>
                    <a:pt x="1" y="125"/>
                  </a:cubicBezTo>
                  <a:cubicBezTo>
                    <a:pt x="0" y="92"/>
                    <a:pt x="0" y="59"/>
                    <a:pt x="1" y="26"/>
                  </a:cubicBezTo>
                  <a:cubicBezTo>
                    <a:pt x="1" y="11"/>
                    <a:pt x="11" y="0"/>
                    <a:pt x="25" y="0"/>
                  </a:cubicBezTo>
                  <a:cubicBezTo>
                    <a:pt x="39" y="0"/>
                    <a:pt x="49" y="11"/>
                    <a:pt x="49" y="27"/>
                  </a:cubicBezTo>
                  <a:cubicBezTo>
                    <a:pt x="49" y="43"/>
                    <a:pt x="49" y="59"/>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9" name="Freeform 100" descr="" title=""/>
            <p:cNvSpPr>
              <a:spLocks/>
            </p:cNvSpPr>
            <p:nvPr/>
          </p:nvSpPr>
          <p:spPr bwMode="auto">
            <a:xfrm>
              <a:off x="18385712" y="-2715316"/>
              <a:ext cx="134175" cy="131595"/>
            </a:xfrm>
            <a:custGeom>
              <a:avLst/>
              <a:gdLst>
                <a:gd name="T0" fmla="*/ 24 w 49"/>
                <a:gd name="T1" fmla="*/ 49 h 49"/>
                <a:gd name="T2" fmla="*/ 1 w 49"/>
                <a:gd name="T3" fmla="*/ 24 h 49"/>
                <a:gd name="T4" fmla="*/ 25 w 49"/>
                <a:gd name="T5" fmla="*/ 0 h 49"/>
                <a:gd name="T6" fmla="*/ 49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11" y="49"/>
                    <a:pt x="0" y="38"/>
                    <a:pt x="1" y="24"/>
                  </a:cubicBezTo>
                  <a:cubicBezTo>
                    <a:pt x="1" y="11"/>
                    <a:pt x="12" y="0"/>
                    <a:pt x="25" y="0"/>
                  </a:cubicBezTo>
                  <a:cubicBezTo>
                    <a:pt x="39" y="0"/>
                    <a:pt x="49" y="12"/>
                    <a:pt x="49" y="25"/>
                  </a:cubicBezTo>
                  <a:cubicBezTo>
                    <a:pt x="49" y="39"/>
                    <a:pt x="38"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grpSp>
    </p:spTree>
    <p:extLst>
      <p:ext uri="{BB962C8B-B14F-4D97-AF65-F5344CB8AC3E}">
        <p14:creationId xmlns:p14="http://schemas.microsoft.com/office/powerpoint/2010/main" val="2334055248"/>
      </p:ext>
    </p:extLst>
  </p:cSld>
  <p:clrMapOvr>
    <a:masterClrMapping/>
  </p:clrMapOvr>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228600" y="2781300"/>
            <a:ext cx="6934200" cy="2286000"/>
          </a:xfrm>
        </p:spPr>
        <p:txBody>
          <a:bodyPr>
            <a:normAutofit/>
          </a:bodyPr>
          <a:lstStyle/>
          <a:p>
            <a:r>
              <a:rPr lang="en-US" sz="4800" b="1" spc="-420" dirty="0">
                <a:solidFill>
                  <a:schemeClr val="bg1"/>
                </a:solidFill>
                <a:latin typeface="Arial Black" panose="020B0A04020102020204" pitchFamily="34" charset="0"/>
                <a:ea typeface="+mn-ea"/>
                <a:cs typeface="+mn-cs"/>
              </a:rPr>
              <a:t>How to avoid S&amp;D after misconduct has </a:t>
            </a:r>
            <a:r>
              <a:rPr lang="en-US" sz="4800" b="1" spc="-420" dirty="0" smtClean="0">
                <a:solidFill>
                  <a:schemeClr val="bg1"/>
                </a:solidFill>
                <a:latin typeface="Arial Black" panose="020B0A04020102020204" pitchFamily="34" charset="0"/>
                <a:ea typeface="+mn-ea"/>
                <a:cs typeface="+mn-cs"/>
              </a:rPr>
              <a:t>occurred</a:t>
            </a:r>
            <a:endParaRPr lang="en-US" sz="48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Acknowledge/Mitigate Approach – Key factors that SDO will consider in present responsibility analysis </a:t>
            </a:r>
          </a:p>
          <a:p>
            <a:pPr lvl="1"/>
            <a:r>
              <a:rPr lang="en-US" dirty="0">
                <a:latin typeface="Arial" panose="020B0604020202020204" pitchFamily="34" charset="0"/>
                <a:cs typeface="Arial" panose="020B0604020202020204" pitchFamily="34" charset="0"/>
              </a:rPr>
              <a:t>Effective standards in control in place (or adopted)</a:t>
            </a:r>
          </a:p>
          <a:p>
            <a:pPr lvl="1"/>
            <a:r>
              <a:rPr lang="en-US" dirty="0">
                <a:latin typeface="Arial" panose="020B0604020202020204" pitchFamily="34" charset="0"/>
                <a:cs typeface="Arial" panose="020B0604020202020204" pitchFamily="34" charset="0"/>
              </a:rPr>
              <a:t>Self-disclosure and degree of cooperation</a:t>
            </a:r>
          </a:p>
          <a:p>
            <a:pPr lvl="1"/>
            <a:r>
              <a:rPr lang="en-US" dirty="0">
                <a:latin typeface="Arial" panose="020B0604020202020204" pitchFamily="34" charset="0"/>
                <a:cs typeface="Arial" panose="020B0604020202020204" pitchFamily="34" charset="0"/>
              </a:rPr>
              <a:t>Prompt payment of all fines/sanctions or other monetary obligations</a:t>
            </a:r>
          </a:p>
          <a:p>
            <a:pPr lvl="1"/>
            <a:r>
              <a:rPr lang="en-US" dirty="0">
                <a:latin typeface="Arial" panose="020B0604020202020204" pitchFamily="34" charset="0"/>
                <a:cs typeface="Arial" panose="020B0604020202020204" pitchFamily="34" charset="0"/>
              </a:rPr>
              <a:t>Appropriate disciplinary action against individuals involved</a:t>
            </a:r>
          </a:p>
          <a:p>
            <a:pPr lvl="1"/>
            <a:r>
              <a:rPr lang="en-US" dirty="0">
                <a:latin typeface="Arial" panose="020B0604020202020204" pitchFamily="34" charset="0"/>
                <a:cs typeface="Arial" panose="020B0604020202020204" pitchFamily="34" charset="0"/>
              </a:rPr>
              <a:t>Implementation of effective remedial measures (and time since offence)</a:t>
            </a:r>
          </a:p>
          <a:p>
            <a:pPr lvl="1"/>
            <a:r>
              <a:rPr lang="en-US" dirty="0">
                <a:latin typeface="Arial" panose="020B0604020202020204" pitchFamily="34" charset="0"/>
                <a:cs typeface="Arial" panose="020B0604020202020204" pitchFamily="34" charset="0"/>
              </a:rPr>
              <a:t>Acknowledgment of responsibility and recognition of seriousness of the misconduct</a:t>
            </a:r>
          </a:p>
          <a:p>
            <a:pPr lvl="1"/>
            <a:r>
              <a:rPr lang="en-US" dirty="0">
                <a:latin typeface="Arial" panose="020B0604020202020204" pitchFamily="34" charset="0"/>
                <a:cs typeface="Arial" panose="020B0604020202020204" pitchFamily="34" charset="0"/>
              </a:rPr>
              <a:t>Administrative agreements </a:t>
            </a:r>
          </a:p>
          <a:p>
            <a:r>
              <a:rPr lang="en-US" i="1" dirty="0" smtClean="0">
                <a:latin typeface="Arial" panose="020B0604020202020204" pitchFamily="34" charset="0"/>
                <a:cs typeface="Arial" panose="020B0604020202020204" pitchFamily="34" charset="0"/>
              </a:rPr>
              <a:t>Don’t </a:t>
            </a:r>
            <a:r>
              <a:rPr lang="en-US" i="1" dirty="0">
                <a:latin typeface="Arial" panose="020B0604020202020204" pitchFamily="34" charset="0"/>
                <a:cs typeface="Arial" panose="020B0604020202020204" pitchFamily="34" charset="0"/>
              </a:rPr>
              <a:t>wait until you receive a letter from the </a:t>
            </a:r>
            <a:r>
              <a:rPr lang="en-US" i="1" dirty="0" smtClean="0">
                <a:latin typeface="Arial" panose="020B0604020202020204" pitchFamily="34" charset="0"/>
                <a:cs typeface="Arial" panose="020B0604020202020204" pitchFamily="34" charset="0"/>
              </a:rPr>
              <a:t>SDO</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 name="Group 5" descr="" title=""/>
          <p:cNvGrpSpPr/>
          <p:nvPr/>
        </p:nvGrpSpPr>
        <p:grpSpPr>
          <a:xfrm>
            <a:off x="2781300" y="5067300"/>
            <a:ext cx="1828800" cy="1737360"/>
            <a:chOff x="17748380" y="-3582293"/>
            <a:chExt cx="1398519" cy="1225639"/>
          </a:xfrm>
          <a:solidFill>
            <a:schemeClr val="bg1"/>
          </a:solidFill>
        </p:grpSpPr>
        <p:sp>
          <p:nvSpPr>
            <p:cNvPr id="7" name="Freeform 97" descr="" title=""/>
            <p:cNvSpPr>
              <a:spLocks noEditPoints="1"/>
            </p:cNvSpPr>
            <p:nvPr/>
          </p:nvSpPr>
          <p:spPr bwMode="auto">
            <a:xfrm>
              <a:off x="17748380" y="-3582293"/>
              <a:ext cx="1398519" cy="1225639"/>
            </a:xfrm>
            <a:custGeom>
              <a:avLst/>
              <a:gdLst>
                <a:gd name="T0" fmla="*/ 258 w 512"/>
                <a:gd name="T1" fmla="*/ 448 h 450"/>
                <a:gd name="T2" fmla="*/ 69 w 512"/>
                <a:gd name="T3" fmla="*/ 449 h 450"/>
                <a:gd name="T4" fmla="*/ 22 w 512"/>
                <a:gd name="T5" fmla="*/ 370 h 450"/>
                <a:gd name="T6" fmla="*/ 214 w 512"/>
                <a:gd name="T7" fmla="*/ 38 h 450"/>
                <a:gd name="T8" fmla="*/ 302 w 512"/>
                <a:gd name="T9" fmla="*/ 37 h 450"/>
                <a:gd name="T10" fmla="*/ 494 w 512"/>
                <a:gd name="T11" fmla="*/ 372 h 450"/>
                <a:gd name="T12" fmla="*/ 468 w 512"/>
                <a:gd name="T13" fmla="*/ 446 h 450"/>
                <a:gd name="T14" fmla="*/ 447 w 512"/>
                <a:gd name="T15" fmla="*/ 448 h 450"/>
                <a:gd name="T16" fmla="*/ 258 w 512"/>
                <a:gd name="T17" fmla="*/ 448 h 450"/>
                <a:gd name="T18" fmla="*/ 453 w 512"/>
                <a:gd name="T19" fmla="*/ 399 h 450"/>
                <a:gd name="T20" fmla="*/ 258 w 512"/>
                <a:gd name="T21" fmla="*/ 59 h 450"/>
                <a:gd name="T22" fmla="*/ 63 w 512"/>
                <a:gd name="T23" fmla="*/ 399 h 450"/>
                <a:gd name="T24" fmla="*/ 453 w 512"/>
                <a:gd name="T25"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50">
                  <a:moveTo>
                    <a:pt x="258" y="448"/>
                  </a:moveTo>
                  <a:cubicBezTo>
                    <a:pt x="195" y="448"/>
                    <a:pt x="132" y="447"/>
                    <a:pt x="69" y="449"/>
                  </a:cubicBezTo>
                  <a:cubicBezTo>
                    <a:pt x="24" y="450"/>
                    <a:pt x="0" y="407"/>
                    <a:pt x="22" y="370"/>
                  </a:cubicBezTo>
                  <a:cubicBezTo>
                    <a:pt x="87" y="260"/>
                    <a:pt x="150" y="149"/>
                    <a:pt x="214" y="38"/>
                  </a:cubicBezTo>
                  <a:cubicBezTo>
                    <a:pt x="235" y="1"/>
                    <a:pt x="280" y="0"/>
                    <a:pt x="302" y="37"/>
                  </a:cubicBezTo>
                  <a:cubicBezTo>
                    <a:pt x="366" y="149"/>
                    <a:pt x="430" y="260"/>
                    <a:pt x="494" y="372"/>
                  </a:cubicBezTo>
                  <a:cubicBezTo>
                    <a:pt x="512" y="403"/>
                    <a:pt x="499" y="437"/>
                    <a:pt x="468" y="446"/>
                  </a:cubicBezTo>
                  <a:cubicBezTo>
                    <a:pt x="461" y="448"/>
                    <a:pt x="454" y="448"/>
                    <a:pt x="447" y="448"/>
                  </a:cubicBezTo>
                  <a:cubicBezTo>
                    <a:pt x="384" y="449"/>
                    <a:pt x="321" y="448"/>
                    <a:pt x="258" y="448"/>
                  </a:cubicBezTo>
                  <a:close/>
                  <a:moveTo>
                    <a:pt x="453" y="399"/>
                  </a:moveTo>
                  <a:cubicBezTo>
                    <a:pt x="388" y="285"/>
                    <a:pt x="323" y="173"/>
                    <a:pt x="258" y="59"/>
                  </a:cubicBezTo>
                  <a:cubicBezTo>
                    <a:pt x="192" y="173"/>
                    <a:pt x="128" y="285"/>
                    <a:pt x="63" y="399"/>
                  </a:cubicBezTo>
                  <a:cubicBezTo>
                    <a:pt x="194" y="399"/>
                    <a:pt x="322" y="399"/>
                    <a:pt x="45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8" name="Freeform 99" descr="" title=""/>
            <p:cNvSpPr>
              <a:spLocks/>
            </p:cNvSpPr>
            <p:nvPr/>
          </p:nvSpPr>
          <p:spPr bwMode="auto">
            <a:xfrm>
              <a:off x="18385712" y="-3179768"/>
              <a:ext cx="134175" cy="410267"/>
            </a:xfrm>
            <a:custGeom>
              <a:avLst/>
              <a:gdLst>
                <a:gd name="T0" fmla="*/ 49 w 49"/>
                <a:gd name="T1" fmla="*/ 76 h 151"/>
                <a:gd name="T2" fmla="*/ 49 w 49"/>
                <a:gd name="T3" fmla="*/ 124 h 151"/>
                <a:gd name="T4" fmla="*/ 25 w 49"/>
                <a:gd name="T5" fmla="*/ 151 h 151"/>
                <a:gd name="T6" fmla="*/ 1 w 49"/>
                <a:gd name="T7" fmla="*/ 125 h 151"/>
                <a:gd name="T8" fmla="*/ 1 w 49"/>
                <a:gd name="T9" fmla="*/ 26 h 151"/>
                <a:gd name="T10" fmla="*/ 25 w 49"/>
                <a:gd name="T11" fmla="*/ 0 h 151"/>
                <a:gd name="T12" fmla="*/ 49 w 49"/>
                <a:gd name="T13" fmla="*/ 27 h 151"/>
                <a:gd name="T14" fmla="*/ 49 w 49"/>
                <a:gd name="T15" fmla="*/ 7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51">
                  <a:moveTo>
                    <a:pt x="49" y="76"/>
                  </a:moveTo>
                  <a:cubicBezTo>
                    <a:pt x="49" y="92"/>
                    <a:pt x="49" y="108"/>
                    <a:pt x="49" y="124"/>
                  </a:cubicBezTo>
                  <a:cubicBezTo>
                    <a:pt x="49" y="140"/>
                    <a:pt x="39" y="151"/>
                    <a:pt x="25" y="151"/>
                  </a:cubicBezTo>
                  <a:cubicBezTo>
                    <a:pt x="11" y="151"/>
                    <a:pt x="1" y="141"/>
                    <a:pt x="1" y="125"/>
                  </a:cubicBezTo>
                  <a:cubicBezTo>
                    <a:pt x="0" y="92"/>
                    <a:pt x="0" y="59"/>
                    <a:pt x="1" y="26"/>
                  </a:cubicBezTo>
                  <a:cubicBezTo>
                    <a:pt x="1" y="11"/>
                    <a:pt x="11" y="0"/>
                    <a:pt x="25" y="0"/>
                  </a:cubicBezTo>
                  <a:cubicBezTo>
                    <a:pt x="39" y="0"/>
                    <a:pt x="49" y="11"/>
                    <a:pt x="49" y="27"/>
                  </a:cubicBezTo>
                  <a:cubicBezTo>
                    <a:pt x="49" y="43"/>
                    <a:pt x="49" y="59"/>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sp>
          <p:nvSpPr>
            <p:cNvPr id="9" name="Freeform 100" descr="" title=""/>
            <p:cNvSpPr>
              <a:spLocks/>
            </p:cNvSpPr>
            <p:nvPr/>
          </p:nvSpPr>
          <p:spPr bwMode="auto">
            <a:xfrm>
              <a:off x="18385712" y="-2715316"/>
              <a:ext cx="134175" cy="131595"/>
            </a:xfrm>
            <a:custGeom>
              <a:avLst/>
              <a:gdLst>
                <a:gd name="T0" fmla="*/ 24 w 49"/>
                <a:gd name="T1" fmla="*/ 49 h 49"/>
                <a:gd name="T2" fmla="*/ 1 w 49"/>
                <a:gd name="T3" fmla="*/ 24 h 49"/>
                <a:gd name="T4" fmla="*/ 25 w 49"/>
                <a:gd name="T5" fmla="*/ 0 h 49"/>
                <a:gd name="T6" fmla="*/ 49 w 49"/>
                <a:gd name="T7" fmla="*/ 25 h 49"/>
                <a:gd name="T8" fmla="*/ 24 w 49"/>
                <a:gd name="T9" fmla="*/ 49 h 49"/>
              </a:gdLst>
              <a:ahLst/>
              <a:cxnLst>
                <a:cxn ang="0">
                  <a:pos x="T0" y="T1"/>
                </a:cxn>
                <a:cxn ang="0">
                  <a:pos x="T2" y="T3"/>
                </a:cxn>
                <a:cxn ang="0">
                  <a:pos x="T4" y="T5"/>
                </a:cxn>
                <a:cxn ang="0">
                  <a:pos x="T6" y="T7"/>
                </a:cxn>
                <a:cxn ang="0">
                  <a:pos x="T8" y="T9"/>
                </a:cxn>
              </a:cxnLst>
              <a:rect l="0" t="0" r="r" b="b"/>
              <a:pathLst>
                <a:path w="49" h="49">
                  <a:moveTo>
                    <a:pt x="24" y="49"/>
                  </a:moveTo>
                  <a:cubicBezTo>
                    <a:pt x="11" y="49"/>
                    <a:pt x="0" y="38"/>
                    <a:pt x="1" y="24"/>
                  </a:cubicBezTo>
                  <a:cubicBezTo>
                    <a:pt x="1" y="11"/>
                    <a:pt x="12" y="0"/>
                    <a:pt x="25" y="0"/>
                  </a:cubicBezTo>
                  <a:cubicBezTo>
                    <a:pt x="39" y="0"/>
                    <a:pt x="49" y="12"/>
                    <a:pt x="49" y="25"/>
                  </a:cubicBezTo>
                  <a:cubicBezTo>
                    <a:pt x="49" y="39"/>
                    <a:pt x="38" y="49"/>
                    <a:pt x="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6166"/>
                </a:solidFill>
                <a:effectLst/>
                <a:uLnTx/>
                <a:uFillTx/>
                <a:latin typeface="Arial"/>
                <a:ea typeface="+mn-ea"/>
                <a:cs typeface="+mn-cs"/>
              </a:endParaRPr>
            </a:p>
          </p:txBody>
        </p:sp>
      </p:grpSp>
    </p:spTree>
    <p:extLst>
      <p:ext uri="{BB962C8B-B14F-4D97-AF65-F5344CB8AC3E}">
        <p14:creationId xmlns:p14="http://schemas.microsoft.com/office/powerpoint/2010/main" val="3378560733"/>
      </p:ext>
    </p:extLst>
  </p:cSld>
  <p:clrMapOvr>
    <a:masterClrMapping/>
  </p:clrMapOvr>
</p:sld>
</file>

<file path=ppt/slides/slide3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smtClean="0">
                <a:solidFill>
                  <a:srgbClr val="006666"/>
                </a:solidFill>
                <a:latin typeface="Arial Black" panose="020B0A04020102020204" pitchFamily="34" charset="0"/>
              </a:rPr>
              <a:t>Questions?</a:t>
            </a:r>
            <a:endParaRPr lang="en-US" dirty="0">
              <a:latin typeface="Arial Black" panose="020B0A04020102020204" pitchFamily="34" charset="0"/>
            </a:endParaRPr>
          </a:p>
        </p:txBody>
      </p:sp>
    </p:spTree>
    <p:extLst>
      <p:ext uri="{BB962C8B-B14F-4D97-AF65-F5344CB8AC3E}">
        <p14:creationId xmlns:p14="http://schemas.microsoft.com/office/powerpoint/2010/main" val="1398992773"/>
      </p:ext>
    </p:extLst>
  </p:cSld>
  <p:clrMapOvr>
    <a:masterClrMapping/>
  </p:clrMapOvr>
</p:sld>
</file>

<file path=ppt/slides/slide3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199" y="274638"/>
            <a:ext cx="17466525" cy="1143000"/>
          </a:xfrm>
        </p:spPr>
        <p:txBody>
          <a:bodyPr>
            <a:normAutofit/>
          </a:bodyPr>
          <a:lstStyle/>
          <a:p>
            <a:pPr algn="l"/>
            <a:r>
              <a:rPr lang="en-US" sz="5400" spc="-420" dirty="0" smtClean="0">
                <a:solidFill>
                  <a:srgbClr val="006666"/>
                </a:solidFill>
                <a:latin typeface="Arial Black" panose="020B0A04020102020204" pitchFamily="34" charset="0"/>
                <a:ea typeface="+mn-ea"/>
                <a:cs typeface="+mn-cs"/>
              </a:rPr>
              <a:t>Speaker Contact</a:t>
            </a:r>
            <a:endParaRPr lang="en-US" sz="5400" spc="-420" dirty="0">
              <a:solidFill>
                <a:srgbClr val="006666"/>
              </a:solidFill>
              <a:latin typeface="Arial Black" panose="020B0A04020102020204" pitchFamily="34" charset="0"/>
              <a:ea typeface="+mn-ea"/>
              <a:cs typeface="+mn-cs"/>
            </a:endParaRPr>
          </a:p>
        </p:txBody>
      </p:sp>
      <p:sp>
        <p:nvSpPr>
          <p:cNvPr id="4" name="Content Placeholder 3" descr="" title=""/>
          <p:cNvSpPr>
            <a:spLocks noGrp="1"/>
          </p:cNvSpPr>
          <p:nvPr>
            <p:ph idx="1"/>
          </p:nvPr>
        </p:nvSpPr>
        <p:spPr>
          <a:xfrm>
            <a:off x="457200" y="6362700"/>
            <a:ext cx="17466524" cy="3048000"/>
          </a:xfrm>
        </p:spPr>
        <p:txBody>
          <a:bodyPr>
            <a:noAutofit/>
          </a:bodyPr>
          <a:lstStyle/>
          <a:p>
            <a:pPr marL="0" indent="0">
              <a:buNone/>
            </a:pPr>
            <a:r>
              <a:rPr lang="en-US" sz="2800" b="1" dirty="0" smtClean="0">
                <a:latin typeface="Arial" panose="020B0604020202020204" pitchFamily="34" charset="0"/>
                <a:cs typeface="Arial" panose="020B0604020202020204" pitchFamily="34" charset="0"/>
              </a:rPr>
              <a:t>Adam Lasky							Kelli Hooke</a:t>
            </a:r>
          </a:p>
          <a:p>
            <a:pPr marL="0" indent="0">
              <a:buNone/>
            </a:pPr>
            <a:r>
              <a:rPr lang="en-US" sz="2800" dirty="0" smtClean="0">
                <a:latin typeface="Arial" panose="020B0604020202020204" pitchFamily="34" charset="0"/>
                <a:cs typeface="Arial" panose="020B0604020202020204" pitchFamily="34" charset="0"/>
              </a:rPr>
              <a:t>Partner &amp; Co-Chair						Senior Corporate Counsel, Legal Compliance</a:t>
            </a:r>
          </a:p>
          <a:p>
            <a:pPr marL="0" indent="0">
              <a:buNone/>
            </a:pPr>
            <a:r>
              <a:rPr lang="en-US" sz="2800" dirty="0" smtClean="0">
                <a:latin typeface="Arial" panose="020B0604020202020204" pitchFamily="34" charset="0"/>
                <a:cs typeface="Arial" panose="020B0604020202020204" pitchFamily="34" charset="0"/>
              </a:rPr>
              <a:t>Government Contracts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Public Sector Compliance</a:t>
            </a:r>
          </a:p>
          <a:p>
            <a:pPr marL="0" indent="0">
              <a:buNone/>
            </a:pPr>
            <a:r>
              <a:rPr lang="en-US" sz="2800" dirty="0" smtClean="0">
                <a:latin typeface="Arial" panose="020B0604020202020204" pitchFamily="34" charset="0"/>
                <a:cs typeface="Arial" panose="020B0604020202020204" pitchFamily="34" charset="0"/>
              </a:rPr>
              <a:t>Seyfarth Shaw LLP						T-Mobile</a:t>
            </a:r>
          </a:p>
          <a:p>
            <a:pPr marL="0" indent="0">
              <a:buNone/>
            </a:pPr>
            <a:r>
              <a:rPr lang="en-US" sz="2800" dirty="0" smtClean="0">
                <a:latin typeface="Arial" panose="020B0604020202020204" pitchFamily="34" charset="0"/>
                <a:cs typeface="Arial" panose="020B0604020202020204" pitchFamily="34" charset="0"/>
              </a:rPr>
              <a:t>(206) 946-4945							(425) 624-3036</a:t>
            </a:r>
          </a:p>
          <a:p>
            <a:pPr marL="0" indent="0">
              <a:buNone/>
            </a:pPr>
            <a:r>
              <a:rPr lang="en-US" sz="2800" dirty="0" smtClean="0">
                <a:latin typeface="Arial" panose="020B0604020202020204" pitchFamily="34" charset="0"/>
                <a:cs typeface="Arial" panose="020B0604020202020204" pitchFamily="34" charset="0"/>
                <a:hlinkClick r:id="rId2"/>
              </a:rPr>
              <a:t>alasky@seyfarth.com</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hlinkClick r:id="rId3"/>
              </a:rPr>
              <a:t>Kelli.Hooke2@t-mobile.com</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5" name="Picture 4"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17" y="1417638"/>
            <a:ext cx="4622800" cy="4622800"/>
          </a:xfrm>
          <a:prstGeom prst="rect">
            <a:avLst/>
          </a:prstGeom>
        </p:spPr>
      </p:pic>
      <p:pic>
        <p:nvPicPr>
          <p:cNvPr id="1026" name="Picture 2" descr="" 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361" y="1494568"/>
            <a:ext cx="4545870" cy="4545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 title=""/>
          <p:cNvPicPr>
            <a:picLocks noChangeAspect="1"/>
          </p:cNvPicPr>
          <p:nvPr/>
        </p:nvPicPr>
        <p:blipFill>
          <a:blip r:embed="rId6"/>
          <a:srcRect/>
          <a:stretch>
            <a:fillRect/>
          </a:stretch>
        </p:blipFill>
        <p:spPr>
          <a:xfrm>
            <a:off x="14972210" y="9136896"/>
            <a:ext cx="2988525" cy="1138130"/>
          </a:xfrm>
          <a:prstGeom prst="rect">
            <a:avLst/>
          </a:prstGeom>
        </p:spPr>
      </p:pic>
    </p:spTree>
    <p:extLst>
      <p:ext uri="{BB962C8B-B14F-4D97-AF65-F5344CB8AC3E}">
        <p14:creationId xmlns:p14="http://schemas.microsoft.com/office/powerpoint/2010/main" val="1844840317"/>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BEBA8EAE-BF5A-486C-A8C5-ECC9F3942E4B}">
                <a14:imgProps xmlns:a14="http://schemas.microsoft.com/office/drawing/2010/main">
                  <a14:imgLayer r:embed="rId3">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722312" y="4406900"/>
            <a:ext cx="11469687" cy="1362075"/>
          </a:xfrm>
        </p:spPr>
        <p:txBody>
          <a:bodyPr>
            <a:normAutofit/>
          </a:bodyPr>
          <a:lstStyle/>
          <a:p>
            <a:r>
              <a:rPr lang="en-US" sz="8000" cap="none" spc="-420" dirty="0">
                <a:solidFill>
                  <a:srgbClr val="006666"/>
                </a:solidFill>
                <a:latin typeface="Arial Black" panose="020B0A04020102020204" pitchFamily="34" charset="0"/>
              </a:rPr>
              <a:t>Service Contract Act</a:t>
            </a:r>
            <a:endParaRPr lang="en-US" sz="8000" dirty="0">
              <a:latin typeface="Arial Black" panose="020B0A04020102020204" pitchFamily="34" charset="0"/>
            </a:endParaRPr>
          </a:p>
        </p:txBody>
      </p:sp>
    </p:spTree>
    <p:extLst>
      <p:ext uri="{BB962C8B-B14F-4D97-AF65-F5344CB8AC3E}">
        <p14:creationId xmlns:p14="http://schemas.microsoft.com/office/powerpoint/2010/main" val="475986065"/>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0" y="2781300"/>
            <a:ext cx="74676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What’s Service Contract Act</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Service Contract Labor Standards Act</a:t>
            </a:r>
          </a:p>
          <a:p>
            <a:pPr lvl="1"/>
            <a:r>
              <a:rPr lang="en-US" dirty="0">
                <a:latin typeface="Arial" panose="020B0604020202020204" pitchFamily="34" charset="0"/>
                <a:cs typeface="Arial" panose="020B0604020202020204" pitchFamily="34" charset="0"/>
              </a:rPr>
              <a:t>aka McNamara-O'Hara Service Contract Act or SCA</a:t>
            </a:r>
          </a:p>
          <a:p>
            <a:r>
              <a:rPr lang="en-US" dirty="0">
                <a:latin typeface="Arial" panose="020B0604020202020204" pitchFamily="34" charset="0"/>
                <a:cs typeface="Arial" panose="020B0604020202020204" pitchFamily="34" charset="0"/>
              </a:rPr>
              <a:t>Prevailing wage law applicable to federal service </a:t>
            </a:r>
            <a:r>
              <a:rPr lang="en-US" dirty="0" smtClean="0">
                <a:latin typeface="Arial" panose="020B0604020202020204" pitchFamily="34" charset="0"/>
                <a:cs typeface="Arial" panose="020B0604020202020204" pitchFamily="34" charset="0"/>
              </a:rPr>
              <a:t>contracts</a:t>
            </a:r>
          </a:p>
          <a:p>
            <a:pPr lvl="1"/>
            <a:r>
              <a:rPr lang="en-US" dirty="0" smtClean="0">
                <a:latin typeface="Arial" panose="020B0604020202020204" pitchFamily="34" charset="0"/>
                <a:cs typeface="Arial" panose="020B0604020202020204" pitchFamily="34" charset="0"/>
              </a:rPr>
              <a:t>Contract predominantly performed by service employees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Wages </a:t>
            </a:r>
          </a:p>
          <a:p>
            <a:pPr lvl="1"/>
            <a:r>
              <a:rPr lang="en-US" dirty="0">
                <a:latin typeface="Arial" panose="020B0604020202020204" pitchFamily="34" charset="0"/>
                <a:cs typeface="Arial" panose="020B0604020202020204" pitchFamily="34" charset="0"/>
              </a:rPr>
              <a:t>Benefits</a:t>
            </a: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4972210" y="9136896"/>
            <a:ext cx="2988525" cy="1138130"/>
          </a:xfrm>
          <a:prstGeom prst="rect">
            <a:avLst/>
          </a:prstGeom>
        </p:spPr>
      </p:pic>
      <p:grpSp>
        <p:nvGrpSpPr>
          <p:cNvPr id="12" name="Group 46" descr="" title=""/>
          <p:cNvGrpSpPr>
            <a:grpSpLocks/>
          </p:cNvGrpSpPr>
          <p:nvPr/>
        </p:nvGrpSpPr>
        <p:grpSpPr bwMode="auto">
          <a:xfrm>
            <a:off x="2910840" y="5061857"/>
            <a:ext cx="1645920" cy="1828800"/>
            <a:chOff x="3714750" y="2092286"/>
            <a:chExt cx="381000" cy="468033"/>
          </a:xfrm>
          <a:solidFill>
            <a:schemeClr val="bg1"/>
          </a:solidFill>
        </p:grpSpPr>
        <p:grpSp>
          <p:nvGrpSpPr>
            <p:cNvPr id="13" name="Group 12" descr="" title=""/>
            <p:cNvGrpSpPr>
              <a:grpSpLocks/>
            </p:cNvGrpSpPr>
            <p:nvPr/>
          </p:nvGrpSpPr>
          <p:grpSpPr bwMode="auto">
            <a:xfrm>
              <a:off x="3754434" y="2092286"/>
              <a:ext cx="304800" cy="444366"/>
              <a:chOff x="4038561" y="244005"/>
              <a:chExt cx="418132" cy="609602"/>
            </a:xfrm>
            <a:grpFill/>
          </p:grpSpPr>
          <p:sp>
            <p:nvSpPr>
              <p:cNvPr id="15" name="Freeform 6" descr="" title=""/>
              <p:cNvSpPr>
                <a:spLocks noEditPoints="1"/>
              </p:cNvSpPr>
              <p:nvPr/>
            </p:nvSpPr>
            <p:spPr bwMode="auto">
              <a:xfrm>
                <a:off x="4038561" y="697355"/>
                <a:ext cx="418132" cy="156252"/>
              </a:xfrm>
              <a:custGeom>
                <a:avLst/>
                <a:gdLst>
                  <a:gd name="T0" fmla="*/ 285268 w 107"/>
                  <a:gd name="T1" fmla="*/ 7813 h 40"/>
                  <a:gd name="T2" fmla="*/ 418132 w 107"/>
                  <a:gd name="T3" fmla="*/ 58595 h 40"/>
                  <a:gd name="T4" fmla="*/ 390778 w 107"/>
                  <a:gd name="T5" fmla="*/ 156252 h 40"/>
                  <a:gd name="T6" fmla="*/ 0 w 107"/>
                  <a:gd name="T7" fmla="*/ 156252 h 40"/>
                  <a:gd name="T8" fmla="*/ 175850 w 107"/>
                  <a:gd name="T9" fmla="*/ 121095 h 40"/>
                  <a:gd name="T10" fmla="*/ 207112 w 107"/>
                  <a:gd name="T11" fmla="*/ 125002 h 40"/>
                  <a:gd name="T12" fmla="*/ 191481 w 107"/>
                  <a:gd name="T13" fmla="*/ 27344 h 40"/>
                  <a:gd name="T14" fmla="*/ 171942 w 107"/>
                  <a:gd name="T15" fmla="*/ 82032 h 40"/>
                  <a:gd name="T16" fmla="*/ 156311 w 107"/>
                  <a:gd name="T17" fmla="*/ 42969 h 40"/>
                  <a:gd name="T18" fmla="*/ 128957 w 107"/>
                  <a:gd name="T19" fmla="*/ 42969 h 40"/>
                  <a:gd name="T20" fmla="*/ 140680 w 107"/>
                  <a:gd name="T21" fmla="*/ 136721 h 40"/>
                  <a:gd name="T22" fmla="*/ 160219 w 107"/>
                  <a:gd name="T23" fmla="*/ 85939 h 40"/>
                  <a:gd name="T24" fmla="*/ 320438 w 107"/>
                  <a:gd name="T25" fmla="*/ 85939 h 40"/>
                  <a:gd name="T26" fmla="*/ 336069 w 107"/>
                  <a:gd name="T27" fmla="*/ 136721 h 40"/>
                  <a:gd name="T28" fmla="*/ 347792 w 107"/>
                  <a:gd name="T29" fmla="*/ 46876 h 40"/>
                  <a:gd name="T30" fmla="*/ 320438 w 107"/>
                  <a:gd name="T31" fmla="*/ 46876 h 40"/>
                  <a:gd name="T32" fmla="*/ 367331 w 107"/>
                  <a:gd name="T33" fmla="*/ 89845 h 40"/>
                  <a:gd name="T34" fmla="*/ 382962 w 107"/>
                  <a:gd name="T35" fmla="*/ 136721 h 40"/>
                  <a:gd name="T36" fmla="*/ 398593 w 107"/>
                  <a:gd name="T37" fmla="*/ 50782 h 40"/>
                  <a:gd name="T38" fmla="*/ 367331 w 107"/>
                  <a:gd name="T39" fmla="*/ 54688 h 40"/>
                  <a:gd name="T40" fmla="*/ 254005 w 107"/>
                  <a:gd name="T41" fmla="*/ 82032 h 40"/>
                  <a:gd name="T42" fmla="*/ 254005 w 107"/>
                  <a:gd name="T43" fmla="*/ 42969 h 40"/>
                  <a:gd name="T44" fmla="*/ 226651 w 107"/>
                  <a:gd name="T45" fmla="*/ 42969 h 40"/>
                  <a:gd name="T46" fmla="*/ 238374 w 107"/>
                  <a:gd name="T47" fmla="*/ 136721 h 40"/>
                  <a:gd name="T48" fmla="*/ 254005 w 107"/>
                  <a:gd name="T49" fmla="*/ 82032 h 40"/>
                  <a:gd name="T50" fmla="*/ 300899 w 107"/>
                  <a:gd name="T51" fmla="*/ 46876 h 40"/>
                  <a:gd name="T52" fmla="*/ 273544 w 107"/>
                  <a:gd name="T53" fmla="*/ 42969 h 40"/>
                  <a:gd name="T54" fmla="*/ 289175 w 107"/>
                  <a:gd name="T55" fmla="*/ 136721 h 40"/>
                  <a:gd name="T56" fmla="*/ 300899 w 107"/>
                  <a:gd name="T57" fmla="*/ 82032 h 40"/>
                  <a:gd name="T58" fmla="*/ 109418 w 107"/>
                  <a:gd name="T59" fmla="*/ 50782 h 40"/>
                  <a:gd name="T60" fmla="*/ 82063 w 107"/>
                  <a:gd name="T61" fmla="*/ 46876 h 40"/>
                  <a:gd name="T62" fmla="*/ 93787 w 107"/>
                  <a:gd name="T63" fmla="*/ 136721 h 40"/>
                  <a:gd name="T64" fmla="*/ 109418 w 107"/>
                  <a:gd name="T65" fmla="*/ 89845 h 40"/>
                  <a:gd name="T66" fmla="*/ 62524 w 107"/>
                  <a:gd name="T67" fmla="*/ 85939 h 40"/>
                  <a:gd name="T68" fmla="*/ 46893 w 107"/>
                  <a:gd name="T69" fmla="*/ 39063 h 40"/>
                  <a:gd name="T70" fmla="*/ 31262 w 107"/>
                  <a:gd name="T71" fmla="*/ 125002 h 40"/>
                  <a:gd name="T72" fmla="*/ 58617 w 107"/>
                  <a:gd name="T73" fmla="*/ 125002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40">
                    <a:moveTo>
                      <a:pt x="1" y="9"/>
                    </a:moveTo>
                    <a:cubicBezTo>
                      <a:pt x="24" y="0"/>
                      <a:pt x="49" y="2"/>
                      <a:pt x="73" y="2"/>
                    </a:cubicBezTo>
                    <a:cubicBezTo>
                      <a:pt x="82" y="2"/>
                      <a:pt x="91" y="5"/>
                      <a:pt x="101" y="7"/>
                    </a:cubicBezTo>
                    <a:cubicBezTo>
                      <a:pt x="105" y="7"/>
                      <a:pt x="107" y="10"/>
                      <a:pt x="107" y="15"/>
                    </a:cubicBezTo>
                    <a:cubicBezTo>
                      <a:pt x="107" y="21"/>
                      <a:pt x="107" y="27"/>
                      <a:pt x="107" y="33"/>
                    </a:cubicBezTo>
                    <a:cubicBezTo>
                      <a:pt x="107" y="39"/>
                      <a:pt x="105" y="40"/>
                      <a:pt x="100" y="40"/>
                    </a:cubicBezTo>
                    <a:cubicBezTo>
                      <a:pt x="70" y="40"/>
                      <a:pt x="39" y="40"/>
                      <a:pt x="9" y="40"/>
                    </a:cubicBezTo>
                    <a:cubicBezTo>
                      <a:pt x="6" y="40"/>
                      <a:pt x="4" y="40"/>
                      <a:pt x="0" y="40"/>
                    </a:cubicBezTo>
                    <a:moveTo>
                      <a:pt x="44" y="21"/>
                    </a:moveTo>
                    <a:cubicBezTo>
                      <a:pt x="45" y="24"/>
                      <a:pt x="44" y="28"/>
                      <a:pt x="45" y="31"/>
                    </a:cubicBezTo>
                    <a:cubicBezTo>
                      <a:pt x="45" y="33"/>
                      <a:pt x="47" y="35"/>
                      <a:pt x="49" y="35"/>
                    </a:cubicBezTo>
                    <a:cubicBezTo>
                      <a:pt x="50" y="35"/>
                      <a:pt x="53" y="33"/>
                      <a:pt x="53" y="32"/>
                    </a:cubicBezTo>
                    <a:cubicBezTo>
                      <a:pt x="53" y="25"/>
                      <a:pt x="53" y="17"/>
                      <a:pt x="53" y="10"/>
                    </a:cubicBezTo>
                    <a:cubicBezTo>
                      <a:pt x="52" y="9"/>
                      <a:pt x="50" y="8"/>
                      <a:pt x="49" y="7"/>
                    </a:cubicBezTo>
                    <a:cubicBezTo>
                      <a:pt x="47" y="8"/>
                      <a:pt x="45" y="9"/>
                      <a:pt x="45" y="11"/>
                    </a:cubicBezTo>
                    <a:cubicBezTo>
                      <a:pt x="44" y="14"/>
                      <a:pt x="45" y="17"/>
                      <a:pt x="44" y="21"/>
                    </a:cubicBezTo>
                    <a:close/>
                    <a:moveTo>
                      <a:pt x="41" y="22"/>
                    </a:moveTo>
                    <a:cubicBezTo>
                      <a:pt x="41" y="18"/>
                      <a:pt x="41" y="15"/>
                      <a:pt x="40" y="11"/>
                    </a:cubicBezTo>
                    <a:cubicBezTo>
                      <a:pt x="40" y="10"/>
                      <a:pt x="38" y="7"/>
                      <a:pt x="37" y="8"/>
                    </a:cubicBezTo>
                    <a:cubicBezTo>
                      <a:pt x="35" y="8"/>
                      <a:pt x="33" y="10"/>
                      <a:pt x="33" y="11"/>
                    </a:cubicBezTo>
                    <a:cubicBezTo>
                      <a:pt x="32" y="18"/>
                      <a:pt x="33" y="25"/>
                      <a:pt x="33" y="32"/>
                    </a:cubicBezTo>
                    <a:cubicBezTo>
                      <a:pt x="33" y="33"/>
                      <a:pt x="35" y="35"/>
                      <a:pt x="36" y="35"/>
                    </a:cubicBezTo>
                    <a:cubicBezTo>
                      <a:pt x="38" y="35"/>
                      <a:pt x="40" y="33"/>
                      <a:pt x="40" y="32"/>
                    </a:cubicBezTo>
                    <a:cubicBezTo>
                      <a:pt x="41" y="28"/>
                      <a:pt x="41" y="25"/>
                      <a:pt x="41" y="22"/>
                    </a:cubicBezTo>
                    <a:close/>
                    <a:moveTo>
                      <a:pt x="82" y="22"/>
                    </a:moveTo>
                    <a:cubicBezTo>
                      <a:pt x="82" y="22"/>
                      <a:pt x="82" y="22"/>
                      <a:pt x="82" y="22"/>
                    </a:cubicBezTo>
                    <a:cubicBezTo>
                      <a:pt x="82" y="25"/>
                      <a:pt x="82" y="28"/>
                      <a:pt x="82" y="32"/>
                    </a:cubicBezTo>
                    <a:cubicBezTo>
                      <a:pt x="82" y="33"/>
                      <a:pt x="84" y="35"/>
                      <a:pt x="86" y="35"/>
                    </a:cubicBezTo>
                    <a:cubicBezTo>
                      <a:pt x="87" y="35"/>
                      <a:pt x="89" y="33"/>
                      <a:pt x="89" y="32"/>
                    </a:cubicBezTo>
                    <a:cubicBezTo>
                      <a:pt x="90" y="25"/>
                      <a:pt x="90" y="19"/>
                      <a:pt x="89" y="12"/>
                    </a:cubicBezTo>
                    <a:cubicBezTo>
                      <a:pt x="89" y="11"/>
                      <a:pt x="87" y="9"/>
                      <a:pt x="86" y="8"/>
                    </a:cubicBezTo>
                    <a:cubicBezTo>
                      <a:pt x="84" y="10"/>
                      <a:pt x="82" y="11"/>
                      <a:pt x="82" y="12"/>
                    </a:cubicBezTo>
                    <a:cubicBezTo>
                      <a:pt x="81" y="15"/>
                      <a:pt x="82" y="19"/>
                      <a:pt x="82" y="22"/>
                    </a:cubicBezTo>
                    <a:close/>
                    <a:moveTo>
                      <a:pt x="94" y="23"/>
                    </a:moveTo>
                    <a:cubicBezTo>
                      <a:pt x="94" y="25"/>
                      <a:pt x="94" y="29"/>
                      <a:pt x="95" y="32"/>
                    </a:cubicBezTo>
                    <a:cubicBezTo>
                      <a:pt x="95" y="33"/>
                      <a:pt x="97" y="35"/>
                      <a:pt x="98" y="35"/>
                    </a:cubicBezTo>
                    <a:cubicBezTo>
                      <a:pt x="99" y="35"/>
                      <a:pt x="102" y="33"/>
                      <a:pt x="102" y="32"/>
                    </a:cubicBezTo>
                    <a:cubicBezTo>
                      <a:pt x="102" y="26"/>
                      <a:pt x="102" y="20"/>
                      <a:pt x="102" y="13"/>
                    </a:cubicBezTo>
                    <a:cubicBezTo>
                      <a:pt x="102" y="12"/>
                      <a:pt x="99" y="10"/>
                      <a:pt x="98" y="10"/>
                    </a:cubicBezTo>
                    <a:cubicBezTo>
                      <a:pt x="97" y="10"/>
                      <a:pt x="95" y="12"/>
                      <a:pt x="94" y="14"/>
                    </a:cubicBezTo>
                    <a:cubicBezTo>
                      <a:pt x="94" y="16"/>
                      <a:pt x="94" y="19"/>
                      <a:pt x="94" y="23"/>
                    </a:cubicBezTo>
                    <a:close/>
                    <a:moveTo>
                      <a:pt x="65" y="21"/>
                    </a:moveTo>
                    <a:cubicBezTo>
                      <a:pt x="65" y="21"/>
                      <a:pt x="65" y="21"/>
                      <a:pt x="65" y="21"/>
                    </a:cubicBezTo>
                    <a:cubicBezTo>
                      <a:pt x="65" y="18"/>
                      <a:pt x="66" y="14"/>
                      <a:pt x="65" y="11"/>
                    </a:cubicBezTo>
                    <a:cubicBezTo>
                      <a:pt x="65" y="9"/>
                      <a:pt x="62" y="8"/>
                      <a:pt x="61" y="7"/>
                    </a:cubicBezTo>
                    <a:cubicBezTo>
                      <a:pt x="60" y="8"/>
                      <a:pt x="58" y="10"/>
                      <a:pt x="58" y="11"/>
                    </a:cubicBezTo>
                    <a:cubicBezTo>
                      <a:pt x="57" y="18"/>
                      <a:pt x="57" y="25"/>
                      <a:pt x="58" y="31"/>
                    </a:cubicBezTo>
                    <a:cubicBezTo>
                      <a:pt x="58" y="33"/>
                      <a:pt x="60" y="34"/>
                      <a:pt x="61" y="35"/>
                    </a:cubicBezTo>
                    <a:cubicBezTo>
                      <a:pt x="62" y="34"/>
                      <a:pt x="65" y="33"/>
                      <a:pt x="65" y="32"/>
                    </a:cubicBezTo>
                    <a:cubicBezTo>
                      <a:pt x="65" y="28"/>
                      <a:pt x="65" y="24"/>
                      <a:pt x="65" y="21"/>
                    </a:cubicBezTo>
                    <a:close/>
                    <a:moveTo>
                      <a:pt x="77" y="21"/>
                    </a:moveTo>
                    <a:cubicBezTo>
                      <a:pt x="77" y="18"/>
                      <a:pt x="78" y="15"/>
                      <a:pt x="77" y="12"/>
                    </a:cubicBezTo>
                    <a:cubicBezTo>
                      <a:pt x="77" y="10"/>
                      <a:pt x="75" y="9"/>
                      <a:pt x="74" y="7"/>
                    </a:cubicBezTo>
                    <a:cubicBezTo>
                      <a:pt x="72" y="9"/>
                      <a:pt x="70" y="10"/>
                      <a:pt x="70" y="11"/>
                    </a:cubicBezTo>
                    <a:cubicBezTo>
                      <a:pt x="70" y="18"/>
                      <a:pt x="70" y="25"/>
                      <a:pt x="70" y="31"/>
                    </a:cubicBezTo>
                    <a:cubicBezTo>
                      <a:pt x="70" y="33"/>
                      <a:pt x="72" y="34"/>
                      <a:pt x="74" y="35"/>
                    </a:cubicBezTo>
                    <a:cubicBezTo>
                      <a:pt x="75" y="34"/>
                      <a:pt x="77" y="33"/>
                      <a:pt x="77" y="31"/>
                    </a:cubicBezTo>
                    <a:cubicBezTo>
                      <a:pt x="78" y="28"/>
                      <a:pt x="77" y="25"/>
                      <a:pt x="77" y="21"/>
                    </a:cubicBezTo>
                    <a:close/>
                    <a:moveTo>
                      <a:pt x="28" y="23"/>
                    </a:moveTo>
                    <a:cubicBezTo>
                      <a:pt x="28" y="19"/>
                      <a:pt x="28" y="16"/>
                      <a:pt x="28" y="13"/>
                    </a:cubicBezTo>
                    <a:cubicBezTo>
                      <a:pt x="28" y="11"/>
                      <a:pt x="26" y="10"/>
                      <a:pt x="25" y="8"/>
                    </a:cubicBezTo>
                    <a:cubicBezTo>
                      <a:pt x="23" y="10"/>
                      <a:pt x="21" y="11"/>
                      <a:pt x="21" y="12"/>
                    </a:cubicBezTo>
                    <a:cubicBezTo>
                      <a:pt x="20" y="19"/>
                      <a:pt x="20" y="25"/>
                      <a:pt x="21" y="32"/>
                    </a:cubicBezTo>
                    <a:cubicBezTo>
                      <a:pt x="21" y="33"/>
                      <a:pt x="23" y="34"/>
                      <a:pt x="24" y="35"/>
                    </a:cubicBezTo>
                    <a:cubicBezTo>
                      <a:pt x="26" y="34"/>
                      <a:pt x="27" y="33"/>
                      <a:pt x="28" y="31"/>
                    </a:cubicBezTo>
                    <a:cubicBezTo>
                      <a:pt x="28" y="28"/>
                      <a:pt x="28" y="26"/>
                      <a:pt x="28" y="23"/>
                    </a:cubicBezTo>
                    <a:close/>
                    <a:moveTo>
                      <a:pt x="16" y="22"/>
                    </a:moveTo>
                    <a:cubicBezTo>
                      <a:pt x="16" y="22"/>
                      <a:pt x="16" y="22"/>
                      <a:pt x="16" y="22"/>
                    </a:cubicBezTo>
                    <a:cubicBezTo>
                      <a:pt x="16" y="19"/>
                      <a:pt x="16" y="17"/>
                      <a:pt x="16" y="15"/>
                    </a:cubicBezTo>
                    <a:cubicBezTo>
                      <a:pt x="15" y="13"/>
                      <a:pt x="13" y="11"/>
                      <a:pt x="12" y="10"/>
                    </a:cubicBezTo>
                    <a:cubicBezTo>
                      <a:pt x="11" y="11"/>
                      <a:pt x="9" y="13"/>
                      <a:pt x="8" y="14"/>
                    </a:cubicBezTo>
                    <a:cubicBezTo>
                      <a:pt x="8" y="20"/>
                      <a:pt x="8" y="26"/>
                      <a:pt x="8" y="32"/>
                    </a:cubicBezTo>
                    <a:cubicBezTo>
                      <a:pt x="9" y="33"/>
                      <a:pt x="11" y="35"/>
                      <a:pt x="11" y="35"/>
                    </a:cubicBezTo>
                    <a:cubicBezTo>
                      <a:pt x="13" y="35"/>
                      <a:pt x="15" y="33"/>
                      <a:pt x="15" y="32"/>
                    </a:cubicBezTo>
                    <a:cubicBezTo>
                      <a:pt x="16" y="29"/>
                      <a:pt x="16" y="25"/>
                      <a:pt x="16"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 name="Freeform 7" descr="" title=""/>
              <p:cNvSpPr>
                <a:spLocks/>
              </p:cNvSpPr>
              <p:nvPr/>
            </p:nvSpPr>
            <p:spPr bwMode="auto">
              <a:xfrm>
                <a:off x="4108986" y="443721"/>
                <a:ext cx="273436" cy="144148"/>
              </a:xfrm>
              <a:custGeom>
                <a:avLst/>
                <a:gdLst>
                  <a:gd name="T0" fmla="*/ 273436 w 70"/>
                  <a:gd name="T1" fmla="*/ 144148 h 37"/>
                  <a:gd name="T2" fmla="*/ 257811 w 70"/>
                  <a:gd name="T3" fmla="*/ 128564 h 37"/>
                  <a:gd name="T4" fmla="*/ 257811 w 70"/>
                  <a:gd name="T5" fmla="*/ 116877 h 37"/>
                  <a:gd name="T6" fmla="*/ 242186 w 70"/>
                  <a:gd name="T7" fmla="*/ 85710 h 37"/>
                  <a:gd name="T8" fmla="*/ 226561 w 70"/>
                  <a:gd name="T9" fmla="*/ 116877 h 37"/>
                  <a:gd name="T10" fmla="*/ 218749 w 70"/>
                  <a:gd name="T11" fmla="*/ 128564 h 37"/>
                  <a:gd name="T12" fmla="*/ 214843 w 70"/>
                  <a:gd name="T13" fmla="*/ 93501 h 37"/>
                  <a:gd name="T14" fmla="*/ 203124 w 70"/>
                  <a:gd name="T15" fmla="*/ 77918 h 37"/>
                  <a:gd name="T16" fmla="*/ 191405 w 70"/>
                  <a:gd name="T17" fmla="*/ 93501 h 37"/>
                  <a:gd name="T18" fmla="*/ 191405 w 70"/>
                  <a:gd name="T19" fmla="*/ 128564 h 37"/>
                  <a:gd name="T20" fmla="*/ 179687 w 70"/>
                  <a:gd name="T21" fmla="*/ 128564 h 37"/>
                  <a:gd name="T22" fmla="*/ 175780 w 70"/>
                  <a:gd name="T23" fmla="*/ 97397 h 37"/>
                  <a:gd name="T24" fmla="*/ 164062 w 70"/>
                  <a:gd name="T25" fmla="*/ 77918 h 37"/>
                  <a:gd name="T26" fmla="*/ 148437 w 70"/>
                  <a:gd name="T27" fmla="*/ 97397 h 37"/>
                  <a:gd name="T28" fmla="*/ 148437 w 70"/>
                  <a:gd name="T29" fmla="*/ 124669 h 37"/>
                  <a:gd name="T30" fmla="*/ 140624 w 70"/>
                  <a:gd name="T31" fmla="*/ 124669 h 37"/>
                  <a:gd name="T32" fmla="*/ 136718 w 70"/>
                  <a:gd name="T33" fmla="*/ 93501 h 37"/>
                  <a:gd name="T34" fmla="*/ 124999 w 70"/>
                  <a:gd name="T35" fmla="*/ 77918 h 37"/>
                  <a:gd name="T36" fmla="*/ 113281 w 70"/>
                  <a:gd name="T37" fmla="*/ 93501 h 37"/>
                  <a:gd name="T38" fmla="*/ 109374 w 70"/>
                  <a:gd name="T39" fmla="*/ 124669 h 37"/>
                  <a:gd name="T40" fmla="*/ 101562 w 70"/>
                  <a:gd name="T41" fmla="*/ 124669 h 37"/>
                  <a:gd name="T42" fmla="*/ 97656 w 70"/>
                  <a:gd name="T43" fmla="*/ 97397 h 37"/>
                  <a:gd name="T44" fmla="*/ 85937 w 70"/>
                  <a:gd name="T45" fmla="*/ 77918 h 37"/>
                  <a:gd name="T46" fmla="*/ 70312 w 70"/>
                  <a:gd name="T47" fmla="*/ 101293 h 37"/>
                  <a:gd name="T48" fmla="*/ 70312 w 70"/>
                  <a:gd name="T49" fmla="*/ 128564 h 37"/>
                  <a:gd name="T50" fmla="*/ 62500 w 70"/>
                  <a:gd name="T51" fmla="*/ 128564 h 37"/>
                  <a:gd name="T52" fmla="*/ 58593 w 70"/>
                  <a:gd name="T53" fmla="*/ 109085 h 37"/>
                  <a:gd name="T54" fmla="*/ 46875 w 70"/>
                  <a:gd name="T55" fmla="*/ 85710 h 37"/>
                  <a:gd name="T56" fmla="*/ 31250 w 70"/>
                  <a:gd name="T57" fmla="*/ 109085 h 37"/>
                  <a:gd name="T58" fmla="*/ 31250 w 70"/>
                  <a:gd name="T59" fmla="*/ 120773 h 37"/>
                  <a:gd name="T60" fmla="*/ 7812 w 70"/>
                  <a:gd name="T61" fmla="*/ 140252 h 37"/>
                  <a:gd name="T62" fmla="*/ 132812 w 70"/>
                  <a:gd name="T63" fmla="*/ 7792 h 37"/>
                  <a:gd name="T64" fmla="*/ 273436 w 70"/>
                  <a:gd name="T65" fmla="*/ 144148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37">
                    <a:moveTo>
                      <a:pt x="70" y="37"/>
                    </a:moveTo>
                    <a:cubicBezTo>
                      <a:pt x="69" y="36"/>
                      <a:pt x="67" y="35"/>
                      <a:pt x="66" y="33"/>
                    </a:cubicBezTo>
                    <a:cubicBezTo>
                      <a:pt x="65" y="33"/>
                      <a:pt x="66" y="31"/>
                      <a:pt x="66" y="30"/>
                    </a:cubicBezTo>
                    <a:cubicBezTo>
                      <a:pt x="65" y="27"/>
                      <a:pt x="63" y="24"/>
                      <a:pt x="62" y="22"/>
                    </a:cubicBezTo>
                    <a:cubicBezTo>
                      <a:pt x="61" y="24"/>
                      <a:pt x="60" y="27"/>
                      <a:pt x="58" y="30"/>
                    </a:cubicBezTo>
                    <a:cubicBezTo>
                      <a:pt x="58" y="31"/>
                      <a:pt x="58" y="32"/>
                      <a:pt x="56" y="33"/>
                    </a:cubicBezTo>
                    <a:cubicBezTo>
                      <a:pt x="56" y="30"/>
                      <a:pt x="56" y="27"/>
                      <a:pt x="55" y="24"/>
                    </a:cubicBezTo>
                    <a:cubicBezTo>
                      <a:pt x="55" y="23"/>
                      <a:pt x="53" y="21"/>
                      <a:pt x="52" y="20"/>
                    </a:cubicBezTo>
                    <a:cubicBezTo>
                      <a:pt x="51" y="21"/>
                      <a:pt x="49" y="23"/>
                      <a:pt x="49" y="24"/>
                    </a:cubicBezTo>
                    <a:cubicBezTo>
                      <a:pt x="49" y="27"/>
                      <a:pt x="49" y="30"/>
                      <a:pt x="49" y="33"/>
                    </a:cubicBezTo>
                    <a:cubicBezTo>
                      <a:pt x="48" y="33"/>
                      <a:pt x="47" y="33"/>
                      <a:pt x="46" y="33"/>
                    </a:cubicBezTo>
                    <a:cubicBezTo>
                      <a:pt x="46" y="30"/>
                      <a:pt x="46" y="27"/>
                      <a:pt x="45" y="25"/>
                    </a:cubicBezTo>
                    <a:cubicBezTo>
                      <a:pt x="45" y="23"/>
                      <a:pt x="43" y="21"/>
                      <a:pt x="42" y="20"/>
                    </a:cubicBezTo>
                    <a:cubicBezTo>
                      <a:pt x="40" y="21"/>
                      <a:pt x="39" y="23"/>
                      <a:pt x="38" y="25"/>
                    </a:cubicBezTo>
                    <a:cubicBezTo>
                      <a:pt x="38" y="27"/>
                      <a:pt x="38" y="30"/>
                      <a:pt x="38" y="32"/>
                    </a:cubicBezTo>
                    <a:cubicBezTo>
                      <a:pt x="37" y="32"/>
                      <a:pt x="37" y="32"/>
                      <a:pt x="36" y="32"/>
                    </a:cubicBezTo>
                    <a:cubicBezTo>
                      <a:pt x="36" y="30"/>
                      <a:pt x="36" y="27"/>
                      <a:pt x="35" y="24"/>
                    </a:cubicBezTo>
                    <a:cubicBezTo>
                      <a:pt x="35" y="23"/>
                      <a:pt x="33" y="21"/>
                      <a:pt x="32" y="20"/>
                    </a:cubicBezTo>
                    <a:cubicBezTo>
                      <a:pt x="31" y="21"/>
                      <a:pt x="29" y="22"/>
                      <a:pt x="29" y="24"/>
                    </a:cubicBezTo>
                    <a:cubicBezTo>
                      <a:pt x="28" y="26"/>
                      <a:pt x="28" y="29"/>
                      <a:pt x="28" y="32"/>
                    </a:cubicBezTo>
                    <a:cubicBezTo>
                      <a:pt x="27" y="32"/>
                      <a:pt x="26" y="32"/>
                      <a:pt x="26" y="32"/>
                    </a:cubicBezTo>
                    <a:cubicBezTo>
                      <a:pt x="25" y="30"/>
                      <a:pt x="25" y="28"/>
                      <a:pt x="25" y="25"/>
                    </a:cubicBezTo>
                    <a:cubicBezTo>
                      <a:pt x="24" y="24"/>
                      <a:pt x="23" y="22"/>
                      <a:pt x="22" y="20"/>
                    </a:cubicBezTo>
                    <a:cubicBezTo>
                      <a:pt x="21" y="22"/>
                      <a:pt x="19" y="24"/>
                      <a:pt x="18" y="26"/>
                    </a:cubicBezTo>
                    <a:cubicBezTo>
                      <a:pt x="18" y="28"/>
                      <a:pt x="18" y="31"/>
                      <a:pt x="18" y="33"/>
                    </a:cubicBezTo>
                    <a:cubicBezTo>
                      <a:pt x="17" y="33"/>
                      <a:pt x="16" y="33"/>
                      <a:pt x="16" y="33"/>
                    </a:cubicBezTo>
                    <a:cubicBezTo>
                      <a:pt x="16" y="32"/>
                      <a:pt x="16" y="30"/>
                      <a:pt x="15" y="28"/>
                    </a:cubicBezTo>
                    <a:cubicBezTo>
                      <a:pt x="14" y="26"/>
                      <a:pt x="13" y="24"/>
                      <a:pt x="12" y="22"/>
                    </a:cubicBezTo>
                    <a:cubicBezTo>
                      <a:pt x="11" y="24"/>
                      <a:pt x="9" y="26"/>
                      <a:pt x="8" y="28"/>
                    </a:cubicBezTo>
                    <a:cubicBezTo>
                      <a:pt x="8" y="29"/>
                      <a:pt x="8" y="30"/>
                      <a:pt x="8" y="31"/>
                    </a:cubicBezTo>
                    <a:cubicBezTo>
                      <a:pt x="8" y="35"/>
                      <a:pt x="6" y="37"/>
                      <a:pt x="2" y="36"/>
                    </a:cubicBezTo>
                    <a:cubicBezTo>
                      <a:pt x="0" y="21"/>
                      <a:pt x="15" y="5"/>
                      <a:pt x="34" y="2"/>
                    </a:cubicBezTo>
                    <a:cubicBezTo>
                      <a:pt x="52" y="0"/>
                      <a:pt x="69" y="15"/>
                      <a:pt x="70"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Freeform 8" descr="" title=""/>
              <p:cNvSpPr>
                <a:spLocks/>
              </p:cNvSpPr>
              <p:nvPr/>
            </p:nvSpPr>
            <p:spPr bwMode="auto">
              <a:xfrm>
                <a:off x="4073775" y="595572"/>
                <a:ext cx="355413" cy="97933"/>
              </a:xfrm>
              <a:custGeom>
                <a:avLst/>
                <a:gdLst>
                  <a:gd name="T0" fmla="*/ 339790 w 91"/>
                  <a:gd name="T1" fmla="*/ 97933 h 25"/>
                  <a:gd name="T2" fmla="*/ 335885 w 91"/>
                  <a:gd name="T3" fmla="*/ 62677 h 25"/>
                  <a:gd name="T4" fmla="*/ 320262 w 91"/>
                  <a:gd name="T5" fmla="*/ 31339 h 25"/>
                  <a:gd name="T6" fmla="*/ 304640 w 91"/>
                  <a:gd name="T7" fmla="*/ 62677 h 25"/>
                  <a:gd name="T8" fmla="*/ 304640 w 91"/>
                  <a:gd name="T9" fmla="*/ 90098 h 25"/>
                  <a:gd name="T10" fmla="*/ 292923 w 91"/>
                  <a:gd name="T11" fmla="*/ 90098 h 25"/>
                  <a:gd name="T12" fmla="*/ 289017 w 91"/>
                  <a:gd name="T13" fmla="*/ 62677 h 25"/>
                  <a:gd name="T14" fmla="*/ 273395 w 91"/>
                  <a:gd name="T15" fmla="*/ 27421 h 25"/>
                  <a:gd name="T16" fmla="*/ 257772 w 91"/>
                  <a:gd name="T17" fmla="*/ 58760 h 25"/>
                  <a:gd name="T18" fmla="*/ 253866 w 91"/>
                  <a:gd name="T19" fmla="*/ 82264 h 25"/>
                  <a:gd name="T20" fmla="*/ 246055 w 91"/>
                  <a:gd name="T21" fmla="*/ 86181 h 25"/>
                  <a:gd name="T22" fmla="*/ 242150 w 91"/>
                  <a:gd name="T23" fmla="*/ 54842 h 25"/>
                  <a:gd name="T24" fmla="*/ 226527 w 91"/>
                  <a:gd name="T25" fmla="*/ 23504 h 25"/>
                  <a:gd name="T26" fmla="*/ 210904 w 91"/>
                  <a:gd name="T27" fmla="*/ 54842 h 25"/>
                  <a:gd name="T28" fmla="*/ 210904 w 91"/>
                  <a:gd name="T29" fmla="*/ 82264 h 25"/>
                  <a:gd name="T30" fmla="*/ 199188 w 91"/>
                  <a:gd name="T31" fmla="*/ 82264 h 25"/>
                  <a:gd name="T32" fmla="*/ 195282 w 91"/>
                  <a:gd name="T33" fmla="*/ 58760 h 25"/>
                  <a:gd name="T34" fmla="*/ 179659 w 91"/>
                  <a:gd name="T35" fmla="*/ 23504 h 25"/>
                  <a:gd name="T36" fmla="*/ 164037 w 91"/>
                  <a:gd name="T37" fmla="*/ 58760 h 25"/>
                  <a:gd name="T38" fmla="*/ 156225 w 91"/>
                  <a:gd name="T39" fmla="*/ 82264 h 25"/>
                  <a:gd name="T40" fmla="*/ 148414 w 91"/>
                  <a:gd name="T41" fmla="*/ 82264 h 25"/>
                  <a:gd name="T42" fmla="*/ 144509 w 91"/>
                  <a:gd name="T43" fmla="*/ 47008 h 25"/>
                  <a:gd name="T44" fmla="*/ 132792 w 91"/>
                  <a:gd name="T45" fmla="*/ 23504 h 25"/>
                  <a:gd name="T46" fmla="*/ 117169 w 91"/>
                  <a:gd name="T47" fmla="*/ 47008 h 25"/>
                  <a:gd name="T48" fmla="*/ 113263 w 91"/>
                  <a:gd name="T49" fmla="*/ 82264 h 25"/>
                  <a:gd name="T50" fmla="*/ 105452 w 91"/>
                  <a:gd name="T51" fmla="*/ 86181 h 25"/>
                  <a:gd name="T52" fmla="*/ 101547 w 91"/>
                  <a:gd name="T53" fmla="*/ 54842 h 25"/>
                  <a:gd name="T54" fmla="*/ 85924 w 91"/>
                  <a:gd name="T55" fmla="*/ 27421 h 25"/>
                  <a:gd name="T56" fmla="*/ 70301 w 91"/>
                  <a:gd name="T57" fmla="*/ 54842 h 25"/>
                  <a:gd name="T58" fmla="*/ 66396 w 91"/>
                  <a:gd name="T59" fmla="*/ 90098 h 25"/>
                  <a:gd name="T60" fmla="*/ 58585 w 91"/>
                  <a:gd name="T61" fmla="*/ 90098 h 25"/>
                  <a:gd name="T62" fmla="*/ 54679 w 91"/>
                  <a:gd name="T63" fmla="*/ 66594 h 25"/>
                  <a:gd name="T64" fmla="*/ 39056 w 91"/>
                  <a:gd name="T65" fmla="*/ 35256 h 25"/>
                  <a:gd name="T66" fmla="*/ 23434 w 91"/>
                  <a:gd name="T67" fmla="*/ 70512 h 25"/>
                  <a:gd name="T68" fmla="*/ 0 w 91"/>
                  <a:gd name="T69" fmla="*/ 97933 h 25"/>
                  <a:gd name="T70" fmla="*/ 3906 w 91"/>
                  <a:gd name="T71" fmla="*/ 31339 h 25"/>
                  <a:gd name="T72" fmla="*/ 27339 w 91"/>
                  <a:gd name="T73" fmla="*/ 15669 h 25"/>
                  <a:gd name="T74" fmla="*/ 206999 w 91"/>
                  <a:gd name="T75" fmla="*/ 3917 h 25"/>
                  <a:gd name="T76" fmla="*/ 316357 w 91"/>
                  <a:gd name="T77" fmla="*/ 15669 h 25"/>
                  <a:gd name="T78" fmla="*/ 351507 w 91"/>
                  <a:gd name="T79" fmla="*/ 58760 h 25"/>
                  <a:gd name="T80" fmla="*/ 347602 w 91"/>
                  <a:gd name="T81" fmla="*/ 97933 h 25"/>
                  <a:gd name="T82" fmla="*/ 339790 w 91"/>
                  <a:gd name="T83" fmla="*/ 97933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25">
                    <a:moveTo>
                      <a:pt x="87" y="25"/>
                    </a:moveTo>
                    <a:cubicBezTo>
                      <a:pt x="87" y="22"/>
                      <a:pt x="87" y="19"/>
                      <a:pt x="86" y="16"/>
                    </a:cubicBezTo>
                    <a:cubicBezTo>
                      <a:pt x="85" y="13"/>
                      <a:pt x="83" y="11"/>
                      <a:pt x="82" y="8"/>
                    </a:cubicBezTo>
                    <a:cubicBezTo>
                      <a:pt x="81" y="11"/>
                      <a:pt x="79" y="13"/>
                      <a:pt x="78" y="16"/>
                    </a:cubicBezTo>
                    <a:cubicBezTo>
                      <a:pt x="78" y="18"/>
                      <a:pt x="78" y="20"/>
                      <a:pt x="78" y="23"/>
                    </a:cubicBezTo>
                    <a:cubicBezTo>
                      <a:pt x="77" y="23"/>
                      <a:pt x="76" y="23"/>
                      <a:pt x="75" y="23"/>
                    </a:cubicBezTo>
                    <a:cubicBezTo>
                      <a:pt x="75" y="20"/>
                      <a:pt x="75" y="18"/>
                      <a:pt x="74" y="16"/>
                    </a:cubicBezTo>
                    <a:cubicBezTo>
                      <a:pt x="73" y="13"/>
                      <a:pt x="72" y="7"/>
                      <a:pt x="70" y="7"/>
                    </a:cubicBezTo>
                    <a:cubicBezTo>
                      <a:pt x="65" y="7"/>
                      <a:pt x="67" y="12"/>
                      <a:pt x="66" y="15"/>
                    </a:cubicBezTo>
                    <a:cubicBezTo>
                      <a:pt x="66" y="17"/>
                      <a:pt x="66" y="19"/>
                      <a:pt x="65" y="21"/>
                    </a:cubicBezTo>
                    <a:cubicBezTo>
                      <a:pt x="64" y="21"/>
                      <a:pt x="64" y="22"/>
                      <a:pt x="63" y="22"/>
                    </a:cubicBezTo>
                    <a:cubicBezTo>
                      <a:pt x="62" y="19"/>
                      <a:pt x="62" y="16"/>
                      <a:pt x="62" y="14"/>
                    </a:cubicBezTo>
                    <a:cubicBezTo>
                      <a:pt x="61" y="11"/>
                      <a:pt x="63" y="6"/>
                      <a:pt x="58" y="6"/>
                    </a:cubicBezTo>
                    <a:cubicBezTo>
                      <a:pt x="57" y="6"/>
                      <a:pt x="55" y="11"/>
                      <a:pt x="54" y="14"/>
                    </a:cubicBezTo>
                    <a:cubicBezTo>
                      <a:pt x="54" y="16"/>
                      <a:pt x="54" y="18"/>
                      <a:pt x="54" y="21"/>
                    </a:cubicBezTo>
                    <a:cubicBezTo>
                      <a:pt x="53" y="21"/>
                      <a:pt x="52" y="21"/>
                      <a:pt x="51" y="21"/>
                    </a:cubicBezTo>
                    <a:cubicBezTo>
                      <a:pt x="51" y="19"/>
                      <a:pt x="50" y="17"/>
                      <a:pt x="50" y="15"/>
                    </a:cubicBezTo>
                    <a:cubicBezTo>
                      <a:pt x="49" y="12"/>
                      <a:pt x="48" y="6"/>
                      <a:pt x="46" y="6"/>
                    </a:cubicBezTo>
                    <a:cubicBezTo>
                      <a:pt x="41" y="6"/>
                      <a:pt x="43" y="11"/>
                      <a:pt x="42" y="15"/>
                    </a:cubicBezTo>
                    <a:cubicBezTo>
                      <a:pt x="42" y="17"/>
                      <a:pt x="41" y="19"/>
                      <a:pt x="40" y="21"/>
                    </a:cubicBezTo>
                    <a:cubicBezTo>
                      <a:pt x="40" y="21"/>
                      <a:pt x="39" y="21"/>
                      <a:pt x="38" y="21"/>
                    </a:cubicBezTo>
                    <a:cubicBezTo>
                      <a:pt x="38" y="18"/>
                      <a:pt x="38" y="15"/>
                      <a:pt x="37" y="12"/>
                    </a:cubicBezTo>
                    <a:cubicBezTo>
                      <a:pt x="37" y="10"/>
                      <a:pt x="35" y="8"/>
                      <a:pt x="34" y="6"/>
                    </a:cubicBezTo>
                    <a:cubicBezTo>
                      <a:pt x="33" y="8"/>
                      <a:pt x="31" y="10"/>
                      <a:pt x="30" y="12"/>
                    </a:cubicBezTo>
                    <a:cubicBezTo>
                      <a:pt x="29" y="15"/>
                      <a:pt x="30" y="18"/>
                      <a:pt x="29" y="21"/>
                    </a:cubicBezTo>
                    <a:cubicBezTo>
                      <a:pt x="28" y="21"/>
                      <a:pt x="27" y="22"/>
                      <a:pt x="27" y="22"/>
                    </a:cubicBezTo>
                    <a:cubicBezTo>
                      <a:pt x="26" y="19"/>
                      <a:pt x="26" y="16"/>
                      <a:pt x="26" y="14"/>
                    </a:cubicBezTo>
                    <a:cubicBezTo>
                      <a:pt x="25" y="11"/>
                      <a:pt x="23" y="9"/>
                      <a:pt x="22" y="7"/>
                    </a:cubicBezTo>
                    <a:cubicBezTo>
                      <a:pt x="21" y="9"/>
                      <a:pt x="19" y="11"/>
                      <a:pt x="18" y="14"/>
                    </a:cubicBezTo>
                    <a:cubicBezTo>
                      <a:pt x="17" y="17"/>
                      <a:pt x="18" y="20"/>
                      <a:pt x="17" y="23"/>
                    </a:cubicBezTo>
                    <a:cubicBezTo>
                      <a:pt x="17" y="23"/>
                      <a:pt x="16" y="23"/>
                      <a:pt x="15" y="23"/>
                    </a:cubicBezTo>
                    <a:cubicBezTo>
                      <a:pt x="15" y="21"/>
                      <a:pt x="14" y="19"/>
                      <a:pt x="14" y="17"/>
                    </a:cubicBezTo>
                    <a:cubicBezTo>
                      <a:pt x="13" y="14"/>
                      <a:pt x="15" y="9"/>
                      <a:pt x="10" y="9"/>
                    </a:cubicBezTo>
                    <a:cubicBezTo>
                      <a:pt x="5" y="9"/>
                      <a:pt x="6" y="14"/>
                      <a:pt x="6" y="18"/>
                    </a:cubicBezTo>
                    <a:cubicBezTo>
                      <a:pt x="6" y="21"/>
                      <a:pt x="7" y="25"/>
                      <a:pt x="0" y="25"/>
                    </a:cubicBezTo>
                    <a:cubicBezTo>
                      <a:pt x="0" y="20"/>
                      <a:pt x="0" y="14"/>
                      <a:pt x="1" y="8"/>
                    </a:cubicBezTo>
                    <a:cubicBezTo>
                      <a:pt x="1" y="7"/>
                      <a:pt x="5" y="5"/>
                      <a:pt x="7" y="4"/>
                    </a:cubicBezTo>
                    <a:cubicBezTo>
                      <a:pt x="22" y="3"/>
                      <a:pt x="38" y="1"/>
                      <a:pt x="53" y="1"/>
                    </a:cubicBezTo>
                    <a:cubicBezTo>
                      <a:pt x="62" y="0"/>
                      <a:pt x="72" y="3"/>
                      <a:pt x="81" y="4"/>
                    </a:cubicBezTo>
                    <a:cubicBezTo>
                      <a:pt x="88" y="5"/>
                      <a:pt x="91" y="8"/>
                      <a:pt x="90" y="15"/>
                    </a:cubicBezTo>
                    <a:cubicBezTo>
                      <a:pt x="90" y="18"/>
                      <a:pt x="90" y="22"/>
                      <a:pt x="89" y="25"/>
                    </a:cubicBezTo>
                    <a:cubicBezTo>
                      <a:pt x="89" y="25"/>
                      <a:pt x="88" y="25"/>
                      <a:pt x="87"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Freeform 9" descr="" title=""/>
              <p:cNvSpPr>
                <a:spLocks/>
              </p:cNvSpPr>
              <p:nvPr/>
            </p:nvSpPr>
            <p:spPr bwMode="auto">
              <a:xfrm>
                <a:off x="4222323" y="244005"/>
                <a:ext cx="58869" cy="187612"/>
              </a:xfrm>
              <a:custGeom>
                <a:avLst/>
                <a:gdLst>
                  <a:gd name="T0" fmla="*/ 19623 w 15"/>
                  <a:gd name="T1" fmla="*/ 0 h 48"/>
                  <a:gd name="T2" fmla="*/ 58869 w 15"/>
                  <a:gd name="T3" fmla="*/ 105532 h 48"/>
                  <a:gd name="T4" fmla="*/ 58869 w 15"/>
                  <a:gd name="T5" fmla="*/ 187612 h 48"/>
                  <a:gd name="T6" fmla="*/ 0 w 15"/>
                  <a:gd name="T7" fmla="*/ 187612 h 48"/>
                  <a:gd name="T8" fmla="*/ 0 w 15"/>
                  <a:gd name="T9" fmla="*/ 109440 h 48"/>
                  <a:gd name="T10" fmla="*/ 3925 w 15"/>
                  <a:gd name="T11" fmla="*/ 113349 h 48"/>
                  <a:gd name="T12" fmla="*/ 15698 w 15"/>
                  <a:gd name="T13" fmla="*/ 62537 h 48"/>
                  <a:gd name="T14" fmla="*/ 19623 w 15"/>
                  <a:gd name="T15" fmla="*/ 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8">
                    <a:moveTo>
                      <a:pt x="5" y="0"/>
                    </a:moveTo>
                    <a:cubicBezTo>
                      <a:pt x="15" y="8"/>
                      <a:pt x="5" y="20"/>
                      <a:pt x="15" y="27"/>
                    </a:cubicBezTo>
                    <a:cubicBezTo>
                      <a:pt x="15" y="34"/>
                      <a:pt x="15" y="41"/>
                      <a:pt x="15" y="48"/>
                    </a:cubicBezTo>
                    <a:cubicBezTo>
                      <a:pt x="10" y="48"/>
                      <a:pt x="4" y="48"/>
                      <a:pt x="0" y="48"/>
                    </a:cubicBezTo>
                    <a:cubicBezTo>
                      <a:pt x="0" y="41"/>
                      <a:pt x="0" y="35"/>
                      <a:pt x="0" y="28"/>
                    </a:cubicBezTo>
                    <a:cubicBezTo>
                      <a:pt x="0" y="28"/>
                      <a:pt x="0" y="28"/>
                      <a:pt x="1" y="29"/>
                    </a:cubicBezTo>
                    <a:cubicBezTo>
                      <a:pt x="2" y="24"/>
                      <a:pt x="3" y="20"/>
                      <a:pt x="4" y="16"/>
                    </a:cubicBezTo>
                    <a:cubicBezTo>
                      <a:pt x="4" y="11"/>
                      <a:pt x="5" y="5"/>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
          <p:nvSpPr>
            <p:cNvPr id="14" name="Rectangle 36" descr="" title=""/>
            <p:cNvSpPr>
              <a:spLocks noChangeArrowheads="1"/>
            </p:cNvSpPr>
            <p:nvPr/>
          </p:nvSpPr>
          <p:spPr bwMode="auto">
            <a:xfrm flipV="1">
              <a:off x="3714750" y="2514309"/>
              <a:ext cx="381000" cy="4601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737416900"/>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0" y="2781300"/>
            <a:ext cx="74676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Why is SCA High Risk?</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Amongst the most complex statutory/regulatory scheme in GovCon</a:t>
            </a:r>
          </a:p>
          <a:p>
            <a:r>
              <a:rPr lang="en-US" dirty="0">
                <a:latin typeface="Arial" panose="020B0604020202020204" pitchFamily="34" charset="0"/>
                <a:cs typeface="Arial" panose="020B0604020202020204" pitchFamily="34" charset="0"/>
              </a:rPr>
              <a:t>Unlike construction contractors, service contractors aren’t used to prevailing wage laws in state/local government contracting</a:t>
            </a:r>
          </a:p>
          <a:p>
            <a:r>
              <a:rPr lang="en-US" dirty="0">
                <a:latin typeface="Arial" panose="020B0604020202020204" pitchFamily="34" charset="0"/>
                <a:cs typeface="Arial" panose="020B0604020202020204" pitchFamily="34" charset="0"/>
              </a:rPr>
              <a:t>Fluctuating levels of </a:t>
            </a:r>
            <a:r>
              <a:rPr lang="en-US" dirty="0" smtClean="0">
                <a:latin typeface="Arial" panose="020B0604020202020204" pitchFamily="34" charset="0"/>
                <a:cs typeface="Arial" panose="020B0604020202020204" pitchFamily="34" charset="0"/>
              </a:rPr>
              <a:t>enforcement based on White House political party </a:t>
            </a:r>
            <a:r>
              <a:rPr lang="en-US" dirty="0">
                <a:latin typeface="Arial" panose="020B0604020202020204" pitchFamily="34" charset="0"/>
                <a:cs typeface="Arial" panose="020B0604020202020204" pitchFamily="34" charset="0"/>
              </a:rPr>
              <a:t>and some rules are counter-intuitive</a:t>
            </a:r>
          </a:p>
          <a:p>
            <a:r>
              <a:rPr lang="en-US" dirty="0">
                <a:latin typeface="Arial" panose="020B0604020202020204" pitchFamily="34" charset="0"/>
                <a:cs typeface="Arial" panose="020B0604020202020204" pitchFamily="34" charset="0"/>
              </a:rPr>
              <a:t>Small violations can have enormous penalties</a:t>
            </a:r>
          </a:p>
          <a:p>
            <a:r>
              <a:rPr lang="en-US" dirty="0">
                <a:latin typeface="Arial" panose="020B0604020202020204" pitchFamily="34" charset="0"/>
                <a:cs typeface="Arial" panose="020B0604020202020204" pitchFamily="34" charset="0"/>
              </a:rPr>
              <a:t>Risk of major contract financial losses if bidding without understand SCA  </a:t>
            </a:r>
          </a:p>
          <a:p>
            <a:r>
              <a:rPr lang="en-US" dirty="0">
                <a:latin typeface="Arial" panose="020B0604020202020204" pitchFamily="34" charset="0"/>
                <a:cs typeface="Arial" panose="020B0604020202020204" pitchFamily="34" charset="0"/>
              </a:rPr>
              <a:t>Much higher suspension &amp; debarment risk</a:t>
            </a:r>
          </a:p>
          <a:p>
            <a:pPr lvl="1"/>
            <a:r>
              <a:rPr lang="en-US" dirty="0">
                <a:latin typeface="Arial" panose="020B0604020202020204" pitchFamily="34" charset="0"/>
                <a:cs typeface="Arial" panose="020B0604020202020204" pitchFamily="34" charset="0"/>
              </a:rPr>
              <a:t>“Present responsibility” not a viable defense</a:t>
            </a:r>
          </a:p>
          <a:p>
            <a:r>
              <a:rPr lang="en-US" dirty="0">
                <a:latin typeface="Arial" panose="020B0604020202020204" pitchFamily="34" charset="0"/>
                <a:cs typeface="Arial" panose="020B0604020202020204" pitchFamily="34" charset="0"/>
              </a:rPr>
              <a:t>False Claims Act </a:t>
            </a:r>
            <a:r>
              <a:rPr lang="en-US" dirty="0" smtClean="0">
                <a:latin typeface="Arial" panose="020B0604020202020204" pitchFamily="34" charset="0"/>
                <a:cs typeface="Arial" panose="020B0604020202020204" pitchFamily="34" charset="0"/>
              </a:rPr>
              <a:t>risk</a:t>
            </a:r>
          </a:p>
          <a:p>
            <a:pPr marL="0" indent="0">
              <a:buNone/>
            </a:pPr>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4972210" y="9136896"/>
            <a:ext cx="2988525" cy="1138130"/>
          </a:xfrm>
          <a:prstGeom prst="rect">
            <a:avLst/>
          </a:prstGeom>
        </p:spPr>
      </p:pic>
      <p:grpSp>
        <p:nvGrpSpPr>
          <p:cNvPr id="12" name="Group 46" descr="" title=""/>
          <p:cNvGrpSpPr>
            <a:grpSpLocks/>
          </p:cNvGrpSpPr>
          <p:nvPr/>
        </p:nvGrpSpPr>
        <p:grpSpPr bwMode="auto">
          <a:xfrm>
            <a:off x="2910840" y="5061857"/>
            <a:ext cx="1645920" cy="1828800"/>
            <a:chOff x="3714750" y="2092286"/>
            <a:chExt cx="381000" cy="468033"/>
          </a:xfrm>
          <a:solidFill>
            <a:schemeClr val="bg1"/>
          </a:solidFill>
        </p:grpSpPr>
        <p:grpSp>
          <p:nvGrpSpPr>
            <p:cNvPr id="13" name="Group 12" descr="" title=""/>
            <p:cNvGrpSpPr>
              <a:grpSpLocks/>
            </p:cNvGrpSpPr>
            <p:nvPr/>
          </p:nvGrpSpPr>
          <p:grpSpPr bwMode="auto">
            <a:xfrm>
              <a:off x="3754434" y="2092286"/>
              <a:ext cx="304800" cy="444366"/>
              <a:chOff x="4038561" y="244005"/>
              <a:chExt cx="418132" cy="609602"/>
            </a:xfrm>
            <a:grpFill/>
          </p:grpSpPr>
          <p:sp>
            <p:nvSpPr>
              <p:cNvPr id="15" name="Freeform 6" descr="" title=""/>
              <p:cNvSpPr>
                <a:spLocks noEditPoints="1"/>
              </p:cNvSpPr>
              <p:nvPr/>
            </p:nvSpPr>
            <p:spPr bwMode="auto">
              <a:xfrm>
                <a:off x="4038561" y="697355"/>
                <a:ext cx="418132" cy="156252"/>
              </a:xfrm>
              <a:custGeom>
                <a:avLst/>
                <a:gdLst>
                  <a:gd name="T0" fmla="*/ 285268 w 107"/>
                  <a:gd name="T1" fmla="*/ 7813 h 40"/>
                  <a:gd name="T2" fmla="*/ 418132 w 107"/>
                  <a:gd name="T3" fmla="*/ 58595 h 40"/>
                  <a:gd name="T4" fmla="*/ 390778 w 107"/>
                  <a:gd name="T5" fmla="*/ 156252 h 40"/>
                  <a:gd name="T6" fmla="*/ 0 w 107"/>
                  <a:gd name="T7" fmla="*/ 156252 h 40"/>
                  <a:gd name="T8" fmla="*/ 175850 w 107"/>
                  <a:gd name="T9" fmla="*/ 121095 h 40"/>
                  <a:gd name="T10" fmla="*/ 207112 w 107"/>
                  <a:gd name="T11" fmla="*/ 125002 h 40"/>
                  <a:gd name="T12" fmla="*/ 191481 w 107"/>
                  <a:gd name="T13" fmla="*/ 27344 h 40"/>
                  <a:gd name="T14" fmla="*/ 171942 w 107"/>
                  <a:gd name="T15" fmla="*/ 82032 h 40"/>
                  <a:gd name="T16" fmla="*/ 156311 w 107"/>
                  <a:gd name="T17" fmla="*/ 42969 h 40"/>
                  <a:gd name="T18" fmla="*/ 128957 w 107"/>
                  <a:gd name="T19" fmla="*/ 42969 h 40"/>
                  <a:gd name="T20" fmla="*/ 140680 w 107"/>
                  <a:gd name="T21" fmla="*/ 136721 h 40"/>
                  <a:gd name="T22" fmla="*/ 160219 w 107"/>
                  <a:gd name="T23" fmla="*/ 85939 h 40"/>
                  <a:gd name="T24" fmla="*/ 320438 w 107"/>
                  <a:gd name="T25" fmla="*/ 85939 h 40"/>
                  <a:gd name="T26" fmla="*/ 336069 w 107"/>
                  <a:gd name="T27" fmla="*/ 136721 h 40"/>
                  <a:gd name="T28" fmla="*/ 347792 w 107"/>
                  <a:gd name="T29" fmla="*/ 46876 h 40"/>
                  <a:gd name="T30" fmla="*/ 320438 w 107"/>
                  <a:gd name="T31" fmla="*/ 46876 h 40"/>
                  <a:gd name="T32" fmla="*/ 367331 w 107"/>
                  <a:gd name="T33" fmla="*/ 89845 h 40"/>
                  <a:gd name="T34" fmla="*/ 382962 w 107"/>
                  <a:gd name="T35" fmla="*/ 136721 h 40"/>
                  <a:gd name="T36" fmla="*/ 398593 w 107"/>
                  <a:gd name="T37" fmla="*/ 50782 h 40"/>
                  <a:gd name="T38" fmla="*/ 367331 w 107"/>
                  <a:gd name="T39" fmla="*/ 54688 h 40"/>
                  <a:gd name="T40" fmla="*/ 254005 w 107"/>
                  <a:gd name="T41" fmla="*/ 82032 h 40"/>
                  <a:gd name="T42" fmla="*/ 254005 w 107"/>
                  <a:gd name="T43" fmla="*/ 42969 h 40"/>
                  <a:gd name="T44" fmla="*/ 226651 w 107"/>
                  <a:gd name="T45" fmla="*/ 42969 h 40"/>
                  <a:gd name="T46" fmla="*/ 238374 w 107"/>
                  <a:gd name="T47" fmla="*/ 136721 h 40"/>
                  <a:gd name="T48" fmla="*/ 254005 w 107"/>
                  <a:gd name="T49" fmla="*/ 82032 h 40"/>
                  <a:gd name="T50" fmla="*/ 300899 w 107"/>
                  <a:gd name="T51" fmla="*/ 46876 h 40"/>
                  <a:gd name="T52" fmla="*/ 273544 w 107"/>
                  <a:gd name="T53" fmla="*/ 42969 h 40"/>
                  <a:gd name="T54" fmla="*/ 289175 w 107"/>
                  <a:gd name="T55" fmla="*/ 136721 h 40"/>
                  <a:gd name="T56" fmla="*/ 300899 w 107"/>
                  <a:gd name="T57" fmla="*/ 82032 h 40"/>
                  <a:gd name="T58" fmla="*/ 109418 w 107"/>
                  <a:gd name="T59" fmla="*/ 50782 h 40"/>
                  <a:gd name="T60" fmla="*/ 82063 w 107"/>
                  <a:gd name="T61" fmla="*/ 46876 h 40"/>
                  <a:gd name="T62" fmla="*/ 93787 w 107"/>
                  <a:gd name="T63" fmla="*/ 136721 h 40"/>
                  <a:gd name="T64" fmla="*/ 109418 w 107"/>
                  <a:gd name="T65" fmla="*/ 89845 h 40"/>
                  <a:gd name="T66" fmla="*/ 62524 w 107"/>
                  <a:gd name="T67" fmla="*/ 85939 h 40"/>
                  <a:gd name="T68" fmla="*/ 46893 w 107"/>
                  <a:gd name="T69" fmla="*/ 39063 h 40"/>
                  <a:gd name="T70" fmla="*/ 31262 w 107"/>
                  <a:gd name="T71" fmla="*/ 125002 h 40"/>
                  <a:gd name="T72" fmla="*/ 58617 w 107"/>
                  <a:gd name="T73" fmla="*/ 125002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40">
                    <a:moveTo>
                      <a:pt x="1" y="9"/>
                    </a:moveTo>
                    <a:cubicBezTo>
                      <a:pt x="24" y="0"/>
                      <a:pt x="49" y="2"/>
                      <a:pt x="73" y="2"/>
                    </a:cubicBezTo>
                    <a:cubicBezTo>
                      <a:pt x="82" y="2"/>
                      <a:pt x="91" y="5"/>
                      <a:pt x="101" y="7"/>
                    </a:cubicBezTo>
                    <a:cubicBezTo>
                      <a:pt x="105" y="7"/>
                      <a:pt x="107" y="10"/>
                      <a:pt x="107" y="15"/>
                    </a:cubicBezTo>
                    <a:cubicBezTo>
                      <a:pt x="107" y="21"/>
                      <a:pt x="107" y="27"/>
                      <a:pt x="107" y="33"/>
                    </a:cubicBezTo>
                    <a:cubicBezTo>
                      <a:pt x="107" y="39"/>
                      <a:pt x="105" y="40"/>
                      <a:pt x="100" y="40"/>
                    </a:cubicBezTo>
                    <a:cubicBezTo>
                      <a:pt x="70" y="40"/>
                      <a:pt x="39" y="40"/>
                      <a:pt x="9" y="40"/>
                    </a:cubicBezTo>
                    <a:cubicBezTo>
                      <a:pt x="6" y="40"/>
                      <a:pt x="4" y="40"/>
                      <a:pt x="0" y="40"/>
                    </a:cubicBezTo>
                    <a:moveTo>
                      <a:pt x="44" y="21"/>
                    </a:moveTo>
                    <a:cubicBezTo>
                      <a:pt x="45" y="24"/>
                      <a:pt x="44" y="28"/>
                      <a:pt x="45" y="31"/>
                    </a:cubicBezTo>
                    <a:cubicBezTo>
                      <a:pt x="45" y="33"/>
                      <a:pt x="47" y="35"/>
                      <a:pt x="49" y="35"/>
                    </a:cubicBezTo>
                    <a:cubicBezTo>
                      <a:pt x="50" y="35"/>
                      <a:pt x="53" y="33"/>
                      <a:pt x="53" y="32"/>
                    </a:cubicBezTo>
                    <a:cubicBezTo>
                      <a:pt x="53" y="25"/>
                      <a:pt x="53" y="17"/>
                      <a:pt x="53" y="10"/>
                    </a:cubicBezTo>
                    <a:cubicBezTo>
                      <a:pt x="52" y="9"/>
                      <a:pt x="50" y="8"/>
                      <a:pt x="49" y="7"/>
                    </a:cubicBezTo>
                    <a:cubicBezTo>
                      <a:pt x="47" y="8"/>
                      <a:pt x="45" y="9"/>
                      <a:pt x="45" y="11"/>
                    </a:cubicBezTo>
                    <a:cubicBezTo>
                      <a:pt x="44" y="14"/>
                      <a:pt x="45" y="17"/>
                      <a:pt x="44" y="21"/>
                    </a:cubicBezTo>
                    <a:close/>
                    <a:moveTo>
                      <a:pt x="41" y="22"/>
                    </a:moveTo>
                    <a:cubicBezTo>
                      <a:pt x="41" y="18"/>
                      <a:pt x="41" y="15"/>
                      <a:pt x="40" y="11"/>
                    </a:cubicBezTo>
                    <a:cubicBezTo>
                      <a:pt x="40" y="10"/>
                      <a:pt x="38" y="7"/>
                      <a:pt x="37" y="8"/>
                    </a:cubicBezTo>
                    <a:cubicBezTo>
                      <a:pt x="35" y="8"/>
                      <a:pt x="33" y="10"/>
                      <a:pt x="33" y="11"/>
                    </a:cubicBezTo>
                    <a:cubicBezTo>
                      <a:pt x="32" y="18"/>
                      <a:pt x="33" y="25"/>
                      <a:pt x="33" y="32"/>
                    </a:cubicBezTo>
                    <a:cubicBezTo>
                      <a:pt x="33" y="33"/>
                      <a:pt x="35" y="35"/>
                      <a:pt x="36" y="35"/>
                    </a:cubicBezTo>
                    <a:cubicBezTo>
                      <a:pt x="38" y="35"/>
                      <a:pt x="40" y="33"/>
                      <a:pt x="40" y="32"/>
                    </a:cubicBezTo>
                    <a:cubicBezTo>
                      <a:pt x="41" y="28"/>
                      <a:pt x="41" y="25"/>
                      <a:pt x="41" y="22"/>
                    </a:cubicBezTo>
                    <a:close/>
                    <a:moveTo>
                      <a:pt x="82" y="22"/>
                    </a:moveTo>
                    <a:cubicBezTo>
                      <a:pt x="82" y="22"/>
                      <a:pt x="82" y="22"/>
                      <a:pt x="82" y="22"/>
                    </a:cubicBezTo>
                    <a:cubicBezTo>
                      <a:pt x="82" y="25"/>
                      <a:pt x="82" y="28"/>
                      <a:pt x="82" y="32"/>
                    </a:cubicBezTo>
                    <a:cubicBezTo>
                      <a:pt x="82" y="33"/>
                      <a:pt x="84" y="35"/>
                      <a:pt x="86" y="35"/>
                    </a:cubicBezTo>
                    <a:cubicBezTo>
                      <a:pt x="87" y="35"/>
                      <a:pt x="89" y="33"/>
                      <a:pt x="89" y="32"/>
                    </a:cubicBezTo>
                    <a:cubicBezTo>
                      <a:pt x="90" y="25"/>
                      <a:pt x="90" y="19"/>
                      <a:pt x="89" y="12"/>
                    </a:cubicBezTo>
                    <a:cubicBezTo>
                      <a:pt x="89" y="11"/>
                      <a:pt x="87" y="9"/>
                      <a:pt x="86" y="8"/>
                    </a:cubicBezTo>
                    <a:cubicBezTo>
                      <a:pt x="84" y="10"/>
                      <a:pt x="82" y="11"/>
                      <a:pt x="82" y="12"/>
                    </a:cubicBezTo>
                    <a:cubicBezTo>
                      <a:pt x="81" y="15"/>
                      <a:pt x="82" y="19"/>
                      <a:pt x="82" y="22"/>
                    </a:cubicBezTo>
                    <a:close/>
                    <a:moveTo>
                      <a:pt x="94" y="23"/>
                    </a:moveTo>
                    <a:cubicBezTo>
                      <a:pt x="94" y="25"/>
                      <a:pt x="94" y="29"/>
                      <a:pt x="95" y="32"/>
                    </a:cubicBezTo>
                    <a:cubicBezTo>
                      <a:pt x="95" y="33"/>
                      <a:pt x="97" y="35"/>
                      <a:pt x="98" y="35"/>
                    </a:cubicBezTo>
                    <a:cubicBezTo>
                      <a:pt x="99" y="35"/>
                      <a:pt x="102" y="33"/>
                      <a:pt x="102" y="32"/>
                    </a:cubicBezTo>
                    <a:cubicBezTo>
                      <a:pt x="102" y="26"/>
                      <a:pt x="102" y="20"/>
                      <a:pt x="102" y="13"/>
                    </a:cubicBezTo>
                    <a:cubicBezTo>
                      <a:pt x="102" y="12"/>
                      <a:pt x="99" y="10"/>
                      <a:pt x="98" y="10"/>
                    </a:cubicBezTo>
                    <a:cubicBezTo>
                      <a:pt x="97" y="10"/>
                      <a:pt x="95" y="12"/>
                      <a:pt x="94" y="14"/>
                    </a:cubicBezTo>
                    <a:cubicBezTo>
                      <a:pt x="94" y="16"/>
                      <a:pt x="94" y="19"/>
                      <a:pt x="94" y="23"/>
                    </a:cubicBezTo>
                    <a:close/>
                    <a:moveTo>
                      <a:pt x="65" y="21"/>
                    </a:moveTo>
                    <a:cubicBezTo>
                      <a:pt x="65" y="21"/>
                      <a:pt x="65" y="21"/>
                      <a:pt x="65" y="21"/>
                    </a:cubicBezTo>
                    <a:cubicBezTo>
                      <a:pt x="65" y="18"/>
                      <a:pt x="66" y="14"/>
                      <a:pt x="65" y="11"/>
                    </a:cubicBezTo>
                    <a:cubicBezTo>
                      <a:pt x="65" y="9"/>
                      <a:pt x="62" y="8"/>
                      <a:pt x="61" y="7"/>
                    </a:cubicBezTo>
                    <a:cubicBezTo>
                      <a:pt x="60" y="8"/>
                      <a:pt x="58" y="10"/>
                      <a:pt x="58" y="11"/>
                    </a:cubicBezTo>
                    <a:cubicBezTo>
                      <a:pt x="57" y="18"/>
                      <a:pt x="57" y="25"/>
                      <a:pt x="58" y="31"/>
                    </a:cubicBezTo>
                    <a:cubicBezTo>
                      <a:pt x="58" y="33"/>
                      <a:pt x="60" y="34"/>
                      <a:pt x="61" y="35"/>
                    </a:cubicBezTo>
                    <a:cubicBezTo>
                      <a:pt x="62" y="34"/>
                      <a:pt x="65" y="33"/>
                      <a:pt x="65" y="32"/>
                    </a:cubicBezTo>
                    <a:cubicBezTo>
                      <a:pt x="65" y="28"/>
                      <a:pt x="65" y="24"/>
                      <a:pt x="65" y="21"/>
                    </a:cubicBezTo>
                    <a:close/>
                    <a:moveTo>
                      <a:pt x="77" y="21"/>
                    </a:moveTo>
                    <a:cubicBezTo>
                      <a:pt x="77" y="18"/>
                      <a:pt x="78" y="15"/>
                      <a:pt x="77" y="12"/>
                    </a:cubicBezTo>
                    <a:cubicBezTo>
                      <a:pt x="77" y="10"/>
                      <a:pt x="75" y="9"/>
                      <a:pt x="74" y="7"/>
                    </a:cubicBezTo>
                    <a:cubicBezTo>
                      <a:pt x="72" y="9"/>
                      <a:pt x="70" y="10"/>
                      <a:pt x="70" y="11"/>
                    </a:cubicBezTo>
                    <a:cubicBezTo>
                      <a:pt x="70" y="18"/>
                      <a:pt x="70" y="25"/>
                      <a:pt x="70" y="31"/>
                    </a:cubicBezTo>
                    <a:cubicBezTo>
                      <a:pt x="70" y="33"/>
                      <a:pt x="72" y="34"/>
                      <a:pt x="74" y="35"/>
                    </a:cubicBezTo>
                    <a:cubicBezTo>
                      <a:pt x="75" y="34"/>
                      <a:pt x="77" y="33"/>
                      <a:pt x="77" y="31"/>
                    </a:cubicBezTo>
                    <a:cubicBezTo>
                      <a:pt x="78" y="28"/>
                      <a:pt x="77" y="25"/>
                      <a:pt x="77" y="21"/>
                    </a:cubicBezTo>
                    <a:close/>
                    <a:moveTo>
                      <a:pt x="28" y="23"/>
                    </a:moveTo>
                    <a:cubicBezTo>
                      <a:pt x="28" y="19"/>
                      <a:pt x="28" y="16"/>
                      <a:pt x="28" y="13"/>
                    </a:cubicBezTo>
                    <a:cubicBezTo>
                      <a:pt x="28" y="11"/>
                      <a:pt x="26" y="10"/>
                      <a:pt x="25" y="8"/>
                    </a:cubicBezTo>
                    <a:cubicBezTo>
                      <a:pt x="23" y="10"/>
                      <a:pt x="21" y="11"/>
                      <a:pt x="21" y="12"/>
                    </a:cubicBezTo>
                    <a:cubicBezTo>
                      <a:pt x="20" y="19"/>
                      <a:pt x="20" y="25"/>
                      <a:pt x="21" y="32"/>
                    </a:cubicBezTo>
                    <a:cubicBezTo>
                      <a:pt x="21" y="33"/>
                      <a:pt x="23" y="34"/>
                      <a:pt x="24" y="35"/>
                    </a:cubicBezTo>
                    <a:cubicBezTo>
                      <a:pt x="26" y="34"/>
                      <a:pt x="27" y="33"/>
                      <a:pt x="28" y="31"/>
                    </a:cubicBezTo>
                    <a:cubicBezTo>
                      <a:pt x="28" y="28"/>
                      <a:pt x="28" y="26"/>
                      <a:pt x="28" y="23"/>
                    </a:cubicBezTo>
                    <a:close/>
                    <a:moveTo>
                      <a:pt x="16" y="22"/>
                    </a:moveTo>
                    <a:cubicBezTo>
                      <a:pt x="16" y="22"/>
                      <a:pt x="16" y="22"/>
                      <a:pt x="16" y="22"/>
                    </a:cubicBezTo>
                    <a:cubicBezTo>
                      <a:pt x="16" y="19"/>
                      <a:pt x="16" y="17"/>
                      <a:pt x="16" y="15"/>
                    </a:cubicBezTo>
                    <a:cubicBezTo>
                      <a:pt x="15" y="13"/>
                      <a:pt x="13" y="11"/>
                      <a:pt x="12" y="10"/>
                    </a:cubicBezTo>
                    <a:cubicBezTo>
                      <a:pt x="11" y="11"/>
                      <a:pt x="9" y="13"/>
                      <a:pt x="8" y="14"/>
                    </a:cubicBezTo>
                    <a:cubicBezTo>
                      <a:pt x="8" y="20"/>
                      <a:pt x="8" y="26"/>
                      <a:pt x="8" y="32"/>
                    </a:cubicBezTo>
                    <a:cubicBezTo>
                      <a:pt x="9" y="33"/>
                      <a:pt x="11" y="35"/>
                      <a:pt x="11" y="35"/>
                    </a:cubicBezTo>
                    <a:cubicBezTo>
                      <a:pt x="13" y="35"/>
                      <a:pt x="15" y="33"/>
                      <a:pt x="15" y="32"/>
                    </a:cubicBezTo>
                    <a:cubicBezTo>
                      <a:pt x="16" y="29"/>
                      <a:pt x="16" y="25"/>
                      <a:pt x="16"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 name="Freeform 7" descr="" title=""/>
              <p:cNvSpPr>
                <a:spLocks/>
              </p:cNvSpPr>
              <p:nvPr/>
            </p:nvSpPr>
            <p:spPr bwMode="auto">
              <a:xfrm>
                <a:off x="4108986" y="443721"/>
                <a:ext cx="273436" cy="144148"/>
              </a:xfrm>
              <a:custGeom>
                <a:avLst/>
                <a:gdLst>
                  <a:gd name="T0" fmla="*/ 273436 w 70"/>
                  <a:gd name="T1" fmla="*/ 144148 h 37"/>
                  <a:gd name="T2" fmla="*/ 257811 w 70"/>
                  <a:gd name="T3" fmla="*/ 128564 h 37"/>
                  <a:gd name="T4" fmla="*/ 257811 w 70"/>
                  <a:gd name="T5" fmla="*/ 116877 h 37"/>
                  <a:gd name="T6" fmla="*/ 242186 w 70"/>
                  <a:gd name="T7" fmla="*/ 85710 h 37"/>
                  <a:gd name="T8" fmla="*/ 226561 w 70"/>
                  <a:gd name="T9" fmla="*/ 116877 h 37"/>
                  <a:gd name="T10" fmla="*/ 218749 w 70"/>
                  <a:gd name="T11" fmla="*/ 128564 h 37"/>
                  <a:gd name="T12" fmla="*/ 214843 w 70"/>
                  <a:gd name="T13" fmla="*/ 93501 h 37"/>
                  <a:gd name="T14" fmla="*/ 203124 w 70"/>
                  <a:gd name="T15" fmla="*/ 77918 h 37"/>
                  <a:gd name="T16" fmla="*/ 191405 w 70"/>
                  <a:gd name="T17" fmla="*/ 93501 h 37"/>
                  <a:gd name="T18" fmla="*/ 191405 w 70"/>
                  <a:gd name="T19" fmla="*/ 128564 h 37"/>
                  <a:gd name="T20" fmla="*/ 179687 w 70"/>
                  <a:gd name="T21" fmla="*/ 128564 h 37"/>
                  <a:gd name="T22" fmla="*/ 175780 w 70"/>
                  <a:gd name="T23" fmla="*/ 97397 h 37"/>
                  <a:gd name="T24" fmla="*/ 164062 w 70"/>
                  <a:gd name="T25" fmla="*/ 77918 h 37"/>
                  <a:gd name="T26" fmla="*/ 148437 w 70"/>
                  <a:gd name="T27" fmla="*/ 97397 h 37"/>
                  <a:gd name="T28" fmla="*/ 148437 w 70"/>
                  <a:gd name="T29" fmla="*/ 124669 h 37"/>
                  <a:gd name="T30" fmla="*/ 140624 w 70"/>
                  <a:gd name="T31" fmla="*/ 124669 h 37"/>
                  <a:gd name="T32" fmla="*/ 136718 w 70"/>
                  <a:gd name="T33" fmla="*/ 93501 h 37"/>
                  <a:gd name="T34" fmla="*/ 124999 w 70"/>
                  <a:gd name="T35" fmla="*/ 77918 h 37"/>
                  <a:gd name="T36" fmla="*/ 113281 w 70"/>
                  <a:gd name="T37" fmla="*/ 93501 h 37"/>
                  <a:gd name="T38" fmla="*/ 109374 w 70"/>
                  <a:gd name="T39" fmla="*/ 124669 h 37"/>
                  <a:gd name="T40" fmla="*/ 101562 w 70"/>
                  <a:gd name="T41" fmla="*/ 124669 h 37"/>
                  <a:gd name="T42" fmla="*/ 97656 w 70"/>
                  <a:gd name="T43" fmla="*/ 97397 h 37"/>
                  <a:gd name="T44" fmla="*/ 85937 w 70"/>
                  <a:gd name="T45" fmla="*/ 77918 h 37"/>
                  <a:gd name="T46" fmla="*/ 70312 w 70"/>
                  <a:gd name="T47" fmla="*/ 101293 h 37"/>
                  <a:gd name="T48" fmla="*/ 70312 w 70"/>
                  <a:gd name="T49" fmla="*/ 128564 h 37"/>
                  <a:gd name="T50" fmla="*/ 62500 w 70"/>
                  <a:gd name="T51" fmla="*/ 128564 h 37"/>
                  <a:gd name="T52" fmla="*/ 58593 w 70"/>
                  <a:gd name="T53" fmla="*/ 109085 h 37"/>
                  <a:gd name="T54" fmla="*/ 46875 w 70"/>
                  <a:gd name="T55" fmla="*/ 85710 h 37"/>
                  <a:gd name="T56" fmla="*/ 31250 w 70"/>
                  <a:gd name="T57" fmla="*/ 109085 h 37"/>
                  <a:gd name="T58" fmla="*/ 31250 w 70"/>
                  <a:gd name="T59" fmla="*/ 120773 h 37"/>
                  <a:gd name="T60" fmla="*/ 7812 w 70"/>
                  <a:gd name="T61" fmla="*/ 140252 h 37"/>
                  <a:gd name="T62" fmla="*/ 132812 w 70"/>
                  <a:gd name="T63" fmla="*/ 7792 h 37"/>
                  <a:gd name="T64" fmla="*/ 273436 w 70"/>
                  <a:gd name="T65" fmla="*/ 144148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37">
                    <a:moveTo>
                      <a:pt x="70" y="37"/>
                    </a:moveTo>
                    <a:cubicBezTo>
                      <a:pt x="69" y="36"/>
                      <a:pt x="67" y="35"/>
                      <a:pt x="66" y="33"/>
                    </a:cubicBezTo>
                    <a:cubicBezTo>
                      <a:pt x="65" y="33"/>
                      <a:pt x="66" y="31"/>
                      <a:pt x="66" y="30"/>
                    </a:cubicBezTo>
                    <a:cubicBezTo>
                      <a:pt x="65" y="27"/>
                      <a:pt x="63" y="24"/>
                      <a:pt x="62" y="22"/>
                    </a:cubicBezTo>
                    <a:cubicBezTo>
                      <a:pt x="61" y="24"/>
                      <a:pt x="60" y="27"/>
                      <a:pt x="58" y="30"/>
                    </a:cubicBezTo>
                    <a:cubicBezTo>
                      <a:pt x="58" y="31"/>
                      <a:pt x="58" y="32"/>
                      <a:pt x="56" y="33"/>
                    </a:cubicBezTo>
                    <a:cubicBezTo>
                      <a:pt x="56" y="30"/>
                      <a:pt x="56" y="27"/>
                      <a:pt x="55" y="24"/>
                    </a:cubicBezTo>
                    <a:cubicBezTo>
                      <a:pt x="55" y="23"/>
                      <a:pt x="53" y="21"/>
                      <a:pt x="52" y="20"/>
                    </a:cubicBezTo>
                    <a:cubicBezTo>
                      <a:pt x="51" y="21"/>
                      <a:pt x="49" y="23"/>
                      <a:pt x="49" y="24"/>
                    </a:cubicBezTo>
                    <a:cubicBezTo>
                      <a:pt x="49" y="27"/>
                      <a:pt x="49" y="30"/>
                      <a:pt x="49" y="33"/>
                    </a:cubicBezTo>
                    <a:cubicBezTo>
                      <a:pt x="48" y="33"/>
                      <a:pt x="47" y="33"/>
                      <a:pt x="46" y="33"/>
                    </a:cubicBezTo>
                    <a:cubicBezTo>
                      <a:pt x="46" y="30"/>
                      <a:pt x="46" y="27"/>
                      <a:pt x="45" y="25"/>
                    </a:cubicBezTo>
                    <a:cubicBezTo>
                      <a:pt x="45" y="23"/>
                      <a:pt x="43" y="21"/>
                      <a:pt x="42" y="20"/>
                    </a:cubicBezTo>
                    <a:cubicBezTo>
                      <a:pt x="40" y="21"/>
                      <a:pt x="39" y="23"/>
                      <a:pt x="38" y="25"/>
                    </a:cubicBezTo>
                    <a:cubicBezTo>
                      <a:pt x="38" y="27"/>
                      <a:pt x="38" y="30"/>
                      <a:pt x="38" y="32"/>
                    </a:cubicBezTo>
                    <a:cubicBezTo>
                      <a:pt x="37" y="32"/>
                      <a:pt x="37" y="32"/>
                      <a:pt x="36" y="32"/>
                    </a:cubicBezTo>
                    <a:cubicBezTo>
                      <a:pt x="36" y="30"/>
                      <a:pt x="36" y="27"/>
                      <a:pt x="35" y="24"/>
                    </a:cubicBezTo>
                    <a:cubicBezTo>
                      <a:pt x="35" y="23"/>
                      <a:pt x="33" y="21"/>
                      <a:pt x="32" y="20"/>
                    </a:cubicBezTo>
                    <a:cubicBezTo>
                      <a:pt x="31" y="21"/>
                      <a:pt x="29" y="22"/>
                      <a:pt x="29" y="24"/>
                    </a:cubicBezTo>
                    <a:cubicBezTo>
                      <a:pt x="28" y="26"/>
                      <a:pt x="28" y="29"/>
                      <a:pt x="28" y="32"/>
                    </a:cubicBezTo>
                    <a:cubicBezTo>
                      <a:pt x="27" y="32"/>
                      <a:pt x="26" y="32"/>
                      <a:pt x="26" y="32"/>
                    </a:cubicBezTo>
                    <a:cubicBezTo>
                      <a:pt x="25" y="30"/>
                      <a:pt x="25" y="28"/>
                      <a:pt x="25" y="25"/>
                    </a:cubicBezTo>
                    <a:cubicBezTo>
                      <a:pt x="24" y="24"/>
                      <a:pt x="23" y="22"/>
                      <a:pt x="22" y="20"/>
                    </a:cubicBezTo>
                    <a:cubicBezTo>
                      <a:pt x="21" y="22"/>
                      <a:pt x="19" y="24"/>
                      <a:pt x="18" y="26"/>
                    </a:cubicBezTo>
                    <a:cubicBezTo>
                      <a:pt x="18" y="28"/>
                      <a:pt x="18" y="31"/>
                      <a:pt x="18" y="33"/>
                    </a:cubicBezTo>
                    <a:cubicBezTo>
                      <a:pt x="17" y="33"/>
                      <a:pt x="16" y="33"/>
                      <a:pt x="16" y="33"/>
                    </a:cubicBezTo>
                    <a:cubicBezTo>
                      <a:pt x="16" y="32"/>
                      <a:pt x="16" y="30"/>
                      <a:pt x="15" y="28"/>
                    </a:cubicBezTo>
                    <a:cubicBezTo>
                      <a:pt x="14" y="26"/>
                      <a:pt x="13" y="24"/>
                      <a:pt x="12" y="22"/>
                    </a:cubicBezTo>
                    <a:cubicBezTo>
                      <a:pt x="11" y="24"/>
                      <a:pt x="9" y="26"/>
                      <a:pt x="8" y="28"/>
                    </a:cubicBezTo>
                    <a:cubicBezTo>
                      <a:pt x="8" y="29"/>
                      <a:pt x="8" y="30"/>
                      <a:pt x="8" y="31"/>
                    </a:cubicBezTo>
                    <a:cubicBezTo>
                      <a:pt x="8" y="35"/>
                      <a:pt x="6" y="37"/>
                      <a:pt x="2" y="36"/>
                    </a:cubicBezTo>
                    <a:cubicBezTo>
                      <a:pt x="0" y="21"/>
                      <a:pt x="15" y="5"/>
                      <a:pt x="34" y="2"/>
                    </a:cubicBezTo>
                    <a:cubicBezTo>
                      <a:pt x="52" y="0"/>
                      <a:pt x="69" y="15"/>
                      <a:pt x="70"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Freeform 8" descr="" title=""/>
              <p:cNvSpPr>
                <a:spLocks/>
              </p:cNvSpPr>
              <p:nvPr/>
            </p:nvSpPr>
            <p:spPr bwMode="auto">
              <a:xfrm>
                <a:off x="4073775" y="595572"/>
                <a:ext cx="355413" cy="97933"/>
              </a:xfrm>
              <a:custGeom>
                <a:avLst/>
                <a:gdLst>
                  <a:gd name="T0" fmla="*/ 339790 w 91"/>
                  <a:gd name="T1" fmla="*/ 97933 h 25"/>
                  <a:gd name="T2" fmla="*/ 335885 w 91"/>
                  <a:gd name="T3" fmla="*/ 62677 h 25"/>
                  <a:gd name="T4" fmla="*/ 320262 w 91"/>
                  <a:gd name="T5" fmla="*/ 31339 h 25"/>
                  <a:gd name="T6" fmla="*/ 304640 w 91"/>
                  <a:gd name="T7" fmla="*/ 62677 h 25"/>
                  <a:gd name="T8" fmla="*/ 304640 w 91"/>
                  <a:gd name="T9" fmla="*/ 90098 h 25"/>
                  <a:gd name="T10" fmla="*/ 292923 w 91"/>
                  <a:gd name="T11" fmla="*/ 90098 h 25"/>
                  <a:gd name="T12" fmla="*/ 289017 w 91"/>
                  <a:gd name="T13" fmla="*/ 62677 h 25"/>
                  <a:gd name="T14" fmla="*/ 273395 w 91"/>
                  <a:gd name="T15" fmla="*/ 27421 h 25"/>
                  <a:gd name="T16" fmla="*/ 257772 w 91"/>
                  <a:gd name="T17" fmla="*/ 58760 h 25"/>
                  <a:gd name="T18" fmla="*/ 253866 w 91"/>
                  <a:gd name="T19" fmla="*/ 82264 h 25"/>
                  <a:gd name="T20" fmla="*/ 246055 w 91"/>
                  <a:gd name="T21" fmla="*/ 86181 h 25"/>
                  <a:gd name="T22" fmla="*/ 242150 w 91"/>
                  <a:gd name="T23" fmla="*/ 54842 h 25"/>
                  <a:gd name="T24" fmla="*/ 226527 w 91"/>
                  <a:gd name="T25" fmla="*/ 23504 h 25"/>
                  <a:gd name="T26" fmla="*/ 210904 w 91"/>
                  <a:gd name="T27" fmla="*/ 54842 h 25"/>
                  <a:gd name="T28" fmla="*/ 210904 w 91"/>
                  <a:gd name="T29" fmla="*/ 82264 h 25"/>
                  <a:gd name="T30" fmla="*/ 199188 w 91"/>
                  <a:gd name="T31" fmla="*/ 82264 h 25"/>
                  <a:gd name="T32" fmla="*/ 195282 w 91"/>
                  <a:gd name="T33" fmla="*/ 58760 h 25"/>
                  <a:gd name="T34" fmla="*/ 179659 w 91"/>
                  <a:gd name="T35" fmla="*/ 23504 h 25"/>
                  <a:gd name="T36" fmla="*/ 164037 w 91"/>
                  <a:gd name="T37" fmla="*/ 58760 h 25"/>
                  <a:gd name="T38" fmla="*/ 156225 w 91"/>
                  <a:gd name="T39" fmla="*/ 82264 h 25"/>
                  <a:gd name="T40" fmla="*/ 148414 w 91"/>
                  <a:gd name="T41" fmla="*/ 82264 h 25"/>
                  <a:gd name="T42" fmla="*/ 144509 w 91"/>
                  <a:gd name="T43" fmla="*/ 47008 h 25"/>
                  <a:gd name="T44" fmla="*/ 132792 w 91"/>
                  <a:gd name="T45" fmla="*/ 23504 h 25"/>
                  <a:gd name="T46" fmla="*/ 117169 w 91"/>
                  <a:gd name="T47" fmla="*/ 47008 h 25"/>
                  <a:gd name="T48" fmla="*/ 113263 w 91"/>
                  <a:gd name="T49" fmla="*/ 82264 h 25"/>
                  <a:gd name="T50" fmla="*/ 105452 w 91"/>
                  <a:gd name="T51" fmla="*/ 86181 h 25"/>
                  <a:gd name="T52" fmla="*/ 101547 w 91"/>
                  <a:gd name="T53" fmla="*/ 54842 h 25"/>
                  <a:gd name="T54" fmla="*/ 85924 w 91"/>
                  <a:gd name="T55" fmla="*/ 27421 h 25"/>
                  <a:gd name="T56" fmla="*/ 70301 w 91"/>
                  <a:gd name="T57" fmla="*/ 54842 h 25"/>
                  <a:gd name="T58" fmla="*/ 66396 w 91"/>
                  <a:gd name="T59" fmla="*/ 90098 h 25"/>
                  <a:gd name="T60" fmla="*/ 58585 w 91"/>
                  <a:gd name="T61" fmla="*/ 90098 h 25"/>
                  <a:gd name="T62" fmla="*/ 54679 w 91"/>
                  <a:gd name="T63" fmla="*/ 66594 h 25"/>
                  <a:gd name="T64" fmla="*/ 39056 w 91"/>
                  <a:gd name="T65" fmla="*/ 35256 h 25"/>
                  <a:gd name="T66" fmla="*/ 23434 w 91"/>
                  <a:gd name="T67" fmla="*/ 70512 h 25"/>
                  <a:gd name="T68" fmla="*/ 0 w 91"/>
                  <a:gd name="T69" fmla="*/ 97933 h 25"/>
                  <a:gd name="T70" fmla="*/ 3906 w 91"/>
                  <a:gd name="T71" fmla="*/ 31339 h 25"/>
                  <a:gd name="T72" fmla="*/ 27339 w 91"/>
                  <a:gd name="T73" fmla="*/ 15669 h 25"/>
                  <a:gd name="T74" fmla="*/ 206999 w 91"/>
                  <a:gd name="T75" fmla="*/ 3917 h 25"/>
                  <a:gd name="T76" fmla="*/ 316357 w 91"/>
                  <a:gd name="T77" fmla="*/ 15669 h 25"/>
                  <a:gd name="T78" fmla="*/ 351507 w 91"/>
                  <a:gd name="T79" fmla="*/ 58760 h 25"/>
                  <a:gd name="T80" fmla="*/ 347602 w 91"/>
                  <a:gd name="T81" fmla="*/ 97933 h 25"/>
                  <a:gd name="T82" fmla="*/ 339790 w 91"/>
                  <a:gd name="T83" fmla="*/ 97933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25">
                    <a:moveTo>
                      <a:pt x="87" y="25"/>
                    </a:moveTo>
                    <a:cubicBezTo>
                      <a:pt x="87" y="22"/>
                      <a:pt x="87" y="19"/>
                      <a:pt x="86" y="16"/>
                    </a:cubicBezTo>
                    <a:cubicBezTo>
                      <a:pt x="85" y="13"/>
                      <a:pt x="83" y="11"/>
                      <a:pt x="82" y="8"/>
                    </a:cubicBezTo>
                    <a:cubicBezTo>
                      <a:pt x="81" y="11"/>
                      <a:pt x="79" y="13"/>
                      <a:pt x="78" y="16"/>
                    </a:cubicBezTo>
                    <a:cubicBezTo>
                      <a:pt x="78" y="18"/>
                      <a:pt x="78" y="20"/>
                      <a:pt x="78" y="23"/>
                    </a:cubicBezTo>
                    <a:cubicBezTo>
                      <a:pt x="77" y="23"/>
                      <a:pt x="76" y="23"/>
                      <a:pt x="75" y="23"/>
                    </a:cubicBezTo>
                    <a:cubicBezTo>
                      <a:pt x="75" y="20"/>
                      <a:pt x="75" y="18"/>
                      <a:pt x="74" y="16"/>
                    </a:cubicBezTo>
                    <a:cubicBezTo>
                      <a:pt x="73" y="13"/>
                      <a:pt x="72" y="7"/>
                      <a:pt x="70" y="7"/>
                    </a:cubicBezTo>
                    <a:cubicBezTo>
                      <a:pt x="65" y="7"/>
                      <a:pt x="67" y="12"/>
                      <a:pt x="66" y="15"/>
                    </a:cubicBezTo>
                    <a:cubicBezTo>
                      <a:pt x="66" y="17"/>
                      <a:pt x="66" y="19"/>
                      <a:pt x="65" y="21"/>
                    </a:cubicBezTo>
                    <a:cubicBezTo>
                      <a:pt x="64" y="21"/>
                      <a:pt x="64" y="22"/>
                      <a:pt x="63" y="22"/>
                    </a:cubicBezTo>
                    <a:cubicBezTo>
                      <a:pt x="62" y="19"/>
                      <a:pt x="62" y="16"/>
                      <a:pt x="62" y="14"/>
                    </a:cubicBezTo>
                    <a:cubicBezTo>
                      <a:pt x="61" y="11"/>
                      <a:pt x="63" y="6"/>
                      <a:pt x="58" y="6"/>
                    </a:cubicBezTo>
                    <a:cubicBezTo>
                      <a:pt x="57" y="6"/>
                      <a:pt x="55" y="11"/>
                      <a:pt x="54" y="14"/>
                    </a:cubicBezTo>
                    <a:cubicBezTo>
                      <a:pt x="54" y="16"/>
                      <a:pt x="54" y="18"/>
                      <a:pt x="54" y="21"/>
                    </a:cubicBezTo>
                    <a:cubicBezTo>
                      <a:pt x="53" y="21"/>
                      <a:pt x="52" y="21"/>
                      <a:pt x="51" y="21"/>
                    </a:cubicBezTo>
                    <a:cubicBezTo>
                      <a:pt x="51" y="19"/>
                      <a:pt x="50" y="17"/>
                      <a:pt x="50" y="15"/>
                    </a:cubicBezTo>
                    <a:cubicBezTo>
                      <a:pt x="49" y="12"/>
                      <a:pt x="48" y="6"/>
                      <a:pt x="46" y="6"/>
                    </a:cubicBezTo>
                    <a:cubicBezTo>
                      <a:pt x="41" y="6"/>
                      <a:pt x="43" y="11"/>
                      <a:pt x="42" y="15"/>
                    </a:cubicBezTo>
                    <a:cubicBezTo>
                      <a:pt x="42" y="17"/>
                      <a:pt x="41" y="19"/>
                      <a:pt x="40" y="21"/>
                    </a:cubicBezTo>
                    <a:cubicBezTo>
                      <a:pt x="40" y="21"/>
                      <a:pt x="39" y="21"/>
                      <a:pt x="38" y="21"/>
                    </a:cubicBezTo>
                    <a:cubicBezTo>
                      <a:pt x="38" y="18"/>
                      <a:pt x="38" y="15"/>
                      <a:pt x="37" y="12"/>
                    </a:cubicBezTo>
                    <a:cubicBezTo>
                      <a:pt x="37" y="10"/>
                      <a:pt x="35" y="8"/>
                      <a:pt x="34" y="6"/>
                    </a:cubicBezTo>
                    <a:cubicBezTo>
                      <a:pt x="33" y="8"/>
                      <a:pt x="31" y="10"/>
                      <a:pt x="30" y="12"/>
                    </a:cubicBezTo>
                    <a:cubicBezTo>
                      <a:pt x="29" y="15"/>
                      <a:pt x="30" y="18"/>
                      <a:pt x="29" y="21"/>
                    </a:cubicBezTo>
                    <a:cubicBezTo>
                      <a:pt x="28" y="21"/>
                      <a:pt x="27" y="22"/>
                      <a:pt x="27" y="22"/>
                    </a:cubicBezTo>
                    <a:cubicBezTo>
                      <a:pt x="26" y="19"/>
                      <a:pt x="26" y="16"/>
                      <a:pt x="26" y="14"/>
                    </a:cubicBezTo>
                    <a:cubicBezTo>
                      <a:pt x="25" y="11"/>
                      <a:pt x="23" y="9"/>
                      <a:pt x="22" y="7"/>
                    </a:cubicBezTo>
                    <a:cubicBezTo>
                      <a:pt x="21" y="9"/>
                      <a:pt x="19" y="11"/>
                      <a:pt x="18" y="14"/>
                    </a:cubicBezTo>
                    <a:cubicBezTo>
                      <a:pt x="17" y="17"/>
                      <a:pt x="18" y="20"/>
                      <a:pt x="17" y="23"/>
                    </a:cubicBezTo>
                    <a:cubicBezTo>
                      <a:pt x="17" y="23"/>
                      <a:pt x="16" y="23"/>
                      <a:pt x="15" y="23"/>
                    </a:cubicBezTo>
                    <a:cubicBezTo>
                      <a:pt x="15" y="21"/>
                      <a:pt x="14" y="19"/>
                      <a:pt x="14" y="17"/>
                    </a:cubicBezTo>
                    <a:cubicBezTo>
                      <a:pt x="13" y="14"/>
                      <a:pt x="15" y="9"/>
                      <a:pt x="10" y="9"/>
                    </a:cubicBezTo>
                    <a:cubicBezTo>
                      <a:pt x="5" y="9"/>
                      <a:pt x="6" y="14"/>
                      <a:pt x="6" y="18"/>
                    </a:cubicBezTo>
                    <a:cubicBezTo>
                      <a:pt x="6" y="21"/>
                      <a:pt x="7" y="25"/>
                      <a:pt x="0" y="25"/>
                    </a:cubicBezTo>
                    <a:cubicBezTo>
                      <a:pt x="0" y="20"/>
                      <a:pt x="0" y="14"/>
                      <a:pt x="1" y="8"/>
                    </a:cubicBezTo>
                    <a:cubicBezTo>
                      <a:pt x="1" y="7"/>
                      <a:pt x="5" y="5"/>
                      <a:pt x="7" y="4"/>
                    </a:cubicBezTo>
                    <a:cubicBezTo>
                      <a:pt x="22" y="3"/>
                      <a:pt x="38" y="1"/>
                      <a:pt x="53" y="1"/>
                    </a:cubicBezTo>
                    <a:cubicBezTo>
                      <a:pt x="62" y="0"/>
                      <a:pt x="72" y="3"/>
                      <a:pt x="81" y="4"/>
                    </a:cubicBezTo>
                    <a:cubicBezTo>
                      <a:pt x="88" y="5"/>
                      <a:pt x="91" y="8"/>
                      <a:pt x="90" y="15"/>
                    </a:cubicBezTo>
                    <a:cubicBezTo>
                      <a:pt x="90" y="18"/>
                      <a:pt x="90" y="22"/>
                      <a:pt x="89" y="25"/>
                    </a:cubicBezTo>
                    <a:cubicBezTo>
                      <a:pt x="89" y="25"/>
                      <a:pt x="88" y="25"/>
                      <a:pt x="87"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Freeform 9" descr="" title=""/>
              <p:cNvSpPr>
                <a:spLocks/>
              </p:cNvSpPr>
              <p:nvPr/>
            </p:nvSpPr>
            <p:spPr bwMode="auto">
              <a:xfrm>
                <a:off x="4222323" y="244005"/>
                <a:ext cx="58869" cy="187612"/>
              </a:xfrm>
              <a:custGeom>
                <a:avLst/>
                <a:gdLst>
                  <a:gd name="T0" fmla="*/ 19623 w 15"/>
                  <a:gd name="T1" fmla="*/ 0 h 48"/>
                  <a:gd name="T2" fmla="*/ 58869 w 15"/>
                  <a:gd name="T3" fmla="*/ 105532 h 48"/>
                  <a:gd name="T4" fmla="*/ 58869 w 15"/>
                  <a:gd name="T5" fmla="*/ 187612 h 48"/>
                  <a:gd name="T6" fmla="*/ 0 w 15"/>
                  <a:gd name="T7" fmla="*/ 187612 h 48"/>
                  <a:gd name="T8" fmla="*/ 0 w 15"/>
                  <a:gd name="T9" fmla="*/ 109440 h 48"/>
                  <a:gd name="T10" fmla="*/ 3925 w 15"/>
                  <a:gd name="T11" fmla="*/ 113349 h 48"/>
                  <a:gd name="T12" fmla="*/ 15698 w 15"/>
                  <a:gd name="T13" fmla="*/ 62537 h 48"/>
                  <a:gd name="T14" fmla="*/ 19623 w 15"/>
                  <a:gd name="T15" fmla="*/ 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8">
                    <a:moveTo>
                      <a:pt x="5" y="0"/>
                    </a:moveTo>
                    <a:cubicBezTo>
                      <a:pt x="15" y="8"/>
                      <a:pt x="5" y="20"/>
                      <a:pt x="15" y="27"/>
                    </a:cubicBezTo>
                    <a:cubicBezTo>
                      <a:pt x="15" y="34"/>
                      <a:pt x="15" y="41"/>
                      <a:pt x="15" y="48"/>
                    </a:cubicBezTo>
                    <a:cubicBezTo>
                      <a:pt x="10" y="48"/>
                      <a:pt x="4" y="48"/>
                      <a:pt x="0" y="48"/>
                    </a:cubicBezTo>
                    <a:cubicBezTo>
                      <a:pt x="0" y="41"/>
                      <a:pt x="0" y="35"/>
                      <a:pt x="0" y="28"/>
                    </a:cubicBezTo>
                    <a:cubicBezTo>
                      <a:pt x="0" y="28"/>
                      <a:pt x="0" y="28"/>
                      <a:pt x="1" y="29"/>
                    </a:cubicBezTo>
                    <a:cubicBezTo>
                      <a:pt x="2" y="24"/>
                      <a:pt x="3" y="20"/>
                      <a:pt x="4" y="16"/>
                    </a:cubicBezTo>
                    <a:cubicBezTo>
                      <a:pt x="4" y="11"/>
                      <a:pt x="5" y="5"/>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
          <p:nvSpPr>
            <p:cNvPr id="14" name="Rectangle 36" descr="" title=""/>
            <p:cNvSpPr>
              <a:spLocks noChangeArrowheads="1"/>
            </p:cNvSpPr>
            <p:nvPr/>
          </p:nvSpPr>
          <p:spPr bwMode="auto">
            <a:xfrm flipV="1">
              <a:off x="3714750" y="2514309"/>
              <a:ext cx="381000" cy="4601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550484412"/>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0" y="2781300"/>
            <a:ext cx="74676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Common SCA Pitfalls</a:t>
            </a:r>
            <a:br>
              <a:rPr lang="en-US" sz="5400" b="1" spc="-420" dirty="0" smtClean="0">
                <a:solidFill>
                  <a:schemeClr val="bg1"/>
                </a:solidFill>
                <a:latin typeface="Arial Black" panose="020B0A04020102020204" pitchFamily="34" charset="0"/>
                <a:ea typeface="+mn-ea"/>
                <a:cs typeface="+mn-cs"/>
              </a:rPr>
            </a:br>
            <a:r>
              <a:rPr lang="en-US" sz="4800" b="1" spc="-420" dirty="0" smtClean="0">
                <a:solidFill>
                  <a:schemeClr val="bg1"/>
                </a:solidFill>
                <a:latin typeface="Arial Black" panose="020B0A04020102020204" pitchFamily="34" charset="0"/>
                <a:ea typeface="+mn-ea"/>
                <a:cs typeface="+mn-cs"/>
              </a:rPr>
              <a:t>What to Watch Out For</a:t>
            </a:r>
            <a:endParaRPr lang="en-US" sz="48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Not recognizing that the contract is covered by SCA</a:t>
            </a:r>
          </a:p>
          <a:p>
            <a:pPr lvl="1"/>
            <a:r>
              <a:rPr lang="en-US" dirty="0">
                <a:latin typeface="Arial" panose="020B0604020202020204" pitchFamily="34" charset="0"/>
                <a:cs typeface="Arial" panose="020B0604020202020204" pitchFamily="34" charset="0"/>
              </a:rPr>
              <a:t>Or not objecting pre-bid to inclusion of SCA clause to </a:t>
            </a:r>
            <a:r>
              <a:rPr lang="en-US" dirty="0" smtClean="0">
                <a:latin typeface="Arial" panose="020B0604020202020204" pitchFamily="34" charset="0"/>
                <a:cs typeface="Arial" panose="020B0604020202020204" pitchFamily="34" charset="0"/>
              </a:rPr>
              <a:t>a services </a:t>
            </a:r>
            <a:r>
              <a:rPr lang="en-US" dirty="0">
                <a:latin typeface="Arial" panose="020B0604020202020204" pitchFamily="34" charset="0"/>
                <a:cs typeface="Arial" panose="020B0604020202020204" pitchFamily="34" charset="0"/>
              </a:rPr>
              <a:t>contract that shouldn’t be </a:t>
            </a:r>
            <a:r>
              <a:rPr lang="en-US" dirty="0" smtClean="0">
                <a:latin typeface="Arial" panose="020B0604020202020204" pitchFamily="34" charset="0"/>
                <a:cs typeface="Arial" panose="020B0604020202020204" pitchFamily="34" charset="0"/>
              </a:rPr>
              <a:t>covered by SCA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Using incorrect WD or incorrect WD job classifications</a:t>
            </a:r>
          </a:p>
          <a:p>
            <a:r>
              <a:rPr lang="en-US" dirty="0">
                <a:latin typeface="Arial" panose="020B0604020202020204" pitchFamily="34" charset="0"/>
                <a:cs typeface="Arial" panose="020B0604020202020204" pitchFamily="34" charset="0"/>
              </a:rPr>
              <a:t>Counting fringe payments that aren’t “bona fide” fringe (many health and pension plans don’t meet SCA requirements, or must receive specific DOL approval)</a:t>
            </a:r>
          </a:p>
          <a:p>
            <a:r>
              <a:rPr lang="en-US" dirty="0">
                <a:latin typeface="Arial" panose="020B0604020202020204" pitchFamily="34" charset="0"/>
                <a:cs typeface="Arial" panose="020B0604020202020204" pitchFamily="34" charset="0"/>
              </a:rPr>
              <a:t>Failing to cash out remaining vacation at end of year </a:t>
            </a:r>
          </a:p>
          <a:p>
            <a:r>
              <a:rPr lang="en-US" dirty="0">
                <a:latin typeface="Arial" panose="020B0604020202020204" pitchFamily="34" charset="0"/>
                <a:cs typeface="Arial" panose="020B0604020202020204" pitchFamily="34" charset="0"/>
              </a:rPr>
              <a:t>Overpayment of H&amp;W benefits (for work above 40/2080 hours)</a:t>
            </a:r>
          </a:p>
          <a:p>
            <a:r>
              <a:rPr lang="en-US" dirty="0">
                <a:latin typeface="Arial" panose="020B0604020202020204" pitchFamily="34" charset="0"/>
                <a:cs typeface="Arial" panose="020B0604020202020204" pitchFamily="34" charset="0"/>
              </a:rPr>
              <a:t>Failing to flow-down SCA requirements to subcontractors (joint/several liability)</a:t>
            </a:r>
          </a:p>
          <a:p>
            <a:r>
              <a:rPr lang="en-US" dirty="0">
                <a:latin typeface="Arial" panose="020B0604020202020204" pitchFamily="34" charset="0"/>
                <a:cs typeface="Arial" panose="020B0604020202020204" pitchFamily="34" charset="0"/>
              </a:rPr>
              <a:t>Not adequately/tracking </a:t>
            </a:r>
            <a:r>
              <a:rPr lang="en-US" dirty="0" smtClean="0">
                <a:latin typeface="Arial" panose="020B0604020202020204" pitchFamily="34" charset="0"/>
                <a:cs typeface="Arial" panose="020B0604020202020204" pitchFamily="34" charset="0"/>
              </a:rPr>
              <a:t>segregation of </a:t>
            </a:r>
            <a:r>
              <a:rPr lang="en-US" dirty="0">
                <a:latin typeface="Arial" panose="020B0604020202020204" pitchFamily="34" charset="0"/>
                <a:cs typeface="Arial" panose="020B0604020202020204" pitchFamily="34" charset="0"/>
              </a:rPr>
              <a:t>employee time between SCA and Non-SCA covered work</a:t>
            </a:r>
          </a:p>
          <a:p>
            <a:r>
              <a:rPr lang="en-US" dirty="0">
                <a:latin typeface="Arial" panose="020B0604020202020204" pitchFamily="34" charset="0"/>
                <a:cs typeface="Arial" panose="020B0604020202020204" pitchFamily="34" charset="0"/>
              </a:rPr>
              <a:t>Failure to understand or account for successor-in-interest CBA rules</a:t>
            </a:r>
          </a:p>
          <a:p>
            <a:r>
              <a:rPr lang="en-US" dirty="0">
                <a:latin typeface="Arial" panose="020B0604020202020204" pitchFamily="34" charset="0"/>
                <a:cs typeface="Arial" panose="020B0604020202020204" pitchFamily="34" charset="0"/>
              </a:rPr>
              <a:t>Failure to price multi-year option contract labor in accordance with SCA principles</a:t>
            </a:r>
          </a:p>
          <a:p>
            <a:r>
              <a:rPr lang="en-US" dirty="0">
                <a:latin typeface="Arial" panose="020B0604020202020204" pitchFamily="34" charset="0"/>
                <a:cs typeface="Arial" panose="020B0604020202020204" pitchFamily="34" charset="0"/>
              </a:rPr>
              <a:t>WD inaccurate and workforce not unionized </a:t>
            </a:r>
          </a:p>
          <a:p>
            <a:pPr marL="0" indent="0">
              <a:buNone/>
            </a:pPr>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2"/>
          <a:srcRect/>
          <a:stretch>
            <a:fillRect/>
          </a:stretch>
        </p:blipFill>
        <p:spPr>
          <a:xfrm>
            <a:off x="15925800" y="9387394"/>
            <a:ext cx="2362200" cy="899605"/>
          </a:xfrm>
          <a:prstGeom prst="rect">
            <a:avLst/>
          </a:prstGeom>
        </p:spPr>
      </p:pic>
      <p:grpSp>
        <p:nvGrpSpPr>
          <p:cNvPr id="12" name="Group 46" descr="" title=""/>
          <p:cNvGrpSpPr>
            <a:grpSpLocks/>
          </p:cNvGrpSpPr>
          <p:nvPr/>
        </p:nvGrpSpPr>
        <p:grpSpPr bwMode="auto">
          <a:xfrm>
            <a:off x="2910840" y="5061857"/>
            <a:ext cx="1645920" cy="1828800"/>
            <a:chOff x="3714750" y="2092286"/>
            <a:chExt cx="381000" cy="468033"/>
          </a:xfrm>
          <a:solidFill>
            <a:schemeClr val="bg1"/>
          </a:solidFill>
        </p:grpSpPr>
        <p:grpSp>
          <p:nvGrpSpPr>
            <p:cNvPr id="13" name="Group 12" descr="" title=""/>
            <p:cNvGrpSpPr>
              <a:grpSpLocks/>
            </p:cNvGrpSpPr>
            <p:nvPr/>
          </p:nvGrpSpPr>
          <p:grpSpPr bwMode="auto">
            <a:xfrm>
              <a:off x="3754434" y="2092286"/>
              <a:ext cx="304800" cy="444366"/>
              <a:chOff x="4038561" y="244005"/>
              <a:chExt cx="418132" cy="609602"/>
            </a:xfrm>
            <a:grpFill/>
          </p:grpSpPr>
          <p:sp>
            <p:nvSpPr>
              <p:cNvPr id="15" name="Freeform 6" descr="" title=""/>
              <p:cNvSpPr>
                <a:spLocks noEditPoints="1"/>
              </p:cNvSpPr>
              <p:nvPr/>
            </p:nvSpPr>
            <p:spPr bwMode="auto">
              <a:xfrm>
                <a:off x="4038561" y="697355"/>
                <a:ext cx="418132" cy="156252"/>
              </a:xfrm>
              <a:custGeom>
                <a:avLst/>
                <a:gdLst>
                  <a:gd name="T0" fmla="*/ 285268 w 107"/>
                  <a:gd name="T1" fmla="*/ 7813 h 40"/>
                  <a:gd name="T2" fmla="*/ 418132 w 107"/>
                  <a:gd name="T3" fmla="*/ 58595 h 40"/>
                  <a:gd name="T4" fmla="*/ 390778 w 107"/>
                  <a:gd name="T5" fmla="*/ 156252 h 40"/>
                  <a:gd name="T6" fmla="*/ 0 w 107"/>
                  <a:gd name="T7" fmla="*/ 156252 h 40"/>
                  <a:gd name="T8" fmla="*/ 175850 w 107"/>
                  <a:gd name="T9" fmla="*/ 121095 h 40"/>
                  <a:gd name="T10" fmla="*/ 207112 w 107"/>
                  <a:gd name="T11" fmla="*/ 125002 h 40"/>
                  <a:gd name="T12" fmla="*/ 191481 w 107"/>
                  <a:gd name="T13" fmla="*/ 27344 h 40"/>
                  <a:gd name="T14" fmla="*/ 171942 w 107"/>
                  <a:gd name="T15" fmla="*/ 82032 h 40"/>
                  <a:gd name="T16" fmla="*/ 156311 w 107"/>
                  <a:gd name="T17" fmla="*/ 42969 h 40"/>
                  <a:gd name="T18" fmla="*/ 128957 w 107"/>
                  <a:gd name="T19" fmla="*/ 42969 h 40"/>
                  <a:gd name="T20" fmla="*/ 140680 w 107"/>
                  <a:gd name="T21" fmla="*/ 136721 h 40"/>
                  <a:gd name="T22" fmla="*/ 160219 w 107"/>
                  <a:gd name="T23" fmla="*/ 85939 h 40"/>
                  <a:gd name="T24" fmla="*/ 320438 w 107"/>
                  <a:gd name="T25" fmla="*/ 85939 h 40"/>
                  <a:gd name="T26" fmla="*/ 336069 w 107"/>
                  <a:gd name="T27" fmla="*/ 136721 h 40"/>
                  <a:gd name="T28" fmla="*/ 347792 w 107"/>
                  <a:gd name="T29" fmla="*/ 46876 h 40"/>
                  <a:gd name="T30" fmla="*/ 320438 w 107"/>
                  <a:gd name="T31" fmla="*/ 46876 h 40"/>
                  <a:gd name="T32" fmla="*/ 367331 w 107"/>
                  <a:gd name="T33" fmla="*/ 89845 h 40"/>
                  <a:gd name="T34" fmla="*/ 382962 w 107"/>
                  <a:gd name="T35" fmla="*/ 136721 h 40"/>
                  <a:gd name="T36" fmla="*/ 398593 w 107"/>
                  <a:gd name="T37" fmla="*/ 50782 h 40"/>
                  <a:gd name="T38" fmla="*/ 367331 w 107"/>
                  <a:gd name="T39" fmla="*/ 54688 h 40"/>
                  <a:gd name="T40" fmla="*/ 254005 w 107"/>
                  <a:gd name="T41" fmla="*/ 82032 h 40"/>
                  <a:gd name="T42" fmla="*/ 254005 w 107"/>
                  <a:gd name="T43" fmla="*/ 42969 h 40"/>
                  <a:gd name="T44" fmla="*/ 226651 w 107"/>
                  <a:gd name="T45" fmla="*/ 42969 h 40"/>
                  <a:gd name="T46" fmla="*/ 238374 w 107"/>
                  <a:gd name="T47" fmla="*/ 136721 h 40"/>
                  <a:gd name="T48" fmla="*/ 254005 w 107"/>
                  <a:gd name="T49" fmla="*/ 82032 h 40"/>
                  <a:gd name="T50" fmla="*/ 300899 w 107"/>
                  <a:gd name="T51" fmla="*/ 46876 h 40"/>
                  <a:gd name="T52" fmla="*/ 273544 w 107"/>
                  <a:gd name="T53" fmla="*/ 42969 h 40"/>
                  <a:gd name="T54" fmla="*/ 289175 w 107"/>
                  <a:gd name="T55" fmla="*/ 136721 h 40"/>
                  <a:gd name="T56" fmla="*/ 300899 w 107"/>
                  <a:gd name="T57" fmla="*/ 82032 h 40"/>
                  <a:gd name="T58" fmla="*/ 109418 w 107"/>
                  <a:gd name="T59" fmla="*/ 50782 h 40"/>
                  <a:gd name="T60" fmla="*/ 82063 w 107"/>
                  <a:gd name="T61" fmla="*/ 46876 h 40"/>
                  <a:gd name="T62" fmla="*/ 93787 w 107"/>
                  <a:gd name="T63" fmla="*/ 136721 h 40"/>
                  <a:gd name="T64" fmla="*/ 109418 w 107"/>
                  <a:gd name="T65" fmla="*/ 89845 h 40"/>
                  <a:gd name="T66" fmla="*/ 62524 w 107"/>
                  <a:gd name="T67" fmla="*/ 85939 h 40"/>
                  <a:gd name="T68" fmla="*/ 46893 w 107"/>
                  <a:gd name="T69" fmla="*/ 39063 h 40"/>
                  <a:gd name="T70" fmla="*/ 31262 w 107"/>
                  <a:gd name="T71" fmla="*/ 125002 h 40"/>
                  <a:gd name="T72" fmla="*/ 58617 w 107"/>
                  <a:gd name="T73" fmla="*/ 125002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40">
                    <a:moveTo>
                      <a:pt x="1" y="9"/>
                    </a:moveTo>
                    <a:cubicBezTo>
                      <a:pt x="24" y="0"/>
                      <a:pt x="49" y="2"/>
                      <a:pt x="73" y="2"/>
                    </a:cubicBezTo>
                    <a:cubicBezTo>
                      <a:pt x="82" y="2"/>
                      <a:pt x="91" y="5"/>
                      <a:pt x="101" y="7"/>
                    </a:cubicBezTo>
                    <a:cubicBezTo>
                      <a:pt x="105" y="7"/>
                      <a:pt x="107" y="10"/>
                      <a:pt x="107" y="15"/>
                    </a:cubicBezTo>
                    <a:cubicBezTo>
                      <a:pt x="107" y="21"/>
                      <a:pt x="107" y="27"/>
                      <a:pt x="107" y="33"/>
                    </a:cubicBezTo>
                    <a:cubicBezTo>
                      <a:pt x="107" y="39"/>
                      <a:pt x="105" y="40"/>
                      <a:pt x="100" y="40"/>
                    </a:cubicBezTo>
                    <a:cubicBezTo>
                      <a:pt x="70" y="40"/>
                      <a:pt x="39" y="40"/>
                      <a:pt x="9" y="40"/>
                    </a:cubicBezTo>
                    <a:cubicBezTo>
                      <a:pt x="6" y="40"/>
                      <a:pt x="4" y="40"/>
                      <a:pt x="0" y="40"/>
                    </a:cubicBezTo>
                    <a:moveTo>
                      <a:pt x="44" y="21"/>
                    </a:moveTo>
                    <a:cubicBezTo>
                      <a:pt x="45" y="24"/>
                      <a:pt x="44" y="28"/>
                      <a:pt x="45" y="31"/>
                    </a:cubicBezTo>
                    <a:cubicBezTo>
                      <a:pt x="45" y="33"/>
                      <a:pt x="47" y="35"/>
                      <a:pt x="49" y="35"/>
                    </a:cubicBezTo>
                    <a:cubicBezTo>
                      <a:pt x="50" y="35"/>
                      <a:pt x="53" y="33"/>
                      <a:pt x="53" y="32"/>
                    </a:cubicBezTo>
                    <a:cubicBezTo>
                      <a:pt x="53" y="25"/>
                      <a:pt x="53" y="17"/>
                      <a:pt x="53" y="10"/>
                    </a:cubicBezTo>
                    <a:cubicBezTo>
                      <a:pt x="52" y="9"/>
                      <a:pt x="50" y="8"/>
                      <a:pt x="49" y="7"/>
                    </a:cubicBezTo>
                    <a:cubicBezTo>
                      <a:pt x="47" y="8"/>
                      <a:pt x="45" y="9"/>
                      <a:pt x="45" y="11"/>
                    </a:cubicBezTo>
                    <a:cubicBezTo>
                      <a:pt x="44" y="14"/>
                      <a:pt x="45" y="17"/>
                      <a:pt x="44" y="21"/>
                    </a:cubicBezTo>
                    <a:close/>
                    <a:moveTo>
                      <a:pt x="41" y="22"/>
                    </a:moveTo>
                    <a:cubicBezTo>
                      <a:pt x="41" y="18"/>
                      <a:pt x="41" y="15"/>
                      <a:pt x="40" y="11"/>
                    </a:cubicBezTo>
                    <a:cubicBezTo>
                      <a:pt x="40" y="10"/>
                      <a:pt x="38" y="7"/>
                      <a:pt x="37" y="8"/>
                    </a:cubicBezTo>
                    <a:cubicBezTo>
                      <a:pt x="35" y="8"/>
                      <a:pt x="33" y="10"/>
                      <a:pt x="33" y="11"/>
                    </a:cubicBezTo>
                    <a:cubicBezTo>
                      <a:pt x="32" y="18"/>
                      <a:pt x="33" y="25"/>
                      <a:pt x="33" y="32"/>
                    </a:cubicBezTo>
                    <a:cubicBezTo>
                      <a:pt x="33" y="33"/>
                      <a:pt x="35" y="35"/>
                      <a:pt x="36" y="35"/>
                    </a:cubicBezTo>
                    <a:cubicBezTo>
                      <a:pt x="38" y="35"/>
                      <a:pt x="40" y="33"/>
                      <a:pt x="40" y="32"/>
                    </a:cubicBezTo>
                    <a:cubicBezTo>
                      <a:pt x="41" y="28"/>
                      <a:pt x="41" y="25"/>
                      <a:pt x="41" y="22"/>
                    </a:cubicBezTo>
                    <a:close/>
                    <a:moveTo>
                      <a:pt x="82" y="22"/>
                    </a:moveTo>
                    <a:cubicBezTo>
                      <a:pt x="82" y="22"/>
                      <a:pt x="82" y="22"/>
                      <a:pt x="82" y="22"/>
                    </a:cubicBezTo>
                    <a:cubicBezTo>
                      <a:pt x="82" y="25"/>
                      <a:pt x="82" y="28"/>
                      <a:pt x="82" y="32"/>
                    </a:cubicBezTo>
                    <a:cubicBezTo>
                      <a:pt x="82" y="33"/>
                      <a:pt x="84" y="35"/>
                      <a:pt x="86" y="35"/>
                    </a:cubicBezTo>
                    <a:cubicBezTo>
                      <a:pt x="87" y="35"/>
                      <a:pt x="89" y="33"/>
                      <a:pt x="89" y="32"/>
                    </a:cubicBezTo>
                    <a:cubicBezTo>
                      <a:pt x="90" y="25"/>
                      <a:pt x="90" y="19"/>
                      <a:pt x="89" y="12"/>
                    </a:cubicBezTo>
                    <a:cubicBezTo>
                      <a:pt x="89" y="11"/>
                      <a:pt x="87" y="9"/>
                      <a:pt x="86" y="8"/>
                    </a:cubicBezTo>
                    <a:cubicBezTo>
                      <a:pt x="84" y="10"/>
                      <a:pt x="82" y="11"/>
                      <a:pt x="82" y="12"/>
                    </a:cubicBezTo>
                    <a:cubicBezTo>
                      <a:pt x="81" y="15"/>
                      <a:pt x="82" y="19"/>
                      <a:pt x="82" y="22"/>
                    </a:cubicBezTo>
                    <a:close/>
                    <a:moveTo>
                      <a:pt x="94" y="23"/>
                    </a:moveTo>
                    <a:cubicBezTo>
                      <a:pt x="94" y="25"/>
                      <a:pt x="94" y="29"/>
                      <a:pt x="95" y="32"/>
                    </a:cubicBezTo>
                    <a:cubicBezTo>
                      <a:pt x="95" y="33"/>
                      <a:pt x="97" y="35"/>
                      <a:pt x="98" y="35"/>
                    </a:cubicBezTo>
                    <a:cubicBezTo>
                      <a:pt x="99" y="35"/>
                      <a:pt x="102" y="33"/>
                      <a:pt x="102" y="32"/>
                    </a:cubicBezTo>
                    <a:cubicBezTo>
                      <a:pt x="102" y="26"/>
                      <a:pt x="102" y="20"/>
                      <a:pt x="102" y="13"/>
                    </a:cubicBezTo>
                    <a:cubicBezTo>
                      <a:pt x="102" y="12"/>
                      <a:pt x="99" y="10"/>
                      <a:pt x="98" y="10"/>
                    </a:cubicBezTo>
                    <a:cubicBezTo>
                      <a:pt x="97" y="10"/>
                      <a:pt x="95" y="12"/>
                      <a:pt x="94" y="14"/>
                    </a:cubicBezTo>
                    <a:cubicBezTo>
                      <a:pt x="94" y="16"/>
                      <a:pt x="94" y="19"/>
                      <a:pt x="94" y="23"/>
                    </a:cubicBezTo>
                    <a:close/>
                    <a:moveTo>
                      <a:pt x="65" y="21"/>
                    </a:moveTo>
                    <a:cubicBezTo>
                      <a:pt x="65" y="21"/>
                      <a:pt x="65" y="21"/>
                      <a:pt x="65" y="21"/>
                    </a:cubicBezTo>
                    <a:cubicBezTo>
                      <a:pt x="65" y="18"/>
                      <a:pt x="66" y="14"/>
                      <a:pt x="65" y="11"/>
                    </a:cubicBezTo>
                    <a:cubicBezTo>
                      <a:pt x="65" y="9"/>
                      <a:pt x="62" y="8"/>
                      <a:pt x="61" y="7"/>
                    </a:cubicBezTo>
                    <a:cubicBezTo>
                      <a:pt x="60" y="8"/>
                      <a:pt x="58" y="10"/>
                      <a:pt x="58" y="11"/>
                    </a:cubicBezTo>
                    <a:cubicBezTo>
                      <a:pt x="57" y="18"/>
                      <a:pt x="57" y="25"/>
                      <a:pt x="58" y="31"/>
                    </a:cubicBezTo>
                    <a:cubicBezTo>
                      <a:pt x="58" y="33"/>
                      <a:pt x="60" y="34"/>
                      <a:pt x="61" y="35"/>
                    </a:cubicBezTo>
                    <a:cubicBezTo>
                      <a:pt x="62" y="34"/>
                      <a:pt x="65" y="33"/>
                      <a:pt x="65" y="32"/>
                    </a:cubicBezTo>
                    <a:cubicBezTo>
                      <a:pt x="65" y="28"/>
                      <a:pt x="65" y="24"/>
                      <a:pt x="65" y="21"/>
                    </a:cubicBezTo>
                    <a:close/>
                    <a:moveTo>
                      <a:pt x="77" y="21"/>
                    </a:moveTo>
                    <a:cubicBezTo>
                      <a:pt x="77" y="18"/>
                      <a:pt x="78" y="15"/>
                      <a:pt x="77" y="12"/>
                    </a:cubicBezTo>
                    <a:cubicBezTo>
                      <a:pt x="77" y="10"/>
                      <a:pt x="75" y="9"/>
                      <a:pt x="74" y="7"/>
                    </a:cubicBezTo>
                    <a:cubicBezTo>
                      <a:pt x="72" y="9"/>
                      <a:pt x="70" y="10"/>
                      <a:pt x="70" y="11"/>
                    </a:cubicBezTo>
                    <a:cubicBezTo>
                      <a:pt x="70" y="18"/>
                      <a:pt x="70" y="25"/>
                      <a:pt x="70" y="31"/>
                    </a:cubicBezTo>
                    <a:cubicBezTo>
                      <a:pt x="70" y="33"/>
                      <a:pt x="72" y="34"/>
                      <a:pt x="74" y="35"/>
                    </a:cubicBezTo>
                    <a:cubicBezTo>
                      <a:pt x="75" y="34"/>
                      <a:pt x="77" y="33"/>
                      <a:pt x="77" y="31"/>
                    </a:cubicBezTo>
                    <a:cubicBezTo>
                      <a:pt x="78" y="28"/>
                      <a:pt x="77" y="25"/>
                      <a:pt x="77" y="21"/>
                    </a:cubicBezTo>
                    <a:close/>
                    <a:moveTo>
                      <a:pt x="28" y="23"/>
                    </a:moveTo>
                    <a:cubicBezTo>
                      <a:pt x="28" y="19"/>
                      <a:pt x="28" y="16"/>
                      <a:pt x="28" y="13"/>
                    </a:cubicBezTo>
                    <a:cubicBezTo>
                      <a:pt x="28" y="11"/>
                      <a:pt x="26" y="10"/>
                      <a:pt x="25" y="8"/>
                    </a:cubicBezTo>
                    <a:cubicBezTo>
                      <a:pt x="23" y="10"/>
                      <a:pt x="21" y="11"/>
                      <a:pt x="21" y="12"/>
                    </a:cubicBezTo>
                    <a:cubicBezTo>
                      <a:pt x="20" y="19"/>
                      <a:pt x="20" y="25"/>
                      <a:pt x="21" y="32"/>
                    </a:cubicBezTo>
                    <a:cubicBezTo>
                      <a:pt x="21" y="33"/>
                      <a:pt x="23" y="34"/>
                      <a:pt x="24" y="35"/>
                    </a:cubicBezTo>
                    <a:cubicBezTo>
                      <a:pt x="26" y="34"/>
                      <a:pt x="27" y="33"/>
                      <a:pt x="28" y="31"/>
                    </a:cubicBezTo>
                    <a:cubicBezTo>
                      <a:pt x="28" y="28"/>
                      <a:pt x="28" y="26"/>
                      <a:pt x="28" y="23"/>
                    </a:cubicBezTo>
                    <a:close/>
                    <a:moveTo>
                      <a:pt x="16" y="22"/>
                    </a:moveTo>
                    <a:cubicBezTo>
                      <a:pt x="16" y="22"/>
                      <a:pt x="16" y="22"/>
                      <a:pt x="16" y="22"/>
                    </a:cubicBezTo>
                    <a:cubicBezTo>
                      <a:pt x="16" y="19"/>
                      <a:pt x="16" y="17"/>
                      <a:pt x="16" y="15"/>
                    </a:cubicBezTo>
                    <a:cubicBezTo>
                      <a:pt x="15" y="13"/>
                      <a:pt x="13" y="11"/>
                      <a:pt x="12" y="10"/>
                    </a:cubicBezTo>
                    <a:cubicBezTo>
                      <a:pt x="11" y="11"/>
                      <a:pt x="9" y="13"/>
                      <a:pt x="8" y="14"/>
                    </a:cubicBezTo>
                    <a:cubicBezTo>
                      <a:pt x="8" y="20"/>
                      <a:pt x="8" y="26"/>
                      <a:pt x="8" y="32"/>
                    </a:cubicBezTo>
                    <a:cubicBezTo>
                      <a:pt x="9" y="33"/>
                      <a:pt x="11" y="35"/>
                      <a:pt x="11" y="35"/>
                    </a:cubicBezTo>
                    <a:cubicBezTo>
                      <a:pt x="13" y="35"/>
                      <a:pt x="15" y="33"/>
                      <a:pt x="15" y="32"/>
                    </a:cubicBezTo>
                    <a:cubicBezTo>
                      <a:pt x="16" y="29"/>
                      <a:pt x="16" y="25"/>
                      <a:pt x="16"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 name="Freeform 7" descr="" title=""/>
              <p:cNvSpPr>
                <a:spLocks/>
              </p:cNvSpPr>
              <p:nvPr/>
            </p:nvSpPr>
            <p:spPr bwMode="auto">
              <a:xfrm>
                <a:off x="4108986" y="443721"/>
                <a:ext cx="273436" cy="144148"/>
              </a:xfrm>
              <a:custGeom>
                <a:avLst/>
                <a:gdLst>
                  <a:gd name="T0" fmla="*/ 273436 w 70"/>
                  <a:gd name="T1" fmla="*/ 144148 h 37"/>
                  <a:gd name="T2" fmla="*/ 257811 w 70"/>
                  <a:gd name="T3" fmla="*/ 128564 h 37"/>
                  <a:gd name="T4" fmla="*/ 257811 w 70"/>
                  <a:gd name="T5" fmla="*/ 116877 h 37"/>
                  <a:gd name="T6" fmla="*/ 242186 w 70"/>
                  <a:gd name="T7" fmla="*/ 85710 h 37"/>
                  <a:gd name="T8" fmla="*/ 226561 w 70"/>
                  <a:gd name="T9" fmla="*/ 116877 h 37"/>
                  <a:gd name="T10" fmla="*/ 218749 w 70"/>
                  <a:gd name="T11" fmla="*/ 128564 h 37"/>
                  <a:gd name="T12" fmla="*/ 214843 w 70"/>
                  <a:gd name="T13" fmla="*/ 93501 h 37"/>
                  <a:gd name="T14" fmla="*/ 203124 w 70"/>
                  <a:gd name="T15" fmla="*/ 77918 h 37"/>
                  <a:gd name="T16" fmla="*/ 191405 w 70"/>
                  <a:gd name="T17" fmla="*/ 93501 h 37"/>
                  <a:gd name="T18" fmla="*/ 191405 w 70"/>
                  <a:gd name="T19" fmla="*/ 128564 h 37"/>
                  <a:gd name="T20" fmla="*/ 179687 w 70"/>
                  <a:gd name="T21" fmla="*/ 128564 h 37"/>
                  <a:gd name="T22" fmla="*/ 175780 w 70"/>
                  <a:gd name="T23" fmla="*/ 97397 h 37"/>
                  <a:gd name="T24" fmla="*/ 164062 w 70"/>
                  <a:gd name="T25" fmla="*/ 77918 h 37"/>
                  <a:gd name="T26" fmla="*/ 148437 w 70"/>
                  <a:gd name="T27" fmla="*/ 97397 h 37"/>
                  <a:gd name="T28" fmla="*/ 148437 w 70"/>
                  <a:gd name="T29" fmla="*/ 124669 h 37"/>
                  <a:gd name="T30" fmla="*/ 140624 w 70"/>
                  <a:gd name="T31" fmla="*/ 124669 h 37"/>
                  <a:gd name="T32" fmla="*/ 136718 w 70"/>
                  <a:gd name="T33" fmla="*/ 93501 h 37"/>
                  <a:gd name="T34" fmla="*/ 124999 w 70"/>
                  <a:gd name="T35" fmla="*/ 77918 h 37"/>
                  <a:gd name="T36" fmla="*/ 113281 w 70"/>
                  <a:gd name="T37" fmla="*/ 93501 h 37"/>
                  <a:gd name="T38" fmla="*/ 109374 w 70"/>
                  <a:gd name="T39" fmla="*/ 124669 h 37"/>
                  <a:gd name="T40" fmla="*/ 101562 w 70"/>
                  <a:gd name="T41" fmla="*/ 124669 h 37"/>
                  <a:gd name="T42" fmla="*/ 97656 w 70"/>
                  <a:gd name="T43" fmla="*/ 97397 h 37"/>
                  <a:gd name="T44" fmla="*/ 85937 w 70"/>
                  <a:gd name="T45" fmla="*/ 77918 h 37"/>
                  <a:gd name="T46" fmla="*/ 70312 w 70"/>
                  <a:gd name="T47" fmla="*/ 101293 h 37"/>
                  <a:gd name="T48" fmla="*/ 70312 w 70"/>
                  <a:gd name="T49" fmla="*/ 128564 h 37"/>
                  <a:gd name="T50" fmla="*/ 62500 w 70"/>
                  <a:gd name="T51" fmla="*/ 128564 h 37"/>
                  <a:gd name="T52" fmla="*/ 58593 w 70"/>
                  <a:gd name="T53" fmla="*/ 109085 h 37"/>
                  <a:gd name="T54" fmla="*/ 46875 w 70"/>
                  <a:gd name="T55" fmla="*/ 85710 h 37"/>
                  <a:gd name="T56" fmla="*/ 31250 w 70"/>
                  <a:gd name="T57" fmla="*/ 109085 h 37"/>
                  <a:gd name="T58" fmla="*/ 31250 w 70"/>
                  <a:gd name="T59" fmla="*/ 120773 h 37"/>
                  <a:gd name="T60" fmla="*/ 7812 w 70"/>
                  <a:gd name="T61" fmla="*/ 140252 h 37"/>
                  <a:gd name="T62" fmla="*/ 132812 w 70"/>
                  <a:gd name="T63" fmla="*/ 7792 h 37"/>
                  <a:gd name="T64" fmla="*/ 273436 w 70"/>
                  <a:gd name="T65" fmla="*/ 144148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37">
                    <a:moveTo>
                      <a:pt x="70" y="37"/>
                    </a:moveTo>
                    <a:cubicBezTo>
                      <a:pt x="69" y="36"/>
                      <a:pt x="67" y="35"/>
                      <a:pt x="66" y="33"/>
                    </a:cubicBezTo>
                    <a:cubicBezTo>
                      <a:pt x="65" y="33"/>
                      <a:pt x="66" y="31"/>
                      <a:pt x="66" y="30"/>
                    </a:cubicBezTo>
                    <a:cubicBezTo>
                      <a:pt x="65" y="27"/>
                      <a:pt x="63" y="24"/>
                      <a:pt x="62" y="22"/>
                    </a:cubicBezTo>
                    <a:cubicBezTo>
                      <a:pt x="61" y="24"/>
                      <a:pt x="60" y="27"/>
                      <a:pt x="58" y="30"/>
                    </a:cubicBezTo>
                    <a:cubicBezTo>
                      <a:pt x="58" y="31"/>
                      <a:pt x="58" y="32"/>
                      <a:pt x="56" y="33"/>
                    </a:cubicBezTo>
                    <a:cubicBezTo>
                      <a:pt x="56" y="30"/>
                      <a:pt x="56" y="27"/>
                      <a:pt x="55" y="24"/>
                    </a:cubicBezTo>
                    <a:cubicBezTo>
                      <a:pt x="55" y="23"/>
                      <a:pt x="53" y="21"/>
                      <a:pt x="52" y="20"/>
                    </a:cubicBezTo>
                    <a:cubicBezTo>
                      <a:pt x="51" y="21"/>
                      <a:pt x="49" y="23"/>
                      <a:pt x="49" y="24"/>
                    </a:cubicBezTo>
                    <a:cubicBezTo>
                      <a:pt x="49" y="27"/>
                      <a:pt x="49" y="30"/>
                      <a:pt x="49" y="33"/>
                    </a:cubicBezTo>
                    <a:cubicBezTo>
                      <a:pt x="48" y="33"/>
                      <a:pt x="47" y="33"/>
                      <a:pt x="46" y="33"/>
                    </a:cubicBezTo>
                    <a:cubicBezTo>
                      <a:pt x="46" y="30"/>
                      <a:pt x="46" y="27"/>
                      <a:pt x="45" y="25"/>
                    </a:cubicBezTo>
                    <a:cubicBezTo>
                      <a:pt x="45" y="23"/>
                      <a:pt x="43" y="21"/>
                      <a:pt x="42" y="20"/>
                    </a:cubicBezTo>
                    <a:cubicBezTo>
                      <a:pt x="40" y="21"/>
                      <a:pt x="39" y="23"/>
                      <a:pt x="38" y="25"/>
                    </a:cubicBezTo>
                    <a:cubicBezTo>
                      <a:pt x="38" y="27"/>
                      <a:pt x="38" y="30"/>
                      <a:pt x="38" y="32"/>
                    </a:cubicBezTo>
                    <a:cubicBezTo>
                      <a:pt x="37" y="32"/>
                      <a:pt x="37" y="32"/>
                      <a:pt x="36" y="32"/>
                    </a:cubicBezTo>
                    <a:cubicBezTo>
                      <a:pt x="36" y="30"/>
                      <a:pt x="36" y="27"/>
                      <a:pt x="35" y="24"/>
                    </a:cubicBezTo>
                    <a:cubicBezTo>
                      <a:pt x="35" y="23"/>
                      <a:pt x="33" y="21"/>
                      <a:pt x="32" y="20"/>
                    </a:cubicBezTo>
                    <a:cubicBezTo>
                      <a:pt x="31" y="21"/>
                      <a:pt x="29" y="22"/>
                      <a:pt x="29" y="24"/>
                    </a:cubicBezTo>
                    <a:cubicBezTo>
                      <a:pt x="28" y="26"/>
                      <a:pt x="28" y="29"/>
                      <a:pt x="28" y="32"/>
                    </a:cubicBezTo>
                    <a:cubicBezTo>
                      <a:pt x="27" y="32"/>
                      <a:pt x="26" y="32"/>
                      <a:pt x="26" y="32"/>
                    </a:cubicBezTo>
                    <a:cubicBezTo>
                      <a:pt x="25" y="30"/>
                      <a:pt x="25" y="28"/>
                      <a:pt x="25" y="25"/>
                    </a:cubicBezTo>
                    <a:cubicBezTo>
                      <a:pt x="24" y="24"/>
                      <a:pt x="23" y="22"/>
                      <a:pt x="22" y="20"/>
                    </a:cubicBezTo>
                    <a:cubicBezTo>
                      <a:pt x="21" y="22"/>
                      <a:pt x="19" y="24"/>
                      <a:pt x="18" y="26"/>
                    </a:cubicBezTo>
                    <a:cubicBezTo>
                      <a:pt x="18" y="28"/>
                      <a:pt x="18" y="31"/>
                      <a:pt x="18" y="33"/>
                    </a:cubicBezTo>
                    <a:cubicBezTo>
                      <a:pt x="17" y="33"/>
                      <a:pt x="16" y="33"/>
                      <a:pt x="16" y="33"/>
                    </a:cubicBezTo>
                    <a:cubicBezTo>
                      <a:pt x="16" y="32"/>
                      <a:pt x="16" y="30"/>
                      <a:pt x="15" y="28"/>
                    </a:cubicBezTo>
                    <a:cubicBezTo>
                      <a:pt x="14" y="26"/>
                      <a:pt x="13" y="24"/>
                      <a:pt x="12" y="22"/>
                    </a:cubicBezTo>
                    <a:cubicBezTo>
                      <a:pt x="11" y="24"/>
                      <a:pt x="9" y="26"/>
                      <a:pt x="8" y="28"/>
                    </a:cubicBezTo>
                    <a:cubicBezTo>
                      <a:pt x="8" y="29"/>
                      <a:pt x="8" y="30"/>
                      <a:pt x="8" y="31"/>
                    </a:cubicBezTo>
                    <a:cubicBezTo>
                      <a:pt x="8" y="35"/>
                      <a:pt x="6" y="37"/>
                      <a:pt x="2" y="36"/>
                    </a:cubicBezTo>
                    <a:cubicBezTo>
                      <a:pt x="0" y="21"/>
                      <a:pt x="15" y="5"/>
                      <a:pt x="34" y="2"/>
                    </a:cubicBezTo>
                    <a:cubicBezTo>
                      <a:pt x="52" y="0"/>
                      <a:pt x="69" y="15"/>
                      <a:pt x="70"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Freeform 8" descr="" title=""/>
              <p:cNvSpPr>
                <a:spLocks/>
              </p:cNvSpPr>
              <p:nvPr/>
            </p:nvSpPr>
            <p:spPr bwMode="auto">
              <a:xfrm>
                <a:off x="4073775" y="595572"/>
                <a:ext cx="355413" cy="97933"/>
              </a:xfrm>
              <a:custGeom>
                <a:avLst/>
                <a:gdLst>
                  <a:gd name="T0" fmla="*/ 339790 w 91"/>
                  <a:gd name="T1" fmla="*/ 97933 h 25"/>
                  <a:gd name="T2" fmla="*/ 335885 w 91"/>
                  <a:gd name="T3" fmla="*/ 62677 h 25"/>
                  <a:gd name="T4" fmla="*/ 320262 w 91"/>
                  <a:gd name="T5" fmla="*/ 31339 h 25"/>
                  <a:gd name="T6" fmla="*/ 304640 w 91"/>
                  <a:gd name="T7" fmla="*/ 62677 h 25"/>
                  <a:gd name="T8" fmla="*/ 304640 w 91"/>
                  <a:gd name="T9" fmla="*/ 90098 h 25"/>
                  <a:gd name="T10" fmla="*/ 292923 w 91"/>
                  <a:gd name="T11" fmla="*/ 90098 h 25"/>
                  <a:gd name="T12" fmla="*/ 289017 w 91"/>
                  <a:gd name="T13" fmla="*/ 62677 h 25"/>
                  <a:gd name="T14" fmla="*/ 273395 w 91"/>
                  <a:gd name="T15" fmla="*/ 27421 h 25"/>
                  <a:gd name="T16" fmla="*/ 257772 w 91"/>
                  <a:gd name="T17" fmla="*/ 58760 h 25"/>
                  <a:gd name="T18" fmla="*/ 253866 w 91"/>
                  <a:gd name="T19" fmla="*/ 82264 h 25"/>
                  <a:gd name="T20" fmla="*/ 246055 w 91"/>
                  <a:gd name="T21" fmla="*/ 86181 h 25"/>
                  <a:gd name="T22" fmla="*/ 242150 w 91"/>
                  <a:gd name="T23" fmla="*/ 54842 h 25"/>
                  <a:gd name="T24" fmla="*/ 226527 w 91"/>
                  <a:gd name="T25" fmla="*/ 23504 h 25"/>
                  <a:gd name="T26" fmla="*/ 210904 w 91"/>
                  <a:gd name="T27" fmla="*/ 54842 h 25"/>
                  <a:gd name="T28" fmla="*/ 210904 w 91"/>
                  <a:gd name="T29" fmla="*/ 82264 h 25"/>
                  <a:gd name="T30" fmla="*/ 199188 w 91"/>
                  <a:gd name="T31" fmla="*/ 82264 h 25"/>
                  <a:gd name="T32" fmla="*/ 195282 w 91"/>
                  <a:gd name="T33" fmla="*/ 58760 h 25"/>
                  <a:gd name="T34" fmla="*/ 179659 w 91"/>
                  <a:gd name="T35" fmla="*/ 23504 h 25"/>
                  <a:gd name="T36" fmla="*/ 164037 w 91"/>
                  <a:gd name="T37" fmla="*/ 58760 h 25"/>
                  <a:gd name="T38" fmla="*/ 156225 w 91"/>
                  <a:gd name="T39" fmla="*/ 82264 h 25"/>
                  <a:gd name="T40" fmla="*/ 148414 w 91"/>
                  <a:gd name="T41" fmla="*/ 82264 h 25"/>
                  <a:gd name="T42" fmla="*/ 144509 w 91"/>
                  <a:gd name="T43" fmla="*/ 47008 h 25"/>
                  <a:gd name="T44" fmla="*/ 132792 w 91"/>
                  <a:gd name="T45" fmla="*/ 23504 h 25"/>
                  <a:gd name="T46" fmla="*/ 117169 w 91"/>
                  <a:gd name="T47" fmla="*/ 47008 h 25"/>
                  <a:gd name="T48" fmla="*/ 113263 w 91"/>
                  <a:gd name="T49" fmla="*/ 82264 h 25"/>
                  <a:gd name="T50" fmla="*/ 105452 w 91"/>
                  <a:gd name="T51" fmla="*/ 86181 h 25"/>
                  <a:gd name="T52" fmla="*/ 101547 w 91"/>
                  <a:gd name="T53" fmla="*/ 54842 h 25"/>
                  <a:gd name="T54" fmla="*/ 85924 w 91"/>
                  <a:gd name="T55" fmla="*/ 27421 h 25"/>
                  <a:gd name="T56" fmla="*/ 70301 w 91"/>
                  <a:gd name="T57" fmla="*/ 54842 h 25"/>
                  <a:gd name="T58" fmla="*/ 66396 w 91"/>
                  <a:gd name="T59" fmla="*/ 90098 h 25"/>
                  <a:gd name="T60" fmla="*/ 58585 w 91"/>
                  <a:gd name="T61" fmla="*/ 90098 h 25"/>
                  <a:gd name="T62" fmla="*/ 54679 w 91"/>
                  <a:gd name="T63" fmla="*/ 66594 h 25"/>
                  <a:gd name="T64" fmla="*/ 39056 w 91"/>
                  <a:gd name="T65" fmla="*/ 35256 h 25"/>
                  <a:gd name="T66" fmla="*/ 23434 w 91"/>
                  <a:gd name="T67" fmla="*/ 70512 h 25"/>
                  <a:gd name="T68" fmla="*/ 0 w 91"/>
                  <a:gd name="T69" fmla="*/ 97933 h 25"/>
                  <a:gd name="T70" fmla="*/ 3906 w 91"/>
                  <a:gd name="T71" fmla="*/ 31339 h 25"/>
                  <a:gd name="T72" fmla="*/ 27339 w 91"/>
                  <a:gd name="T73" fmla="*/ 15669 h 25"/>
                  <a:gd name="T74" fmla="*/ 206999 w 91"/>
                  <a:gd name="T75" fmla="*/ 3917 h 25"/>
                  <a:gd name="T76" fmla="*/ 316357 w 91"/>
                  <a:gd name="T77" fmla="*/ 15669 h 25"/>
                  <a:gd name="T78" fmla="*/ 351507 w 91"/>
                  <a:gd name="T79" fmla="*/ 58760 h 25"/>
                  <a:gd name="T80" fmla="*/ 347602 w 91"/>
                  <a:gd name="T81" fmla="*/ 97933 h 25"/>
                  <a:gd name="T82" fmla="*/ 339790 w 91"/>
                  <a:gd name="T83" fmla="*/ 97933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25">
                    <a:moveTo>
                      <a:pt x="87" y="25"/>
                    </a:moveTo>
                    <a:cubicBezTo>
                      <a:pt x="87" y="22"/>
                      <a:pt x="87" y="19"/>
                      <a:pt x="86" y="16"/>
                    </a:cubicBezTo>
                    <a:cubicBezTo>
                      <a:pt x="85" y="13"/>
                      <a:pt x="83" y="11"/>
                      <a:pt x="82" y="8"/>
                    </a:cubicBezTo>
                    <a:cubicBezTo>
                      <a:pt x="81" y="11"/>
                      <a:pt x="79" y="13"/>
                      <a:pt x="78" y="16"/>
                    </a:cubicBezTo>
                    <a:cubicBezTo>
                      <a:pt x="78" y="18"/>
                      <a:pt x="78" y="20"/>
                      <a:pt x="78" y="23"/>
                    </a:cubicBezTo>
                    <a:cubicBezTo>
                      <a:pt x="77" y="23"/>
                      <a:pt x="76" y="23"/>
                      <a:pt x="75" y="23"/>
                    </a:cubicBezTo>
                    <a:cubicBezTo>
                      <a:pt x="75" y="20"/>
                      <a:pt x="75" y="18"/>
                      <a:pt x="74" y="16"/>
                    </a:cubicBezTo>
                    <a:cubicBezTo>
                      <a:pt x="73" y="13"/>
                      <a:pt x="72" y="7"/>
                      <a:pt x="70" y="7"/>
                    </a:cubicBezTo>
                    <a:cubicBezTo>
                      <a:pt x="65" y="7"/>
                      <a:pt x="67" y="12"/>
                      <a:pt x="66" y="15"/>
                    </a:cubicBezTo>
                    <a:cubicBezTo>
                      <a:pt x="66" y="17"/>
                      <a:pt x="66" y="19"/>
                      <a:pt x="65" y="21"/>
                    </a:cubicBezTo>
                    <a:cubicBezTo>
                      <a:pt x="64" y="21"/>
                      <a:pt x="64" y="22"/>
                      <a:pt x="63" y="22"/>
                    </a:cubicBezTo>
                    <a:cubicBezTo>
                      <a:pt x="62" y="19"/>
                      <a:pt x="62" y="16"/>
                      <a:pt x="62" y="14"/>
                    </a:cubicBezTo>
                    <a:cubicBezTo>
                      <a:pt x="61" y="11"/>
                      <a:pt x="63" y="6"/>
                      <a:pt x="58" y="6"/>
                    </a:cubicBezTo>
                    <a:cubicBezTo>
                      <a:pt x="57" y="6"/>
                      <a:pt x="55" y="11"/>
                      <a:pt x="54" y="14"/>
                    </a:cubicBezTo>
                    <a:cubicBezTo>
                      <a:pt x="54" y="16"/>
                      <a:pt x="54" y="18"/>
                      <a:pt x="54" y="21"/>
                    </a:cubicBezTo>
                    <a:cubicBezTo>
                      <a:pt x="53" y="21"/>
                      <a:pt x="52" y="21"/>
                      <a:pt x="51" y="21"/>
                    </a:cubicBezTo>
                    <a:cubicBezTo>
                      <a:pt x="51" y="19"/>
                      <a:pt x="50" y="17"/>
                      <a:pt x="50" y="15"/>
                    </a:cubicBezTo>
                    <a:cubicBezTo>
                      <a:pt x="49" y="12"/>
                      <a:pt x="48" y="6"/>
                      <a:pt x="46" y="6"/>
                    </a:cubicBezTo>
                    <a:cubicBezTo>
                      <a:pt x="41" y="6"/>
                      <a:pt x="43" y="11"/>
                      <a:pt x="42" y="15"/>
                    </a:cubicBezTo>
                    <a:cubicBezTo>
                      <a:pt x="42" y="17"/>
                      <a:pt x="41" y="19"/>
                      <a:pt x="40" y="21"/>
                    </a:cubicBezTo>
                    <a:cubicBezTo>
                      <a:pt x="40" y="21"/>
                      <a:pt x="39" y="21"/>
                      <a:pt x="38" y="21"/>
                    </a:cubicBezTo>
                    <a:cubicBezTo>
                      <a:pt x="38" y="18"/>
                      <a:pt x="38" y="15"/>
                      <a:pt x="37" y="12"/>
                    </a:cubicBezTo>
                    <a:cubicBezTo>
                      <a:pt x="37" y="10"/>
                      <a:pt x="35" y="8"/>
                      <a:pt x="34" y="6"/>
                    </a:cubicBezTo>
                    <a:cubicBezTo>
                      <a:pt x="33" y="8"/>
                      <a:pt x="31" y="10"/>
                      <a:pt x="30" y="12"/>
                    </a:cubicBezTo>
                    <a:cubicBezTo>
                      <a:pt x="29" y="15"/>
                      <a:pt x="30" y="18"/>
                      <a:pt x="29" y="21"/>
                    </a:cubicBezTo>
                    <a:cubicBezTo>
                      <a:pt x="28" y="21"/>
                      <a:pt x="27" y="22"/>
                      <a:pt x="27" y="22"/>
                    </a:cubicBezTo>
                    <a:cubicBezTo>
                      <a:pt x="26" y="19"/>
                      <a:pt x="26" y="16"/>
                      <a:pt x="26" y="14"/>
                    </a:cubicBezTo>
                    <a:cubicBezTo>
                      <a:pt x="25" y="11"/>
                      <a:pt x="23" y="9"/>
                      <a:pt x="22" y="7"/>
                    </a:cubicBezTo>
                    <a:cubicBezTo>
                      <a:pt x="21" y="9"/>
                      <a:pt x="19" y="11"/>
                      <a:pt x="18" y="14"/>
                    </a:cubicBezTo>
                    <a:cubicBezTo>
                      <a:pt x="17" y="17"/>
                      <a:pt x="18" y="20"/>
                      <a:pt x="17" y="23"/>
                    </a:cubicBezTo>
                    <a:cubicBezTo>
                      <a:pt x="17" y="23"/>
                      <a:pt x="16" y="23"/>
                      <a:pt x="15" y="23"/>
                    </a:cubicBezTo>
                    <a:cubicBezTo>
                      <a:pt x="15" y="21"/>
                      <a:pt x="14" y="19"/>
                      <a:pt x="14" y="17"/>
                    </a:cubicBezTo>
                    <a:cubicBezTo>
                      <a:pt x="13" y="14"/>
                      <a:pt x="15" y="9"/>
                      <a:pt x="10" y="9"/>
                    </a:cubicBezTo>
                    <a:cubicBezTo>
                      <a:pt x="5" y="9"/>
                      <a:pt x="6" y="14"/>
                      <a:pt x="6" y="18"/>
                    </a:cubicBezTo>
                    <a:cubicBezTo>
                      <a:pt x="6" y="21"/>
                      <a:pt x="7" y="25"/>
                      <a:pt x="0" y="25"/>
                    </a:cubicBezTo>
                    <a:cubicBezTo>
                      <a:pt x="0" y="20"/>
                      <a:pt x="0" y="14"/>
                      <a:pt x="1" y="8"/>
                    </a:cubicBezTo>
                    <a:cubicBezTo>
                      <a:pt x="1" y="7"/>
                      <a:pt x="5" y="5"/>
                      <a:pt x="7" y="4"/>
                    </a:cubicBezTo>
                    <a:cubicBezTo>
                      <a:pt x="22" y="3"/>
                      <a:pt x="38" y="1"/>
                      <a:pt x="53" y="1"/>
                    </a:cubicBezTo>
                    <a:cubicBezTo>
                      <a:pt x="62" y="0"/>
                      <a:pt x="72" y="3"/>
                      <a:pt x="81" y="4"/>
                    </a:cubicBezTo>
                    <a:cubicBezTo>
                      <a:pt x="88" y="5"/>
                      <a:pt x="91" y="8"/>
                      <a:pt x="90" y="15"/>
                    </a:cubicBezTo>
                    <a:cubicBezTo>
                      <a:pt x="90" y="18"/>
                      <a:pt x="90" y="22"/>
                      <a:pt x="89" y="25"/>
                    </a:cubicBezTo>
                    <a:cubicBezTo>
                      <a:pt x="89" y="25"/>
                      <a:pt x="88" y="25"/>
                      <a:pt x="87"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Freeform 9" descr="" title=""/>
              <p:cNvSpPr>
                <a:spLocks/>
              </p:cNvSpPr>
              <p:nvPr/>
            </p:nvSpPr>
            <p:spPr bwMode="auto">
              <a:xfrm>
                <a:off x="4222323" y="244005"/>
                <a:ext cx="58869" cy="187612"/>
              </a:xfrm>
              <a:custGeom>
                <a:avLst/>
                <a:gdLst>
                  <a:gd name="T0" fmla="*/ 19623 w 15"/>
                  <a:gd name="T1" fmla="*/ 0 h 48"/>
                  <a:gd name="T2" fmla="*/ 58869 w 15"/>
                  <a:gd name="T3" fmla="*/ 105532 h 48"/>
                  <a:gd name="T4" fmla="*/ 58869 w 15"/>
                  <a:gd name="T5" fmla="*/ 187612 h 48"/>
                  <a:gd name="T6" fmla="*/ 0 w 15"/>
                  <a:gd name="T7" fmla="*/ 187612 h 48"/>
                  <a:gd name="T8" fmla="*/ 0 w 15"/>
                  <a:gd name="T9" fmla="*/ 109440 h 48"/>
                  <a:gd name="T10" fmla="*/ 3925 w 15"/>
                  <a:gd name="T11" fmla="*/ 113349 h 48"/>
                  <a:gd name="T12" fmla="*/ 15698 w 15"/>
                  <a:gd name="T13" fmla="*/ 62537 h 48"/>
                  <a:gd name="T14" fmla="*/ 19623 w 15"/>
                  <a:gd name="T15" fmla="*/ 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8">
                    <a:moveTo>
                      <a:pt x="5" y="0"/>
                    </a:moveTo>
                    <a:cubicBezTo>
                      <a:pt x="15" y="8"/>
                      <a:pt x="5" y="20"/>
                      <a:pt x="15" y="27"/>
                    </a:cubicBezTo>
                    <a:cubicBezTo>
                      <a:pt x="15" y="34"/>
                      <a:pt x="15" y="41"/>
                      <a:pt x="15" y="48"/>
                    </a:cubicBezTo>
                    <a:cubicBezTo>
                      <a:pt x="10" y="48"/>
                      <a:pt x="4" y="48"/>
                      <a:pt x="0" y="48"/>
                    </a:cubicBezTo>
                    <a:cubicBezTo>
                      <a:pt x="0" y="41"/>
                      <a:pt x="0" y="35"/>
                      <a:pt x="0" y="28"/>
                    </a:cubicBezTo>
                    <a:cubicBezTo>
                      <a:pt x="0" y="28"/>
                      <a:pt x="0" y="28"/>
                      <a:pt x="1" y="29"/>
                    </a:cubicBezTo>
                    <a:cubicBezTo>
                      <a:pt x="2" y="24"/>
                      <a:pt x="3" y="20"/>
                      <a:pt x="4" y="16"/>
                    </a:cubicBezTo>
                    <a:cubicBezTo>
                      <a:pt x="4" y="11"/>
                      <a:pt x="5" y="5"/>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
          <p:nvSpPr>
            <p:cNvPr id="14" name="Rectangle 36" descr="" title=""/>
            <p:cNvSpPr>
              <a:spLocks noChangeArrowheads="1"/>
            </p:cNvSpPr>
            <p:nvPr/>
          </p:nvSpPr>
          <p:spPr bwMode="auto">
            <a:xfrm flipV="1">
              <a:off x="3714750" y="2514309"/>
              <a:ext cx="381000" cy="46010"/>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746008501"/>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BEBA8EAE-BF5A-486C-A8C5-ECC9F3942E4B}">
                <a14:imgProps xmlns:a14="http://schemas.microsoft.com/office/drawing/2010/main">
                  <a14:imgLayer r:embed="rId4">
                    <a14:imgEffect>
                      <a14:saturation sat="0"/>
                    </a14:imgEffect>
                  </a14:imgLayer>
                </a14:imgProps>
              </a:ext>
            </a:extLst>
          </a:blip>
          <a:srcRect/>
          <a:stretch>
            <a:fillRect t="-9000" b="-9000"/>
          </a:stretch>
        </a:blip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85800" y="4305300"/>
            <a:ext cx="14593887" cy="3200400"/>
          </a:xfrm>
        </p:spPr>
        <p:txBody>
          <a:bodyPr/>
          <a:lstStyle/>
          <a:p>
            <a:pPr>
              <a:spcBef>
                <a:spcPts val="1200"/>
              </a:spcBef>
              <a:spcAft>
                <a:spcPts val="1200"/>
              </a:spcAft>
            </a:pPr>
            <a:r>
              <a:rPr lang="en-US" sz="8000" cap="none" spc="-420" dirty="0" smtClean="0">
                <a:solidFill>
                  <a:srgbClr val="006666"/>
                </a:solidFill>
                <a:latin typeface="Arial Black" panose="020B0A04020102020204" pitchFamily="34" charset="0"/>
              </a:rPr>
              <a:t>Supply Chain</a:t>
            </a:r>
            <a:r>
              <a:rPr lang="en-US" sz="6600" cap="none" spc="-420" dirty="0" smtClean="0">
                <a:solidFill>
                  <a:srgbClr val="006666"/>
                </a:solidFill>
                <a:latin typeface="Cormorant Garamond Medium"/>
              </a:rPr>
              <a:t/>
            </a:r>
            <a:br>
              <a:rPr lang="en-US" sz="6600" cap="none" spc="-420" dirty="0" smtClean="0">
                <a:solidFill>
                  <a:srgbClr val="006666"/>
                </a:solidFill>
                <a:latin typeface="Cormorant Garamond Medium"/>
              </a:rPr>
            </a:br>
            <a:r>
              <a:rPr lang="en-US" sz="3600" cap="none" dirty="0" smtClean="0">
                <a:solidFill>
                  <a:prstClr val="black"/>
                </a:solidFill>
                <a:latin typeface="Arial Narrow" panose="020B0606020202030204" pitchFamily="34" charset="0"/>
                <a:ea typeface="+mn-ea"/>
                <a:cs typeface="Arial" panose="020B0604020202020204" pitchFamily="34" charset="0"/>
              </a:rPr>
              <a:t>Best Practices and NIST Standards</a:t>
            </a:r>
            <a:br>
              <a:rPr lang="en-US" sz="3600" cap="none" dirty="0" smtClean="0">
                <a:solidFill>
                  <a:prstClr val="black"/>
                </a:solidFill>
                <a:latin typeface="Arial Narrow" panose="020B0606020202030204" pitchFamily="34" charset="0"/>
                <a:ea typeface="+mn-ea"/>
                <a:cs typeface="Arial" panose="020B0604020202020204" pitchFamily="34" charset="0"/>
              </a:rPr>
            </a:br>
            <a:r>
              <a:rPr lang="en-US" sz="3600" cap="none" dirty="0" smtClean="0">
                <a:solidFill>
                  <a:prstClr val="black"/>
                </a:solidFill>
                <a:latin typeface="Arial Narrow" panose="020B0606020202030204" pitchFamily="34" charset="0"/>
                <a:ea typeface="+mn-ea"/>
                <a:cs typeface="Arial" panose="020B0604020202020204" pitchFamily="34" charset="0"/>
              </a:rPr>
              <a:t>A Multi-Disciplinary Endeavor </a:t>
            </a:r>
            <a:r>
              <a:rPr lang="en-US" sz="3200" cap="none" dirty="0" smtClean="0">
                <a:solidFill>
                  <a:prstClr val="black"/>
                </a:solidFill>
                <a:latin typeface="Arial" panose="020B0604020202020204" pitchFamily="34" charset="0"/>
                <a:ea typeface="+mn-ea"/>
                <a:cs typeface="Arial" panose="020B0604020202020204" pitchFamily="34" charset="0"/>
              </a:rPr>
              <a:t/>
            </a:r>
            <a:br>
              <a:rPr lang="en-US" sz="3200" cap="none" dirty="0" smtClean="0">
                <a:solidFill>
                  <a:prstClr val="black"/>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551466116"/>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7467600" cy="10287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p:cNvSpPr>
            <a:spLocks noGrp="1"/>
          </p:cNvSpPr>
          <p:nvPr>
            <p:ph type="title"/>
          </p:nvPr>
        </p:nvSpPr>
        <p:spPr>
          <a:xfrm>
            <a:off x="0" y="2781300"/>
            <a:ext cx="7467600" cy="2286000"/>
          </a:xfrm>
        </p:spPr>
        <p:txBody>
          <a:bodyPr>
            <a:normAutofit/>
          </a:bodyPr>
          <a:lstStyle/>
          <a:p>
            <a:r>
              <a:rPr lang="en-US" sz="5400" b="1" spc="-420" dirty="0" smtClean="0">
                <a:solidFill>
                  <a:schemeClr val="bg1"/>
                </a:solidFill>
                <a:latin typeface="Arial Black" panose="020B0A04020102020204" pitchFamily="34" charset="0"/>
                <a:ea typeface="+mn-ea"/>
                <a:cs typeface="+mn-cs"/>
              </a:rPr>
              <a:t>Supply Chain </a:t>
            </a:r>
            <a:br>
              <a:rPr lang="en-US" sz="5400" b="1" spc="-420" dirty="0" smtClean="0">
                <a:solidFill>
                  <a:schemeClr val="bg1"/>
                </a:solidFill>
                <a:latin typeface="Arial Black" panose="020B0A04020102020204" pitchFamily="34" charset="0"/>
                <a:ea typeface="+mn-ea"/>
                <a:cs typeface="+mn-cs"/>
              </a:rPr>
            </a:br>
            <a:r>
              <a:rPr lang="en-US" sz="5400" b="1" spc="-420" dirty="0" smtClean="0">
                <a:solidFill>
                  <a:schemeClr val="bg1"/>
                </a:solidFill>
                <a:latin typeface="Arial Black" panose="020B0A04020102020204" pitchFamily="34" charset="0"/>
                <a:ea typeface="+mn-ea"/>
                <a:cs typeface="+mn-cs"/>
              </a:rPr>
              <a:t>Threat Groups</a:t>
            </a:r>
            <a:endParaRPr lang="en-US" sz="5400" b="1" spc="-420" dirty="0">
              <a:solidFill>
                <a:schemeClr val="bg1"/>
              </a:solidFill>
              <a:latin typeface="Arial Black" panose="020B0A04020102020204" pitchFamily="34" charset="0"/>
              <a:ea typeface="+mn-ea"/>
              <a:cs typeface="+mn-cs"/>
            </a:endParaRPr>
          </a:p>
        </p:txBody>
      </p:sp>
      <p:sp>
        <p:nvSpPr>
          <p:cNvPr id="32" name="Content Placeholder 3" descr="" title=""/>
          <p:cNvSpPr txBox="1">
            <a:spLocks/>
          </p:cNvSpPr>
          <p:nvPr/>
        </p:nvSpPr>
        <p:spPr>
          <a:xfrm>
            <a:off x="7539663" y="266699"/>
            <a:ext cx="10384062" cy="9941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dirty="0" smtClean="0">
                <a:latin typeface="Arial" panose="020B0604020202020204" pitchFamily="34" charset="0"/>
                <a:cs typeface="Arial" panose="020B0604020202020204" pitchFamily="34" charset="0"/>
              </a:rPr>
              <a:t>Counterfeit Parts/Tampering</a:t>
            </a:r>
            <a:r>
              <a:rPr lang="en-US" sz="3000" dirty="0" smtClean="0">
                <a:latin typeface="Arial" panose="020B0604020202020204" pitchFamily="34" charset="0"/>
                <a:cs typeface="Arial" panose="020B0604020202020204" pitchFamily="34" charset="0"/>
              </a:rPr>
              <a:t>. Insertion of counterfeits or tampering with supplier components, products, or services in the supply chain.</a:t>
            </a:r>
          </a:p>
          <a:p>
            <a:r>
              <a:rPr lang="en-US" sz="3000" b="1" dirty="0" smtClean="0">
                <a:latin typeface="Arial" panose="020B0604020202020204" pitchFamily="34" charset="0"/>
                <a:cs typeface="Arial" panose="020B0604020202020204" pitchFamily="34" charset="0"/>
              </a:rPr>
              <a:t>Cybersecurity. </a:t>
            </a:r>
            <a:r>
              <a:rPr lang="en-US" sz="3000" dirty="0" smtClean="0">
                <a:latin typeface="Arial" panose="020B0604020202020204" pitchFamily="34" charset="0"/>
                <a:cs typeface="Arial" panose="020B0604020202020204" pitchFamily="34" charset="0"/>
              </a:rPr>
              <a:t>External attacks on suppliers’ operations and capabilities, exploit vulnerabilities, or plant malware.</a:t>
            </a:r>
          </a:p>
          <a:p>
            <a:r>
              <a:rPr lang="en-US" sz="3000" b="1" spc="71" dirty="0" smtClean="0">
                <a:latin typeface="Arial" panose="020B0604020202020204" pitchFamily="34" charset="0"/>
                <a:cs typeface="Arial" panose="020B0604020202020204" pitchFamily="34" charset="0"/>
              </a:rPr>
              <a:t>Internal Security Ops &amp; Controls.</a:t>
            </a:r>
            <a:r>
              <a:rPr lang="en-US" sz="3000" spc="71" dirty="0" smtClean="0">
                <a:latin typeface="Arial" panose="020B0604020202020204" pitchFamily="34" charset="0"/>
                <a:cs typeface="Arial" panose="020B0604020202020204" pitchFamily="34" charset="0"/>
              </a:rPr>
              <a:t> Weaknesses in internal supplier processes lead to weaknesses in basic cyber hygiene, user awareness, mishandling of information.</a:t>
            </a:r>
          </a:p>
          <a:p>
            <a:r>
              <a:rPr lang="en-US" sz="3000" b="1" spc="71" dirty="0" smtClean="0">
                <a:latin typeface="Arial" panose="020B0604020202020204" pitchFamily="34" charset="0"/>
                <a:cs typeface="Arial" panose="020B0604020202020204" pitchFamily="34" charset="0"/>
              </a:rPr>
              <a:t>End-to-End.</a:t>
            </a:r>
            <a:r>
              <a:rPr lang="en-US" sz="3000" spc="71" dirty="0" smtClean="0">
                <a:latin typeface="Arial" panose="020B0604020202020204" pitchFamily="34" charset="0"/>
                <a:cs typeface="Arial" panose="020B0604020202020204" pitchFamily="34" charset="0"/>
              </a:rPr>
              <a:t> Environmental, geographical, regulatory compliance, workforce, and other vulnerabilities to the confidentiality, integrity, or availability of supplier information, products, or services.</a:t>
            </a:r>
          </a:p>
          <a:p>
            <a:r>
              <a:rPr lang="en-US" sz="3000" b="1" spc="71" dirty="0" smtClean="0">
                <a:latin typeface="Arial" panose="020B0604020202020204" pitchFamily="34" charset="0"/>
                <a:cs typeface="Arial" panose="020B0604020202020204" pitchFamily="34" charset="0"/>
              </a:rPr>
              <a:t>Insider Threat.</a:t>
            </a:r>
            <a:r>
              <a:rPr lang="en-US" sz="3000" spc="71" dirty="0" smtClean="0">
                <a:latin typeface="Arial" panose="020B0604020202020204" pitchFamily="34" charset="0"/>
                <a:cs typeface="Arial" panose="020B0604020202020204" pitchFamily="34" charset="0"/>
              </a:rPr>
              <a:t> Vulnerability of the supplier to attack from trusted staff and partners within the organization.</a:t>
            </a:r>
          </a:p>
          <a:p>
            <a:r>
              <a:rPr lang="en-US" sz="3000" b="1" spc="71" dirty="0" smtClean="0">
                <a:latin typeface="Arial" panose="020B0604020202020204" pitchFamily="34" charset="0"/>
                <a:cs typeface="Arial" panose="020B0604020202020204" pitchFamily="34" charset="0"/>
              </a:rPr>
              <a:t>Economic.</a:t>
            </a:r>
            <a:r>
              <a:rPr lang="en-US" sz="3000" spc="71" dirty="0" smtClean="0">
                <a:latin typeface="Arial" panose="020B0604020202020204" pitchFamily="34" charset="0"/>
                <a:cs typeface="Arial" panose="020B0604020202020204" pitchFamily="34" charset="0"/>
              </a:rPr>
              <a:t> Issues with financial viability of suppliers and potential impact to supply chain integrity resulting from failure of key supplier. </a:t>
            </a:r>
            <a:endParaRPr lang="en-US" sz="3000" b="1" spc="7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33" name="Picture 3" descr="" title=""/>
          <p:cNvPicPr>
            <a:picLocks noChangeAspect="1"/>
          </p:cNvPicPr>
          <p:nvPr/>
        </p:nvPicPr>
        <p:blipFill>
          <a:blip r:embed="rId3"/>
          <a:srcRect/>
          <a:stretch>
            <a:fillRect/>
          </a:stretch>
        </p:blipFill>
        <p:spPr>
          <a:xfrm>
            <a:off x="14972210" y="9136896"/>
            <a:ext cx="2988525" cy="1138130"/>
          </a:xfrm>
          <a:prstGeom prst="rect">
            <a:avLst/>
          </a:prstGeom>
        </p:spPr>
      </p:pic>
      <p:grpSp>
        <p:nvGrpSpPr>
          <p:cNvPr id="66" name="Group 65" descr="" title=""/>
          <p:cNvGrpSpPr/>
          <p:nvPr/>
        </p:nvGrpSpPr>
        <p:grpSpPr>
          <a:xfrm>
            <a:off x="2910840" y="5390475"/>
            <a:ext cx="1645920" cy="1828800"/>
            <a:chOff x="6980830" y="1829372"/>
            <a:chExt cx="792163" cy="930275"/>
          </a:xfrm>
          <a:solidFill>
            <a:schemeClr val="bg1"/>
          </a:solidFill>
        </p:grpSpPr>
        <p:sp>
          <p:nvSpPr>
            <p:cNvPr id="67" name="Freeform 23" descr="" title=""/>
            <p:cNvSpPr>
              <a:spLocks noEditPoints="1"/>
            </p:cNvSpPr>
            <p:nvPr/>
          </p:nvSpPr>
          <p:spPr bwMode="auto">
            <a:xfrm>
              <a:off x="7184030" y="2172272"/>
              <a:ext cx="422275" cy="234950"/>
            </a:xfrm>
            <a:custGeom>
              <a:avLst/>
              <a:gdLst>
                <a:gd name="T0" fmla="*/ 141 w 141"/>
                <a:gd name="T1" fmla="*/ 0 h 79"/>
                <a:gd name="T2" fmla="*/ 141 w 141"/>
                <a:gd name="T3" fmla="*/ 25 h 79"/>
                <a:gd name="T4" fmla="*/ 141 w 141"/>
                <a:gd name="T5" fmla="*/ 73 h 79"/>
                <a:gd name="T6" fmla="*/ 136 w 141"/>
                <a:gd name="T7" fmla="*/ 79 h 79"/>
                <a:gd name="T8" fmla="*/ 3 w 141"/>
                <a:gd name="T9" fmla="*/ 79 h 79"/>
                <a:gd name="T10" fmla="*/ 0 w 141"/>
                <a:gd name="T11" fmla="*/ 78 h 79"/>
                <a:gd name="T12" fmla="*/ 0 w 141"/>
                <a:gd name="T13" fmla="*/ 0 h 79"/>
                <a:gd name="T14" fmla="*/ 141 w 141"/>
                <a:gd name="T15" fmla="*/ 0 h 79"/>
                <a:gd name="T16" fmla="*/ 17 w 141"/>
                <a:gd name="T17" fmla="*/ 17 h 79"/>
                <a:gd name="T18" fmla="*/ 17 w 141"/>
                <a:gd name="T19" fmla="*/ 55 h 79"/>
                <a:gd name="T20" fmla="*/ 24 w 141"/>
                <a:gd name="T21" fmla="*/ 63 h 79"/>
                <a:gd name="T22" fmla="*/ 117 w 141"/>
                <a:gd name="T23" fmla="*/ 62 h 79"/>
                <a:gd name="T24" fmla="*/ 124 w 141"/>
                <a:gd name="T25" fmla="*/ 62 h 79"/>
                <a:gd name="T26" fmla="*/ 124 w 141"/>
                <a:gd name="T27" fmla="*/ 17 h 79"/>
                <a:gd name="T28" fmla="*/ 17 w 141"/>
                <a:gd name="T29"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79">
                  <a:moveTo>
                    <a:pt x="141" y="0"/>
                  </a:moveTo>
                  <a:cubicBezTo>
                    <a:pt x="141" y="9"/>
                    <a:pt x="141" y="17"/>
                    <a:pt x="141" y="25"/>
                  </a:cubicBezTo>
                  <a:cubicBezTo>
                    <a:pt x="141" y="41"/>
                    <a:pt x="141" y="57"/>
                    <a:pt x="141" y="73"/>
                  </a:cubicBezTo>
                  <a:cubicBezTo>
                    <a:pt x="141" y="77"/>
                    <a:pt x="141" y="79"/>
                    <a:pt x="136" y="79"/>
                  </a:cubicBezTo>
                  <a:cubicBezTo>
                    <a:pt x="92" y="79"/>
                    <a:pt x="47" y="79"/>
                    <a:pt x="3" y="79"/>
                  </a:cubicBezTo>
                  <a:cubicBezTo>
                    <a:pt x="2" y="79"/>
                    <a:pt x="2" y="79"/>
                    <a:pt x="0" y="78"/>
                  </a:cubicBezTo>
                  <a:cubicBezTo>
                    <a:pt x="0" y="52"/>
                    <a:pt x="0" y="27"/>
                    <a:pt x="0" y="0"/>
                  </a:cubicBezTo>
                  <a:cubicBezTo>
                    <a:pt x="47" y="0"/>
                    <a:pt x="94" y="0"/>
                    <a:pt x="141" y="0"/>
                  </a:cubicBezTo>
                  <a:close/>
                  <a:moveTo>
                    <a:pt x="17" y="17"/>
                  </a:moveTo>
                  <a:cubicBezTo>
                    <a:pt x="17" y="30"/>
                    <a:pt x="17" y="42"/>
                    <a:pt x="17" y="55"/>
                  </a:cubicBezTo>
                  <a:cubicBezTo>
                    <a:pt x="16" y="61"/>
                    <a:pt x="18" y="63"/>
                    <a:pt x="24" y="63"/>
                  </a:cubicBezTo>
                  <a:cubicBezTo>
                    <a:pt x="55" y="62"/>
                    <a:pt x="86" y="62"/>
                    <a:pt x="117" y="62"/>
                  </a:cubicBezTo>
                  <a:cubicBezTo>
                    <a:pt x="120" y="62"/>
                    <a:pt x="122" y="62"/>
                    <a:pt x="124" y="62"/>
                  </a:cubicBezTo>
                  <a:cubicBezTo>
                    <a:pt x="124" y="46"/>
                    <a:pt x="124" y="32"/>
                    <a:pt x="124" y="17"/>
                  </a:cubicBezTo>
                  <a:cubicBezTo>
                    <a:pt x="88" y="17"/>
                    <a:pt x="53" y="17"/>
                    <a:pt x="1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8" name="Freeform 24" descr="" title=""/>
            <p:cNvSpPr>
              <a:spLocks noEditPoints="1"/>
            </p:cNvSpPr>
            <p:nvPr/>
          </p:nvSpPr>
          <p:spPr bwMode="auto">
            <a:xfrm>
              <a:off x="7142755" y="1829372"/>
              <a:ext cx="504825" cy="333375"/>
            </a:xfrm>
            <a:custGeom>
              <a:avLst/>
              <a:gdLst>
                <a:gd name="T0" fmla="*/ 85 w 169"/>
                <a:gd name="T1" fmla="*/ 0 h 112"/>
                <a:gd name="T2" fmla="*/ 140 w 169"/>
                <a:gd name="T3" fmla="*/ 16 h 112"/>
                <a:gd name="T4" fmla="*/ 141 w 169"/>
                <a:gd name="T5" fmla="*/ 90 h 112"/>
                <a:gd name="T6" fmla="*/ 28 w 169"/>
                <a:gd name="T7" fmla="*/ 90 h 112"/>
                <a:gd name="T8" fmla="*/ 29 w 169"/>
                <a:gd name="T9" fmla="*/ 16 h 112"/>
                <a:gd name="T10" fmla="*/ 85 w 169"/>
                <a:gd name="T11" fmla="*/ 0 h 112"/>
                <a:gd name="T12" fmla="*/ 84 w 169"/>
                <a:gd name="T13" fmla="*/ 90 h 112"/>
                <a:gd name="T14" fmla="*/ 130 w 169"/>
                <a:gd name="T15" fmla="*/ 77 h 112"/>
                <a:gd name="T16" fmla="*/ 130 w 169"/>
                <a:gd name="T17" fmla="*/ 29 h 112"/>
                <a:gd name="T18" fmla="*/ 39 w 169"/>
                <a:gd name="T19" fmla="*/ 30 h 112"/>
                <a:gd name="T20" fmla="*/ 39 w 169"/>
                <a:gd name="T21" fmla="*/ 76 h 112"/>
                <a:gd name="T22" fmla="*/ 84 w 169"/>
                <a:gd name="T23"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12">
                  <a:moveTo>
                    <a:pt x="85" y="0"/>
                  </a:moveTo>
                  <a:cubicBezTo>
                    <a:pt x="105" y="0"/>
                    <a:pt x="124" y="4"/>
                    <a:pt x="140" y="16"/>
                  </a:cubicBezTo>
                  <a:cubicBezTo>
                    <a:pt x="169" y="36"/>
                    <a:pt x="169" y="69"/>
                    <a:pt x="141" y="90"/>
                  </a:cubicBezTo>
                  <a:cubicBezTo>
                    <a:pt x="111" y="112"/>
                    <a:pt x="57" y="112"/>
                    <a:pt x="28" y="90"/>
                  </a:cubicBezTo>
                  <a:cubicBezTo>
                    <a:pt x="0" y="69"/>
                    <a:pt x="1" y="36"/>
                    <a:pt x="29" y="16"/>
                  </a:cubicBezTo>
                  <a:cubicBezTo>
                    <a:pt x="45" y="4"/>
                    <a:pt x="64" y="0"/>
                    <a:pt x="85" y="0"/>
                  </a:cubicBezTo>
                  <a:close/>
                  <a:moveTo>
                    <a:pt x="84" y="90"/>
                  </a:moveTo>
                  <a:cubicBezTo>
                    <a:pt x="100" y="90"/>
                    <a:pt x="116" y="86"/>
                    <a:pt x="130" y="77"/>
                  </a:cubicBezTo>
                  <a:cubicBezTo>
                    <a:pt x="150" y="63"/>
                    <a:pt x="150" y="43"/>
                    <a:pt x="130" y="29"/>
                  </a:cubicBezTo>
                  <a:cubicBezTo>
                    <a:pt x="106" y="12"/>
                    <a:pt x="63" y="13"/>
                    <a:pt x="39" y="30"/>
                  </a:cubicBezTo>
                  <a:cubicBezTo>
                    <a:pt x="20" y="44"/>
                    <a:pt x="19" y="63"/>
                    <a:pt x="39" y="76"/>
                  </a:cubicBezTo>
                  <a:cubicBezTo>
                    <a:pt x="52" y="86"/>
                    <a:pt x="67" y="89"/>
                    <a:pt x="84"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9" name="Freeform 27" descr="" title=""/>
            <p:cNvSpPr>
              <a:spLocks noEditPoints="1"/>
            </p:cNvSpPr>
            <p:nvPr/>
          </p:nvSpPr>
          <p:spPr bwMode="auto">
            <a:xfrm>
              <a:off x="7234830" y="2440559"/>
              <a:ext cx="320675" cy="319088"/>
            </a:xfrm>
            <a:custGeom>
              <a:avLst/>
              <a:gdLst>
                <a:gd name="T0" fmla="*/ 0 w 107"/>
                <a:gd name="T1" fmla="*/ 53 h 107"/>
                <a:gd name="T2" fmla="*/ 53 w 107"/>
                <a:gd name="T3" fmla="*/ 0 h 107"/>
                <a:gd name="T4" fmla="*/ 107 w 107"/>
                <a:gd name="T5" fmla="*/ 54 h 107"/>
                <a:gd name="T6" fmla="*/ 54 w 107"/>
                <a:gd name="T7" fmla="*/ 107 h 107"/>
                <a:gd name="T8" fmla="*/ 0 w 107"/>
                <a:gd name="T9" fmla="*/ 53 h 107"/>
                <a:gd name="T10" fmla="*/ 53 w 107"/>
                <a:gd name="T11" fmla="*/ 84 h 107"/>
                <a:gd name="T12" fmla="*/ 83 w 107"/>
                <a:gd name="T13" fmla="*/ 54 h 107"/>
                <a:gd name="T14" fmla="*/ 54 w 107"/>
                <a:gd name="T15" fmla="*/ 24 h 107"/>
                <a:gd name="T16" fmla="*/ 23 w 107"/>
                <a:gd name="T17" fmla="*/ 54 h 107"/>
                <a:gd name="T18" fmla="*/ 53 w 107"/>
                <a:gd name="T1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0" y="53"/>
                  </a:moveTo>
                  <a:cubicBezTo>
                    <a:pt x="17" y="36"/>
                    <a:pt x="35" y="17"/>
                    <a:pt x="53" y="0"/>
                  </a:cubicBezTo>
                  <a:cubicBezTo>
                    <a:pt x="71" y="18"/>
                    <a:pt x="89" y="36"/>
                    <a:pt x="107" y="54"/>
                  </a:cubicBezTo>
                  <a:cubicBezTo>
                    <a:pt x="90" y="72"/>
                    <a:pt x="72" y="90"/>
                    <a:pt x="54" y="107"/>
                  </a:cubicBezTo>
                  <a:cubicBezTo>
                    <a:pt x="37" y="89"/>
                    <a:pt x="18" y="71"/>
                    <a:pt x="0" y="53"/>
                  </a:cubicBezTo>
                  <a:close/>
                  <a:moveTo>
                    <a:pt x="53" y="84"/>
                  </a:moveTo>
                  <a:cubicBezTo>
                    <a:pt x="64" y="74"/>
                    <a:pt x="74" y="63"/>
                    <a:pt x="83" y="54"/>
                  </a:cubicBezTo>
                  <a:cubicBezTo>
                    <a:pt x="74" y="44"/>
                    <a:pt x="63" y="34"/>
                    <a:pt x="54" y="24"/>
                  </a:cubicBezTo>
                  <a:cubicBezTo>
                    <a:pt x="44" y="34"/>
                    <a:pt x="33" y="44"/>
                    <a:pt x="23" y="54"/>
                  </a:cubicBezTo>
                  <a:cubicBezTo>
                    <a:pt x="33" y="64"/>
                    <a:pt x="43" y="74"/>
                    <a:pt x="5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70" name="Freeform 30" descr="" title=""/>
            <p:cNvSpPr>
              <a:spLocks/>
            </p:cNvSpPr>
            <p:nvPr/>
          </p:nvSpPr>
          <p:spPr bwMode="auto">
            <a:xfrm>
              <a:off x="6980830" y="1957959"/>
              <a:ext cx="188913" cy="407988"/>
            </a:xfrm>
            <a:custGeom>
              <a:avLst/>
              <a:gdLst>
                <a:gd name="T0" fmla="*/ 38 w 63"/>
                <a:gd name="T1" fmla="*/ 103 h 137"/>
                <a:gd name="T2" fmla="*/ 31 w 63"/>
                <a:gd name="T3" fmla="*/ 96 h 137"/>
                <a:gd name="T4" fmla="*/ 40 w 63"/>
                <a:gd name="T5" fmla="*/ 87 h 137"/>
                <a:gd name="T6" fmla="*/ 51 w 63"/>
                <a:gd name="T7" fmla="*/ 100 h 137"/>
                <a:gd name="T8" fmla="*/ 63 w 63"/>
                <a:gd name="T9" fmla="*/ 111 h 137"/>
                <a:gd name="T10" fmla="*/ 38 w 63"/>
                <a:gd name="T11" fmla="*/ 137 h 137"/>
                <a:gd name="T12" fmla="*/ 32 w 63"/>
                <a:gd name="T13" fmla="*/ 128 h 137"/>
                <a:gd name="T14" fmla="*/ 37 w 63"/>
                <a:gd name="T15" fmla="*/ 122 h 137"/>
                <a:gd name="T16" fmla="*/ 25 w 63"/>
                <a:gd name="T17" fmla="*/ 120 h 137"/>
                <a:gd name="T18" fmla="*/ 0 w 63"/>
                <a:gd name="T19" fmla="*/ 89 h 137"/>
                <a:gd name="T20" fmla="*/ 0 w 63"/>
                <a:gd name="T21" fmla="*/ 32 h 137"/>
                <a:gd name="T22" fmla="*/ 30 w 63"/>
                <a:gd name="T23" fmla="*/ 1 h 137"/>
                <a:gd name="T24" fmla="*/ 51 w 63"/>
                <a:gd name="T25" fmla="*/ 0 h 137"/>
                <a:gd name="T26" fmla="*/ 58 w 63"/>
                <a:gd name="T27" fmla="*/ 7 h 137"/>
                <a:gd name="T28" fmla="*/ 58 w 63"/>
                <a:gd name="T29" fmla="*/ 17 h 137"/>
                <a:gd name="T30" fmla="*/ 36 w 63"/>
                <a:gd name="T31" fmla="*/ 17 h 137"/>
                <a:gd name="T32" fmla="*/ 17 w 63"/>
                <a:gd name="T33" fmla="*/ 36 h 137"/>
                <a:gd name="T34" fmla="*/ 17 w 63"/>
                <a:gd name="T35" fmla="*/ 86 h 137"/>
                <a:gd name="T36" fmla="*/ 38 w 63"/>
                <a:gd name="T37" fmla="*/ 10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37">
                  <a:moveTo>
                    <a:pt x="38" y="103"/>
                  </a:moveTo>
                  <a:cubicBezTo>
                    <a:pt x="35" y="100"/>
                    <a:pt x="33" y="98"/>
                    <a:pt x="31" y="96"/>
                  </a:cubicBezTo>
                  <a:cubicBezTo>
                    <a:pt x="34" y="93"/>
                    <a:pt x="36" y="91"/>
                    <a:pt x="40" y="87"/>
                  </a:cubicBezTo>
                  <a:cubicBezTo>
                    <a:pt x="44" y="92"/>
                    <a:pt x="47" y="96"/>
                    <a:pt x="51" y="100"/>
                  </a:cubicBezTo>
                  <a:cubicBezTo>
                    <a:pt x="55" y="104"/>
                    <a:pt x="59" y="108"/>
                    <a:pt x="63" y="111"/>
                  </a:cubicBezTo>
                  <a:cubicBezTo>
                    <a:pt x="54" y="120"/>
                    <a:pt x="47" y="128"/>
                    <a:pt x="38" y="137"/>
                  </a:cubicBezTo>
                  <a:cubicBezTo>
                    <a:pt x="36" y="134"/>
                    <a:pt x="34" y="132"/>
                    <a:pt x="32" y="128"/>
                  </a:cubicBezTo>
                  <a:cubicBezTo>
                    <a:pt x="33" y="127"/>
                    <a:pt x="35" y="125"/>
                    <a:pt x="37" y="122"/>
                  </a:cubicBezTo>
                  <a:cubicBezTo>
                    <a:pt x="33" y="121"/>
                    <a:pt x="29" y="121"/>
                    <a:pt x="25" y="120"/>
                  </a:cubicBezTo>
                  <a:cubicBezTo>
                    <a:pt x="10" y="116"/>
                    <a:pt x="0" y="104"/>
                    <a:pt x="0" y="89"/>
                  </a:cubicBezTo>
                  <a:cubicBezTo>
                    <a:pt x="0" y="70"/>
                    <a:pt x="0" y="51"/>
                    <a:pt x="0" y="32"/>
                  </a:cubicBezTo>
                  <a:cubicBezTo>
                    <a:pt x="0" y="15"/>
                    <a:pt x="13" y="2"/>
                    <a:pt x="30" y="1"/>
                  </a:cubicBezTo>
                  <a:cubicBezTo>
                    <a:pt x="37" y="0"/>
                    <a:pt x="44" y="1"/>
                    <a:pt x="51" y="0"/>
                  </a:cubicBezTo>
                  <a:cubicBezTo>
                    <a:pt x="56" y="0"/>
                    <a:pt x="58" y="2"/>
                    <a:pt x="58" y="7"/>
                  </a:cubicBezTo>
                  <a:cubicBezTo>
                    <a:pt x="57" y="10"/>
                    <a:pt x="58" y="13"/>
                    <a:pt x="58" y="17"/>
                  </a:cubicBezTo>
                  <a:cubicBezTo>
                    <a:pt x="50" y="17"/>
                    <a:pt x="43" y="17"/>
                    <a:pt x="36" y="17"/>
                  </a:cubicBezTo>
                  <a:cubicBezTo>
                    <a:pt x="22" y="17"/>
                    <a:pt x="17" y="23"/>
                    <a:pt x="17" y="36"/>
                  </a:cubicBezTo>
                  <a:cubicBezTo>
                    <a:pt x="17" y="53"/>
                    <a:pt x="17" y="69"/>
                    <a:pt x="17" y="86"/>
                  </a:cubicBezTo>
                  <a:cubicBezTo>
                    <a:pt x="17" y="99"/>
                    <a:pt x="23" y="105"/>
                    <a:pt x="38"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71" name="Freeform 31" descr="" title=""/>
            <p:cNvSpPr>
              <a:spLocks/>
            </p:cNvSpPr>
            <p:nvPr/>
          </p:nvSpPr>
          <p:spPr bwMode="auto">
            <a:xfrm>
              <a:off x="7587255" y="2267522"/>
              <a:ext cx="185738" cy="403225"/>
            </a:xfrm>
            <a:custGeom>
              <a:avLst/>
              <a:gdLst>
                <a:gd name="T0" fmla="*/ 24 w 62"/>
                <a:gd name="T1" fmla="*/ 121 h 135"/>
                <a:gd name="T2" fmla="*/ 30 w 62"/>
                <a:gd name="T3" fmla="*/ 129 h 135"/>
                <a:gd name="T4" fmla="*/ 23 w 62"/>
                <a:gd name="T5" fmla="*/ 135 h 135"/>
                <a:gd name="T6" fmla="*/ 0 w 62"/>
                <a:gd name="T7" fmla="*/ 112 h 135"/>
                <a:gd name="T8" fmla="*/ 24 w 62"/>
                <a:gd name="T9" fmla="*/ 88 h 135"/>
                <a:gd name="T10" fmla="*/ 30 w 62"/>
                <a:gd name="T11" fmla="*/ 97 h 135"/>
                <a:gd name="T12" fmla="*/ 25 w 62"/>
                <a:gd name="T13" fmla="*/ 102 h 135"/>
                <a:gd name="T14" fmla="*/ 45 w 62"/>
                <a:gd name="T15" fmla="*/ 88 h 135"/>
                <a:gd name="T16" fmla="*/ 45 w 62"/>
                <a:gd name="T17" fmla="*/ 32 h 135"/>
                <a:gd name="T18" fmla="*/ 30 w 62"/>
                <a:gd name="T19" fmla="*/ 17 h 135"/>
                <a:gd name="T20" fmla="*/ 12 w 62"/>
                <a:gd name="T21" fmla="*/ 17 h 135"/>
                <a:gd name="T22" fmla="*/ 12 w 62"/>
                <a:gd name="T23" fmla="*/ 0 h 135"/>
                <a:gd name="T24" fmla="*/ 41 w 62"/>
                <a:gd name="T25" fmla="*/ 1 h 135"/>
                <a:gd name="T26" fmla="*/ 61 w 62"/>
                <a:gd name="T27" fmla="*/ 27 h 135"/>
                <a:gd name="T28" fmla="*/ 61 w 62"/>
                <a:gd name="T29" fmla="*/ 94 h 135"/>
                <a:gd name="T30" fmla="*/ 33 w 62"/>
                <a:gd name="T31" fmla="*/ 121 h 135"/>
                <a:gd name="T32" fmla="*/ 24 w 62"/>
                <a:gd name="T33" fmla="*/ 1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35">
                  <a:moveTo>
                    <a:pt x="24" y="121"/>
                  </a:moveTo>
                  <a:cubicBezTo>
                    <a:pt x="27" y="124"/>
                    <a:pt x="28" y="126"/>
                    <a:pt x="30" y="129"/>
                  </a:cubicBezTo>
                  <a:cubicBezTo>
                    <a:pt x="28" y="131"/>
                    <a:pt x="25" y="133"/>
                    <a:pt x="23" y="135"/>
                  </a:cubicBezTo>
                  <a:cubicBezTo>
                    <a:pt x="15" y="128"/>
                    <a:pt x="8" y="120"/>
                    <a:pt x="0" y="112"/>
                  </a:cubicBezTo>
                  <a:cubicBezTo>
                    <a:pt x="7" y="105"/>
                    <a:pt x="15" y="97"/>
                    <a:pt x="24" y="88"/>
                  </a:cubicBezTo>
                  <a:cubicBezTo>
                    <a:pt x="25" y="91"/>
                    <a:pt x="27" y="93"/>
                    <a:pt x="30" y="97"/>
                  </a:cubicBezTo>
                  <a:cubicBezTo>
                    <a:pt x="29" y="98"/>
                    <a:pt x="27" y="100"/>
                    <a:pt x="25" y="102"/>
                  </a:cubicBezTo>
                  <a:cubicBezTo>
                    <a:pt x="39" y="106"/>
                    <a:pt x="45" y="101"/>
                    <a:pt x="45" y="88"/>
                  </a:cubicBezTo>
                  <a:cubicBezTo>
                    <a:pt x="45" y="69"/>
                    <a:pt x="45" y="51"/>
                    <a:pt x="45" y="32"/>
                  </a:cubicBezTo>
                  <a:cubicBezTo>
                    <a:pt x="45" y="21"/>
                    <a:pt x="41" y="17"/>
                    <a:pt x="30" y="17"/>
                  </a:cubicBezTo>
                  <a:cubicBezTo>
                    <a:pt x="24" y="17"/>
                    <a:pt x="18" y="17"/>
                    <a:pt x="12" y="17"/>
                  </a:cubicBezTo>
                  <a:cubicBezTo>
                    <a:pt x="12" y="11"/>
                    <a:pt x="12" y="6"/>
                    <a:pt x="12" y="0"/>
                  </a:cubicBezTo>
                  <a:cubicBezTo>
                    <a:pt x="21" y="0"/>
                    <a:pt x="31" y="0"/>
                    <a:pt x="41" y="1"/>
                  </a:cubicBezTo>
                  <a:cubicBezTo>
                    <a:pt x="53" y="4"/>
                    <a:pt x="61" y="14"/>
                    <a:pt x="61" y="27"/>
                  </a:cubicBezTo>
                  <a:cubicBezTo>
                    <a:pt x="62" y="49"/>
                    <a:pt x="62" y="71"/>
                    <a:pt x="61" y="94"/>
                  </a:cubicBezTo>
                  <a:cubicBezTo>
                    <a:pt x="61" y="110"/>
                    <a:pt x="49" y="120"/>
                    <a:pt x="33" y="121"/>
                  </a:cubicBezTo>
                  <a:cubicBezTo>
                    <a:pt x="30" y="121"/>
                    <a:pt x="28" y="121"/>
                    <a:pt x="2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grpSp>
    </p:spTree>
    <p:extLst>
      <p:ext uri="{BB962C8B-B14F-4D97-AF65-F5344CB8AC3E}">
        <p14:creationId xmlns:p14="http://schemas.microsoft.com/office/powerpoint/2010/main" val="41240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1900-01-01T06:00:00.0000000Z</dcterms:created>
  <dcterms:modified xsi:type="dcterms:W3CDTF">1900-01-01T06:00:00.0000000Z</dcterms:modified>
  <dc:identifier>DAEKba97Vw8</dc:identifier>
</coreProperties>
</file>