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73" r:id="rId6"/>
    <p:sldId id="274" r:id="rId7"/>
    <p:sldId id="287" r:id="rId8"/>
    <p:sldId id="297" r:id="rId9"/>
    <p:sldId id="275" r:id="rId10"/>
    <p:sldId id="286" r:id="rId11"/>
    <p:sldId id="292" r:id="rId12"/>
    <p:sldId id="285" r:id="rId13"/>
    <p:sldId id="288" r:id="rId14"/>
    <p:sldId id="298" r:id="rId15"/>
    <p:sldId id="299" r:id="rId16"/>
    <p:sldId id="289" r:id="rId17"/>
    <p:sldId id="293" r:id="rId18"/>
    <p:sldId id="294" r:id="rId19"/>
    <p:sldId id="295" r:id="rId20"/>
    <p:sldId id="290" r:id="rId21"/>
    <p:sldId id="284" r:id="rId22"/>
    <p:sldId id="291" r:id="rId23"/>
    <p:sldId id="296" r:id="rId24"/>
    <p:sldId id="276" r:id="rId25"/>
    <p:sldId id="300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ormorant Garamond Medium" panose="020B0604020202020204" charset="0"/>
      <p:regular r:id="rId32"/>
    </p:embeddedFont>
    <p:embeddedFont>
      <p:font typeface="Cormorant Garamond Medium Italics" panose="020B060402020202020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F3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0" autoAdjust="0"/>
    <p:restoredTop sz="81124" autoAdjust="0"/>
  </p:normalViewPr>
  <p:slideViewPr>
    <p:cSldViewPr>
      <p:cViewPr varScale="1">
        <p:scale>
          <a:sx n="62" d="100"/>
          <a:sy n="62" d="100"/>
        </p:scale>
        <p:origin x="10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257043-9489-473A-AFE3-36EBDB21D6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51BC7-2B03-4BDC-9941-F1DF9C3FF3BB}">
      <dgm:prSet custT="1"/>
      <dgm:spPr/>
      <dgm:t>
        <a:bodyPr/>
        <a:lstStyle/>
        <a:p>
          <a:r>
            <a:rPr lang="en-US" sz="2800" dirty="0">
              <a:latin typeface="Cormorant Garamond Medium" panose="020B0604020202020204" charset="0"/>
            </a:rPr>
            <a:t>It is not legislation, but it binds federal departments and agencies, impacts federal contractors, leverages the market power of the government, and aims to lead by example</a:t>
          </a:r>
        </a:p>
      </dgm:t>
    </dgm:pt>
    <dgm:pt modelId="{056BFCE1-C373-4EB7-8CC7-FC8F7F6C374D}" type="parTrans" cxnId="{299C6DB8-4895-4AFB-8A07-B6BE20FAB849}">
      <dgm:prSet/>
      <dgm:spPr/>
      <dgm:t>
        <a:bodyPr/>
        <a:lstStyle/>
        <a:p>
          <a:endParaRPr lang="en-US"/>
        </a:p>
      </dgm:t>
    </dgm:pt>
    <dgm:pt modelId="{32CA61F0-DB77-40DE-B817-94690BA9F839}" type="sibTrans" cxnId="{299C6DB8-4895-4AFB-8A07-B6BE20FAB849}">
      <dgm:prSet/>
      <dgm:spPr/>
      <dgm:t>
        <a:bodyPr/>
        <a:lstStyle/>
        <a:p>
          <a:endParaRPr lang="en-US"/>
        </a:p>
      </dgm:t>
    </dgm:pt>
    <dgm:pt modelId="{182A76AE-E25B-4BBE-B7DE-EC961430E1C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dirty="0">
              <a:latin typeface="Cormorant Garamond Medium" panose="020B0604020202020204" charset="0"/>
            </a:rPr>
            <a:t>President Biden’s Executive Order on Cybersecurity – May 12, 2021</a:t>
          </a:r>
        </a:p>
      </dgm:t>
    </dgm:pt>
    <dgm:pt modelId="{B14CDD50-1757-4241-BA3F-0535F170B32A}" type="sibTrans" cxnId="{01924228-39E1-43C6-AA85-7928AC531D19}">
      <dgm:prSet/>
      <dgm:spPr/>
      <dgm:t>
        <a:bodyPr/>
        <a:lstStyle/>
        <a:p>
          <a:endParaRPr lang="en-US"/>
        </a:p>
      </dgm:t>
    </dgm:pt>
    <dgm:pt modelId="{6C3A5024-0E9F-4E3F-ABCE-66DD4775CDDE}" type="parTrans" cxnId="{01924228-39E1-43C6-AA85-7928AC531D19}">
      <dgm:prSet/>
      <dgm:spPr/>
      <dgm:t>
        <a:bodyPr/>
        <a:lstStyle/>
        <a:p>
          <a:endParaRPr lang="en-US"/>
        </a:p>
      </dgm:t>
    </dgm:pt>
    <dgm:pt modelId="{F77E87B3-C0DA-4F92-8629-6BB35B97B8CA}" type="pres">
      <dgm:prSet presAssocID="{20257043-9489-473A-AFE3-36EBDB21D69B}" presName="linear" presStyleCnt="0">
        <dgm:presLayoutVars>
          <dgm:animLvl val="lvl"/>
          <dgm:resizeHandles val="exact"/>
        </dgm:presLayoutVars>
      </dgm:prSet>
      <dgm:spPr/>
    </dgm:pt>
    <dgm:pt modelId="{3AA663AF-928D-4D5D-8C38-93F3723EAB70}" type="pres">
      <dgm:prSet presAssocID="{182A76AE-E25B-4BBE-B7DE-EC961430E1C6}" presName="parentText" presStyleLbl="node1" presStyleIdx="0" presStyleCnt="1" custScaleY="54754">
        <dgm:presLayoutVars>
          <dgm:chMax val="0"/>
          <dgm:bulletEnabled val="1"/>
        </dgm:presLayoutVars>
      </dgm:prSet>
      <dgm:spPr/>
    </dgm:pt>
    <dgm:pt modelId="{63AAE42D-27BA-46C4-BC54-3B714FCD4CD1}" type="pres">
      <dgm:prSet presAssocID="{182A76AE-E25B-4BBE-B7DE-EC961430E1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924228-39E1-43C6-AA85-7928AC531D19}" srcId="{20257043-9489-473A-AFE3-36EBDB21D69B}" destId="{182A76AE-E25B-4BBE-B7DE-EC961430E1C6}" srcOrd="0" destOrd="0" parTransId="{6C3A5024-0E9F-4E3F-ABCE-66DD4775CDDE}" sibTransId="{B14CDD50-1757-4241-BA3F-0535F170B32A}"/>
    <dgm:cxn modelId="{F9D6F136-A895-46A5-ABBF-10987F0F7F47}" type="presOf" srcId="{20257043-9489-473A-AFE3-36EBDB21D69B}" destId="{F77E87B3-C0DA-4F92-8629-6BB35B97B8CA}" srcOrd="0" destOrd="0" presId="urn:microsoft.com/office/officeart/2005/8/layout/vList2"/>
    <dgm:cxn modelId="{DFB3F187-9064-4E5A-84B1-B094C9FAC8D1}" type="presOf" srcId="{182A76AE-E25B-4BBE-B7DE-EC961430E1C6}" destId="{3AA663AF-928D-4D5D-8C38-93F3723EAB70}" srcOrd="0" destOrd="0" presId="urn:microsoft.com/office/officeart/2005/8/layout/vList2"/>
    <dgm:cxn modelId="{299C6DB8-4895-4AFB-8A07-B6BE20FAB849}" srcId="{182A76AE-E25B-4BBE-B7DE-EC961430E1C6}" destId="{78D51BC7-2B03-4BDC-9941-F1DF9C3FF3BB}" srcOrd="0" destOrd="0" parTransId="{056BFCE1-C373-4EB7-8CC7-FC8F7F6C374D}" sibTransId="{32CA61F0-DB77-40DE-B817-94690BA9F839}"/>
    <dgm:cxn modelId="{0BB825C6-9461-4E2E-9AA2-586E1E2CDD29}" type="presOf" srcId="{78D51BC7-2B03-4BDC-9941-F1DF9C3FF3BB}" destId="{63AAE42D-27BA-46C4-BC54-3B714FCD4CD1}" srcOrd="0" destOrd="0" presId="urn:microsoft.com/office/officeart/2005/8/layout/vList2"/>
    <dgm:cxn modelId="{E7DCACFA-D4F0-4F06-A98A-9780CBB2ABB5}" type="presParOf" srcId="{F77E87B3-C0DA-4F92-8629-6BB35B97B8CA}" destId="{3AA663AF-928D-4D5D-8C38-93F3723EAB70}" srcOrd="0" destOrd="0" presId="urn:microsoft.com/office/officeart/2005/8/layout/vList2"/>
    <dgm:cxn modelId="{7045218C-A707-4D13-A80E-E7632CF7B635}" type="presParOf" srcId="{F77E87B3-C0DA-4F92-8629-6BB35B97B8CA}" destId="{63AAE42D-27BA-46C4-BC54-3B714FCD4C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CCD01-C1B8-4292-A5D7-E1FC945398C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A2BE1F6-85DC-4DC0-9499-4D476F15113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400" dirty="0">
              <a:latin typeface="Cormorant Garamond Medium" panose="020B0604020202020204" charset="0"/>
            </a:rPr>
            <a:t>Removes barriers to threat information sharing</a:t>
          </a:r>
        </a:p>
      </dgm:t>
    </dgm:pt>
    <dgm:pt modelId="{A40E7516-302F-409F-8866-2E30F66337DC}" type="parTrans" cxnId="{4700186B-8597-4DEE-A296-732640E3352D}">
      <dgm:prSet/>
      <dgm:spPr/>
      <dgm:t>
        <a:bodyPr/>
        <a:lstStyle/>
        <a:p>
          <a:endParaRPr lang="en-US"/>
        </a:p>
      </dgm:t>
    </dgm:pt>
    <dgm:pt modelId="{11991B00-F160-4793-9544-204ABA54A1AC}" type="sibTrans" cxnId="{4700186B-8597-4DEE-A296-732640E3352D}">
      <dgm:prSet/>
      <dgm:spPr/>
      <dgm:t>
        <a:bodyPr/>
        <a:lstStyle/>
        <a:p>
          <a:endParaRPr lang="en-US"/>
        </a:p>
      </dgm:t>
    </dgm:pt>
    <dgm:pt modelId="{086DE079-C667-4471-9E43-4060294243B5}">
      <dgm:prSet custT="1"/>
      <dgm:spPr/>
      <dgm:t>
        <a:bodyPr anchor="ctr" anchorCtr="0"/>
        <a:lstStyle/>
        <a:p>
          <a:pPr algn="l"/>
          <a:r>
            <a:rPr lang="en-US" sz="2400" dirty="0">
              <a:latin typeface="Cormorant Garamond Medium" panose="020B0604020202020204" charset="0"/>
            </a:rPr>
            <a:t>Implements stronger cybersecurity standards</a:t>
          </a:r>
        </a:p>
      </dgm:t>
    </dgm:pt>
    <dgm:pt modelId="{6C274B69-37B4-4F60-8A97-EF6BFD3B66D1}" type="parTrans" cxnId="{9A376AE5-6C3A-4360-B0EA-1883042753F5}">
      <dgm:prSet/>
      <dgm:spPr/>
      <dgm:t>
        <a:bodyPr/>
        <a:lstStyle/>
        <a:p>
          <a:endParaRPr lang="en-US"/>
        </a:p>
      </dgm:t>
    </dgm:pt>
    <dgm:pt modelId="{9D75301C-170B-45C9-9819-207CF4E32555}" type="sibTrans" cxnId="{9A376AE5-6C3A-4360-B0EA-1883042753F5}">
      <dgm:prSet/>
      <dgm:spPr/>
      <dgm:t>
        <a:bodyPr/>
        <a:lstStyle/>
        <a:p>
          <a:endParaRPr lang="en-US"/>
        </a:p>
      </dgm:t>
    </dgm:pt>
    <dgm:pt modelId="{5C96A89D-044E-4274-B201-7750E86E8207}">
      <dgm:prSet custT="1"/>
      <dgm:spPr/>
      <dgm:t>
        <a:bodyPr anchor="ctr" anchorCtr="0"/>
        <a:lstStyle/>
        <a:p>
          <a:pPr algn="l"/>
          <a:r>
            <a:rPr lang="en-US" sz="2000" dirty="0">
              <a:latin typeface="Cormorant Garamond Medium" panose="020B0604020202020204" charset="0"/>
            </a:rPr>
            <a:t>MFA</a:t>
          </a:r>
        </a:p>
      </dgm:t>
    </dgm:pt>
    <dgm:pt modelId="{2C736153-A974-49F2-8E82-896ED513724B}" type="parTrans" cxnId="{F02CF05A-EAC9-4BE7-99FA-8BB19BB69D8D}">
      <dgm:prSet/>
      <dgm:spPr/>
      <dgm:t>
        <a:bodyPr/>
        <a:lstStyle/>
        <a:p>
          <a:endParaRPr lang="en-US"/>
        </a:p>
      </dgm:t>
    </dgm:pt>
    <dgm:pt modelId="{353FD9E3-4573-4734-AD97-37AB6D83E853}" type="sibTrans" cxnId="{F02CF05A-EAC9-4BE7-99FA-8BB19BB69D8D}">
      <dgm:prSet/>
      <dgm:spPr/>
      <dgm:t>
        <a:bodyPr/>
        <a:lstStyle/>
        <a:p>
          <a:endParaRPr lang="en-US"/>
        </a:p>
      </dgm:t>
    </dgm:pt>
    <dgm:pt modelId="{39BFC8D0-E640-4EF4-B1BC-0FB3A4220AED}">
      <dgm:prSet custT="1"/>
      <dgm:spPr/>
      <dgm:t>
        <a:bodyPr anchor="ctr" anchorCtr="0"/>
        <a:lstStyle/>
        <a:p>
          <a:pPr algn="l"/>
          <a:r>
            <a:rPr lang="en-US" sz="2000" dirty="0">
              <a:latin typeface="Cormorant Garamond Medium" panose="020B0604020202020204" charset="0"/>
            </a:rPr>
            <a:t>Encryption</a:t>
          </a:r>
        </a:p>
      </dgm:t>
    </dgm:pt>
    <dgm:pt modelId="{3E724AE6-8DBE-41B6-949F-E1B591D25923}" type="parTrans" cxnId="{E911659F-A92A-4DAC-91FA-CBB742F0E4CC}">
      <dgm:prSet/>
      <dgm:spPr/>
      <dgm:t>
        <a:bodyPr/>
        <a:lstStyle/>
        <a:p>
          <a:endParaRPr lang="en-US"/>
        </a:p>
      </dgm:t>
    </dgm:pt>
    <dgm:pt modelId="{13E44C95-BEFD-422E-9F7C-5B84255FDDC1}" type="sibTrans" cxnId="{E911659F-A92A-4DAC-91FA-CBB742F0E4CC}">
      <dgm:prSet/>
      <dgm:spPr/>
      <dgm:t>
        <a:bodyPr/>
        <a:lstStyle/>
        <a:p>
          <a:endParaRPr lang="en-US"/>
        </a:p>
      </dgm:t>
    </dgm:pt>
    <dgm:pt modelId="{11159016-6658-44B7-BDF7-3D2B249C5533}">
      <dgm:prSet custT="1"/>
      <dgm:spPr/>
      <dgm:t>
        <a:bodyPr/>
        <a:lstStyle/>
        <a:p>
          <a:r>
            <a:rPr lang="en-US" sz="2400" dirty="0">
              <a:latin typeface="Cormorant Garamond Medium" panose="020B0604020202020204" charset="0"/>
            </a:rPr>
            <a:t>Software supply chain security</a:t>
          </a:r>
        </a:p>
      </dgm:t>
    </dgm:pt>
    <dgm:pt modelId="{24520A47-E621-4B7C-A034-E1AE2C1C9656}" type="parTrans" cxnId="{82CB302A-F2D2-4B72-BDD4-4A4EE9780DFD}">
      <dgm:prSet/>
      <dgm:spPr/>
      <dgm:t>
        <a:bodyPr/>
        <a:lstStyle/>
        <a:p>
          <a:endParaRPr lang="en-US"/>
        </a:p>
      </dgm:t>
    </dgm:pt>
    <dgm:pt modelId="{07391016-DA9A-4496-A61C-CFE5757AA0F7}" type="sibTrans" cxnId="{82CB302A-F2D2-4B72-BDD4-4A4EE9780DFD}">
      <dgm:prSet/>
      <dgm:spPr/>
      <dgm:t>
        <a:bodyPr/>
        <a:lstStyle/>
        <a:p>
          <a:endParaRPr lang="en-US"/>
        </a:p>
      </dgm:t>
    </dgm:pt>
    <dgm:pt modelId="{3C06CA10-0D53-40B0-9DA6-7AE9896C6E8B}">
      <dgm:prSet custT="1"/>
      <dgm:spPr/>
      <dgm:t>
        <a:bodyPr/>
        <a:lstStyle/>
        <a:p>
          <a:r>
            <a:rPr lang="en-US" sz="2400" dirty="0">
              <a:latin typeface="Cormorant Garamond Medium" panose="020B0604020202020204" charset="0"/>
            </a:rPr>
            <a:t>Cybersecurity safety review board</a:t>
          </a:r>
        </a:p>
      </dgm:t>
    </dgm:pt>
    <dgm:pt modelId="{F7C9DAC9-D0C6-457A-8BC6-D5DBCF8A547A}" type="parTrans" cxnId="{0CA1955D-5A52-4A7D-AA82-0A0C385FA4F0}">
      <dgm:prSet/>
      <dgm:spPr/>
      <dgm:t>
        <a:bodyPr/>
        <a:lstStyle/>
        <a:p>
          <a:endParaRPr lang="en-US"/>
        </a:p>
      </dgm:t>
    </dgm:pt>
    <dgm:pt modelId="{715A2550-C5A5-4BE9-858A-276AC890AF5A}" type="sibTrans" cxnId="{0CA1955D-5A52-4A7D-AA82-0A0C385FA4F0}">
      <dgm:prSet/>
      <dgm:spPr/>
      <dgm:t>
        <a:bodyPr/>
        <a:lstStyle/>
        <a:p>
          <a:endParaRPr lang="en-US"/>
        </a:p>
      </dgm:t>
    </dgm:pt>
    <dgm:pt modelId="{87D82ED9-42A6-4E86-A611-A934E1D01639}">
      <dgm:prSet custT="1"/>
      <dgm:spPr>
        <a:solidFill>
          <a:schemeClr val="accent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sz="2400" dirty="0">
              <a:latin typeface="Cormorant Garamond Medium" panose="020B0604020202020204" charset="0"/>
            </a:rPr>
            <a:t>Standardized Incident Response Plan</a:t>
          </a:r>
        </a:p>
      </dgm:t>
    </dgm:pt>
    <dgm:pt modelId="{3F4FD48D-72BB-4FDF-906E-CD7F7084573B}" type="parTrans" cxnId="{CF841709-6BC0-4BC2-AE49-483683327CFA}">
      <dgm:prSet/>
      <dgm:spPr/>
      <dgm:t>
        <a:bodyPr/>
        <a:lstStyle/>
        <a:p>
          <a:endParaRPr lang="en-US"/>
        </a:p>
      </dgm:t>
    </dgm:pt>
    <dgm:pt modelId="{F1ACC118-4185-4FB8-BBE3-D65F3349356E}" type="sibTrans" cxnId="{CF841709-6BC0-4BC2-AE49-483683327CFA}">
      <dgm:prSet/>
      <dgm:spPr/>
      <dgm:t>
        <a:bodyPr/>
        <a:lstStyle/>
        <a:p>
          <a:endParaRPr lang="en-US"/>
        </a:p>
      </dgm:t>
    </dgm:pt>
    <dgm:pt modelId="{FFF57A21-25DB-4B4C-8ABA-321F1BEB5E31}">
      <dgm:prSet custT="1"/>
      <dgm:spPr>
        <a:solidFill>
          <a:schemeClr val="accent6"/>
        </a:solidFill>
      </dgm:spPr>
      <dgm:t>
        <a:bodyPr/>
        <a:lstStyle/>
        <a:p>
          <a:r>
            <a:rPr lang="en-US" sz="2400" dirty="0">
              <a:latin typeface="Cormorant Garamond Medium" panose="020B0604020202020204" charset="0"/>
            </a:rPr>
            <a:t>End-point detection</a:t>
          </a:r>
        </a:p>
      </dgm:t>
    </dgm:pt>
    <dgm:pt modelId="{4F3259C7-77F2-46B5-9C65-12F88C26B8AF}" type="parTrans" cxnId="{41A351F5-DBB5-4657-BC81-292474D1FC45}">
      <dgm:prSet/>
      <dgm:spPr/>
      <dgm:t>
        <a:bodyPr/>
        <a:lstStyle/>
        <a:p>
          <a:endParaRPr lang="en-US"/>
        </a:p>
      </dgm:t>
    </dgm:pt>
    <dgm:pt modelId="{2AE16DCE-D1E9-40CC-B018-13EC4D1DA3E1}" type="sibTrans" cxnId="{41A351F5-DBB5-4657-BC81-292474D1FC45}">
      <dgm:prSet/>
      <dgm:spPr/>
      <dgm:t>
        <a:bodyPr/>
        <a:lstStyle/>
        <a:p>
          <a:endParaRPr lang="en-US"/>
        </a:p>
      </dgm:t>
    </dgm:pt>
    <dgm:pt modelId="{58F6F484-A8BF-4E79-B735-6CE4A25AA359}">
      <dgm:prSet custT="1"/>
      <dgm:spPr>
        <a:solidFill>
          <a:schemeClr val="tx2"/>
        </a:solidFill>
      </dgm:spPr>
      <dgm:t>
        <a:bodyPr/>
        <a:lstStyle/>
        <a:p>
          <a:r>
            <a:rPr lang="en-US" sz="2400" dirty="0">
              <a:latin typeface="Cormorant Garamond Medium" panose="020B0604020202020204" charset="0"/>
            </a:rPr>
            <a:t>Event log requirements </a:t>
          </a:r>
        </a:p>
      </dgm:t>
    </dgm:pt>
    <dgm:pt modelId="{9EFAF80A-BF82-442F-AE12-0857C16D4A3A}" type="parTrans" cxnId="{A7486BE5-14A3-446A-8FEA-D754B19DDF38}">
      <dgm:prSet/>
      <dgm:spPr/>
      <dgm:t>
        <a:bodyPr/>
        <a:lstStyle/>
        <a:p>
          <a:endParaRPr lang="en-US"/>
        </a:p>
      </dgm:t>
    </dgm:pt>
    <dgm:pt modelId="{C968EF71-F527-4A5A-B4B8-C9849C2A0C23}" type="sibTrans" cxnId="{A7486BE5-14A3-446A-8FEA-D754B19DDF38}">
      <dgm:prSet/>
      <dgm:spPr/>
      <dgm:t>
        <a:bodyPr/>
        <a:lstStyle/>
        <a:p>
          <a:endParaRPr lang="en-US"/>
        </a:p>
      </dgm:t>
    </dgm:pt>
    <dgm:pt modelId="{A8CA5DAD-5B02-49A8-A34D-2C1C79928790}" type="pres">
      <dgm:prSet presAssocID="{C4ACCD01-C1B8-4292-A5D7-E1FC945398CE}" presName="diagram" presStyleCnt="0">
        <dgm:presLayoutVars>
          <dgm:dir/>
          <dgm:resizeHandles val="exact"/>
        </dgm:presLayoutVars>
      </dgm:prSet>
      <dgm:spPr/>
    </dgm:pt>
    <dgm:pt modelId="{2106EFB3-0DFA-42FB-9380-DCDE11A2EAFA}" type="pres">
      <dgm:prSet presAssocID="{CA2BE1F6-85DC-4DC0-9499-4D476F151135}" presName="node" presStyleLbl="node1" presStyleIdx="0" presStyleCnt="7" custScaleX="39393" custScaleY="29853" custLinFactNeighborX="-15110" custLinFactNeighborY="14885">
        <dgm:presLayoutVars>
          <dgm:bulletEnabled val="1"/>
        </dgm:presLayoutVars>
      </dgm:prSet>
      <dgm:spPr/>
    </dgm:pt>
    <dgm:pt modelId="{2E94265F-A919-4936-B006-0CB6A0F02F7C}" type="pres">
      <dgm:prSet presAssocID="{11991B00-F160-4793-9544-204ABA54A1AC}" presName="sibTrans" presStyleCnt="0"/>
      <dgm:spPr/>
    </dgm:pt>
    <dgm:pt modelId="{797311EB-2872-46A5-BEC7-566FC46738F1}" type="pres">
      <dgm:prSet presAssocID="{086DE079-C667-4471-9E43-4060294243B5}" presName="node" presStyleLbl="node1" presStyleIdx="1" presStyleCnt="7" custScaleX="39393" custScaleY="29853" custLinFactNeighborX="-20433" custLinFactNeighborY="15593">
        <dgm:presLayoutVars>
          <dgm:bulletEnabled val="1"/>
        </dgm:presLayoutVars>
      </dgm:prSet>
      <dgm:spPr/>
    </dgm:pt>
    <dgm:pt modelId="{12523C64-49CE-427A-A768-77413F99ABAE}" type="pres">
      <dgm:prSet presAssocID="{9D75301C-170B-45C9-9819-207CF4E32555}" presName="sibTrans" presStyleCnt="0"/>
      <dgm:spPr/>
    </dgm:pt>
    <dgm:pt modelId="{B5852EBA-45FC-4231-9FA6-AE33E90BC7BD}" type="pres">
      <dgm:prSet presAssocID="{11159016-6658-44B7-BDF7-3D2B249C5533}" presName="node" presStyleLbl="node1" presStyleIdx="2" presStyleCnt="7" custScaleX="39393" custScaleY="29853" custLinFactNeighborX="17518" custLinFactNeighborY="15593">
        <dgm:presLayoutVars>
          <dgm:bulletEnabled val="1"/>
        </dgm:presLayoutVars>
      </dgm:prSet>
      <dgm:spPr/>
    </dgm:pt>
    <dgm:pt modelId="{DF4347C3-FE5C-4FDB-8E7A-C605D279097E}" type="pres">
      <dgm:prSet presAssocID="{07391016-DA9A-4496-A61C-CFE5757AA0F7}" presName="sibTrans" presStyleCnt="0"/>
      <dgm:spPr/>
    </dgm:pt>
    <dgm:pt modelId="{A91EE101-69AB-49E0-8956-A902D56AE4BF}" type="pres">
      <dgm:prSet presAssocID="{3C06CA10-0D53-40B0-9DA6-7AE9896C6E8B}" presName="node" presStyleLbl="node1" presStyleIdx="3" presStyleCnt="7" custScaleX="39393" custScaleY="29853" custLinFactNeighborX="72059" custLinFactNeighborY="-30926">
        <dgm:presLayoutVars>
          <dgm:bulletEnabled val="1"/>
        </dgm:presLayoutVars>
      </dgm:prSet>
      <dgm:spPr/>
    </dgm:pt>
    <dgm:pt modelId="{512A38E3-7952-4A8C-88A5-97626CECB6D1}" type="pres">
      <dgm:prSet presAssocID="{715A2550-C5A5-4BE9-858A-276AC890AF5A}" presName="sibTrans" presStyleCnt="0"/>
      <dgm:spPr/>
    </dgm:pt>
    <dgm:pt modelId="{1D30B3D1-942A-474D-A1C7-F88A28A65671}" type="pres">
      <dgm:prSet presAssocID="{87D82ED9-42A6-4E86-A611-A934E1D01639}" presName="node" presStyleLbl="node1" presStyleIdx="4" presStyleCnt="7" custScaleX="39393" custScaleY="29853" custLinFactNeighborX="-46180" custLinFactNeighborY="1999">
        <dgm:presLayoutVars>
          <dgm:bulletEnabled val="1"/>
        </dgm:presLayoutVars>
      </dgm:prSet>
      <dgm:spPr/>
    </dgm:pt>
    <dgm:pt modelId="{1B7A0E90-3035-46C4-AAF8-3EB0DABD052B}" type="pres">
      <dgm:prSet presAssocID="{F1ACC118-4185-4FB8-BBE3-D65F3349356E}" presName="sibTrans" presStyleCnt="0"/>
      <dgm:spPr/>
    </dgm:pt>
    <dgm:pt modelId="{4C1CF8CF-10D7-4884-AC62-AFF479C42F65}" type="pres">
      <dgm:prSet presAssocID="{FFF57A21-25DB-4B4C-8ABA-321F1BEB5E31}" presName="node" presStyleLbl="node1" presStyleIdx="5" presStyleCnt="7" custScaleX="39393" custScaleY="29853" custLinFactNeighborX="-51700" custLinFactNeighborY="1785">
        <dgm:presLayoutVars>
          <dgm:bulletEnabled val="1"/>
        </dgm:presLayoutVars>
      </dgm:prSet>
      <dgm:spPr/>
    </dgm:pt>
    <dgm:pt modelId="{8324A0F3-C27D-4E64-B3B3-35FB2FF1506D}" type="pres">
      <dgm:prSet presAssocID="{2AE16DCE-D1E9-40CC-B018-13EC4D1DA3E1}" presName="sibTrans" presStyleCnt="0"/>
      <dgm:spPr/>
    </dgm:pt>
    <dgm:pt modelId="{497A972E-E54A-478C-A37F-9AA7B9BE8A77}" type="pres">
      <dgm:prSet presAssocID="{58F6F484-A8BF-4E79-B735-6CE4A25AA359}" presName="node" presStyleLbl="node1" presStyleIdx="6" presStyleCnt="7" custScaleX="39393" custScaleY="29853" custLinFactNeighborX="41249" custLinFactNeighborY="-45053">
        <dgm:presLayoutVars>
          <dgm:bulletEnabled val="1"/>
        </dgm:presLayoutVars>
      </dgm:prSet>
      <dgm:spPr/>
    </dgm:pt>
  </dgm:ptLst>
  <dgm:cxnLst>
    <dgm:cxn modelId="{CF841709-6BC0-4BC2-AE49-483683327CFA}" srcId="{C4ACCD01-C1B8-4292-A5D7-E1FC945398CE}" destId="{87D82ED9-42A6-4E86-A611-A934E1D01639}" srcOrd="4" destOrd="0" parTransId="{3F4FD48D-72BB-4FDF-906E-CD7F7084573B}" sibTransId="{F1ACC118-4185-4FB8-BBE3-D65F3349356E}"/>
    <dgm:cxn modelId="{F50F8319-3CBA-48E5-B6AC-649621129CBF}" type="presOf" srcId="{CA2BE1F6-85DC-4DC0-9499-4D476F151135}" destId="{2106EFB3-0DFA-42FB-9380-DCDE11A2EAFA}" srcOrd="0" destOrd="0" presId="urn:microsoft.com/office/officeart/2005/8/layout/default"/>
    <dgm:cxn modelId="{82CB302A-F2D2-4B72-BDD4-4A4EE9780DFD}" srcId="{C4ACCD01-C1B8-4292-A5D7-E1FC945398CE}" destId="{11159016-6658-44B7-BDF7-3D2B249C5533}" srcOrd="2" destOrd="0" parTransId="{24520A47-E621-4B7C-A034-E1AE2C1C9656}" sibTransId="{07391016-DA9A-4496-A61C-CFE5757AA0F7}"/>
    <dgm:cxn modelId="{E73F9A30-5AD8-45FD-B437-4001C9659131}" type="presOf" srcId="{FFF57A21-25DB-4B4C-8ABA-321F1BEB5E31}" destId="{4C1CF8CF-10D7-4884-AC62-AFF479C42F65}" srcOrd="0" destOrd="0" presId="urn:microsoft.com/office/officeart/2005/8/layout/default"/>
    <dgm:cxn modelId="{0CA1955D-5A52-4A7D-AA82-0A0C385FA4F0}" srcId="{C4ACCD01-C1B8-4292-A5D7-E1FC945398CE}" destId="{3C06CA10-0D53-40B0-9DA6-7AE9896C6E8B}" srcOrd="3" destOrd="0" parTransId="{F7C9DAC9-D0C6-457A-8BC6-D5DBCF8A547A}" sibTransId="{715A2550-C5A5-4BE9-858A-276AC890AF5A}"/>
    <dgm:cxn modelId="{88541A47-D5F3-4533-AF38-A958068FAD6F}" type="presOf" srcId="{086DE079-C667-4471-9E43-4060294243B5}" destId="{797311EB-2872-46A5-BEC7-566FC46738F1}" srcOrd="0" destOrd="0" presId="urn:microsoft.com/office/officeart/2005/8/layout/default"/>
    <dgm:cxn modelId="{4700186B-8597-4DEE-A296-732640E3352D}" srcId="{C4ACCD01-C1B8-4292-A5D7-E1FC945398CE}" destId="{CA2BE1F6-85DC-4DC0-9499-4D476F151135}" srcOrd="0" destOrd="0" parTransId="{A40E7516-302F-409F-8866-2E30F66337DC}" sibTransId="{11991B00-F160-4793-9544-204ABA54A1AC}"/>
    <dgm:cxn modelId="{AAB55A59-9753-4BDC-A9CE-4BCA60DDB2B1}" type="presOf" srcId="{58F6F484-A8BF-4E79-B735-6CE4A25AA359}" destId="{497A972E-E54A-478C-A37F-9AA7B9BE8A77}" srcOrd="0" destOrd="0" presId="urn:microsoft.com/office/officeart/2005/8/layout/default"/>
    <dgm:cxn modelId="{F02CF05A-EAC9-4BE7-99FA-8BB19BB69D8D}" srcId="{086DE079-C667-4471-9E43-4060294243B5}" destId="{5C96A89D-044E-4274-B201-7750E86E8207}" srcOrd="0" destOrd="0" parTransId="{2C736153-A974-49F2-8E82-896ED513724B}" sibTransId="{353FD9E3-4573-4734-AD97-37AB6D83E853}"/>
    <dgm:cxn modelId="{3D6E3191-1720-49B6-B293-525C0C17723F}" type="presOf" srcId="{C4ACCD01-C1B8-4292-A5D7-E1FC945398CE}" destId="{A8CA5DAD-5B02-49A8-A34D-2C1C79928790}" srcOrd="0" destOrd="0" presId="urn:microsoft.com/office/officeart/2005/8/layout/default"/>
    <dgm:cxn modelId="{E911659F-A92A-4DAC-91FA-CBB742F0E4CC}" srcId="{086DE079-C667-4471-9E43-4060294243B5}" destId="{39BFC8D0-E640-4EF4-B1BC-0FB3A4220AED}" srcOrd="1" destOrd="0" parTransId="{3E724AE6-8DBE-41B6-949F-E1B591D25923}" sibTransId="{13E44C95-BEFD-422E-9F7C-5B84255FDDC1}"/>
    <dgm:cxn modelId="{5ACBF5A9-F836-4E03-BEE9-0C3CBAE638C6}" type="presOf" srcId="{39BFC8D0-E640-4EF4-B1BC-0FB3A4220AED}" destId="{797311EB-2872-46A5-BEC7-566FC46738F1}" srcOrd="0" destOrd="2" presId="urn:microsoft.com/office/officeart/2005/8/layout/default"/>
    <dgm:cxn modelId="{FBF28FBF-0012-462C-9EA0-39DF3B12B328}" type="presOf" srcId="{5C96A89D-044E-4274-B201-7750E86E8207}" destId="{797311EB-2872-46A5-BEC7-566FC46738F1}" srcOrd="0" destOrd="1" presId="urn:microsoft.com/office/officeart/2005/8/layout/default"/>
    <dgm:cxn modelId="{42146DCE-F3A4-4F17-A21E-FDA23E655558}" type="presOf" srcId="{11159016-6658-44B7-BDF7-3D2B249C5533}" destId="{B5852EBA-45FC-4231-9FA6-AE33E90BC7BD}" srcOrd="0" destOrd="0" presId="urn:microsoft.com/office/officeart/2005/8/layout/default"/>
    <dgm:cxn modelId="{168553D1-FB90-42A1-BEC0-C7F8C55C0069}" type="presOf" srcId="{3C06CA10-0D53-40B0-9DA6-7AE9896C6E8B}" destId="{A91EE101-69AB-49E0-8956-A902D56AE4BF}" srcOrd="0" destOrd="0" presId="urn:microsoft.com/office/officeart/2005/8/layout/default"/>
    <dgm:cxn modelId="{9A376AE5-6C3A-4360-B0EA-1883042753F5}" srcId="{C4ACCD01-C1B8-4292-A5D7-E1FC945398CE}" destId="{086DE079-C667-4471-9E43-4060294243B5}" srcOrd="1" destOrd="0" parTransId="{6C274B69-37B4-4F60-8A97-EF6BFD3B66D1}" sibTransId="{9D75301C-170B-45C9-9819-207CF4E32555}"/>
    <dgm:cxn modelId="{A7486BE5-14A3-446A-8FEA-D754B19DDF38}" srcId="{C4ACCD01-C1B8-4292-A5D7-E1FC945398CE}" destId="{58F6F484-A8BF-4E79-B735-6CE4A25AA359}" srcOrd="6" destOrd="0" parTransId="{9EFAF80A-BF82-442F-AE12-0857C16D4A3A}" sibTransId="{C968EF71-F527-4A5A-B4B8-C9849C2A0C23}"/>
    <dgm:cxn modelId="{41A351F5-DBB5-4657-BC81-292474D1FC45}" srcId="{C4ACCD01-C1B8-4292-A5D7-E1FC945398CE}" destId="{FFF57A21-25DB-4B4C-8ABA-321F1BEB5E31}" srcOrd="5" destOrd="0" parTransId="{4F3259C7-77F2-46B5-9C65-12F88C26B8AF}" sibTransId="{2AE16DCE-D1E9-40CC-B018-13EC4D1DA3E1}"/>
    <dgm:cxn modelId="{EC29C1F6-EE4E-4332-A9A2-26F6A14FD9F2}" type="presOf" srcId="{87D82ED9-42A6-4E86-A611-A934E1D01639}" destId="{1D30B3D1-942A-474D-A1C7-F88A28A65671}" srcOrd="0" destOrd="0" presId="urn:microsoft.com/office/officeart/2005/8/layout/default"/>
    <dgm:cxn modelId="{8F6C246E-E2E1-481F-A2F1-27EF2CF0D392}" type="presParOf" srcId="{A8CA5DAD-5B02-49A8-A34D-2C1C79928790}" destId="{2106EFB3-0DFA-42FB-9380-DCDE11A2EAFA}" srcOrd="0" destOrd="0" presId="urn:microsoft.com/office/officeart/2005/8/layout/default"/>
    <dgm:cxn modelId="{E0EA4F73-0E35-4BBA-8ED5-2783292E4556}" type="presParOf" srcId="{A8CA5DAD-5B02-49A8-A34D-2C1C79928790}" destId="{2E94265F-A919-4936-B006-0CB6A0F02F7C}" srcOrd="1" destOrd="0" presId="urn:microsoft.com/office/officeart/2005/8/layout/default"/>
    <dgm:cxn modelId="{8DA033F1-8961-457D-A9EC-4A69FF055ABB}" type="presParOf" srcId="{A8CA5DAD-5B02-49A8-A34D-2C1C79928790}" destId="{797311EB-2872-46A5-BEC7-566FC46738F1}" srcOrd="2" destOrd="0" presId="urn:microsoft.com/office/officeart/2005/8/layout/default"/>
    <dgm:cxn modelId="{CD9955D6-D4F0-45D7-AB29-8B187B77BA91}" type="presParOf" srcId="{A8CA5DAD-5B02-49A8-A34D-2C1C79928790}" destId="{12523C64-49CE-427A-A768-77413F99ABAE}" srcOrd="3" destOrd="0" presId="urn:microsoft.com/office/officeart/2005/8/layout/default"/>
    <dgm:cxn modelId="{220F7A73-A81E-40AB-B45D-E785F029FA27}" type="presParOf" srcId="{A8CA5DAD-5B02-49A8-A34D-2C1C79928790}" destId="{B5852EBA-45FC-4231-9FA6-AE33E90BC7BD}" srcOrd="4" destOrd="0" presId="urn:microsoft.com/office/officeart/2005/8/layout/default"/>
    <dgm:cxn modelId="{F35A0240-CB5B-4E22-894D-7B79DC5C0D12}" type="presParOf" srcId="{A8CA5DAD-5B02-49A8-A34D-2C1C79928790}" destId="{DF4347C3-FE5C-4FDB-8E7A-C605D279097E}" srcOrd="5" destOrd="0" presId="urn:microsoft.com/office/officeart/2005/8/layout/default"/>
    <dgm:cxn modelId="{6A2D3325-0EF7-4DC2-B142-8AB99752E21F}" type="presParOf" srcId="{A8CA5DAD-5B02-49A8-A34D-2C1C79928790}" destId="{A91EE101-69AB-49E0-8956-A902D56AE4BF}" srcOrd="6" destOrd="0" presId="urn:microsoft.com/office/officeart/2005/8/layout/default"/>
    <dgm:cxn modelId="{A785604B-8661-4D13-970D-8F80D1FF60F6}" type="presParOf" srcId="{A8CA5DAD-5B02-49A8-A34D-2C1C79928790}" destId="{512A38E3-7952-4A8C-88A5-97626CECB6D1}" srcOrd="7" destOrd="0" presId="urn:microsoft.com/office/officeart/2005/8/layout/default"/>
    <dgm:cxn modelId="{AA9A8B4E-A7DE-42A0-B44E-35B3F87C1FCB}" type="presParOf" srcId="{A8CA5DAD-5B02-49A8-A34D-2C1C79928790}" destId="{1D30B3D1-942A-474D-A1C7-F88A28A65671}" srcOrd="8" destOrd="0" presId="urn:microsoft.com/office/officeart/2005/8/layout/default"/>
    <dgm:cxn modelId="{DB2A87C4-5B30-49CA-8983-5F1B0BB43C1B}" type="presParOf" srcId="{A8CA5DAD-5B02-49A8-A34D-2C1C79928790}" destId="{1B7A0E90-3035-46C4-AAF8-3EB0DABD052B}" srcOrd="9" destOrd="0" presId="urn:microsoft.com/office/officeart/2005/8/layout/default"/>
    <dgm:cxn modelId="{9CF5271C-7486-4941-8A6D-E7B146180BCE}" type="presParOf" srcId="{A8CA5DAD-5B02-49A8-A34D-2C1C79928790}" destId="{4C1CF8CF-10D7-4884-AC62-AFF479C42F65}" srcOrd="10" destOrd="0" presId="urn:microsoft.com/office/officeart/2005/8/layout/default"/>
    <dgm:cxn modelId="{113F96B4-5CC0-4E2F-8745-2FC997988278}" type="presParOf" srcId="{A8CA5DAD-5B02-49A8-A34D-2C1C79928790}" destId="{8324A0F3-C27D-4E64-B3B3-35FB2FF1506D}" srcOrd="11" destOrd="0" presId="urn:microsoft.com/office/officeart/2005/8/layout/default"/>
    <dgm:cxn modelId="{0DB7F904-F7A5-41F1-A1B2-6649A8370DE0}" type="presParOf" srcId="{A8CA5DAD-5B02-49A8-A34D-2C1C79928790}" destId="{497A972E-E54A-478C-A37F-9AA7B9BE8A7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257043-9489-473A-AFE3-36EBDB21D69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D51BC7-2B03-4BDC-9941-F1DF9C3FF3BB}">
      <dgm:prSet custT="1"/>
      <dgm:spPr/>
      <dgm:t>
        <a:bodyPr/>
        <a:lstStyle/>
        <a:p>
          <a:r>
            <a:rPr lang="en-US" sz="2800" dirty="0">
              <a:latin typeface="Cormorant Garamond Medium" panose="020B0604020202020204" charset="0"/>
            </a:rPr>
            <a:t>Additional recommendations for the private sector on preparing for ransomware with additional steps</a:t>
          </a:r>
        </a:p>
      </dgm:t>
    </dgm:pt>
    <dgm:pt modelId="{056BFCE1-C373-4EB7-8CC7-FC8F7F6C374D}" type="parTrans" cxnId="{299C6DB8-4895-4AFB-8A07-B6BE20FAB849}">
      <dgm:prSet/>
      <dgm:spPr/>
      <dgm:t>
        <a:bodyPr/>
        <a:lstStyle/>
        <a:p>
          <a:endParaRPr lang="en-US"/>
        </a:p>
      </dgm:t>
    </dgm:pt>
    <dgm:pt modelId="{32CA61F0-DB77-40DE-B817-94690BA9F839}" type="sibTrans" cxnId="{299C6DB8-4895-4AFB-8A07-B6BE20FAB849}">
      <dgm:prSet/>
      <dgm:spPr/>
      <dgm:t>
        <a:bodyPr/>
        <a:lstStyle/>
        <a:p>
          <a:endParaRPr lang="en-US"/>
        </a:p>
      </dgm:t>
    </dgm:pt>
    <dgm:pt modelId="{182A76AE-E25B-4BBE-B7DE-EC961430E1C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3600" dirty="0">
              <a:latin typeface="Cormorant Garamond Medium" panose="020B0604020202020204" charset="0"/>
            </a:rPr>
            <a:t>White House follow-up memo – June 2, 2021</a:t>
          </a:r>
        </a:p>
      </dgm:t>
    </dgm:pt>
    <dgm:pt modelId="{B14CDD50-1757-4241-BA3F-0535F170B32A}" type="sibTrans" cxnId="{01924228-39E1-43C6-AA85-7928AC531D19}">
      <dgm:prSet/>
      <dgm:spPr/>
      <dgm:t>
        <a:bodyPr/>
        <a:lstStyle/>
        <a:p>
          <a:endParaRPr lang="en-US"/>
        </a:p>
      </dgm:t>
    </dgm:pt>
    <dgm:pt modelId="{6C3A5024-0E9F-4E3F-ABCE-66DD4775CDDE}" type="parTrans" cxnId="{01924228-39E1-43C6-AA85-7928AC531D19}">
      <dgm:prSet/>
      <dgm:spPr/>
      <dgm:t>
        <a:bodyPr/>
        <a:lstStyle/>
        <a:p>
          <a:endParaRPr lang="en-US"/>
        </a:p>
      </dgm:t>
    </dgm:pt>
    <dgm:pt modelId="{F77E87B3-C0DA-4F92-8629-6BB35B97B8CA}" type="pres">
      <dgm:prSet presAssocID="{20257043-9489-473A-AFE3-36EBDB21D69B}" presName="linear" presStyleCnt="0">
        <dgm:presLayoutVars>
          <dgm:animLvl val="lvl"/>
          <dgm:resizeHandles val="exact"/>
        </dgm:presLayoutVars>
      </dgm:prSet>
      <dgm:spPr/>
    </dgm:pt>
    <dgm:pt modelId="{3AA663AF-928D-4D5D-8C38-93F3723EAB70}" type="pres">
      <dgm:prSet presAssocID="{182A76AE-E25B-4BBE-B7DE-EC961430E1C6}" presName="parentText" presStyleLbl="node1" presStyleIdx="0" presStyleCnt="1" custScaleY="54754">
        <dgm:presLayoutVars>
          <dgm:chMax val="0"/>
          <dgm:bulletEnabled val="1"/>
        </dgm:presLayoutVars>
      </dgm:prSet>
      <dgm:spPr/>
    </dgm:pt>
    <dgm:pt modelId="{63AAE42D-27BA-46C4-BC54-3B714FCD4CD1}" type="pres">
      <dgm:prSet presAssocID="{182A76AE-E25B-4BBE-B7DE-EC961430E1C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924228-39E1-43C6-AA85-7928AC531D19}" srcId="{20257043-9489-473A-AFE3-36EBDB21D69B}" destId="{182A76AE-E25B-4BBE-B7DE-EC961430E1C6}" srcOrd="0" destOrd="0" parTransId="{6C3A5024-0E9F-4E3F-ABCE-66DD4775CDDE}" sibTransId="{B14CDD50-1757-4241-BA3F-0535F170B32A}"/>
    <dgm:cxn modelId="{F9D6F136-A895-46A5-ABBF-10987F0F7F47}" type="presOf" srcId="{20257043-9489-473A-AFE3-36EBDB21D69B}" destId="{F77E87B3-C0DA-4F92-8629-6BB35B97B8CA}" srcOrd="0" destOrd="0" presId="urn:microsoft.com/office/officeart/2005/8/layout/vList2"/>
    <dgm:cxn modelId="{DFB3F187-9064-4E5A-84B1-B094C9FAC8D1}" type="presOf" srcId="{182A76AE-E25B-4BBE-B7DE-EC961430E1C6}" destId="{3AA663AF-928D-4D5D-8C38-93F3723EAB70}" srcOrd="0" destOrd="0" presId="urn:microsoft.com/office/officeart/2005/8/layout/vList2"/>
    <dgm:cxn modelId="{299C6DB8-4895-4AFB-8A07-B6BE20FAB849}" srcId="{182A76AE-E25B-4BBE-B7DE-EC961430E1C6}" destId="{78D51BC7-2B03-4BDC-9941-F1DF9C3FF3BB}" srcOrd="0" destOrd="0" parTransId="{056BFCE1-C373-4EB7-8CC7-FC8F7F6C374D}" sibTransId="{32CA61F0-DB77-40DE-B817-94690BA9F839}"/>
    <dgm:cxn modelId="{0BB825C6-9461-4E2E-9AA2-586E1E2CDD29}" type="presOf" srcId="{78D51BC7-2B03-4BDC-9941-F1DF9C3FF3BB}" destId="{63AAE42D-27BA-46C4-BC54-3B714FCD4CD1}" srcOrd="0" destOrd="0" presId="urn:microsoft.com/office/officeart/2005/8/layout/vList2"/>
    <dgm:cxn modelId="{E7DCACFA-D4F0-4F06-A98A-9780CBB2ABB5}" type="presParOf" srcId="{F77E87B3-C0DA-4F92-8629-6BB35B97B8CA}" destId="{3AA663AF-928D-4D5D-8C38-93F3723EAB70}" srcOrd="0" destOrd="0" presId="urn:microsoft.com/office/officeart/2005/8/layout/vList2"/>
    <dgm:cxn modelId="{7045218C-A707-4D13-A80E-E7632CF7B635}" type="presParOf" srcId="{F77E87B3-C0DA-4F92-8629-6BB35B97B8CA}" destId="{63AAE42D-27BA-46C4-BC54-3B714FCD4CD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3AF-928D-4D5D-8C38-93F3723EAB70}">
      <dsp:nvSpPr>
        <dsp:cNvPr id="0" name=""/>
        <dsp:cNvSpPr/>
      </dsp:nvSpPr>
      <dsp:spPr>
        <a:xfrm>
          <a:off x="0" y="415022"/>
          <a:ext cx="15900404" cy="655996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ormorant Garamond Medium" panose="020B0604020202020204" charset="0"/>
            </a:rPr>
            <a:t>President Biden’s Executive Order on Cybersecurity – May 12, 2021</a:t>
          </a:r>
        </a:p>
      </dsp:txBody>
      <dsp:txXfrm>
        <a:off x="32023" y="447045"/>
        <a:ext cx="15836358" cy="591950"/>
      </dsp:txXfrm>
    </dsp:sp>
    <dsp:sp modelId="{63AAE42D-27BA-46C4-BC54-3B714FCD4CD1}">
      <dsp:nvSpPr>
        <dsp:cNvPr id="0" name=""/>
        <dsp:cNvSpPr/>
      </dsp:nvSpPr>
      <dsp:spPr>
        <a:xfrm>
          <a:off x="0" y="1071019"/>
          <a:ext cx="15900404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83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Cormorant Garamond Medium" panose="020B0604020202020204" charset="0"/>
            </a:rPr>
            <a:t>It is not legislation, but it binds federal departments and agencies, impacts federal contractors, leverages the market power of the government, and aims to lead by example</a:t>
          </a:r>
        </a:p>
      </dsp:txBody>
      <dsp:txXfrm>
        <a:off x="0" y="1071019"/>
        <a:ext cx="15900404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6EFB3-0DFA-42FB-9380-DCDE11A2EAFA}">
      <dsp:nvSpPr>
        <dsp:cNvPr id="0" name=""/>
        <dsp:cNvSpPr/>
      </dsp:nvSpPr>
      <dsp:spPr>
        <a:xfrm>
          <a:off x="364149" y="769970"/>
          <a:ext cx="3392185" cy="1542409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Removes barriers to threat information sharing</a:t>
          </a:r>
        </a:p>
      </dsp:txBody>
      <dsp:txXfrm>
        <a:off x="364149" y="769970"/>
        <a:ext cx="3392185" cy="1542409"/>
      </dsp:txXfrm>
    </dsp:sp>
    <dsp:sp modelId="{797311EB-2872-46A5-BEC7-566FC46738F1}">
      <dsp:nvSpPr>
        <dsp:cNvPr id="0" name=""/>
        <dsp:cNvSpPr/>
      </dsp:nvSpPr>
      <dsp:spPr>
        <a:xfrm>
          <a:off x="4159077" y="806550"/>
          <a:ext cx="3392185" cy="1542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Implements stronger cybersecurity standards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ormorant Garamond Medium" panose="020B0604020202020204" charset="0"/>
            </a:rPr>
            <a:t>MFA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ormorant Garamond Medium" panose="020B0604020202020204" charset="0"/>
            </a:rPr>
            <a:t>Encryption</a:t>
          </a:r>
        </a:p>
      </dsp:txBody>
      <dsp:txXfrm>
        <a:off x="4159077" y="806550"/>
        <a:ext cx="3392185" cy="1542409"/>
      </dsp:txXfrm>
    </dsp:sp>
    <dsp:sp modelId="{B5852EBA-45FC-4231-9FA6-AE33E90BC7BD}">
      <dsp:nvSpPr>
        <dsp:cNvPr id="0" name=""/>
        <dsp:cNvSpPr/>
      </dsp:nvSpPr>
      <dsp:spPr>
        <a:xfrm>
          <a:off x="11680389" y="806550"/>
          <a:ext cx="3392185" cy="1542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Software supply chain security</a:t>
          </a:r>
        </a:p>
      </dsp:txBody>
      <dsp:txXfrm>
        <a:off x="11680389" y="806550"/>
        <a:ext cx="3392185" cy="1542409"/>
      </dsp:txXfrm>
    </dsp:sp>
    <dsp:sp modelId="{A91EE101-69AB-49E0-8956-A902D56AE4BF}">
      <dsp:nvSpPr>
        <dsp:cNvPr id="0" name=""/>
        <dsp:cNvSpPr/>
      </dsp:nvSpPr>
      <dsp:spPr>
        <a:xfrm>
          <a:off x="7870391" y="806585"/>
          <a:ext cx="3392185" cy="1542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Cybersecurity safety review board</a:t>
          </a:r>
        </a:p>
      </dsp:txBody>
      <dsp:txXfrm>
        <a:off x="7870391" y="806585"/>
        <a:ext cx="3392185" cy="1542409"/>
      </dsp:txXfrm>
    </dsp:sp>
    <dsp:sp modelId="{1D30B3D1-942A-474D-A1C7-F88A28A65671}">
      <dsp:nvSpPr>
        <dsp:cNvPr id="0" name=""/>
        <dsp:cNvSpPr/>
      </dsp:nvSpPr>
      <dsp:spPr>
        <a:xfrm>
          <a:off x="1941968" y="2507715"/>
          <a:ext cx="3392185" cy="1542409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Standardized Incident Response Plan</a:t>
          </a:r>
        </a:p>
      </dsp:txBody>
      <dsp:txXfrm>
        <a:off x="1941968" y="2507715"/>
        <a:ext cx="3392185" cy="1542409"/>
      </dsp:txXfrm>
    </dsp:sp>
    <dsp:sp modelId="{4C1CF8CF-10D7-4884-AC62-AFF479C42F65}">
      <dsp:nvSpPr>
        <dsp:cNvPr id="0" name=""/>
        <dsp:cNvSpPr/>
      </dsp:nvSpPr>
      <dsp:spPr>
        <a:xfrm>
          <a:off x="5719932" y="2496658"/>
          <a:ext cx="3392185" cy="1542409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End-point detection</a:t>
          </a:r>
        </a:p>
      </dsp:txBody>
      <dsp:txXfrm>
        <a:off x="5719932" y="2496658"/>
        <a:ext cx="3392185" cy="1542409"/>
      </dsp:txXfrm>
    </dsp:sp>
    <dsp:sp modelId="{497A972E-E54A-478C-A37F-9AA7B9BE8A77}">
      <dsp:nvSpPr>
        <dsp:cNvPr id="0" name=""/>
        <dsp:cNvSpPr/>
      </dsp:nvSpPr>
      <dsp:spPr>
        <a:xfrm>
          <a:off x="9470599" y="2480211"/>
          <a:ext cx="3392185" cy="1542409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Cormorant Garamond Medium" panose="020B0604020202020204" charset="0"/>
            </a:rPr>
            <a:t>Event log requirements </a:t>
          </a:r>
        </a:p>
      </dsp:txBody>
      <dsp:txXfrm>
        <a:off x="9470599" y="2480211"/>
        <a:ext cx="3392185" cy="15424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663AF-928D-4D5D-8C38-93F3723EAB70}">
      <dsp:nvSpPr>
        <dsp:cNvPr id="0" name=""/>
        <dsp:cNvSpPr/>
      </dsp:nvSpPr>
      <dsp:spPr>
        <a:xfrm>
          <a:off x="0" y="12057"/>
          <a:ext cx="15900404" cy="55349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Cormorant Garamond Medium" panose="020B0604020202020204" charset="0"/>
            </a:rPr>
            <a:t>White House follow-up memo – June 2, 2021</a:t>
          </a:r>
        </a:p>
      </dsp:txBody>
      <dsp:txXfrm>
        <a:off x="27019" y="39076"/>
        <a:ext cx="15846366" cy="499459"/>
      </dsp:txXfrm>
    </dsp:sp>
    <dsp:sp modelId="{63AAE42D-27BA-46C4-BC54-3B714FCD4CD1}">
      <dsp:nvSpPr>
        <dsp:cNvPr id="0" name=""/>
        <dsp:cNvSpPr/>
      </dsp:nvSpPr>
      <dsp:spPr>
        <a:xfrm>
          <a:off x="0" y="565555"/>
          <a:ext cx="15900404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83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Cormorant Garamond Medium" panose="020B0604020202020204" charset="0"/>
            </a:rPr>
            <a:t>Additional recommendations for the private sector on preparing for ransomware with additional steps</a:t>
          </a:r>
        </a:p>
      </dsp:txBody>
      <dsp:txXfrm>
        <a:off x="0" y="565555"/>
        <a:ext cx="15900404" cy="894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00083-FB38-4EC1-B0A2-690D4D5ED005}" type="datetimeFigureOut">
              <a:rPr lang="en-US" smtClean="0"/>
              <a:t>6/17/2021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A42C7-7099-46F3-94B1-BC1EC4041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7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667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6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4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0772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18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248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55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46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19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22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1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35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817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46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40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63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70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43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6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97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42C7-7099-46F3-94B1-BC1EC4041EB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1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" Type="http://schemas.openxmlformats.org/officeDocument/2006/relationships/notesSlide" Target="../notesSlides/notesSlide17.xml"/><Relationship Id="rId16" Type="http://schemas.openxmlformats.org/officeDocument/2006/relationships/diagramLayout" Target="../diagrams/layout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us-cert.cisa.gov/sites/default/files/publications/Ransomware_Executive_One-Pager_and_Technical_Document-FINAL.pdf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0522" r="30522"/>
          <a:stretch>
            <a:fillRect/>
          </a:stretch>
        </p:blipFill>
        <p:spPr>
          <a:xfrm>
            <a:off x="10519582" y="0"/>
            <a:ext cx="7768418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1" y="-1"/>
            <a:ext cx="10519583" cy="1028700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1028700"/>
            <a:ext cx="6339802" cy="2414408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>
            <a:off x="10519582" y="1028700"/>
            <a:ext cx="2535426" cy="925830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6"/>
          <p:cNvGrpSpPr/>
          <p:nvPr/>
        </p:nvGrpSpPr>
        <p:grpSpPr>
          <a:xfrm>
            <a:off x="1028700" y="7007230"/>
            <a:ext cx="9659354" cy="2862825"/>
            <a:chOff x="0" y="104775"/>
            <a:chExt cx="12879139" cy="3817099"/>
          </a:xfrm>
        </p:grpSpPr>
        <p:sp>
          <p:nvSpPr>
            <p:cNvPr id="7" name="TextBox 7"/>
            <p:cNvSpPr txBox="1"/>
            <p:nvPr/>
          </p:nvSpPr>
          <p:spPr>
            <a:xfrm>
              <a:off x="0" y="104775"/>
              <a:ext cx="12879139" cy="18765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50"/>
                </a:lnSpc>
              </a:pPr>
              <a:r>
                <a:rPr lang="en-US" sz="8000" spc="-420" dirty="0">
                  <a:solidFill>
                    <a:srgbClr val="000000"/>
                  </a:solidFill>
                  <a:latin typeface="Cormorant Garamond Medium"/>
                </a:rPr>
                <a:t>Pay the ransom? Not so fast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387009"/>
              <a:ext cx="12874174" cy="153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60"/>
                </a:lnSpc>
              </a:pPr>
              <a:r>
                <a:rPr lang="en-US" sz="3257" spc="130" dirty="0">
                  <a:solidFill>
                    <a:srgbClr val="DB2345"/>
                  </a:solidFill>
                  <a:latin typeface="Cormorant Garamond Medium Italics"/>
                </a:rPr>
                <a:t>The intersection between OFAC, ransomware and data security incident handlings </a:t>
              </a:r>
            </a:p>
          </p:txBody>
        </p:sp>
      </p:grpSp>
      <p:sp>
        <p:nvSpPr>
          <p:cNvPr id="9" name="AutoShape 9"/>
          <p:cNvSpPr/>
          <p:nvPr/>
        </p:nvSpPr>
        <p:spPr>
          <a:xfrm rot="-782927">
            <a:off x="11383844" y="-270290"/>
            <a:ext cx="549542" cy="10883687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4" name="AutoShape 4"/>
          <p:cNvSpPr/>
          <p:nvPr/>
        </p:nvSpPr>
        <p:spPr>
          <a:xfrm rot="-782927">
            <a:off x="11883466" y="-357811"/>
            <a:ext cx="549542" cy="10870120"/>
          </a:xfrm>
          <a:prstGeom prst="rect">
            <a:avLst/>
          </a:prstGeom>
          <a:solidFill>
            <a:srgbClr val="C81F3F"/>
          </a:solidFill>
        </p:spPr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688998"/>
            <a:ext cx="6324600" cy="15546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2400300"/>
            <a:ext cx="14173200" cy="1670050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rgbClr val="C81F3F"/>
                </a:solidFill>
                <a:latin typeface="Cormorant Garamond Medium" panose="020B0604020202020204" charset="0"/>
              </a:rPr>
              <a:t>OFAC implications of making or facilitating a ransomware payment to state actors, as well as other legal and practical considerations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9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28700" y="962025"/>
            <a:ext cx="117729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OFAC’s Ransomware Advisory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41526" y="2370386"/>
            <a:ext cx="15613885" cy="6477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rmorant Garamond Medium" panose="020B0604020202020204" charset="0"/>
              </a:rPr>
              <a:t>On October 1, 2020, the Office of Foreign Assets Control (“OFAC”) issued an advisory to highlight the sanctions risks associated with ransomware payments (the “Advisory”)</a:t>
            </a:r>
            <a:br>
              <a:rPr lang="en-US" dirty="0">
                <a:latin typeface="Cormorant Garamond Medium" panose="020B0604020202020204" charset="0"/>
              </a:rPr>
            </a:br>
            <a:endParaRPr lang="en-US" dirty="0">
              <a:latin typeface="Cormorant Garamond Medium" panose="020B0604020202020204" charset="0"/>
            </a:endParaRPr>
          </a:p>
          <a:p>
            <a:r>
              <a:rPr lang="en-US" dirty="0">
                <a:latin typeface="Cormorant Garamond Medium" panose="020B0604020202020204" charset="0"/>
              </a:rPr>
              <a:t>The Advisory: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Warns companies that facilitating ransomware payments risks violating OFAC regulations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Notes that ransomware payments may also embolden cyber actors to engage in future attacks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Explains that OFAC has designated numerous malicious cyber actors under its cyber-related sanctions program and other sanctions programs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States that license applications involving ransomware payments will be subject to a presumption of denial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Encourages companies to report ransomware attacks to law enforcement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Reiterates that OFAC encourages companies to implement risk-based sanctions compliance programs</a:t>
            </a:r>
          </a:p>
          <a:p>
            <a:pPr marL="457200" lvl="1" indent="0">
              <a:buNone/>
            </a:pPr>
            <a:endParaRPr lang="en-US" dirty="0">
              <a:latin typeface="Cormorant Garamond Medium" panose="020B0604020202020204" charset="0"/>
            </a:endParaRPr>
          </a:p>
          <a:p>
            <a:pPr marL="57150" indent="0">
              <a:buNone/>
            </a:pPr>
            <a:r>
              <a:rPr lang="en-US" sz="2800" i="1" dirty="0">
                <a:latin typeface="Cormorant Garamond Medium" panose="020B0604020202020204" charset="0"/>
              </a:rPr>
              <a:t>In general, the Advisory makes clear that exigent circumstances do not relieve companies of their sanctions compliance obligations and emphasizes that OFAC may impose civil penalties based on strict liability</a:t>
            </a:r>
            <a:endParaRPr lang="en-US" dirty="0">
              <a:latin typeface="Cormorant Garamond Medium" panose="020B0604020202020204" charset="0"/>
            </a:endParaRPr>
          </a:p>
          <a:p>
            <a:pPr lvl="1"/>
            <a:endParaRPr lang="en-US" dirty="0">
              <a:latin typeface="Cormorant Garamond Medium" panose="020B0604020202020204" charset="0"/>
            </a:endParaRPr>
          </a:p>
          <a:p>
            <a:endParaRPr lang="en-US" dirty="0">
              <a:latin typeface="Cormorant Garamond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94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28700" y="962025"/>
            <a:ext cx="161163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Takeaways from OFAC’s Ransomware Advisory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41526" y="2370386"/>
            <a:ext cx="15613885" cy="6477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rmorant Garamond Medium" panose="020B0604020202020204" charset="0"/>
              </a:rPr>
              <a:t>The FBI recommends against paying the ransom </a:t>
            </a:r>
          </a:p>
          <a:p>
            <a:r>
              <a:rPr lang="en-US" sz="3600" dirty="0">
                <a:latin typeface="Cormorant Garamond Medium" panose="020B0604020202020204" charset="0"/>
              </a:rPr>
              <a:t>Consider the real risk of sanctions violations associated with paying a ransom</a:t>
            </a:r>
          </a:p>
          <a:p>
            <a:r>
              <a:rPr lang="en-US" sz="3600" dirty="0">
                <a:latin typeface="Cormorant Garamond Medium" panose="020B0604020202020204" charset="0"/>
              </a:rPr>
              <a:t>Do not pin your hopes on obtaining a license involving a ransomware payment </a:t>
            </a:r>
          </a:p>
          <a:p>
            <a:r>
              <a:rPr lang="en-US" sz="3600" dirty="0">
                <a:latin typeface="Cormorant Garamond Medium" panose="020B0604020202020204" charset="0"/>
              </a:rPr>
              <a:t>Take steps to prevent ransomware attacks from occurring in the first place</a:t>
            </a:r>
          </a:p>
          <a:p>
            <a:r>
              <a:rPr lang="en-US" sz="3600" dirty="0">
                <a:latin typeface="Cormorant Garamond Medium" panose="020B0604020202020204" charset="0"/>
              </a:rPr>
              <a:t>Develop procedures for conducting sanctions due diligence of the attacker</a:t>
            </a:r>
          </a:p>
          <a:p>
            <a:r>
              <a:rPr lang="en-US" sz="3600" dirty="0">
                <a:latin typeface="Cormorant Garamond Medium" panose="020B0604020202020204" charset="0"/>
              </a:rPr>
              <a:t>Include this sanctions risk in your ransomware crisis plan, and make employees aware of it</a:t>
            </a:r>
          </a:p>
          <a:p>
            <a:r>
              <a:rPr lang="en-US" sz="3600" dirty="0">
                <a:latin typeface="Cormorant Garamond Medium" panose="020B0604020202020204" charset="0"/>
              </a:rPr>
              <a:t>Cooperate with law enforcement, both during and after a ransomware attack</a:t>
            </a:r>
          </a:p>
        </p:txBody>
      </p:sp>
    </p:spTree>
    <p:extLst>
      <p:ext uri="{BB962C8B-B14F-4D97-AF65-F5344CB8AC3E}">
        <p14:creationId xmlns:p14="http://schemas.microsoft.com/office/powerpoint/2010/main" val="4090168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2940050"/>
            <a:ext cx="13298488" cy="1670050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rgbClr val="C81F3F"/>
                </a:solidFill>
                <a:latin typeface="Cormorant Garamond Medium" panose="020B0604020202020204" charset="0"/>
              </a:rPr>
              <a:t>Critical infrastructure suppliers and contributors: supply chain, trade and sanctions implications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3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41526" y="1028700"/>
            <a:ext cx="1572247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Vulnerability has many faces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1295400" y="2476500"/>
            <a:ext cx="8839200" cy="6248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rmorant Garamond Medium" panose="020B0604020202020204" charset="0"/>
              </a:rPr>
              <a:t>Time to step back and adopt a holistic approach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Ask “What if . . . ?”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Identify choke points and potential weaknesses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Anticipate how a state actor or rogue group can gain leverage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Ransomware attacks are simply one manifestation of larger set of vulnerabilities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International trade risk has multiple dimensions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Recent US government actions illustrate breadth of the problem</a:t>
            </a:r>
          </a:p>
          <a:p>
            <a:r>
              <a:rPr lang="en-US" sz="3200" dirty="0">
                <a:latin typeface="Cormorant Garamond Medium" panose="020B0604020202020204" charset="0"/>
              </a:rPr>
              <a:t>Proactive steps required to manage risk</a:t>
            </a:r>
          </a:p>
          <a:p>
            <a:endParaRPr lang="en-US" sz="3200" dirty="0">
              <a:latin typeface="Cormorant Garamond Medium" panose="020B0604020202020204" charset="0"/>
            </a:endParaRPr>
          </a:p>
          <a:p>
            <a:endParaRPr lang="en-US" sz="3200" dirty="0">
              <a:latin typeface="Cormorant Garamond Medium" panose="020B0604020202020204" charset="0"/>
            </a:endParaRPr>
          </a:p>
          <a:p>
            <a:pPr marL="0" indent="0">
              <a:buNone/>
            </a:pPr>
            <a:endParaRPr lang="en-US" sz="3200" dirty="0">
              <a:latin typeface="Cormorant Garamond Medium" panose="020B0604020202020204" charset="0"/>
            </a:endParaRPr>
          </a:p>
          <a:p>
            <a:pPr marL="0" indent="0">
              <a:buNone/>
            </a:pPr>
            <a:endParaRPr lang="en-US" sz="3200" dirty="0">
              <a:latin typeface="Cormorant Garamond Medium" panose="020B060402020202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96600" y="2578900"/>
            <a:ext cx="6011333" cy="6517125"/>
            <a:chOff x="11353800" y="2781300"/>
            <a:chExt cx="4648200" cy="4756666"/>
          </a:xfrm>
        </p:grpSpPr>
        <p:pic>
          <p:nvPicPr>
            <p:cNvPr id="1026" name="Picture 2" descr="108 Hidden Identity Videos and HD Footage - Getty Image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4" r="24756"/>
            <a:stretch/>
          </p:blipFill>
          <p:spPr bwMode="auto">
            <a:xfrm>
              <a:off x="11430000" y="2781300"/>
              <a:ext cx="4572000" cy="4572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353800" y="7353300"/>
              <a:ext cx="4648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https://www.gettyimages.com/detail/video/hacker-man-typing-code-at-laptop-stock-footage/1089071324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34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41526" y="1042725"/>
            <a:ext cx="15493874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Scope of critical infrastructure expanding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41526" y="2370386"/>
            <a:ext cx="15613885" cy="6477000"/>
          </a:xfrm>
        </p:spPr>
        <p:txBody>
          <a:bodyPr>
            <a:normAutofit/>
          </a:bodyPr>
          <a:lstStyle/>
          <a:p>
            <a:r>
              <a:rPr lang="en-US" dirty="0">
                <a:latin typeface="Cormorant Garamond Medium" panose="020B0604020202020204" charset="0"/>
              </a:rPr>
              <a:t>What is “critical” has evolved</a:t>
            </a:r>
          </a:p>
          <a:p>
            <a:r>
              <a:rPr lang="en-US" dirty="0">
                <a:latin typeface="Cormorant Garamond Medium" panose="020B0604020202020204" charset="0"/>
              </a:rPr>
              <a:t>Points of vulnerability now exist in new contexts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Defense and energy are no longer the only concerns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Critical technologies and sensitive personal data</a:t>
            </a:r>
          </a:p>
          <a:p>
            <a:r>
              <a:rPr lang="en-US" dirty="0">
                <a:latin typeface="Cormorant Garamond Medium" panose="020B0604020202020204" charset="0"/>
              </a:rPr>
              <a:t>Government controls are becoming more pervasive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Restrictions on exports of technology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Restrictions on adversaries equipment within critical infrastructure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Cheaper is not always better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Balance between commercial and national security interests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Increased scrutiny of foreign investment and access to critical technologies reflected in the new CFIUS process</a:t>
            </a:r>
          </a:p>
          <a:p>
            <a:r>
              <a:rPr lang="en-US" dirty="0">
                <a:latin typeface="Cormorant Garamond Medium" panose="020B0604020202020204" charset="0"/>
              </a:rPr>
              <a:t>Holistic approach essential to identify potential threats and develop robust systems</a:t>
            </a:r>
          </a:p>
          <a:p>
            <a:endParaRPr lang="en-US" dirty="0">
              <a:latin typeface="Cormorant Garamond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042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219200" y="960163"/>
            <a:ext cx="150114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Supply chains – the demise of  “just in time”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19201" y="2390206"/>
            <a:ext cx="11506200" cy="6477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ormorant Garamond Medium" panose="020B0604020202020204" charset="0"/>
              </a:rPr>
              <a:t>Geographic vulnerability</a:t>
            </a:r>
          </a:p>
          <a:p>
            <a:r>
              <a:rPr lang="en-US" dirty="0">
                <a:latin typeface="Cormorant Garamond Medium" panose="020B0604020202020204" charset="0"/>
              </a:rPr>
              <a:t>Dependency</a:t>
            </a:r>
          </a:p>
          <a:p>
            <a:r>
              <a:rPr lang="en-US" dirty="0">
                <a:latin typeface="Cormorant Garamond Medium" panose="020B0604020202020204" charset="0"/>
              </a:rPr>
              <a:t>Timing considerations</a:t>
            </a:r>
          </a:p>
          <a:p>
            <a:r>
              <a:rPr lang="en-US" dirty="0">
                <a:latin typeface="Cormorant Garamond Medium" panose="020B0604020202020204" charset="0"/>
              </a:rPr>
              <a:t>State Actor implications</a:t>
            </a:r>
          </a:p>
          <a:p>
            <a:r>
              <a:rPr lang="en-US" dirty="0">
                <a:latin typeface="Cormorant Garamond Medium" panose="020B0604020202020204" charset="0"/>
              </a:rPr>
              <a:t>Importance of proactive approach and ongoing risk analysis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Plan for how you will respond (or even find out about) your vendors being subject to a ransomware attack</a:t>
            </a:r>
          </a:p>
          <a:p>
            <a:r>
              <a:rPr lang="en-US" dirty="0">
                <a:latin typeface="Cormorant Garamond Medium" panose="020B0604020202020204" charset="0"/>
              </a:rPr>
              <a:t>Constructive and defensive perspectives are both important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Pros and cons of given suppliers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Hedge your bets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Monitor sanctions and other international trade developments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Rules can change overnight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Commercial opportunities for Western companies </a:t>
            </a:r>
          </a:p>
          <a:p>
            <a:endParaRPr lang="en-US" dirty="0">
              <a:latin typeface="Cormorant Garamond Medium" panose="020B060402020202020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353800" y="5905500"/>
            <a:ext cx="6012904" cy="4178384"/>
            <a:chOff x="11434661" y="5999749"/>
            <a:chExt cx="6012904" cy="4178384"/>
          </a:xfrm>
        </p:grpSpPr>
        <p:pic>
          <p:nvPicPr>
            <p:cNvPr id="2052" name="Picture 4" descr="Hydrogen &amp;#39;can power virtually all container ships crossing the Pacific&amp;#39; |  Recharg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0" r="4324"/>
            <a:stretch/>
          </p:blipFill>
          <p:spPr bwMode="auto">
            <a:xfrm>
              <a:off x="11434661" y="5999749"/>
              <a:ext cx="5758904" cy="3977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1460061" y="9993467"/>
              <a:ext cx="598750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https://www.rechargenews.com/transition/hydrogen-can-power-virtually-all-container-ships-crossing-the-pacific/2-1-767073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877800" y="2309576"/>
            <a:ext cx="4811415" cy="3435080"/>
            <a:chOff x="12945533" y="2049670"/>
            <a:chExt cx="5037667" cy="3764599"/>
          </a:xfrm>
        </p:grpSpPr>
        <p:pic>
          <p:nvPicPr>
            <p:cNvPr id="2054" name="Picture 6" descr="How Much Cargo Can the Largest Shipping Container Ship Really Hold? -  Universal Cargo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6" r="7717"/>
            <a:stretch/>
          </p:blipFill>
          <p:spPr bwMode="auto">
            <a:xfrm>
              <a:off x="12954000" y="2049670"/>
              <a:ext cx="5029200" cy="357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2945533" y="5629603"/>
              <a:ext cx="3657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https://www.universalcargo.com/how-much-cargo-can-the-largest-shipping-container-ship-really-hold/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273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2940050"/>
            <a:ext cx="14060488" cy="1670050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rgbClr val="C81F3F"/>
                </a:solidFill>
                <a:latin typeface="Cormorant Garamond Medium" panose="020B0604020202020204" charset="0"/>
              </a:rPr>
              <a:t>The new Cybersecurity Executive Order and what it means for the private sector and federal contractors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5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966875" y="388188"/>
            <a:ext cx="1562671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Cybersecurity developments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37692181"/>
              </p:ext>
            </p:extLst>
          </p:nvPr>
        </p:nvGraphicFramePr>
        <p:xfrm>
          <a:off x="1028700" y="1384862"/>
          <a:ext cx="15900404" cy="254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6968523"/>
              </p:ext>
            </p:extLst>
          </p:nvPr>
        </p:nvGraphicFramePr>
        <p:xfrm>
          <a:off x="1364218" y="2568262"/>
          <a:ext cx="15229368" cy="635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723815693"/>
              </p:ext>
            </p:extLst>
          </p:nvPr>
        </p:nvGraphicFramePr>
        <p:xfrm>
          <a:off x="1028700" y="6807912"/>
          <a:ext cx="15900404" cy="1471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676400" y="7872219"/>
            <a:ext cx="3392185" cy="1159599"/>
            <a:chOff x="364149" y="769970"/>
            <a:chExt cx="3392185" cy="1542409"/>
          </a:xfrm>
        </p:grpSpPr>
        <p:sp>
          <p:nvSpPr>
            <p:cNvPr id="24" name="Rectangle 23"/>
            <p:cNvSpPr/>
            <p:nvPr/>
          </p:nvSpPr>
          <p:spPr>
            <a:xfrm>
              <a:off x="364149" y="769970"/>
              <a:ext cx="3392185" cy="1542409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/>
            <p:cNvSpPr txBox="1"/>
            <p:nvPr/>
          </p:nvSpPr>
          <p:spPr>
            <a:xfrm>
              <a:off x="364149" y="769970"/>
              <a:ext cx="3392185" cy="1542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Cormorant Garamond Medium" panose="020B0604020202020204" charset="0"/>
                </a:rPr>
                <a:t>Back up and test </a:t>
              </a:r>
              <a:endParaRPr lang="en-US" sz="2800" kern="1200" dirty="0">
                <a:latin typeface="Cormorant Garamond Medium" panose="020B060402020202020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71328" y="7908799"/>
            <a:ext cx="3392185" cy="1159599"/>
            <a:chOff x="4159077" y="806550"/>
            <a:chExt cx="3392185" cy="1542409"/>
          </a:xfrm>
        </p:grpSpPr>
        <p:sp>
          <p:nvSpPr>
            <p:cNvPr id="22" name="Rectangle 21"/>
            <p:cNvSpPr/>
            <p:nvPr/>
          </p:nvSpPr>
          <p:spPr>
            <a:xfrm>
              <a:off x="4159077" y="806550"/>
              <a:ext cx="3392185" cy="15424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4159077" y="806550"/>
              <a:ext cx="3392185" cy="1542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rmorant Garamond Medium" panose="020B0604020202020204" charset="0"/>
                </a:rPr>
                <a:t>Update and patch promptly </a:t>
              </a:r>
              <a:endParaRPr lang="en-US" sz="2400" kern="1200" dirty="0">
                <a:latin typeface="Cormorant Garamond Medium" panose="020B060402020202020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92640" y="7908799"/>
            <a:ext cx="3392185" cy="1159599"/>
            <a:chOff x="11680389" y="806550"/>
            <a:chExt cx="3392185" cy="1542409"/>
          </a:xfrm>
        </p:grpSpPr>
        <p:sp>
          <p:nvSpPr>
            <p:cNvPr id="20" name="Rectangle 19"/>
            <p:cNvSpPr/>
            <p:nvPr/>
          </p:nvSpPr>
          <p:spPr>
            <a:xfrm>
              <a:off x="11680389" y="806550"/>
              <a:ext cx="3392185" cy="15424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11680389" y="806550"/>
              <a:ext cx="3392185" cy="1542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latin typeface="Cormorant Garamond Medium" panose="020B0604020202020204" charset="0"/>
                </a:rPr>
                <a:t>Segment networks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82642" y="7908834"/>
            <a:ext cx="3392185" cy="1159599"/>
            <a:chOff x="7870391" y="806585"/>
            <a:chExt cx="3392185" cy="1542409"/>
          </a:xfrm>
        </p:grpSpPr>
        <p:sp>
          <p:nvSpPr>
            <p:cNvPr id="15" name="Rectangle 14"/>
            <p:cNvSpPr/>
            <p:nvPr/>
          </p:nvSpPr>
          <p:spPr>
            <a:xfrm>
              <a:off x="7870391" y="806585"/>
              <a:ext cx="3392185" cy="154240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TextBox 18"/>
            <p:cNvSpPr txBox="1"/>
            <p:nvPr/>
          </p:nvSpPr>
          <p:spPr>
            <a:xfrm>
              <a:off x="7870391" y="806585"/>
              <a:ext cx="3392185" cy="1542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>
                  <a:latin typeface="Cormorant Garamond Medium" panose="020B0604020202020204" charset="0"/>
                </a:rPr>
                <a:t>Third-</a:t>
              </a:r>
              <a:r>
                <a:rPr lang="en-US" sz="2800" kern="1200" dirty="0">
                  <a:latin typeface="Cormorant Garamond Medium" panose="020B0604020202020204" charset="0"/>
                </a:rPr>
                <a:t>party pen tests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0397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2940050"/>
            <a:ext cx="13298488" cy="1670050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rgbClr val="C81F3F"/>
                </a:solidFill>
                <a:latin typeface="Cormorant Garamond Medium" panose="020B0604020202020204" charset="0"/>
              </a:rPr>
              <a:t>US and international regulations and agencies to keep top of mind </a:t>
            </a:r>
            <a:r>
              <a:rPr lang="en-US" sz="7200" i="1" cap="none" dirty="0">
                <a:solidFill>
                  <a:srgbClr val="C81F3F"/>
                </a:solidFill>
                <a:latin typeface="Cormorant Garamond Medium" panose="020B0604020202020204" charset="0"/>
              </a:rPr>
              <a:t>(e.g., GDPR, CCPA, CFIUS, FTC)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61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533400" y="0"/>
            <a:ext cx="7553102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TextBox 10"/>
          <p:cNvSpPr txBox="1"/>
          <p:nvPr/>
        </p:nvSpPr>
        <p:spPr>
          <a:xfrm>
            <a:off x="1028700" y="962025"/>
            <a:ext cx="5025563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000000"/>
                </a:solidFill>
                <a:latin typeface="Cormorant Garamond Medium"/>
              </a:rPr>
              <a:t>Speakers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72400" y="1188571"/>
            <a:ext cx="9144000" cy="790985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sz="1200" b="1" spc="168" dirty="0">
                <a:solidFill>
                  <a:srgbClr val="C81F3F"/>
                </a:solidFill>
                <a:latin typeface="Cormorant Garamond Medium Italics"/>
              </a:rPr>
            </a:br>
            <a: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  <a:t>Justin Okun</a:t>
            </a:r>
            <a:b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Senior Security Counsel</a:t>
            </a:r>
            <a:br>
              <a:rPr lang="en-US" sz="32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Chime  </a:t>
            </a:r>
          </a:p>
          <a:p>
            <a:endParaRPr lang="en-US" sz="3200" spc="168" dirty="0">
              <a:solidFill>
                <a:srgbClr val="C81F3F"/>
              </a:solidFill>
              <a:latin typeface="Cormorant Garamond Medium Italics"/>
            </a:endParaRPr>
          </a:p>
          <a:p>
            <a: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  <a:t>Paula Barrett</a:t>
            </a:r>
            <a:br>
              <a:rPr lang="en-US" sz="3200" b="1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Co-Lead of Global Cybersecurity and Data Privacy</a:t>
            </a:r>
            <a:br>
              <a:rPr lang="en-US" sz="32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Eversheds Sutherland </a:t>
            </a:r>
          </a:p>
          <a:p>
            <a:endParaRPr lang="en-US" sz="3200" spc="168" dirty="0">
              <a:solidFill>
                <a:schemeClr val="bg1"/>
              </a:solidFill>
              <a:latin typeface="Cormorant Garamond Medium Italics"/>
            </a:endParaRPr>
          </a:p>
          <a:p>
            <a: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  <a:t>Mark Herlach</a:t>
            </a:r>
            <a:b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US Head of International Trade</a:t>
            </a:r>
            <a:br>
              <a:rPr lang="en-US" sz="32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Eversheds Sutherland</a:t>
            </a:r>
          </a:p>
          <a:p>
            <a:endParaRPr lang="en-US" sz="3200" spc="168" dirty="0">
              <a:solidFill>
                <a:schemeClr val="bg1"/>
              </a:solidFill>
              <a:latin typeface="Cormorant Garamond Medium Italics"/>
            </a:endParaRPr>
          </a:p>
          <a:p>
            <a: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  <a:t>Sarah Paul</a:t>
            </a:r>
            <a:br>
              <a:rPr lang="en-US" sz="3600" b="1" spc="168" dirty="0">
                <a:solidFill>
                  <a:srgbClr val="C81F3F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US Head of Corporate Crime and Investigations</a:t>
            </a:r>
            <a:br>
              <a:rPr lang="en-US" sz="32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200" spc="168" dirty="0">
                <a:solidFill>
                  <a:schemeClr val="bg1"/>
                </a:solidFill>
                <a:latin typeface="Cormorant Garamond Medium Italics"/>
              </a:rPr>
              <a:t>Eversheds Sutherland 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219200" y="960163"/>
            <a:ext cx="140208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Things to keep top of mind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41526" y="2370386"/>
            <a:ext cx="15613885" cy="6477000"/>
          </a:xfrm>
        </p:spPr>
        <p:txBody>
          <a:bodyPr/>
          <a:lstStyle/>
          <a:p>
            <a:r>
              <a:rPr lang="en-US" dirty="0">
                <a:latin typeface="Cormorant Garamond Medium" panose="020B0604020202020204" charset="0"/>
              </a:rPr>
              <a:t>Increasing concern over international dependency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Pandemic demonstrated serious implications of this concern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Buy America/onshoring trend in United States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China’s efforts to become less dependent on US technology</a:t>
            </a:r>
          </a:p>
          <a:p>
            <a:pPr lvl="1"/>
            <a:r>
              <a:rPr lang="en-US" dirty="0">
                <a:latin typeface="Cormorant Garamond Medium" panose="020B0604020202020204" charset="0"/>
              </a:rPr>
              <a:t>China-US competition  </a:t>
            </a:r>
          </a:p>
          <a:p>
            <a:r>
              <a:rPr lang="en-US" dirty="0">
                <a:latin typeface="Cormorant Garamond Medium" panose="020B0604020202020204" charset="0"/>
              </a:rPr>
              <a:t>Domestic control over critical infrastructure</a:t>
            </a:r>
          </a:p>
          <a:p>
            <a:r>
              <a:rPr lang="en-US" dirty="0">
                <a:latin typeface="Cormorant Garamond Medium" panose="020B0604020202020204" charset="0"/>
              </a:rPr>
              <a:t>Foreign investment restrictions on the rise globally</a:t>
            </a:r>
          </a:p>
          <a:p>
            <a:r>
              <a:rPr lang="en-US" dirty="0">
                <a:latin typeface="Cormorant Garamond Medium" panose="020B0604020202020204" charset="0"/>
              </a:rPr>
              <a:t>Access to knowledge and critical technology a new FDI focus</a:t>
            </a:r>
          </a:p>
          <a:p>
            <a:r>
              <a:rPr lang="en-US" dirty="0">
                <a:latin typeface="Cormorant Garamond Medium" panose="020B0604020202020204" charset="0"/>
              </a:rPr>
              <a:t>SOEs present particular challenges </a:t>
            </a:r>
          </a:p>
          <a:p>
            <a:r>
              <a:rPr lang="en-US" dirty="0">
                <a:latin typeface="Cormorant Garamond Medium" panose="020B0604020202020204" charset="0"/>
              </a:rPr>
              <a:t>Disruptive capabilities of state actors</a:t>
            </a:r>
          </a:p>
          <a:p>
            <a:r>
              <a:rPr lang="en-US" dirty="0">
                <a:latin typeface="Cormorant Garamond Medium" panose="020B0604020202020204" charset="0"/>
              </a:rPr>
              <a:t>Ransomware attacks just one manifestation of new challenges to “business as usual”</a:t>
            </a:r>
          </a:p>
          <a:p>
            <a:endParaRPr lang="en-US" dirty="0">
              <a:latin typeface="Cormorant Garamond Medium" panose="020B0604020202020204" charset="0"/>
            </a:endParaRPr>
          </a:p>
          <a:p>
            <a:endParaRPr lang="en-US" dirty="0">
              <a:latin typeface="Cormorant Garamond Medium" panose="020B060402020202020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658600" y="2019300"/>
            <a:ext cx="5816627" cy="3982033"/>
            <a:chOff x="12234530" y="2410878"/>
            <a:chExt cx="5130827" cy="3372433"/>
          </a:xfrm>
        </p:grpSpPr>
        <p:pic>
          <p:nvPicPr>
            <p:cNvPr id="7" name="Picture 2" descr="Panama Papers Spell Trouble for China President Xi Jinping | Tim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8200" y="2410878"/>
              <a:ext cx="5097157" cy="3217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2234530" y="5598645"/>
              <a:ext cx="1882247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/>
                <a:t>https://time.com/4284795/panama-papers-xi-jinping/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2581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8102393" y="4206624"/>
            <a:ext cx="9156907" cy="5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 lang="en-US" sz="3000" spc="60" dirty="0">
              <a:solidFill>
                <a:srgbClr val="FFFFFF"/>
              </a:solidFill>
              <a:latin typeface="Cormorant Garamond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277100" y="3924300"/>
            <a:ext cx="37338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Questions?</a:t>
            </a:r>
          </a:p>
        </p:txBody>
      </p:sp>
      <p:sp>
        <p:nvSpPr>
          <p:cNvPr id="7" name="Rectangle 6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84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3884" y="-1"/>
            <a:ext cx="7010400" cy="1028700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8102393" y="4206624"/>
            <a:ext cx="9156907" cy="54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endParaRPr lang="en-US" sz="3000" spc="60" dirty="0">
              <a:solidFill>
                <a:srgbClr val="FFFFFF"/>
              </a:solidFill>
              <a:latin typeface="Cormorant Garamond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962025"/>
            <a:ext cx="5025563" cy="241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latin typeface="Cormorant Garamond Medium"/>
              </a:rPr>
              <a:t>Contact our speakers </a:t>
            </a:r>
          </a:p>
        </p:txBody>
      </p:sp>
      <p:pic>
        <p:nvPicPr>
          <p:cNvPr id="1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70140" y="962026"/>
            <a:ext cx="10889260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168" dirty="0">
                <a:solidFill>
                  <a:srgbClr val="C81F3F"/>
                </a:solidFill>
                <a:latin typeface="Cormorant Garamond Medium Italics"/>
              </a:rPr>
              <a:t>Paula Barrett</a:t>
            </a:r>
            <a:br>
              <a:rPr lang="en-US" sz="3600" b="1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Co-Lead of Global Cybersecurity and Data Privacy</a:t>
            </a:r>
            <a:br>
              <a:rPr lang="en-US" sz="36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paulabarrett@eversheds-sutherland.com </a:t>
            </a:r>
            <a:br>
              <a:rPr lang="en-US" sz="36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+44 207 919 4638</a:t>
            </a:r>
          </a:p>
          <a:p>
            <a:endParaRPr lang="en-US" sz="3600" spc="168" dirty="0">
              <a:solidFill>
                <a:schemeClr val="bg1"/>
              </a:solidFill>
              <a:latin typeface="Cormorant Garamond Medium Italics"/>
            </a:endParaRPr>
          </a:p>
          <a:p>
            <a:r>
              <a:rPr lang="en-US" sz="4000" b="1" spc="168" dirty="0">
                <a:solidFill>
                  <a:srgbClr val="C81F3F"/>
                </a:solidFill>
                <a:latin typeface="Cormorant Garamond Medium Italics"/>
              </a:rPr>
              <a:t>Mark Herlach</a:t>
            </a:r>
            <a:br>
              <a:rPr lang="en-US" sz="4000" b="1" spc="168" dirty="0">
                <a:solidFill>
                  <a:srgbClr val="C81F3F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US Head of International Trade</a:t>
            </a:r>
            <a:br>
              <a:rPr lang="en-US" sz="36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markherlach@eversheds-sutherland.com </a:t>
            </a:r>
            <a:br>
              <a:rPr lang="en-US" sz="36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+1 202 383 0172</a:t>
            </a:r>
          </a:p>
          <a:p>
            <a:endParaRPr lang="en-US" sz="3600" spc="168" dirty="0">
              <a:solidFill>
                <a:schemeClr val="bg1"/>
              </a:solidFill>
              <a:latin typeface="Cormorant Garamond Medium Italics"/>
            </a:endParaRPr>
          </a:p>
          <a:p>
            <a:r>
              <a:rPr lang="en-US" sz="4000" b="1" spc="168" dirty="0">
                <a:solidFill>
                  <a:srgbClr val="C81F3F"/>
                </a:solidFill>
                <a:latin typeface="Cormorant Garamond Medium Italics"/>
              </a:rPr>
              <a:t>Sarah Paul</a:t>
            </a:r>
            <a:br>
              <a:rPr lang="en-US" sz="4000" b="1" spc="168" dirty="0">
                <a:solidFill>
                  <a:srgbClr val="C81F3F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US Head of Corporate Crime and Investigations</a:t>
            </a:r>
            <a:br>
              <a:rPr lang="en-US" sz="36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sarahpaul@eversheds-sutherland.com </a:t>
            </a:r>
            <a:br>
              <a:rPr lang="en-US" sz="3600" spc="168" dirty="0">
                <a:solidFill>
                  <a:schemeClr val="bg1"/>
                </a:solidFill>
                <a:latin typeface="Cormorant Garamond Medium Italics"/>
              </a:rPr>
            </a:br>
            <a:r>
              <a:rPr lang="en-US" sz="3600" spc="168" dirty="0">
                <a:solidFill>
                  <a:schemeClr val="bg1"/>
                </a:solidFill>
                <a:latin typeface="Cormorant Garamond Medium Italics"/>
              </a:rPr>
              <a:t>+1 212 301 6587</a:t>
            </a:r>
          </a:p>
        </p:txBody>
      </p:sp>
    </p:spTree>
    <p:extLst>
      <p:ext uri="{BB962C8B-B14F-4D97-AF65-F5344CB8AC3E}">
        <p14:creationId xmlns:p14="http://schemas.microsoft.com/office/powerpoint/2010/main" val="119557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0"/>
          <p:cNvSpPr txBox="1"/>
          <p:nvPr/>
        </p:nvSpPr>
        <p:spPr>
          <a:xfrm>
            <a:off x="838200" y="971343"/>
            <a:ext cx="5025563" cy="116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Agenda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28700" y="2249032"/>
            <a:ext cx="15613885" cy="6477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ormorant Garamond Medium" panose="020B0604020202020204" charset="0"/>
              </a:rPr>
              <a:t>Protecting against and effectively responding to a ransomware attack </a:t>
            </a:r>
          </a:p>
          <a:p>
            <a:r>
              <a:rPr lang="en-US" sz="3600" dirty="0">
                <a:solidFill>
                  <a:schemeClr val="bg1"/>
                </a:solidFill>
                <a:latin typeface="Cormorant Garamond Medium" panose="020B0604020202020204" charset="0"/>
              </a:rPr>
              <a:t>OFAC implications of making or facilitating a ransomware payment to state actors, as well as other legal and practical considerations </a:t>
            </a:r>
          </a:p>
          <a:p>
            <a:r>
              <a:rPr lang="en-US" sz="3600" dirty="0">
                <a:solidFill>
                  <a:schemeClr val="bg1"/>
                </a:solidFill>
                <a:latin typeface="Cormorant Garamond Medium" panose="020B0604020202020204" charset="0"/>
              </a:rPr>
              <a:t>Critical infrastructure suppliers and contributors: supply chain, trade and sanctions implications </a:t>
            </a:r>
          </a:p>
          <a:p>
            <a:r>
              <a:rPr lang="en-US" sz="3600" dirty="0">
                <a:solidFill>
                  <a:schemeClr val="bg1"/>
                </a:solidFill>
                <a:latin typeface="Cormorant Garamond Medium" panose="020B0604020202020204" charset="0"/>
              </a:rPr>
              <a:t>The new Cybersecurity Executive Order and what it means for the private sector and federal contractors </a:t>
            </a:r>
          </a:p>
          <a:p>
            <a:r>
              <a:rPr lang="en-US" sz="3600" dirty="0">
                <a:solidFill>
                  <a:schemeClr val="bg1"/>
                </a:solidFill>
                <a:latin typeface="Cormorant Garamond Medium" panose="020B0604020202020204" charset="0"/>
              </a:rPr>
              <a:t>US and international regulations and agencies to keep top of mind </a:t>
            </a:r>
            <a:r>
              <a:rPr lang="en-US" sz="3600" i="1" dirty="0">
                <a:solidFill>
                  <a:schemeClr val="bg1"/>
                </a:solidFill>
                <a:latin typeface="Cormorant Garamond Medium" panose="020B0604020202020204" charset="0"/>
              </a:rPr>
              <a:t>(e.g., GDPR, CCPS, CFIUS, FTC)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772" y="8740140"/>
            <a:ext cx="18288000" cy="1560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2" y="2940050"/>
            <a:ext cx="13298488" cy="1670050"/>
          </a:xfrm>
        </p:spPr>
        <p:txBody>
          <a:bodyPr>
            <a:noAutofit/>
          </a:bodyPr>
          <a:lstStyle/>
          <a:p>
            <a:r>
              <a:rPr lang="en-US" sz="7200" cap="none" dirty="0">
                <a:solidFill>
                  <a:srgbClr val="C81F3F"/>
                </a:solidFill>
                <a:latin typeface="Cormorant Garamond Medium" panose="020B0604020202020204" charset="0"/>
              </a:rPr>
              <a:t>Protecting against and effectively responding to a Ransomware attack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726032"/>
            <a:ext cx="18288000" cy="227468"/>
          </a:xfrm>
          <a:prstGeom prst="rect">
            <a:avLst/>
          </a:prstGeom>
          <a:solidFill>
            <a:srgbClr val="C81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1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28700" y="962025"/>
            <a:ext cx="147447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Ransomware attacks – the ABCs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028700" y="2219457"/>
            <a:ext cx="9982200" cy="6477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ormorant Garamond Medium" panose="020B0604020202020204" charset="0"/>
              </a:rPr>
              <a:t>What is ransomware?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A form of malicious software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Designed to block access to a company’s data or other systems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Often through encryption</a:t>
            </a:r>
            <a:br>
              <a:rPr lang="en-US" sz="2400" dirty="0">
                <a:latin typeface="Cormorant Garamond Medium" panose="020B0604020202020204" charset="0"/>
              </a:rPr>
            </a:br>
            <a:endParaRPr lang="en-US" sz="2400" dirty="0">
              <a:latin typeface="Cormorant Garamond Medium" panose="020B0604020202020204" charset="0"/>
            </a:endParaRPr>
          </a:p>
          <a:p>
            <a:r>
              <a:rPr lang="en-US" sz="2800" dirty="0">
                <a:latin typeface="Cormorant Garamond Medium" panose="020B0604020202020204" charset="0"/>
              </a:rPr>
              <a:t>What is a ransomware attack?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Hacker breaches a company’s IT infrastructure, uses ransomware to encrypt data or systems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Demands that the company pay a ransom in exchange for a decryption key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Sometimes, also threatens to publicly disclose sensitive files unless the ransom is paid</a:t>
            </a:r>
            <a:br>
              <a:rPr lang="en-US" sz="2400" dirty="0">
                <a:latin typeface="Cormorant Garamond Medium" panose="020B0604020202020204" charset="0"/>
              </a:rPr>
            </a:br>
            <a:endParaRPr lang="en-US" sz="2400" dirty="0">
              <a:latin typeface="Cormorant Garamond Medium" panose="020B0604020202020204" charset="0"/>
            </a:endParaRPr>
          </a:p>
          <a:p>
            <a:r>
              <a:rPr lang="en-US" sz="2800" dirty="0">
                <a:latin typeface="Cormorant Garamond Medium" panose="020B0604020202020204" charset="0"/>
              </a:rPr>
              <a:t>What are some possible consequences of a ransomware attack?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Can prevent the company from being able to conduct business operations, in whole or in part </a:t>
            </a:r>
          </a:p>
          <a:p>
            <a:pPr lvl="1"/>
            <a:r>
              <a:rPr lang="en-US" sz="2400" dirty="0">
                <a:latin typeface="Cormorant Garamond Medium" panose="020B0604020202020204" charset="0"/>
              </a:rPr>
              <a:t>Can have ripple effects on other companies or individuals</a:t>
            </a:r>
          </a:p>
          <a:p>
            <a:pPr lvl="1"/>
            <a:endParaRPr lang="en-US" sz="2400" dirty="0">
              <a:latin typeface="Cormorant Garamond Medium" panose="020B0604020202020204" charset="0"/>
            </a:endParaRPr>
          </a:p>
          <a:p>
            <a:endParaRPr lang="en-US" sz="2800" dirty="0">
              <a:latin typeface="Cormorant Garamond Medium" panose="020B0604020202020204" charset="0"/>
            </a:endParaRPr>
          </a:p>
          <a:p>
            <a:endParaRPr lang="en-US" sz="2800" dirty="0">
              <a:latin typeface="Cormorant Garamond Medium" panose="020B0604020202020204" charset="0"/>
            </a:endParaRPr>
          </a:p>
          <a:p>
            <a:endParaRPr lang="en-US" sz="2800" dirty="0">
              <a:latin typeface="Cormorant Garamond Medium" panose="020B06040202020202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734800" y="2781300"/>
            <a:ext cx="5905501" cy="5137666"/>
            <a:chOff x="1028700" y="2628900"/>
            <a:chExt cx="5905501" cy="5137666"/>
          </a:xfrm>
        </p:grpSpPr>
        <p:pic>
          <p:nvPicPr>
            <p:cNvPr id="5122" name="Picture 2" descr="How to respond to a ransomware attack | CIO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72" r="1361"/>
            <a:stretch/>
          </p:blipFill>
          <p:spPr bwMode="auto">
            <a:xfrm>
              <a:off x="1143000" y="2628900"/>
              <a:ext cx="5791201" cy="4907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028700" y="7581900"/>
              <a:ext cx="359563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https://www.csoonline.com/article/3236183/what-is-ransomware-how-it-works-and-how-to-remove-it.html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56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r="5831"/>
          <a:stretch/>
        </p:blipFill>
        <p:spPr>
          <a:xfrm>
            <a:off x="1219200" y="2324100"/>
            <a:ext cx="13487400" cy="6157440"/>
          </a:xfrm>
          <a:prstGeom prst="rect">
            <a:avLst/>
          </a:prstGeom>
          <a:ln>
            <a:noFill/>
          </a:ln>
        </p:spPr>
      </p:pic>
      <p:pic>
        <p:nvPicPr>
          <p:cNvPr id="6" name="Picture 7" descr="Logo&#10;&#10;Description automatically generated">
            <a:extLst>
              <a:ext uri="{FF2B5EF4-FFF2-40B4-BE49-F238E27FC236}">
                <a16:creationId xmlns:a16="http://schemas.microsoft.com/office/drawing/2014/main" id="{2102AEA5-1853-4CDB-A474-90021B44A20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040" t="23189" r="28040" b="27145"/>
          <a:stretch/>
        </p:blipFill>
        <p:spPr>
          <a:xfrm>
            <a:off x="14072487" y="7916782"/>
            <a:ext cx="3478053" cy="2068032"/>
          </a:xfrm>
          <a:prstGeom prst="rect">
            <a:avLst/>
          </a:prstGeom>
        </p:spPr>
      </p:pic>
      <p:sp>
        <p:nvSpPr>
          <p:cNvPr id="7" name="TextBox 10"/>
          <p:cNvSpPr txBox="1"/>
          <p:nvPr/>
        </p:nvSpPr>
        <p:spPr>
          <a:xfrm>
            <a:off x="1028700" y="962025"/>
            <a:ext cx="147447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Recent ransomware attacks</a:t>
            </a:r>
          </a:p>
        </p:txBody>
      </p:sp>
    </p:spTree>
    <p:extLst>
      <p:ext uri="{BB962C8B-B14F-4D97-AF65-F5344CB8AC3E}">
        <p14:creationId xmlns:p14="http://schemas.microsoft.com/office/powerpoint/2010/main" val="333619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503" r="1591"/>
          <a:stretch/>
        </p:blipFill>
        <p:spPr>
          <a:xfrm>
            <a:off x="1600200" y="2013622"/>
            <a:ext cx="13792200" cy="6963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5" name="TextBox 10"/>
          <p:cNvSpPr txBox="1"/>
          <p:nvPr/>
        </p:nvSpPr>
        <p:spPr>
          <a:xfrm>
            <a:off x="1028700" y="962025"/>
            <a:ext cx="14744700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Recent ransomware attacks</a:t>
            </a:r>
          </a:p>
        </p:txBody>
      </p:sp>
    </p:spTree>
    <p:extLst>
      <p:ext uri="{BB962C8B-B14F-4D97-AF65-F5344CB8AC3E}">
        <p14:creationId xmlns:p14="http://schemas.microsoft.com/office/powerpoint/2010/main" val="242946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28700" y="962025"/>
            <a:ext cx="1562671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The issue with ransomware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19200" y="2236446"/>
            <a:ext cx="15613885" cy="6477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rmorant Garamond Medium" panose="020B0604020202020204" charset="0"/>
              </a:rPr>
              <a:t>Hope is not a plan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Instead, plan for the worst, and hope for the best </a:t>
            </a:r>
          </a:p>
          <a:p>
            <a:pPr lvl="2"/>
            <a:r>
              <a:rPr lang="en-US" sz="3200" dirty="0">
                <a:latin typeface="Cormorant Garamond Medium" panose="020B0604020202020204" charset="0"/>
              </a:rPr>
              <a:t>Resources about </a:t>
            </a:r>
            <a:r>
              <a:rPr lang="en-US" sz="3200" dirty="0">
                <a:latin typeface="Cormorant Garamond Medium" panose="020B0604020202020204" charset="0"/>
                <a:hlinkClick r:id="rId5"/>
              </a:rPr>
              <a:t>what to include in a plan</a:t>
            </a:r>
            <a:r>
              <a:rPr lang="en-US" sz="3200" dirty="0">
                <a:latin typeface="Cormorant Garamond Medium" panose="020B0604020202020204" charset="0"/>
              </a:rPr>
              <a:t> are available from the Cybersecurity &amp; Infrastructure Security Agency (CISA)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The breach, as bad as it is, may not be the </a:t>
            </a:r>
            <a:r>
              <a:rPr lang="en-US" sz="3600" b="1" dirty="0">
                <a:latin typeface="Cormorant Garamond Medium" panose="020B0604020202020204" charset="0"/>
              </a:rPr>
              <a:t>worst-case</a:t>
            </a:r>
            <a:r>
              <a:rPr lang="en-US" sz="3600" dirty="0">
                <a:latin typeface="Cormorant Garamond Medium" panose="020B0604020202020204" charset="0"/>
              </a:rPr>
              <a:t> scenario—that could be litigation, regulatory enforcement action and reputational damage, particularly if you pay a ransom </a:t>
            </a:r>
          </a:p>
          <a:p>
            <a:r>
              <a:rPr lang="en-US" sz="4000" dirty="0">
                <a:latin typeface="Cormorant Garamond Medium" panose="020B0604020202020204" charset="0"/>
              </a:rPr>
              <a:t>Cybersecurity threats, including the ransomware threat,</a:t>
            </a:r>
            <a:br>
              <a:rPr lang="en-US" sz="4000" dirty="0">
                <a:latin typeface="Cormorant Garamond Medium" panose="020B0604020202020204" charset="0"/>
              </a:rPr>
            </a:br>
            <a:r>
              <a:rPr lang="en-US" sz="4000" dirty="0">
                <a:latin typeface="Cormorant Garamond Medium" panose="020B0604020202020204" charset="0"/>
              </a:rPr>
              <a:t>constantly evolve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Now, both exfiltration and encryption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Next step, fabrication?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72581" y="6438900"/>
            <a:ext cx="6284939" cy="4065266"/>
            <a:chOff x="11207645" y="5589266"/>
            <a:chExt cx="6507294" cy="4381500"/>
          </a:xfrm>
        </p:grpSpPr>
        <p:pic>
          <p:nvPicPr>
            <p:cNvPr id="8" name="Picture 4" descr="How to develop a crisis communications plan - Helpful Digital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43" b="13143"/>
            <a:stretch/>
          </p:blipFill>
          <p:spPr bwMode="auto">
            <a:xfrm>
              <a:off x="11430000" y="5589266"/>
              <a:ext cx="6284939" cy="438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1803145">
              <a:off x="11207645" y="8485523"/>
              <a:ext cx="3472204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dirty="0"/>
                <a:t>https://helpfuldigital.com/guides-templates-and-tools/how-to-develop-a-crisis-communications-plan/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539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914" y="9091792"/>
            <a:ext cx="3138402" cy="11952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4230" y="9334500"/>
            <a:ext cx="2685766" cy="660189"/>
          </a:xfrm>
          <a:prstGeom prst="rect">
            <a:avLst/>
          </a:prstGeom>
        </p:spPr>
      </p:pic>
      <p:sp>
        <p:nvSpPr>
          <p:cNvPr id="18" name="TextBox 10"/>
          <p:cNvSpPr txBox="1"/>
          <p:nvPr/>
        </p:nvSpPr>
        <p:spPr>
          <a:xfrm>
            <a:off x="1028700" y="962025"/>
            <a:ext cx="15626711" cy="1205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360"/>
              </a:lnSpc>
            </a:pPr>
            <a:r>
              <a:rPr lang="en-US" sz="7200" spc="-288" dirty="0">
                <a:solidFill>
                  <a:srgbClr val="C81F3F"/>
                </a:solidFill>
                <a:latin typeface="Cormorant Garamond Medium"/>
              </a:rPr>
              <a:t>The issue with ransomware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19200" y="1943100"/>
            <a:ext cx="15613885" cy="6477000"/>
          </a:xfrm>
        </p:spPr>
        <p:txBody>
          <a:bodyPr>
            <a:noAutofit/>
          </a:bodyPr>
          <a:lstStyle/>
          <a:p>
            <a:r>
              <a:rPr lang="en-US" sz="4000" dirty="0">
                <a:latin typeface="Cormorant Garamond Medium" panose="020B0604020202020204" charset="0"/>
              </a:rPr>
              <a:t>Ransomware is often enabled through the supply chain and greatly impacts the supply chain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Importance of cybersecurity due diligence, vendor risk management, info sharing and insurance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Increases the litigation risk  </a:t>
            </a:r>
          </a:p>
          <a:p>
            <a:r>
              <a:rPr lang="en-US" sz="4000" dirty="0">
                <a:latin typeface="Cormorant Garamond Medium" panose="020B0604020202020204" charset="0"/>
              </a:rPr>
              <a:t>Paying ransom is not necessarily the “easy button”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It might not even work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Still need to cleanse systems and close the vulnerability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If personal data is impacted, still must report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Taxes </a:t>
            </a:r>
          </a:p>
          <a:p>
            <a:pPr lvl="1"/>
            <a:r>
              <a:rPr lang="en-US" sz="3600" dirty="0">
                <a:latin typeface="Cormorant Garamond Medium" panose="020B0604020202020204" charset="0"/>
              </a:rPr>
              <a:t>Sanctions and material support to terrorism restrictions</a:t>
            </a:r>
          </a:p>
          <a:p>
            <a:endParaRPr lang="en-US" sz="4000" dirty="0">
              <a:latin typeface="Cormorant Garamond Medium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1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36652E9056342AB72D94D43052943" ma:contentTypeVersion="8" ma:contentTypeDescription="Create a new document." ma:contentTypeScope="" ma:versionID="43b7223f57b49dadb8a56f1817a14297">
  <xsd:schema xmlns:xsd="http://www.w3.org/2001/XMLSchema" xmlns:xs="http://www.w3.org/2001/XMLSchema" xmlns:p="http://schemas.microsoft.com/office/2006/metadata/properties" xmlns:ns3="e3489d52-614a-435b-97a2-64d3b6c6080f" targetNamespace="http://schemas.microsoft.com/office/2006/metadata/properties" ma:root="true" ma:fieldsID="ea6caba3f5497a091d454ae1a318e7ad" ns3:_="">
    <xsd:import namespace="e3489d52-614a-435b-97a2-64d3b6c6080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89d52-614a-435b-97a2-64d3b6c608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3A3866-501F-41D9-80EE-56C7C8F28B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E6CACDF-2032-43AB-B86C-0B28393C49A9}">
  <ds:schemaRefs>
    <ds:schemaRef ds:uri="http://purl.org/dc/dcmitype/"/>
    <ds:schemaRef ds:uri="http://www.w3.org/XML/1998/namespace"/>
    <ds:schemaRef ds:uri="e3489d52-614a-435b-97a2-64d3b6c60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4EB9E01-DA3B-44C4-A731-CBED46C38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89d52-614a-435b-97a2-64d3b6c608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1354</Words>
  <Application>Microsoft Office PowerPoint</Application>
  <PresentationFormat>Custom</PresentationFormat>
  <Paragraphs>174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Arial</vt:lpstr>
      <vt:lpstr>Cormorant Garamond Medium</vt:lpstr>
      <vt:lpstr>Cormorant Garamond Medium Italics</vt:lpstr>
      <vt:lpstr>Office Theme</vt:lpstr>
      <vt:lpstr>PowerPoint Presentation</vt:lpstr>
      <vt:lpstr>PowerPoint Presentation</vt:lpstr>
      <vt:lpstr>PowerPoint Presentation</vt:lpstr>
      <vt:lpstr>Protecting against and effectively responding to a Ransomware attack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OFAC implications of making or facilitating a ransomware payment to state actors, as well as other legal and practical considerations </vt:lpstr>
      <vt:lpstr>PowerPoint Presentation</vt:lpstr>
      <vt:lpstr>PowerPoint Presentation</vt:lpstr>
      <vt:lpstr>Critical infrastructure suppliers and contributors: supply chain, trade and sanctions implications </vt:lpstr>
      <vt:lpstr>PowerPoint Presentation</vt:lpstr>
      <vt:lpstr>PowerPoint Presentation</vt:lpstr>
      <vt:lpstr>PowerPoint Presentation</vt:lpstr>
      <vt:lpstr>The new Cybersecurity Executive Order and what it means for the private sector and federal contractors </vt:lpstr>
      <vt:lpstr>PowerPoint Presentation</vt:lpstr>
      <vt:lpstr>US and international regulations and agencies to keep top of mind (e.g., GDPR, CCPA, CFIUS, FTC)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ACC-W PPT Template</dc:title>
  <dc:creator>OrgSupport</dc:creator>
  <cp:lastModifiedBy>Sandy Williams</cp:lastModifiedBy>
  <cp:revision>87</cp:revision>
  <dcterms:created xsi:type="dcterms:W3CDTF">2006-08-16T00:00:00Z</dcterms:created>
  <dcterms:modified xsi:type="dcterms:W3CDTF">2021-06-17T19:11:32Z</dcterms:modified>
  <dc:identifier>DAEIE4raVk8</dc:identifier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0x01010065F36652E9056342AB72D94D43052943</vt:lpwstr>
  </property>
</Properties>
</file>