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44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CF1"/>
    <a:srgbClr val="FFFFFF"/>
    <a:srgbClr val="033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 autoAdjust="0"/>
    <p:restoredTop sz="94626" autoAdjust="0"/>
  </p:normalViewPr>
  <p:slideViewPr>
    <p:cSldViewPr>
      <p:cViewPr varScale="1">
        <p:scale>
          <a:sx n="42" d="100"/>
          <a:sy n="42" d="100"/>
        </p:scale>
        <p:origin x="64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2A11DC-9698-2D47-BBBA-4C98270BE1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75A46C-B061-E545-8D71-D9A1C112DA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5FF03-9BEA-8C4B-B3D0-52FF15EDB9C1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CF82A-737D-E146-967C-FDCC3BC573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F296CC-06A6-514C-8625-4DE86D7E68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7D882-1E0C-1349-B1AC-9A6489742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63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8BE5B-DF46-4C17-8AF9-BD2F9DD91252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CB3E2-F5A7-4688-8F60-1400D3D80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3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CB3E2-F5A7-4688-8F60-1400D3D807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03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2">
    <p:bg>
      <p:bgPr>
        <a:solidFill>
          <a:srgbClr val="BBEC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410966D-0613-E447-93FD-7F3A8555F908}"/>
              </a:ext>
            </a:extLst>
          </p:cNvPr>
          <p:cNvGrpSpPr/>
          <p:nvPr userDrawn="1"/>
        </p:nvGrpSpPr>
        <p:grpSpPr>
          <a:xfrm>
            <a:off x="9283324" y="717748"/>
            <a:ext cx="10722401" cy="5140028"/>
            <a:chOff x="7221728" y="400352"/>
            <a:chExt cx="5911717" cy="2833916"/>
          </a:xfrm>
          <a:solidFill>
            <a:schemeClr val="bg1">
              <a:alpha val="20000"/>
            </a:schemeClr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8030F0B-A56D-1F49-94DF-1D0FF0357D4D}"/>
                </a:ext>
              </a:extLst>
            </p:cNvPr>
            <p:cNvSpPr/>
            <p:nvPr/>
          </p:nvSpPr>
          <p:spPr>
            <a:xfrm rot="18900000">
              <a:off x="8052181" y="1390008"/>
              <a:ext cx="4822963" cy="584008"/>
            </a:xfrm>
            <a:custGeom>
              <a:avLst/>
              <a:gdLst>
                <a:gd name="connsiteX0" fmla="*/ 4498202 w 4822963"/>
                <a:gd name="connsiteY0" fmla="*/ 0 h 584008"/>
                <a:gd name="connsiteX1" fmla="*/ 4822963 w 4822963"/>
                <a:gd name="connsiteY1" fmla="*/ 324761 h 584008"/>
                <a:gd name="connsiteX2" fmla="*/ 4563716 w 4822963"/>
                <a:gd name="connsiteY2" fmla="*/ 584008 h 584008"/>
                <a:gd name="connsiteX3" fmla="*/ 292004 w 4822963"/>
                <a:gd name="connsiteY3" fmla="*/ 584007 h 584008"/>
                <a:gd name="connsiteX4" fmla="*/ 0 w 4822963"/>
                <a:gd name="connsiteY4" fmla="*/ 292003 h 584008"/>
                <a:gd name="connsiteX5" fmla="*/ 0 w 4822963"/>
                <a:gd name="connsiteY5" fmla="*/ 292004 h 584008"/>
                <a:gd name="connsiteX6" fmla="*/ 292004 w 4822963"/>
                <a:gd name="connsiteY6" fmla="*/ 0 h 58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2963" h="584008">
                  <a:moveTo>
                    <a:pt x="4498202" y="0"/>
                  </a:moveTo>
                  <a:lnTo>
                    <a:pt x="4822963" y="324761"/>
                  </a:lnTo>
                  <a:lnTo>
                    <a:pt x="4563716" y="584008"/>
                  </a:lnTo>
                  <a:lnTo>
                    <a:pt x="292004" y="584007"/>
                  </a:lnTo>
                  <a:cubicBezTo>
                    <a:pt x="130735" y="584007"/>
                    <a:pt x="0" y="453272"/>
                    <a:pt x="0" y="292003"/>
                  </a:cubicBezTo>
                  <a:lnTo>
                    <a:pt x="0" y="292004"/>
                  </a:lnTo>
                  <a:cubicBezTo>
                    <a:pt x="0" y="130735"/>
                    <a:pt x="130735" y="0"/>
                    <a:pt x="29200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82B96D1-E45D-8741-9432-D13C94982ED2}"/>
                </a:ext>
              </a:extLst>
            </p:cNvPr>
            <p:cNvSpPr/>
            <p:nvPr/>
          </p:nvSpPr>
          <p:spPr>
            <a:xfrm rot="18900000">
              <a:off x="7221728" y="1162209"/>
              <a:ext cx="4697148" cy="584008"/>
            </a:xfrm>
            <a:custGeom>
              <a:avLst/>
              <a:gdLst>
                <a:gd name="connsiteX0" fmla="*/ 4113141 w 4697148"/>
                <a:gd name="connsiteY0" fmla="*/ 1 h 584008"/>
                <a:gd name="connsiteX1" fmla="*/ 4697148 w 4697148"/>
                <a:gd name="connsiteY1" fmla="*/ 584008 h 584008"/>
                <a:gd name="connsiteX2" fmla="*/ 292004 w 4697148"/>
                <a:gd name="connsiteY2" fmla="*/ 584007 h 584008"/>
                <a:gd name="connsiteX3" fmla="*/ 0 w 4697148"/>
                <a:gd name="connsiteY3" fmla="*/ 292003 h 584008"/>
                <a:gd name="connsiteX4" fmla="*/ 0 w 4697148"/>
                <a:gd name="connsiteY4" fmla="*/ 292004 h 584008"/>
                <a:gd name="connsiteX5" fmla="*/ 292004 w 4697148"/>
                <a:gd name="connsiteY5" fmla="*/ 0 h 58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97148" h="584008">
                  <a:moveTo>
                    <a:pt x="4113141" y="1"/>
                  </a:moveTo>
                  <a:lnTo>
                    <a:pt x="4697148" y="584008"/>
                  </a:lnTo>
                  <a:lnTo>
                    <a:pt x="292004" y="584007"/>
                  </a:lnTo>
                  <a:cubicBezTo>
                    <a:pt x="130735" y="584007"/>
                    <a:pt x="0" y="453272"/>
                    <a:pt x="0" y="292003"/>
                  </a:cubicBezTo>
                  <a:lnTo>
                    <a:pt x="0" y="292004"/>
                  </a:lnTo>
                  <a:cubicBezTo>
                    <a:pt x="0" y="130735"/>
                    <a:pt x="130735" y="0"/>
                    <a:pt x="29200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6F8DBED2-1B99-BA44-ABA8-374F08034E7A}"/>
                </a:ext>
              </a:extLst>
            </p:cNvPr>
            <p:cNvSpPr/>
            <p:nvPr/>
          </p:nvSpPr>
          <p:spPr>
            <a:xfrm rot="18900000">
              <a:off x="8114769" y="2355363"/>
              <a:ext cx="5018676" cy="584008"/>
            </a:xfrm>
            <a:custGeom>
              <a:avLst/>
              <a:gdLst>
                <a:gd name="connsiteX0" fmla="*/ 0 w 5018676"/>
                <a:gd name="connsiteY0" fmla="*/ 292003 h 584008"/>
                <a:gd name="connsiteX1" fmla="*/ 0 w 5018676"/>
                <a:gd name="connsiteY1" fmla="*/ 292004 h 584008"/>
                <a:gd name="connsiteX2" fmla="*/ 0 w 5018676"/>
                <a:gd name="connsiteY2" fmla="*/ 292004 h 584008"/>
                <a:gd name="connsiteX3" fmla="*/ 5018676 w 5018676"/>
                <a:gd name="connsiteY3" fmla="*/ 0 h 584008"/>
                <a:gd name="connsiteX4" fmla="*/ 4434669 w 5018676"/>
                <a:gd name="connsiteY4" fmla="*/ 584008 h 584008"/>
                <a:gd name="connsiteX5" fmla="*/ 292004 w 5018676"/>
                <a:gd name="connsiteY5" fmla="*/ 584007 h 584008"/>
                <a:gd name="connsiteX6" fmla="*/ 5932 w 5018676"/>
                <a:gd name="connsiteY6" fmla="*/ 350851 h 584008"/>
                <a:gd name="connsiteX7" fmla="*/ 0 w 5018676"/>
                <a:gd name="connsiteY7" fmla="*/ 292004 h 584008"/>
                <a:gd name="connsiteX8" fmla="*/ 5932 w 5018676"/>
                <a:gd name="connsiteY8" fmla="*/ 233155 h 584008"/>
                <a:gd name="connsiteX9" fmla="*/ 292004 w 5018676"/>
                <a:gd name="connsiteY9" fmla="*/ 0 h 58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18676" h="584008">
                  <a:moveTo>
                    <a:pt x="0" y="292003"/>
                  </a:moveTo>
                  <a:lnTo>
                    <a:pt x="0" y="292004"/>
                  </a:lnTo>
                  <a:lnTo>
                    <a:pt x="0" y="292004"/>
                  </a:lnTo>
                  <a:close/>
                  <a:moveTo>
                    <a:pt x="5018676" y="0"/>
                  </a:moveTo>
                  <a:lnTo>
                    <a:pt x="4434669" y="584008"/>
                  </a:lnTo>
                  <a:lnTo>
                    <a:pt x="292004" y="584007"/>
                  </a:lnTo>
                  <a:cubicBezTo>
                    <a:pt x="150894" y="584007"/>
                    <a:pt x="33161" y="483913"/>
                    <a:pt x="5932" y="350851"/>
                  </a:cubicBezTo>
                  <a:lnTo>
                    <a:pt x="0" y="292004"/>
                  </a:lnTo>
                  <a:lnTo>
                    <a:pt x="5932" y="233155"/>
                  </a:lnTo>
                  <a:cubicBezTo>
                    <a:pt x="33161" y="100094"/>
                    <a:pt x="150893" y="0"/>
                    <a:pt x="29200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059D628-C687-4C40-8D7F-0B96C465F51B}"/>
                </a:ext>
              </a:extLst>
            </p:cNvPr>
            <p:cNvSpPr/>
            <p:nvPr/>
          </p:nvSpPr>
          <p:spPr>
            <a:xfrm rot="18900000">
              <a:off x="10121515" y="2650261"/>
              <a:ext cx="2667628" cy="584007"/>
            </a:xfrm>
            <a:custGeom>
              <a:avLst/>
              <a:gdLst>
                <a:gd name="connsiteX0" fmla="*/ 2667628 w 2667628"/>
                <a:gd name="connsiteY0" fmla="*/ 0 h 584007"/>
                <a:gd name="connsiteX1" fmla="*/ 2083620 w 2667628"/>
                <a:gd name="connsiteY1" fmla="*/ 584007 h 584007"/>
                <a:gd name="connsiteX2" fmla="*/ 292004 w 2667628"/>
                <a:gd name="connsiteY2" fmla="*/ 584007 h 584007"/>
                <a:gd name="connsiteX3" fmla="*/ 0 w 2667628"/>
                <a:gd name="connsiteY3" fmla="*/ 292003 h 584007"/>
                <a:gd name="connsiteX4" fmla="*/ 0 w 2667628"/>
                <a:gd name="connsiteY4" fmla="*/ 292004 h 584007"/>
                <a:gd name="connsiteX5" fmla="*/ 292004 w 2667628"/>
                <a:gd name="connsiteY5" fmla="*/ 0 h 584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628" h="584007">
                  <a:moveTo>
                    <a:pt x="2667628" y="0"/>
                  </a:moveTo>
                  <a:lnTo>
                    <a:pt x="2083620" y="584007"/>
                  </a:lnTo>
                  <a:lnTo>
                    <a:pt x="292004" y="584007"/>
                  </a:lnTo>
                  <a:cubicBezTo>
                    <a:pt x="130735" y="584007"/>
                    <a:pt x="0" y="453272"/>
                    <a:pt x="0" y="292003"/>
                  </a:cubicBezTo>
                  <a:lnTo>
                    <a:pt x="0" y="292004"/>
                  </a:lnTo>
                  <a:cubicBezTo>
                    <a:pt x="0" y="130735"/>
                    <a:pt x="130735" y="0"/>
                    <a:pt x="29200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B48F769-08C8-E543-9358-563EB8A65461}"/>
                </a:ext>
              </a:extLst>
            </p:cNvPr>
            <p:cNvSpPr/>
            <p:nvPr/>
          </p:nvSpPr>
          <p:spPr>
            <a:xfrm rot="18900000">
              <a:off x="7942491" y="400352"/>
              <a:ext cx="2542289" cy="584008"/>
            </a:xfrm>
            <a:custGeom>
              <a:avLst/>
              <a:gdLst>
                <a:gd name="connsiteX0" fmla="*/ 0 w 2542289"/>
                <a:gd name="connsiteY0" fmla="*/ 292003 h 584008"/>
                <a:gd name="connsiteX1" fmla="*/ 0 w 2542289"/>
                <a:gd name="connsiteY1" fmla="*/ 292003 h 584008"/>
                <a:gd name="connsiteX2" fmla="*/ 0 w 2542289"/>
                <a:gd name="connsiteY2" fmla="*/ 292004 h 584008"/>
                <a:gd name="connsiteX3" fmla="*/ 1958282 w 2542289"/>
                <a:gd name="connsiteY3" fmla="*/ 0 h 584008"/>
                <a:gd name="connsiteX4" fmla="*/ 2542289 w 2542289"/>
                <a:gd name="connsiteY4" fmla="*/ 584008 h 584008"/>
                <a:gd name="connsiteX5" fmla="*/ 292004 w 2542289"/>
                <a:gd name="connsiteY5" fmla="*/ 584007 h 584008"/>
                <a:gd name="connsiteX6" fmla="*/ 5933 w 2542289"/>
                <a:gd name="connsiteY6" fmla="*/ 350852 h 584008"/>
                <a:gd name="connsiteX7" fmla="*/ 0 w 2542289"/>
                <a:gd name="connsiteY7" fmla="*/ 292003 h 584008"/>
                <a:gd name="connsiteX8" fmla="*/ 22947 w 2542289"/>
                <a:gd name="connsiteY8" fmla="*/ 178343 h 584008"/>
                <a:gd name="connsiteX9" fmla="*/ 292004 w 2542289"/>
                <a:gd name="connsiteY9" fmla="*/ 0 h 58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2289" h="584008">
                  <a:moveTo>
                    <a:pt x="0" y="292003"/>
                  </a:moveTo>
                  <a:lnTo>
                    <a:pt x="0" y="292003"/>
                  </a:lnTo>
                  <a:lnTo>
                    <a:pt x="0" y="292004"/>
                  </a:lnTo>
                  <a:close/>
                  <a:moveTo>
                    <a:pt x="1958282" y="0"/>
                  </a:moveTo>
                  <a:lnTo>
                    <a:pt x="2542289" y="584008"/>
                  </a:lnTo>
                  <a:lnTo>
                    <a:pt x="292004" y="584007"/>
                  </a:lnTo>
                  <a:cubicBezTo>
                    <a:pt x="150894" y="584007"/>
                    <a:pt x="33161" y="483913"/>
                    <a:pt x="5933" y="350852"/>
                  </a:cubicBezTo>
                  <a:lnTo>
                    <a:pt x="0" y="292003"/>
                  </a:lnTo>
                  <a:lnTo>
                    <a:pt x="22947" y="178343"/>
                  </a:lnTo>
                  <a:cubicBezTo>
                    <a:pt x="67276" y="73538"/>
                    <a:pt x="171052" y="0"/>
                    <a:pt x="29200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383" y="2383"/>
          <a:ext cx="2381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3" y="2383"/>
                        <a:ext cx="2381" cy="2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11">
            <a:extLst>
              <a:ext uri="{FF2B5EF4-FFF2-40B4-BE49-F238E27FC236}">
                <a16:creationId xmlns:a16="http://schemas.microsoft.com/office/drawing/2014/main" id="{9DC6BE66-A9ED-C545-BC75-CA0F8599EA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906" y="4250435"/>
            <a:ext cx="16740188" cy="2358923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>
            <a:lvl1pPr algn="ctr">
              <a:lnSpc>
                <a:spcPct val="90000"/>
              </a:lnSpc>
              <a:defRPr sz="8100" b="1" cap="all" spc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CA2DD601-43D9-DD4C-85CB-4C27C7CC1461}"/>
              </a:ext>
            </a:extLst>
          </p:cNvPr>
          <p:cNvSpPr txBox="1">
            <a:spLocks/>
          </p:cNvSpPr>
          <p:nvPr userDrawn="1"/>
        </p:nvSpPr>
        <p:spPr>
          <a:xfrm>
            <a:off x="813536" y="9671217"/>
            <a:ext cx="4428492" cy="32403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2020 Axiom Global Inc.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40727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344400" y="6667500"/>
            <a:ext cx="5967420" cy="3619500"/>
          </a:xfrm>
          <a:prstGeom prst="rect">
            <a:avLst/>
          </a:prstGeom>
          <a:solidFill>
            <a:srgbClr val="BBE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" t="822" r="47475" b="-822"/>
          <a:stretch/>
        </p:blipFill>
        <p:spPr>
          <a:xfrm>
            <a:off x="10439400" y="0"/>
            <a:ext cx="7848600" cy="71247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-782927">
            <a:off x="9364133" y="56022"/>
            <a:ext cx="2586404" cy="1056809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AutoShape 4"/>
          <p:cNvSpPr/>
          <p:nvPr/>
        </p:nvSpPr>
        <p:spPr>
          <a:xfrm rot="-782927">
            <a:off x="11898398" y="-372450"/>
            <a:ext cx="549542" cy="11028256"/>
          </a:xfrm>
          <a:prstGeom prst="rect">
            <a:avLst/>
          </a:prstGeom>
          <a:solidFill>
            <a:srgbClr val="DB2345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74" y="654441"/>
            <a:ext cx="8457326" cy="4513596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8700" y="7007230"/>
            <a:ext cx="9659354" cy="2373091"/>
            <a:chOff x="0" y="104775"/>
            <a:chExt cx="12879139" cy="3164120"/>
          </a:xfrm>
        </p:grpSpPr>
        <p:sp>
          <p:nvSpPr>
            <p:cNvPr id="7" name="TextBox 7"/>
            <p:cNvSpPr txBox="1"/>
            <p:nvPr/>
          </p:nvSpPr>
          <p:spPr>
            <a:xfrm>
              <a:off x="0" y="104775"/>
              <a:ext cx="12879139" cy="1627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550"/>
                </a:lnSpc>
              </a:pP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VIRTUAL EMPLOYMENT INVESTIGATIONS</a:t>
              </a:r>
              <a:endParaRPr lang="en-US" sz="3600" spc="-4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284010"/>
              <a:ext cx="12874174" cy="984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sz="2400" b="0" cap="none" spc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Navigating today’s biggest challenges</a:t>
              </a:r>
            </a:p>
            <a:p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*Presented by Axiom</a:t>
              </a:r>
              <a:endParaRPr lang="en-US" sz="2400" spc="130" dirty="0">
                <a:solidFill>
                  <a:srgbClr val="DB23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 rot="-782927">
            <a:off x="11429993" y="-283710"/>
            <a:ext cx="549542" cy="10895029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39C67C5-61D3-A14B-AE61-AB2F19B5A9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961" y="8659846"/>
            <a:ext cx="2407901" cy="8260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37980" y="271923"/>
            <a:ext cx="17412040" cy="942469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3C1E6A-B928-4377-941E-E2D5A244D504}"/>
              </a:ext>
            </a:extLst>
          </p:cNvPr>
          <p:cNvSpPr/>
          <p:nvPr/>
        </p:nvSpPr>
        <p:spPr>
          <a:xfrm>
            <a:off x="5201252" y="4250881"/>
            <a:ext cx="3409348" cy="1554272"/>
          </a:xfrm>
          <a:prstGeom prst="rect">
            <a:avLst/>
          </a:prstGeom>
        </p:spPr>
        <p:txBody>
          <a:bodyPr wrap="square" lIns="0" rIns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solidFill>
                  <a:schemeClr val="accent1"/>
                </a:solidFill>
                <a:cs typeface="Arial"/>
              </a:rPr>
              <a:t>MODERATOR</a:t>
            </a:r>
          </a:p>
          <a:p>
            <a:pPr>
              <a:spcBef>
                <a:spcPts val="600"/>
              </a:spcBef>
            </a:pPr>
            <a:r>
              <a:rPr lang="en-GB" sz="2000" b="1" dirty="0">
                <a:solidFill>
                  <a:schemeClr val="tx2"/>
                </a:solidFill>
                <a:cs typeface="Arial"/>
              </a:rPr>
              <a:t>DAVID FELDMAN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solidFill>
                  <a:schemeClr val="accent5">
                    <a:lumMod val="75000"/>
                  </a:schemeClr>
                </a:solidFill>
                <a:cs typeface="Arial"/>
              </a:rPr>
              <a:t>Director of Solutions Marketing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solidFill>
                  <a:schemeClr val="accent5">
                    <a:lumMod val="75000"/>
                  </a:schemeClr>
                </a:solidFill>
                <a:cs typeface="Arial"/>
              </a:rPr>
              <a:t>Axiom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FD2AC9-3368-4DB3-83F7-6B5D2BCB6CEC}"/>
              </a:ext>
            </a:extLst>
          </p:cNvPr>
          <p:cNvSpPr/>
          <p:nvPr/>
        </p:nvSpPr>
        <p:spPr>
          <a:xfrm>
            <a:off x="12649200" y="4551456"/>
            <a:ext cx="3311971" cy="1169551"/>
          </a:xfrm>
          <a:prstGeom prst="rect">
            <a:avLst/>
          </a:prstGeom>
        </p:spPr>
        <p:txBody>
          <a:bodyPr wrap="square" lIns="0" rIns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solidFill>
                  <a:schemeClr val="tx2"/>
                </a:solidFill>
                <a:cs typeface="Arial"/>
              </a:rPr>
              <a:t>LIZA RING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cs typeface="Arial"/>
              </a:rPr>
              <a:t>Labor &amp; Employment Lawyer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cs typeface="Arial"/>
              </a:rPr>
              <a:t>Axiom</a:t>
            </a:r>
          </a:p>
        </p:txBody>
      </p:sp>
      <p:pic>
        <p:nvPicPr>
          <p:cNvPr id="7" name="Picture 6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AC8A5278-61E0-437C-A99C-29BF5E2EEE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464" y="3875045"/>
            <a:ext cx="1908342" cy="1908342"/>
          </a:xfrm>
          <a:prstGeom prst="ellipse">
            <a:avLst/>
          </a:prstGeom>
        </p:spPr>
      </p:pic>
      <p:sp>
        <p:nvSpPr>
          <p:cNvPr id="11" name="Title 9">
            <a:extLst>
              <a:ext uri="{FF2B5EF4-FFF2-40B4-BE49-F238E27FC236}">
                <a16:creationId xmlns:a16="http://schemas.microsoft.com/office/drawing/2014/main" id="{8938EFD2-E7F7-4F7A-93DB-6C8D9823C31E}"/>
              </a:ext>
            </a:extLst>
          </p:cNvPr>
          <p:cNvSpPr txBox="1">
            <a:spLocks/>
          </p:cNvSpPr>
          <p:nvPr/>
        </p:nvSpPr>
        <p:spPr>
          <a:xfrm>
            <a:off x="7076798" y="1042503"/>
            <a:ext cx="4368872" cy="21967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/>
              <a:t>OUR PANEL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D81EB9EC-0950-C941-9185-81E131917B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16850" y="8115300"/>
            <a:ext cx="3747175" cy="1427049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5CA6CC8-1A0A-2E48-BDE5-46608260E5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250" y="8415801"/>
            <a:ext cx="2407901" cy="82604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1E5E7A-2D15-1D45-9F99-61A1E47654B4}"/>
              </a:ext>
            </a:extLst>
          </p:cNvPr>
          <p:cNvCxnSpPr>
            <a:cxnSpLocks/>
          </p:cNvCxnSpPr>
          <p:nvPr/>
        </p:nvCxnSpPr>
        <p:spPr>
          <a:xfrm>
            <a:off x="9144000" y="8115300"/>
            <a:ext cx="0" cy="11265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E05ECF3F-AAC1-4E0A-8E0B-2A2E80316B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60" y="3963762"/>
            <a:ext cx="1908342" cy="19427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9DAFEC2E-4925-4768-91BD-D94873D4D344}"/>
              </a:ext>
            </a:extLst>
          </p:cNvPr>
          <p:cNvSpPr txBox="1">
            <a:spLocks/>
          </p:cNvSpPr>
          <p:nvPr/>
        </p:nvSpPr>
        <p:spPr>
          <a:xfrm>
            <a:off x="10972800" y="3505200"/>
            <a:ext cx="6096000" cy="3276600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Arial"/>
                <a:cs typeface="Arial"/>
              </a:rPr>
              <a:t>PROPERLY SET-UP AND RUN AN INVESTIGATIONS PROCESS, AVOIDING MISTAKES</a:t>
            </a:r>
            <a:endParaRPr lang="en-US" b="1" dirty="0"/>
          </a:p>
        </p:txBody>
      </p:sp>
      <p:pic>
        <p:nvPicPr>
          <p:cNvPr id="5" name="Picture Placeholder 16" descr="A person standing in a room&#10;&#10;Description automatically generated">
            <a:extLst>
              <a:ext uri="{FF2B5EF4-FFF2-40B4-BE49-F238E27FC236}">
                <a16:creationId xmlns:a16="http://schemas.microsoft.com/office/drawing/2014/main" id="{C5B79A71-6C4A-4E7B-A023-95966255ED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1" r="20881" b="1868"/>
          <a:stretch/>
        </p:blipFill>
        <p:spPr>
          <a:xfrm>
            <a:off x="-21644" y="0"/>
            <a:ext cx="9318043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92D2BFE7-F9FE-4B1B-AC73-B99F76FE8CA8}"/>
              </a:ext>
            </a:extLst>
          </p:cNvPr>
          <p:cNvSpPr txBox="1">
            <a:spLocks/>
          </p:cNvSpPr>
          <p:nvPr/>
        </p:nvSpPr>
        <p:spPr>
          <a:xfrm>
            <a:off x="1447800" y="2947986"/>
            <a:ext cx="5867400" cy="44196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spc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800" dirty="0"/>
              <a:t>Uphold the integrity of investigations while in a virtual environment</a:t>
            </a:r>
            <a:endParaRPr lang="en-US" sz="5400" dirty="0"/>
          </a:p>
        </p:txBody>
      </p:sp>
      <p:pic>
        <p:nvPicPr>
          <p:cNvPr id="3" name="Picture Placeholder 16" descr="A person sitting at a table in front of a window&#10;&#10;Description automatically generated">
            <a:extLst>
              <a:ext uri="{FF2B5EF4-FFF2-40B4-BE49-F238E27FC236}">
                <a16:creationId xmlns:a16="http://schemas.microsoft.com/office/drawing/2014/main" id="{D8EE3295-6D81-4490-8EA9-ACD3582B3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7" r="20507"/>
          <a:stretch>
            <a:fillRect/>
          </a:stretch>
        </p:blipFill>
        <p:spPr>
          <a:xfrm>
            <a:off x="9159240" y="22859"/>
            <a:ext cx="9128760" cy="1026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99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29D7AAE8-5127-4EC3-A79C-30C48BDE699B}"/>
              </a:ext>
            </a:extLst>
          </p:cNvPr>
          <p:cNvSpPr txBox="1">
            <a:spLocks/>
          </p:cNvSpPr>
          <p:nvPr/>
        </p:nvSpPr>
        <p:spPr>
          <a:xfrm>
            <a:off x="10896600" y="2857499"/>
            <a:ext cx="6096000" cy="457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spc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400" dirty="0"/>
              <a:t>Build the right unbiased investigations team, leveraging internal and external resources</a:t>
            </a:r>
            <a:endParaRPr lang="en-US" dirty="0"/>
          </a:p>
        </p:txBody>
      </p:sp>
      <p:pic>
        <p:nvPicPr>
          <p:cNvPr id="3" name="Picture Placeholder 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5044C2FF-BE01-4C24-8B14-D5B68E1B94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5500"/>
          <a:stretch/>
        </p:blipFill>
        <p:spPr>
          <a:xfrm>
            <a:off x="0" y="-1"/>
            <a:ext cx="9525000" cy="1028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0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38B234A-B9ED-41FD-977F-95892BF01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983014"/>
              </p:ext>
            </p:extLst>
          </p:nvPr>
        </p:nvGraphicFramePr>
        <p:xfrm>
          <a:off x="5105400" y="1638301"/>
          <a:ext cx="11053318" cy="731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323">
                  <a:extLst>
                    <a:ext uri="{9D8B030D-6E8A-4147-A177-3AD203B41FA5}">
                      <a16:colId xmlns:a16="http://schemas.microsoft.com/office/drawing/2014/main" val="1175405504"/>
                    </a:ext>
                  </a:extLst>
                </a:gridCol>
                <a:gridCol w="9900995">
                  <a:extLst>
                    <a:ext uri="{9D8B030D-6E8A-4147-A177-3AD203B41FA5}">
                      <a16:colId xmlns:a16="http://schemas.microsoft.com/office/drawing/2014/main" val="3597102087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600"/>
                        </a:spcAft>
                        <a:buNone/>
                      </a:pPr>
                      <a:r>
                        <a:rPr lang="en-US" sz="2400" b="0" i="0" u="none" strike="noStrike" kern="1200" noProof="0" dirty="0">
                          <a:solidFill>
                            <a:srgbClr val="5C647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well-run investigations program, which includes investigations protocols, will pay off in the long run</a:t>
                      </a:r>
                      <a:r>
                        <a:rPr lang="en-US" sz="2400" b="0" i="0" kern="1200" dirty="0">
                          <a:solidFill>
                            <a:srgbClr val="5C647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 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768984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C647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Ensure that you have chosen the right investigators and that they are trained.  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C647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40388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2400" b="0" i="0" kern="1200" dirty="0">
                          <a:solidFill>
                            <a:srgbClr val="5C647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Preserve data. 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1594813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2400" b="0" i="0" kern="1200" dirty="0">
                          <a:solidFill>
                            <a:srgbClr val="5C647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Consider that unconscious bias may impact the investigation. 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17119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i="0" u="none" strike="noStrike" kern="1200" noProof="0" dirty="0">
                          <a:solidFill>
                            <a:srgbClr val="5C647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 takeaways from your investigations and build them into your HR or legal processes.</a:t>
                      </a:r>
                      <a:endParaRPr lang="en-US" sz="2400" dirty="0">
                        <a:solidFill>
                          <a:srgbClr val="5C64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930716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</a:rPr>
                        <a:t>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i="0" u="none" strike="noStrike" kern="1200" noProof="0" dirty="0">
                          <a:solidFill>
                            <a:srgbClr val="5C647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Virtual investigations will be part of investigations strategies in the future. </a:t>
                      </a:r>
                      <a:endParaRPr lang="en-US" sz="2400" dirty="0">
                        <a:solidFill>
                          <a:srgbClr val="5C64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311811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96D2A915-6C35-44A2-939B-B8BA5B7B1390}"/>
              </a:ext>
            </a:extLst>
          </p:cNvPr>
          <p:cNvSpPr txBox="1">
            <a:spLocks/>
          </p:cNvSpPr>
          <p:nvPr/>
        </p:nvSpPr>
        <p:spPr>
          <a:xfrm>
            <a:off x="838200" y="4800600"/>
            <a:ext cx="2952328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TAKEAWAYS</a:t>
            </a:r>
          </a:p>
        </p:txBody>
      </p:sp>
    </p:spTree>
    <p:extLst>
      <p:ext uri="{BB962C8B-B14F-4D97-AF65-F5344CB8AC3E}">
        <p14:creationId xmlns:p14="http://schemas.microsoft.com/office/powerpoint/2010/main" val="2625782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0DFCD-11FC-E34E-A694-853680589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232000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2D5BD986-8FCC-4C1B-B17C-A28D9947AA8D}"/>
              </a:ext>
            </a:extLst>
          </p:cNvPr>
          <p:cNvSpPr txBox="1">
            <a:spLocks/>
          </p:cNvSpPr>
          <p:nvPr/>
        </p:nvSpPr>
        <p:spPr>
          <a:xfrm>
            <a:off x="758686" y="4058904"/>
            <a:ext cx="7166105" cy="2209800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b="1" kern="120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Thank you FOR JOINING</a:t>
            </a:r>
            <a:endParaRPr kumimoji="0" lang="en-GB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57699DC-D8D1-844C-82C7-DD9E8D4DBE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19358" y="8115300"/>
            <a:ext cx="3747175" cy="1427049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44A5DDC-4967-C045-9C98-17862885D7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415801"/>
            <a:ext cx="2407901" cy="82604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E06B88-BF47-6147-9A9A-47329C1D0F07}"/>
              </a:ext>
            </a:extLst>
          </p:cNvPr>
          <p:cNvCxnSpPr>
            <a:cxnSpLocks/>
          </p:cNvCxnSpPr>
          <p:nvPr/>
        </p:nvCxnSpPr>
        <p:spPr>
          <a:xfrm>
            <a:off x="3581400" y="8255378"/>
            <a:ext cx="0" cy="84639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5CF60CF-417E-C94D-A307-BC4D5D4ED80C}"/>
              </a:ext>
            </a:extLst>
          </p:cNvPr>
          <p:cNvSpPr/>
          <p:nvPr/>
        </p:nvSpPr>
        <p:spPr>
          <a:xfrm>
            <a:off x="12344400" y="6667500"/>
            <a:ext cx="5967420" cy="3619500"/>
          </a:xfrm>
          <a:prstGeom prst="rect">
            <a:avLst/>
          </a:prstGeom>
          <a:solidFill>
            <a:srgbClr val="BBE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804B7EB5-6414-9C4E-9CF9-DD43BB1D0E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" t="822" r="47475" b="-822"/>
          <a:stretch/>
        </p:blipFill>
        <p:spPr>
          <a:xfrm>
            <a:off x="10439400" y="0"/>
            <a:ext cx="7848600" cy="7124700"/>
          </a:xfrm>
          <a:prstGeom prst="rect">
            <a:avLst/>
          </a:prstGeom>
        </p:spPr>
      </p:pic>
      <p:sp>
        <p:nvSpPr>
          <p:cNvPr id="14" name="AutoShape 3">
            <a:extLst>
              <a:ext uri="{FF2B5EF4-FFF2-40B4-BE49-F238E27FC236}">
                <a16:creationId xmlns:a16="http://schemas.microsoft.com/office/drawing/2014/main" id="{60C079D1-05AF-B94B-A306-045D1BC81001}"/>
              </a:ext>
            </a:extLst>
          </p:cNvPr>
          <p:cNvSpPr/>
          <p:nvPr/>
        </p:nvSpPr>
        <p:spPr>
          <a:xfrm rot="-782927">
            <a:off x="9364133" y="56022"/>
            <a:ext cx="2586404" cy="1056809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FDA361D0-13CD-C745-B004-F5429DB3F470}"/>
              </a:ext>
            </a:extLst>
          </p:cNvPr>
          <p:cNvSpPr/>
          <p:nvPr/>
        </p:nvSpPr>
        <p:spPr>
          <a:xfrm rot="-782927">
            <a:off x="11898398" y="-372450"/>
            <a:ext cx="549542" cy="11028256"/>
          </a:xfrm>
          <a:prstGeom prst="rect">
            <a:avLst/>
          </a:prstGeom>
          <a:solidFill>
            <a:srgbClr val="DB2345"/>
          </a:solidFill>
        </p:spPr>
      </p:sp>
      <p:sp>
        <p:nvSpPr>
          <p:cNvPr id="16" name="AutoShape 9">
            <a:extLst>
              <a:ext uri="{FF2B5EF4-FFF2-40B4-BE49-F238E27FC236}">
                <a16:creationId xmlns:a16="http://schemas.microsoft.com/office/drawing/2014/main" id="{E3FBBAFA-3972-6442-849A-C02B9BF272C6}"/>
              </a:ext>
            </a:extLst>
          </p:cNvPr>
          <p:cNvSpPr/>
          <p:nvPr/>
        </p:nvSpPr>
        <p:spPr>
          <a:xfrm rot="-782927">
            <a:off x="11429993" y="-283710"/>
            <a:ext cx="549542" cy="10895029"/>
          </a:xfrm>
          <a:prstGeom prst="rect">
            <a:avLst/>
          </a:prstGeom>
          <a:solidFill>
            <a:srgbClr val="000000"/>
          </a:solidFill>
        </p:spPr>
      </p:sp>
    </p:spTree>
    <p:extLst>
      <p:ext uri="{BB962C8B-B14F-4D97-AF65-F5344CB8AC3E}">
        <p14:creationId xmlns:p14="http://schemas.microsoft.com/office/powerpoint/2010/main" val="4488779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</TotalTime>
  <Words>146</Words>
  <Application>Microsoft Office PowerPoint</Application>
  <PresentationFormat>Custom</PresentationFormat>
  <Paragraphs>30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Q&amp;A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ACC-W PPT Business Summit Template</dc:title>
  <dc:creator>OrgSupport</dc:creator>
  <cp:lastModifiedBy>Bridgette Mason</cp:lastModifiedBy>
  <cp:revision>14</cp:revision>
  <dcterms:created xsi:type="dcterms:W3CDTF">2006-08-16T00:00:00Z</dcterms:created>
  <dcterms:modified xsi:type="dcterms:W3CDTF">2021-01-25T18:55:34Z</dcterms:modified>
  <dc:identifier>DAEKba97Vw8</dc:identifier>
</cp:coreProperties>
</file>