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37"/>
  </p:notesMasterIdLst>
  <p:sldIdLst>
    <p:sldId id="256" r:id="rId3"/>
    <p:sldId id="399" r:id="rId4"/>
    <p:sldId id="398" r:id="rId5"/>
    <p:sldId id="403" r:id="rId6"/>
    <p:sldId id="401" r:id="rId7"/>
    <p:sldId id="400" r:id="rId8"/>
    <p:sldId id="394" r:id="rId9"/>
    <p:sldId id="370" r:id="rId10"/>
    <p:sldId id="369" r:id="rId11"/>
    <p:sldId id="371" r:id="rId12"/>
    <p:sldId id="379" r:id="rId13"/>
    <p:sldId id="393" r:id="rId14"/>
    <p:sldId id="372" r:id="rId15"/>
    <p:sldId id="375" r:id="rId16"/>
    <p:sldId id="376" r:id="rId17"/>
    <p:sldId id="377" r:id="rId18"/>
    <p:sldId id="374" r:id="rId19"/>
    <p:sldId id="378" r:id="rId20"/>
    <p:sldId id="380" r:id="rId21"/>
    <p:sldId id="373" r:id="rId22"/>
    <p:sldId id="386" r:id="rId23"/>
    <p:sldId id="387" r:id="rId24"/>
    <p:sldId id="395" r:id="rId25"/>
    <p:sldId id="381" r:id="rId26"/>
    <p:sldId id="382" r:id="rId27"/>
    <p:sldId id="383" r:id="rId28"/>
    <p:sldId id="384" r:id="rId29"/>
    <p:sldId id="385" r:id="rId30"/>
    <p:sldId id="391" r:id="rId31"/>
    <p:sldId id="396" r:id="rId32"/>
    <p:sldId id="389" r:id="rId33"/>
    <p:sldId id="390" r:id="rId34"/>
    <p:sldId id="258" r:id="rId35"/>
    <p:sldId id="402" r:id="rId36"/>
  </p:sldIdLst>
  <p:sldSz cx="18288000" cy="10287000"/>
  <p:notesSz cx="6858000" cy="9144000"/>
  <p:embeddedFontLst>
    <p:embeddedFont>
      <p:font typeface="Cormorant Garamond Medium" panose="020B0604020202020204" charset="0"/>
      <p:regular r:id="rId38"/>
      <p:bold r:id="rId39"/>
      <p:italic r:id="rId40"/>
      <p:boldItalic r:id="rId41"/>
    </p:embeddedFont>
    <p:embeddedFont>
      <p:font typeface="Cormorant Garamond Medium Italics" panose="020B0604020202020204"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23F"/>
    <a:srgbClr val="FFFFFF"/>
    <a:srgbClr val="BBE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6CC0F-C42E-4C6F-B3D5-CE2756C936BC}" type="datetimeFigureOut">
              <a:rPr lang="en-US" smtClean="0"/>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B34A6-D73F-4C40-9380-D48D016892E3}" type="slidenum">
              <a:rPr lang="en-US" smtClean="0"/>
              <a:t>‹#›</a:t>
            </a:fld>
            <a:endParaRPr lang="en-US" dirty="0"/>
          </a:p>
        </p:txBody>
      </p:sp>
    </p:spTree>
    <p:extLst>
      <p:ext uri="{BB962C8B-B14F-4D97-AF65-F5344CB8AC3E}">
        <p14:creationId xmlns:p14="http://schemas.microsoft.com/office/powerpoint/2010/main" val="3512831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recommend an intro slide for in house counsel who are not that familiar with NLRB/labor/why it matters to non-unionized workfolks. Can kick it to me and ask why it’s relevant to us - I will say 1) of course it’s in the interest of every employment lawyer to keep apprised of trends and risks associated with your workplace and discussions around unionization, 2) section 7 rights and implications apply to all workforce, regardless of unions</a:t>
            </a:r>
          </a:p>
          <a:p>
            <a:endParaRPr lang="en-US" dirty="0"/>
          </a:p>
        </p:txBody>
      </p:sp>
      <p:sp>
        <p:nvSpPr>
          <p:cNvPr id="4" name="Slide Number Placeholder 3"/>
          <p:cNvSpPr>
            <a:spLocks noGrp="1"/>
          </p:cNvSpPr>
          <p:nvPr>
            <p:ph type="sldNum" sz="quarter" idx="10"/>
          </p:nvPr>
        </p:nvSpPr>
        <p:spPr/>
        <p:txBody>
          <a:bodyPr/>
          <a:lstStyle/>
          <a:p>
            <a:fld id="{ADEB34A6-D73F-4C40-9380-D48D016892E3}" type="slidenum">
              <a:rPr lang="en-US" smtClean="0"/>
              <a:t>6</a:t>
            </a:fld>
            <a:endParaRPr lang="en-US" dirty="0"/>
          </a:p>
        </p:txBody>
      </p:sp>
    </p:spTree>
    <p:extLst>
      <p:ext uri="{BB962C8B-B14F-4D97-AF65-F5344CB8AC3E}">
        <p14:creationId xmlns:p14="http://schemas.microsoft.com/office/powerpoint/2010/main" val="80083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B34A6-D73F-4C40-9380-D48D016892E3}" type="slidenum">
              <a:rPr lang="en-US" smtClean="0"/>
              <a:t>7</a:t>
            </a:fld>
            <a:endParaRPr lang="en-US" dirty="0"/>
          </a:p>
        </p:txBody>
      </p:sp>
    </p:spTree>
    <p:extLst>
      <p:ext uri="{BB962C8B-B14F-4D97-AF65-F5344CB8AC3E}">
        <p14:creationId xmlns:p14="http://schemas.microsoft.com/office/powerpoint/2010/main" val="360920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ask - how does this relate to your day-to-day advice?  Megan: with things like this being reviewed regularly, AB5, Dynamex, there is a trend that we stay vigilantly on top of. We are consistently being conscientious and training our managers on our processes of how vet the relationship and onboarding independent contractors and temp employees, how we’re managing those relationships, and additionally how we contract with our customers, being clear on the language we use and the control over which we exert or don’t exert over our contracted carriers. </a:t>
            </a:r>
          </a:p>
          <a:p>
            <a:endParaRPr lang="en-US" dirty="0"/>
          </a:p>
        </p:txBody>
      </p:sp>
      <p:sp>
        <p:nvSpPr>
          <p:cNvPr id="4" name="Slide Number Placeholder 3"/>
          <p:cNvSpPr>
            <a:spLocks noGrp="1"/>
          </p:cNvSpPr>
          <p:nvPr>
            <p:ph type="sldNum" sz="quarter" idx="10"/>
          </p:nvPr>
        </p:nvSpPr>
        <p:spPr/>
        <p:txBody>
          <a:bodyPr/>
          <a:lstStyle/>
          <a:p>
            <a:fld id="{ADEB34A6-D73F-4C40-9380-D48D016892E3}" type="slidenum">
              <a:rPr lang="en-US" smtClean="0"/>
              <a:t>11</a:t>
            </a:fld>
            <a:endParaRPr lang="en-US" dirty="0"/>
          </a:p>
        </p:txBody>
      </p:sp>
    </p:spTree>
    <p:extLst>
      <p:ext uri="{BB962C8B-B14F-4D97-AF65-F5344CB8AC3E}">
        <p14:creationId xmlns:p14="http://schemas.microsoft.com/office/powerpoint/2010/main" val="340791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to Megan: where have you seen this in your practice?  [Megan: we follow these trends and adjust our guidance regarding investigations with regard to the disclaimers or instructions we deliver to witnesses and documenting what we’re advising]</a:t>
            </a:r>
          </a:p>
          <a:p>
            <a:endParaRPr lang="en-US" dirty="0"/>
          </a:p>
        </p:txBody>
      </p:sp>
      <p:sp>
        <p:nvSpPr>
          <p:cNvPr id="4" name="Slide Number Placeholder 3"/>
          <p:cNvSpPr>
            <a:spLocks noGrp="1"/>
          </p:cNvSpPr>
          <p:nvPr>
            <p:ph type="sldNum" sz="quarter" idx="10"/>
          </p:nvPr>
        </p:nvSpPr>
        <p:spPr/>
        <p:txBody>
          <a:bodyPr/>
          <a:lstStyle/>
          <a:p>
            <a:fld id="{ADEB34A6-D73F-4C40-9380-D48D016892E3}" type="slidenum">
              <a:rPr lang="en-US" smtClean="0"/>
              <a:t>18</a:t>
            </a:fld>
            <a:endParaRPr lang="en-US" dirty="0"/>
          </a:p>
        </p:txBody>
      </p:sp>
    </p:spTree>
    <p:extLst>
      <p:ext uri="{BB962C8B-B14F-4D97-AF65-F5344CB8AC3E}">
        <p14:creationId xmlns:p14="http://schemas.microsoft.com/office/powerpoint/2010/main" val="14137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to Megan - where have you seen these considerations pop up?] Megan, it’s important to partner with HR, so if they’re moving towards some sort of action against an employee involving disruptive or what they consider abusive conduct, letting us review the scenario. Is this something that they found on social media, is it conversations regarding pay and wages, etc. Who are the employees engaged (exempt vs. non)</a:t>
            </a:r>
          </a:p>
          <a:p>
            <a:endParaRPr lang="en-US" dirty="0"/>
          </a:p>
        </p:txBody>
      </p:sp>
      <p:sp>
        <p:nvSpPr>
          <p:cNvPr id="4" name="Slide Number Placeholder 3"/>
          <p:cNvSpPr>
            <a:spLocks noGrp="1"/>
          </p:cNvSpPr>
          <p:nvPr>
            <p:ph type="sldNum" sz="quarter" idx="10"/>
          </p:nvPr>
        </p:nvSpPr>
        <p:spPr/>
        <p:txBody>
          <a:bodyPr/>
          <a:lstStyle/>
          <a:p>
            <a:fld id="{ADEB34A6-D73F-4C40-9380-D48D016892E3}" type="slidenum">
              <a:rPr lang="en-US" smtClean="0"/>
              <a:t>22</a:t>
            </a:fld>
            <a:endParaRPr lang="en-US" dirty="0"/>
          </a:p>
        </p:txBody>
      </p:sp>
    </p:spTree>
    <p:extLst>
      <p:ext uri="{BB962C8B-B14F-4D97-AF65-F5344CB8AC3E}">
        <p14:creationId xmlns:p14="http://schemas.microsoft.com/office/powerpoint/2010/main" val="38412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mailto:mlutes@convoy.com" TargetMode="External"/><Relationship Id="rId4" Type="http://schemas.openxmlformats.org/officeDocument/2006/relationships/hyperlink" Target="mailto:tlyon@fisherphillip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mailto:mlutes@convoy.com" TargetMode="External"/><Relationship Id="rId4" Type="http://schemas.openxmlformats.org/officeDocument/2006/relationships/hyperlink" Target="mailto:Tlyon@fisherphillip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44400" y="6667500"/>
            <a:ext cx="5967420" cy="3619500"/>
          </a:xfrm>
          <a:prstGeom prst="rect">
            <a:avLst/>
          </a:prstGeom>
          <a:solidFill>
            <a:srgbClr val="BB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p:cNvPicPr>
          <p:nvPr/>
        </p:nvPicPr>
        <p:blipFill rotWithShape="1">
          <a:blip r:embed="rId2">
            <a:extLst>
              <a:ext uri="{28A0092B-C50C-407E-A947-70E740481C1C}">
                <a14:useLocalDpi xmlns:a14="http://schemas.microsoft.com/office/drawing/2010/main" val="0"/>
              </a:ext>
            </a:extLst>
          </a:blip>
          <a:srcRect l="505" t="822" r="47475" b="-822"/>
          <a:stretch/>
        </p:blipFill>
        <p:spPr>
          <a:xfrm>
            <a:off x="10439400" y="0"/>
            <a:ext cx="7848600" cy="7124700"/>
          </a:xfrm>
          <a:prstGeom prst="rect">
            <a:avLst/>
          </a:prstGeom>
        </p:spPr>
      </p:pic>
      <p:sp>
        <p:nvSpPr>
          <p:cNvPr id="3" name="AutoShape 3"/>
          <p:cNvSpPr/>
          <p:nvPr/>
        </p:nvSpPr>
        <p:spPr>
          <a:xfrm rot="-782927">
            <a:off x="9364133" y="56022"/>
            <a:ext cx="2586404" cy="10568093"/>
          </a:xfrm>
          <a:prstGeom prst="rect">
            <a:avLst/>
          </a:prstGeom>
          <a:solidFill>
            <a:srgbClr val="FFFFFF"/>
          </a:solidFill>
        </p:spPr>
      </p:sp>
      <p:sp>
        <p:nvSpPr>
          <p:cNvPr id="4" name="AutoShape 4"/>
          <p:cNvSpPr/>
          <p:nvPr/>
        </p:nvSpPr>
        <p:spPr>
          <a:xfrm rot="-782927">
            <a:off x="11898398" y="-372450"/>
            <a:ext cx="549542" cy="11028256"/>
          </a:xfrm>
          <a:prstGeom prst="rect">
            <a:avLst/>
          </a:prstGeom>
          <a:solidFill>
            <a:srgbClr val="DB2345"/>
          </a:solidFill>
        </p:spPr>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74" y="654441"/>
            <a:ext cx="8457326" cy="4513596"/>
          </a:xfrm>
          <a:prstGeom prst="rect">
            <a:avLst/>
          </a:prstGeom>
        </p:spPr>
      </p:pic>
      <p:grpSp>
        <p:nvGrpSpPr>
          <p:cNvPr id="6" name="Group 6"/>
          <p:cNvGrpSpPr/>
          <p:nvPr/>
        </p:nvGrpSpPr>
        <p:grpSpPr>
          <a:xfrm>
            <a:off x="963759" y="5460141"/>
            <a:ext cx="9718219" cy="2131796"/>
            <a:chOff x="-83452" y="-2157899"/>
            <a:chExt cx="12957626" cy="2753835"/>
          </a:xfrm>
        </p:grpSpPr>
        <p:sp>
          <p:nvSpPr>
            <p:cNvPr id="7" name="TextBox 7"/>
            <p:cNvSpPr txBox="1"/>
            <p:nvPr/>
          </p:nvSpPr>
          <p:spPr>
            <a:xfrm>
              <a:off x="-83452" y="-2157899"/>
              <a:ext cx="12879139" cy="2028825"/>
            </a:xfrm>
            <a:prstGeom prst="rect">
              <a:avLst/>
            </a:prstGeom>
          </p:spPr>
          <p:txBody>
            <a:bodyPr lIns="0" tIns="0" rIns="0" bIns="0" rtlCol="0" anchor="t">
              <a:spAutoFit/>
            </a:bodyPr>
            <a:lstStyle/>
            <a:p>
              <a:pPr>
                <a:lnSpc>
                  <a:spcPts val="11550"/>
                </a:lnSpc>
              </a:pPr>
              <a:r>
                <a:rPr lang="en-US" sz="10500" spc="-420" dirty="0">
                  <a:solidFill>
                    <a:srgbClr val="000000"/>
                  </a:solidFill>
                  <a:latin typeface="Cormorant Garamond Medium"/>
                </a:rPr>
                <a:t>Hindsight is 2020</a:t>
              </a:r>
            </a:p>
          </p:txBody>
        </p:sp>
        <p:sp>
          <p:nvSpPr>
            <p:cNvPr id="8" name="TextBox 8"/>
            <p:cNvSpPr txBox="1"/>
            <p:nvPr/>
          </p:nvSpPr>
          <p:spPr>
            <a:xfrm>
              <a:off x="-83452" y="-129074"/>
              <a:ext cx="12957626" cy="725010"/>
            </a:xfrm>
            <a:prstGeom prst="rect">
              <a:avLst/>
            </a:prstGeom>
          </p:spPr>
          <p:txBody>
            <a:bodyPr wrap="square" lIns="0" tIns="0" rIns="0" bIns="0" rtlCol="0" anchor="t">
              <a:spAutoFit/>
            </a:bodyPr>
            <a:lstStyle/>
            <a:p>
              <a:pPr>
                <a:lnSpc>
                  <a:spcPts val="4560"/>
                </a:lnSpc>
              </a:pPr>
              <a:r>
                <a:rPr lang="en-US" sz="3257" spc="130" dirty="0">
                  <a:solidFill>
                    <a:srgbClr val="DB2345"/>
                  </a:solidFill>
                  <a:latin typeface="Cormorant Garamond Medium Italics"/>
                </a:rPr>
                <a:t>Labor Relations in Your Rearview Mirror</a:t>
              </a:r>
            </a:p>
          </p:txBody>
        </p:sp>
      </p:grpSp>
      <p:sp>
        <p:nvSpPr>
          <p:cNvPr id="9" name="AutoShape 9"/>
          <p:cNvSpPr/>
          <p:nvPr/>
        </p:nvSpPr>
        <p:spPr>
          <a:xfrm rot="-782927">
            <a:off x="11470726" y="-240942"/>
            <a:ext cx="549542" cy="10895029"/>
          </a:xfrm>
          <a:prstGeom prst="rect">
            <a:avLst/>
          </a:prstGeom>
          <a:solidFill>
            <a:srgbClr val="000000"/>
          </a:solidFill>
        </p:spPr>
      </p:sp>
      <p:sp>
        <p:nvSpPr>
          <p:cNvPr id="11" name="TextBox 10">
            <a:extLst>
              <a:ext uri="{FF2B5EF4-FFF2-40B4-BE49-F238E27FC236}">
                <a16:creationId xmlns:a16="http://schemas.microsoft.com/office/drawing/2014/main" id="{03C3B31B-F17C-4E28-8B09-1CB754760709}"/>
              </a:ext>
            </a:extLst>
          </p:cNvPr>
          <p:cNvSpPr txBox="1"/>
          <p:nvPr/>
        </p:nvSpPr>
        <p:spPr>
          <a:xfrm>
            <a:off x="975174" y="8572499"/>
            <a:ext cx="10378626" cy="1200329"/>
          </a:xfrm>
          <a:prstGeom prst="rect">
            <a:avLst/>
          </a:prstGeom>
          <a:noFill/>
        </p:spPr>
        <p:txBody>
          <a:bodyPr wrap="square" rtlCol="0">
            <a:spAutoFit/>
          </a:bodyPr>
          <a:lstStyle/>
          <a:p>
            <a:r>
              <a:rPr lang="en-US" sz="2400" dirty="0"/>
              <a:t>Presented by:</a:t>
            </a:r>
            <a:br>
              <a:rPr lang="en-US" sz="2400" dirty="0"/>
            </a:br>
            <a:r>
              <a:rPr lang="en-US" sz="2400" b="1" dirty="0"/>
              <a:t>Todd A. Lyon and  Megan Lutes</a:t>
            </a:r>
            <a:br>
              <a:rPr lang="en-US" sz="2400" b="1" dirty="0"/>
            </a:br>
            <a:r>
              <a:rPr lang="en-US" sz="2400" dirty="0"/>
              <a:t>Email: </a:t>
            </a:r>
            <a:r>
              <a:rPr lang="en-US" sz="2400" dirty="0">
                <a:hlinkClick r:id="rId4"/>
              </a:rPr>
              <a:t>tlyon@fisherphillips.com</a:t>
            </a:r>
            <a:r>
              <a:rPr lang="en-US" sz="2400" dirty="0"/>
              <a:t>, </a:t>
            </a:r>
            <a:r>
              <a:rPr lang="en-US" sz="2400" dirty="0">
                <a:hlinkClick r:id="rId5"/>
              </a:rPr>
              <a:t>mlutes@convoy.com</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fontScale="90000"/>
          </a:bodyPr>
          <a:lstStyle/>
          <a:p>
            <a:pPr algn="l"/>
            <a:r>
              <a:rPr lang="en-US" b="1" dirty="0">
                <a:latin typeface="Arial" panose="020B0604020202020204" pitchFamily="34" charset="0"/>
                <a:cs typeface="Arial" panose="020B0604020202020204" pitchFamily="34" charset="0"/>
              </a:rPr>
              <a:t>Proposed Rule Restricting Voter List Disclosures</a:t>
            </a:r>
            <a:endParaRPr lang="en-US" dirty="0"/>
          </a:p>
        </p:txBody>
      </p:sp>
      <p:sp>
        <p:nvSpPr>
          <p:cNvPr id="4" name="Content Placeholder 3">
            <a:extLst>
              <a:ext uri="{FF2B5EF4-FFF2-40B4-BE49-F238E27FC236}">
                <a16:creationId xmlns:a16="http://schemas.microsoft.com/office/drawing/2014/main" id="{B7098418-EF5B-45C6-9DA9-8AE097E894B4}"/>
              </a:ext>
            </a:extLst>
          </p:cNvPr>
          <p:cNvSpPr>
            <a:spLocks noGrp="1"/>
          </p:cNvSpPr>
          <p:nvPr>
            <p:ph idx="1"/>
          </p:nvPr>
        </p:nvSpPr>
        <p:spPr>
          <a:xfrm>
            <a:off x="457200" y="1600200"/>
            <a:ext cx="16840200" cy="7581900"/>
          </a:xfrm>
        </p:spPr>
        <p:txBody>
          <a:bodyPr>
            <a:normAutofit/>
          </a:bodyPr>
          <a:lstStyle/>
          <a:p>
            <a:r>
              <a:rPr lang="en-US" dirty="0"/>
              <a:t>Would roll back voter list disclosure requirements due to privacy concerns</a:t>
            </a:r>
          </a:p>
          <a:p>
            <a:pPr lvl="1"/>
            <a:r>
              <a:rPr lang="en-US" dirty="0"/>
              <a:t>Personal emails</a:t>
            </a:r>
          </a:p>
          <a:p>
            <a:pPr lvl="1"/>
            <a:r>
              <a:rPr lang="en-US" dirty="0"/>
              <a:t>Home &amp; cellular telephone numbers</a:t>
            </a:r>
          </a:p>
          <a:p>
            <a:r>
              <a:rPr lang="en-US" dirty="0"/>
              <a:t>Absentee ballots to employees on military leave</a:t>
            </a:r>
          </a:p>
          <a:p>
            <a:r>
              <a:rPr lang="en-US" dirty="0"/>
              <a:t>Return to pre-2014 standards</a:t>
            </a:r>
          </a:p>
          <a:p>
            <a:pPr lvl="1"/>
            <a:r>
              <a:rPr lang="en-US" dirty="0"/>
              <a:t>Eligible voters names &amp; addresses</a:t>
            </a:r>
          </a:p>
          <a:p>
            <a:r>
              <a:rPr lang="en-US" dirty="0"/>
              <a:t>Public comment period extended to 10/28/20</a:t>
            </a:r>
          </a:p>
          <a:p>
            <a:endParaRPr lang="en-US" dirty="0"/>
          </a:p>
        </p:txBody>
      </p:sp>
    </p:spTree>
    <p:extLst>
      <p:ext uri="{BB962C8B-B14F-4D97-AF65-F5344CB8AC3E}">
        <p14:creationId xmlns:p14="http://schemas.microsoft.com/office/powerpoint/2010/main" val="30440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t>New Joint Employer Standard (4/20)</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r>
              <a:rPr lang="en-US" b="1" dirty="0"/>
              <a:t>Old rule: </a:t>
            </a:r>
            <a:r>
              <a:rPr lang="en-US" dirty="0">
                <a:cs typeface="Arial" panose="020B0604020202020204" pitchFamily="34" charset="0"/>
              </a:rPr>
              <a:t>In evaluating whether employer possesses sufficient control over employees to qualify as a joint employer, the Board will consider whether it has exercised control over terms and conditions of employment </a:t>
            </a:r>
            <a:r>
              <a:rPr lang="en-US" i="1" dirty="0">
                <a:cs typeface="Arial" panose="020B0604020202020204" pitchFamily="34" charset="0"/>
              </a:rPr>
              <a:t>indirectly</a:t>
            </a:r>
            <a:r>
              <a:rPr lang="en-US" dirty="0">
                <a:cs typeface="Arial" panose="020B0604020202020204" pitchFamily="34" charset="0"/>
              </a:rPr>
              <a:t> through an intermediary, or whether it has </a:t>
            </a:r>
            <a:r>
              <a:rPr lang="en-US" i="1" dirty="0">
                <a:cs typeface="Arial" panose="020B0604020202020204" pitchFamily="34" charset="0"/>
              </a:rPr>
              <a:t>reserved the authority to do so</a:t>
            </a:r>
            <a:r>
              <a:rPr lang="en-US" dirty="0">
                <a:cs typeface="Arial" panose="020B0604020202020204" pitchFamily="34" charset="0"/>
              </a:rPr>
              <a:t>. </a:t>
            </a:r>
            <a:r>
              <a:rPr lang="en-US" i="1" dirty="0">
                <a:cs typeface="Arial" panose="020B0604020202020204" pitchFamily="34" charset="0"/>
              </a:rPr>
              <a:t>Browning Ferris</a:t>
            </a:r>
            <a:r>
              <a:rPr lang="en-US" dirty="0">
                <a:cs typeface="Arial" panose="020B0604020202020204" pitchFamily="34" charset="0"/>
              </a:rPr>
              <a:t>, 362 NLRB 1599 (2015).</a:t>
            </a:r>
            <a:r>
              <a:rPr lang="en-US" b="1" dirty="0">
                <a:cs typeface="Arial" panose="020B0604020202020204" pitchFamily="34" charset="0"/>
              </a:rPr>
              <a:t> </a:t>
            </a:r>
          </a:p>
          <a:p>
            <a:r>
              <a:rPr lang="en-US" b="1" dirty="0"/>
              <a:t>New rule: </a:t>
            </a:r>
            <a:r>
              <a:rPr lang="en-US" dirty="0">
                <a:cs typeface="Arial" panose="020B0604020202020204" pitchFamily="34" charset="0"/>
              </a:rPr>
              <a:t>Employer may be a joint-employer of another employer’s employees only if it possesses and exercises substantial, direct and immediate control over essential terms and conditions of employment in a manner that is not limited and routine. Indirect influence and contractual reservations of authority no longer sufficient.</a:t>
            </a:r>
          </a:p>
          <a:p>
            <a:r>
              <a:rPr lang="en-US" dirty="0">
                <a:cs typeface="Arial" panose="020B0604020202020204" pitchFamily="34" charset="0"/>
              </a:rPr>
              <a:t>Codifies the standard set forth in </a:t>
            </a:r>
            <a:r>
              <a:rPr lang="en-US" i="1" dirty="0">
                <a:cs typeface="Arial" panose="020B0604020202020204" pitchFamily="34" charset="0"/>
              </a:rPr>
              <a:t>Hy-Brand</a:t>
            </a:r>
            <a:r>
              <a:rPr lang="en-US" dirty="0">
                <a:cs typeface="Arial" panose="020B0604020202020204" pitchFamily="34" charset="0"/>
              </a:rPr>
              <a:t>, 365 NLRB No. 156 (2017).</a:t>
            </a:r>
            <a:endParaRPr lang="en-US" dirty="0"/>
          </a:p>
          <a:p>
            <a:endParaRPr lang="en-US" dirty="0"/>
          </a:p>
        </p:txBody>
      </p:sp>
    </p:spTree>
    <p:extLst>
      <p:ext uri="{BB962C8B-B14F-4D97-AF65-F5344CB8AC3E}">
        <p14:creationId xmlns:p14="http://schemas.microsoft.com/office/powerpoint/2010/main" val="386084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37B-C1B8-40D2-A663-F274532FEDD7}"/>
              </a:ext>
            </a:extLst>
          </p:cNvPr>
          <p:cNvSpPr>
            <a:spLocks noGrp="1"/>
          </p:cNvSpPr>
          <p:nvPr>
            <p:ph type="ctrTitle"/>
          </p:nvPr>
        </p:nvSpPr>
        <p:spPr>
          <a:xfrm>
            <a:off x="1562100" y="2857500"/>
            <a:ext cx="15163800" cy="1317625"/>
          </a:xfrm>
        </p:spPr>
        <p:txBody>
          <a:bodyPr/>
          <a:lstStyle/>
          <a:p>
            <a:r>
              <a:rPr lang="en-US" b="1" dirty="0"/>
              <a:t>Labor Relations in Your Rearview Mirror</a:t>
            </a:r>
          </a:p>
        </p:txBody>
      </p:sp>
      <p:sp>
        <p:nvSpPr>
          <p:cNvPr id="3" name="Subtitle 2">
            <a:extLst>
              <a:ext uri="{FF2B5EF4-FFF2-40B4-BE49-F238E27FC236}">
                <a16:creationId xmlns:a16="http://schemas.microsoft.com/office/drawing/2014/main" id="{3C39BAB1-286B-465B-BA55-9CA85564E62A}"/>
              </a:ext>
            </a:extLst>
          </p:cNvPr>
          <p:cNvSpPr>
            <a:spLocks noGrp="1"/>
          </p:cNvSpPr>
          <p:nvPr>
            <p:ph type="subTitle" idx="1"/>
          </p:nvPr>
        </p:nvSpPr>
        <p:spPr>
          <a:xfrm>
            <a:off x="5943600" y="4267200"/>
            <a:ext cx="6400800" cy="1752600"/>
          </a:xfrm>
        </p:spPr>
        <p:txBody>
          <a:bodyPr>
            <a:normAutofit/>
          </a:bodyPr>
          <a:lstStyle/>
          <a:p>
            <a:r>
              <a:rPr lang="en-US" sz="4000" b="1" dirty="0"/>
              <a:t>Case Law</a:t>
            </a:r>
          </a:p>
        </p:txBody>
      </p:sp>
    </p:spTree>
    <p:extLst>
      <p:ext uri="{BB962C8B-B14F-4D97-AF65-F5344CB8AC3E}">
        <p14:creationId xmlns:p14="http://schemas.microsoft.com/office/powerpoint/2010/main" val="201747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r>
              <a:rPr lang="en-US" b="1" dirty="0">
                <a:latin typeface="Arial" panose="020B0604020202020204" pitchFamily="34" charset="0"/>
                <a:cs typeface="Arial" panose="020B0604020202020204" pitchFamily="34" charset="0"/>
              </a:rPr>
              <a:t> </a:t>
            </a:r>
            <a:endParaRPr lang="en-US" dirty="0"/>
          </a:p>
        </p:txBody>
      </p:sp>
      <p:sp>
        <p:nvSpPr>
          <p:cNvPr id="5" name="Rectangle 4">
            <a:extLst>
              <a:ext uri="{FF2B5EF4-FFF2-40B4-BE49-F238E27FC236}">
                <a16:creationId xmlns:a16="http://schemas.microsoft.com/office/drawing/2014/main" id="{73237E02-9B73-43D0-926B-BDD8C53E86D9}"/>
              </a:ext>
            </a:extLst>
          </p:cNvPr>
          <p:cNvSpPr/>
          <p:nvPr/>
        </p:nvSpPr>
        <p:spPr>
          <a:xfrm>
            <a:off x="457200" y="773837"/>
            <a:ext cx="14325600" cy="707886"/>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Suspending Dues Checkoff on CBA Expiration </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2171700"/>
            <a:ext cx="8229600" cy="4525963"/>
          </a:xfrm>
        </p:spPr>
        <p:txBody>
          <a:bodyPr/>
          <a:lstStyle/>
          <a:p>
            <a:r>
              <a:rPr lang="en-US" i="1" dirty="0"/>
              <a:t>Valley Hospital Medical Center, Inc.</a:t>
            </a:r>
            <a:r>
              <a:rPr lang="en-US" dirty="0"/>
              <a:t>, 368 NLRB No. 139 (2019).</a:t>
            </a:r>
          </a:p>
          <a:p>
            <a:r>
              <a:rPr lang="en-US" dirty="0"/>
              <a:t>Rejected rationale in </a:t>
            </a:r>
            <a:r>
              <a:rPr lang="en-US" i="1" dirty="0"/>
              <a:t>Lincoln Lutheran, 362 NLRB 1655 (2015).</a:t>
            </a:r>
          </a:p>
          <a:p>
            <a:r>
              <a:rPr lang="en-US" dirty="0"/>
              <a:t>Employers may now suspend dues-checkoff as an economic weapon after the CBA expires.</a:t>
            </a:r>
          </a:p>
          <a:p>
            <a:pPr lvl="1"/>
            <a:r>
              <a:rPr lang="en-US" dirty="0"/>
              <a:t>Mandatory subject of bargaining which are uniquely contractual</a:t>
            </a:r>
          </a:p>
          <a:p>
            <a:endParaRPr lang="en-US" dirty="0"/>
          </a:p>
        </p:txBody>
      </p:sp>
    </p:spTree>
    <p:extLst>
      <p:ext uri="{BB962C8B-B14F-4D97-AF65-F5344CB8AC3E}">
        <p14:creationId xmlns:p14="http://schemas.microsoft.com/office/powerpoint/2010/main" val="273882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latin typeface="Arial" panose="020B0604020202020204" pitchFamily="34" charset="0"/>
                <a:cs typeface="Arial" panose="020B0604020202020204" pitchFamily="34" charset="0"/>
              </a:rPr>
              <a:t>Email Use – The End of </a:t>
            </a:r>
            <a:r>
              <a:rPr lang="en-US" sz="4000" b="1" i="1" dirty="0">
                <a:latin typeface="Arial" panose="020B0604020202020204" pitchFamily="34" charset="0"/>
                <a:cs typeface="Arial" panose="020B0604020202020204" pitchFamily="34" charset="0"/>
              </a:rPr>
              <a:t>Purple Communications </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fontScale="32500" lnSpcReduction="20000"/>
          </a:bodyPr>
          <a:lstStyle/>
          <a:p>
            <a:pPr marL="514350" indent="-514350">
              <a:lnSpc>
                <a:spcPts val="4200"/>
              </a:lnSpc>
              <a:spcAft>
                <a:spcPts val="1800"/>
              </a:spcAft>
            </a:pPr>
            <a:r>
              <a:rPr lang="en-US" sz="11100" b="1" dirty="0">
                <a:cs typeface="Arial" panose="020B0604020202020204" pitchFamily="34" charset="0"/>
              </a:rPr>
              <a:t>Prior Law: </a:t>
            </a:r>
            <a:r>
              <a:rPr lang="en-US" sz="11100" dirty="0">
                <a:cs typeface="Arial" panose="020B0604020202020204" pitchFamily="34" charset="0"/>
              </a:rPr>
              <a:t>Statutory right to use employer’s email system to engage in Section 7 activity during non-working time. </a:t>
            </a:r>
            <a:r>
              <a:rPr lang="en-US" sz="11100" i="1" dirty="0">
                <a:cs typeface="Arial" panose="020B0604020202020204" pitchFamily="34" charset="0"/>
              </a:rPr>
              <a:t>Purple Communications</a:t>
            </a:r>
            <a:r>
              <a:rPr lang="en-US" sz="11100" dirty="0">
                <a:cs typeface="Arial" panose="020B0604020202020204" pitchFamily="34" charset="0"/>
              </a:rPr>
              <a:t>, 361 NLRB 1050 (2014)</a:t>
            </a:r>
            <a:endParaRPr lang="en-US" sz="11100" i="1" dirty="0">
              <a:cs typeface="Arial" panose="020B0604020202020204" pitchFamily="34" charset="0"/>
            </a:endParaRPr>
          </a:p>
          <a:p>
            <a:pPr marL="514350" indent="-514350">
              <a:lnSpc>
                <a:spcPts val="3000"/>
              </a:lnSpc>
              <a:spcAft>
                <a:spcPts val="1800"/>
              </a:spcAft>
            </a:pPr>
            <a:r>
              <a:rPr lang="en-US" sz="11100" b="1" dirty="0">
                <a:cs typeface="Arial" panose="020B0604020202020204" pitchFamily="34" charset="0"/>
              </a:rPr>
              <a:t>New Law: </a:t>
            </a:r>
            <a:r>
              <a:rPr lang="en-US" sz="11100" dirty="0">
                <a:cs typeface="Arial" panose="020B0604020202020204" pitchFamily="34" charset="0"/>
              </a:rPr>
              <a:t>Overturned by </a:t>
            </a:r>
            <a:r>
              <a:rPr lang="en-US" sz="11100" i="1" dirty="0">
                <a:cs typeface="Arial" panose="020B0604020202020204" pitchFamily="34" charset="0"/>
              </a:rPr>
              <a:t>Caesars Entertainment</a:t>
            </a:r>
            <a:r>
              <a:rPr lang="en-US" sz="11100" dirty="0">
                <a:cs typeface="Arial" panose="020B0604020202020204" pitchFamily="34" charset="0"/>
              </a:rPr>
              <a:t>, 368 NLRB No. 143 (2019)</a:t>
            </a:r>
          </a:p>
          <a:p>
            <a:pPr marL="1885950" lvl="2" indent="-514350">
              <a:lnSpc>
                <a:spcPts val="3000"/>
              </a:lnSpc>
            </a:pPr>
            <a:r>
              <a:rPr lang="en-US" sz="11100" i="1" dirty="0">
                <a:cs typeface="Arial" panose="020B0604020202020204" pitchFamily="34" charset="0"/>
              </a:rPr>
              <a:t>Purple Communications</a:t>
            </a:r>
            <a:r>
              <a:rPr lang="en-US" sz="11100" dirty="0">
                <a:cs typeface="Arial" panose="020B0604020202020204" pitchFamily="34" charset="0"/>
              </a:rPr>
              <a:t> placed too little weight on employer property rights in their IT resources and overstated importance of employee need to use those resources to engage in union or other protected concerted activity. </a:t>
            </a:r>
          </a:p>
          <a:p>
            <a:pPr marL="1885950" lvl="2" indent="-514350">
              <a:lnSpc>
                <a:spcPts val="3000"/>
              </a:lnSpc>
            </a:pPr>
            <a:r>
              <a:rPr lang="en-US" sz="11100" dirty="0">
                <a:cs typeface="Arial" panose="020B0604020202020204" pitchFamily="34" charset="0"/>
              </a:rPr>
              <a:t>Oral solicitation and face-to-face literature distribution more than adequate.</a:t>
            </a:r>
          </a:p>
          <a:p>
            <a:pPr marL="1885950" lvl="2" indent="-514350">
              <a:lnSpc>
                <a:spcPts val="3000"/>
              </a:lnSpc>
            </a:pPr>
            <a:r>
              <a:rPr lang="en-US" sz="11100" dirty="0">
                <a:cs typeface="Arial" panose="020B0604020202020204" pitchFamily="34" charset="0"/>
              </a:rPr>
              <a:t>Prevalence of smartphones, personal email, and social media support conclusion that prohibiting use of email systems for nonwork purposes does not create an unreasonable impediment to exercise of statutory rights. </a:t>
            </a:r>
          </a:p>
          <a:p>
            <a:endParaRPr lang="en-US" dirty="0"/>
          </a:p>
        </p:txBody>
      </p:sp>
    </p:spTree>
    <p:extLst>
      <p:ext uri="{BB962C8B-B14F-4D97-AF65-F5344CB8AC3E}">
        <p14:creationId xmlns:p14="http://schemas.microsoft.com/office/powerpoint/2010/main" val="140598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77672" y="647700"/>
            <a:ext cx="15087600" cy="1143000"/>
          </a:xfrm>
        </p:spPr>
        <p:txBody>
          <a:bodyPr>
            <a:normAutofit fontScale="90000"/>
          </a:bodyPr>
          <a:lstStyle/>
          <a:p>
            <a:pPr algn="l"/>
            <a:r>
              <a:rPr lang="en-US" sz="4000" b="1" dirty="0">
                <a:solidFill>
                  <a:prstClr val="black"/>
                </a:solidFill>
                <a:latin typeface="Arial" panose="020B0604020202020204" pitchFamily="34" charset="0"/>
                <a:cs typeface="Arial" panose="020B0604020202020204" pitchFamily="34" charset="0"/>
              </a:rPr>
              <a:t>Email Use – The End of </a:t>
            </a:r>
            <a:r>
              <a:rPr lang="en-US" sz="4000" b="1" i="1" dirty="0">
                <a:solidFill>
                  <a:prstClr val="black"/>
                </a:solidFill>
                <a:latin typeface="Arial" panose="020B0604020202020204" pitchFamily="34" charset="0"/>
                <a:cs typeface="Arial" panose="020B0604020202020204" pitchFamily="34" charset="0"/>
              </a:rPr>
              <a:t>Purple Communications </a:t>
            </a:r>
            <a:br>
              <a:rPr lang="en-US" sz="3200" b="1" i="1" dirty="0">
                <a:solidFill>
                  <a:prstClr val="black"/>
                </a:solidFill>
                <a:latin typeface="Arial" panose="020B0604020202020204" pitchFamily="34" charset="0"/>
                <a:cs typeface="Arial" panose="020B0604020202020204" pitchFamily="34" charset="0"/>
              </a:rPr>
            </a:br>
            <a:endParaRPr lang="en-US" sz="32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77672" y="1638300"/>
            <a:ext cx="12857328" cy="4686300"/>
          </a:xfrm>
        </p:spPr>
        <p:txBody>
          <a:bodyPr>
            <a:normAutofit/>
          </a:bodyPr>
          <a:lstStyle/>
          <a:p>
            <a:pPr marL="0" indent="0">
              <a:buNone/>
            </a:pPr>
            <a:endParaRPr lang="en-US" sz="4000" b="1" i="1" dirty="0">
              <a:solidFill>
                <a:prstClr val="black"/>
              </a:solidFill>
              <a:latin typeface="Arial" panose="020B0604020202020204" pitchFamily="34" charset="0"/>
              <a:ea typeface="+mj-ea"/>
              <a:cs typeface="Arial" panose="020B0604020202020204" pitchFamily="34" charset="0"/>
            </a:endParaRPr>
          </a:p>
          <a:p>
            <a:r>
              <a:rPr lang="en-US" dirty="0"/>
              <a:t>T-Mobile USA, 369 NLRB No. 90 (2020) – double down on Purple holding T-Mobile did not violate federal labor law by implementing a rule barring call center employees from using the company’s email system to discuss union organizing activities.  </a:t>
            </a:r>
          </a:p>
          <a:p>
            <a:endParaRPr lang="en-US" dirty="0"/>
          </a:p>
        </p:txBody>
      </p:sp>
    </p:spTree>
    <p:extLst>
      <p:ext uri="{BB962C8B-B14F-4D97-AF65-F5344CB8AC3E}">
        <p14:creationId xmlns:p14="http://schemas.microsoft.com/office/powerpoint/2010/main" val="18493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t>Cell Phone Policies</a:t>
            </a:r>
            <a:r>
              <a:rPr lang="en-US" sz="4000" b="1" dirty="0">
                <a:latin typeface="Arial" panose="020B0604020202020204" pitchFamily="34" charset="0"/>
                <a:cs typeface="Arial" panose="020B0604020202020204" pitchFamily="34" charset="0"/>
              </a:rPr>
              <a:t> </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pPr marL="514350" indent="-514350">
              <a:spcAft>
                <a:spcPts val="1800"/>
              </a:spcAft>
            </a:pPr>
            <a:r>
              <a:rPr lang="en-US" b="1" dirty="0">
                <a:cs typeface="Arial" panose="020B0604020202020204" pitchFamily="34" charset="0"/>
              </a:rPr>
              <a:t>Prior Law: </a:t>
            </a:r>
            <a:r>
              <a:rPr lang="en-US" dirty="0">
                <a:cs typeface="Arial" panose="020B0604020202020204" pitchFamily="34" charset="0"/>
              </a:rPr>
              <a:t>A workplace rule that has a reasonable tendency to coerce employees in the exercise of Section 7 rights is presumed unlawful. </a:t>
            </a:r>
            <a:r>
              <a:rPr lang="en-US" i="1" dirty="0"/>
              <a:t>Lutheran Heritage Village-Livonia</a:t>
            </a:r>
            <a:r>
              <a:rPr lang="en-US" dirty="0">
                <a:cs typeface="Arial" panose="020B0604020202020204" pitchFamily="34" charset="0"/>
              </a:rPr>
              <a:t>, 343 NLRB 646 (2004). </a:t>
            </a:r>
            <a:r>
              <a:rPr lang="en-US" b="1" dirty="0">
                <a:cs typeface="Arial" panose="020B0604020202020204" pitchFamily="34" charset="0"/>
              </a:rPr>
              <a:t> </a:t>
            </a:r>
          </a:p>
          <a:p>
            <a:pPr marL="514350" indent="-514350">
              <a:spcAft>
                <a:spcPts val="1800"/>
              </a:spcAft>
            </a:pPr>
            <a:r>
              <a:rPr lang="en-US" b="1" dirty="0">
                <a:cs typeface="Arial" panose="020B0604020202020204" pitchFamily="34" charset="0"/>
              </a:rPr>
              <a:t>New Law: </a:t>
            </a:r>
            <a:r>
              <a:rPr lang="en-US" dirty="0">
                <a:cs typeface="Arial" panose="020B0604020202020204" pitchFamily="34" charset="0"/>
              </a:rPr>
              <a:t>Under its 2017 </a:t>
            </a:r>
            <a:r>
              <a:rPr lang="en-US" i="1" dirty="0">
                <a:cs typeface="Arial" panose="020B0604020202020204" pitchFamily="34" charset="0"/>
              </a:rPr>
              <a:t>Boeing</a:t>
            </a:r>
            <a:r>
              <a:rPr lang="en-US" dirty="0">
                <a:cs typeface="Arial" panose="020B0604020202020204" pitchFamily="34" charset="0"/>
              </a:rPr>
              <a:t> decision the agency set aside this standard in favor of one balancing extent of impact on Section 7 rights against employer’s justification for administering the rule.  </a:t>
            </a:r>
          </a:p>
          <a:p>
            <a:pPr marL="514350" indent="-514350">
              <a:spcAft>
                <a:spcPts val="1800"/>
              </a:spcAft>
            </a:pPr>
            <a:r>
              <a:rPr lang="en-US" i="1" dirty="0">
                <a:cs typeface="Arial" panose="020B0604020202020204" pitchFamily="34" charset="0"/>
              </a:rPr>
              <a:t>Argos USA, </a:t>
            </a:r>
            <a:r>
              <a:rPr lang="en-US" dirty="0">
                <a:cs typeface="Arial" panose="020B0604020202020204" pitchFamily="34" charset="0"/>
              </a:rPr>
              <a:t>369 NLRB No. 26 (2020) - Agency upheld a policy prohibiting drivers from possessing cell phones within company vehicles as a “Category I” rule, rendering it lawful </a:t>
            </a:r>
            <a:r>
              <a:rPr lang="en-US" i="1" dirty="0">
                <a:cs typeface="Arial" panose="020B0604020202020204" pitchFamily="34" charset="0"/>
              </a:rPr>
              <a:t>per se.</a:t>
            </a:r>
            <a:endParaRPr lang="en-US" dirty="0">
              <a:cs typeface="Arial" panose="020B0604020202020204" pitchFamily="34" charset="0"/>
            </a:endParaRPr>
          </a:p>
          <a:p>
            <a:pPr marL="514350" indent="-514350">
              <a:spcAft>
                <a:spcPts val="1800"/>
              </a:spcAft>
            </a:pPr>
            <a:r>
              <a:rPr lang="en-US" i="1" dirty="0">
                <a:cs typeface="Arial" panose="020B0604020202020204" pitchFamily="34" charset="0"/>
              </a:rPr>
              <a:t>Cott Beverages, </a:t>
            </a:r>
            <a:r>
              <a:rPr lang="en-US" dirty="0"/>
              <a:t>369 NLRB No. 82 (May 20, 2020) – Upholding rule barring cell phones on shop floor and at work stations.</a:t>
            </a:r>
          </a:p>
          <a:p>
            <a:endParaRPr lang="en-US" dirty="0"/>
          </a:p>
        </p:txBody>
      </p:sp>
    </p:spTree>
    <p:extLst>
      <p:ext uri="{BB962C8B-B14F-4D97-AF65-F5344CB8AC3E}">
        <p14:creationId xmlns:p14="http://schemas.microsoft.com/office/powerpoint/2010/main" val="254510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latin typeface="Arial" panose="020B0604020202020204" pitchFamily="34" charset="0"/>
                <a:cs typeface="Arial" panose="020B0604020202020204" pitchFamily="34" charset="0"/>
              </a:rPr>
              <a:t>Union Insignia Rules </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6916400" cy="6379077"/>
          </a:xfrm>
        </p:spPr>
        <p:txBody>
          <a:bodyPr>
            <a:normAutofit/>
          </a:bodyPr>
          <a:lstStyle/>
          <a:p>
            <a:r>
              <a:rPr lang="en-US" i="1" dirty="0"/>
              <a:t>Wal-Mart Stores, Inc.</a:t>
            </a:r>
            <a:r>
              <a:rPr lang="en-US" dirty="0"/>
              <a:t>, 368 NLRB No. 146 (2019).</a:t>
            </a:r>
          </a:p>
          <a:p>
            <a:r>
              <a:rPr lang="en-US" dirty="0"/>
              <a:t>Applied </a:t>
            </a:r>
            <a:r>
              <a:rPr lang="en-US" i="1" dirty="0"/>
              <a:t>Boeing</a:t>
            </a:r>
            <a:r>
              <a:rPr lang="en-US" dirty="0"/>
              <a:t> (2017) to uphold rule allowing only “small, non-distracting” union insignia in the workplace.  </a:t>
            </a:r>
          </a:p>
          <a:p>
            <a:pPr lvl="1"/>
            <a:r>
              <a:rPr lang="en-US" sz="3200" dirty="0"/>
              <a:t>Nature &amp; Impact on NLRA rights and legitimate justification vs. Employee reasonably construes a rule as interfering with Section 7 rights</a:t>
            </a:r>
          </a:p>
          <a:p>
            <a:r>
              <a:rPr lang="en-US" dirty="0"/>
              <a:t>Policy did not run afoul of the act in customer-facing areas of the stores.</a:t>
            </a:r>
          </a:p>
          <a:p>
            <a:r>
              <a:rPr lang="en-US" dirty="0"/>
              <a:t>The test for facially-neutral rules applies where policy allows buttons but limits their size or appearance.</a:t>
            </a:r>
          </a:p>
          <a:p>
            <a:endParaRPr lang="en-US" dirty="0"/>
          </a:p>
        </p:txBody>
      </p:sp>
    </p:spTree>
    <p:extLst>
      <p:ext uri="{BB962C8B-B14F-4D97-AF65-F5344CB8AC3E}">
        <p14:creationId xmlns:p14="http://schemas.microsoft.com/office/powerpoint/2010/main" val="366197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t>Confidentiality Rules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pPr marL="514350" indent="-514350">
              <a:lnSpc>
                <a:spcPts val="4200"/>
              </a:lnSpc>
              <a:spcAft>
                <a:spcPts val="1800"/>
              </a:spcAft>
            </a:pPr>
            <a:r>
              <a:rPr lang="en-US" b="1" dirty="0">
                <a:cs typeface="Arial" panose="020B0604020202020204" pitchFamily="34" charset="0"/>
              </a:rPr>
              <a:t>Prior Law: </a:t>
            </a:r>
            <a:r>
              <a:rPr lang="en-US" dirty="0">
                <a:cs typeface="Arial" panose="020B0604020202020204" pitchFamily="34" charset="0"/>
              </a:rPr>
              <a:t>Blanket confidentiality requirements generally unlawful.</a:t>
            </a:r>
          </a:p>
          <a:p>
            <a:pPr marL="514350" indent="-514350">
              <a:lnSpc>
                <a:spcPts val="4200"/>
              </a:lnSpc>
              <a:spcAft>
                <a:spcPts val="1800"/>
              </a:spcAft>
            </a:pPr>
            <a:r>
              <a:rPr lang="en-US" b="1" dirty="0">
                <a:cs typeface="Arial" panose="020B0604020202020204" pitchFamily="34" charset="0"/>
              </a:rPr>
              <a:t>New Law: </a:t>
            </a:r>
            <a:r>
              <a:rPr lang="en-US" dirty="0">
                <a:cs typeface="Arial" panose="020B0604020202020204" pitchFamily="34" charset="0"/>
              </a:rPr>
              <a:t>Confidentiality rules limited to scope of internal investigation permissible.</a:t>
            </a:r>
          </a:p>
          <a:p>
            <a:pPr marL="1200150" lvl="1" indent="-514350">
              <a:lnSpc>
                <a:spcPts val="4200"/>
              </a:lnSpc>
              <a:spcAft>
                <a:spcPts val="1800"/>
              </a:spcAft>
            </a:pPr>
            <a:r>
              <a:rPr lang="en-US" sz="4200" i="1" dirty="0">
                <a:cs typeface="Arial" panose="020B0604020202020204" pitchFamily="34" charset="0"/>
              </a:rPr>
              <a:t>Apogee Retail LLC d/b/a Unique Thrift Store</a:t>
            </a:r>
            <a:r>
              <a:rPr lang="en-US" sz="4200" dirty="0">
                <a:cs typeface="Arial" panose="020B0604020202020204" pitchFamily="34" charset="0"/>
              </a:rPr>
              <a:t>, 368 NLRB No. 144 (2019)</a:t>
            </a:r>
            <a:endParaRPr lang="en-US" sz="4200" b="1" dirty="0">
              <a:cs typeface="Arial" panose="020B0604020202020204" pitchFamily="34" charset="0"/>
            </a:endParaRPr>
          </a:p>
          <a:p>
            <a:pPr marL="1885950" lvl="2" indent="-514350">
              <a:lnSpc>
                <a:spcPts val="4200"/>
              </a:lnSpc>
              <a:spcAft>
                <a:spcPts val="1800"/>
              </a:spcAft>
            </a:pPr>
            <a:r>
              <a:rPr lang="en-US" sz="4200" dirty="0">
                <a:cs typeface="Arial" panose="020B0604020202020204" pitchFamily="34" charset="0"/>
              </a:rPr>
              <a:t>Confidentiality rules that are </a:t>
            </a:r>
            <a:r>
              <a:rPr lang="en-US" sz="4200" b="1" dirty="0">
                <a:cs typeface="Arial" panose="020B0604020202020204" pitchFamily="34" charset="0"/>
              </a:rPr>
              <a:t>limited to the duration of an investigation </a:t>
            </a:r>
            <a:r>
              <a:rPr lang="en-US" sz="4200" dirty="0">
                <a:cs typeface="Arial" panose="020B0604020202020204" pitchFamily="34" charset="0"/>
              </a:rPr>
              <a:t>are always lawful. </a:t>
            </a:r>
          </a:p>
          <a:p>
            <a:pPr marL="1885950" lvl="2" indent="-514350">
              <a:lnSpc>
                <a:spcPts val="4200"/>
              </a:lnSpc>
              <a:spcAft>
                <a:spcPts val="1800"/>
              </a:spcAft>
            </a:pPr>
            <a:r>
              <a:rPr lang="en-US" sz="4200" dirty="0">
                <a:cs typeface="Arial" panose="020B0604020202020204" pitchFamily="34" charset="0"/>
              </a:rPr>
              <a:t>Confidentiality rules that are </a:t>
            </a:r>
            <a:r>
              <a:rPr lang="en-US" sz="4200" b="1" dirty="0">
                <a:cs typeface="Arial" panose="020B0604020202020204" pitchFamily="34" charset="0"/>
              </a:rPr>
              <a:t>not specifically limited to the duration of an investigation</a:t>
            </a:r>
            <a:r>
              <a:rPr lang="en-US" sz="4200" dirty="0">
                <a:cs typeface="Arial" panose="020B0604020202020204" pitchFamily="34" charset="0"/>
              </a:rPr>
              <a:t> require a case-by-case balancing of employer and employee interests. </a:t>
            </a:r>
          </a:p>
          <a:p>
            <a:pPr marL="1885950" lvl="2" indent="-514350">
              <a:lnSpc>
                <a:spcPts val="4200"/>
              </a:lnSpc>
              <a:spcAft>
                <a:spcPts val="1800"/>
              </a:spcAft>
            </a:pPr>
            <a:r>
              <a:rPr lang="en-US" sz="4200" dirty="0">
                <a:cs typeface="Arial" panose="020B0604020202020204" pitchFamily="34" charset="0"/>
              </a:rPr>
              <a:t>Overturns </a:t>
            </a:r>
            <a:r>
              <a:rPr lang="en-US" sz="4200" i="1" dirty="0">
                <a:cs typeface="Arial" panose="020B0604020202020204" pitchFamily="34" charset="0"/>
              </a:rPr>
              <a:t>Banner Estrella Healthcare</a:t>
            </a:r>
            <a:r>
              <a:rPr lang="en-US" sz="4200" dirty="0">
                <a:cs typeface="Arial" panose="020B0604020202020204" pitchFamily="34" charset="0"/>
              </a:rPr>
              <a:t>, 362 NLRB 1108 (2015)</a:t>
            </a:r>
          </a:p>
          <a:p>
            <a:endParaRPr lang="en-US" dirty="0"/>
          </a:p>
        </p:txBody>
      </p:sp>
    </p:spTree>
    <p:extLst>
      <p:ext uri="{BB962C8B-B14F-4D97-AF65-F5344CB8AC3E}">
        <p14:creationId xmlns:p14="http://schemas.microsoft.com/office/powerpoint/2010/main" val="26360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t>Discipline of Newly Organized Union Members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r>
              <a:rPr lang="en-US" b="1" dirty="0"/>
              <a:t> </a:t>
            </a:r>
            <a:r>
              <a:rPr lang="en-US" dirty="0"/>
              <a:t>Return to longstanding precedent nullifying duty to bargain over discretionary discipline in first contract situations.</a:t>
            </a:r>
          </a:p>
          <a:p>
            <a:r>
              <a:rPr lang="en-US" i="1" dirty="0"/>
              <a:t>CareOne at New Milford, </a:t>
            </a:r>
            <a:r>
              <a:rPr lang="en-US" dirty="0"/>
              <a:t>369 NLRB No. 109 (2020).</a:t>
            </a:r>
          </a:p>
          <a:p>
            <a:r>
              <a:rPr lang="en-US" dirty="0"/>
              <a:t>Overruled </a:t>
            </a:r>
            <a:r>
              <a:rPr lang="en-US" i="1" dirty="0"/>
              <a:t>Total Security Management</a:t>
            </a:r>
            <a:r>
              <a:rPr lang="en-US" dirty="0"/>
              <a:t>, 364 NLRB No. 106 (2016).</a:t>
            </a:r>
            <a:endParaRPr lang="en-US" i="1" dirty="0"/>
          </a:p>
          <a:p>
            <a:r>
              <a:rPr lang="en-US" b="1" dirty="0"/>
              <a:t>Previous rule: </a:t>
            </a:r>
            <a:r>
              <a:rPr lang="en-US" dirty="0"/>
              <a:t>Employer must provide Union with notice and opportunity to bargain </a:t>
            </a:r>
            <a:r>
              <a:rPr lang="en-US" u="sng" dirty="0"/>
              <a:t>prior</a:t>
            </a:r>
            <a:r>
              <a:rPr lang="en-US" dirty="0"/>
              <a:t> to imposing “serious discipline,” except in limited circumstances. </a:t>
            </a:r>
            <a:r>
              <a:rPr lang="en-US" i="1" dirty="0"/>
              <a:t>Total Security</a:t>
            </a:r>
            <a:endParaRPr lang="en-US" dirty="0"/>
          </a:p>
          <a:p>
            <a:r>
              <a:rPr lang="en-US" b="1" dirty="0"/>
              <a:t>New Rule: </a:t>
            </a:r>
            <a:r>
              <a:rPr lang="en-US" dirty="0"/>
              <a:t>Employers have no statutory obligation to bargain before imposing discretionary discipline. Analysis must focus on “whether an employer’s individual disciplinary action is similar in kind and degree to what the employer did in the past within the structure of established policy or practice.”  </a:t>
            </a:r>
            <a:r>
              <a:rPr lang="en-US" i="1" dirty="0"/>
              <a:t>CareOne</a:t>
            </a:r>
            <a:endParaRPr lang="en-US" b="1" i="1" dirty="0"/>
          </a:p>
          <a:p>
            <a:endParaRPr lang="en-US" dirty="0"/>
          </a:p>
          <a:p>
            <a:endParaRPr lang="en-US" dirty="0"/>
          </a:p>
        </p:txBody>
      </p:sp>
    </p:spTree>
    <p:extLst>
      <p:ext uri="{BB962C8B-B14F-4D97-AF65-F5344CB8AC3E}">
        <p14:creationId xmlns:p14="http://schemas.microsoft.com/office/powerpoint/2010/main" val="19023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rot="-782927">
            <a:off x="9364133" y="56022"/>
            <a:ext cx="2586404" cy="10568093"/>
          </a:xfrm>
          <a:prstGeom prst="rect">
            <a:avLst/>
          </a:prstGeom>
          <a:solidFill>
            <a:srgbClr val="FFFFFF"/>
          </a:solidFill>
        </p:spPr>
      </p:sp>
      <p:sp>
        <p:nvSpPr>
          <p:cNvPr id="12" name="TextBox 11">
            <a:extLst>
              <a:ext uri="{FF2B5EF4-FFF2-40B4-BE49-F238E27FC236}">
                <a16:creationId xmlns:a16="http://schemas.microsoft.com/office/drawing/2014/main" id="{968B7297-647D-4872-BFEC-19CF0BCC80AD}"/>
              </a:ext>
            </a:extLst>
          </p:cNvPr>
          <p:cNvSpPr txBox="1"/>
          <p:nvPr/>
        </p:nvSpPr>
        <p:spPr>
          <a:xfrm>
            <a:off x="565574" y="1434792"/>
            <a:ext cx="4191000" cy="7417415"/>
          </a:xfrm>
          <a:prstGeom prst="rect">
            <a:avLst/>
          </a:prstGeom>
          <a:noFill/>
        </p:spPr>
        <p:txBody>
          <a:bodyPr wrap="square" rtlCol="0">
            <a:spAutoFit/>
          </a:bodyPr>
          <a:lstStyle/>
          <a:p>
            <a:r>
              <a:rPr lang="en-US" sz="2800" dirty="0"/>
              <a:t>The </a:t>
            </a:r>
            <a:r>
              <a:rPr lang="en-US" sz="2800" b="1" dirty="0">
                <a:solidFill>
                  <a:srgbClr val="FF0000"/>
                </a:solidFill>
              </a:rPr>
              <a:t>Fisher Phillips</a:t>
            </a:r>
            <a:r>
              <a:rPr lang="en-US" sz="2800" b="1" dirty="0"/>
              <a:t> Labor</a:t>
            </a:r>
            <a:endParaRPr lang="en-US" sz="2800" dirty="0"/>
          </a:p>
          <a:p>
            <a:r>
              <a:rPr lang="en-US" sz="2800" b="1" dirty="0"/>
              <a:t>Relations Practice Group</a:t>
            </a:r>
            <a:endParaRPr lang="en-US" sz="2800" dirty="0"/>
          </a:p>
          <a:p>
            <a:r>
              <a:rPr lang="en-US" sz="2800" dirty="0"/>
              <a:t>boasts a deep bench of</a:t>
            </a:r>
          </a:p>
          <a:p>
            <a:r>
              <a:rPr lang="en-US" sz="2800" dirty="0"/>
              <a:t>traditional labor attorneys</a:t>
            </a:r>
          </a:p>
          <a:p>
            <a:r>
              <a:rPr lang="en-US" sz="2800" dirty="0"/>
              <a:t>available to meet the needs</a:t>
            </a:r>
          </a:p>
          <a:p>
            <a:r>
              <a:rPr lang="en-US" sz="2800" dirty="0"/>
              <a:t>of both private and public</a:t>
            </a:r>
          </a:p>
          <a:p>
            <a:r>
              <a:rPr lang="en-US" sz="2800" dirty="0"/>
              <a:t>sector clients. Whether you</a:t>
            </a:r>
          </a:p>
          <a:p>
            <a:r>
              <a:rPr lang="en-US" sz="2800" dirty="0"/>
              <a:t>are currently a union-free</a:t>
            </a:r>
          </a:p>
          <a:p>
            <a:r>
              <a:rPr lang="en-US" sz="2800" dirty="0"/>
              <a:t>employer facing the first</a:t>
            </a:r>
          </a:p>
          <a:p>
            <a:r>
              <a:rPr lang="en-US" sz="2800" dirty="0"/>
              <a:t>steps of an organizing</a:t>
            </a:r>
          </a:p>
          <a:p>
            <a:r>
              <a:rPr lang="en-US" sz="2800" dirty="0"/>
              <a:t>campaign, or an employer</a:t>
            </a:r>
          </a:p>
          <a:p>
            <a:r>
              <a:rPr lang="en-US" sz="2800" dirty="0"/>
              <a:t>with a 50-year relationship</a:t>
            </a:r>
          </a:p>
          <a:p>
            <a:r>
              <a:rPr lang="en-US" sz="2800" dirty="0"/>
              <a:t>with the same union, we</a:t>
            </a:r>
          </a:p>
          <a:p>
            <a:r>
              <a:rPr lang="en-US" sz="2800" dirty="0"/>
              <a:t>have the expertise to</a:t>
            </a:r>
          </a:p>
          <a:p>
            <a:r>
              <a:rPr lang="en-US" sz="2800" dirty="0"/>
              <a:t>provide you with a legal</a:t>
            </a:r>
          </a:p>
          <a:p>
            <a:r>
              <a:rPr lang="en-US" sz="2800" dirty="0"/>
              <a:t>strategy tailored to meet</a:t>
            </a:r>
          </a:p>
          <a:p>
            <a:r>
              <a:rPr lang="en-US" sz="2800" dirty="0"/>
              <a:t>your particular labor needs.</a:t>
            </a:r>
          </a:p>
        </p:txBody>
      </p:sp>
      <p:sp>
        <p:nvSpPr>
          <p:cNvPr id="13" name="TextBox 12">
            <a:extLst>
              <a:ext uri="{FF2B5EF4-FFF2-40B4-BE49-F238E27FC236}">
                <a16:creationId xmlns:a16="http://schemas.microsoft.com/office/drawing/2014/main" id="{4302347A-98C2-4BAD-B927-56BC235C520D}"/>
              </a:ext>
            </a:extLst>
          </p:cNvPr>
          <p:cNvSpPr txBox="1"/>
          <p:nvPr/>
        </p:nvSpPr>
        <p:spPr>
          <a:xfrm>
            <a:off x="5715000" y="1028700"/>
            <a:ext cx="4724400" cy="8956298"/>
          </a:xfrm>
          <a:prstGeom prst="rect">
            <a:avLst/>
          </a:prstGeom>
          <a:noFill/>
        </p:spPr>
        <p:txBody>
          <a:bodyPr wrap="square" rtlCol="0">
            <a:spAutoFit/>
          </a:bodyPr>
          <a:lstStyle/>
          <a:p>
            <a:r>
              <a:rPr lang="en-US" sz="2400" b="1" dirty="0"/>
              <a:t>UNIONIZED EMPLOYERS  </a:t>
            </a:r>
          </a:p>
          <a:p>
            <a:r>
              <a:rPr lang="en-US" sz="2400" b="1" dirty="0"/>
              <a:t>&gt; </a:t>
            </a:r>
            <a:r>
              <a:rPr lang="en-US" sz="2400" dirty="0"/>
              <a:t>PCA training programs</a:t>
            </a:r>
          </a:p>
          <a:p>
            <a:r>
              <a:rPr lang="en-US" sz="2400" dirty="0"/>
              <a:t>&gt; Bargaining committee training</a:t>
            </a:r>
          </a:p>
          <a:p>
            <a:r>
              <a:rPr lang="en-US" sz="2400" dirty="0"/>
              <a:t>&gt; CBA analyses</a:t>
            </a:r>
          </a:p>
          <a:p>
            <a:r>
              <a:rPr lang="en-US" sz="2400" dirty="0"/>
              <a:t>&gt; Managing under a union contract training sessions</a:t>
            </a:r>
          </a:p>
          <a:p>
            <a:r>
              <a:rPr lang="en-US" sz="2400" dirty="0"/>
              <a:t>&gt; Information request response templates and guidance</a:t>
            </a:r>
          </a:p>
          <a:p>
            <a:r>
              <a:rPr lang="en-US" sz="2400" dirty="0"/>
              <a:t>&gt; Modified grievance processing plans</a:t>
            </a:r>
          </a:p>
          <a:p>
            <a:r>
              <a:rPr lang="en-US" sz="2400" dirty="0"/>
              <a:t>&gt; ULP/Grievance mitigation strategies</a:t>
            </a:r>
          </a:p>
          <a:p>
            <a:r>
              <a:rPr lang="en-US" sz="2400" dirty="0"/>
              <a:t>&gt; First and successor contract economic reassessments</a:t>
            </a:r>
          </a:p>
          <a:p>
            <a:r>
              <a:rPr lang="en-US" sz="2400" dirty="0"/>
              <a:t>&gt; Mid-term contract bargaining analyses</a:t>
            </a:r>
          </a:p>
          <a:p>
            <a:r>
              <a:rPr lang="en-US" sz="2400" dirty="0"/>
              <a:t>&gt; Mid-term proposal/LOU crafting</a:t>
            </a:r>
          </a:p>
          <a:p>
            <a:r>
              <a:rPr lang="en-US" sz="2400" dirty="0"/>
              <a:t>&gt; Strategic plans for renewal contracts, concession and</a:t>
            </a:r>
          </a:p>
          <a:p>
            <a:r>
              <a:rPr lang="en-US" sz="2400" dirty="0"/>
              <a:t>“corrective” bargaining</a:t>
            </a:r>
          </a:p>
          <a:p>
            <a:r>
              <a:rPr lang="en-US" sz="2400" dirty="0"/>
              <a:t>&gt; Customized strike contingency plans</a:t>
            </a:r>
          </a:p>
          <a:p>
            <a:r>
              <a:rPr lang="en-US" sz="2400" dirty="0"/>
              <a:t>&gt; Mitigating against partial and complete withdrawal liability</a:t>
            </a:r>
          </a:p>
        </p:txBody>
      </p:sp>
      <p:sp>
        <p:nvSpPr>
          <p:cNvPr id="14" name="TextBox 13">
            <a:extLst>
              <a:ext uri="{FF2B5EF4-FFF2-40B4-BE49-F238E27FC236}">
                <a16:creationId xmlns:a16="http://schemas.microsoft.com/office/drawing/2014/main" id="{0BDED84C-6009-4AF6-B6BA-E474923FEAD4}"/>
              </a:ext>
            </a:extLst>
          </p:cNvPr>
          <p:cNvSpPr txBox="1"/>
          <p:nvPr/>
        </p:nvSpPr>
        <p:spPr>
          <a:xfrm>
            <a:off x="11100409" y="1028700"/>
            <a:ext cx="6181765" cy="7109639"/>
          </a:xfrm>
          <a:prstGeom prst="rect">
            <a:avLst/>
          </a:prstGeom>
          <a:noFill/>
        </p:spPr>
        <p:txBody>
          <a:bodyPr wrap="square" rtlCol="0">
            <a:spAutoFit/>
          </a:bodyPr>
          <a:lstStyle/>
          <a:p>
            <a:r>
              <a:rPr lang="en-US" sz="2400" b="1" dirty="0"/>
              <a:t>UNION FREE EMPLOYERS </a:t>
            </a:r>
          </a:p>
          <a:p>
            <a:r>
              <a:rPr lang="en-US" sz="2400" b="1" dirty="0"/>
              <a:t>&gt; </a:t>
            </a:r>
            <a:r>
              <a:rPr lang="en-US" sz="2400" dirty="0"/>
              <a:t>Workplace morale and union vulnerability assessments</a:t>
            </a:r>
          </a:p>
          <a:p>
            <a:r>
              <a:rPr lang="en-US" sz="2400" dirty="0"/>
              <a:t>&gt; Preventive employee relations and PCA training</a:t>
            </a:r>
          </a:p>
          <a:p>
            <a:r>
              <a:rPr lang="en-US" sz="2400" dirty="0"/>
              <a:t>&gt; Customized positive employee relations plans</a:t>
            </a:r>
          </a:p>
          <a:p>
            <a:r>
              <a:rPr lang="en-US" sz="2400" dirty="0"/>
              <a:t>&gt; Employee orientation programs</a:t>
            </a:r>
          </a:p>
          <a:p>
            <a:r>
              <a:rPr lang="en-US" sz="2400" dirty="0"/>
              <a:t>&gt; PCA response strategy and plans</a:t>
            </a:r>
          </a:p>
          <a:p>
            <a:r>
              <a:rPr lang="en-US" sz="2400" dirty="0"/>
              <a:t>&gt; Communications engagement assessments</a:t>
            </a:r>
          </a:p>
          <a:p>
            <a:r>
              <a:rPr lang="en-US" sz="2400" dirty="0"/>
              <a:t>&gt; Tailored employee opinion surveys</a:t>
            </a:r>
          </a:p>
          <a:p>
            <a:r>
              <a:rPr lang="en-US" sz="2400" dirty="0"/>
              <a:t>&gt; Workplace security audits</a:t>
            </a:r>
          </a:p>
          <a:p>
            <a:r>
              <a:rPr lang="en-US" sz="2400" dirty="0"/>
              <a:t>&gt; Internal policy and employee handbook compliance reviews</a:t>
            </a:r>
          </a:p>
          <a:p>
            <a:r>
              <a:rPr lang="en-US" sz="2400" dirty="0"/>
              <a:t>&gt; Employee orientation programs</a:t>
            </a:r>
          </a:p>
          <a:p>
            <a:r>
              <a:rPr lang="en-US" sz="2400" dirty="0"/>
              <a:t>&gt; Bargaining-unit analyses</a:t>
            </a:r>
          </a:p>
          <a:p>
            <a:r>
              <a:rPr lang="en-US" sz="2400" dirty="0"/>
              <a:t>&gt; NLRB Representation Petition processing training</a:t>
            </a:r>
          </a:p>
          <a:p>
            <a:r>
              <a:rPr lang="en-US" sz="2400" dirty="0"/>
              <a:t>&gt; Post-petition educational campaign calendars</a:t>
            </a:r>
          </a:p>
          <a:p>
            <a:r>
              <a:rPr lang="en-US" sz="2400" dirty="0"/>
              <a:t>&gt; Post-petition procedural action plans</a:t>
            </a:r>
          </a:p>
        </p:txBody>
      </p:sp>
    </p:spTree>
    <p:extLst>
      <p:ext uri="{BB962C8B-B14F-4D97-AF65-F5344CB8AC3E}">
        <p14:creationId xmlns:p14="http://schemas.microsoft.com/office/powerpoint/2010/main" val="145926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latin typeface="Arial" panose="020B0604020202020204" pitchFamily="34" charset="0"/>
                <a:cs typeface="Arial" panose="020B0604020202020204" pitchFamily="34" charset="0"/>
              </a:rPr>
              <a:t>Restoring Arbitration Deferral Standards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562100"/>
            <a:ext cx="16154400" cy="6134100"/>
          </a:xfrm>
        </p:spPr>
        <p:txBody>
          <a:bodyPr>
            <a:normAutofit/>
          </a:bodyPr>
          <a:lstStyle/>
          <a:p>
            <a:r>
              <a:rPr lang="en-US" i="1" dirty="0"/>
              <a:t>United Parcel Service, Inc.</a:t>
            </a:r>
            <a:r>
              <a:rPr lang="en-US" dirty="0"/>
              <a:t>, 369 NLRB No. 1 (2019).</a:t>
            </a:r>
          </a:p>
          <a:p>
            <a:r>
              <a:rPr lang="en-US" dirty="0"/>
              <a:t>Overturns </a:t>
            </a:r>
            <a:r>
              <a:rPr lang="en-US" i="1" dirty="0"/>
              <a:t>Babcock &amp; Wilcox</a:t>
            </a:r>
            <a:r>
              <a:rPr lang="en-US" dirty="0"/>
              <a:t>, 361 NLRB 1127</a:t>
            </a:r>
            <a:r>
              <a:rPr lang="en-US" i="1" dirty="0"/>
              <a:t> (2014).</a:t>
            </a:r>
          </a:p>
          <a:p>
            <a:r>
              <a:rPr lang="en-US" dirty="0"/>
              <a:t>Restores </a:t>
            </a:r>
            <a:r>
              <a:rPr lang="en-US" i="1" dirty="0"/>
              <a:t>Spielberg/Olin</a:t>
            </a:r>
            <a:r>
              <a:rPr lang="en-US" dirty="0"/>
              <a:t> deferral standards.</a:t>
            </a:r>
          </a:p>
          <a:p>
            <a:r>
              <a:rPr lang="en-US" dirty="0"/>
              <a:t>Arbitrator need not explicitly consider underlying ULP so long as is factually parallel to contractual issue.</a:t>
            </a:r>
          </a:p>
          <a:p>
            <a:r>
              <a:rPr lang="en-US" dirty="0"/>
              <a:t>Parties need not confer express authority on arbitrator to resolve matters under the NLRA.</a:t>
            </a:r>
          </a:p>
          <a:p>
            <a:endParaRPr lang="en-US" dirty="0"/>
          </a:p>
        </p:txBody>
      </p:sp>
    </p:spTree>
    <p:extLst>
      <p:ext uri="{BB962C8B-B14F-4D97-AF65-F5344CB8AC3E}">
        <p14:creationId xmlns:p14="http://schemas.microsoft.com/office/powerpoint/2010/main" val="32880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5468600" cy="1143000"/>
          </a:xfrm>
        </p:spPr>
        <p:txBody>
          <a:bodyPr>
            <a:normAutofit/>
          </a:bodyPr>
          <a:lstStyle/>
          <a:p>
            <a:pPr algn="l"/>
            <a:r>
              <a:rPr lang="en-US" sz="4000" b="1" dirty="0"/>
              <a:t>Jurisdiction over Religious Educational Institutions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457199" y="1782761"/>
            <a:ext cx="17068801" cy="6196515"/>
          </a:xfrm>
        </p:spPr>
        <p:txBody>
          <a:bodyPr>
            <a:normAutofit/>
          </a:bodyPr>
          <a:lstStyle/>
          <a:p>
            <a:r>
              <a:rPr lang="en-US" dirty="0"/>
              <a:t>Reversing </a:t>
            </a:r>
            <a:r>
              <a:rPr lang="en-US" i="1" dirty="0"/>
              <a:t>Pacific Lutheran University, </a:t>
            </a:r>
            <a:r>
              <a:rPr lang="en-US" dirty="0"/>
              <a:t>361 NLRB 1404 (2014), the Board ruled that it will no longer assert jurisdiction over </a:t>
            </a:r>
            <a:r>
              <a:rPr lang="en-US" i="1" dirty="0"/>
              <a:t>bona fide</a:t>
            </a:r>
            <a:r>
              <a:rPr lang="en-US" dirty="0"/>
              <a:t> religiously affiliated schools. </a:t>
            </a:r>
            <a:r>
              <a:rPr lang="en-US" i="1" dirty="0"/>
              <a:t>Bethany College, </a:t>
            </a:r>
            <a:r>
              <a:rPr lang="en-US" dirty="0"/>
              <a:t>369 NLRB No. 98 (2020).</a:t>
            </a:r>
          </a:p>
          <a:p>
            <a:r>
              <a:rPr lang="en-US" dirty="0"/>
              <a:t>Board returns to bright-line standard. </a:t>
            </a:r>
          </a:p>
          <a:p>
            <a:r>
              <a:rPr lang="en-US" dirty="0"/>
              <a:t>It will not exercise jurisdiction over an institution that:</a:t>
            </a:r>
          </a:p>
          <a:p>
            <a:pPr lvl="1"/>
            <a:r>
              <a:rPr lang="en-US" sz="2800" dirty="0"/>
              <a:t>Holds itself out to students, faculty, and community as a religious educational environment;</a:t>
            </a:r>
          </a:p>
          <a:p>
            <a:pPr lvl="1"/>
            <a:r>
              <a:rPr lang="en-US" sz="2800" dirty="0"/>
              <a:t>Is a non-profit organization; and</a:t>
            </a:r>
          </a:p>
          <a:p>
            <a:pPr lvl="1"/>
            <a:r>
              <a:rPr lang="en-US" sz="2800" dirty="0"/>
              <a:t>Is affiliated with, owned, operated, or controlled – directly or indirectly – by a recognized religious organization, or with an entity whose membership is determined, at least in part, with reference to religion.</a:t>
            </a:r>
          </a:p>
          <a:p>
            <a:pPr marL="457200" lvl="1" indent="0">
              <a:buNone/>
            </a:pPr>
            <a:endParaRPr lang="en-US" sz="2800" dirty="0"/>
          </a:p>
          <a:p>
            <a:endParaRPr lang="en-US" dirty="0"/>
          </a:p>
        </p:txBody>
      </p:sp>
    </p:spTree>
    <p:extLst>
      <p:ext uri="{BB962C8B-B14F-4D97-AF65-F5344CB8AC3E}">
        <p14:creationId xmlns:p14="http://schemas.microsoft.com/office/powerpoint/2010/main" val="28902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5468600" cy="1143000"/>
          </a:xfrm>
        </p:spPr>
        <p:txBody>
          <a:bodyPr>
            <a:normAutofit/>
          </a:bodyPr>
          <a:lstStyle/>
          <a:p>
            <a:pPr algn="l"/>
            <a:r>
              <a:rPr lang="en-US" sz="4000" b="1" dirty="0"/>
              <a:t>Abusive Misconduct &amp; Concerted Activity</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457199" y="1782761"/>
            <a:ext cx="13182601" cy="6196515"/>
          </a:xfrm>
        </p:spPr>
        <p:txBody>
          <a:bodyPr>
            <a:normAutofit/>
          </a:bodyPr>
          <a:lstStyle/>
          <a:p>
            <a:r>
              <a:rPr lang="en-US" i="1" dirty="0"/>
              <a:t>General Motors LLC, </a:t>
            </a:r>
            <a:r>
              <a:rPr lang="en-US" dirty="0"/>
              <a:t>369 NLRB No. 127 (2020).</a:t>
            </a:r>
            <a:endParaRPr lang="en-US" i="1" dirty="0"/>
          </a:p>
          <a:p>
            <a:r>
              <a:rPr lang="en-US" dirty="0"/>
              <a:t>Employees engaging in abusive conduct in the course of protected concerted activities are not automatically shielded from discipline.</a:t>
            </a:r>
          </a:p>
          <a:p>
            <a:r>
              <a:rPr lang="en-US" dirty="0"/>
              <a:t>GC must make initial showing that:</a:t>
            </a:r>
          </a:p>
          <a:p>
            <a:pPr lvl="1"/>
            <a:r>
              <a:rPr lang="en-US" sz="2800" dirty="0"/>
              <a:t>The employee engaged in activity protected by Section 7 of the NLRA;</a:t>
            </a:r>
          </a:p>
          <a:p>
            <a:pPr lvl="1"/>
            <a:r>
              <a:rPr lang="en-US" sz="2800" dirty="0"/>
              <a:t>The employer knew about the activity; and</a:t>
            </a:r>
          </a:p>
          <a:p>
            <a:pPr lvl="1"/>
            <a:r>
              <a:rPr lang="en-US" sz="2800" dirty="0"/>
              <a:t>The employer’s decision was motivated by that knowledge. To establish this element, the General Counsel must present sufficient evidence to establish a causal link between the protected activity and the adverse action.</a:t>
            </a:r>
          </a:p>
          <a:p>
            <a:r>
              <a:rPr lang="en-US" dirty="0"/>
              <a:t>Burden then shifts to employer to prove it would have taken same action even in the absence of protected activity. </a:t>
            </a:r>
          </a:p>
        </p:txBody>
      </p:sp>
    </p:spTree>
    <p:extLst>
      <p:ext uri="{BB962C8B-B14F-4D97-AF65-F5344CB8AC3E}">
        <p14:creationId xmlns:p14="http://schemas.microsoft.com/office/powerpoint/2010/main" val="6027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37B-C1B8-40D2-A663-F274532FEDD7}"/>
              </a:ext>
            </a:extLst>
          </p:cNvPr>
          <p:cNvSpPr>
            <a:spLocks noGrp="1"/>
          </p:cNvSpPr>
          <p:nvPr>
            <p:ph type="ctrTitle"/>
          </p:nvPr>
        </p:nvSpPr>
        <p:spPr>
          <a:xfrm>
            <a:off x="4191000" y="3238501"/>
            <a:ext cx="9525000" cy="1371600"/>
          </a:xfrm>
        </p:spPr>
        <p:txBody>
          <a:bodyPr/>
          <a:lstStyle/>
          <a:p>
            <a:r>
              <a:rPr lang="en-US" b="1" dirty="0"/>
              <a:t>Labor Relations in Your Rearview Mirror</a:t>
            </a:r>
          </a:p>
        </p:txBody>
      </p:sp>
      <p:sp>
        <p:nvSpPr>
          <p:cNvPr id="3" name="Subtitle 2">
            <a:extLst>
              <a:ext uri="{FF2B5EF4-FFF2-40B4-BE49-F238E27FC236}">
                <a16:creationId xmlns:a16="http://schemas.microsoft.com/office/drawing/2014/main" id="{3C39BAB1-286B-465B-BA55-9CA85564E62A}"/>
              </a:ext>
            </a:extLst>
          </p:cNvPr>
          <p:cNvSpPr>
            <a:spLocks noGrp="1"/>
          </p:cNvSpPr>
          <p:nvPr>
            <p:ph type="subTitle" idx="1"/>
          </p:nvPr>
        </p:nvSpPr>
        <p:spPr>
          <a:xfrm>
            <a:off x="5943600" y="4953000"/>
            <a:ext cx="6400800" cy="1638300"/>
          </a:xfrm>
        </p:spPr>
        <p:txBody>
          <a:bodyPr>
            <a:normAutofit/>
          </a:bodyPr>
          <a:lstStyle/>
          <a:p>
            <a:r>
              <a:rPr lang="en-US" sz="4000" b="1" dirty="0"/>
              <a:t>COVID-19 Pandemic Issues </a:t>
            </a:r>
          </a:p>
        </p:txBody>
      </p:sp>
    </p:spTree>
    <p:extLst>
      <p:ext uri="{BB962C8B-B14F-4D97-AF65-F5344CB8AC3E}">
        <p14:creationId xmlns:p14="http://schemas.microsoft.com/office/powerpoint/2010/main" val="155560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573000" cy="1143000"/>
          </a:xfrm>
        </p:spPr>
        <p:txBody>
          <a:bodyPr>
            <a:normAutofit/>
          </a:bodyPr>
          <a:lstStyle/>
          <a:p>
            <a:pPr algn="l"/>
            <a:r>
              <a:rPr lang="en-US" sz="4000" b="1" dirty="0"/>
              <a:t>Union Elections in Shuttered Facilities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r>
              <a:rPr lang="en-US" i="1" dirty="0"/>
              <a:t>Texas Station Gambling Hall, </a:t>
            </a:r>
            <a:r>
              <a:rPr lang="en-US" dirty="0"/>
              <a:t>370 NLRB No. 11 (2020).</a:t>
            </a:r>
          </a:p>
          <a:p>
            <a:r>
              <a:rPr lang="en-US" dirty="0"/>
              <a:t>Region 28 erred in directing election at casino that suspended operations and laid off employees amid COVID-19 pandemic.</a:t>
            </a:r>
          </a:p>
          <a:p>
            <a:r>
              <a:rPr lang="en-US" dirty="0"/>
              <a:t>Unit employees were deemed not to have reasonable expectation of recall.</a:t>
            </a:r>
          </a:p>
          <a:p>
            <a:r>
              <a:rPr lang="en-US" dirty="0"/>
              <a:t>“Vague and hopeful” employer statements were insufficient to establish such an expectation.</a:t>
            </a:r>
          </a:p>
          <a:p>
            <a:endParaRPr lang="en-US" dirty="0"/>
          </a:p>
          <a:p>
            <a:endParaRPr lang="en-US" dirty="0"/>
          </a:p>
        </p:txBody>
      </p:sp>
    </p:spTree>
    <p:extLst>
      <p:ext uri="{BB962C8B-B14F-4D97-AF65-F5344CB8AC3E}">
        <p14:creationId xmlns:p14="http://schemas.microsoft.com/office/powerpoint/2010/main" val="269640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106196"/>
            <a:ext cx="12573000" cy="1143000"/>
          </a:xfrm>
        </p:spPr>
        <p:txBody>
          <a:bodyPr>
            <a:normAutofit/>
          </a:bodyPr>
          <a:lstStyle/>
          <a:p>
            <a:pPr algn="l"/>
            <a:r>
              <a:rPr lang="en-US" sz="4000" b="1" dirty="0"/>
              <a:t>GC Memo on COVID-19 Bargaining</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a:bodyPr>
          <a:lstStyle/>
          <a:p>
            <a:r>
              <a:rPr lang="en-US" dirty="0"/>
              <a:t>“</a:t>
            </a:r>
            <a:r>
              <a:rPr lang="en-US" i="1" dirty="0"/>
              <a:t>Memorandum GC 20-04: Case Summaries Pertaining to the Duty to Bargain in Emergency Situations</a:t>
            </a:r>
            <a:r>
              <a:rPr lang="en-US" dirty="0"/>
              <a:t>,” March 27, 2020</a:t>
            </a:r>
          </a:p>
          <a:p>
            <a:r>
              <a:rPr lang="en-US" dirty="0"/>
              <a:t>Summarizes 9 cases from previous “emergencies,” ranging from natural disasters to the 9/11 attacks. </a:t>
            </a:r>
          </a:p>
          <a:p>
            <a:r>
              <a:rPr lang="en-US" dirty="0"/>
              <a:t>Duty to bargain in three circumstances, subject to “compelling economic exigencies”:</a:t>
            </a:r>
          </a:p>
          <a:p>
            <a:pPr lvl="1"/>
            <a:r>
              <a:rPr lang="en-US" sz="4200" dirty="0"/>
              <a:t>Layoff</a:t>
            </a:r>
          </a:p>
          <a:p>
            <a:pPr lvl="1"/>
            <a:r>
              <a:rPr lang="en-US" sz="4200" dirty="0"/>
              <a:t>Plant closure</a:t>
            </a:r>
          </a:p>
          <a:p>
            <a:pPr lvl="1"/>
            <a:r>
              <a:rPr lang="en-US" sz="4200" dirty="0"/>
              <a:t>Policy Implementation</a:t>
            </a:r>
            <a:r>
              <a:rPr lang="en-US" i="1" dirty="0"/>
              <a:t> </a:t>
            </a:r>
            <a:endParaRPr lang="en-US" dirty="0"/>
          </a:p>
          <a:p>
            <a:endParaRPr lang="en-US" dirty="0"/>
          </a:p>
          <a:p>
            <a:endParaRPr lang="en-US" dirty="0"/>
          </a:p>
        </p:txBody>
      </p:sp>
    </p:spTree>
    <p:extLst>
      <p:ext uri="{BB962C8B-B14F-4D97-AF65-F5344CB8AC3E}">
        <p14:creationId xmlns:p14="http://schemas.microsoft.com/office/powerpoint/2010/main" val="24291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106196"/>
            <a:ext cx="12573000" cy="1143000"/>
          </a:xfrm>
        </p:spPr>
        <p:txBody>
          <a:bodyPr>
            <a:normAutofit/>
          </a:bodyPr>
          <a:lstStyle/>
          <a:p>
            <a:pPr algn="l"/>
            <a:r>
              <a:rPr lang="en-US" sz="4000" b="1" dirty="0"/>
              <a:t>NLRB Guidance Supporting Pandemic Decisions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idx="1"/>
          </p:nvPr>
        </p:nvSpPr>
        <p:spPr>
          <a:xfrm>
            <a:off x="457200" y="1600199"/>
            <a:ext cx="17297400" cy="6896101"/>
          </a:xfrm>
        </p:spPr>
        <p:txBody>
          <a:bodyPr>
            <a:normAutofit fontScale="92500" lnSpcReduction="20000"/>
          </a:bodyPr>
          <a:lstStyle/>
          <a:p>
            <a:pPr lvl="0"/>
            <a:r>
              <a:rPr lang="en-US" dirty="0"/>
              <a:t>Employer is not obligated to engage in </a:t>
            </a:r>
            <a:r>
              <a:rPr lang="en-US" b="1" dirty="0"/>
              <a:t>midterm bargaining</a:t>
            </a:r>
            <a:r>
              <a:rPr lang="en-US" dirty="0"/>
              <a:t> regarding Union proposals for paid sick leave and hazard pay because of the ongoing pandemic.</a:t>
            </a:r>
          </a:p>
          <a:p>
            <a:pPr lvl="0"/>
            <a:r>
              <a:rPr lang="en-US" dirty="0"/>
              <a:t>Without </a:t>
            </a:r>
            <a:r>
              <a:rPr lang="en-US" b="1" dirty="0"/>
              <a:t>independent evidence of retaliatory animus</a:t>
            </a:r>
            <a:r>
              <a:rPr lang="en-US" dirty="0"/>
              <a:t>, employee cannot link adverse employment action to complaints over COVID-19-related safety measures in safety meeting on behalf of others, even though they could otherwise be considered protected concerted activity.</a:t>
            </a:r>
          </a:p>
          <a:p>
            <a:pPr lvl="0"/>
            <a:r>
              <a:rPr lang="en-US" dirty="0"/>
              <a:t>Expression of individualized concerns over COVID-19 safety measures do not rise to level of </a:t>
            </a:r>
            <a:r>
              <a:rPr lang="en-US" b="1" dirty="0"/>
              <a:t>protected concerted activity</a:t>
            </a:r>
            <a:r>
              <a:rPr lang="en-US" dirty="0"/>
              <a:t>.</a:t>
            </a:r>
          </a:p>
          <a:p>
            <a:pPr lvl="0"/>
            <a:r>
              <a:rPr lang="en-US" dirty="0"/>
              <a:t>In absence of an explanation as to relevance, employer may refuse </a:t>
            </a:r>
            <a:r>
              <a:rPr lang="en-US" b="1" dirty="0"/>
              <a:t>to furnish union with information </a:t>
            </a:r>
            <a:r>
              <a:rPr lang="en-US" dirty="0"/>
              <a:t>requested in connection with a pending grievance over COVID-related lay-offs without violating obligation to bargain in good faith.</a:t>
            </a:r>
          </a:p>
          <a:p>
            <a:pPr lvl="0"/>
            <a:r>
              <a:rPr lang="en-US" dirty="0"/>
              <a:t>Employer need not turn </a:t>
            </a:r>
            <a:r>
              <a:rPr lang="en-US" b="1" dirty="0"/>
              <a:t>financial records</a:t>
            </a:r>
            <a:r>
              <a:rPr lang="en-US" dirty="0"/>
              <a:t> over to union in context of a temporary closure unless it asserts that move was driven by a lack of assets.</a:t>
            </a:r>
          </a:p>
          <a:p>
            <a:pPr lvl="0"/>
            <a:r>
              <a:rPr lang="en-US" dirty="0"/>
              <a:t>Employer is not operating under </a:t>
            </a:r>
            <a:r>
              <a:rPr lang="en-US" b="1" dirty="0"/>
              <a:t>mandatory duty to bargain</a:t>
            </a:r>
            <a:r>
              <a:rPr lang="en-US" dirty="0"/>
              <a:t> over decision (as opposed to effects of that decision) to close temporarily due to significant business downturn caused by the pandemic.</a:t>
            </a:r>
          </a:p>
          <a:p>
            <a:pPr lvl="0"/>
            <a:r>
              <a:rPr lang="en-US" dirty="0"/>
              <a:t>To extent that they are an “</a:t>
            </a:r>
            <a:r>
              <a:rPr lang="en-US" b="1" dirty="0"/>
              <a:t>inevitable consequence</a:t>
            </a:r>
            <a:r>
              <a:rPr lang="en-US" dirty="0"/>
              <a:t>” of decision to temporarily close because of pandemic as set forth above, employer is not obligated to bargain over effects of that decision either.</a:t>
            </a:r>
          </a:p>
          <a:p>
            <a:endParaRPr lang="en-US" dirty="0"/>
          </a:p>
          <a:p>
            <a:endParaRPr lang="en-US" dirty="0"/>
          </a:p>
          <a:p>
            <a:endParaRPr lang="en-US" dirty="0"/>
          </a:p>
        </p:txBody>
      </p:sp>
    </p:spTree>
    <p:extLst>
      <p:ext uri="{BB962C8B-B14F-4D97-AF65-F5344CB8AC3E}">
        <p14:creationId xmlns:p14="http://schemas.microsoft.com/office/powerpoint/2010/main" val="32031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0820400" cy="1143000"/>
          </a:xfrm>
        </p:spPr>
        <p:txBody>
          <a:bodyPr>
            <a:normAutofit fontScale="90000"/>
          </a:bodyPr>
          <a:lstStyle/>
          <a:p>
            <a:r>
              <a:rPr lang="en-US" b="1" dirty="0"/>
              <a:t>NLRB Guidance Supporting Pandemic Decisions</a:t>
            </a:r>
            <a:endParaRPr lang="en-US"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lnSpcReduction="10000"/>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457199" y="1782762"/>
            <a:ext cx="17466525" cy="6904038"/>
          </a:xfrm>
        </p:spPr>
        <p:txBody>
          <a:bodyPr>
            <a:normAutofit lnSpcReduction="10000"/>
          </a:bodyPr>
          <a:lstStyle/>
          <a:p>
            <a:pPr lvl="0"/>
            <a:r>
              <a:rPr lang="en-US" dirty="0"/>
              <a:t>The NLRB General Counsel memorandum issued in early July (GC Memo 20-10, “Suggested Manual Election Protocols”), outlining requirements which employers must meet if a manual election is ordered during the COVID-19 pandemic;</a:t>
            </a:r>
          </a:p>
          <a:p>
            <a:pPr lvl="0"/>
            <a:r>
              <a:rPr lang="en-US" i="1" dirty="0"/>
              <a:t>Aspirus Keweenaw</a:t>
            </a:r>
            <a:r>
              <a:rPr lang="en-US" dirty="0"/>
              <a:t>, 370 NLRB No. 45 (Nov. 9, 2020), outlines six “parameters” which should be considered by Regional Directors when deciding whether to order a mail-ballot election:</a:t>
            </a:r>
          </a:p>
          <a:p>
            <a:pPr lvl="1"/>
            <a:r>
              <a:rPr lang="en-US" sz="2800" dirty="0"/>
              <a:t>The Agency office tasked with conducting the election is operating under “mandatory telework” status;</a:t>
            </a:r>
          </a:p>
          <a:p>
            <a:pPr lvl="1"/>
            <a:r>
              <a:rPr lang="en-US" sz="2800" dirty="0"/>
              <a:t>Either the 14-day trend in the number of new confirmed cases of COVID-19 in the county where the facility is located is increasing, or the 14-day testing positivity rate in the county where the facility is located is 5 percent or higher;</a:t>
            </a:r>
          </a:p>
          <a:p>
            <a:pPr lvl="1"/>
            <a:r>
              <a:rPr lang="en-US" sz="2800" dirty="0"/>
              <a:t>The proposed manual election site cannot be established in a way that avoids violating mandatory state or local health orders relating to maximum gathering size; </a:t>
            </a:r>
          </a:p>
          <a:p>
            <a:pPr lvl="1"/>
            <a:r>
              <a:rPr lang="en-US" sz="2800" dirty="0"/>
              <a:t>The employer fails or refuses to commit to abide by GC Memo 20-10, Suggested Manual Election Protocols; </a:t>
            </a:r>
          </a:p>
          <a:p>
            <a:pPr lvl="1"/>
            <a:r>
              <a:rPr lang="en-US" sz="2800" dirty="0"/>
              <a:t>There is a current COVID-19 outbreak at the facility or the employer refuses to disclose and certify its current status; or</a:t>
            </a:r>
          </a:p>
          <a:p>
            <a:pPr lvl="1"/>
            <a:r>
              <a:rPr lang="en-US" sz="2800" dirty="0"/>
              <a:t>Other similarly compelling circumstances.</a:t>
            </a:r>
          </a:p>
          <a:p>
            <a:endParaRPr lang="en-US" dirty="0"/>
          </a:p>
        </p:txBody>
      </p:sp>
    </p:spTree>
    <p:extLst>
      <p:ext uri="{BB962C8B-B14F-4D97-AF65-F5344CB8AC3E}">
        <p14:creationId xmlns:p14="http://schemas.microsoft.com/office/powerpoint/2010/main" val="35832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2954000" cy="1143000"/>
          </a:xfrm>
        </p:spPr>
        <p:txBody>
          <a:bodyPr>
            <a:normAutofit/>
          </a:bodyPr>
          <a:lstStyle/>
          <a:p>
            <a:pPr algn="l"/>
            <a:r>
              <a:rPr lang="en-US" b="1" dirty="0"/>
              <a:t>NLRB Guidance Supporting Pandemic Decisions</a:t>
            </a:r>
            <a:endParaRPr lang="en-US"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152400" y="1415550"/>
            <a:ext cx="17907000" cy="7156950"/>
          </a:xfrm>
        </p:spPr>
        <p:txBody>
          <a:bodyPr>
            <a:normAutofit/>
          </a:bodyPr>
          <a:lstStyle/>
          <a:p>
            <a:pPr lvl="1">
              <a:buFont typeface="Arial" panose="020B0604020202020204" pitchFamily="34" charset="0"/>
              <a:buChar char="•"/>
            </a:pPr>
            <a:r>
              <a:rPr lang="en-US" sz="2800" dirty="0"/>
              <a:t>Certifying how many individuals present in the facility within the preceding 14 days who:</a:t>
            </a:r>
          </a:p>
          <a:p>
            <a:pPr lvl="2"/>
            <a:r>
              <a:rPr lang="en-US" sz="2800" dirty="0"/>
              <a:t>have tested positive for COVID-19 (or has been directed by a medical professional to proceed as if they have tested positive for COVID-19, despite not being tested) within the prior 14 days;</a:t>
            </a:r>
          </a:p>
          <a:p>
            <a:pPr lvl="2"/>
            <a:r>
              <a:rPr lang="en-US" sz="2800" dirty="0"/>
              <a:t>are awaiting results of a COVID-19 test; </a:t>
            </a:r>
          </a:p>
          <a:p>
            <a:pPr lvl="2"/>
            <a:r>
              <a:rPr lang="en-US" sz="2800" dirty="0"/>
              <a:t>are exhibiting symptoms of COVID-19, including a fever of 100.4 or higher, cough, or shortness of breath; or</a:t>
            </a:r>
          </a:p>
          <a:p>
            <a:pPr lvl="2"/>
            <a:r>
              <a:rPr lang="en-US" sz="2800" dirty="0"/>
              <a:t>have had direct contact with anyone in the previous 14 days who has tested positive for COVID-19 (or who is awaiting test results for COVID-19 or has been directed by a medical professional to proceed as if they have tested positive for COVID-19, despite not being tested).</a:t>
            </a:r>
          </a:p>
          <a:p>
            <a:pPr lvl="1">
              <a:buFont typeface="Arial" panose="020B0604020202020204" pitchFamily="34" charset="0"/>
              <a:buChar char="•"/>
            </a:pPr>
            <a:r>
              <a:rPr lang="en-US" sz="2800" dirty="0"/>
              <a:t>Certifying the polling area is consistently cleaned with established CDC hygienic and safety standards</a:t>
            </a:r>
          </a:p>
          <a:p>
            <a:endParaRPr lang="en-US" dirty="0"/>
          </a:p>
        </p:txBody>
      </p:sp>
    </p:spTree>
    <p:extLst>
      <p:ext uri="{BB962C8B-B14F-4D97-AF65-F5344CB8AC3E}">
        <p14:creationId xmlns:p14="http://schemas.microsoft.com/office/powerpoint/2010/main" val="33798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2954000" cy="1143000"/>
          </a:xfrm>
        </p:spPr>
        <p:txBody>
          <a:bodyPr>
            <a:normAutofit/>
          </a:bodyPr>
          <a:lstStyle/>
          <a:p>
            <a:pPr algn="l"/>
            <a:r>
              <a:rPr lang="en-US" b="1" dirty="0"/>
              <a:t>NLRB Guidance Supporting Pandemic Decisions</a:t>
            </a:r>
            <a:endParaRPr lang="en-US"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152400" y="1415550"/>
            <a:ext cx="17907000" cy="6563727"/>
          </a:xfrm>
        </p:spPr>
        <p:txBody>
          <a:bodyPr>
            <a:normAutofit/>
          </a:bodyPr>
          <a:lstStyle/>
          <a:p>
            <a:pPr lvl="1">
              <a:buFont typeface="Arial" panose="020B0604020202020204" pitchFamily="34" charset="0"/>
              <a:buChar char="•"/>
            </a:pPr>
            <a:r>
              <a:rPr lang="en-US" sz="2800" dirty="0"/>
              <a:t>Providing:</a:t>
            </a:r>
          </a:p>
          <a:p>
            <a:pPr lvl="2"/>
            <a:r>
              <a:rPr lang="en-US" sz="2800" dirty="0"/>
              <a:t>A polling place sufficient to accommodate 6-foot social distancing and with a separate entrance and exit.</a:t>
            </a:r>
          </a:p>
          <a:p>
            <a:pPr lvl="2"/>
            <a:r>
              <a:rPr lang="en-US" sz="2800" dirty="0"/>
              <a:t>Separate tables spaced six feet apart so Board Agent, observers, ballot booth and ballot box are at least six feet apart.</a:t>
            </a:r>
          </a:p>
          <a:p>
            <a:pPr lvl="2"/>
            <a:r>
              <a:rPr lang="en-US" sz="2800" dirty="0"/>
              <a:t>Markings on the floor to remind/enforce social distancing.</a:t>
            </a:r>
          </a:p>
          <a:p>
            <a:pPr lvl="2"/>
            <a:r>
              <a:rPr lang="en-US" sz="2800" dirty="0"/>
              <a:t>Sufficient disposable pencils without erasers for each voter to mark their ballot.</a:t>
            </a:r>
          </a:p>
          <a:p>
            <a:pPr lvl="2"/>
            <a:r>
              <a:rPr lang="en-US" sz="2800" dirty="0"/>
              <a:t>Glue sticks or tape to seal challenge ballot envelopes.</a:t>
            </a:r>
          </a:p>
          <a:p>
            <a:pPr lvl="2"/>
            <a:r>
              <a:rPr lang="en-US" sz="2800" dirty="0"/>
              <a:t>Plexiglass barriers of sufficient size to protect the observers and Board Agent.</a:t>
            </a:r>
          </a:p>
          <a:p>
            <a:pPr lvl="2"/>
            <a:r>
              <a:rPr lang="en-US" sz="2800" dirty="0"/>
              <a:t>Masks, hand sanitizer, gloves and wipes for observers.</a:t>
            </a:r>
          </a:p>
          <a:p>
            <a:pPr lvl="2"/>
            <a:r>
              <a:rPr lang="en-US" sz="2800" dirty="0"/>
              <a:t>Signs notifying all present of the requirement to wear CDC-conforming masks in the facility.</a:t>
            </a:r>
          </a:p>
          <a:p>
            <a:pPr lvl="1">
              <a:buFont typeface="Arial" panose="020B0604020202020204" pitchFamily="34" charset="0"/>
              <a:buChar char="•"/>
            </a:pPr>
            <a:r>
              <a:rPr lang="en-US" sz="2800" dirty="0"/>
              <a:t>Ensuring all voters, observers, party representatives, and other participants will wear facial coverings in all phases of the election, including the pre-election conference, in the polling area or while observing the count.  </a:t>
            </a:r>
          </a:p>
          <a:p>
            <a:pPr lvl="0"/>
            <a:endParaRPr lang="en-US" sz="2800" dirty="0"/>
          </a:p>
          <a:p>
            <a:endParaRPr lang="en-US" dirty="0"/>
          </a:p>
        </p:txBody>
      </p:sp>
    </p:spTree>
    <p:extLst>
      <p:ext uri="{BB962C8B-B14F-4D97-AF65-F5344CB8AC3E}">
        <p14:creationId xmlns:p14="http://schemas.microsoft.com/office/powerpoint/2010/main" val="13835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44400" y="6667500"/>
            <a:ext cx="5967420" cy="3619500"/>
          </a:xfrm>
          <a:prstGeom prst="rect">
            <a:avLst/>
          </a:prstGeom>
          <a:solidFill>
            <a:srgbClr val="BB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p:cNvPicPr>
          <p:nvPr/>
        </p:nvPicPr>
        <p:blipFill rotWithShape="1">
          <a:blip r:embed="rId2">
            <a:extLst>
              <a:ext uri="{28A0092B-C50C-407E-A947-70E740481C1C}">
                <a14:useLocalDpi xmlns:a14="http://schemas.microsoft.com/office/drawing/2010/main" val="0"/>
              </a:ext>
            </a:extLst>
          </a:blip>
          <a:srcRect l="505" t="822" r="47475" b="-822"/>
          <a:stretch/>
        </p:blipFill>
        <p:spPr>
          <a:xfrm>
            <a:off x="10439400" y="0"/>
            <a:ext cx="7848600" cy="7124700"/>
          </a:xfrm>
          <a:prstGeom prst="rect">
            <a:avLst/>
          </a:prstGeom>
        </p:spPr>
      </p:pic>
      <p:sp>
        <p:nvSpPr>
          <p:cNvPr id="3" name="AutoShape 3"/>
          <p:cNvSpPr/>
          <p:nvPr/>
        </p:nvSpPr>
        <p:spPr>
          <a:xfrm rot="-782927">
            <a:off x="9380774" y="67624"/>
            <a:ext cx="2586404" cy="10568093"/>
          </a:xfrm>
          <a:prstGeom prst="rect">
            <a:avLst/>
          </a:prstGeom>
          <a:solidFill>
            <a:srgbClr val="FFFFFF"/>
          </a:solidFill>
        </p:spPr>
      </p:sp>
      <p:sp>
        <p:nvSpPr>
          <p:cNvPr id="4" name="AutoShape 4"/>
          <p:cNvSpPr/>
          <p:nvPr/>
        </p:nvSpPr>
        <p:spPr>
          <a:xfrm rot="-782927">
            <a:off x="11898398" y="-372450"/>
            <a:ext cx="549542" cy="11028256"/>
          </a:xfrm>
          <a:prstGeom prst="rect">
            <a:avLst/>
          </a:prstGeom>
          <a:solidFill>
            <a:srgbClr val="DB2345"/>
          </a:solidFill>
        </p:spPr>
      </p:sp>
      <p:sp>
        <p:nvSpPr>
          <p:cNvPr id="9" name="AutoShape 9"/>
          <p:cNvSpPr/>
          <p:nvPr/>
        </p:nvSpPr>
        <p:spPr>
          <a:xfrm rot="-782927">
            <a:off x="11470726" y="-240942"/>
            <a:ext cx="549542" cy="10895029"/>
          </a:xfrm>
          <a:prstGeom prst="rect">
            <a:avLst/>
          </a:prstGeom>
          <a:solidFill>
            <a:srgbClr val="000000"/>
          </a:solidFill>
        </p:spPr>
      </p:sp>
      <p:pic>
        <p:nvPicPr>
          <p:cNvPr id="12" name="Content Placeholder 6">
            <a:extLst>
              <a:ext uri="{FF2B5EF4-FFF2-40B4-BE49-F238E27FC236}">
                <a16:creationId xmlns:a16="http://schemas.microsoft.com/office/drawing/2014/main" id="{54150C8E-65D4-44C4-93D5-B5CACDC1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5" y="2943590"/>
            <a:ext cx="3622045" cy="4826329"/>
          </a:xfrm>
          <a:prstGeom prst="rect">
            <a:avLst/>
          </a:prstGeom>
        </p:spPr>
      </p:pic>
      <p:sp>
        <p:nvSpPr>
          <p:cNvPr id="13" name="TextBox 12">
            <a:extLst>
              <a:ext uri="{FF2B5EF4-FFF2-40B4-BE49-F238E27FC236}">
                <a16:creationId xmlns:a16="http://schemas.microsoft.com/office/drawing/2014/main" id="{D7E6BC18-FBD2-4EEE-B6AB-5E3E079F0579}"/>
              </a:ext>
            </a:extLst>
          </p:cNvPr>
          <p:cNvSpPr txBox="1"/>
          <p:nvPr/>
        </p:nvSpPr>
        <p:spPr>
          <a:xfrm>
            <a:off x="646691" y="8039100"/>
            <a:ext cx="4419600" cy="1661993"/>
          </a:xfrm>
          <a:prstGeom prst="rect">
            <a:avLst/>
          </a:prstGeom>
          <a:noFill/>
        </p:spPr>
        <p:txBody>
          <a:bodyPr wrap="square" rtlCol="0">
            <a:spAutoFit/>
          </a:bodyPr>
          <a:lstStyle/>
          <a:p>
            <a:r>
              <a:rPr lang="en-US" sz="2800" b="1" dirty="0"/>
              <a:t>Todd A. Lyon</a:t>
            </a:r>
          </a:p>
          <a:p>
            <a:r>
              <a:rPr lang="en-US" sz="2800" b="1" dirty="0"/>
              <a:t>Partner</a:t>
            </a:r>
          </a:p>
          <a:p>
            <a:r>
              <a:rPr lang="en-US" sz="2800" b="1" dirty="0"/>
              <a:t>Fisher Phillips, LLP </a:t>
            </a:r>
          </a:p>
          <a:p>
            <a:endParaRPr lang="en-US" dirty="0"/>
          </a:p>
        </p:txBody>
      </p:sp>
      <p:sp>
        <p:nvSpPr>
          <p:cNvPr id="15" name="TextBox 14">
            <a:extLst>
              <a:ext uri="{FF2B5EF4-FFF2-40B4-BE49-F238E27FC236}">
                <a16:creationId xmlns:a16="http://schemas.microsoft.com/office/drawing/2014/main" id="{379660D8-E72B-42E9-9417-D6DAF890DC40}"/>
              </a:ext>
            </a:extLst>
          </p:cNvPr>
          <p:cNvSpPr txBox="1"/>
          <p:nvPr/>
        </p:nvSpPr>
        <p:spPr>
          <a:xfrm>
            <a:off x="5796194" y="8039100"/>
            <a:ext cx="4451684" cy="1661993"/>
          </a:xfrm>
          <a:prstGeom prst="rect">
            <a:avLst/>
          </a:prstGeom>
          <a:noFill/>
        </p:spPr>
        <p:txBody>
          <a:bodyPr wrap="square" rtlCol="0">
            <a:spAutoFit/>
          </a:bodyPr>
          <a:lstStyle/>
          <a:p>
            <a:r>
              <a:rPr lang="en-US" sz="2800" b="1" dirty="0"/>
              <a:t>Megan Lutes</a:t>
            </a:r>
          </a:p>
          <a:p>
            <a:r>
              <a:rPr lang="en-US" sz="2800" b="1" dirty="0"/>
              <a:t>Director of Legal</a:t>
            </a:r>
          </a:p>
          <a:p>
            <a:r>
              <a:rPr lang="en-US" sz="2800" b="1" dirty="0"/>
              <a:t>Convoy, Inc. </a:t>
            </a:r>
          </a:p>
          <a:p>
            <a:endParaRPr lang="en-US" dirty="0"/>
          </a:p>
        </p:txBody>
      </p:sp>
      <p:sp>
        <p:nvSpPr>
          <p:cNvPr id="16" name="Title 1">
            <a:extLst>
              <a:ext uri="{FF2B5EF4-FFF2-40B4-BE49-F238E27FC236}">
                <a16:creationId xmlns:a16="http://schemas.microsoft.com/office/drawing/2014/main" id="{801DC780-50CA-4C06-95C8-B8AC52E2E4F3}"/>
              </a:ext>
            </a:extLst>
          </p:cNvPr>
          <p:cNvSpPr txBox="1">
            <a:spLocks/>
          </p:cNvSpPr>
          <p:nvPr/>
        </p:nvSpPr>
        <p:spPr>
          <a:xfrm>
            <a:off x="640701" y="93732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Meet the Presenters</a:t>
            </a:r>
          </a:p>
        </p:txBody>
      </p:sp>
      <p:pic>
        <p:nvPicPr>
          <p:cNvPr id="20" name="Picture 19">
            <a:extLst>
              <a:ext uri="{FF2B5EF4-FFF2-40B4-BE49-F238E27FC236}">
                <a16:creationId xmlns:a16="http://schemas.microsoft.com/office/drawing/2014/main" id="{B3021ED8-E644-468B-BB4B-264344BD9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088" y="2857499"/>
            <a:ext cx="3725867" cy="4954353"/>
          </a:xfrm>
          <a:prstGeom prst="rect">
            <a:avLst/>
          </a:prstGeom>
        </p:spPr>
      </p:pic>
    </p:spTree>
    <p:extLst>
      <p:ext uri="{BB962C8B-B14F-4D97-AF65-F5344CB8AC3E}">
        <p14:creationId xmlns:p14="http://schemas.microsoft.com/office/powerpoint/2010/main" val="282551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37B-C1B8-40D2-A663-F274532FEDD7}"/>
              </a:ext>
            </a:extLst>
          </p:cNvPr>
          <p:cNvSpPr>
            <a:spLocks noGrp="1"/>
          </p:cNvSpPr>
          <p:nvPr>
            <p:ph type="ctrTitle"/>
          </p:nvPr>
        </p:nvSpPr>
        <p:spPr>
          <a:xfrm>
            <a:off x="3429000" y="4076700"/>
            <a:ext cx="10896600" cy="1567113"/>
          </a:xfrm>
        </p:spPr>
        <p:txBody>
          <a:bodyPr/>
          <a:lstStyle/>
          <a:p>
            <a:r>
              <a:rPr lang="en-US" b="1" dirty="0"/>
              <a:t>Labor Relations in Your Rearview Mirror</a:t>
            </a:r>
          </a:p>
        </p:txBody>
      </p:sp>
      <p:sp>
        <p:nvSpPr>
          <p:cNvPr id="3" name="Subtitle 2">
            <a:extLst>
              <a:ext uri="{FF2B5EF4-FFF2-40B4-BE49-F238E27FC236}">
                <a16:creationId xmlns:a16="http://schemas.microsoft.com/office/drawing/2014/main" id="{3C39BAB1-286B-465B-BA55-9CA85564E62A}"/>
              </a:ext>
            </a:extLst>
          </p:cNvPr>
          <p:cNvSpPr>
            <a:spLocks noGrp="1"/>
          </p:cNvSpPr>
          <p:nvPr>
            <p:ph type="subTitle" idx="1"/>
          </p:nvPr>
        </p:nvSpPr>
        <p:spPr>
          <a:xfrm>
            <a:off x="5257800" y="5643813"/>
            <a:ext cx="6400800" cy="1752600"/>
          </a:xfrm>
        </p:spPr>
        <p:txBody>
          <a:bodyPr>
            <a:normAutofit/>
          </a:bodyPr>
          <a:lstStyle/>
          <a:p>
            <a:r>
              <a:rPr lang="en-US" sz="4000" b="1" dirty="0"/>
              <a:t>A Future Look</a:t>
            </a:r>
          </a:p>
        </p:txBody>
      </p:sp>
    </p:spTree>
    <p:extLst>
      <p:ext uri="{BB962C8B-B14F-4D97-AF65-F5344CB8AC3E}">
        <p14:creationId xmlns:p14="http://schemas.microsoft.com/office/powerpoint/2010/main" val="160483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5468600" cy="1143000"/>
          </a:xfrm>
        </p:spPr>
        <p:txBody>
          <a:bodyPr>
            <a:normAutofit/>
          </a:bodyPr>
          <a:lstStyle/>
          <a:p>
            <a:pPr algn="l"/>
            <a:r>
              <a:rPr lang="en-US" sz="4000" b="1" dirty="0"/>
              <a:t>The PRO Act – A Glimpse Into the Future?</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457199" y="1782762"/>
            <a:ext cx="16611601" cy="6332538"/>
          </a:xfrm>
        </p:spPr>
        <p:txBody>
          <a:bodyPr>
            <a:normAutofit/>
          </a:bodyPr>
          <a:lstStyle/>
          <a:p>
            <a:r>
              <a:rPr lang="en-US" sz="3200" dirty="0"/>
              <a:t>Protecting the Right to Organize Act (H.R. 2474) proposes most significant labor reforms in decades.</a:t>
            </a:r>
          </a:p>
          <a:p>
            <a:r>
              <a:rPr lang="en-US" sz="3200" dirty="0"/>
              <a:t>Goes beyond the EFCA in scope.</a:t>
            </a:r>
          </a:p>
          <a:p>
            <a:r>
              <a:rPr lang="en-US" sz="3200" dirty="0"/>
              <a:t>Contains “wish list” of legislative changes on behalf of organized labor:</a:t>
            </a:r>
          </a:p>
          <a:p>
            <a:pPr lvl="1"/>
            <a:r>
              <a:rPr lang="en-US" sz="2800" dirty="0"/>
              <a:t>Eliminates right-to-work laws</a:t>
            </a:r>
          </a:p>
          <a:p>
            <a:pPr lvl="1"/>
            <a:r>
              <a:rPr lang="en-US" sz="2800" dirty="0"/>
              <a:t>Narrows standard for independent contractor status</a:t>
            </a:r>
          </a:p>
          <a:p>
            <a:pPr lvl="1"/>
            <a:r>
              <a:rPr lang="en-US" sz="2800" dirty="0"/>
              <a:t>Increases penalties for ULP violations during organizing campaigns</a:t>
            </a:r>
          </a:p>
          <a:p>
            <a:r>
              <a:rPr lang="en-US" sz="3200" dirty="0"/>
              <a:t>218 House Co-Sponsors</a:t>
            </a:r>
          </a:p>
          <a:p>
            <a:r>
              <a:rPr lang="en-US" sz="3200" dirty="0"/>
              <a:t>Future success is tied to Senate and Presidential Elections</a:t>
            </a:r>
          </a:p>
          <a:p>
            <a:r>
              <a:rPr lang="en-US" sz="3200" dirty="0"/>
              <a:t>Supporters point to continued decline in union membership (6.2% in private sector)</a:t>
            </a:r>
          </a:p>
          <a:p>
            <a:endParaRPr lang="en-US" dirty="0"/>
          </a:p>
        </p:txBody>
      </p:sp>
    </p:spTree>
    <p:extLst>
      <p:ext uri="{BB962C8B-B14F-4D97-AF65-F5344CB8AC3E}">
        <p14:creationId xmlns:p14="http://schemas.microsoft.com/office/powerpoint/2010/main" val="24479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16" name="Title 15">
            <a:extLst>
              <a:ext uri="{FF2B5EF4-FFF2-40B4-BE49-F238E27FC236}">
                <a16:creationId xmlns:a16="http://schemas.microsoft.com/office/drawing/2014/main" id="{6A24203B-1FB5-4959-ABF8-0342F8B32825}"/>
              </a:ext>
            </a:extLst>
          </p:cNvPr>
          <p:cNvSpPr>
            <a:spLocks noGrp="1"/>
          </p:cNvSpPr>
          <p:nvPr>
            <p:ph type="title"/>
          </p:nvPr>
        </p:nvSpPr>
        <p:spPr>
          <a:xfrm>
            <a:off x="457200" y="274638"/>
            <a:ext cx="15468600" cy="1143000"/>
          </a:xfrm>
        </p:spPr>
        <p:txBody>
          <a:bodyPr>
            <a:normAutofit/>
          </a:bodyPr>
          <a:lstStyle/>
          <a:p>
            <a:pPr algn="l"/>
            <a:r>
              <a:rPr lang="en-US" sz="4000" b="1" dirty="0"/>
              <a:t>The PRO Act – Other Wish List Items</a:t>
            </a:r>
            <a:endParaRPr lang="en-US" sz="4000" dirty="0"/>
          </a:p>
        </p:txBody>
      </p:sp>
      <p:sp>
        <p:nvSpPr>
          <p:cNvPr id="7" name="Content Placeholder 6">
            <a:extLst>
              <a:ext uri="{FF2B5EF4-FFF2-40B4-BE49-F238E27FC236}">
                <a16:creationId xmlns:a16="http://schemas.microsoft.com/office/drawing/2014/main" id="{30550D41-0C1B-43F8-A887-69FA0E0DAC99}"/>
              </a:ext>
            </a:extLst>
          </p:cNvPr>
          <p:cNvSpPr>
            <a:spLocks noGrp="1"/>
          </p:cNvSpPr>
          <p:nvPr>
            <p:ph sz="half" idx="1"/>
          </p:nvPr>
        </p:nvSpPr>
        <p:spPr/>
        <p:txBody>
          <a:bodyPr>
            <a:normAutofit fontScale="32500" lnSpcReduction="20000"/>
          </a:bodyPr>
          <a:lstStyle/>
          <a:p>
            <a:endParaRPr lang="en-US" dirty="0"/>
          </a:p>
          <a:p>
            <a:endParaRPr lang="en-US" dirty="0"/>
          </a:p>
          <a:p>
            <a:endParaRPr lang="en-US" dirty="0"/>
          </a:p>
        </p:txBody>
      </p:sp>
      <p:sp>
        <p:nvSpPr>
          <p:cNvPr id="17" name="Content Placeholder 16">
            <a:extLst>
              <a:ext uri="{FF2B5EF4-FFF2-40B4-BE49-F238E27FC236}">
                <a16:creationId xmlns:a16="http://schemas.microsoft.com/office/drawing/2014/main" id="{EAC11E4D-31F7-42B5-8B52-29A66A726614}"/>
              </a:ext>
            </a:extLst>
          </p:cNvPr>
          <p:cNvSpPr>
            <a:spLocks noGrp="1"/>
          </p:cNvSpPr>
          <p:nvPr>
            <p:ph sz="half" idx="2"/>
          </p:nvPr>
        </p:nvSpPr>
        <p:spPr>
          <a:xfrm>
            <a:off x="424433" y="1333500"/>
            <a:ext cx="13367767" cy="8120240"/>
          </a:xfrm>
        </p:spPr>
        <p:txBody>
          <a:bodyPr>
            <a:normAutofit fontScale="32500" lnSpcReduction="20000"/>
          </a:bodyPr>
          <a:lstStyle/>
          <a:p>
            <a:pPr marL="514350" indent="-514350">
              <a:lnSpc>
                <a:spcPts val="4200"/>
              </a:lnSpc>
              <a:spcBef>
                <a:spcPts val="0"/>
              </a:spcBef>
              <a:spcAft>
                <a:spcPts val="1800"/>
              </a:spcAft>
            </a:pPr>
            <a:r>
              <a:rPr lang="en-US" sz="9600" dirty="0">
                <a:solidFill>
                  <a:prstClr val="black"/>
                </a:solidFill>
                <a:cs typeface="Arial" panose="020B0604020202020204" pitchFamily="34" charset="0"/>
              </a:rPr>
              <a:t>Replace secret ballot with card check</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Revive prior, more expansive definition of joint employer</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Resurrect proposed expansion of “persuader reporting rule”</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Overturn modified quickie election timetables</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Reinstate limited ban on class waivers in arbitration agreements</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Mandate consummation of contract terms in absence of mutual agreement</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Create private right of action with compensatory and punitive damages</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Eliminate right to permanently replace economic strikers</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Legalize intermittent strikes, secondary boycotts and related activity</a:t>
            </a:r>
          </a:p>
          <a:p>
            <a:pPr marL="514350" indent="-514350">
              <a:lnSpc>
                <a:spcPts val="4200"/>
              </a:lnSpc>
              <a:spcBef>
                <a:spcPts val="0"/>
              </a:spcBef>
              <a:spcAft>
                <a:spcPts val="1800"/>
              </a:spcAft>
            </a:pPr>
            <a:r>
              <a:rPr lang="en-US" sz="9600" dirty="0">
                <a:solidFill>
                  <a:prstClr val="black"/>
                </a:solidFill>
                <a:cs typeface="Arial" panose="020B0604020202020204" pitchFamily="34" charset="0"/>
              </a:rPr>
              <a:t>Reinstate recognition bar</a:t>
            </a:r>
          </a:p>
          <a:p>
            <a:endParaRPr lang="en-US" dirty="0"/>
          </a:p>
        </p:txBody>
      </p:sp>
    </p:spTree>
    <p:extLst>
      <p:ext uri="{BB962C8B-B14F-4D97-AF65-F5344CB8AC3E}">
        <p14:creationId xmlns:p14="http://schemas.microsoft.com/office/powerpoint/2010/main" val="329779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1082BCF8-7E88-416E-835D-1A5DE1992E5C}"/>
              </a:ext>
            </a:extLst>
          </p:cNvPr>
          <p:cNvSpPr>
            <a:spLocks noGrp="1"/>
          </p:cNvSpPr>
          <p:nvPr>
            <p:ph type="title"/>
          </p:nvPr>
        </p:nvSpPr>
        <p:spPr>
          <a:xfrm>
            <a:off x="5257800" y="3781425"/>
            <a:ext cx="7772400" cy="1362075"/>
          </a:xfrm>
        </p:spPr>
        <p:txBody>
          <a:bodyPr>
            <a:normAutofit/>
          </a:bodyPr>
          <a:lstStyle/>
          <a:p>
            <a:pPr algn="ctr"/>
            <a:r>
              <a:rPr lang="en-US" sz="4800" dirty="0"/>
              <a:t>QUESTIONS?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44400" y="6667500"/>
            <a:ext cx="5967420" cy="3619500"/>
          </a:xfrm>
          <a:prstGeom prst="rect">
            <a:avLst/>
          </a:prstGeom>
          <a:solidFill>
            <a:srgbClr val="BB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p:cNvPicPr>
          <p:nvPr/>
        </p:nvPicPr>
        <p:blipFill rotWithShape="1">
          <a:blip r:embed="rId2">
            <a:extLst>
              <a:ext uri="{28A0092B-C50C-407E-A947-70E740481C1C}">
                <a14:useLocalDpi xmlns:a14="http://schemas.microsoft.com/office/drawing/2010/main" val="0"/>
              </a:ext>
            </a:extLst>
          </a:blip>
          <a:srcRect l="505" t="822" r="47475" b="-822"/>
          <a:stretch/>
        </p:blipFill>
        <p:spPr>
          <a:xfrm>
            <a:off x="10439400" y="0"/>
            <a:ext cx="7848600" cy="7124700"/>
          </a:xfrm>
          <a:prstGeom prst="rect">
            <a:avLst/>
          </a:prstGeom>
        </p:spPr>
      </p:pic>
      <p:sp>
        <p:nvSpPr>
          <p:cNvPr id="3" name="AutoShape 3"/>
          <p:cNvSpPr/>
          <p:nvPr/>
        </p:nvSpPr>
        <p:spPr>
          <a:xfrm rot="-782927">
            <a:off x="9380774" y="67624"/>
            <a:ext cx="2586404" cy="10568093"/>
          </a:xfrm>
          <a:prstGeom prst="rect">
            <a:avLst/>
          </a:prstGeom>
          <a:solidFill>
            <a:srgbClr val="FFFFFF"/>
          </a:solidFill>
        </p:spPr>
      </p:sp>
      <p:sp>
        <p:nvSpPr>
          <p:cNvPr id="4" name="AutoShape 4"/>
          <p:cNvSpPr/>
          <p:nvPr/>
        </p:nvSpPr>
        <p:spPr>
          <a:xfrm rot="-782927">
            <a:off x="11898398" y="-372450"/>
            <a:ext cx="549542" cy="11028256"/>
          </a:xfrm>
          <a:prstGeom prst="rect">
            <a:avLst/>
          </a:prstGeom>
          <a:solidFill>
            <a:srgbClr val="DB2345"/>
          </a:solidFill>
        </p:spPr>
      </p:sp>
      <p:sp>
        <p:nvSpPr>
          <p:cNvPr id="9" name="AutoShape 9"/>
          <p:cNvSpPr/>
          <p:nvPr/>
        </p:nvSpPr>
        <p:spPr>
          <a:xfrm rot="-782927">
            <a:off x="11470726" y="-240942"/>
            <a:ext cx="549542" cy="10895029"/>
          </a:xfrm>
          <a:prstGeom prst="rect">
            <a:avLst/>
          </a:prstGeom>
          <a:solidFill>
            <a:srgbClr val="000000"/>
          </a:solidFill>
        </p:spPr>
      </p:sp>
      <p:pic>
        <p:nvPicPr>
          <p:cNvPr id="12" name="Content Placeholder 6">
            <a:extLst>
              <a:ext uri="{FF2B5EF4-FFF2-40B4-BE49-F238E27FC236}">
                <a16:creationId xmlns:a16="http://schemas.microsoft.com/office/drawing/2014/main" id="{54150C8E-65D4-44C4-93D5-B5CACDC1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5" y="2943590"/>
            <a:ext cx="3622045" cy="4826329"/>
          </a:xfrm>
          <a:prstGeom prst="rect">
            <a:avLst/>
          </a:prstGeom>
        </p:spPr>
      </p:pic>
      <p:sp>
        <p:nvSpPr>
          <p:cNvPr id="13" name="TextBox 12">
            <a:extLst>
              <a:ext uri="{FF2B5EF4-FFF2-40B4-BE49-F238E27FC236}">
                <a16:creationId xmlns:a16="http://schemas.microsoft.com/office/drawing/2014/main" id="{D7E6BC18-FBD2-4EEE-B6AB-5E3E079F0579}"/>
              </a:ext>
            </a:extLst>
          </p:cNvPr>
          <p:cNvSpPr txBox="1"/>
          <p:nvPr/>
        </p:nvSpPr>
        <p:spPr>
          <a:xfrm>
            <a:off x="678775" y="7900600"/>
            <a:ext cx="4419600" cy="1969770"/>
          </a:xfrm>
          <a:prstGeom prst="rect">
            <a:avLst/>
          </a:prstGeom>
          <a:noFill/>
        </p:spPr>
        <p:txBody>
          <a:bodyPr wrap="square" rtlCol="0">
            <a:spAutoFit/>
          </a:bodyPr>
          <a:lstStyle/>
          <a:p>
            <a:r>
              <a:rPr lang="en-US" sz="2800" b="1" dirty="0"/>
              <a:t>Todd A. Lyon</a:t>
            </a:r>
          </a:p>
          <a:p>
            <a:r>
              <a:rPr lang="en-US" sz="2800" b="1" dirty="0"/>
              <a:t>Partner</a:t>
            </a:r>
          </a:p>
          <a:p>
            <a:r>
              <a:rPr lang="en-US" sz="2800" b="1" dirty="0"/>
              <a:t>Fisher Phillips, LLP</a:t>
            </a:r>
          </a:p>
          <a:p>
            <a:r>
              <a:rPr lang="en-US" sz="2000" dirty="0">
                <a:hlinkClick r:id="rId4"/>
              </a:rPr>
              <a:t>Tlyon@fisherphillips.com</a:t>
            </a:r>
            <a:r>
              <a:rPr lang="en-US" sz="2000" dirty="0"/>
              <a:t>  </a:t>
            </a:r>
          </a:p>
          <a:p>
            <a:endParaRPr lang="en-US" dirty="0"/>
          </a:p>
        </p:txBody>
      </p:sp>
      <p:sp>
        <p:nvSpPr>
          <p:cNvPr id="15" name="TextBox 14">
            <a:extLst>
              <a:ext uri="{FF2B5EF4-FFF2-40B4-BE49-F238E27FC236}">
                <a16:creationId xmlns:a16="http://schemas.microsoft.com/office/drawing/2014/main" id="{379660D8-E72B-42E9-9417-D6DAF890DC40}"/>
              </a:ext>
            </a:extLst>
          </p:cNvPr>
          <p:cNvSpPr txBox="1"/>
          <p:nvPr/>
        </p:nvSpPr>
        <p:spPr>
          <a:xfrm>
            <a:off x="5817088" y="7941640"/>
            <a:ext cx="4451684" cy="1692771"/>
          </a:xfrm>
          <a:prstGeom prst="rect">
            <a:avLst/>
          </a:prstGeom>
          <a:noFill/>
        </p:spPr>
        <p:txBody>
          <a:bodyPr wrap="square" rtlCol="0">
            <a:spAutoFit/>
          </a:bodyPr>
          <a:lstStyle/>
          <a:p>
            <a:r>
              <a:rPr lang="en-US" sz="2800" b="1" dirty="0"/>
              <a:t>Megan Lutes</a:t>
            </a:r>
          </a:p>
          <a:p>
            <a:r>
              <a:rPr lang="en-US" sz="2800" b="1" dirty="0"/>
              <a:t>Director of Legal</a:t>
            </a:r>
          </a:p>
          <a:p>
            <a:r>
              <a:rPr lang="en-US" sz="2800" b="1" dirty="0"/>
              <a:t>Convoy, Inc. </a:t>
            </a:r>
          </a:p>
          <a:p>
            <a:r>
              <a:rPr lang="en-US" sz="2000" dirty="0">
                <a:hlinkClick r:id="rId5"/>
              </a:rPr>
              <a:t>mlutes@convoy.com</a:t>
            </a:r>
            <a:r>
              <a:rPr lang="en-US" sz="2000" dirty="0"/>
              <a:t> </a:t>
            </a:r>
          </a:p>
        </p:txBody>
      </p:sp>
      <p:sp>
        <p:nvSpPr>
          <p:cNvPr id="16" name="Title 1">
            <a:extLst>
              <a:ext uri="{FF2B5EF4-FFF2-40B4-BE49-F238E27FC236}">
                <a16:creationId xmlns:a16="http://schemas.microsoft.com/office/drawing/2014/main" id="{801DC780-50CA-4C06-95C8-B8AC52E2E4F3}"/>
              </a:ext>
            </a:extLst>
          </p:cNvPr>
          <p:cNvSpPr txBox="1">
            <a:spLocks/>
          </p:cNvSpPr>
          <p:nvPr/>
        </p:nvSpPr>
        <p:spPr>
          <a:xfrm>
            <a:off x="640701" y="93732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a:t>Thank you! </a:t>
            </a:r>
          </a:p>
        </p:txBody>
      </p:sp>
      <p:pic>
        <p:nvPicPr>
          <p:cNvPr id="20" name="Picture 19">
            <a:extLst>
              <a:ext uri="{FF2B5EF4-FFF2-40B4-BE49-F238E27FC236}">
                <a16:creationId xmlns:a16="http://schemas.microsoft.com/office/drawing/2014/main" id="{B3021ED8-E644-468B-BB4B-264344BD9A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7088" y="2857499"/>
            <a:ext cx="3725867" cy="4954353"/>
          </a:xfrm>
          <a:prstGeom prst="rect">
            <a:avLst/>
          </a:prstGeom>
        </p:spPr>
      </p:pic>
    </p:spTree>
    <p:extLst>
      <p:ext uri="{BB962C8B-B14F-4D97-AF65-F5344CB8AC3E}">
        <p14:creationId xmlns:p14="http://schemas.microsoft.com/office/powerpoint/2010/main" val="14514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68" y="153955"/>
            <a:ext cx="12801600" cy="2260601"/>
          </a:xfrm>
        </p:spPr>
        <p:txBody>
          <a:bodyPr/>
          <a:lstStyle/>
          <a:p>
            <a:r>
              <a:rPr lang="en-US" dirty="0"/>
              <a:t>National Labor Relations Act Section 7 (Rights of Employees)	</a:t>
            </a:r>
          </a:p>
        </p:txBody>
      </p:sp>
      <p:sp>
        <p:nvSpPr>
          <p:cNvPr id="3" name="Content Placeholder 2"/>
          <p:cNvSpPr>
            <a:spLocks noGrp="1"/>
          </p:cNvSpPr>
          <p:nvPr>
            <p:ph idx="1"/>
          </p:nvPr>
        </p:nvSpPr>
        <p:spPr>
          <a:xfrm>
            <a:off x="956340" y="3547966"/>
            <a:ext cx="12801600" cy="5422901"/>
          </a:xfrm>
        </p:spPr>
        <p:txBody>
          <a:bodyPr>
            <a:normAutofit/>
          </a:bodyPr>
          <a:lstStyle/>
          <a:p>
            <a:r>
              <a:rPr lang="en-US" sz="3600" dirty="0"/>
              <a:t>EMPLOYEES SHALL HAVE THE RIGHT:</a:t>
            </a:r>
          </a:p>
          <a:p>
            <a:pPr lvl="1">
              <a:buFont typeface="Wingdings" panose="05000000000000000000" pitchFamily="2" charset="2"/>
              <a:buChar char="v"/>
            </a:pPr>
            <a:r>
              <a:rPr lang="en-US" sz="3600" dirty="0"/>
              <a:t>To self-organize, form, join or assist labor organizations</a:t>
            </a:r>
          </a:p>
          <a:p>
            <a:pPr lvl="1">
              <a:buFont typeface="Wingdings" panose="05000000000000000000" pitchFamily="2" charset="2"/>
              <a:buChar char="v"/>
            </a:pPr>
            <a:r>
              <a:rPr lang="en-US" sz="3600" dirty="0"/>
              <a:t>To bargain collectively through their chosen representatives</a:t>
            </a:r>
          </a:p>
          <a:p>
            <a:pPr lvl="1">
              <a:buFont typeface="Wingdings" panose="05000000000000000000" pitchFamily="2" charset="2"/>
              <a:buChar char="v"/>
            </a:pPr>
            <a:r>
              <a:rPr lang="en-US" sz="3600" dirty="0"/>
              <a:t>To engage in other concerted activities for the purpose of collective bargaining or other mutual aid or protection; or</a:t>
            </a:r>
          </a:p>
          <a:p>
            <a:pPr lvl="1">
              <a:buFont typeface="Wingdings" panose="05000000000000000000" pitchFamily="2" charset="2"/>
              <a:buChar char="v"/>
            </a:pPr>
            <a:r>
              <a:rPr lang="en-US" sz="3600" dirty="0"/>
              <a:t>To refrain from any and all such activities…</a:t>
            </a:r>
          </a:p>
        </p:txBody>
      </p:sp>
    </p:spTree>
    <p:extLst>
      <p:ext uri="{BB962C8B-B14F-4D97-AF65-F5344CB8AC3E}">
        <p14:creationId xmlns:p14="http://schemas.microsoft.com/office/powerpoint/2010/main" val="335943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6834-3571-49A7-9771-604723FDAAFE}"/>
              </a:ext>
            </a:extLst>
          </p:cNvPr>
          <p:cNvSpPr>
            <a:spLocks noGrp="1"/>
          </p:cNvSpPr>
          <p:nvPr>
            <p:ph type="title"/>
          </p:nvPr>
        </p:nvSpPr>
        <p:spPr>
          <a:xfrm>
            <a:off x="436728" y="800100"/>
            <a:ext cx="8229600" cy="1143000"/>
          </a:xfrm>
        </p:spPr>
        <p:txBody>
          <a:bodyPr/>
          <a:lstStyle/>
          <a:p>
            <a:pPr algn="l"/>
            <a:r>
              <a:rPr lang="en-US" b="1" dirty="0"/>
              <a:t>In Summary</a:t>
            </a:r>
          </a:p>
        </p:txBody>
      </p:sp>
      <p:sp>
        <p:nvSpPr>
          <p:cNvPr id="3" name="Content Placeholder 2">
            <a:extLst>
              <a:ext uri="{FF2B5EF4-FFF2-40B4-BE49-F238E27FC236}">
                <a16:creationId xmlns:a16="http://schemas.microsoft.com/office/drawing/2014/main" id="{3D98F487-6469-4ECA-9B57-4898628EA898}"/>
              </a:ext>
            </a:extLst>
          </p:cNvPr>
          <p:cNvSpPr>
            <a:spLocks noGrp="1"/>
          </p:cNvSpPr>
          <p:nvPr>
            <p:ph idx="1"/>
          </p:nvPr>
        </p:nvSpPr>
        <p:spPr>
          <a:xfrm>
            <a:off x="436728" y="2880518"/>
            <a:ext cx="8229600" cy="4525963"/>
          </a:xfrm>
        </p:spPr>
        <p:txBody>
          <a:bodyPr/>
          <a:lstStyle/>
          <a:p>
            <a:pPr>
              <a:buFont typeface="Wingdings" panose="05000000000000000000" pitchFamily="2" charset="2"/>
              <a:buChar char="v"/>
            </a:pPr>
            <a:r>
              <a:rPr lang="en-US" dirty="0"/>
              <a:t> Employees have the right to be union</a:t>
            </a:r>
          </a:p>
          <a:p>
            <a:pPr>
              <a:buFont typeface="Wingdings" panose="05000000000000000000" pitchFamily="2" charset="2"/>
              <a:buChar char="v"/>
            </a:pPr>
            <a:r>
              <a:rPr lang="en-US" dirty="0"/>
              <a:t>Employees have the right to be union-free</a:t>
            </a:r>
          </a:p>
        </p:txBody>
      </p:sp>
      <p:pic>
        <p:nvPicPr>
          <p:cNvPr id="4" name="Picture 2">
            <a:extLst>
              <a:ext uri="{FF2B5EF4-FFF2-40B4-BE49-F238E27FC236}">
                <a16:creationId xmlns:a16="http://schemas.microsoft.com/office/drawing/2014/main" id="{99FC4630-9DFF-40C4-A9E2-F209D444097C}"/>
              </a:ext>
            </a:extLst>
          </p:cNvPr>
          <p:cNvPicPr>
            <a:picLocks noChangeAspect="1" noChangeArrowheads="1"/>
          </p:cNvPicPr>
          <p:nvPr/>
        </p:nvPicPr>
        <p:blipFill>
          <a:blip r:embed="rId2"/>
          <a:srcRect/>
          <a:stretch>
            <a:fillRect/>
          </a:stretch>
        </p:blipFill>
        <p:spPr>
          <a:xfrm>
            <a:off x="11811000" y="3009900"/>
            <a:ext cx="3343275" cy="468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DA5C-1929-4861-9109-A98E051EACC4}"/>
              </a:ext>
            </a:extLst>
          </p:cNvPr>
          <p:cNvSpPr>
            <a:spLocks noGrp="1"/>
          </p:cNvSpPr>
          <p:nvPr>
            <p:ph type="title"/>
          </p:nvPr>
        </p:nvSpPr>
        <p:spPr>
          <a:xfrm>
            <a:off x="457200" y="274638"/>
            <a:ext cx="9525000" cy="1143000"/>
          </a:xfrm>
        </p:spPr>
        <p:txBody>
          <a:bodyPr>
            <a:normAutofit/>
          </a:bodyPr>
          <a:lstStyle/>
          <a:p>
            <a:r>
              <a:rPr lang="en-US" b="1" dirty="0"/>
              <a:t>Labor Relations In Your Rearview Mirror</a:t>
            </a:r>
          </a:p>
        </p:txBody>
      </p:sp>
      <p:sp>
        <p:nvSpPr>
          <p:cNvPr id="3" name="Content Placeholder 2">
            <a:extLst>
              <a:ext uri="{FF2B5EF4-FFF2-40B4-BE49-F238E27FC236}">
                <a16:creationId xmlns:a16="http://schemas.microsoft.com/office/drawing/2014/main" id="{7B075219-9E4C-4298-BA6A-7BA3E75B1631}"/>
              </a:ext>
            </a:extLst>
          </p:cNvPr>
          <p:cNvSpPr>
            <a:spLocks noGrp="1"/>
          </p:cNvSpPr>
          <p:nvPr>
            <p:ph idx="1"/>
          </p:nvPr>
        </p:nvSpPr>
        <p:spPr>
          <a:xfrm>
            <a:off x="457200" y="1600200"/>
            <a:ext cx="11658600" cy="7277100"/>
          </a:xfrm>
        </p:spPr>
        <p:txBody>
          <a:bodyPr>
            <a:normAutofit fontScale="92500" lnSpcReduction="20000"/>
          </a:bodyPr>
          <a:lstStyle/>
          <a:p>
            <a:r>
              <a:rPr lang="en-US" dirty="0"/>
              <a:t>Labor Rules</a:t>
            </a:r>
          </a:p>
          <a:p>
            <a:pPr lvl="1"/>
            <a:r>
              <a:rPr lang="en-US" dirty="0"/>
              <a:t>Quickie Election Rule Rollback</a:t>
            </a:r>
          </a:p>
          <a:p>
            <a:pPr lvl="1"/>
            <a:r>
              <a:rPr lang="en-US" dirty="0"/>
              <a:t>Finalized Protection Rule</a:t>
            </a:r>
          </a:p>
          <a:p>
            <a:pPr lvl="1"/>
            <a:r>
              <a:rPr lang="en-US" dirty="0"/>
              <a:t>Proposed Rule Roll Back Voter List Disclosure</a:t>
            </a:r>
          </a:p>
          <a:p>
            <a:pPr lvl="1"/>
            <a:r>
              <a:rPr lang="en-US" dirty="0"/>
              <a:t>Joint Employer Standard</a:t>
            </a:r>
          </a:p>
          <a:p>
            <a:r>
              <a:rPr lang="en-US" dirty="0"/>
              <a:t>Case law</a:t>
            </a:r>
          </a:p>
          <a:p>
            <a:pPr lvl="1"/>
            <a:r>
              <a:rPr lang="en-US" dirty="0"/>
              <a:t>Dues checkoff</a:t>
            </a:r>
          </a:p>
          <a:p>
            <a:pPr lvl="1"/>
            <a:r>
              <a:rPr lang="en-US" dirty="0"/>
              <a:t>Use of ER email</a:t>
            </a:r>
          </a:p>
          <a:p>
            <a:pPr lvl="1"/>
            <a:r>
              <a:rPr lang="en-US" dirty="0"/>
              <a:t>Cellphone usage in workplace</a:t>
            </a:r>
          </a:p>
          <a:p>
            <a:pPr lvl="1"/>
            <a:r>
              <a:rPr lang="en-US" dirty="0"/>
              <a:t>Union insignia</a:t>
            </a:r>
          </a:p>
          <a:p>
            <a:pPr lvl="1"/>
            <a:r>
              <a:rPr lang="en-US" dirty="0"/>
              <a:t>Confidentiality during an investigation</a:t>
            </a:r>
          </a:p>
          <a:p>
            <a:pPr lvl="1"/>
            <a:r>
              <a:rPr lang="en-US" dirty="0"/>
              <a:t>Discipline of Newly Organized Union Members</a:t>
            </a:r>
          </a:p>
          <a:p>
            <a:pPr lvl="1"/>
            <a:r>
              <a:rPr lang="en-US" dirty="0"/>
              <a:t>Deferral to Arbitration</a:t>
            </a:r>
          </a:p>
          <a:p>
            <a:pPr lvl="1"/>
            <a:r>
              <a:rPr lang="en-US" dirty="0"/>
              <a:t>Jurisdiction over Religious Educational Institutions</a:t>
            </a:r>
          </a:p>
          <a:p>
            <a:pPr lvl="1"/>
            <a:r>
              <a:rPr lang="en-US" dirty="0"/>
              <a:t>Abusive Misconduct &amp; Concerted Activities</a:t>
            </a:r>
          </a:p>
          <a:p>
            <a:r>
              <a:rPr lang="en-US" dirty="0"/>
              <a:t>Covid-19 Pandemic Issues</a:t>
            </a:r>
          </a:p>
          <a:p>
            <a:r>
              <a:rPr lang="en-US" dirty="0"/>
              <a:t>A Future Look: Pro-Act</a:t>
            </a:r>
          </a:p>
          <a:p>
            <a:pPr lvl="1"/>
            <a:endParaRPr lang="en-US" dirty="0"/>
          </a:p>
        </p:txBody>
      </p:sp>
    </p:spTree>
    <p:extLst>
      <p:ext uri="{BB962C8B-B14F-4D97-AF65-F5344CB8AC3E}">
        <p14:creationId xmlns:p14="http://schemas.microsoft.com/office/powerpoint/2010/main" val="28286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37B-C1B8-40D2-A663-F274532FEDD7}"/>
              </a:ext>
            </a:extLst>
          </p:cNvPr>
          <p:cNvSpPr>
            <a:spLocks noGrp="1"/>
          </p:cNvSpPr>
          <p:nvPr>
            <p:ph type="title"/>
          </p:nvPr>
        </p:nvSpPr>
        <p:spPr>
          <a:xfrm>
            <a:off x="4267200" y="3467100"/>
            <a:ext cx="10287000" cy="914400"/>
          </a:xfrm>
        </p:spPr>
        <p:txBody>
          <a:bodyPr>
            <a:normAutofit/>
          </a:bodyPr>
          <a:lstStyle/>
          <a:p>
            <a:r>
              <a:rPr lang="en-US" sz="4900" b="1" dirty="0"/>
              <a:t>Labor</a:t>
            </a:r>
            <a:r>
              <a:rPr lang="en-US" b="1" dirty="0"/>
              <a:t> Relations in Your Rearview Mirror</a:t>
            </a:r>
          </a:p>
        </p:txBody>
      </p:sp>
      <p:sp>
        <p:nvSpPr>
          <p:cNvPr id="3" name="Subtitle 2">
            <a:extLst>
              <a:ext uri="{FF2B5EF4-FFF2-40B4-BE49-F238E27FC236}">
                <a16:creationId xmlns:a16="http://schemas.microsoft.com/office/drawing/2014/main" id="{3C39BAB1-286B-465B-BA55-9CA85564E62A}"/>
              </a:ext>
            </a:extLst>
          </p:cNvPr>
          <p:cNvSpPr>
            <a:spLocks noGrp="1"/>
          </p:cNvSpPr>
          <p:nvPr>
            <p:ph idx="1"/>
          </p:nvPr>
        </p:nvSpPr>
        <p:spPr>
          <a:xfrm>
            <a:off x="5267325" y="4505324"/>
            <a:ext cx="7753350" cy="1276351"/>
          </a:xfrm>
        </p:spPr>
        <p:txBody>
          <a:bodyPr>
            <a:noAutofit/>
          </a:bodyPr>
          <a:lstStyle/>
          <a:p>
            <a:pPr marL="0" indent="0" algn="ctr">
              <a:buNone/>
            </a:pPr>
            <a:r>
              <a:rPr lang="en-US" sz="4000" b="1" dirty="0">
                <a:solidFill>
                  <a:schemeClr val="bg1">
                    <a:lumMod val="50000"/>
                  </a:schemeClr>
                </a:solidFill>
              </a:rPr>
              <a:t>Rule Changes and Proposed Rules</a:t>
            </a:r>
          </a:p>
        </p:txBody>
      </p:sp>
    </p:spTree>
    <p:extLst>
      <p:ext uri="{BB962C8B-B14F-4D97-AF65-F5344CB8AC3E}">
        <p14:creationId xmlns:p14="http://schemas.microsoft.com/office/powerpoint/2010/main" val="420090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274638"/>
            <a:ext cx="12725400" cy="1143000"/>
          </a:xfrm>
        </p:spPr>
        <p:txBody>
          <a:bodyPr>
            <a:normAutofit/>
          </a:bodyPr>
          <a:lstStyle/>
          <a:p>
            <a:pPr algn="l"/>
            <a:r>
              <a:rPr lang="en-US" b="1" dirty="0">
                <a:latin typeface="Arial" panose="020B0604020202020204" pitchFamily="34" charset="0"/>
                <a:cs typeface="Arial" panose="020B0604020202020204" pitchFamily="34" charset="0"/>
              </a:rPr>
              <a:t>Modified Quickie Election Rules (6/20)</a:t>
            </a:r>
            <a:endParaRPr lang="en-US" dirty="0"/>
          </a:p>
        </p:txBody>
      </p:sp>
      <p:sp>
        <p:nvSpPr>
          <p:cNvPr id="4" name="Content Placeholder 3">
            <a:extLst>
              <a:ext uri="{FF2B5EF4-FFF2-40B4-BE49-F238E27FC236}">
                <a16:creationId xmlns:a16="http://schemas.microsoft.com/office/drawing/2014/main" id="{B7098418-EF5B-45C6-9DA9-8AE097E894B4}"/>
              </a:ext>
            </a:extLst>
          </p:cNvPr>
          <p:cNvSpPr>
            <a:spLocks noGrp="1"/>
          </p:cNvSpPr>
          <p:nvPr>
            <p:ph idx="1"/>
          </p:nvPr>
        </p:nvSpPr>
        <p:spPr>
          <a:xfrm>
            <a:off x="457200" y="1600200"/>
            <a:ext cx="15240000" cy="7581900"/>
          </a:xfrm>
        </p:spPr>
        <p:txBody>
          <a:bodyPr>
            <a:normAutofit fontScale="77500" lnSpcReduction="20000"/>
          </a:bodyPr>
          <a:lstStyle/>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Notice of Petition for Election - </a:t>
            </a:r>
            <a:r>
              <a:rPr lang="en-US" dirty="0">
                <a:solidFill>
                  <a:prstClr val="black"/>
                </a:solidFill>
                <a:latin typeface="Arial" panose="020B0604020202020204" pitchFamily="34" charset="0"/>
                <a:cs typeface="Arial" panose="020B0604020202020204" pitchFamily="34" charset="0"/>
              </a:rPr>
              <a:t>5 business days to post Notice of Petition for Election (up from 2 business days).</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Statements of Position -</a:t>
            </a:r>
            <a:r>
              <a:rPr lang="en-US" dirty="0">
                <a:solidFill>
                  <a:prstClr val="black"/>
                </a:solidFill>
                <a:latin typeface="Arial" panose="020B0604020202020204" pitchFamily="34" charset="0"/>
                <a:cs typeface="Arial" panose="020B0604020202020204" pitchFamily="34" charset="0"/>
              </a:rPr>
              <a:t> Due 8 </a:t>
            </a:r>
            <a:r>
              <a:rPr lang="en-US" u="sng" dirty="0">
                <a:solidFill>
                  <a:prstClr val="black"/>
                </a:solidFill>
                <a:latin typeface="Arial" panose="020B0604020202020204" pitchFamily="34" charset="0"/>
                <a:cs typeface="Arial" panose="020B0604020202020204" pitchFamily="34" charset="0"/>
              </a:rPr>
              <a:t>business</a:t>
            </a:r>
            <a:r>
              <a:rPr lang="en-US" dirty="0">
                <a:solidFill>
                  <a:prstClr val="black"/>
                </a:solidFill>
                <a:latin typeface="Arial" panose="020B0604020202020204" pitchFamily="34" charset="0"/>
                <a:cs typeface="Arial" panose="020B0604020202020204" pitchFamily="34" charset="0"/>
              </a:rPr>
              <a:t> days from notice of hearing (up from 7 calendar days).</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Pre-Election Hearing -</a:t>
            </a:r>
            <a:r>
              <a:rPr lang="en-US" dirty="0">
                <a:solidFill>
                  <a:prstClr val="black"/>
                </a:solidFill>
                <a:latin typeface="Arial" panose="020B0604020202020204" pitchFamily="34" charset="0"/>
                <a:cs typeface="Arial" panose="020B0604020202020204" pitchFamily="34" charset="0"/>
              </a:rPr>
              <a:t> Scheduled 14 </a:t>
            </a:r>
            <a:r>
              <a:rPr lang="en-US" u="sng" dirty="0">
                <a:solidFill>
                  <a:prstClr val="black"/>
                </a:solidFill>
                <a:latin typeface="Arial" panose="020B0604020202020204" pitchFamily="34" charset="0"/>
                <a:cs typeface="Arial" panose="020B0604020202020204" pitchFamily="34" charset="0"/>
              </a:rPr>
              <a:t>business</a:t>
            </a:r>
            <a:r>
              <a:rPr lang="en-US" dirty="0">
                <a:solidFill>
                  <a:prstClr val="black"/>
                </a:solidFill>
                <a:latin typeface="Arial" panose="020B0604020202020204" pitchFamily="34" charset="0"/>
                <a:cs typeface="Arial" panose="020B0604020202020204" pitchFamily="34" charset="0"/>
              </a:rPr>
              <a:t> days from notice of hearing (up from 8 calendar days).</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Eligibility Disputes - </a:t>
            </a:r>
            <a:r>
              <a:rPr lang="en-US" dirty="0">
                <a:solidFill>
                  <a:prstClr val="black"/>
                </a:solidFill>
                <a:latin typeface="Arial" panose="020B0604020202020204" pitchFamily="34" charset="0"/>
                <a:cs typeface="Arial" panose="020B0604020202020204" pitchFamily="34" charset="0"/>
              </a:rPr>
              <a:t>Litigated at pre-election hearing, briefed and resolved before direction of election.</a:t>
            </a:r>
            <a:r>
              <a:rPr lang="en-US" dirty="0">
                <a:solidFill>
                  <a:srgbClr val="FF0000"/>
                </a:solidFill>
                <a:latin typeface="Arial" panose="020B0604020202020204" pitchFamily="34" charset="0"/>
                <a:cs typeface="Arial" panose="020B0604020202020204" pitchFamily="34" charset="0"/>
              </a:rPr>
              <a:t>*</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Election Date - </a:t>
            </a:r>
            <a:r>
              <a:rPr lang="en-US" dirty="0">
                <a:solidFill>
                  <a:prstClr val="black"/>
                </a:solidFill>
                <a:latin typeface="Arial" panose="020B0604020202020204" pitchFamily="34" charset="0"/>
                <a:cs typeface="Arial" panose="020B0604020202020204" pitchFamily="34" charset="0"/>
              </a:rPr>
              <a:t>Generally no less than 20 business days from direction of election, absent mutual consent.</a:t>
            </a:r>
            <a:r>
              <a:rPr lang="en-US" dirty="0">
                <a:solidFill>
                  <a:srgbClr val="FF0000"/>
                </a:solidFill>
                <a:latin typeface="Arial" panose="020B0604020202020204" pitchFamily="34" charset="0"/>
                <a:cs typeface="Arial" panose="020B0604020202020204" pitchFamily="34" charset="0"/>
              </a:rPr>
              <a:t>*</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Voter List - </a:t>
            </a:r>
            <a:r>
              <a:rPr lang="en-US" dirty="0">
                <a:solidFill>
                  <a:prstClr val="black"/>
                </a:solidFill>
                <a:latin typeface="Arial" panose="020B0604020202020204" pitchFamily="34" charset="0"/>
                <a:cs typeface="Arial" panose="020B0604020202020204" pitchFamily="34" charset="0"/>
              </a:rPr>
              <a:t>Due 5 business days from direction of election (up from 2 business days).</a:t>
            </a:r>
            <a:r>
              <a:rPr lang="en-US" dirty="0">
                <a:solidFill>
                  <a:srgbClr val="FF0000"/>
                </a:solidFill>
                <a:latin typeface="Arial" panose="020B0604020202020204" pitchFamily="34" charset="0"/>
                <a:cs typeface="Arial" panose="020B0604020202020204" pitchFamily="34" charset="0"/>
              </a:rPr>
              <a:t>*</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Deadline Extensions - </a:t>
            </a:r>
            <a:r>
              <a:rPr lang="en-US" dirty="0">
                <a:solidFill>
                  <a:prstClr val="black"/>
                </a:solidFill>
                <a:latin typeface="Arial" panose="020B0604020202020204" pitchFamily="34" charset="0"/>
                <a:cs typeface="Arial" panose="020B0604020202020204" pitchFamily="34" charset="0"/>
              </a:rPr>
              <a:t>Regions will have greater latitude to extend deadlines for good cause shown.</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Net Result -  </a:t>
            </a:r>
            <a:r>
              <a:rPr lang="en-US" dirty="0">
                <a:solidFill>
                  <a:prstClr val="black"/>
                </a:solidFill>
                <a:latin typeface="Arial" panose="020B0604020202020204" pitchFamily="34" charset="0"/>
                <a:cs typeface="Arial" panose="020B0604020202020204" pitchFamily="34" charset="0"/>
              </a:rPr>
              <a:t>Average period between petition and election will likely increase from 23 to 35 days in stipulated cases.</a:t>
            </a:r>
          </a:p>
          <a:p>
            <a:pPr marL="514350" indent="-514350">
              <a:lnSpc>
                <a:spcPct val="120000"/>
              </a:lnSpc>
              <a:spcBef>
                <a:spcPts val="0"/>
              </a:spcBef>
              <a:spcAft>
                <a:spcPts val="600"/>
              </a:spcAft>
            </a:pPr>
            <a:r>
              <a:rPr lang="en-US" b="1" dirty="0">
                <a:solidFill>
                  <a:prstClr val="black"/>
                </a:solidFill>
                <a:latin typeface="Arial" panose="020B0604020202020204" pitchFamily="34" charset="0"/>
                <a:cs typeface="Arial" panose="020B0604020202020204" pitchFamily="34" charset="0"/>
              </a:rPr>
              <a:t>Contested Cases – </a:t>
            </a:r>
            <a:r>
              <a:rPr lang="en-US" dirty="0">
                <a:solidFill>
                  <a:prstClr val="black"/>
                </a:solidFill>
                <a:latin typeface="Arial" panose="020B0604020202020204" pitchFamily="34" charset="0"/>
                <a:cs typeface="Arial" panose="020B0604020202020204" pitchFamily="34" charset="0"/>
              </a:rPr>
              <a:t>Average time period will likely increase from 36 to 48 days.</a:t>
            </a:r>
          </a:p>
          <a:p>
            <a:pPr marL="514350" indent="-514350">
              <a:lnSpc>
                <a:spcPct val="120000"/>
              </a:lnSpc>
              <a:spcBef>
                <a:spcPts val="0"/>
              </a:spcBef>
              <a:spcAft>
                <a:spcPts val="600"/>
              </a:spcAft>
            </a:pPr>
            <a:r>
              <a:rPr lang="en-US" b="1" dirty="0">
                <a:solidFill>
                  <a:srgbClr val="FF0000"/>
                </a:solidFill>
                <a:latin typeface="Arial" panose="020B0604020202020204" pitchFamily="34" charset="0"/>
                <a:cs typeface="Arial" panose="020B0604020202020204" pitchFamily="34" charset="0"/>
              </a:rPr>
              <a:t>* Temporarily Blocked by Federal Order</a:t>
            </a:r>
          </a:p>
          <a:p>
            <a:endParaRPr lang="en-US" dirty="0"/>
          </a:p>
        </p:txBody>
      </p:sp>
    </p:spTree>
    <p:extLst>
      <p:ext uri="{BB962C8B-B14F-4D97-AF65-F5344CB8AC3E}">
        <p14:creationId xmlns:p14="http://schemas.microsoft.com/office/powerpoint/2010/main" val="38161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872368" y="7979277"/>
            <a:ext cx="5051357" cy="1923725"/>
          </a:xfrm>
          <a:prstGeom prst="rect">
            <a:avLst/>
          </a:prstGeom>
        </p:spPr>
      </p:pic>
      <p:sp>
        <p:nvSpPr>
          <p:cNvPr id="2" name="Title 1">
            <a:extLst>
              <a:ext uri="{FF2B5EF4-FFF2-40B4-BE49-F238E27FC236}">
                <a16:creationId xmlns:a16="http://schemas.microsoft.com/office/drawing/2014/main" id="{25C89428-32BE-485E-9DF2-1BBF0AAF7018}"/>
              </a:ext>
            </a:extLst>
          </p:cNvPr>
          <p:cNvSpPr>
            <a:spLocks noGrp="1"/>
          </p:cNvSpPr>
          <p:nvPr>
            <p:ph type="title"/>
          </p:nvPr>
        </p:nvSpPr>
        <p:spPr>
          <a:xfrm>
            <a:off x="457200" y="571500"/>
            <a:ext cx="11582400" cy="1143000"/>
          </a:xfrm>
        </p:spPr>
        <p:txBody>
          <a:bodyPr>
            <a:normAutofit/>
          </a:bodyPr>
          <a:lstStyle/>
          <a:p>
            <a:pPr algn="l"/>
            <a:r>
              <a:rPr lang="en-US" b="1" dirty="0"/>
              <a:t>New “Election Protection” Rules (3/20)</a:t>
            </a:r>
          </a:p>
        </p:txBody>
      </p:sp>
      <p:sp>
        <p:nvSpPr>
          <p:cNvPr id="4" name="Content Placeholder 3">
            <a:extLst>
              <a:ext uri="{FF2B5EF4-FFF2-40B4-BE49-F238E27FC236}">
                <a16:creationId xmlns:a16="http://schemas.microsoft.com/office/drawing/2014/main" id="{B7098418-EF5B-45C6-9DA9-8AE097E894B4}"/>
              </a:ext>
            </a:extLst>
          </p:cNvPr>
          <p:cNvSpPr>
            <a:spLocks noGrp="1"/>
          </p:cNvSpPr>
          <p:nvPr>
            <p:ph idx="1"/>
          </p:nvPr>
        </p:nvSpPr>
        <p:spPr>
          <a:xfrm>
            <a:off x="457200" y="2324100"/>
            <a:ext cx="14478000" cy="4953000"/>
          </a:xfrm>
        </p:spPr>
        <p:txBody>
          <a:bodyPr/>
          <a:lstStyle/>
          <a:p>
            <a:r>
              <a:rPr lang="en-US" dirty="0"/>
              <a:t>Blocking charge rule revised</a:t>
            </a:r>
          </a:p>
          <a:p>
            <a:r>
              <a:rPr lang="en-US" dirty="0"/>
              <a:t>Voluntary recognition bar</a:t>
            </a:r>
          </a:p>
          <a:p>
            <a:r>
              <a:rPr lang="en-US" dirty="0"/>
              <a:t>Majority-based recognition in construction industry</a:t>
            </a:r>
          </a:p>
        </p:txBody>
      </p:sp>
    </p:spTree>
    <p:extLst>
      <p:ext uri="{BB962C8B-B14F-4D97-AF65-F5344CB8AC3E}">
        <p14:creationId xmlns:p14="http://schemas.microsoft.com/office/powerpoint/2010/main" val="3686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 F P ! 3 9 6 7 5 8 6 4 . 1 < / d o c u m e n t i d >  
     < s e n d e r i d > S D A V I S < / s e n d e r i d >  
     < s e n d e r e m a i l > S D A V I S @ F I S H E R P H I L L I P S . C O M < / s e n d e r e m a i l >  
     < l a s t m o d i f i e d > 2 0 2 1 - 0 1 - 2 7 T 1 5 : 5 8 : 1 2 . 0 0 0 0 0 0 0 - 0 8 : 0 0 < / l a s t m o d i f i e d >  
     < d a t a b a s e > F P < / d a t a b a s e >  
 < / p r o p e r t i e s > 
</file>

<file path=customXml/itemProps1.xml><?xml version="1.0" encoding="utf-8"?>
<ds:datastoreItem xmlns:ds="http://schemas.openxmlformats.org/officeDocument/2006/customXml" ds:itemID="{AACD5486-947A-4BB7-BB79-DA10213BAEE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1817</TotalTime>
  <Words>2621</Words>
  <Application>Microsoft Office PowerPoint</Application>
  <PresentationFormat>Custom</PresentationFormat>
  <Paragraphs>274</Paragraphs>
  <Slides>34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Cormorant Garamond Medium</vt:lpstr>
      <vt:lpstr>Cormorant Garamond Medium Italics</vt:lpstr>
      <vt:lpstr>Calibri</vt:lpstr>
      <vt:lpstr>Wingdings</vt:lpstr>
      <vt:lpstr>Arial</vt:lpstr>
      <vt:lpstr>Office Theme</vt:lpstr>
      <vt:lpstr>PowerPoint Presentation</vt:lpstr>
      <vt:lpstr>PowerPoint Presentation</vt:lpstr>
      <vt:lpstr>PowerPoint Presentation</vt:lpstr>
      <vt:lpstr>National Labor Relations Act Section 7 (Rights of Employees) </vt:lpstr>
      <vt:lpstr>In Summary</vt:lpstr>
      <vt:lpstr>Labor Relations In Your Rearview Mirror</vt:lpstr>
      <vt:lpstr>Labor Relations in Your Rearview Mirror</vt:lpstr>
      <vt:lpstr>Modified Quickie Election Rules (6/20)</vt:lpstr>
      <vt:lpstr>New “Election Protection” Rules (3/20)</vt:lpstr>
      <vt:lpstr>Proposed Rule Restricting Voter List Disclosures</vt:lpstr>
      <vt:lpstr>New Joint Employer Standard (4/20)</vt:lpstr>
      <vt:lpstr>Labor Relations in Your Rearview Mirror</vt:lpstr>
      <vt:lpstr> </vt:lpstr>
      <vt:lpstr>Email Use – The End of Purple Communications </vt:lpstr>
      <vt:lpstr>Email Use – The End of Purple Communications  </vt:lpstr>
      <vt:lpstr>Cell Phone Policies </vt:lpstr>
      <vt:lpstr>Union Insignia Rules </vt:lpstr>
      <vt:lpstr>Confidentiality Rules</vt:lpstr>
      <vt:lpstr>Discipline of Newly Organized Union Members</vt:lpstr>
      <vt:lpstr>Restoring Arbitration Deferral Standards</vt:lpstr>
      <vt:lpstr>Jurisdiction over Religious Educational Institutions</vt:lpstr>
      <vt:lpstr>Abusive Misconduct &amp; Concerted Activity</vt:lpstr>
      <vt:lpstr>Labor Relations in Your Rearview Mirror</vt:lpstr>
      <vt:lpstr>Union Elections in Shuttered Facilities</vt:lpstr>
      <vt:lpstr>GC Memo on COVID-19 Bargaining</vt:lpstr>
      <vt:lpstr>NLRB Guidance Supporting Pandemic Decisions</vt:lpstr>
      <vt:lpstr>NLRB Guidance Supporting Pandemic Decisions</vt:lpstr>
      <vt:lpstr>NLRB Guidance Supporting Pandemic Decisions</vt:lpstr>
      <vt:lpstr>NLRB Guidance Supporting Pandemic Decisions</vt:lpstr>
      <vt:lpstr>Labor Relations in Your Rearview Mirror</vt:lpstr>
      <vt:lpstr>The PRO Act – A Glimpse Into the Future?</vt:lpstr>
      <vt:lpstr>The PRO Act – Other Wish List Items</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ACC-W PPT Business Summit Template</dc:title>
  <dc:creator>OrgSupport</dc:creator>
  <cp:lastModifiedBy>Lyon, Todd</cp:lastModifiedBy>
  <cp:revision>32</cp:revision>
  <dcterms:created xsi:type="dcterms:W3CDTF">2006-08-16T00:00:00Z</dcterms:created>
  <dcterms:modified xsi:type="dcterms:W3CDTF">2021-01-28T15:42:06Z</dcterms:modified>
  <dc:identifier>DAEKba97Vw8</dc:identifier>
</cp:coreProperties>
</file>