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r:id="rId4" id="2147483648"/>
  </p:sldMasterIdLst>
  <p:notesMasterIdLst>
    <p:notesMasterId r:id="rId47"/>
  </p:notesMasterIdLst>
  <p:sldIdLst>
    <p:sldId r:id="rId5" id="256"/>
    <p:sldId r:id="rId6" id="257"/>
    <p:sldId r:id="rId7" id="259"/>
    <p:sldId r:id="rId8" id="298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  <p:sldId r:id="rId18" id="269"/>
    <p:sldId r:id="rId19" id="270"/>
    <p:sldId r:id="rId20" id="271"/>
    <p:sldId r:id="rId21" id="272"/>
    <p:sldId r:id="rId22" id="273"/>
    <p:sldId r:id="rId23" id="274"/>
    <p:sldId r:id="rId24" id="275"/>
    <p:sldId r:id="rId25" id="276"/>
    <p:sldId r:id="rId26" id="277"/>
    <p:sldId r:id="rId27" id="278"/>
    <p:sldId r:id="rId28" id="279"/>
    <p:sldId r:id="rId29" id="280"/>
    <p:sldId r:id="rId30" id="281"/>
    <p:sldId r:id="rId31" id="282"/>
    <p:sldId r:id="rId32" id="283"/>
    <p:sldId r:id="rId33" id="284"/>
    <p:sldId r:id="rId34" id="285"/>
    <p:sldId r:id="rId35" id="286"/>
    <p:sldId r:id="rId36" id="287"/>
    <p:sldId r:id="rId37" id="288"/>
    <p:sldId r:id="rId38" id="289"/>
    <p:sldId r:id="rId39" id="290"/>
    <p:sldId r:id="rId40" id="291"/>
    <p:sldId r:id="rId41" id="292"/>
    <p:sldId r:id="rId42" id="293"/>
    <p:sldId r:id="rId43" id="294"/>
    <p:sldId r:id="rId44" id="295"/>
    <p:sldId r:id="rId45" id="296"/>
    <p:sldId r:id="rId46" id="299"/>
  </p:sldIdLst>
  <p:sldSz cx="18288000" cy="10287000"/>
  <p:notesSz cx="6858000" cy="9144000"/>
  <p:embeddedFontLst>
    <p:embeddedFont>
      <p:font typeface="Cormorant Garamond Medium" panose="020B0604020202020204" charset="0"/>
      <p:regular r:id="rId48"/>
    </p:embeddedFont>
    <p:embeddedFont>
      <p:font typeface="Cormorant Garamond Medium Italics" panose="020B0604020202020204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23F"/>
    <a:srgbClr val="FFFFFF"/>
    <a:srgbClr val="BB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270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383"/>
    </p:cViewPr>
  </p:sorter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customXml" Target="../customXml/item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customXml" Target="../customXml/item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notesMaster" Target="notesMasters/notesMaster1.xml" /><Relationship Id="rId48" Type="http://schemas.openxmlformats.org/officeDocument/2006/relationships/font" Target="fonts/font1.fntdata" /><Relationship Id="rId49" Type="http://schemas.openxmlformats.org/officeDocument/2006/relationships/font" Target="fonts/font2.fntdata" /><Relationship Id="rId5" Type="http://schemas.openxmlformats.org/officeDocument/2006/relationships/slide" Target="slides/slide1.xml" /><Relationship Id="rId50" Type="http://schemas.openxmlformats.org/officeDocument/2006/relationships/font" Target="fonts/font3.fntdata" /><Relationship Id="rId51" Type="http://schemas.openxmlformats.org/officeDocument/2006/relationships/font" Target="fonts/font4.fntdata" /><Relationship Id="rId52" Type="http://schemas.openxmlformats.org/officeDocument/2006/relationships/font" Target="fonts/font5.fntdata" /><Relationship Id="rId53" Type="http://schemas.openxmlformats.org/officeDocument/2006/relationships/font" Target="fonts/font6.fntdata" /><Relationship Id="rId54" Type="http://schemas.openxmlformats.org/officeDocument/2006/relationships/tags" Target="tags/tag1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ACF3D-8BB6-4184-A8D4-F8A0DA0A8F6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FF4D-3706-42E4-8BF3-247B1C0D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3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4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5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6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7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8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3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4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2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5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6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7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8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0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6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7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8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9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0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2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02057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/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0088"/>
            <a:ext cx="6202362" cy="3489325"/>
          </a:xfrm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2775"/>
            <a:ext cx="5149850" cy="418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11547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479854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874526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/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0088"/>
            <a:ext cx="6202362" cy="3489325"/>
          </a:xfrm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2775"/>
            <a:ext cx="5149850" cy="418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560939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992672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25D2E-EDC6-465E-844F-049FC0F524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4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25D2E-EDC6-465E-844F-049FC0F524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6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867A-D087-4E46-9ACD-6EF17C130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1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867A-D087-4E46-9ACD-6EF17C130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4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25D2E-EDC6-465E-844F-049FC0F524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25D2E-EDC6-465E-844F-049FC0F524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9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743682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748807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882282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712730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78663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57679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/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0088"/>
            <a:ext cx="6202362" cy="3489325"/>
          </a:xfrm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2775"/>
            <a:ext cx="5149850" cy="418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88971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25D2E-EDC6-465E-844F-049FC0F524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fontAlgn="base" eaLnBrk="0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/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0088"/>
            <a:ext cx="6202362" cy="3489325"/>
          </a:xfrm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2775"/>
            <a:ext cx="5149850" cy="418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99435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61108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21732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75306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36250909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344400" y="6667500"/>
            <a:ext cx="5967420" cy="3619500"/>
          </a:xfrm>
          <a:prstGeom prst="rect"/>
          <a:solidFill>
            <a:srgbClr val="BB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/>
          <a:srcRect l="505" t="822" r="47475" b="-822"/>
          <a:stretch>
            <a:fillRect/>
          </a:stretch>
        </p:blipFill>
        <p:spPr>
          <a:xfrm>
            <a:off x="10439400" y="0"/>
            <a:ext cx="7848600" cy="7124700"/>
          </a:xfrm>
          <a:prstGeom prst="rect"/>
        </p:spPr>
      </p:pic>
      <p:sp>
        <p:nvSpPr>
          <p:cNvPr id="10" name="AutoShape 3"/>
          <p:cNvSpPr/>
          <p:nvPr userDrawn="1"/>
        </p:nvSpPr>
        <p:spPr>
          <a:xfrm rot="20817072">
            <a:off x="9364133" y="56022"/>
            <a:ext cx="2586404" cy="10568093"/>
          </a:xfrm>
          <a:prstGeom prst="rect"/>
          <a:solidFill>
            <a:srgbClr val="FFFFFF"/>
          </a:solidFill>
        </p:spPr>
      </p:sp>
      <p:sp>
        <p:nvSpPr>
          <p:cNvPr id="11" name="AutoShape 4"/>
          <p:cNvSpPr/>
          <p:nvPr userDrawn="1"/>
        </p:nvSpPr>
        <p:spPr>
          <a:xfrm rot="20817072">
            <a:off x="11898398" y="-372450"/>
            <a:ext cx="549542" cy="11028256"/>
          </a:xfrm>
          <a:prstGeom prst="rect"/>
          <a:solidFill>
            <a:srgbClr val="DB2345"/>
          </a:solidFill>
        </p:spPr>
      </p:sp>
      <p:sp>
        <p:nvSpPr>
          <p:cNvPr id="12" name="AutoShape 9"/>
          <p:cNvSpPr/>
          <p:nvPr userDrawn="1"/>
        </p:nvSpPr>
        <p:spPr>
          <a:xfrm rot="20817072">
            <a:off x="11429993" y="-283710"/>
            <a:ext cx="549542" cy="10895029"/>
          </a:xfrm>
          <a:prstGeom prst="rect"/>
          <a:solidFill>
            <a:srgbClr val="000000"/>
          </a:solidFill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479506"/>
            <a:ext cx="10477500" cy="2285999"/>
          </a:xfrm>
        </p:spPr>
        <p:txBody>
          <a:bodyPr>
            <a:normAutofit/>
          </a:bodyPr>
          <a:lstStyle>
            <a:lvl1pPr algn="l">
              <a:defRPr sz="72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5143500"/>
            <a:ext cx="104775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91059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67600" y="91059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91059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F9DED-B36A-0746-B690-04DB8A2DE4B1}"/>
              </a:ext>
            </a:extLst>
          </p:cNvPr>
          <p:cNvSpPr/>
          <p:nvPr userDrawn="1"/>
        </p:nvSpPr>
        <p:spPr>
          <a:xfrm>
            <a:off x="-1" y="9810835"/>
            <a:ext cx="18288002" cy="47616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32BE72-A30C-CA43-B61F-BF0BD2654DCF}"/>
              </a:ext>
            </a:extLst>
          </p:cNvPr>
          <p:cNvSpPr/>
          <p:nvPr userDrawn="1"/>
        </p:nvSpPr>
        <p:spPr>
          <a:xfrm>
            <a:off x="10782301" y="0"/>
            <a:ext cx="7505702" cy="10287003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F54707-0FC1-0F4D-961E-BD62CCBE4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26004"/>
          <a:stretch>
            <a:fillRect/>
          </a:stretch>
        </p:blipFill>
        <p:spPr>
          <a:xfrm>
            <a:off x="11514057" y="872448"/>
            <a:ext cx="6148898" cy="226875"/>
          </a:xfrm>
          <a:prstGeom prst="rect"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AB727-EB2D-F648-ADB6-DD6B043F4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26004"/>
          <a:stretch>
            <a:fillRect/>
          </a:stretch>
        </p:blipFill>
        <p:spPr>
          <a:xfrm>
            <a:off x="11509551" y="8659511"/>
            <a:ext cx="6148898" cy="226875"/>
          </a:xfrm>
          <a:prstGeom prst="rect"/>
        </p:spPr>
      </p:pic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DCDAAE18-DA66-1C42-9FCA-72676E5665C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09550" y="1482518"/>
            <a:ext cx="6157912" cy="6793802"/>
          </a:xfrm>
          <a:prstGeom prst="rect"/>
        </p:spPr>
        <p:txBody>
          <a:bodyPr anchor="ctr">
            <a:normAutofit/>
          </a:bodyPr>
          <a:lstStyle>
            <a:lvl1pPr marL="0" indent="0" algn="ctr">
              <a:buNone/>
              <a:defRPr sz="4050" b="0">
                <a:solidFill>
                  <a:schemeClr val="bg1"/>
                </a:solidFill>
              </a:defRPr>
            </a:lvl1pPr>
            <a:lvl2pPr marL="514350" indent="0">
              <a:buNone/>
              <a:defRPr sz="3150">
                <a:solidFill>
                  <a:schemeClr val="bg1"/>
                </a:solidFill>
              </a:defRPr>
            </a:lvl2pPr>
            <a:lvl3pPr marL="1028700" indent="0">
              <a:buNone/>
              <a:defRPr sz="3150">
                <a:solidFill>
                  <a:schemeClr val="bg1"/>
                </a:solidFill>
              </a:defRPr>
            </a:lvl3pPr>
            <a:lvl4pPr marL="1543050" indent="0">
              <a:buNone/>
              <a:defRPr sz="3150">
                <a:solidFill>
                  <a:schemeClr val="bg1"/>
                </a:solidFill>
              </a:defRPr>
            </a:lvl4pPr>
            <a:lvl5pPr marL="2057400" indent="0">
              <a:buNone/>
              <a:defRPr sz="31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Click to Edit </a:t>
            </a:r>
            <a:br>
              <a:rPr lang="en-US" dirty="1"/>
            </a:br>
            <a:r>
              <a:rPr lang="en-US" dirty="1"/>
              <a:t>Section Divider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7EA1B8D-CF67-F746-8EB4-2C779BD25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01700" y="9829802"/>
            <a:ext cx="4267200" cy="342900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4C66BB6-4427-534E-ABE6-32BDA55B65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782300" cy="10287000"/>
          </a:xfrm>
          <a:prstGeom prst="rect"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8288000" cy="10287003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572459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Solid Te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/>
          <p:nvPr userDrawn="1"/>
        </p:nvSpPr>
        <p:spPr>
          <a:xfrm>
            <a:off x="437980" y="424323"/>
            <a:ext cx="17412040" cy="9424697"/>
          </a:xfrm>
          <a:prstGeom prst="rect"/>
          <a:solidFill>
            <a:srgbClr val="FFFFFF"/>
          </a:solidFill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601700" y="9829802"/>
            <a:ext cx="4267200" cy="342900"/>
          </a:xfrm>
          <a:prstGeom prst="rect"/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02B45E-BDCD-144F-8A22-6C636B505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548" y="630557"/>
            <a:ext cx="16764000" cy="1741817"/>
          </a:xfrm>
          <a:prstGeom prst="rect"/>
        </p:spPr>
        <p:txBody>
          <a:bodyPr anchor="ctr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1"/>
              <a:t>Click to Edit Title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AD91BB8-121A-AE4E-9478-5330313F6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0" y="2606040"/>
            <a:ext cx="16764000" cy="6858000"/>
          </a:xfrm>
          <a:prstGeom prst="rect"/>
        </p:spPr>
        <p:txBody>
          <a:bodyPr anchor="t">
            <a:normAutofit/>
          </a:bodyPr>
          <a:lstStyle>
            <a:lvl1pPr marL="514350" indent="-514350">
              <a:spcAft>
                <a:spcPts val="450"/>
              </a:spcAft>
              <a:buFont typeface="Arial" panose="020b0604020202020204" pitchFamily="34" charset="0"/>
              <a:buChar char="•"/>
              <a:defRPr sz="3200"/>
            </a:lvl1pPr>
            <a:lvl2pPr marL="1028700" indent="-514350">
              <a:spcAft>
                <a:spcPts val="450"/>
              </a:spcAft>
              <a:buFont typeface="Apple Symbols" panose="02000000000000000000" pitchFamily="2" charset="-79"/>
              <a:buChar char="⎻"/>
              <a:defRPr sz="2800"/>
            </a:lvl2pPr>
            <a:lvl3pPr marL="1414463" indent="-385763">
              <a:spcAft>
                <a:spcPts val="450"/>
              </a:spcAft>
              <a:buFont typeface="Apple Symbols" panose="02000000000000000000" pitchFamily="2" charset="-79"/>
              <a:buChar char="⎻"/>
              <a:defRPr sz="2800"/>
            </a:lvl3pPr>
            <a:lvl4pPr marL="1928813" indent="-385763">
              <a:spcAft>
                <a:spcPts val="450"/>
              </a:spcAft>
              <a:buFont typeface="Apple Symbols" panose="02000000000000000000" pitchFamily="2" charset="-79"/>
              <a:buChar char="⎻"/>
              <a:defRPr sz="2800"/>
            </a:lvl4pPr>
            <a:lvl5pPr marL="2443163" indent="-385763">
              <a:spcAft>
                <a:spcPts val="450"/>
              </a:spcAft>
              <a:buFont typeface="Apple Symbols" panose="02000000000000000000" pitchFamily="2" charset="-79"/>
              <a:buChar char="⎻"/>
              <a:defRPr sz="2800"/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8288000" cy="10287003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837355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/>
          <p:nvPr userDrawn="1"/>
        </p:nvSpPr>
        <p:spPr>
          <a:xfrm>
            <a:off x="437980" y="424323"/>
            <a:ext cx="17412040" cy="9424697"/>
          </a:xfrm>
          <a:prstGeom prst="rect"/>
          <a:solidFill>
            <a:srgbClr val="FFFFFF"/>
          </a:solid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10" y="800100"/>
            <a:ext cx="16775632" cy="1143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10" y="2318876"/>
            <a:ext cx="16830590" cy="723628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93345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93345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 userDrawn="1"/>
        </p:nvSpPr>
        <p:spPr>
          <a:xfrm>
            <a:off x="437980" y="424323"/>
            <a:ext cx="17412040" cy="9424697"/>
          </a:xfrm>
          <a:prstGeom prst="rect"/>
          <a:solidFill>
            <a:srgbClr val="FFFFFF"/>
          </a:solid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513"/>
            <a:ext cx="16611600" cy="114300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880" y="2195512"/>
            <a:ext cx="7868920" cy="66847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0" y="2195511"/>
            <a:ext cx="8549640" cy="66847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0" y="91821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96200" y="91821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25200" y="9182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/>
          <p:nvPr userDrawn="1"/>
        </p:nvSpPr>
        <p:spPr>
          <a:xfrm>
            <a:off x="7772400" y="4800600"/>
            <a:ext cx="5486400" cy="566738"/>
          </a:xfrm>
          <a:prstGeom prst="rect"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1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772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4"/>
          </p:nvPr>
        </p:nvSpPr>
        <p:spPr>
          <a:xfrm>
            <a:off x="7772400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0.png" /><Relationship Id="rId3" Type="http://schemas.openxmlformats.org/officeDocument/2006/relationships/hyperlink" Target="mailto:ttyson@littler.com" TargetMode="External" /><Relationship Id="rId4" Type="http://schemas.openxmlformats.org/officeDocument/2006/relationships/hyperlink" Target="mailto:Kristina@wafirm.com" TargetMode="External" /><Relationship Id="rId5" Type="http://schemas.openxmlformats.org/officeDocument/2006/relationships/image" Target="../media/image11.png" /><Relationship Id="rId6" Type="http://schemas.openxmlformats.org/officeDocument/2006/relationships/image" Target="../media/image12.jpeg" /><Relationship Id="rId7" Type="http://schemas.openxmlformats.org/officeDocument/2006/relationships/hyperlink" Target="mailto:mccray.Pettway@expeditors.com" TargetMode="External" /><Relationship Id="rId8" Type="http://schemas.openxmlformats.org/officeDocument/2006/relationships/image" Target="../media/image1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5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6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8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0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344400" y="6667500"/>
            <a:ext cx="5967420" cy="3619500"/>
          </a:xfrm>
          <a:prstGeom prst="rect"/>
          <a:solidFill>
            <a:srgbClr val="BBECF1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5" t="822" r="47475" b="-822"/>
          <a:stretch>
            <a:fillRect/>
          </a:stretch>
        </p:blipFill>
        <p:spPr>
          <a:xfrm>
            <a:off x="10439400" y="0"/>
            <a:ext cx="7848600" cy="7124700"/>
          </a:xfrm>
          <a:prstGeom prst="rect"/>
        </p:spPr>
      </p:pic>
      <p:sp>
        <p:nvSpPr>
          <p:cNvPr id="3" name="AutoShape 3"/>
          <p:cNvSpPr/>
          <p:nvPr/>
        </p:nvSpPr>
        <p:spPr>
          <a:xfrm rot="-782927">
            <a:off x="9364133" y="56022"/>
            <a:ext cx="2586404" cy="10568093"/>
          </a:xfrm>
          <a:prstGeom prst="rect"/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-782927">
            <a:off x="11898398" y="-372450"/>
            <a:ext cx="549542" cy="11028256"/>
          </a:xfrm>
          <a:prstGeom prst="rect"/>
          <a:solidFill>
            <a:srgbClr val="DB234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5174" y="654441"/>
            <a:ext cx="8457326" cy="4513596"/>
          </a:xfrm>
          <a:prstGeom prst="rect"/>
        </p:spPr>
      </p:pic>
      <p:sp>
        <p:nvSpPr>
          <p:cNvPr id="7" name="TextBox 7"/>
          <p:cNvSpPr txBox="1"/>
          <p:nvPr/>
        </p:nvSpPr>
        <p:spPr>
          <a:xfrm>
            <a:off x="1015193" y="5455164"/>
            <a:ext cx="12358759" cy="1813766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spc="-420" dirty="1">
                <a:solidFill>
                  <a:srgbClr val="000000"/>
                </a:solidFill>
                <a:latin typeface="Cormorant Garamond Medium"/>
              </a:rPr>
              <a:t>International Reductions </a:t>
            </a:r>
            <a:br>
              <a:rPr lang="en-US" sz="7200" spc="-420" dirty="1">
                <a:solidFill>
                  <a:srgbClr val="000000"/>
                </a:solidFill>
                <a:latin typeface="Cormorant Garamond Medium"/>
              </a:rPr>
            </a:br>
            <a:r>
              <a:rPr lang="en-US" sz="7200" spc="-420" dirty="1">
                <a:solidFill>
                  <a:srgbClr val="000000"/>
                </a:solidFill>
                <a:latin typeface="Cormorant Garamond Medium"/>
              </a:rPr>
              <a:t>in Force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9957" y="7556057"/>
            <a:ext cx="12353995" cy="661271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6000" spc="130" dirty="1">
                <a:solidFill>
                  <a:srgbClr val="DB2345"/>
                </a:solidFill>
                <a:latin typeface="Cormorant Garamond Medium Italics"/>
              </a:rPr>
              <a:t>Where to Begin?</a:t>
            </a:r>
          </a:p>
        </p:txBody>
      </p:sp>
      <p:sp>
        <p:nvSpPr>
          <p:cNvPr id="9" name="AutoShape 9"/>
          <p:cNvSpPr/>
          <p:nvPr/>
        </p:nvSpPr>
        <p:spPr>
          <a:xfrm rot="-782927">
            <a:off x="11429993" y="-283710"/>
            <a:ext cx="549542" cy="10895029"/>
          </a:xfrm>
          <a:prstGeom prst="rect"/>
          <a:solidFill>
            <a:srgbClr val="000000"/>
          </a:solidFill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3226" y="5049564"/>
            <a:ext cx="7500257" cy="4500154"/>
          </a:xfrm>
          <a:prstGeom prst="rect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1"/>
              <a:t>Legal &amp; HR Educate the Business on Issues that may Impact their Goals </a:t>
            </a:r>
          </a:p>
          <a:p>
            <a:pPr marL="0" indent="0">
              <a:buNone/>
            </a:pPr>
            <a:r>
              <a:rPr lang="en-US" b="1" i="1" dirty="1"/>
              <a:t>For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No “at-will” employment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1"/>
              <a:t> may not be in control of selection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Information and consultation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Risks and costs – informed decisions that</a:t>
            </a:r>
            <a:r>
              <a:rPr lang="en-US" i="1" dirty="1"/>
              <a:t> leaders </a:t>
            </a:r>
            <a:r>
              <a:rPr lang="en-US" dirty="1"/>
              <a:t>must make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1"/>
              <a:t>Who has the “D”? (For each phase)</a:t>
            </a:r>
          </a:p>
          <a:p>
            <a:pPr marL="685800" lvl="1" indent="0">
              <a:buNone/>
            </a:pPr>
            <a:endParaRPr 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>
                <a:latin typeface="+mn-lt"/>
              </a:rPr>
              <a:t>Pre-Planning</a:t>
            </a:r>
          </a:p>
        </p:txBody>
      </p:sp>
    </p:spTree>
    <p:extLst>
      <p:ext uri="{BB962C8B-B14F-4D97-AF65-F5344CB8AC3E}">
        <p14:creationId xmlns:p14="http://schemas.microsoft.com/office/powerpoint/2010/main" val="1531768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96600" y="2019300"/>
            <a:ext cx="6783324" cy="7322329"/>
          </a:xfrm>
          <a:prstGeom prst="rect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1"/>
              <a:t>Leaders Should Understand </a:t>
            </a:r>
            <a:r>
              <a:rPr lang="en-US" b="1" i="1" dirty="1"/>
              <a:t>Early</a:t>
            </a:r>
            <a:r>
              <a:rPr lang="en-US" b="1" dirty="1"/>
              <a:t>: </a:t>
            </a:r>
          </a:p>
          <a:p>
            <a:r>
              <a:rPr lang="en-US" dirty="1"/>
              <a:t>Avoid using unilateral language. Instead say:</a:t>
            </a:r>
          </a:p>
          <a:p>
            <a:pPr lvl="1"/>
            <a:r>
              <a:rPr lang="en-US" dirty="1"/>
              <a:t>“it is proposed that…”</a:t>
            </a:r>
          </a:p>
          <a:p>
            <a:pPr lvl="1"/>
            <a:r>
              <a:rPr lang="en-US" dirty="1"/>
              <a:t>“subject to consultation…”</a:t>
            </a:r>
          </a:p>
          <a:p>
            <a:r>
              <a:rPr lang="en-US" dirty="1"/>
              <a:t>Time to completion may vary by country, take months</a:t>
            </a:r>
          </a:p>
          <a:p>
            <a:r>
              <a:rPr lang="en-US" dirty="1"/>
              <a:t>Understand confidentiality/secrecy limitations</a:t>
            </a:r>
          </a:p>
          <a:p>
            <a:pPr lvl="1"/>
            <a:r>
              <a:rPr lang="en-US" dirty="1"/>
              <a:t>cultural </a:t>
            </a:r>
          </a:p>
          <a:p>
            <a:pPr lvl="1"/>
            <a:r>
              <a:rPr lang="en-US" dirty="1"/>
              <a:t>organizational</a:t>
            </a:r>
          </a:p>
          <a:p>
            <a:pPr lvl="1"/>
            <a:r>
              <a:rPr lang="en-US" dirty="1"/>
              <a:t>legal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>
                <a:latin typeface="+mn-lt"/>
              </a:rPr>
              <a:t>Pre-Planning</a:t>
            </a:r>
          </a:p>
        </p:txBody>
      </p:sp>
    </p:spTree>
    <p:extLst>
      <p:ext uri="{BB962C8B-B14F-4D97-AF65-F5344CB8AC3E}">
        <p14:creationId xmlns:p14="http://schemas.microsoft.com/office/powerpoint/2010/main" val="146372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00" y="2705100"/>
            <a:ext cx="5190744" cy="6671907"/>
          </a:xfrm>
          <a:prstGeom prst="rect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1"/>
              <a:t>Practical details for team, such as: </a:t>
            </a:r>
          </a:p>
          <a:p>
            <a:pPr lvl="1"/>
            <a:r>
              <a:rPr lang="en-US" dirty="1"/>
              <a:t>key team members planning leaves or holidays  </a:t>
            </a:r>
          </a:p>
          <a:p>
            <a:pPr lvl="1"/>
            <a:r>
              <a:rPr lang="en-US" dirty="1"/>
              <a:t>expectations for quantity, hours of work, skills </a:t>
            </a:r>
          </a:p>
          <a:p>
            <a:pPr lvl="1"/>
            <a:r>
              <a:rPr lang="en-US" dirty="1"/>
              <a:t>is anyone indispensable, if so how to address risk   </a:t>
            </a:r>
          </a:p>
          <a:p>
            <a:pPr lvl="1"/>
            <a:r>
              <a:rPr lang="en-US" dirty="1"/>
              <a:t>text and call protocol </a:t>
            </a:r>
          </a:p>
          <a:p>
            <a:pPr lvl="2"/>
            <a:r>
              <a:rPr lang="en-US" dirty="1"/>
              <a:t>who is required/optional</a:t>
            </a:r>
          </a:p>
          <a:p>
            <a:pPr lvl="2"/>
            <a:r>
              <a:rPr lang="en-US" dirty="1"/>
              <a:t>time zone equity</a:t>
            </a:r>
          </a:p>
          <a:p>
            <a:pPr lvl="2"/>
            <a:r>
              <a:rPr lang="en-US" dirty="1"/>
              <a:t>written communication potentially subject to disclosure- </a:t>
            </a:r>
            <a:r>
              <a:rPr lang="en-US" i="1" dirty="1"/>
              <a:t>always</a:t>
            </a:r>
          </a:p>
          <a:p>
            <a:pPr marL="1285875" lvl="1"/>
            <a:r>
              <a:rPr lang="en-US" dirty="1"/>
              <a:t>inherent stress (anticipate, manage and support)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Pre-Planning</a:t>
            </a:r>
          </a:p>
        </p:txBody>
      </p:sp>
    </p:spTree>
    <p:extLst>
      <p:ext uri="{BB962C8B-B14F-4D97-AF65-F5344CB8AC3E}">
        <p14:creationId xmlns:p14="http://schemas.microsoft.com/office/powerpoint/2010/main" val="3011657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/>
              <a:t>Planning Phase</a:t>
            </a:r>
          </a:p>
        </p:txBody>
      </p:sp>
    </p:spTree>
    <p:extLst>
      <p:ext uri="{BB962C8B-B14F-4D97-AF65-F5344CB8AC3E}">
        <p14:creationId xmlns:p14="http://schemas.microsoft.com/office/powerpoint/2010/main" val="301168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21699" b="6455"/>
          <a:stretch>
            <a:fillRect/>
          </a:stretch>
        </p:blipFill>
        <p:spPr>
          <a:xfrm>
            <a:off x="11430000" y="3390900"/>
            <a:ext cx="5466919" cy="5867400"/>
          </a:xfrm>
          <a:prstGeom prst="rect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10" y="2318876"/>
            <a:ext cx="12563390" cy="7236285"/>
          </a:xfrm>
        </p:spPr>
        <p:txBody>
          <a:bodyPr>
            <a:normAutofit/>
          </a:bodyPr>
          <a:lstStyle/>
          <a:p>
            <a:r>
              <a:rPr lang="en-US" dirty="1"/>
              <a:t>Obtain “black letter law” summaries</a:t>
            </a:r>
          </a:p>
          <a:p>
            <a:r>
              <a:rPr lang="en-US" dirty="1"/>
              <a:t>Articulate and document business reasons for terminations and restructuring, document if alternatives considered</a:t>
            </a:r>
          </a:p>
          <a:p>
            <a:r>
              <a:rPr lang="en-US" dirty="1"/>
              <a:t>Severe economic duress may impact steps &amp; timing</a:t>
            </a:r>
          </a:p>
          <a:p>
            <a:r>
              <a:rPr lang="en-US" dirty="1"/>
              <a:t>Identify and gather documentation</a:t>
            </a:r>
          </a:p>
          <a:p>
            <a:r>
              <a:rPr lang="en-US" dirty="1"/>
              <a:t>Identify interdependencies across borders</a:t>
            </a:r>
          </a:p>
          <a:p>
            <a:pPr lvl="1"/>
            <a:r>
              <a:rPr lang="en-US" dirty="1"/>
              <a:t>business needs</a:t>
            </a:r>
          </a:p>
          <a:p>
            <a:pPr lvl="1"/>
            <a:r>
              <a:rPr lang="en-US" dirty="1"/>
              <a:t>timing of announcements, decisions</a:t>
            </a:r>
          </a:p>
          <a:p>
            <a:r>
              <a:rPr lang="en-US" dirty="1"/>
              <a:t> Develop proposed target organization(s)</a:t>
            </a:r>
          </a:p>
          <a:p>
            <a:pPr lvl="1"/>
            <a:r>
              <a:rPr lang="en-US" dirty="1"/>
              <a:t>by business unit AND</a:t>
            </a:r>
          </a:p>
          <a:p>
            <a:pPr lvl="1"/>
            <a:r>
              <a:rPr lang="en-US" dirty="1"/>
              <a:t>by country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>
                <a:latin typeface="+mn-lt"/>
              </a:rPr>
              <a:t>Planning Phase</a:t>
            </a:r>
          </a:p>
        </p:txBody>
      </p:sp>
    </p:spTree>
    <p:extLst>
      <p:ext uri="{BB962C8B-B14F-4D97-AF65-F5344CB8AC3E}">
        <p14:creationId xmlns:p14="http://schemas.microsoft.com/office/powerpoint/2010/main" val="1677919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15600" y="2476500"/>
            <a:ext cx="5305816" cy="6474533"/>
          </a:xfrm>
          <a:prstGeom prst="rect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Intellectual Property and Restrictive Covenants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1"/>
              <a:t>Inventory </a:t>
            </a:r>
          </a:p>
          <a:p>
            <a:pPr lvl="1"/>
            <a:r>
              <a:rPr lang="en-US" dirty="1"/>
              <a:t>contractual terms</a:t>
            </a:r>
          </a:p>
          <a:p>
            <a:pPr lvl="1"/>
            <a:r>
              <a:rPr lang="en-US" dirty="1"/>
              <a:t>effectiveness of non-competes and non-solicitation</a:t>
            </a:r>
          </a:p>
          <a:p>
            <a:pPr lvl="1"/>
            <a:r>
              <a:rPr lang="en-US" dirty="1"/>
              <a:t>agreements executed?</a:t>
            </a:r>
          </a:p>
          <a:p>
            <a:r>
              <a:rPr lang="en-US" dirty="1"/>
              <a:t>Prior breach by Company</a:t>
            </a:r>
          </a:p>
          <a:p>
            <a:r>
              <a:rPr lang="en-US" dirty="1"/>
              <a:t>Payment and waiver</a:t>
            </a:r>
          </a:p>
        </p:txBody>
      </p:sp>
    </p:spTree>
    <p:extLst>
      <p:ext uri="{BB962C8B-B14F-4D97-AF65-F5344CB8AC3E}">
        <p14:creationId xmlns:p14="http://schemas.microsoft.com/office/powerpoint/2010/main" val="1956538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1"/>
              <a:t>Legal Considerations</a:t>
            </a:r>
            <a:br>
              <a:rPr lang="en-US" dirty="1">
                <a:cs typeface="Calibri" pitchFamily="34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3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Legal Considerations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11676" b="5327"/>
          <a:stretch>
            <a:fillRect/>
          </a:stretch>
        </p:blipFill>
        <p:spPr>
          <a:xfrm>
            <a:off x="9296398" y="2476500"/>
            <a:ext cx="8229602" cy="6588363"/>
          </a:xfrm>
          <a:prstGeom prst="rect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1"/>
              <a:t>After Initial Planning and Review, Drill Down into the Law</a:t>
            </a:r>
          </a:p>
          <a:p>
            <a:r>
              <a:rPr lang="en-US" dirty="1"/>
              <a:t>Consider number of </a:t>
            </a:r>
            <a:r>
              <a:rPr lang="en-US" i="1" dirty="1"/>
              <a:t>potential</a:t>
            </a:r>
            <a:r>
              <a:rPr lang="en-US" dirty="1"/>
              <a:t> layoffs/changes</a:t>
            </a:r>
          </a:p>
          <a:p>
            <a:pPr lvl="1"/>
            <a:r>
              <a:rPr lang="en-US" dirty="1"/>
              <a:t>this should not be pre-determined</a:t>
            </a:r>
          </a:p>
          <a:p>
            <a:r>
              <a:rPr lang="en-US" dirty="1"/>
              <a:t>Identify legal requirements, for example:</a:t>
            </a:r>
          </a:p>
          <a:p>
            <a:pPr lvl="1"/>
            <a:r>
              <a:rPr lang="en-US" dirty="1"/>
              <a:t>trigger numbers for collective redundancies</a:t>
            </a:r>
          </a:p>
          <a:p>
            <a:r>
              <a:rPr lang="en-US" dirty="1"/>
              <a:t>Define legal processes </a:t>
            </a:r>
          </a:p>
          <a:p>
            <a:pPr lvl="1"/>
            <a:r>
              <a:rPr lang="en-US" dirty="1"/>
              <a:t>how do they all fit together?</a:t>
            </a:r>
          </a:p>
          <a:p>
            <a:pPr lvl="1"/>
            <a:r>
              <a:rPr lang="en-US" dirty="1"/>
              <a:t>develop timelines   </a:t>
            </a:r>
          </a:p>
          <a:p>
            <a:pPr lvl="1"/>
            <a:r>
              <a:rPr lang="en-US" dirty="1"/>
              <a:t>country-specific</a:t>
            </a:r>
          </a:p>
          <a:p>
            <a:pPr marL="685800" lvl="1" indent="0">
              <a:buNone/>
            </a:pPr>
            <a:r>
              <a:rPr lang="en-US" dirty="1"/>
              <a:t>   requirements/scope will affect </a:t>
            </a:r>
          </a:p>
          <a:p>
            <a:pPr marL="685800" lvl="1" indent="0">
              <a:buNone/>
            </a:pPr>
            <a:r>
              <a:rPr lang="en-US" dirty="1"/>
              <a:t>   timing for others</a:t>
            </a:r>
          </a:p>
        </p:txBody>
      </p:sp>
    </p:spTree>
    <p:extLst>
      <p:ext uri="{BB962C8B-B14F-4D97-AF65-F5344CB8AC3E}">
        <p14:creationId xmlns:p14="http://schemas.microsoft.com/office/powerpoint/2010/main" val="398079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781300"/>
            <a:ext cx="13716000" cy="7200900"/>
          </a:xfrm>
        </p:spPr>
        <p:txBody>
          <a:bodyPr/>
          <a:lstStyle/>
          <a:p>
            <a:pPr marL="0" indent="0">
              <a:buNone/>
            </a:pPr>
            <a:r>
              <a:rPr lang="en-GB" b="1" dirty="1"/>
              <a:t>“</a:t>
            </a:r>
            <a:r>
              <a:rPr lang="en-US" b="1" dirty="1"/>
              <a:t>Where an employer is </a:t>
            </a:r>
            <a:r>
              <a:rPr lang="en-US" b="1" dirty="1">
                <a:solidFill>
                  <a:srgbClr val="00A0AF"/>
                </a:solidFill>
              </a:rPr>
              <a:t>contemplating</a:t>
            </a:r>
            <a:r>
              <a:rPr lang="en-US" b="1" dirty="1"/>
              <a:t> </a:t>
            </a:r>
            <a:r>
              <a:rPr lang="en-US" b="1" dirty="1">
                <a:solidFill>
                  <a:srgbClr val="92D050"/>
                </a:solidFill>
              </a:rPr>
              <a:t>collective</a:t>
            </a:r>
            <a:r>
              <a:rPr lang="en-US" b="1" dirty="1">
                <a:solidFill>
                  <a:srgbClr val="00A0AF"/>
                </a:solidFill>
              </a:rPr>
              <a:t> </a:t>
            </a:r>
            <a:r>
              <a:rPr lang="en-US" b="1" dirty="1">
                <a:solidFill>
                  <a:schemeClr val="accent2"/>
                </a:solidFill>
              </a:rPr>
              <a:t>redundancies</a:t>
            </a:r>
            <a:r>
              <a:rPr lang="en-US" b="1" dirty="1"/>
              <a:t>…”</a:t>
            </a:r>
            <a:endParaRPr lang="en-GB" b="1"/>
          </a:p>
          <a:p>
            <a:pPr marL="0" indent="0"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7480" y="652166"/>
            <a:ext cx="12893040" cy="2016252"/>
          </a:xfrm>
        </p:spPr>
        <p:txBody>
          <a:bodyPr>
            <a:normAutofit fontScale="90000"/>
          </a:bodyPr>
          <a:lstStyle/>
          <a:p>
            <a:r>
              <a:rPr lang="en-US" dirty="1"/>
              <a:t>Legal Considerations</a:t>
            </a:r>
            <a:br>
              <a:rPr lang="en-US" dirty="1"/>
            </a:br>
            <a:r>
              <a:rPr lang="en-US" sz="4050" dirty="1"/>
              <a:t>Example:   RIFs in the EU</a:t>
            </a:r>
            <a:br>
              <a:rPr lang="en-US" sz="4050" dirty="1"/>
            </a:br>
            <a:r>
              <a:rPr lang="en-GB" sz="4050" dirty="1"/>
              <a:t>WHEN DOES THE ECRD APPLY?</a:t>
            </a:r>
            <a:endParaRPr lang="en-GB" sz="465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C2C4F8A-FCF7-4A23-8027-AB02DF960A30}"/>
              </a:ext>
            </a:extLst>
          </p:cNvPr>
          <p:cNvSpPr txBox="1"/>
          <p:nvPr/>
        </p:nvSpPr>
        <p:spPr>
          <a:xfrm>
            <a:off x="2290970" y="4459772"/>
            <a:ext cx="4981073" cy="3366080"/>
          </a:xfrm>
          <a:prstGeom prst="rect"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50" dirty="1"/>
              <a:t>What is “</a:t>
            </a:r>
            <a:r>
              <a:rPr lang="en-GB" sz="2850" b="1" dirty="1">
                <a:solidFill>
                  <a:srgbClr val="00A0AF"/>
                </a:solidFill>
              </a:rPr>
              <a:t>contemplating</a:t>
            </a:r>
            <a:r>
              <a:rPr lang="en-GB" sz="2850" dirty="1"/>
              <a:t>”?</a:t>
            </a:r>
          </a:p>
          <a:p>
            <a:pPr marL="0" indent="0" algn="just">
              <a:buNone/>
            </a:pPr>
            <a:r>
              <a:rPr lang="en-GB" sz="2850" dirty="1"/>
              <a:t>Have I reached a decision about what I’m going to do already?</a:t>
            </a:r>
          </a:p>
          <a:p>
            <a:endParaRPr lang="en-GB" sz="36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612E7-B3BE-444D-99C1-B40BA884D8C6}"/>
              </a:ext>
            </a:extLst>
          </p:cNvPr>
          <p:cNvSpPr txBox="1"/>
          <p:nvPr/>
        </p:nvSpPr>
        <p:spPr>
          <a:xfrm>
            <a:off x="6794094" y="6920920"/>
            <a:ext cx="4699812" cy="3366080"/>
          </a:xfrm>
          <a:prstGeom prst="rect"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850" dirty="1"/>
              <a:t>What is a “</a:t>
            </a:r>
            <a:r>
              <a:rPr lang="en-GB" sz="2850" b="1" dirty="1">
                <a:solidFill>
                  <a:schemeClr val="accent2"/>
                </a:solidFill>
              </a:rPr>
              <a:t>redundancy</a:t>
            </a:r>
            <a:r>
              <a:rPr lang="en-GB" sz="2850" dirty="1"/>
              <a:t>”? </a:t>
            </a:r>
          </a:p>
          <a:p>
            <a:pPr marL="0" indent="0" algn="just">
              <a:buNone/>
            </a:pPr>
            <a:r>
              <a:rPr lang="en-GB" sz="2850" dirty="1"/>
              <a:t>Is this </a:t>
            </a:r>
            <a:r>
              <a:rPr lang="en-GB" sz="2850" i="1" dirty="1"/>
              <a:t>any</a:t>
            </a:r>
            <a:r>
              <a:rPr lang="en-GB" sz="2850" dirty="1"/>
              <a:t> dismissal at all, or does it need to meet certain criteria to be a </a:t>
            </a:r>
            <a:r>
              <a:rPr lang="en-GB" sz="2850" i="1" dirty="1"/>
              <a:t>redundancy</a:t>
            </a:r>
            <a:r>
              <a:rPr lang="en-GB" sz="2850" dirty="1"/>
              <a:t>? </a:t>
            </a:r>
          </a:p>
          <a:p>
            <a:endParaRPr lang="en-GB" sz="360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375D512-28E0-469B-B496-3B633C38246A}"/>
              </a:ext>
            </a:extLst>
          </p:cNvPr>
          <p:cNvSpPr txBox="1"/>
          <p:nvPr/>
        </p:nvSpPr>
        <p:spPr>
          <a:xfrm>
            <a:off x="11658600" y="4486986"/>
            <a:ext cx="4531769" cy="3366080"/>
          </a:xfrm>
          <a:prstGeom prst="rect"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700" dirty="1"/>
              <a:t>What does “</a:t>
            </a:r>
            <a:r>
              <a:rPr lang="en-GB" sz="2700" b="1" dirty="1">
                <a:solidFill>
                  <a:srgbClr val="92D050"/>
                </a:solidFill>
              </a:rPr>
              <a:t>collective</a:t>
            </a:r>
            <a:r>
              <a:rPr lang="en-GB" sz="2700" dirty="1"/>
              <a:t>” mean? </a:t>
            </a:r>
          </a:p>
          <a:p>
            <a:pPr marL="0" indent="0" algn="just">
              <a:buNone/>
            </a:pPr>
            <a:r>
              <a:rPr lang="en-GB" sz="2700" dirty="1"/>
              <a:t>We know it’s a “large” RIF, but how many exactly? It requires some number crunching…</a:t>
            </a:r>
          </a:p>
          <a:p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727348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ldLvl="1" build="p"/>
      <p:bldP spid="6" grpId="1" uiExpand="1" bldLvl="1" build="p"/>
      <p:bldP spid="7" grpId="2" uiExpand="1" bldLvl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410" y="2171700"/>
            <a:ext cx="16830590" cy="7383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500" b="1" dirty="1">
                <a:solidFill>
                  <a:schemeClr val="accent2"/>
                </a:solidFill>
              </a:rPr>
              <a:t>“redundancy”</a:t>
            </a:r>
          </a:p>
          <a:p>
            <a:r>
              <a:rPr lang="en-GB" dirty="1"/>
              <a:t>Dismissal “for one or more reasons not related to the individual workers concerned”</a:t>
            </a:r>
          </a:p>
          <a:p>
            <a:r>
              <a:rPr lang="en-GB" dirty="1"/>
              <a:t>E.g. “economic, technological or organisational” (ETO) reasons</a:t>
            </a:r>
          </a:p>
          <a:p>
            <a:r>
              <a:rPr lang="en-GB" dirty="1"/>
              <a:t>Downsizing of 1 or more persons</a:t>
            </a:r>
          </a:p>
          <a:p>
            <a:r>
              <a:rPr lang="en-GB" b="1" dirty="1"/>
              <a:t>Not:</a:t>
            </a:r>
            <a:r>
              <a:rPr lang="en-GB" dirty="1"/>
              <a:t> performance, misconduct, capability (i.e. subjective reasons related to the individual)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What is a “redundancy”?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9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431151"/>
            <a:ext cx="17412040" cy="9424697"/>
          </a:xfrm>
          <a:prstGeom prst="rect"/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6205" y="7633430"/>
            <a:ext cx="4987489" cy="1899402"/>
          </a:xfrm>
          <a:prstGeom prst="rect"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92288" y="4593552"/>
            <a:ext cx="5486400" cy="566738"/>
          </a:xfrm>
        </p:spPr>
        <p:txBody>
          <a:bodyPr/>
          <a:lstStyle/>
          <a:p>
            <a:r>
              <a:rPr lang="en-US" sz="3600" dirty="1"/>
              <a:t>Tahl Tyson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1792288" y="5388890"/>
            <a:ext cx="5486400" cy="1719262"/>
          </a:xfrm>
        </p:spPr>
        <p:txBody>
          <a:bodyPr>
            <a:normAutofit/>
          </a:bodyPr>
          <a:lstStyle/>
          <a:p>
            <a:r>
              <a:rPr lang="en-US" sz="1700" dirty="1"/>
              <a:t>Shareholder, International Practice </a:t>
            </a:r>
            <a:br>
              <a:rPr lang="en-US" sz="1700" dirty="1"/>
            </a:br>
            <a:r>
              <a:rPr lang="en-US" sz="1700" dirty="1"/>
              <a:t>Littler</a:t>
            </a:r>
          </a:p>
          <a:p>
            <a:r>
              <a:rPr lang="en-US" sz="1700" dirty="1">
                <a:hlinkClick r:id="rId3"/>
              </a:rPr>
              <a:t>ttyson@littler.com</a:t>
            </a:r>
            <a:r>
              <a:rPr lang="en-US" sz="1700" dirty="1"/>
              <a:t>	</a:t>
            </a:r>
          </a:p>
          <a:p>
            <a:r>
              <a:rPr lang="en-US" sz="1700" dirty="1"/>
              <a:t>206.381.4924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4"/>
          </p:nvPr>
        </p:nvSpPr>
        <p:spPr>
          <a:xfrm>
            <a:off x="7772400" y="5388890"/>
            <a:ext cx="3505200" cy="1414462"/>
          </a:xfrm>
        </p:spPr>
        <p:txBody>
          <a:bodyPr>
            <a:normAutofit/>
          </a:bodyPr>
          <a:lstStyle/>
          <a:p>
            <a:r>
              <a:rPr lang="en-US" sz="1700" dirty="1"/>
              <a:t>President</a:t>
            </a:r>
          </a:p>
          <a:p>
            <a:r>
              <a:rPr lang="en-US" sz="1700" dirty="1"/>
              <a:t>The Washington Firm, Ltd.</a:t>
            </a:r>
          </a:p>
          <a:p>
            <a:r>
              <a:rPr lang="en-US" sz="1700" dirty="1">
                <a:hlinkClick r:id="rId4"/>
              </a:rPr>
              <a:t>kristina@wafirm.com</a:t>
            </a:r>
            <a:endParaRPr lang="en-US" sz="1700"/>
          </a:p>
          <a:p>
            <a:r>
              <a:rPr lang="en-US" sz="1700" dirty="1"/>
              <a:t>206.369.3551</a:t>
            </a:r>
            <a:r>
              <a:rPr lang="en-US" dirty="1"/>
              <a:t>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72400" y="952500"/>
            <a:ext cx="2619779" cy="3181160"/>
          </a:xfrm>
          <a:prstGeom prst="rect"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rcRect b="12777"/>
          <a:stretch>
            <a:fillRect/>
          </a:stretch>
        </p:blipFill>
        <p:spPr>
          <a:xfrm>
            <a:off x="1144669" y="745452"/>
            <a:ext cx="3884531" cy="3388208"/>
          </a:xfrm>
          <a:prstGeom prst="rect"/>
        </p:spPr>
      </p:pic>
      <p:sp>
        <p:nvSpPr>
          <p:cNvPr id="21" name="Title 13"/>
          <p:cNvSpPr txBox="1"/>
          <p:nvPr/>
        </p:nvSpPr>
        <p:spPr>
          <a:xfrm>
            <a:off x="7772400" y="4533900"/>
            <a:ext cx="4495800" cy="566738"/>
          </a:xfrm>
          <a:prstGeom prst="rect"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1"/>
              <a:t>Kristina Moris</a:t>
            </a:r>
          </a:p>
        </p:txBody>
      </p:sp>
      <p:sp>
        <p:nvSpPr>
          <p:cNvPr id="22" name="Title 13"/>
          <p:cNvSpPr txBox="1"/>
          <p:nvPr/>
        </p:nvSpPr>
        <p:spPr>
          <a:xfrm>
            <a:off x="13258800" y="4593552"/>
            <a:ext cx="4419600" cy="566738"/>
          </a:xfrm>
          <a:prstGeom prst="rect"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1"/>
              <a:t>McCray S. Pettway</a:t>
            </a:r>
          </a:p>
        </p:txBody>
      </p:sp>
      <p:sp>
        <p:nvSpPr>
          <p:cNvPr id="23" name="Text Placeholder 15"/>
          <p:cNvSpPr txBox="1"/>
          <p:nvPr/>
        </p:nvSpPr>
        <p:spPr>
          <a:xfrm>
            <a:off x="13315899" y="5388890"/>
            <a:ext cx="4217795" cy="2040610"/>
          </a:xfrm>
          <a:prstGeom prst="rect"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1"/>
              <a:t>Vice President</a:t>
            </a:r>
            <a:br>
              <a:rPr lang="en-US" sz="1700" dirty="1"/>
            </a:br>
            <a:r>
              <a:rPr lang="en-US" sz="1700" dirty="1"/>
              <a:t>Associate General Counsel</a:t>
            </a:r>
            <a:br>
              <a:rPr lang="en-US" sz="1700" dirty="1"/>
            </a:br>
            <a:r>
              <a:rPr lang="en-US" sz="1700" dirty="1"/>
              <a:t>Expeditors International of Washington, Inc.</a:t>
            </a:r>
            <a:br>
              <a:rPr lang="en-US" sz="1700" dirty="1"/>
            </a:br>
            <a:r>
              <a:rPr lang="en-US" sz="1700" u="sng" dirty="1">
                <a:hlinkClick r:id="rId7"/>
              </a:rPr>
              <a:t>mccray.Pettway@expeditors.com</a:t>
            </a:r>
            <a:endParaRPr lang="en-US" sz="1700" u="sng"/>
          </a:p>
          <a:p>
            <a:r>
              <a:rPr lang="en-US" sz="1700" dirty="1"/>
              <a:t>206.576.2719</a:t>
            </a:r>
          </a:p>
          <a:p>
            <a:endParaRPr lang="en-US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rcRect b="6576"/>
          <a:stretch>
            <a:fillRect/>
          </a:stretch>
        </p:blipFill>
        <p:spPr>
          <a:xfrm>
            <a:off x="13716000" y="731365"/>
            <a:ext cx="2667000" cy="3413513"/>
          </a:xfrm>
          <a:prstGeom prst="rect"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500" b="1" dirty="1">
                <a:solidFill>
                  <a:schemeClr val="accent5"/>
                </a:solidFill>
              </a:rPr>
              <a:t>“contemplating”</a:t>
            </a:r>
          </a:p>
          <a:p>
            <a:r>
              <a:rPr lang="en-GB" dirty="1"/>
              <a:t>This means when a RIF is </a:t>
            </a:r>
            <a:r>
              <a:rPr lang="en-GB" i="1" dirty="1"/>
              <a:t>proposed</a:t>
            </a:r>
            <a:endParaRPr lang="en-GB"/>
          </a:p>
          <a:p>
            <a:r>
              <a:rPr lang="en-GB" i="1" dirty="1"/>
              <a:t>Before</a:t>
            </a:r>
            <a:r>
              <a:rPr lang="en-GB" dirty="1"/>
              <a:t> a final decision is reached</a:t>
            </a:r>
          </a:p>
          <a:p>
            <a:r>
              <a:rPr lang="en-GB" dirty="1"/>
              <a:t>Final decision may go the other way</a:t>
            </a:r>
          </a:p>
          <a:p>
            <a:r>
              <a:rPr lang="en-GB" dirty="1"/>
              <a:t>Language and communications when dealing with RIFs in the EU:</a:t>
            </a:r>
          </a:p>
          <a:p>
            <a:pPr lvl="1"/>
            <a:r>
              <a:rPr lang="en-GB" dirty="1"/>
              <a:t>“we have decided” vs “we are proposing”</a:t>
            </a:r>
          </a:p>
          <a:p>
            <a:pPr lvl="1"/>
            <a:r>
              <a:rPr lang="en-GB" dirty="1"/>
              <a:t>“subject to engagement with [employee reps] [stakeholders] [social partners]” </a:t>
            </a:r>
          </a:p>
          <a:p>
            <a:r>
              <a:rPr lang="en-GB" dirty="1"/>
              <a:t>Often businesses don’t want to take this approach – talking to reps can cause stress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When am I “contemplating” collective redundancies?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72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1"/>
              <a:t>So then, what is a “collective redundancy”?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59CB2D-1A3E-48E8-8746-8DCD79C7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1">
                <a:solidFill>
                  <a:srgbClr val="92D050"/>
                </a:solidFill>
              </a:rPr>
              <a:t>“collective”</a:t>
            </a:r>
          </a:p>
          <a:p>
            <a:pPr marL="0" indent="0">
              <a:buNone/>
            </a:pPr>
            <a:r>
              <a:rPr lang="en-GB" sz="3600" dirty="1"/>
              <a:t>The ECRD provides two different “trigger points” for a collective redundancy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7E17DF7-BE43-42B5-BB96-EF83E305E27B}"/>
              </a:ext>
            </a:extLst>
          </p:cNvPr>
          <p:cNvSpPr txBox="1"/>
          <p:nvPr/>
        </p:nvSpPr>
        <p:spPr>
          <a:xfrm>
            <a:off x="2362200" y="4660075"/>
            <a:ext cx="6896100" cy="4526279"/>
          </a:xfrm>
          <a:prstGeom prst="rect"/>
          <a:noFill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50" b="1" dirty="1"/>
              <a:t>Trigger 1 (Sliding Scale):</a:t>
            </a:r>
          </a:p>
          <a:p>
            <a:pPr marL="0" indent="0">
              <a:buNone/>
            </a:pPr>
            <a:r>
              <a:rPr lang="en-GB" sz="2550" i="1" dirty="1"/>
              <a:t>over a period of </a:t>
            </a:r>
            <a:r>
              <a:rPr lang="en-GB" sz="2550" b="1" i="1" dirty="1">
                <a:solidFill>
                  <a:schemeClr val="accent3"/>
                </a:solidFill>
              </a:rPr>
              <a:t>30</a:t>
            </a:r>
            <a:r>
              <a:rPr lang="en-GB" sz="2550" i="1" dirty="1"/>
              <a:t> days</a:t>
            </a:r>
          </a:p>
          <a:p>
            <a:r>
              <a:rPr lang="en-GB" sz="2550" dirty="1"/>
              <a:t>21 – 99 employees: at least </a:t>
            </a:r>
            <a:r>
              <a:rPr lang="en-GB" sz="2550" b="1" dirty="1">
                <a:solidFill>
                  <a:srgbClr val="FF0000"/>
                </a:solidFill>
              </a:rPr>
              <a:t>10</a:t>
            </a:r>
            <a:r>
              <a:rPr lang="en-GB" sz="2550" dirty="1"/>
              <a:t> redundancies</a:t>
            </a:r>
          </a:p>
          <a:p>
            <a:r>
              <a:rPr lang="en-GB" sz="2550" dirty="1"/>
              <a:t>100 – 299 employees: at least </a:t>
            </a:r>
            <a:r>
              <a:rPr lang="en-GB" sz="2550" b="1" dirty="1">
                <a:solidFill>
                  <a:srgbClr val="FF0000"/>
                </a:solidFill>
              </a:rPr>
              <a:t>10%</a:t>
            </a:r>
            <a:r>
              <a:rPr lang="en-GB" sz="2550" dirty="1"/>
              <a:t> of workers being made redundant</a:t>
            </a:r>
          </a:p>
          <a:p>
            <a:r>
              <a:rPr lang="en-GB" sz="2550" dirty="1"/>
              <a:t>300+ employees: at least </a:t>
            </a:r>
            <a:r>
              <a:rPr lang="en-GB" sz="2550" b="1" dirty="1">
                <a:solidFill>
                  <a:srgbClr val="FF0000"/>
                </a:solidFill>
              </a:rPr>
              <a:t>30</a:t>
            </a:r>
            <a:r>
              <a:rPr lang="en-GB" sz="2550" dirty="1"/>
              <a:t> redundancies</a:t>
            </a:r>
          </a:p>
          <a:p>
            <a:endParaRPr lang="en-GB" sz="3600"/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 sz="36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599632-C752-46FF-93C7-8E254368241E}"/>
              </a:ext>
            </a:extLst>
          </p:cNvPr>
          <p:cNvSpPr txBox="1"/>
          <p:nvPr/>
        </p:nvSpPr>
        <p:spPr>
          <a:xfrm>
            <a:off x="10172700" y="4665518"/>
            <a:ext cx="5524500" cy="4526279"/>
          </a:xfrm>
          <a:prstGeom prst="rect"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1"/>
              <a:t>Trigger 2 (One-Time):</a:t>
            </a:r>
          </a:p>
          <a:p>
            <a:pPr marL="0" indent="0">
              <a:buNone/>
            </a:pPr>
            <a:r>
              <a:rPr lang="en-GB" i="1" dirty="1"/>
              <a:t>over a period of </a:t>
            </a:r>
            <a:r>
              <a:rPr lang="en-GB" b="1" i="1" dirty="1">
                <a:solidFill>
                  <a:schemeClr val="accent3"/>
                </a:solidFill>
              </a:rPr>
              <a:t>90</a:t>
            </a:r>
            <a:r>
              <a:rPr lang="en-GB" i="1" dirty="1"/>
              <a:t> days</a:t>
            </a:r>
          </a:p>
          <a:p>
            <a:r>
              <a:rPr lang="en-GB" dirty="1"/>
              <a:t>at least </a:t>
            </a:r>
            <a:r>
              <a:rPr lang="en-GB" b="1" dirty="1">
                <a:solidFill>
                  <a:srgbClr val="FF0000"/>
                </a:solidFill>
              </a:rPr>
              <a:t>20</a:t>
            </a:r>
            <a:r>
              <a:rPr lang="en-GB" dirty="1"/>
              <a:t> redundancies </a:t>
            </a:r>
          </a:p>
          <a:p>
            <a:pPr marL="0" indent="0">
              <a:buNone/>
            </a:pPr>
            <a:r>
              <a:rPr lang="en-GB" i="1" dirty="1"/>
              <a:t>irrespective of size of the workplace</a:t>
            </a:r>
          </a:p>
          <a:p>
            <a:endParaRPr lang="en-GB"/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2058445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ldLvl="1" build="p"/>
      <p:bldP spid="7" grpId="1" build="whol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410" y="2318876"/>
            <a:ext cx="10963190" cy="7236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1"/>
              <a:t>Key questions to ask</a:t>
            </a:r>
          </a:p>
          <a:p>
            <a:endParaRPr lang="en-US"/>
          </a:p>
          <a:p>
            <a:pPr marL="0" indent="0">
              <a:buNone/>
            </a:pPr>
            <a:r>
              <a:rPr lang="en-US" dirty="1"/>
              <a:t>Always double-check what the relevant test is under the law of the applicable country for: 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 startAt="1"/>
            </a:pPr>
            <a:r>
              <a:rPr lang="en-US" dirty="1"/>
              <a:t>How many staff constitute a collective redundancy?</a:t>
            </a:r>
          </a:p>
          <a:p>
            <a:pPr marL="514350" indent="-514350">
              <a:buFont typeface="+mj-lt"/>
              <a:buAutoNum type="arabicPeriod" startAt="1"/>
            </a:pPr>
            <a:endParaRPr lang="en-US"/>
          </a:p>
          <a:p>
            <a:pPr marL="514350" indent="-514350">
              <a:buFont typeface="+mj-lt"/>
              <a:buAutoNum type="arabicPeriod" startAt="1"/>
            </a:pPr>
            <a:r>
              <a:rPr lang="en-US" dirty="1"/>
              <a:t>Over what timeframe?</a:t>
            </a:r>
          </a:p>
          <a:p>
            <a:pPr marL="514350" indent="-514350">
              <a:buFont typeface="+mj-lt"/>
              <a:buAutoNum type="arabicPeriod" startAt="1"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Don’t forget…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98260" y="3848100"/>
            <a:ext cx="3736563" cy="5061703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826988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1"/>
              <a:t>How Does This Interact With </a:t>
            </a:r>
            <a:br>
              <a:rPr lang="en-GB" dirty="1"/>
            </a:br>
            <a:r>
              <a:rPr lang="en-GB" dirty="1"/>
              <a:t>A Country’s Own Laws?</a:t>
            </a:r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36DD58-D112-4EF4-A188-FEE5CD73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03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6000" y="1545771"/>
            <a:ext cx="7772400" cy="7772400"/>
          </a:xfrm>
          <a:prstGeom prst="rect"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B1FC00-A3BB-3D4A-9785-3E4B0821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Interaction between ECRD and local dismissal laws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6824A1-1E58-4B95-8E81-6FE5FAA4D0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410" y="2628900"/>
            <a:ext cx="10353590" cy="6926261"/>
          </a:xfrm>
        </p:spPr>
        <p:txBody>
          <a:bodyPr>
            <a:normAutofit/>
          </a:bodyPr>
          <a:lstStyle/>
          <a:p>
            <a:r>
              <a:rPr lang="en-GB" dirty="1"/>
              <a:t>Each country subject to EU law has its own collective dismissal laws, deriving from ECRD</a:t>
            </a:r>
          </a:p>
          <a:p>
            <a:endParaRPr lang="en-GB"/>
          </a:p>
          <a:p>
            <a:r>
              <a:rPr lang="en-GB" dirty="1"/>
              <a:t>Collective redundancy threshold based on Trigger 1 or Trigger 2, for example…</a:t>
            </a:r>
          </a:p>
          <a:p>
            <a:pPr lvl="1"/>
            <a:r>
              <a:rPr lang="en-GB" b="1" dirty="1"/>
              <a:t>Trigger 1:</a:t>
            </a:r>
            <a:r>
              <a:rPr lang="en-GB" dirty="1"/>
              <a:t> Austria, Belgium, France, Germany, Ireland</a:t>
            </a:r>
          </a:p>
          <a:p>
            <a:pPr lvl="1"/>
            <a:r>
              <a:rPr lang="en-GB" b="1" dirty="1"/>
              <a:t>Trigger 2: </a:t>
            </a:r>
            <a:r>
              <a:rPr lang="en-GB" dirty="1"/>
              <a:t>Netherlands, UK</a:t>
            </a:r>
          </a:p>
          <a:p>
            <a:endParaRPr lang="en-GB"/>
          </a:p>
          <a:p>
            <a:r>
              <a:rPr lang="en-GB" dirty="1"/>
              <a:t>The requirements set out in the ECRD are the bare minimum – in some countries, the local laws are more onerous, for example…</a:t>
            </a:r>
          </a:p>
          <a:p>
            <a:pPr lvl="1"/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8E08CD-C839-0744-A3F0-CFE7168C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6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ldLvl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768A30-9EDE-4BCA-B624-1C77F6A9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1"/>
              <a:t>Example:</a:t>
            </a:r>
            <a:r>
              <a:rPr lang="en-GB" dirty="1"/>
              <a:t> Ireland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1">
                <a:solidFill>
                  <a:srgbClr val="92D050"/>
                </a:solidFill>
              </a:rPr>
              <a:t>Ireland:</a:t>
            </a:r>
          </a:p>
          <a:p>
            <a:pPr marL="0" indent="0">
              <a:buNone/>
            </a:pPr>
            <a:r>
              <a:rPr lang="en-GB" sz="4000" dirty="1"/>
              <a:t>Baseline: ECRD provides two different “trigger points” for a collective redundancy</a:t>
            </a:r>
          </a:p>
          <a:p>
            <a:endParaRPr lang="en-US"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B0158-931F-4A91-A8A1-8D409CA36B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020800" y="9829800"/>
            <a:ext cx="4267200" cy="342900"/>
          </a:xfrm>
        </p:spPr>
        <p:txBody>
          <a:bodyPr/>
          <a:lstStyle/>
          <a:p>
            <a:fld id="{B73F69C2-009F-4240-9724-5B3BAC1E9E06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3599632-C752-46FF-93C7-8E254368241E}"/>
              </a:ext>
            </a:extLst>
          </p:cNvPr>
          <p:cNvSpPr txBox="1"/>
          <p:nvPr/>
        </p:nvSpPr>
        <p:spPr>
          <a:xfrm>
            <a:off x="9264192" y="4714873"/>
            <a:ext cx="6665652" cy="3394709"/>
          </a:xfrm>
          <a:prstGeom prst="rect"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1"/>
              <a:t>Trigger 2 (One-Time):</a:t>
            </a:r>
          </a:p>
          <a:p>
            <a:r>
              <a:rPr lang="en-GB" sz="2700" dirty="1"/>
              <a:t>Over a period of </a:t>
            </a:r>
            <a:r>
              <a:rPr lang="en-GB" sz="2700" b="1" dirty="1">
                <a:solidFill>
                  <a:schemeClr val="accent3"/>
                </a:solidFill>
              </a:rPr>
              <a:t>90</a:t>
            </a:r>
            <a:r>
              <a:rPr lang="en-GB" sz="2700" dirty="1"/>
              <a:t> days</a:t>
            </a:r>
          </a:p>
          <a:p>
            <a:r>
              <a:rPr lang="en-GB" sz="2700" dirty="1"/>
              <a:t>At least </a:t>
            </a:r>
            <a:r>
              <a:rPr lang="en-GB" sz="2700" b="1" dirty="1">
                <a:solidFill>
                  <a:srgbClr val="FF0000"/>
                </a:solidFill>
              </a:rPr>
              <a:t>20</a:t>
            </a:r>
            <a:r>
              <a:rPr lang="en-GB" sz="2700" dirty="1"/>
              <a:t> redundancies </a:t>
            </a:r>
          </a:p>
          <a:p>
            <a:r>
              <a:rPr lang="en-GB" sz="2700" dirty="1"/>
              <a:t>Irrespective of size of the workplace</a:t>
            </a:r>
          </a:p>
          <a:p>
            <a:endParaRPr lang="en-GB" sz="2700"/>
          </a:p>
          <a:p>
            <a:pPr marL="0" indent="0">
              <a:buNone/>
            </a:pPr>
            <a:endParaRPr lang="en-GB" sz="2700"/>
          </a:p>
          <a:p>
            <a:pPr marL="0" indent="0">
              <a:buNone/>
            </a:pPr>
            <a:endParaRPr lang="en-GB" sz="270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E17DF7-BE43-42B5-BB96-EF83E305E27B}"/>
              </a:ext>
            </a:extLst>
          </p:cNvPr>
          <p:cNvSpPr txBox="1"/>
          <p:nvPr/>
        </p:nvSpPr>
        <p:spPr>
          <a:xfrm>
            <a:off x="2765334" y="4714874"/>
            <a:ext cx="6665652" cy="3394709"/>
          </a:xfrm>
          <a:prstGeom prst="rect"/>
          <a:noFill/>
        </p:spPr>
        <p:txBody>
          <a:bodyPr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1"/>
              <a:t>Trigger 1 (Sliding Scale):</a:t>
            </a:r>
          </a:p>
          <a:p>
            <a:r>
              <a:rPr lang="en-GB" sz="2700" dirty="1"/>
              <a:t>Over a period of </a:t>
            </a:r>
            <a:r>
              <a:rPr lang="en-GB" sz="2700" b="1" dirty="1">
                <a:solidFill>
                  <a:schemeClr val="accent3"/>
                </a:solidFill>
              </a:rPr>
              <a:t>30</a:t>
            </a:r>
            <a:r>
              <a:rPr lang="en-GB" sz="2700" dirty="1"/>
              <a:t> days</a:t>
            </a:r>
          </a:p>
          <a:p>
            <a:r>
              <a:rPr lang="en-GB" sz="2700" dirty="1"/>
              <a:t>21 – 99 employees: at least </a:t>
            </a:r>
            <a:r>
              <a:rPr lang="en-GB" sz="2700" b="1" dirty="1">
                <a:solidFill>
                  <a:srgbClr val="FF0000"/>
                </a:solidFill>
              </a:rPr>
              <a:t>10</a:t>
            </a:r>
            <a:r>
              <a:rPr lang="en-GB" sz="2700" dirty="1"/>
              <a:t> redundancies</a:t>
            </a:r>
          </a:p>
          <a:p>
            <a:r>
              <a:rPr lang="en-GB" sz="2700" dirty="1"/>
              <a:t>100 – 299 employees: at least </a:t>
            </a:r>
            <a:r>
              <a:rPr lang="en-GB" sz="2700" b="1" dirty="1">
                <a:solidFill>
                  <a:srgbClr val="FF0000"/>
                </a:solidFill>
              </a:rPr>
              <a:t>10%</a:t>
            </a:r>
            <a:r>
              <a:rPr lang="en-GB" sz="2700" dirty="1"/>
              <a:t> of workers being made redundant</a:t>
            </a:r>
          </a:p>
          <a:p>
            <a:r>
              <a:rPr lang="en-GB" sz="2700" dirty="1"/>
              <a:t>300+ employees: at least </a:t>
            </a:r>
            <a:r>
              <a:rPr lang="en-GB" sz="2700" b="1" dirty="1">
                <a:solidFill>
                  <a:srgbClr val="FF0000"/>
                </a:solidFill>
              </a:rPr>
              <a:t>30</a:t>
            </a:r>
            <a:r>
              <a:rPr lang="en-GB" sz="2700" dirty="1"/>
              <a:t> redundancies</a:t>
            </a:r>
          </a:p>
          <a:p>
            <a:endParaRPr lang="en-GB" sz="2700"/>
          </a:p>
          <a:p>
            <a:pPr marL="0" indent="0">
              <a:buNone/>
            </a:pPr>
            <a:endParaRPr lang="en-GB" sz="2700"/>
          </a:p>
          <a:p>
            <a:pPr marL="0" indent="0">
              <a:buNone/>
            </a:pPr>
            <a:endParaRPr lang="en-GB" sz="2700"/>
          </a:p>
        </p:txBody>
      </p:sp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EA78F93B-1693-4EEE-A28C-A16E6FB8FC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16928" y="4332485"/>
            <a:ext cx="2815499" cy="2815499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499887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768A30-9EDE-4BCA-B624-1C77F6A9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1"/>
              <a:t>Example: </a:t>
            </a:r>
            <a:r>
              <a:rPr lang="en-GB" dirty="1"/>
              <a:t>Ireland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2324100"/>
            <a:ext cx="16830590" cy="7236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1">
                <a:solidFill>
                  <a:srgbClr val="92D050"/>
                </a:solidFill>
              </a:rPr>
              <a:t>Ireland:</a:t>
            </a:r>
          </a:p>
          <a:p>
            <a:pPr marL="0" indent="0">
              <a:buNone/>
            </a:pPr>
            <a:r>
              <a:rPr lang="en-GB" sz="4000" dirty="1"/>
              <a:t>The ECRD provides two different “trigger points” for a collective redundancy</a:t>
            </a:r>
          </a:p>
          <a:p>
            <a:endParaRPr lang="en-US"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B0158-931F-4A91-A8A1-8D409CA36B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020800" y="9829800"/>
            <a:ext cx="4267200" cy="342900"/>
          </a:xfrm>
        </p:spPr>
        <p:txBody>
          <a:bodyPr/>
          <a:lstStyle/>
          <a:p>
            <a:fld id="{B73F69C2-009F-4240-9724-5B3BAC1E9E06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E17DF7-BE43-42B5-BB96-EF83E305E27B}"/>
              </a:ext>
            </a:extLst>
          </p:cNvPr>
          <p:cNvSpPr txBox="1"/>
          <p:nvPr/>
        </p:nvSpPr>
        <p:spPr>
          <a:xfrm>
            <a:off x="2765335" y="4714874"/>
            <a:ext cx="12348431" cy="3394709"/>
          </a:xfrm>
          <a:prstGeom prst="rect"/>
          <a:noFill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1"/>
              <a:t>Trigger 1 (Sliding Scale):</a:t>
            </a:r>
          </a:p>
          <a:p>
            <a:r>
              <a:rPr lang="en-GB" sz="2700" dirty="1"/>
              <a:t>Over a period of </a:t>
            </a:r>
            <a:r>
              <a:rPr lang="en-GB" sz="2700" b="1" dirty="1">
                <a:solidFill>
                  <a:schemeClr val="accent3"/>
                </a:solidFill>
              </a:rPr>
              <a:t>30</a:t>
            </a:r>
            <a:r>
              <a:rPr lang="en-GB" sz="2700" dirty="1"/>
              <a:t> days</a:t>
            </a:r>
          </a:p>
          <a:p>
            <a:r>
              <a:rPr lang="en-GB" sz="2700" dirty="1"/>
              <a:t>21 – 99 employees: at least </a:t>
            </a:r>
            <a:r>
              <a:rPr lang="en-GB" sz="2700" b="1" dirty="1">
                <a:solidFill>
                  <a:srgbClr val="FF0000"/>
                </a:solidFill>
              </a:rPr>
              <a:t>10</a:t>
            </a:r>
            <a:r>
              <a:rPr lang="en-GB" sz="2700" dirty="1"/>
              <a:t> redundancies</a:t>
            </a:r>
          </a:p>
          <a:p>
            <a:r>
              <a:rPr lang="en-GB" sz="2700" dirty="1"/>
              <a:t>100 – 299 employees: at least </a:t>
            </a:r>
            <a:r>
              <a:rPr lang="en-GB" sz="2700" b="1" dirty="1">
                <a:solidFill>
                  <a:srgbClr val="FF0000"/>
                </a:solidFill>
              </a:rPr>
              <a:t>10%</a:t>
            </a:r>
            <a:r>
              <a:rPr lang="en-GB" sz="2700" dirty="1"/>
              <a:t> of workers being made redundant</a:t>
            </a:r>
          </a:p>
          <a:p>
            <a:r>
              <a:rPr lang="en-GB" sz="2700" dirty="1"/>
              <a:t>300+ employees: at least </a:t>
            </a:r>
            <a:r>
              <a:rPr lang="en-GB" sz="2700" b="1" dirty="1">
                <a:solidFill>
                  <a:srgbClr val="FF0000"/>
                </a:solidFill>
              </a:rPr>
              <a:t>30</a:t>
            </a:r>
            <a:r>
              <a:rPr lang="en-GB" sz="2700" dirty="1"/>
              <a:t> redundancies</a:t>
            </a:r>
          </a:p>
          <a:p>
            <a:endParaRPr lang="en-GB" sz="2700"/>
          </a:p>
          <a:p>
            <a:pPr marL="0" indent="0">
              <a:buNone/>
            </a:pPr>
            <a:endParaRPr lang="en-GB" sz="2700"/>
          </a:p>
          <a:p>
            <a:pPr marL="0" indent="0">
              <a:buNone/>
            </a:pPr>
            <a:endParaRPr lang="en-GB" sz="2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DDAC-4FE3-46A0-9593-B5D215C10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47426" y="4947403"/>
            <a:ext cx="5164932" cy="514350"/>
          </a:xfrm>
          <a:prstGeom prst="rect"/>
          <a:solidFill>
            <a:schemeClr val="tx1"/>
          </a:solidFill>
          <a:ln w="53975">
            <a:solidFill>
              <a:schemeClr val="tx1">
                <a:lumMod val="50000"/>
              </a:schemeClr>
            </a:solidFill>
          </a:ln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id="{2F0BFE93-A8B9-4D28-8BAB-A6CBE4B85554}"/>
              </a:ext>
            </a:extLst>
          </p:cNvPr>
          <p:cNvSpPr/>
          <p:nvPr/>
        </p:nvSpPr>
        <p:spPr>
          <a:xfrm>
            <a:off x="9600619" y="5610233"/>
            <a:ext cx="896885" cy="525963"/>
          </a:xfrm>
          <a:prstGeom prst="bentUpArrow">
            <a:avLst/>
          </a:prstGeom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0C376380-E628-4C1E-B722-9C08AD5C8AF8}"/>
              </a:ext>
            </a:extLst>
          </p:cNvPr>
          <p:cNvSpPr/>
          <p:nvPr/>
        </p:nvSpPr>
        <p:spPr>
          <a:xfrm rot="10800000" flipH="1">
            <a:off x="9594156" y="6232075"/>
            <a:ext cx="4883064" cy="525963"/>
          </a:xfrm>
          <a:prstGeom prst="bentUpArrow">
            <a:avLst/>
          </a:prstGeom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35B8B-F4E9-4C27-81C2-56E419BE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89733" y="7063004"/>
            <a:ext cx="5432822" cy="460772"/>
          </a:xfrm>
          <a:prstGeom prst="rect"/>
          <a:ln w="53975">
            <a:solidFill>
              <a:schemeClr val="tx1">
                <a:lumMod val="50000"/>
              </a:schemeClr>
            </a:solidFill>
          </a:ln>
        </p:spPr>
      </p:pic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F2B828A2-637F-4F52-9C1D-CEE48B77D8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5453" y="5751590"/>
            <a:ext cx="601113" cy="601113"/>
          </a:xfrm>
          <a:prstGeom prst="rect"/>
        </p:spPr>
      </p:pic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1AA5EC16-FAD6-4B72-98A1-FD2F47DACC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7882" y="5751590"/>
            <a:ext cx="601113" cy="601113"/>
          </a:xfrm>
          <a:prstGeom prst="rect"/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5D4D4495-BB21-4C54-B532-1CE6F631EC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8571" y="5761539"/>
            <a:ext cx="601113" cy="601113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58769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whole" animBg="1"/>
      <p:bldP spid="10" grpId="1" build="whol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/>
              <a:t>So What?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F19978-D1ED-4821-8C09-84FB94EC48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1"/>
              <a:t>WHAT HAPPENS IF THE ECRD APPLIES?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36DD58-D112-4EF4-A188-FEE5CD73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8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59566" y="5433711"/>
            <a:ext cx="6201442" cy="4258770"/>
          </a:xfrm>
          <a:prstGeom prst="rect"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5834B9-2D93-49EE-BA75-5FEFD6D1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104900"/>
            <a:ext cx="14696990" cy="1143000"/>
          </a:xfrm>
        </p:spPr>
        <p:txBody>
          <a:bodyPr/>
          <a:lstStyle/>
          <a:p>
            <a:r>
              <a:rPr lang="en-GB" dirty="1"/>
              <a:t>What if the ECRD applies and a collective redundancy is triggered?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410" y="3086100"/>
            <a:ext cx="16830590" cy="6469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1"/>
              <a:t>“Where an employer is contemplating collective redundancies… </a:t>
            </a:r>
          </a:p>
          <a:p>
            <a:pPr marL="0" indent="0">
              <a:buNone/>
            </a:pPr>
            <a:endParaRPr lang="en-US"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65F9B-2883-4BA3-AC04-2E9B73CD9A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020800" y="9829800"/>
            <a:ext cx="4267200" cy="342900"/>
          </a:xfrm>
        </p:spPr>
        <p:txBody>
          <a:bodyPr/>
          <a:lstStyle/>
          <a:p>
            <a:fld id="{B73F69C2-009F-4240-9724-5B3BAC1E9E06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35E5EEB-B81A-409C-A75D-6F1DB04607D0}"/>
              </a:ext>
            </a:extLst>
          </p:cNvPr>
          <p:cNvSpPr txBox="1"/>
          <p:nvPr/>
        </p:nvSpPr>
        <p:spPr>
          <a:xfrm>
            <a:off x="1066800" y="4299878"/>
            <a:ext cx="10744200" cy="2590800"/>
          </a:xfrm>
          <a:prstGeom prst="rect"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1"/>
              <a:t>… he shall begin </a:t>
            </a:r>
            <a:r>
              <a:rPr lang="en-GB" sz="4000" dirty="1">
                <a:solidFill>
                  <a:schemeClr val="accent2"/>
                </a:solidFill>
              </a:rPr>
              <a:t>consultations</a:t>
            </a:r>
            <a:r>
              <a:rPr lang="en-GB" sz="4000" dirty="1"/>
              <a:t> with the </a:t>
            </a:r>
            <a:r>
              <a:rPr lang="en-GB" sz="4000" dirty="1">
                <a:solidFill>
                  <a:srgbClr val="00A0AF"/>
                </a:solidFill>
              </a:rPr>
              <a:t>workers’ representatives </a:t>
            </a:r>
            <a:r>
              <a:rPr lang="en-GB" sz="4000" dirty="1">
                <a:solidFill>
                  <a:srgbClr val="92D050"/>
                </a:solidFill>
              </a:rPr>
              <a:t>in good time </a:t>
            </a:r>
            <a:r>
              <a:rPr lang="en-GB" sz="4000" dirty="1"/>
              <a:t>with a view to </a:t>
            </a:r>
            <a:r>
              <a:rPr lang="en-GB" sz="4000" dirty="1">
                <a:solidFill>
                  <a:srgbClr val="FFC000"/>
                </a:solidFill>
              </a:rPr>
              <a:t>reaching an agreement</a:t>
            </a:r>
            <a:r>
              <a:rPr lang="en-GB" sz="4000" dirty="1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30210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51186" y="2324100"/>
            <a:ext cx="4470063" cy="4404682"/>
          </a:xfrm>
          <a:prstGeom prst="rect"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5834B9-2D93-49EE-BA75-5FEFD6D1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1"/>
              <a:t>Who do I talk to?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65F9B-2883-4BA3-AC04-2E9B73CD9A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020800" y="9829800"/>
            <a:ext cx="4267200" cy="342900"/>
          </a:xfrm>
        </p:spPr>
        <p:txBody>
          <a:bodyPr/>
          <a:lstStyle/>
          <a:p>
            <a:fld id="{B73F69C2-009F-4240-9724-5B3BAC1E9E06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A51F0A-027D-4DD1-961E-1BEDD0CD6C6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2484664"/>
            <a:ext cx="1516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75" dirty="1">
                <a:solidFill>
                  <a:srgbClr val="00A0AF"/>
                </a:solidFill>
              </a:rPr>
              <a:t>“workers’ representatives”</a:t>
            </a:r>
          </a:p>
          <a:p>
            <a:r>
              <a:rPr lang="en-GB" dirty="1"/>
              <a:t>Who represents the employees?</a:t>
            </a:r>
          </a:p>
          <a:p>
            <a:pPr lvl="1"/>
            <a:r>
              <a:rPr lang="en-GB" dirty="1"/>
              <a:t>European Works Council? </a:t>
            </a:r>
          </a:p>
          <a:p>
            <a:pPr lvl="1"/>
            <a:r>
              <a:rPr lang="en-GB" dirty="1"/>
              <a:t>Local works council? </a:t>
            </a:r>
          </a:p>
          <a:p>
            <a:pPr lvl="1"/>
            <a:r>
              <a:rPr lang="en-GB" dirty="1"/>
              <a:t>Union? </a:t>
            </a:r>
          </a:p>
          <a:p>
            <a:pPr lvl="1"/>
            <a:r>
              <a:rPr lang="en-GB" i="1" dirty="1"/>
              <a:t>Ad hoc </a:t>
            </a:r>
            <a:r>
              <a:rPr lang="en-GB" dirty="1"/>
              <a:t>elected employee reps?</a:t>
            </a:r>
          </a:p>
          <a:p>
            <a:pPr lvl="1"/>
            <a:r>
              <a:rPr lang="en-GB" dirty="1"/>
              <a:t>The “social partners”</a:t>
            </a:r>
          </a:p>
          <a:p>
            <a:pPr marL="514350" lvl="1" indent="0">
              <a:buNone/>
            </a:pPr>
            <a:endParaRPr lang="en-GB"/>
          </a:p>
          <a:p>
            <a:r>
              <a:rPr lang="en-GB" dirty="1"/>
              <a:t>Consult with the relevant social partners</a:t>
            </a:r>
          </a:p>
          <a:p>
            <a:pPr lvl="1"/>
            <a:r>
              <a:rPr lang="en-GB" dirty="1"/>
              <a:t>Amount of involvement of the social partners varies in the different EU countries</a:t>
            </a:r>
          </a:p>
          <a:p>
            <a:pPr lvl="1"/>
            <a:r>
              <a:rPr lang="en-GB" dirty="1"/>
              <a:t>In the UK (where there is very little trade union / works council membership) there is a process to elect special employee reps for this purpose</a:t>
            </a:r>
          </a:p>
        </p:txBody>
      </p:sp>
    </p:spTree>
    <p:extLst>
      <p:ext uri="{BB962C8B-B14F-4D97-AF65-F5344CB8AC3E}">
        <p14:creationId xmlns:p14="http://schemas.microsoft.com/office/powerpoint/2010/main" val="2636762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Practical Roadmap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1"/>
              <a:t>A Good Foundation</a:t>
            </a:r>
          </a:p>
          <a:p>
            <a:pPr lvl="0"/>
            <a:r>
              <a:rPr lang="en-US" dirty="1"/>
              <a:t>Form the Project Team</a:t>
            </a:r>
          </a:p>
          <a:p>
            <a:pPr lvl="0"/>
            <a:r>
              <a:rPr lang="en-US" dirty="1"/>
              <a:t>Pre-Planning Activity</a:t>
            </a:r>
          </a:p>
          <a:p>
            <a:pPr lvl="0"/>
            <a:r>
              <a:rPr lang="en-US" dirty="1"/>
              <a:t>Planning Phase</a:t>
            </a:r>
          </a:p>
          <a:p>
            <a:pPr lvl="0"/>
            <a:r>
              <a:rPr lang="en-US" dirty="1"/>
              <a:t>Due Diligence and Deal</a:t>
            </a:r>
          </a:p>
          <a:p>
            <a:pPr lvl="0"/>
            <a:r>
              <a:rPr lang="en-US" dirty="1"/>
              <a:t>Compliance and Synchronization</a:t>
            </a:r>
          </a:p>
          <a:p>
            <a:pPr lvl="0"/>
            <a:r>
              <a:rPr lang="en-US" dirty="1"/>
              <a:t>Notification, Information and Consultation</a:t>
            </a:r>
          </a:p>
          <a:p>
            <a:pPr lvl="0"/>
            <a:r>
              <a:rPr lang="en-US" dirty="1"/>
              <a:t>Exit Issues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39600" y="2171700"/>
            <a:ext cx="4840370" cy="72009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47673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5834B9-2D93-49EE-BA75-5FEFD6D1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1"/>
              <a:t>What do we talk about?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A51F0A-027D-4DD1-961E-1BEDD0CD6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880" y="3086101"/>
            <a:ext cx="7868920" cy="5794204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1">
                <a:solidFill>
                  <a:schemeClr val="accent2"/>
                </a:solidFill>
              </a:rPr>
              <a:t>“consultation”</a:t>
            </a:r>
          </a:p>
          <a:p>
            <a:r>
              <a:rPr lang="en-GB" dirty="1"/>
              <a:t>Avoiding collective redundancies</a:t>
            </a:r>
          </a:p>
          <a:p>
            <a:r>
              <a:rPr lang="en-GB" dirty="1"/>
              <a:t>Reducing number of workers affected</a:t>
            </a:r>
          </a:p>
          <a:p>
            <a:r>
              <a:rPr lang="en-GB" dirty="1"/>
              <a:t>Mitigating consequences</a:t>
            </a:r>
          </a:p>
          <a:p>
            <a:r>
              <a:rPr lang="en-GB" dirty="1"/>
              <a:t>Social measures – redeployment, retraining</a:t>
            </a:r>
          </a:p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915400" y="3086100"/>
            <a:ext cx="8549640" cy="5794204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1">
                <a:solidFill>
                  <a:schemeClr val="accent5"/>
                </a:solidFill>
              </a:rPr>
              <a:t>“reaching an agreement”</a:t>
            </a:r>
          </a:p>
          <a:p>
            <a:r>
              <a:rPr lang="en-GB" dirty="1"/>
              <a:t>Meaningful and in good faith</a:t>
            </a:r>
          </a:p>
          <a:p>
            <a:r>
              <a:rPr lang="en-GB" dirty="1"/>
              <a:t>Before decision is finalised</a:t>
            </a:r>
          </a:p>
          <a:p>
            <a:r>
              <a:rPr lang="en-GB" dirty="1"/>
              <a:t>No actual requirement to reach agreement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65F9B-2883-4BA3-AC04-2E9B73CD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30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54DC134-CA6C-4C29-B466-A885CDE0C89C}"/>
              </a:ext>
            </a:extLst>
          </p:cNvPr>
          <p:cNvSpPr txBox="1"/>
          <p:nvPr/>
        </p:nvSpPr>
        <p:spPr>
          <a:xfrm>
            <a:off x="9681069" y="3240405"/>
            <a:ext cx="5612412" cy="5143500"/>
          </a:xfrm>
          <a:prstGeom prst="rect"/>
        </p:spPr>
        <p:txBody>
          <a:bodyPr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pple Symbols" panose="02000000000000000000" pitchFamily="2" charset="-79"/>
              <a:buChar char="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700"/>
          </a:p>
          <a:p>
            <a:endParaRPr lang="en-GB" sz="27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83890" y="6134100"/>
            <a:ext cx="3512094" cy="3588532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312348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58800" y="3619500"/>
            <a:ext cx="4343400" cy="5791200"/>
          </a:xfrm>
          <a:prstGeom prst="rect"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5834B9-2D93-49EE-BA75-5FEFD6D1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1"/>
              <a:t>When do I need to talk to these social partners?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318876"/>
            <a:ext cx="12344400" cy="7236285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1">
                <a:solidFill>
                  <a:schemeClr val="accent2"/>
                </a:solidFill>
              </a:rPr>
              <a:t>“in good time”</a:t>
            </a:r>
          </a:p>
          <a:p>
            <a:r>
              <a:rPr lang="en-GB" dirty="1"/>
              <a:t>Allowing sufficient time to have a meaningful engagement of the reps</a:t>
            </a:r>
          </a:p>
          <a:p>
            <a:r>
              <a:rPr lang="en-GB" dirty="1"/>
              <a:t>Local law often sets down a minimum timeframe, e.g. in the UK:</a:t>
            </a:r>
          </a:p>
          <a:p>
            <a:pPr lvl="1"/>
            <a:r>
              <a:rPr lang="en-GB" dirty="1"/>
              <a:t>20-99 proposed redundancies within a 90-day period: minimum 30 days</a:t>
            </a:r>
          </a:p>
          <a:p>
            <a:pPr lvl="1"/>
            <a:r>
              <a:rPr lang="en-GB" dirty="1"/>
              <a:t>100+ proposed redundancies within a 90-day period: minimum 45 days</a:t>
            </a:r>
          </a:p>
          <a:p>
            <a:r>
              <a:rPr lang="en-GB" dirty="1"/>
              <a:t>These are intended to be minimum periods, but in practice we tend to apply them as fixed periods</a:t>
            </a:r>
          </a:p>
          <a:p>
            <a:r>
              <a:rPr lang="en-GB" dirty="1"/>
              <a:t>No decisions should be taken during this time! 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65F9B-2883-4BA3-AC04-2E9B73CD9A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020800" y="9829800"/>
            <a:ext cx="4267200" cy="342900"/>
          </a:xfrm>
        </p:spPr>
        <p:txBody>
          <a:bodyPr/>
          <a:lstStyle/>
          <a:p>
            <a:fld id="{B73F69C2-009F-4240-9724-5B3BAC1E9E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5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77391" y="3042558"/>
            <a:ext cx="4383297" cy="6803571"/>
          </a:xfrm>
          <a:prstGeom prst="rect"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768A30-9EDE-4BCA-B624-1C77F6A9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1"/>
              <a:t>Don’t forget…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B0158-931F-4A91-A8A1-8D409CA36B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020800" y="9829800"/>
            <a:ext cx="4267200" cy="342900"/>
          </a:xfrm>
        </p:spPr>
        <p:txBody>
          <a:bodyPr/>
          <a:lstStyle/>
          <a:p>
            <a:fld id="{B73F69C2-009F-4240-9724-5B3BAC1E9E06}" type="slidenum">
              <a:rPr lang="en-US" smtClean="0"/>
              <a:t>32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74A663-1AAC-458D-9475-BB1B3E5478C5}"/>
              </a:ext>
            </a:extLst>
          </p:cNvPr>
          <p:cNvSpPr/>
          <p:nvPr/>
        </p:nvSpPr>
        <p:spPr>
          <a:xfrm>
            <a:off x="4202632" y="3646470"/>
            <a:ext cx="9366584" cy="4407168"/>
          </a:xfrm>
          <a:prstGeom prst="rect"/>
          <a:solidFill>
            <a:schemeClr val="tx1">
              <a:lumMod val="85000"/>
              <a:lumOff val="15000"/>
            </a:schemeClr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i="1" dirty="1"/>
              <a:t>If you do not comply</a:t>
            </a:r>
          </a:p>
          <a:p>
            <a:pPr algn="ctr"/>
            <a:endParaRPr lang="en-GB" sz="2700"/>
          </a:p>
          <a:p>
            <a:pPr algn="ctr"/>
            <a:endParaRPr lang="en-GB" sz="2700"/>
          </a:p>
          <a:p>
            <a:pPr algn="ctr"/>
            <a:r>
              <a:rPr lang="en-GB" sz="5625" b="1" dirty="1">
                <a:solidFill>
                  <a:schemeClr val="accent6">
                    <a:lumMod val="75000"/>
                  </a:schemeClr>
                </a:solidFill>
              </a:rPr>
              <a:t>PENALTIES</a:t>
            </a:r>
          </a:p>
          <a:p>
            <a:pPr algn="ctr"/>
            <a:r>
              <a:rPr lang="en-GB" sz="5625" b="1" dirty="1">
                <a:solidFill>
                  <a:schemeClr val="accent6">
                    <a:lumMod val="75000"/>
                  </a:schemeClr>
                </a:solidFill>
              </a:rPr>
              <a:t>DELAYS</a:t>
            </a:r>
          </a:p>
          <a:p>
            <a:pPr algn="ctr"/>
            <a:r>
              <a:rPr lang="en-GB" sz="5625" dirty="1">
                <a:solidFill>
                  <a:schemeClr val="accent5">
                    <a:lumMod val="40000"/>
                    <a:lumOff val="60000"/>
                  </a:schemeClr>
                </a:solidFill>
              </a:rPr>
              <a:t>(depends on local law)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3ADD671-FCF0-4A89-9EEC-237D59CB6B14}"/>
              </a:ext>
            </a:extLst>
          </p:cNvPr>
          <p:cNvSpPr/>
          <p:nvPr/>
        </p:nvSpPr>
        <p:spPr>
          <a:xfrm>
            <a:off x="8532437" y="4517798"/>
            <a:ext cx="445416" cy="625704"/>
          </a:xfrm>
          <a:prstGeom prst="downArrow">
            <a:avLst/>
          </a:prstGeom>
          <a:solidFill>
            <a:schemeClr val="bg1"/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</p:spTree>
    <p:extLst>
      <p:ext uri="{BB962C8B-B14F-4D97-AF65-F5344CB8AC3E}">
        <p14:creationId xmlns:p14="http://schemas.microsoft.com/office/powerpoint/2010/main" val="3006343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B193A-8144-4429-BFC1-86D0F8F56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677E2E-4BC6-46CC-8579-F734245B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1"/>
              <a:t>Implementation:  </a:t>
            </a:r>
            <a:r>
              <a:rPr lang="en-GB" dirty="1"/>
              <a:t>Selection and </a:t>
            </a:r>
            <a:br>
              <a:rPr lang="en-GB" dirty="1"/>
            </a:br>
            <a:r>
              <a:rPr lang="en-GB" dirty="1"/>
              <a:t>Communication of Decision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555FD-6ED9-4ADF-B52B-F63CEFE3EF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871216"/>
            <a:ext cx="16764000" cy="6858000"/>
          </a:xfrm>
        </p:spPr>
        <p:txBody>
          <a:bodyPr>
            <a:normAutofit/>
          </a:bodyPr>
          <a:lstStyle/>
          <a:p>
            <a:pPr>
              <a:buAutoNum type="arabicPeriod" startAt="1"/>
            </a:pPr>
            <a:r>
              <a:rPr lang="en-GB" b="1" dirty="1"/>
              <a:t>Implementation is something you need to “consult” about including determination of the selection criteria</a:t>
            </a:r>
          </a:p>
          <a:p>
            <a:r>
              <a:rPr lang="en-GB" dirty="1"/>
              <a:t>In some EU countries the selection criteria are fixed and set down in law (e.g. Sweden)</a:t>
            </a:r>
          </a:p>
          <a:p>
            <a:r>
              <a:rPr lang="en-GB" dirty="1"/>
              <a:t>In some EU countries the selection criteria must be agreed with a social partner and possibly set down in a formal document called a “social plan” (e.g. Germany, Netherlands)</a:t>
            </a:r>
          </a:p>
          <a:p>
            <a:r>
              <a:rPr lang="en-GB" dirty="1"/>
              <a:t>In some EU countries the employer is free to adopt its own selection criteria, subject to a complaint being made to a supervisory court (e.g. UK)</a:t>
            </a:r>
          </a:p>
          <a:p>
            <a:pPr lvl="1"/>
            <a:r>
              <a:rPr lang="en-GB" dirty="1"/>
              <a:t>Should be objective</a:t>
            </a:r>
          </a:p>
          <a:p>
            <a:pPr lvl="1"/>
            <a:r>
              <a:rPr lang="en-GB" dirty="1"/>
              <a:t>A 3</a:t>
            </a:r>
            <a:r>
              <a:rPr lang="en-GB" baseline="30000" dirty="1"/>
              <a:t>rd</a:t>
            </a:r>
            <a:r>
              <a:rPr lang="en-GB" dirty="1"/>
              <a:t> party should be able to apply the criteria (e.g. performance reviews, sales #s, etc.)</a:t>
            </a:r>
          </a:p>
          <a:p>
            <a:pPr lvl="2"/>
            <a:r>
              <a:rPr lang="en-GB" dirty="1"/>
              <a:t>Minimize subjectivity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1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87200" y="1485136"/>
            <a:ext cx="5772150" cy="7543800"/>
          </a:xfrm>
          <a:prstGeom prst="rect"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B193A-8144-4429-BFC1-86D0F8F56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677E2E-4BC6-46CC-8579-F734245B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1"/>
              <a:t>L</a:t>
            </a:r>
            <a:r>
              <a:rPr lang="en-US" sz="6600" dirty="1"/>
              <a:t>egal Consideration</a:t>
            </a:r>
            <a:br>
              <a:rPr lang="en-US" dirty="1"/>
            </a:br>
            <a:r>
              <a:rPr lang="en-US" dirty="1"/>
              <a:t>T</a:t>
            </a:r>
            <a:r>
              <a:rPr lang="en-GB" dirty="1"/>
              <a:t>ricky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555FD-6ED9-4ADF-B52B-F63CEFE3EF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2000" y="2606040"/>
            <a:ext cx="10668000" cy="6858000"/>
          </a:xfrm>
        </p:spPr>
        <p:txBody>
          <a:bodyPr>
            <a:normAutofit lnSpcReduction="10000"/>
          </a:bodyPr>
          <a:lstStyle/>
          <a:p>
            <a:r>
              <a:rPr lang="en-GB" sz="3600" dirty="1"/>
              <a:t>Collective redundancies in the context of an </a:t>
            </a:r>
            <a:br>
              <a:rPr lang="en-GB" sz="3600" dirty="1"/>
            </a:br>
            <a:r>
              <a:rPr lang="en-GB" sz="3600" dirty="1"/>
              <a:t>M&amp;A transaction</a:t>
            </a:r>
          </a:p>
          <a:p>
            <a:pPr lvl="1"/>
            <a:r>
              <a:rPr lang="en-GB" sz="2700" dirty="1"/>
              <a:t>You may be looking at making large-scale RIF either before or after buying a business</a:t>
            </a:r>
          </a:p>
          <a:p>
            <a:pPr lvl="1"/>
            <a:r>
              <a:rPr lang="en-GB" sz="2700" dirty="1"/>
              <a:t>If ARD applies, this may cause complications</a:t>
            </a:r>
          </a:p>
          <a:p>
            <a:pPr lvl="1"/>
            <a:r>
              <a:rPr lang="en-GB" sz="2700" dirty="1"/>
              <a:t>In some cases, it may be prohibited</a:t>
            </a:r>
          </a:p>
          <a:p>
            <a:r>
              <a:rPr lang="en-GB" sz="3600" dirty="1"/>
              <a:t>Covid-19: additional local in-country restrictions </a:t>
            </a:r>
            <a:br>
              <a:rPr lang="en-GB" sz="3600" dirty="1"/>
            </a:br>
            <a:r>
              <a:rPr lang="en-GB" sz="3600" dirty="1"/>
              <a:t>may apply</a:t>
            </a:r>
          </a:p>
          <a:p>
            <a:r>
              <a:rPr lang="en-GB" sz="3600" dirty="1"/>
              <a:t>Are there open positions elsewhere in the company? </a:t>
            </a:r>
          </a:p>
          <a:p>
            <a:pPr lvl="1"/>
            <a:r>
              <a:rPr lang="en-GB" sz="2700" dirty="1"/>
              <a:t>Rules vary by country on the obligation to consider redundant employees for other role in the same country/other countries</a:t>
            </a:r>
          </a:p>
          <a:p>
            <a:r>
              <a:rPr lang="en-US" sz="3600" dirty="1"/>
              <a:t>Immigration</a:t>
            </a:r>
            <a:endParaRPr lang="en-GB" sz="36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50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5143500"/>
            <a:ext cx="6324600" cy="4054069"/>
          </a:xfrm>
          <a:prstGeom prst="rect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Legal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62100"/>
            <a:ext cx="8115300" cy="3695700"/>
          </a:xfrm>
        </p:spPr>
        <p:txBody>
          <a:bodyPr/>
          <a:lstStyle/>
          <a:p>
            <a:pPr lvl="1"/>
            <a:endParaRPr lang="en-US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r>
              <a:rPr lang="en-US" sz="5100" b="1" dirty="1">
                <a:solidFill>
                  <a:schemeClr val="accent5"/>
                </a:solidFill>
              </a:rPr>
              <a:t>Calculate costs</a:t>
            </a:r>
          </a:p>
          <a:p>
            <a:pPr marL="0" indent="0" algn="ctr">
              <a:buNone/>
            </a:pPr>
            <a:r>
              <a:rPr lang="en-US" sz="2700" b="1" i="1" dirty="1"/>
              <a:t>And don’t forget contingent workers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448800" y="2628900"/>
            <a:ext cx="6486525" cy="7258050"/>
          </a:xfrm>
        </p:spPr>
        <p:txBody>
          <a:bodyPr>
            <a:normAutofit/>
          </a:bodyPr>
          <a:lstStyle/>
          <a:p>
            <a:r>
              <a:rPr lang="en-US" sz="3600" dirty="1"/>
              <a:t>Severance (statutory/contractual/market) </a:t>
            </a:r>
          </a:p>
          <a:p>
            <a:r>
              <a:rPr lang="en-US" sz="3600" dirty="1"/>
              <a:t>Anticipated damages for breaches of process</a:t>
            </a:r>
          </a:p>
          <a:p>
            <a:r>
              <a:rPr lang="en-US" sz="3600" dirty="1"/>
              <a:t>Consideration for releases  </a:t>
            </a:r>
          </a:p>
          <a:p>
            <a:r>
              <a:rPr lang="en-US" sz="3600" dirty="1"/>
              <a:t>Re-training, outplacement, social plans, etc.</a:t>
            </a:r>
          </a:p>
          <a:p>
            <a:r>
              <a:rPr lang="en-US" dirty="1"/>
              <a:t>Tax treatment</a:t>
            </a:r>
          </a:p>
          <a:p>
            <a:r>
              <a:rPr lang="en-US" sz="3600" dirty="1"/>
              <a:t>Ret</a:t>
            </a:r>
            <a:r>
              <a:rPr lang="en-US" dirty="1"/>
              <a:t>ention bonuses</a:t>
            </a:r>
          </a:p>
          <a:p>
            <a:r>
              <a:rPr lang="en-US" sz="3600" dirty="1"/>
              <a:t>Retirement</a:t>
            </a:r>
          </a:p>
          <a:p>
            <a:r>
              <a:rPr lang="en-US" sz="3600" dirty="1"/>
              <a:t>Profit sharing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182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1"/>
              <a:t>Practical Steps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>
                <a:latin typeface="+mn-lt"/>
              </a:rPr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9206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0800" y="3848100"/>
            <a:ext cx="6224484" cy="5483771"/>
          </a:xfrm>
          <a:prstGeom prst="rect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1"/>
              <a:t>Develop global, regional and local communications, information and templates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employee representatives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employees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local authorities, where appropriate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Shareholders</a:t>
            </a:r>
            <a:br>
              <a:rPr lang="en-US" dirty="1"/>
            </a:br>
          </a:p>
          <a:p>
            <a:pPr marL="0" indent="0">
              <a:buNone/>
            </a:pPr>
            <a:r>
              <a:rPr lang="en-US" b="1" dirty="1"/>
              <a:t>Ensure messages are consistent</a:t>
            </a:r>
            <a:br>
              <a:rPr lang="en-US" b="1" dirty="1"/>
            </a:br>
          </a:p>
          <a:p>
            <a:pPr marL="0" indent="0">
              <a:buNone/>
            </a:pPr>
            <a:r>
              <a:rPr lang="en-US" b="1" dirty="1"/>
              <a:t>Control the communication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Once you’ve communicated with anyone, </a:t>
            </a:r>
          </a:p>
          <a:p>
            <a:pPr marL="685800" lvl="1" indent="0">
              <a:buNone/>
            </a:pPr>
            <a:r>
              <a:rPr lang="en-US" dirty="1"/>
              <a:t>      everyone knows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Say over and over what you </a:t>
            </a:r>
            <a:r>
              <a:rPr lang="en-US" i="1" dirty="1"/>
              <a:t>do</a:t>
            </a:r>
            <a:r>
              <a:rPr lang="en-US" dirty="1"/>
              <a:t> know and when you </a:t>
            </a:r>
            <a:br>
              <a:rPr lang="en-US" dirty="1"/>
            </a:br>
            <a:r>
              <a:rPr lang="en-US" dirty="1"/>
              <a:t>anticipate knowing other desired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ALWAYS WIFFM?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1">
                <a:latin typeface="+mn-lt"/>
              </a:rPr>
              <a:t>Communications – Practical Steps</a:t>
            </a:r>
            <a:br>
              <a:rPr lang="en-US" dirty="1">
                <a:latin typeface="+mn-lt"/>
              </a:rPr>
            </a:br>
            <a:r>
              <a:rPr lang="en-US" dirty="1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490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5200" y="2318876"/>
            <a:ext cx="5267774" cy="6601947"/>
          </a:xfrm>
          <a:prstGeom prst="rect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1"/>
              <a:t>Ensure the schedule accounts for:</a:t>
            </a:r>
          </a:p>
          <a:p>
            <a:r>
              <a:rPr lang="en-US" dirty="1"/>
              <a:t>Informing and consulting with employee representatives</a:t>
            </a:r>
          </a:p>
          <a:p>
            <a:r>
              <a:rPr lang="en-US" dirty="1"/>
              <a:t>Notifying governmental authorities</a:t>
            </a:r>
          </a:p>
          <a:p>
            <a:r>
              <a:rPr lang="en-US" dirty="1"/>
              <a:t>Ensure clarity on whose role it is to notify each entity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>
                <a:latin typeface="+mn-lt"/>
              </a:rPr>
              <a:t>Notification, Information and Consultation</a:t>
            </a:r>
          </a:p>
        </p:txBody>
      </p:sp>
    </p:spTree>
    <p:extLst>
      <p:ext uri="{BB962C8B-B14F-4D97-AF65-F5344CB8AC3E}">
        <p14:creationId xmlns:p14="http://schemas.microsoft.com/office/powerpoint/2010/main" val="3175050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65395" y="3238500"/>
            <a:ext cx="6352316" cy="4495811"/>
          </a:xfrm>
          <a:prstGeom prst="rect"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1616C-32F1-43CD-8178-0A15EE5CB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1"/>
              <a:t>Target one day if at all possible</a:t>
            </a:r>
          </a:p>
          <a:p>
            <a:pPr lvl="1"/>
            <a:r>
              <a:rPr lang="en-US" dirty="1"/>
              <a:t>Consider time zones</a:t>
            </a:r>
          </a:p>
          <a:p>
            <a:pPr lvl="1"/>
            <a:r>
              <a:rPr lang="en-US" dirty="1"/>
              <a:t>Consider the staff required</a:t>
            </a:r>
            <a:br>
              <a:rPr lang="en-US" dirty="1"/>
            </a:br>
          </a:p>
          <a:p>
            <a:r>
              <a:rPr lang="en-US" dirty="1"/>
              <a:t>Provide training and clear scripts for all “messengers”</a:t>
            </a:r>
          </a:p>
          <a:p>
            <a:pPr lvl="1"/>
            <a:r>
              <a:rPr lang="en-US" dirty="1"/>
              <a:t>Understanding of how selection was made</a:t>
            </a:r>
          </a:p>
          <a:p>
            <a:pPr lvl="1"/>
            <a:r>
              <a:rPr lang="en-US" dirty="1"/>
              <a:t>Exactly what can/should not be said</a:t>
            </a:r>
            <a:br>
              <a:rPr lang="en-US" dirty="1"/>
            </a:br>
          </a:p>
          <a:p>
            <a:r>
              <a:rPr lang="en-US" dirty="1"/>
              <a:t>May have to do group communications where appropriate </a:t>
            </a:r>
            <a:br>
              <a:rPr lang="en-US" dirty="1"/>
            </a:br>
          </a:p>
          <a:p>
            <a:r>
              <a:rPr lang="en-US" dirty="1"/>
              <a:t>Consider security issues </a:t>
            </a:r>
          </a:p>
          <a:p>
            <a:pPr lvl="1"/>
            <a:r>
              <a:rPr lang="en-US" dirty="1"/>
              <a:t>In some cases, employees may not go on “garden leave” immediately</a:t>
            </a:r>
            <a:br>
              <a:rPr lang="en-US" dirty="1"/>
            </a:b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F62E9-A693-4F63-8F99-63CF6824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Communicating to Affected Employees</a:t>
            </a:r>
          </a:p>
        </p:txBody>
      </p:sp>
    </p:spTree>
    <p:extLst>
      <p:ext uri="{BB962C8B-B14F-4D97-AF65-F5344CB8AC3E}">
        <p14:creationId xmlns:p14="http://schemas.microsoft.com/office/powerpoint/2010/main" val="1626730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44400" y="6667500"/>
            <a:ext cx="5967420" cy="3619500"/>
          </a:xfrm>
          <a:prstGeom prst="rect"/>
          <a:solidFill>
            <a:srgbClr val="BBECF1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rcRect l="505" t="822" r="47475" b="-822"/>
          <a:stretch>
            <a:fillRect/>
          </a:stretch>
        </p:blipFill>
        <p:spPr>
          <a:xfrm>
            <a:off x="10439400" y="0"/>
            <a:ext cx="7848600" cy="7124700"/>
          </a:xfrm>
          <a:prstGeom prst="rect"/>
        </p:spPr>
      </p:pic>
      <p:sp>
        <p:nvSpPr>
          <p:cNvPr id="10" name="AutoShape 3"/>
          <p:cNvSpPr/>
          <p:nvPr/>
        </p:nvSpPr>
        <p:spPr>
          <a:xfrm rot="20817072">
            <a:off x="9364133" y="56022"/>
            <a:ext cx="2586404" cy="10568093"/>
          </a:xfrm>
          <a:prstGeom prst="rect"/>
          <a:solidFill>
            <a:srgbClr val="FFFFFF"/>
          </a:solidFill>
        </p:spPr>
      </p:sp>
      <p:sp>
        <p:nvSpPr>
          <p:cNvPr id="11" name="AutoShape 4"/>
          <p:cNvSpPr/>
          <p:nvPr/>
        </p:nvSpPr>
        <p:spPr>
          <a:xfrm rot="20817072">
            <a:off x="11898398" y="-372450"/>
            <a:ext cx="549542" cy="11028256"/>
          </a:xfrm>
          <a:prstGeom prst="rect"/>
          <a:solidFill>
            <a:srgbClr val="DB2345"/>
          </a:solidFill>
        </p:spPr>
      </p:sp>
      <p:sp>
        <p:nvSpPr>
          <p:cNvPr id="12" name="AutoShape 9"/>
          <p:cNvSpPr/>
          <p:nvPr/>
        </p:nvSpPr>
        <p:spPr>
          <a:xfrm rot="20817072">
            <a:off x="11429993" y="-283710"/>
            <a:ext cx="549542" cy="10895029"/>
          </a:xfrm>
          <a:prstGeom prst="rect"/>
          <a:solidFill>
            <a:srgbClr val="000000"/>
          </a:solidFill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716" y="2476502"/>
            <a:ext cx="16840200" cy="2285999"/>
          </a:xfrm>
        </p:spPr>
        <p:txBody>
          <a:bodyPr>
            <a:normAutofit/>
          </a:bodyPr>
          <a:lstStyle/>
          <a:p>
            <a:pPr algn="l"/>
            <a:r>
              <a:rPr lang="en-US" dirty="1"/>
              <a:t>A Good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4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1"/>
              <a:t>Practical Considerations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>
                <a:latin typeface="+mn-lt"/>
              </a:rPr>
              <a:t>Post-exit Issues </a:t>
            </a:r>
          </a:p>
        </p:txBody>
      </p:sp>
    </p:spTree>
    <p:extLst>
      <p:ext uri="{BB962C8B-B14F-4D97-AF65-F5344CB8AC3E}">
        <p14:creationId xmlns:p14="http://schemas.microsoft.com/office/powerpoint/2010/main" val="3710619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Post-exit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10" y="2318876"/>
            <a:ext cx="12542148" cy="7236285"/>
          </a:xfrm>
        </p:spPr>
        <p:txBody>
          <a:bodyPr>
            <a:normAutofit lnSpcReduction="10000"/>
          </a:bodyPr>
          <a:lstStyle/>
          <a:p>
            <a:r>
              <a:rPr lang="en-US" dirty="1"/>
              <a:t>Project and costs may continue:</a:t>
            </a:r>
          </a:p>
          <a:p>
            <a:pPr lvl="1"/>
            <a:r>
              <a:rPr lang="en-US" dirty="1"/>
              <a:t>Timing of payments</a:t>
            </a:r>
          </a:p>
          <a:p>
            <a:pPr lvl="1"/>
            <a:r>
              <a:rPr lang="en-US" dirty="1"/>
              <a:t>Individual litigation still possible</a:t>
            </a:r>
          </a:p>
          <a:p>
            <a:pPr lvl="1"/>
            <a:r>
              <a:rPr lang="en-US" dirty="1"/>
              <a:t>Potential fines</a:t>
            </a:r>
          </a:p>
          <a:p>
            <a:pPr lvl="1"/>
            <a:r>
              <a:rPr lang="en-US" dirty="1"/>
              <a:t>“Social plan” can require ongoing </a:t>
            </a:r>
          </a:p>
          <a:p>
            <a:pPr lvl="2"/>
            <a:r>
              <a:rPr lang="en-US" dirty="1"/>
              <a:t>management and costs (for years)</a:t>
            </a:r>
          </a:p>
          <a:p>
            <a:pPr lvl="2"/>
            <a:endParaRPr lang="en-US"/>
          </a:p>
          <a:p>
            <a:r>
              <a:rPr lang="en-US" dirty="1"/>
              <a:t>Retained employees</a:t>
            </a:r>
          </a:p>
          <a:p>
            <a:pPr lvl="1"/>
            <a:r>
              <a:rPr lang="en-US" dirty="1"/>
              <a:t>Explicitly notify employees who will be retained on the same day others are notified of redundancy</a:t>
            </a:r>
          </a:p>
          <a:p>
            <a:pPr lvl="1"/>
            <a:r>
              <a:rPr lang="en-US" dirty="1"/>
              <a:t>Need to re-enroll/re-engage after organizational trauma</a:t>
            </a:r>
          </a:p>
          <a:p>
            <a:pPr lvl="1"/>
            <a:r>
              <a:rPr lang="en-US" dirty="1"/>
              <a:t>Consider retention tools (bonuses, additional options, attendance at desirable events) for identified key employees who may be flight risks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dirty="1"/>
              <a:t>Re-hiring?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11200" y="1938337"/>
            <a:ext cx="3886200" cy="7483643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962998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344400" y="6667500"/>
            <a:ext cx="5967420" cy="3619500"/>
          </a:xfrm>
          <a:prstGeom prst="rect"/>
          <a:solidFill>
            <a:srgbClr val="BBECF1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5" t="822" r="47475" b="-822"/>
          <a:stretch>
            <a:fillRect/>
          </a:stretch>
        </p:blipFill>
        <p:spPr>
          <a:xfrm>
            <a:off x="10439400" y="0"/>
            <a:ext cx="7848600" cy="7124700"/>
          </a:xfrm>
          <a:prstGeom prst="rect"/>
        </p:spPr>
      </p:pic>
      <p:sp>
        <p:nvSpPr>
          <p:cNvPr id="3" name="AutoShape 3"/>
          <p:cNvSpPr/>
          <p:nvPr/>
        </p:nvSpPr>
        <p:spPr>
          <a:xfrm rot="-782927">
            <a:off x="9364133" y="56022"/>
            <a:ext cx="2586404" cy="10568093"/>
          </a:xfrm>
          <a:prstGeom prst="rect"/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-782927">
            <a:off x="11898398" y="-372450"/>
            <a:ext cx="549542" cy="11028256"/>
          </a:xfrm>
          <a:prstGeom prst="rect"/>
          <a:solidFill>
            <a:srgbClr val="DB234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5174" y="654441"/>
            <a:ext cx="8457326" cy="4513596"/>
          </a:xfrm>
          <a:prstGeom prst="rect"/>
        </p:spPr>
      </p:pic>
      <p:sp>
        <p:nvSpPr>
          <p:cNvPr id="7" name="TextBox 7"/>
          <p:cNvSpPr txBox="1"/>
          <p:nvPr/>
        </p:nvSpPr>
        <p:spPr>
          <a:xfrm>
            <a:off x="895685" y="6100774"/>
            <a:ext cx="8616304" cy="1133452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fontAlgn="auto" rtl="0" eaLnBrk="1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1200" cap="none" spc="-420" normalizeH="0" baseline="0" noProof="0" dirty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THANK</a:t>
            </a:r>
            <a:r>
              <a:rPr kumimoji="0" lang="en-US" sz="8800" b="0" i="0" u="none" strike="noStrike" kern="1200" cap="none" spc="-420" normalizeH="0" noProof="0" dirty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 YOU</a:t>
            </a:r>
            <a:endParaRPr kumimoji="0" lang="en-US" sz="8800" b="0" i="0" u="none" strike="noStrike" kern="1200" cap="none" spc="-42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morant Garamond Medium"/>
              <a:ea typeface="+mn-ea"/>
              <a:cs typeface="+mn-cs"/>
            </a:endParaRPr>
          </a:p>
        </p:txBody>
      </p:sp>
      <p:sp>
        <p:nvSpPr>
          <p:cNvPr id="9" name="AutoShape 9"/>
          <p:cNvSpPr/>
          <p:nvPr/>
        </p:nvSpPr>
        <p:spPr>
          <a:xfrm rot="-782927">
            <a:off x="11429993" y="-283710"/>
            <a:ext cx="549542" cy="10895029"/>
          </a:xfrm>
          <a:prstGeom prst="rect"/>
          <a:solidFill>
            <a:srgbClr val="000000"/>
          </a:solidFill>
        </p:spPr>
      </p:sp>
    </p:spTree>
    <p:extLst>
      <p:ext uri="{BB962C8B-B14F-4D97-AF65-F5344CB8AC3E}">
        <p14:creationId xmlns:p14="http://schemas.microsoft.com/office/powerpoint/2010/main" val="32732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8545"/>
          <a:stretch>
            <a:fillRect/>
          </a:stretch>
        </p:blipFill>
        <p:spPr>
          <a:xfrm>
            <a:off x="9982200" y="4363341"/>
            <a:ext cx="7096125" cy="5191820"/>
          </a:xfrm>
          <a:prstGeom prst="rect"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410" y="2318876"/>
            <a:ext cx="12334790" cy="7236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1"/>
              <a:t>Long before any major project is even considered, you want to have: </a:t>
            </a:r>
          </a:p>
          <a:p>
            <a:r>
              <a:rPr lang="en-US" dirty="1"/>
              <a:t>Transparency into all locations for HR leader and Legal that enables preliminary calculations and planning, e.g.</a:t>
            </a:r>
          </a:p>
          <a:p>
            <a:pPr lvl="1"/>
            <a:r>
              <a:rPr lang="en-US" dirty="1"/>
              <a:t>direct access to personnel documents and payroll data</a:t>
            </a:r>
          </a:p>
          <a:p>
            <a:pPr lvl="1"/>
            <a:r>
              <a:rPr lang="en-US" dirty="1"/>
              <a:t>pay, tenure, ages, benefits, contracts, vacation accrual </a:t>
            </a:r>
          </a:p>
          <a:p>
            <a:r>
              <a:rPr lang="en-US" dirty="1"/>
              <a:t>Current data privacy notices and policies, legal basis for transferring data outside EU. </a:t>
            </a:r>
          </a:p>
          <a:p>
            <a:r>
              <a:rPr lang="en-US" dirty="1"/>
              <a:t>Up-to-date HR files with executed IP, NDA, etc. </a:t>
            </a:r>
          </a:p>
          <a:p>
            <a:r>
              <a:rPr lang="en-US" dirty="1"/>
              <a:t>Works coun</a:t>
            </a:r>
            <a:r>
              <a:rPr lang="en-US" dirty="1">
                <a:solidFill>
                  <a:schemeClr val="tx1"/>
                </a:solidFill>
              </a:rPr>
              <a:t>cil meeting notes, agendas, agreements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A Good Foundation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0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1"/>
              <a:t>Form the Project Team: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23900" y="5143500"/>
            <a:ext cx="8801100" cy="1752600"/>
          </a:xfrm>
        </p:spPr>
        <p:txBody>
          <a:bodyPr/>
          <a:lstStyle/>
          <a:p>
            <a:r>
              <a:rPr lang="en-US" dirty="1"/>
              <a:t>HR and legal advisors with multi-country project experience</a:t>
            </a:r>
          </a:p>
        </p:txBody>
      </p:sp>
    </p:spTree>
    <p:extLst>
      <p:ext uri="{BB962C8B-B14F-4D97-AF65-F5344CB8AC3E}">
        <p14:creationId xmlns:p14="http://schemas.microsoft.com/office/powerpoint/2010/main" val="1811440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1200" y="4076700"/>
            <a:ext cx="3657600" cy="5491892"/>
          </a:xfrm>
          <a:prstGeom prst="rect"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Form the Project Team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17880" y="2195512"/>
            <a:ext cx="5887720" cy="6684793"/>
          </a:xfrm>
        </p:spPr>
        <p:txBody>
          <a:bodyPr/>
          <a:lstStyle/>
          <a:p>
            <a:r>
              <a:rPr lang="en-US" b="1" dirty="1"/>
              <a:t>External team</a:t>
            </a:r>
            <a:endParaRPr lang="en-GB" b="1"/>
          </a:p>
          <a:p>
            <a:pPr lvl="1"/>
            <a:r>
              <a:rPr lang="en-US" dirty="1"/>
              <a:t>“Umbrella” international legal counsel: manages, coordinates &amp; synthesizes countries’ legal requirements, strategic advice. </a:t>
            </a:r>
          </a:p>
          <a:p>
            <a:pPr lvl="1"/>
            <a:r>
              <a:rPr lang="en-US" dirty="1"/>
              <a:t>Ensure local advisors know who the client is for this project, and what confidentiality means to you. </a:t>
            </a:r>
            <a:endParaRPr lang="en-GB"/>
          </a:p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1"/>
              <a:t>Internal team</a:t>
            </a:r>
            <a:endParaRPr lang="en-GB" b="1"/>
          </a:p>
          <a:p>
            <a:pPr lvl="1"/>
            <a:r>
              <a:rPr lang="en-US" dirty="1"/>
              <a:t>Expertise with Excel, project management.   </a:t>
            </a:r>
            <a:endParaRPr lang="en-GB"/>
          </a:p>
          <a:p>
            <a:pPr lvl="1"/>
            <a:r>
              <a:rPr lang="en-US" dirty="1"/>
              <a:t>Legal, HR, Finance (including financial analyst to crunch numbers), tax, leadership, people managers, IT.</a:t>
            </a:r>
            <a:endParaRPr lang="en-GB"/>
          </a:p>
          <a:p>
            <a:pPr lvl="1"/>
            <a:r>
              <a:rPr lang="en-US" dirty="1"/>
              <a:t>Identify, and strategize on how to deal with, any dysfunction  and performance issues within the core team. </a:t>
            </a:r>
          </a:p>
          <a:p>
            <a:pPr lvl="1"/>
            <a:r>
              <a:rPr lang="en-US" dirty="1"/>
              <a:t>Identify those at risk of redundancy and consider approach. </a:t>
            </a:r>
          </a:p>
          <a:p>
            <a:pPr lvl="1"/>
            <a:r>
              <a:rPr lang="en-US" dirty="1"/>
              <a:t>Local HR may see local office as their client, not Group leadership. Consider how to resolve or work around conflicting loyalties. </a:t>
            </a:r>
          </a:p>
        </p:txBody>
      </p:sp>
    </p:spTree>
    <p:extLst>
      <p:ext uri="{BB962C8B-B14F-4D97-AF65-F5344CB8AC3E}">
        <p14:creationId xmlns:p14="http://schemas.microsoft.com/office/powerpoint/2010/main" val="3752228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/>
              <a:t>Pre-Planning Activity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5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29800" y="2263773"/>
            <a:ext cx="7291388" cy="7291388"/>
          </a:xfrm>
          <a:prstGeom prst="rect"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1"/>
              <a:t>Business Educates HR and Legal about Project and Goals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Business reasons for restructure/reductions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Current and desired org structures, headcounts, location shutdowns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Priorities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Time-sensitive business-driven or tax deadlines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1"/>
              <a:t>Key stakeholders</a:t>
            </a:r>
          </a:p>
          <a:p>
            <a:pPr marL="685800" lvl="1" indent="0">
              <a:buNone/>
            </a:pPr>
            <a:r>
              <a:rPr lang="en-US" i="1" dirty="1"/>
              <a:t>Affects legal strategy, execution, cost and outcome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>
                <a:latin typeface="+mn-lt"/>
              </a:rPr>
              <a:t>Pre-Planning</a:t>
            </a:r>
          </a:p>
        </p:txBody>
      </p:sp>
    </p:spTree>
    <p:extLst>
      <p:ext uri="{BB962C8B-B14F-4D97-AF65-F5344CB8AC3E}">
        <p14:creationId xmlns:p14="http://schemas.microsoft.com/office/powerpoint/2010/main" val="2615767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RESGUID" val="879cefd4-2f45-49fe-bf37-cf88a95464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3A16005D56547885015670B6BE60E" ma:contentTypeVersion="10" ma:contentTypeDescription="Create a new document." ma:contentTypeScope="" ma:versionID="8a97f972dd7297ff91c3349457c8cacd">
  <xsd:schema xmlns:xsd="http://www.w3.org/2001/XMLSchema" xmlns:xs="http://www.w3.org/2001/XMLSchema" xmlns:p="http://schemas.microsoft.com/office/2006/metadata/properties" xmlns:ns3="18534856-3303-41b1-97f7-fe9713aa920d" targetNamespace="http://schemas.microsoft.com/office/2006/metadata/properties" ma:root="true" ma:fieldsID="b7c041cf44a1d50210ebac863c40dd96" ns3:_="">
    <xsd:import namespace="18534856-3303-41b1-97f7-fe9713aa92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34856-3303-41b1-97f7-fe9713aa9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153B1-8A1E-4BCC-A078-AF84D34C5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534856-3303-41b1-97f7-fe9713aa9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BBBB4F-8538-4437-9FD9-356B5BB154C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8534856-3303-41b1-97f7-fe9713aa920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009AEA-355E-4565-B691-E92C548AE7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/>
  <Slides>42</Slide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2021-01-22T10:54:49Z</cp:lastPrinted>
  <dcterms:created xsi:type="dcterms:W3CDTF">2021-01-22T10:54:49Z</dcterms:created>
  <dcterms:modified xsi:type="dcterms:W3CDTF">2021-01-22T10:54:49Z</dcterms:modified>
  <dc:identifier>DAEKba97Vw8</dc:identifier>
</cp:coreProperties>
</file>