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sldIdLst>
    <p:sldId id="256" r:id="rId2"/>
    <p:sldId id="259" r:id="rId3"/>
    <p:sldId id="258" r:id="rId4"/>
    <p:sldId id="261" r:id="rId5"/>
    <p:sldId id="291" r:id="rId6"/>
    <p:sldId id="284" r:id="rId7"/>
    <p:sldId id="285" r:id="rId8"/>
    <p:sldId id="287" r:id="rId9"/>
    <p:sldId id="288" r:id="rId10"/>
    <p:sldId id="293" r:id="rId11"/>
    <p:sldId id="294" r:id="rId12"/>
    <p:sldId id="298" r:id="rId13"/>
    <p:sldId id="296" r:id="rId14"/>
    <p:sldId id="299" r:id="rId15"/>
    <p:sldId id="300" r:id="rId16"/>
    <p:sldId id="301" r:id="rId17"/>
    <p:sldId id="302" r:id="rId18"/>
    <p:sldId id="304" r:id="rId19"/>
    <p:sldId id="305" r:id="rId20"/>
    <p:sldId id="306" r:id="rId21"/>
    <p:sldId id="307" r:id="rId22"/>
    <p:sldId id="308" r:id="rId23"/>
    <p:sldId id="309" r:id="rId24"/>
    <p:sldId id="310" r:id="rId25"/>
    <p:sldId id="410" r:id="rId26"/>
    <p:sldId id="314" r:id="rId27"/>
    <p:sldId id="316" r:id="rId28"/>
    <p:sldId id="317" r:id="rId29"/>
    <p:sldId id="318" r:id="rId30"/>
    <p:sldId id="320" r:id="rId31"/>
    <p:sldId id="323" r:id="rId32"/>
    <p:sldId id="324" r:id="rId33"/>
    <p:sldId id="326" r:id="rId34"/>
    <p:sldId id="327" r:id="rId35"/>
    <p:sldId id="330" r:id="rId36"/>
    <p:sldId id="272" r:id="rId37"/>
    <p:sldId id="332" r:id="rId38"/>
    <p:sldId id="333" r:id="rId39"/>
    <p:sldId id="334" r:id="rId40"/>
    <p:sldId id="331" r:id="rId41"/>
    <p:sldId id="275" r:id="rId42"/>
    <p:sldId id="338" r:id="rId43"/>
    <p:sldId id="348" r:id="rId44"/>
    <p:sldId id="352" r:id="rId45"/>
    <p:sldId id="359" r:id="rId46"/>
    <p:sldId id="373" r:id="rId47"/>
    <p:sldId id="362" r:id="rId48"/>
    <p:sldId id="374" r:id="rId49"/>
    <p:sldId id="375" r:id="rId50"/>
    <p:sldId id="376" r:id="rId51"/>
    <p:sldId id="378" r:id="rId52"/>
    <p:sldId id="411" r:id="rId53"/>
    <p:sldId id="413" r:id="rId54"/>
  </p:sldIdLst>
  <p:sldSz cx="9144000" cy="6858000" type="screen4x3"/>
  <p:notesSz cx="6858000" cy="9144000"/>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16171" autoAdjust="0"/>
    <p:restoredTop sz="85502" autoAdjust="0"/>
  </p:normalViewPr>
  <p:slideViewPr>
    <p:cSldViewPr>
      <p:cViewPr varScale="1">
        <p:scale>
          <a:sx n="163" d="100"/>
          <a:sy n="163" d="100"/>
        </p:scale>
        <p:origin x="2952" y="150"/>
      </p:cViewPr>
      <p:guideLst>
        <p:guide orient="horz" pos="216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1194"/>
    </p:cViewPr>
  </p:sorterViewPr>
  <p:notesViewPr>
    <p:cSldViewPr>
      <p:cViewPr varScale="1">
        <p:scale>
          <a:sx n="121" d="100"/>
          <a:sy n="121" d="100"/>
        </p:scale>
        <p:origin x="49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B1D9A-F0E5-4B98-8B98-4F804DD349B2}" type="doc">
      <dgm:prSet loTypeId="urn:microsoft.com/office/officeart/2005/8/layout/hProcess9" loCatId="process" qsTypeId="urn:microsoft.com/office/officeart/2005/8/quickstyle/simple1" qsCatId="simple" csTypeId="urn:microsoft.com/office/officeart/2005/8/colors/accent1_2" csCatId="accent1" phldr="1"/>
      <dgm:spPr/>
    </dgm:pt>
    <dgm:pt modelId="{E8F3593B-AFF9-4060-8377-C56221F704A2}">
      <dgm:prSet phldrT="[Text]" custT="1"/>
      <dgm:spPr>
        <a:solidFill>
          <a:srgbClr val="007BC3"/>
        </a:solidFill>
      </dgm:spPr>
      <dgm:t>
        <a:bodyPr/>
        <a:lstStyle/>
        <a:p>
          <a:r>
            <a:rPr lang="en-US" sz="2400" dirty="0"/>
            <a:t>Find out what people are saying</a:t>
          </a:r>
        </a:p>
      </dgm:t>
    </dgm:pt>
    <dgm:pt modelId="{C1F451DC-037E-484D-B903-A35A0AE0E937}" type="parTrans" cxnId="{86E85AC4-4211-4934-AAF7-ED4FDAE45DB9}">
      <dgm:prSet/>
      <dgm:spPr/>
      <dgm:t>
        <a:bodyPr/>
        <a:lstStyle/>
        <a:p>
          <a:endParaRPr lang="en-US"/>
        </a:p>
      </dgm:t>
    </dgm:pt>
    <dgm:pt modelId="{51AD67D9-29D6-4747-A430-246701FDD609}" type="sibTrans" cxnId="{86E85AC4-4211-4934-AAF7-ED4FDAE45DB9}">
      <dgm:prSet/>
      <dgm:spPr/>
      <dgm:t>
        <a:bodyPr/>
        <a:lstStyle/>
        <a:p>
          <a:endParaRPr lang="en-US"/>
        </a:p>
      </dgm:t>
    </dgm:pt>
    <dgm:pt modelId="{CFED934E-3AEB-400F-9E91-AE0E1DF6883D}">
      <dgm:prSet phldrT="[Text]" custT="1"/>
      <dgm:spPr>
        <a:solidFill>
          <a:srgbClr val="007BC3"/>
        </a:solidFill>
      </dgm:spPr>
      <dgm:t>
        <a:bodyPr/>
        <a:lstStyle/>
        <a:p>
          <a:r>
            <a:rPr lang="en-US" sz="2400" dirty="0"/>
            <a:t>Decide what you WANT people to say</a:t>
          </a:r>
        </a:p>
      </dgm:t>
    </dgm:pt>
    <dgm:pt modelId="{2488C005-01F0-488A-A1FB-A67AF438597F}" type="parTrans" cxnId="{E34DA7D0-F8E4-4B7C-9C84-3B564977FE63}">
      <dgm:prSet/>
      <dgm:spPr/>
      <dgm:t>
        <a:bodyPr/>
        <a:lstStyle/>
        <a:p>
          <a:endParaRPr lang="en-US"/>
        </a:p>
      </dgm:t>
    </dgm:pt>
    <dgm:pt modelId="{C57E6CFF-5B5B-4DB4-97E8-BB2F3A716C4C}" type="sibTrans" cxnId="{E34DA7D0-F8E4-4B7C-9C84-3B564977FE63}">
      <dgm:prSet/>
      <dgm:spPr/>
      <dgm:t>
        <a:bodyPr/>
        <a:lstStyle/>
        <a:p>
          <a:endParaRPr lang="en-US"/>
        </a:p>
      </dgm:t>
    </dgm:pt>
    <dgm:pt modelId="{B7AD1B38-D6CE-4D2B-B339-57D856734A2F}">
      <dgm:prSet phldrT="[Text]" custT="1"/>
      <dgm:spPr>
        <a:solidFill>
          <a:srgbClr val="007BC3"/>
        </a:solidFill>
      </dgm:spPr>
      <dgm:t>
        <a:bodyPr/>
        <a:lstStyle/>
        <a:p>
          <a:r>
            <a:rPr lang="en-US" sz="2400" dirty="0"/>
            <a:t>Give people the “right” language</a:t>
          </a:r>
        </a:p>
      </dgm:t>
    </dgm:pt>
    <dgm:pt modelId="{965857A2-6439-4D97-9EBC-371F89840E15}" type="parTrans" cxnId="{DCC8F53C-7441-485E-BF96-919834587871}">
      <dgm:prSet/>
      <dgm:spPr/>
      <dgm:t>
        <a:bodyPr/>
        <a:lstStyle/>
        <a:p>
          <a:endParaRPr lang="en-US"/>
        </a:p>
      </dgm:t>
    </dgm:pt>
    <dgm:pt modelId="{DA2EB8BF-6363-42A6-9A47-E112E82AB9E2}" type="sibTrans" cxnId="{DCC8F53C-7441-485E-BF96-919834587871}">
      <dgm:prSet/>
      <dgm:spPr/>
      <dgm:t>
        <a:bodyPr/>
        <a:lstStyle/>
        <a:p>
          <a:endParaRPr lang="en-US"/>
        </a:p>
      </dgm:t>
    </dgm:pt>
    <dgm:pt modelId="{7DFEE1DA-FDA7-4D12-B521-BD38C006A1C0}" type="pres">
      <dgm:prSet presAssocID="{9B9B1D9A-F0E5-4B98-8B98-4F804DD349B2}" presName="CompostProcess" presStyleCnt="0">
        <dgm:presLayoutVars>
          <dgm:dir/>
          <dgm:resizeHandles val="exact"/>
        </dgm:presLayoutVars>
      </dgm:prSet>
      <dgm:spPr/>
    </dgm:pt>
    <dgm:pt modelId="{FD5C3D4D-1CBF-4BFA-9FCB-9360E57492A8}" type="pres">
      <dgm:prSet presAssocID="{9B9B1D9A-F0E5-4B98-8B98-4F804DD349B2}" presName="arrow" presStyleLbl="bgShp" presStyleIdx="0" presStyleCnt="1" custLinFactNeighborX="8951" custLinFactNeighborY="34091"/>
      <dgm:spPr>
        <a:solidFill>
          <a:srgbClr val="007BC3">
            <a:alpha val="20000"/>
          </a:srgbClr>
        </a:solidFill>
      </dgm:spPr>
    </dgm:pt>
    <dgm:pt modelId="{29C60452-833A-48A5-A943-566B15B58450}" type="pres">
      <dgm:prSet presAssocID="{9B9B1D9A-F0E5-4B98-8B98-4F804DD349B2}" presName="linearProcess" presStyleCnt="0"/>
      <dgm:spPr/>
    </dgm:pt>
    <dgm:pt modelId="{FD7349B6-66F5-46EB-91D4-01A42B7C0A92}" type="pres">
      <dgm:prSet presAssocID="{E8F3593B-AFF9-4060-8377-C56221F704A2}" presName="textNode" presStyleLbl="node1" presStyleIdx="0" presStyleCnt="3" custLinFactNeighborY="-3446">
        <dgm:presLayoutVars>
          <dgm:bulletEnabled val="1"/>
        </dgm:presLayoutVars>
      </dgm:prSet>
      <dgm:spPr/>
    </dgm:pt>
    <dgm:pt modelId="{6593C260-1D84-4FB2-B209-00836155DA3F}" type="pres">
      <dgm:prSet presAssocID="{51AD67D9-29D6-4747-A430-246701FDD609}" presName="sibTrans" presStyleCnt="0"/>
      <dgm:spPr/>
    </dgm:pt>
    <dgm:pt modelId="{FBC2D70E-02E3-45EA-ADED-B38BA5EE801C}" type="pres">
      <dgm:prSet presAssocID="{CFED934E-3AEB-400F-9E91-AE0E1DF6883D}" presName="textNode" presStyleLbl="node1" presStyleIdx="1" presStyleCnt="3">
        <dgm:presLayoutVars>
          <dgm:bulletEnabled val="1"/>
        </dgm:presLayoutVars>
      </dgm:prSet>
      <dgm:spPr/>
    </dgm:pt>
    <dgm:pt modelId="{05105731-68A0-4B10-84CB-4D1F3B96F951}" type="pres">
      <dgm:prSet presAssocID="{C57E6CFF-5B5B-4DB4-97E8-BB2F3A716C4C}" presName="sibTrans" presStyleCnt="0"/>
      <dgm:spPr/>
    </dgm:pt>
    <dgm:pt modelId="{1AD65705-EDE1-4843-9BE2-ADB374F0C09C}" type="pres">
      <dgm:prSet presAssocID="{B7AD1B38-D6CE-4D2B-B339-57D856734A2F}" presName="textNode" presStyleLbl="node1" presStyleIdx="2" presStyleCnt="3">
        <dgm:presLayoutVars>
          <dgm:bulletEnabled val="1"/>
        </dgm:presLayoutVars>
      </dgm:prSet>
      <dgm:spPr/>
    </dgm:pt>
  </dgm:ptLst>
  <dgm:cxnLst>
    <dgm:cxn modelId="{2745E8A4-37CD-4AE2-8A2E-C09D893F49A6}" type="presOf" srcId="{E8F3593B-AFF9-4060-8377-C56221F704A2}" destId="{FD7349B6-66F5-46EB-91D4-01A42B7C0A92}" srcOrd="0" destOrd="0" presId="urn:microsoft.com/office/officeart/2005/8/layout/hProcess9"/>
    <dgm:cxn modelId="{E34DA7D0-F8E4-4B7C-9C84-3B564977FE63}" srcId="{9B9B1D9A-F0E5-4B98-8B98-4F804DD349B2}" destId="{CFED934E-3AEB-400F-9E91-AE0E1DF6883D}" srcOrd="1" destOrd="0" parTransId="{2488C005-01F0-488A-A1FB-A67AF438597F}" sibTransId="{C57E6CFF-5B5B-4DB4-97E8-BB2F3A716C4C}"/>
    <dgm:cxn modelId="{4C93713A-9E06-4B89-81B5-4AC8ABE0859D}" type="presOf" srcId="{CFED934E-3AEB-400F-9E91-AE0E1DF6883D}" destId="{FBC2D70E-02E3-45EA-ADED-B38BA5EE801C}" srcOrd="0" destOrd="0" presId="urn:microsoft.com/office/officeart/2005/8/layout/hProcess9"/>
    <dgm:cxn modelId="{86E85AC4-4211-4934-AAF7-ED4FDAE45DB9}" srcId="{9B9B1D9A-F0E5-4B98-8B98-4F804DD349B2}" destId="{E8F3593B-AFF9-4060-8377-C56221F704A2}" srcOrd="0" destOrd="0" parTransId="{C1F451DC-037E-484D-B903-A35A0AE0E937}" sibTransId="{51AD67D9-29D6-4747-A430-246701FDD609}"/>
    <dgm:cxn modelId="{7B1D7284-37C4-4976-A1D7-10D5C5AA5DE3}" type="presOf" srcId="{B7AD1B38-D6CE-4D2B-B339-57D856734A2F}" destId="{1AD65705-EDE1-4843-9BE2-ADB374F0C09C}" srcOrd="0" destOrd="0" presId="urn:microsoft.com/office/officeart/2005/8/layout/hProcess9"/>
    <dgm:cxn modelId="{A8A88B02-071F-4365-BFBA-BE1BBFE69054}" type="presOf" srcId="{9B9B1D9A-F0E5-4B98-8B98-4F804DD349B2}" destId="{7DFEE1DA-FDA7-4D12-B521-BD38C006A1C0}" srcOrd="0" destOrd="0" presId="urn:microsoft.com/office/officeart/2005/8/layout/hProcess9"/>
    <dgm:cxn modelId="{DCC8F53C-7441-485E-BF96-919834587871}" srcId="{9B9B1D9A-F0E5-4B98-8B98-4F804DD349B2}" destId="{B7AD1B38-D6CE-4D2B-B339-57D856734A2F}" srcOrd="2" destOrd="0" parTransId="{965857A2-6439-4D97-9EBC-371F89840E15}" sibTransId="{DA2EB8BF-6363-42A6-9A47-E112E82AB9E2}"/>
    <dgm:cxn modelId="{2C09796B-3D65-4F77-88D5-DB80F06E3959}" type="presParOf" srcId="{7DFEE1DA-FDA7-4D12-B521-BD38C006A1C0}" destId="{FD5C3D4D-1CBF-4BFA-9FCB-9360E57492A8}" srcOrd="0" destOrd="0" presId="urn:microsoft.com/office/officeart/2005/8/layout/hProcess9"/>
    <dgm:cxn modelId="{B1846718-CF99-4D29-94AF-ACB67B9ED3D7}" type="presParOf" srcId="{7DFEE1DA-FDA7-4D12-B521-BD38C006A1C0}" destId="{29C60452-833A-48A5-A943-566B15B58450}" srcOrd="1" destOrd="0" presId="urn:microsoft.com/office/officeart/2005/8/layout/hProcess9"/>
    <dgm:cxn modelId="{F5A5B4ED-9D0A-42B1-B54E-F3C1F1339760}" type="presParOf" srcId="{29C60452-833A-48A5-A943-566B15B58450}" destId="{FD7349B6-66F5-46EB-91D4-01A42B7C0A92}" srcOrd="0" destOrd="0" presId="urn:microsoft.com/office/officeart/2005/8/layout/hProcess9"/>
    <dgm:cxn modelId="{2019A543-D94B-4218-8521-892FFE564602}" type="presParOf" srcId="{29C60452-833A-48A5-A943-566B15B58450}" destId="{6593C260-1D84-4FB2-B209-00836155DA3F}" srcOrd="1" destOrd="0" presId="urn:microsoft.com/office/officeart/2005/8/layout/hProcess9"/>
    <dgm:cxn modelId="{ABF80879-F3D9-466A-AA12-AF08D1BF57BD}" type="presParOf" srcId="{29C60452-833A-48A5-A943-566B15B58450}" destId="{FBC2D70E-02E3-45EA-ADED-B38BA5EE801C}" srcOrd="2" destOrd="0" presId="urn:microsoft.com/office/officeart/2005/8/layout/hProcess9"/>
    <dgm:cxn modelId="{B29648FD-3B58-429F-A672-CBCA9F0BE020}" type="presParOf" srcId="{29C60452-833A-48A5-A943-566B15B58450}" destId="{05105731-68A0-4B10-84CB-4D1F3B96F951}" srcOrd="3" destOrd="0" presId="urn:microsoft.com/office/officeart/2005/8/layout/hProcess9"/>
    <dgm:cxn modelId="{F401E1ED-F3DD-4CD2-9795-272B50BD5230}" type="presParOf" srcId="{29C60452-833A-48A5-A943-566B15B58450}" destId="{1AD65705-EDE1-4843-9BE2-ADB374F0C09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420D00-EC5F-411D-86D6-8717913BF3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A40946C-3D1B-4FA7-AB58-F1C67A46BF2A}">
      <dgm:prSet phldrT="[Text]"/>
      <dgm:spPr>
        <a:solidFill>
          <a:srgbClr val="007BC3"/>
        </a:solidFill>
      </dgm:spPr>
      <dgm:t>
        <a:bodyPr/>
        <a:lstStyle/>
        <a:p>
          <a:r>
            <a:rPr lang="en-US" dirty="0"/>
            <a:t>Audience</a:t>
          </a:r>
        </a:p>
      </dgm:t>
    </dgm:pt>
    <dgm:pt modelId="{676E29AE-1783-475D-9FFD-2F38FA5AC0F1}" type="parTrans" cxnId="{68A0D6C2-482C-4309-85F9-E420CF13A179}">
      <dgm:prSet/>
      <dgm:spPr/>
      <dgm:t>
        <a:bodyPr/>
        <a:lstStyle/>
        <a:p>
          <a:endParaRPr lang="en-US"/>
        </a:p>
      </dgm:t>
    </dgm:pt>
    <dgm:pt modelId="{FC43BCA8-840B-4C65-B3C7-EFEB60D31D36}" type="sibTrans" cxnId="{68A0D6C2-482C-4309-85F9-E420CF13A179}">
      <dgm:prSet/>
      <dgm:spPr>
        <a:solidFill>
          <a:srgbClr val="007BC3">
            <a:alpha val="20000"/>
          </a:srgbClr>
        </a:solidFill>
      </dgm:spPr>
      <dgm:t>
        <a:bodyPr/>
        <a:lstStyle/>
        <a:p>
          <a:endParaRPr lang="en-US" dirty="0"/>
        </a:p>
      </dgm:t>
    </dgm:pt>
    <dgm:pt modelId="{8922EDFF-9D75-403E-9FCA-0CE24816BA84}">
      <dgm:prSet phldrT="[Text]"/>
      <dgm:spPr>
        <a:solidFill>
          <a:srgbClr val="007BC3"/>
        </a:solidFill>
      </dgm:spPr>
      <dgm:t>
        <a:bodyPr/>
        <a:lstStyle/>
        <a:p>
          <a:r>
            <a:rPr lang="en-US" dirty="0"/>
            <a:t>Offer</a:t>
          </a:r>
        </a:p>
      </dgm:t>
    </dgm:pt>
    <dgm:pt modelId="{8FEA916E-316D-4C79-84C7-CF6A541A0A07}" type="parTrans" cxnId="{9385DF67-4AB0-4E02-996B-D39C84CAD9BD}">
      <dgm:prSet/>
      <dgm:spPr/>
      <dgm:t>
        <a:bodyPr/>
        <a:lstStyle/>
        <a:p>
          <a:endParaRPr lang="en-US"/>
        </a:p>
      </dgm:t>
    </dgm:pt>
    <dgm:pt modelId="{C583F822-14B5-42E8-9115-2F559DA2B638}" type="sibTrans" cxnId="{9385DF67-4AB0-4E02-996B-D39C84CAD9BD}">
      <dgm:prSet/>
      <dgm:spPr>
        <a:solidFill>
          <a:srgbClr val="007BC3">
            <a:alpha val="20000"/>
          </a:srgbClr>
        </a:solidFill>
      </dgm:spPr>
      <dgm:t>
        <a:bodyPr/>
        <a:lstStyle/>
        <a:p>
          <a:endParaRPr lang="en-US" dirty="0"/>
        </a:p>
      </dgm:t>
    </dgm:pt>
    <dgm:pt modelId="{356F1B22-2E51-4928-90C5-D0739F3B16AE}">
      <dgm:prSet phldrT="[Text]"/>
      <dgm:spPr>
        <a:solidFill>
          <a:srgbClr val="007BC3"/>
        </a:solidFill>
      </dgm:spPr>
      <dgm:t>
        <a:bodyPr/>
        <a:lstStyle/>
        <a:p>
          <a:r>
            <a:rPr lang="en-US" dirty="0"/>
            <a:t>Pitch</a:t>
          </a:r>
        </a:p>
      </dgm:t>
    </dgm:pt>
    <dgm:pt modelId="{23D7904A-F776-4E5B-8D70-7A67AF07B8F0}" type="parTrans" cxnId="{55991343-5E96-4394-9E91-A96802ECA88B}">
      <dgm:prSet/>
      <dgm:spPr/>
      <dgm:t>
        <a:bodyPr/>
        <a:lstStyle/>
        <a:p>
          <a:endParaRPr lang="en-US"/>
        </a:p>
      </dgm:t>
    </dgm:pt>
    <dgm:pt modelId="{7378A487-6813-4EC3-B437-7B02B385DCFA}" type="sibTrans" cxnId="{55991343-5E96-4394-9E91-A96802ECA88B}">
      <dgm:prSet/>
      <dgm:spPr>
        <a:solidFill>
          <a:srgbClr val="007BC3">
            <a:alpha val="20000"/>
          </a:srgbClr>
        </a:solidFill>
      </dgm:spPr>
      <dgm:t>
        <a:bodyPr/>
        <a:lstStyle/>
        <a:p>
          <a:endParaRPr lang="en-US" dirty="0"/>
        </a:p>
      </dgm:t>
    </dgm:pt>
    <dgm:pt modelId="{B34C4E00-712C-4E92-B267-B8FB11F68376}">
      <dgm:prSet phldrT="[Text]"/>
      <dgm:spPr>
        <a:solidFill>
          <a:srgbClr val="007BC3"/>
        </a:solidFill>
      </dgm:spPr>
      <dgm:t>
        <a:bodyPr/>
        <a:lstStyle/>
        <a:p>
          <a:r>
            <a:rPr lang="en-US" dirty="0"/>
            <a:t>Communication Method</a:t>
          </a:r>
        </a:p>
      </dgm:t>
    </dgm:pt>
    <dgm:pt modelId="{921FE742-ADD7-49A7-8606-3D31C73415E0}" type="parTrans" cxnId="{CC810502-870B-434F-A2EB-98D699BECC8A}">
      <dgm:prSet/>
      <dgm:spPr/>
      <dgm:t>
        <a:bodyPr/>
        <a:lstStyle/>
        <a:p>
          <a:endParaRPr lang="en-US"/>
        </a:p>
      </dgm:t>
    </dgm:pt>
    <dgm:pt modelId="{F9E1D4EA-293E-4AD3-9813-CC63483D9376}" type="sibTrans" cxnId="{CC810502-870B-434F-A2EB-98D699BECC8A}">
      <dgm:prSet/>
      <dgm:spPr>
        <a:solidFill>
          <a:srgbClr val="007BC3">
            <a:alpha val="20000"/>
          </a:srgbClr>
        </a:solidFill>
      </dgm:spPr>
      <dgm:t>
        <a:bodyPr/>
        <a:lstStyle/>
        <a:p>
          <a:endParaRPr lang="en-US" dirty="0"/>
        </a:p>
      </dgm:t>
    </dgm:pt>
    <dgm:pt modelId="{03DFCDB3-0B7E-453D-8C23-0BC351AB74C8}">
      <dgm:prSet phldrT="[Text]"/>
      <dgm:spPr>
        <a:solidFill>
          <a:srgbClr val="007BC3"/>
        </a:solidFill>
      </dgm:spPr>
      <dgm:t>
        <a:bodyPr/>
        <a:lstStyle/>
        <a:p>
          <a:r>
            <a:rPr lang="en-US" dirty="0"/>
            <a:t>Tracking</a:t>
          </a:r>
        </a:p>
      </dgm:t>
    </dgm:pt>
    <dgm:pt modelId="{5F0E4AC4-D0E1-4B96-B826-3E5C912C4EC9}" type="parTrans" cxnId="{63E91C42-141D-424D-BDA6-AF51F16A7037}">
      <dgm:prSet/>
      <dgm:spPr/>
      <dgm:t>
        <a:bodyPr/>
        <a:lstStyle/>
        <a:p>
          <a:endParaRPr lang="en-US"/>
        </a:p>
      </dgm:t>
    </dgm:pt>
    <dgm:pt modelId="{A9114B55-30F0-4F2F-BDEB-632244D91BC3}" type="sibTrans" cxnId="{63E91C42-141D-424D-BDA6-AF51F16A7037}">
      <dgm:prSet/>
      <dgm:spPr>
        <a:solidFill>
          <a:srgbClr val="007BC3">
            <a:alpha val="20000"/>
          </a:srgbClr>
        </a:solidFill>
      </dgm:spPr>
      <dgm:t>
        <a:bodyPr/>
        <a:lstStyle/>
        <a:p>
          <a:endParaRPr lang="en-US"/>
        </a:p>
      </dgm:t>
    </dgm:pt>
    <dgm:pt modelId="{44C5553A-19B6-42AB-9E92-3964CC7CF25A}" type="pres">
      <dgm:prSet presAssocID="{70420D00-EC5F-411D-86D6-8717913BF3E0}" presName="diagram" presStyleCnt="0">
        <dgm:presLayoutVars>
          <dgm:dir/>
          <dgm:resizeHandles val="exact"/>
        </dgm:presLayoutVars>
      </dgm:prSet>
      <dgm:spPr/>
    </dgm:pt>
    <dgm:pt modelId="{8F9DBA09-E598-47DE-986B-049886AF4F7D}" type="pres">
      <dgm:prSet presAssocID="{0A40946C-3D1B-4FA7-AB58-F1C67A46BF2A}" presName="node" presStyleLbl="node1" presStyleIdx="0" presStyleCnt="5">
        <dgm:presLayoutVars>
          <dgm:bulletEnabled val="1"/>
        </dgm:presLayoutVars>
      </dgm:prSet>
      <dgm:spPr/>
    </dgm:pt>
    <dgm:pt modelId="{67D1EC75-ACEC-4C87-9582-49FA31F6F91E}" type="pres">
      <dgm:prSet presAssocID="{FC43BCA8-840B-4C65-B3C7-EFEB60D31D36}" presName="sibTrans" presStyleLbl="sibTrans2D1" presStyleIdx="0" presStyleCnt="4" custLinFactNeighborX="-377" custLinFactNeighborY="-5194"/>
      <dgm:spPr/>
    </dgm:pt>
    <dgm:pt modelId="{E7E2F55F-E253-44B6-86D8-440FCE4F93A4}" type="pres">
      <dgm:prSet presAssocID="{FC43BCA8-840B-4C65-B3C7-EFEB60D31D36}" presName="connectorText" presStyleLbl="sibTrans2D1" presStyleIdx="0" presStyleCnt="4"/>
      <dgm:spPr/>
    </dgm:pt>
    <dgm:pt modelId="{A8304FB6-5EAD-4A5B-9A2B-65D8526731F1}" type="pres">
      <dgm:prSet presAssocID="{8922EDFF-9D75-403E-9FCA-0CE24816BA84}" presName="node" presStyleLbl="node1" presStyleIdx="1" presStyleCnt="5">
        <dgm:presLayoutVars>
          <dgm:bulletEnabled val="1"/>
        </dgm:presLayoutVars>
      </dgm:prSet>
      <dgm:spPr/>
    </dgm:pt>
    <dgm:pt modelId="{8EE87E63-AE38-47AD-88CC-1F63B5735329}" type="pres">
      <dgm:prSet presAssocID="{C583F822-14B5-42E8-9115-2F559DA2B638}" presName="sibTrans" presStyleLbl="sibTrans2D1" presStyleIdx="1" presStyleCnt="4" custLinFactNeighborX="-377" custLinFactNeighborY="-5194"/>
      <dgm:spPr/>
    </dgm:pt>
    <dgm:pt modelId="{D6E1E680-FF0A-44CB-AD4C-B3160D21B689}" type="pres">
      <dgm:prSet presAssocID="{C583F822-14B5-42E8-9115-2F559DA2B638}" presName="connectorText" presStyleLbl="sibTrans2D1" presStyleIdx="1" presStyleCnt="4"/>
      <dgm:spPr/>
    </dgm:pt>
    <dgm:pt modelId="{B83BA4FE-9A38-4EDC-A87C-DC76C829CBA1}" type="pres">
      <dgm:prSet presAssocID="{356F1B22-2E51-4928-90C5-D0739F3B16AE}" presName="node" presStyleLbl="node1" presStyleIdx="2" presStyleCnt="5">
        <dgm:presLayoutVars>
          <dgm:bulletEnabled val="1"/>
        </dgm:presLayoutVars>
      </dgm:prSet>
      <dgm:spPr/>
    </dgm:pt>
    <dgm:pt modelId="{F619F61F-D98B-42E7-81D2-3D9CD7071F89}" type="pres">
      <dgm:prSet presAssocID="{7378A487-6813-4EC3-B437-7B02B385DCFA}" presName="sibTrans" presStyleLbl="sibTrans2D1" presStyleIdx="2" presStyleCnt="4" custLinFactNeighborX="-377" custLinFactNeighborY="-5194"/>
      <dgm:spPr/>
    </dgm:pt>
    <dgm:pt modelId="{09B39431-154D-4FD5-8E4C-E676E2E0DBD4}" type="pres">
      <dgm:prSet presAssocID="{7378A487-6813-4EC3-B437-7B02B385DCFA}" presName="connectorText" presStyleLbl="sibTrans2D1" presStyleIdx="2" presStyleCnt="4"/>
      <dgm:spPr/>
    </dgm:pt>
    <dgm:pt modelId="{36A73C7A-90EB-4F82-9585-A07C61E557AB}" type="pres">
      <dgm:prSet presAssocID="{B34C4E00-712C-4E92-B267-B8FB11F68376}" presName="node" presStyleLbl="node1" presStyleIdx="3" presStyleCnt="5">
        <dgm:presLayoutVars>
          <dgm:bulletEnabled val="1"/>
        </dgm:presLayoutVars>
      </dgm:prSet>
      <dgm:spPr/>
    </dgm:pt>
    <dgm:pt modelId="{39030250-5717-4B72-ABEF-6D98032130BA}" type="pres">
      <dgm:prSet presAssocID="{F9E1D4EA-293E-4AD3-9813-CC63483D9376}" presName="sibTrans" presStyleLbl="sibTrans2D1" presStyleIdx="3" presStyleCnt="4" custLinFactNeighborX="-377" custLinFactNeighborY="-5194"/>
      <dgm:spPr/>
    </dgm:pt>
    <dgm:pt modelId="{13F1FF76-DB11-493D-B88A-43F0D7B32C98}" type="pres">
      <dgm:prSet presAssocID="{F9E1D4EA-293E-4AD3-9813-CC63483D9376}" presName="connectorText" presStyleLbl="sibTrans2D1" presStyleIdx="3" presStyleCnt="4"/>
      <dgm:spPr/>
    </dgm:pt>
    <dgm:pt modelId="{F92F7EFB-B2D7-4BA5-AFCE-11A309853EB5}" type="pres">
      <dgm:prSet presAssocID="{03DFCDB3-0B7E-453D-8C23-0BC351AB74C8}" presName="node" presStyleLbl="node1" presStyleIdx="4" presStyleCnt="5">
        <dgm:presLayoutVars>
          <dgm:bulletEnabled val="1"/>
        </dgm:presLayoutVars>
      </dgm:prSet>
      <dgm:spPr/>
    </dgm:pt>
  </dgm:ptLst>
  <dgm:cxnLst>
    <dgm:cxn modelId="{1E80014B-5BCF-4B06-B75F-91B6AF4F2068}" type="presOf" srcId="{B34C4E00-712C-4E92-B267-B8FB11F68376}" destId="{36A73C7A-90EB-4F82-9585-A07C61E557AB}" srcOrd="0" destOrd="0" presId="urn:microsoft.com/office/officeart/2005/8/layout/process5"/>
    <dgm:cxn modelId="{9385DF67-4AB0-4E02-996B-D39C84CAD9BD}" srcId="{70420D00-EC5F-411D-86D6-8717913BF3E0}" destId="{8922EDFF-9D75-403E-9FCA-0CE24816BA84}" srcOrd="1" destOrd="0" parTransId="{8FEA916E-316D-4C79-84C7-CF6A541A0A07}" sibTransId="{C583F822-14B5-42E8-9115-2F559DA2B638}"/>
    <dgm:cxn modelId="{68A0D6C2-482C-4309-85F9-E420CF13A179}" srcId="{70420D00-EC5F-411D-86D6-8717913BF3E0}" destId="{0A40946C-3D1B-4FA7-AB58-F1C67A46BF2A}" srcOrd="0" destOrd="0" parTransId="{676E29AE-1783-475D-9FFD-2F38FA5AC0F1}" sibTransId="{FC43BCA8-840B-4C65-B3C7-EFEB60D31D36}"/>
    <dgm:cxn modelId="{55991343-5E96-4394-9E91-A96802ECA88B}" srcId="{70420D00-EC5F-411D-86D6-8717913BF3E0}" destId="{356F1B22-2E51-4928-90C5-D0739F3B16AE}" srcOrd="2" destOrd="0" parTransId="{23D7904A-F776-4E5B-8D70-7A67AF07B8F0}" sibTransId="{7378A487-6813-4EC3-B437-7B02B385DCFA}"/>
    <dgm:cxn modelId="{C4244C22-46E0-4F17-8CB1-7F58ED3A28D3}" type="presOf" srcId="{C583F822-14B5-42E8-9115-2F559DA2B638}" destId="{8EE87E63-AE38-47AD-88CC-1F63B5735329}" srcOrd="0" destOrd="0" presId="urn:microsoft.com/office/officeart/2005/8/layout/process5"/>
    <dgm:cxn modelId="{24C28B36-99F6-4CEB-9101-90869E94385F}" type="presOf" srcId="{7378A487-6813-4EC3-B437-7B02B385DCFA}" destId="{F619F61F-D98B-42E7-81D2-3D9CD7071F89}" srcOrd="0" destOrd="0" presId="urn:microsoft.com/office/officeart/2005/8/layout/process5"/>
    <dgm:cxn modelId="{0047113D-D4A9-4936-82D8-CC2FC92EE1B4}" type="presOf" srcId="{8922EDFF-9D75-403E-9FCA-0CE24816BA84}" destId="{A8304FB6-5EAD-4A5B-9A2B-65D8526731F1}" srcOrd="0" destOrd="0" presId="urn:microsoft.com/office/officeart/2005/8/layout/process5"/>
    <dgm:cxn modelId="{25A3E316-DCC1-4E9D-9918-2D5B5F464C32}" type="presOf" srcId="{C583F822-14B5-42E8-9115-2F559DA2B638}" destId="{D6E1E680-FF0A-44CB-AD4C-B3160D21B689}" srcOrd="1" destOrd="0" presId="urn:microsoft.com/office/officeart/2005/8/layout/process5"/>
    <dgm:cxn modelId="{5481B50F-373C-43A3-ABEB-442FBEC54596}" type="presOf" srcId="{0A40946C-3D1B-4FA7-AB58-F1C67A46BF2A}" destId="{8F9DBA09-E598-47DE-986B-049886AF4F7D}" srcOrd="0" destOrd="0" presId="urn:microsoft.com/office/officeart/2005/8/layout/process5"/>
    <dgm:cxn modelId="{3E8DE693-D51C-49EF-9CD3-13166D42F067}" type="presOf" srcId="{356F1B22-2E51-4928-90C5-D0739F3B16AE}" destId="{B83BA4FE-9A38-4EDC-A87C-DC76C829CBA1}" srcOrd="0" destOrd="0" presId="urn:microsoft.com/office/officeart/2005/8/layout/process5"/>
    <dgm:cxn modelId="{A8D1C792-9D63-4AF3-B5B5-16983DC960F1}" type="presOf" srcId="{70420D00-EC5F-411D-86D6-8717913BF3E0}" destId="{44C5553A-19B6-42AB-9E92-3964CC7CF25A}" srcOrd="0" destOrd="0" presId="urn:microsoft.com/office/officeart/2005/8/layout/process5"/>
    <dgm:cxn modelId="{79B46855-8FA6-4062-898A-5B77A99EF6C6}" type="presOf" srcId="{F9E1D4EA-293E-4AD3-9813-CC63483D9376}" destId="{39030250-5717-4B72-ABEF-6D98032130BA}" srcOrd="0" destOrd="0" presId="urn:microsoft.com/office/officeart/2005/8/layout/process5"/>
    <dgm:cxn modelId="{183401DB-3D46-4A65-B7BE-846A77DC1000}" type="presOf" srcId="{FC43BCA8-840B-4C65-B3C7-EFEB60D31D36}" destId="{E7E2F55F-E253-44B6-86D8-440FCE4F93A4}" srcOrd="1" destOrd="0" presId="urn:microsoft.com/office/officeart/2005/8/layout/process5"/>
    <dgm:cxn modelId="{49751F1A-B4F9-41AC-A35E-489FF269DAA1}" type="presOf" srcId="{F9E1D4EA-293E-4AD3-9813-CC63483D9376}" destId="{13F1FF76-DB11-493D-B88A-43F0D7B32C98}" srcOrd="1" destOrd="0" presId="urn:microsoft.com/office/officeart/2005/8/layout/process5"/>
    <dgm:cxn modelId="{63E91C42-141D-424D-BDA6-AF51F16A7037}" srcId="{70420D00-EC5F-411D-86D6-8717913BF3E0}" destId="{03DFCDB3-0B7E-453D-8C23-0BC351AB74C8}" srcOrd="4" destOrd="0" parTransId="{5F0E4AC4-D0E1-4B96-B826-3E5C912C4EC9}" sibTransId="{A9114B55-30F0-4F2F-BDEB-632244D91BC3}"/>
    <dgm:cxn modelId="{BA925F89-F434-4DEF-AE50-0F7B2D1F7E51}" type="presOf" srcId="{FC43BCA8-840B-4C65-B3C7-EFEB60D31D36}" destId="{67D1EC75-ACEC-4C87-9582-49FA31F6F91E}" srcOrd="0" destOrd="0" presId="urn:microsoft.com/office/officeart/2005/8/layout/process5"/>
    <dgm:cxn modelId="{88FD3601-0334-4A86-B8DD-615C926D798E}" type="presOf" srcId="{03DFCDB3-0B7E-453D-8C23-0BC351AB74C8}" destId="{F92F7EFB-B2D7-4BA5-AFCE-11A309853EB5}" srcOrd="0" destOrd="0" presId="urn:microsoft.com/office/officeart/2005/8/layout/process5"/>
    <dgm:cxn modelId="{CC810502-870B-434F-A2EB-98D699BECC8A}" srcId="{70420D00-EC5F-411D-86D6-8717913BF3E0}" destId="{B34C4E00-712C-4E92-B267-B8FB11F68376}" srcOrd="3" destOrd="0" parTransId="{921FE742-ADD7-49A7-8606-3D31C73415E0}" sibTransId="{F9E1D4EA-293E-4AD3-9813-CC63483D9376}"/>
    <dgm:cxn modelId="{40C2E593-5EFF-41D2-999D-88513AAAF600}" type="presOf" srcId="{7378A487-6813-4EC3-B437-7B02B385DCFA}" destId="{09B39431-154D-4FD5-8E4C-E676E2E0DBD4}" srcOrd="1" destOrd="0" presId="urn:microsoft.com/office/officeart/2005/8/layout/process5"/>
    <dgm:cxn modelId="{B6200A8B-D29F-4315-B3E8-3152C5C46B75}" type="presParOf" srcId="{44C5553A-19B6-42AB-9E92-3964CC7CF25A}" destId="{8F9DBA09-E598-47DE-986B-049886AF4F7D}" srcOrd="0" destOrd="0" presId="urn:microsoft.com/office/officeart/2005/8/layout/process5"/>
    <dgm:cxn modelId="{A752B25C-858C-4DAF-8C88-579515F45A39}" type="presParOf" srcId="{44C5553A-19B6-42AB-9E92-3964CC7CF25A}" destId="{67D1EC75-ACEC-4C87-9582-49FA31F6F91E}" srcOrd="1" destOrd="0" presId="urn:microsoft.com/office/officeart/2005/8/layout/process5"/>
    <dgm:cxn modelId="{AA70C78D-0CAB-421F-AEAD-ABA064DAC108}" type="presParOf" srcId="{67D1EC75-ACEC-4C87-9582-49FA31F6F91E}" destId="{E7E2F55F-E253-44B6-86D8-440FCE4F93A4}" srcOrd="0" destOrd="0" presId="urn:microsoft.com/office/officeart/2005/8/layout/process5"/>
    <dgm:cxn modelId="{E8084903-33D9-4DF4-ABB4-71FAF0DEF7CF}" type="presParOf" srcId="{44C5553A-19B6-42AB-9E92-3964CC7CF25A}" destId="{A8304FB6-5EAD-4A5B-9A2B-65D8526731F1}" srcOrd="2" destOrd="0" presId="urn:microsoft.com/office/officeart/2005/8/layout/process5"/>
    <dgm:cxn modelId="{298B61ED-0025-4C02-B6BC-F00407C64C7C}" type="presParOf" srcId="{44C5553A-19B6-42AB-9E92-3964CC7CF25A}" destId="{8EE87E63-AE38-47AD-88CC-1F63B5735329}" srcOrd="3" destOrd="0" presId="urn:microsoft.com/office/officeart/2005/8/layout/process5"/>
    <dgm:cxn modelId="{406B2E46-FBA0-40A6-B866-E53AA2542FFF}" type="presParOf" srcId="{8EE87E63-AE38-47AD-88CC-1F63B5735329}" destId="{D6E1E680-FF0A-44CB-AD4C-B3160D21B689}" srcOrd="0" destOrd="0" presId="urn:microsoft.com/office/officeart/2005/8/layout/process5"/>
    <dgm:cxn modelId="{6A417471-78F0-494A-9275-4455CF0A6A87}" type="presParOf" srcId="{44C5553A-19B6-42AB-9E92-3964CC7CF25A}" destId="{B83BA4FE-9A38-4EDC-A87C-DC76C829CBA1}" srcOrd="4" destOrd="0" presId="urn:microsoft.com/office/officeart/2005/8/layout/process5"/>
    <dgm:cxn modelId="{A31ED020-C83D-42D9-B64A-76887B3723C1}" type="presParOf" srcId="{44C5553A-19B6-42AB-9E92-3964CC7CF25A}" destId="{F619F61F-D98B-42E7-81D2-3D9CD7071F89}" srcOrd="5" destOrd="0" presId="urn:microsoft.com/office/officeart/2005/8/layout/process5"/>
    <dgm:cxn modelId="{664F973C-6763-4EF7-9305-9AFA2F039C88}" type="presParOf" srcId="{F619F61F-D98B-42E7-81D2-3D9CD7071F89}" destId="{09B39431-154D-4FD5-8E4C-E676E2E0DBD4}" srcOrd="0" destOrd="0" presId="urn:microsoft.com/office/officeart/2005/8/layout/process5"/>
    <dgm:cxn modelId="{06AFDC1E-FDD4-44B6-AF5F-DB9F3F6EA5ED}" type="presParOf" srcId="{44C5553A-19B6-42AB-9E92-3964CC7CF25A}" destId="{36A73C7A-90EB-4F82-9585-A07C61E557AB}" srcOrd="6" destOrd="0" presId="urn:microsoft.com/office/officeart/2005/8/layout/process5"/>
    <dgm:cxn modelId="{D30AC2DF-8EA4-4BC1-AA12-5E729040F3A2}" type="presParOf" srcId="{44C5553A-19B6-42AB-9E92-3964CC7CF25A}" destId="{39030250-5717-4B72-ABEF-6D98032130BA}" srcOrd="7" destOrd="0" presId="urn:microsoft.com/office/officeart/2005/8/layout/process5"/>
    <dgm:cxn modelId="{5CB1B9CB-792A-4183-8BD0-0D0B42DAABB5}" type="presParOf" srcId="{39030250-5717-4B72-ABEF-6D98032130BA}" destId="{13F1FF76-DB11-493D-B88A-43F0D7B32C98}" srcOrd="0" destOrd="0" presId="urn:microsoft.com/office/officeart/2005/8/layout/process5"/>
    <dgm:cxn modelId="{A7FFB622-C561-49E2-85BD-9D806C7666C7}" type="presParOf" srcId="{44C5553A-19B6-42AB-9E92-3964CC7CF25A}" destId="{F92F7EFB-B2D7-4BA5-AFCE-11A309853EB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420D00-EC5F-411D-86D6-8717913BF3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A40946C-3D1B-4FA7-AB58-F1C67A46BF2A}">
      <dgm:prSet phldrT="[Text]"/>
      <dgm:spPr>
        <a:solidFill>
          <a:srgbClr val="007BC3"/>
        </a:solidFill>
      </dgm:spPr>
      <dgm:t>
        <a:bodyPr/>
        <a:lstStyle/>
        <a:p>
          <a:r>
            <a:rPr lang="en-US" dirty="0"/>
            <a:t>Audience</a:t>
          </a:r>
        </a:p>
      </dgm:t>
    </dgm:pt>
    <dgm:pt modelId="{676E29AE-1783-475D-9FFD-2F38FA5AC0F1}" type="parTrans" cxnId="{68A0D6C2-482C-4309-85F9-E420CF13A179}">
      <dgm:prSet/>
      <dgm:spPr/>
      <dgm:t>
        <a:bodyPr/>
        <a:lstStyle/>
        <a:p>
          <a:endParaRPr lang="en-US"/>
        </a:p>
      </dgm:t>
    </dgm:pt>
    <dgm:pt modelId="{FC43BCA8-840B-4C65-B3C7-EFEB60D31D36}" type="sibTrans" cxnId="{68A0D6C2-482C-4309-85F9-E420CF13A179}">
      <dgm:prSet/>
      <dgm:spPr>
        <a:solidFill>
          <a:srgbClr val="007BC3">
            <a:alpha val="20000"/>
          </a:srgbClr>
        </a:solidFill>
      </dgm:spPr>
      <dgm:t>
        <a:bodyPr/>
        <a:lstStyle/>
        <a:p>
          <a:endParaRPr lang="en-US"/>
        </a:p>
      </dgm:t>
    </dgm:pt>
    <dgm:pt modelId="{44C5553A-19B6-42AB-9E92-3964CC7CF25A}" type="pres">
      <dgm:prSet presAssocID="{70420D00-EC5F-411D-86D6-8717913BF3E0}" presName="diagram" presStyleCnt="0">
        <dgm:presLayoutVars>
          <dgm:dir/>
          <dgm:resizeHandles val="exact"/>
        </dgm:presLayoutVars>
      </dgm:prSet>
      <dgm:spPr/>
    </dgm:pt>
    <dgm:pt modelId="{8F9DBA09-E598-47DE-986B-049886AF4F7D}" type="pres">
      <dgm:prSet presAssocID="{0A40946C-3D1B-4FA7-AB58-F1C67A46BF2A}" presName="node" presStyleLbl="node1" presStyleIdx="0" presStyleCnt="1" custScaleX="27778" custScaleY="19451" custLinFactNeighborX="-30555" custLinFactNeighborY="-6784">
        <dgm:presLayoutVars>
          <dgm:bulletEnabled val="1"/>
        </dgm:presLayoutVars>
      </dgm:prSet>
      <dgm:spPr/>
    </dgm:pt>
  </dgm:ptLst>
  <dgm:cxnLst>
    <dgm:cxn modelId="{07E27584-0D1D-4725-83D7-C74CC1EF2FAC}" type="presOf" srcId="{0A40946C-3D1B-4FA7-AB58-F1C67A46BF2A}" destId="{8F9DBA09-E598-47DE-986B-049886AF4F7D}" srcOrd="0" destOrd="0" presId="urn:microsoft.com/office/officeart/2005/8/layout/process5"/>
    <dgm:cxn modelId="{9F1917D5-649C-4E4A-9F11-F5DC46144C65}" type="presOf" srcId="{70420D00-EC5F-411D-86D6-8717913BF3E0}" destId="{44C5553A-19B6-42AB-9E92-3964CC7CF25A}" srcOrd="0" destOrd="0" presId="urn:microsoft.com/office/officeart/2005/8/layout/process5"/>
    <dgm:cxn modelId="{68A0D6C2-482C-4309-85F9-E420CF13A179}" srcId="{70420D00-EC5F-411D-86D6-8717913BF3E0}" destId="{0A40946C-3D1B-4FA7-AB58-F1C67A46BF2A}" srcOrd="0" destOrd="0" parTransId="{676E29AE-1783-475D-9FFD-2F38FA5AC0F1}" sibTransId="{FC43BCA8-840B-4C65-B3C7-EFEB60D31D36}"/>
    <dgm:cxn modelId="{EABDF87B-4304-4C27-B43A-932DC708AC2E}" type="presParOf" srcId="{44C5553A-19B6-42AB-9E92-3964CC7CF25A}" destId="{8F9DBA09-E598-47DE-986B-049886AF4F7D}"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420D00-EC5F-411D-86D6-8717913BF3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A40946C-3D1B-4FA7-AB58-F1C67A46BF2A}">
      <dgm:prSet phldrT="[Text]"/>
      <dgm:spPr>
        <a:solidFill>
          <a:srgbClr val="007BC3"/>
        </a:solidFill>
      </dgm:spPr>
      <dgm:t>
        <a:bodyPr/>
        <a:lstStyle/>
        <a:p>
          <a:r>
            <a:rPr lang="en-US" dirty="0"/>
            <a:t>Offer</a:t>
          </a:r>
        </a:p>
      </dgm:t>
    </dgm:pt>
    <dgm:pt modelId="{676E29AE-1783-475D-9FFD-2F38FA5AC0F1}" type="parTrans" cxnId="{68A0D6C2-482C-4309-85F9-E420CF13A179}">
      <dgm:prSet/>
      <dgm:spPr/>
      <dgm:t>
        <a:bodyPr/>
        <a:lstStyle/>
        <a:p>
          <a:endParaRPr lang="en-US"/>
        </a:p>
      </dgm:t>
    </dgm:pt>
    <dgm:pt modelId="{FC43BCA8-840B-4C65-B3C7-EFEB60D31D36}" type="sibTrans" cxnId="{68A0D6C2-482C-4309-85F9-E420CF13A179}">
      <dgm:prSet/>
      <dgm:spPr>
        <a:solidFill>
          <a:srgbClr val="007BC3">
            <a:alpha val="20000"/>
          </a:srgbClr>
        </a:solidFill>
      </dgm:spPr>
      <dgm:t>
        <a:bodyPr/>
        <a:lstStyle/>
        <a:p>
          <a:endParaRPr lang="en-US"/>
        </a:p>
      </dgm:t>
    </dgm:pt>
    <dgm:pt modelId="{44C5553A-19B6-42AB-9E92-3964CC7CF25A}" type="pres">
      <dgm:prSet presAssocID="{70420D00-EC5F-411D-86D6-8717913BF3E0}" presName="diagram" presStyleCnt="0">
        <dgm:presLayoutVars>
          <dgm:dir/>
          <dgm:resizeHandles val="exact"/>
        </dgm:presLayoutVars>
      </dgm:prSet>
      <dgm:spPr/>
    </dgm:pt>
    <dgm:pt modelId="{8F9DBA09-E598-47DE-986B-049886AF4F7D}" type="pres">
      <dgm:prSet presAssocID="{0A40946C-3D1B-4FA7-AB58-F1C67A46BF2A}" presName="node" presStyleLbl="node1" presStyleIdx="0" presStyleCnt="1" custScaleX="27778" custScaleY="19451" custLinFactNeighborX="-30555" custLinFactNeighborY="-6784">
        <dgm:presLayoutVars>
          <dgm:bulletEnabled val="1"/>
        </dgm:presLayoutVars>
      </dgm:prSet>
      <dgm:spPr/>
    </dgm:pt>
  </dgm:ptLst>
  <dgm:cxnLst>
    <dgm:cxn modelId="{D5A8C700-ED5C-4921-9768-53C88169665A}" type="presOf" srcId="{0A40946C-3D1B-4FA7-AB58-F1C67A46BF2A}" destId="{8F9DBA09-E598-47DE-986B-049886AF4F7D}" srcOrd="0" destOrd="0" presId="urn:microsoft.com/office/officeart/2005/8/layout/process5"/>
    <dgm:cxn modelId="{68A0D6C2-482C-4309-85F9-E420CF13A179}" srcId="{70420D00-EC5F-411D-86D6-8717913BF3E0}" destId="{0A40946C-3D1B-4FA7-AB58-F1C67A46BF2A}" srcOrd="0" destOrd="0" parTransId="{676E29AE-1783-475D-9FFD-2F38FA5AC0F1}" sibTransId="{FC43BCA8-840B-4C65-B3C7-EFEB60D31D36}"/>
    <dgm:cxn modelId="{1CD69890-1679-4E44-BB0C-8D9ECB199FA7}" type="presOf" srcId="{70420D00-EC5F-411D-86D6-8717913BF3E0}" destId="{44C5553A-19B6-42AB-9E92-3964CC7CF25A}" srcOrd="0" destOrd="0" presId="urn:microsoft.com/office/officeart/2005/8/layout/process5"/>
    <dgm:cxn modelId="{6980CB8A-14A0-4BD2-83F7-845FBEABA836}" type="presParOf" srcId="{44C5553A-19B6-42AB-9E92-3964CC7CF25A}" destId="{8F9DBA09-E598-47DE-986B-049886AF4F7D}"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420D00-EC5F-411D-86D6-8717913BF3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A40946C-3D1B-4FA7-AB58-F1C67A46BF2A}">
      <dgm:prSet phldrT="[Text]"/>
      <dgm:spPr>
        <a:solidFill>
          <a:srgbClr val="007BC3"/>
        </a:solidFill>
      </dgm:spPr>
      <dgm:t>
        <a:bodyPr/>
        <a:lstStyle/>
        <a:p>
          <a:r>
            <a:rPr lang="en-US" dirty="0"/>
            <a:t>Pitch</a:t>
          </a:r>
        </a:p>
      </dgm:t>
    </dgm:pt>
    <dgm:pt modelId="{676E29AE-1783-475D-9FFD-2F38FA5AC0F1}" type="parTrans" cxnId="{68A0D6C2-482C-4309-85F9-E420CF13A179}">
      <dgm:prSet/>
      <dgm:spPr/>
      <dgm:t>
        <a:bodyPr/>
        <a:lstStyle/>
        <a:p>
          <a:endParaRPr lang="en-US"/>
        </a:p>
      </dgm:t>
    </dgm:pt>
    <dgm:pt modelId="{FC43BCA8-840B-4C65-B3C7-EFEB60D31D36}" type="sibTrans" cxnId="{68A0D6C2-482C-4309-85F9-E420CF13A179}">
      <dgm:prSet/>
      <dgm:spPr>
        <a:solidFill>
          <a:srgbClr val="007BC3">
            <a:alpha val="20000"/>
          </a:srgbClr>
        </a:solidFill>
      </dgm:spPr>
      <dgm:t>
        <a:bodyPr/>
        <a:lstStyle/>
        <a:p>
          <a:endParaRPr lang="en-US"/>
        </a:p>
      </dgm:t>
    </dgm:pt>
    <dgm:pt modelId="{44C5553A-19B6-42AB-9E92-3964CC7CF25A}" type="pres">
      <dgm:prSet presAssocID="{70420D00-EC5F-411D-86D6-8717913BF3E0}" presName="diagram" presStyleCnt="0">
        <dgm:presLayoutVars>
          <dgm:dir/>
          <dgm:resizeHandles val="exact"/>
        </dgm:presLayoutVars>
      </dgm:prSet>
      <dgm:spPr/>
    </dgm:pt>
    <dgm:pt modelId="{8F9DBA09-E598-47DE-986B-049886AF4F7D}" type="pres">
      <dgm:prSet presAssocID="{0A40946C-3D1B-4FA7-AB58-F1C67A46BF2A}" presName="node" presStyleLbl="node1" presStyleIdx="0" presStyleCnt="1" custScaleX="27778" custScaleY="19451" custLinFactNeighborX="-30555" custLinFactNeighborY="-3697">
        <dgm:presLayoutVars>
          <dgm:bulletEnabled val="1"/>
        </dgm:presLayoutVars>
      </dgm:prSet>
      <dgm:spPr/>
    </dgm:pt>
  </dgm:ptLst>
  <dgm:cxnLst>
    <dgm:cxn modelId="{26E8B731-40DC-4172-B047-6C9053506D86}" type="presOf" srcId="{0A40946C-3D1B-4FA7-AB58-F1C67A46BF2A}" destId="{8F9DBA09-E598-47DE-986B-049886AF4F7D}" srcOrd="0" destOrd="0" presId="urn:microsoft.com/office/officeart/2005/8/layout/process5"/>
    <dgm:cxn modelId="{68A0D6C2-482C-4309-85F9-E420CF13A179}" srcId="{70420D00-EC5F-411D-86D6-8717913BF3E0}" destId="{0A40946C-3D1B-4FA7-AB58-F1C67A46BF2A}" srcOrd="0" destOrd="0" parTransId="{676E29AE-1783-475D-9FFD-2F38FA5AC0F1}" sibTransId="{FC43BCA8-840B-4C65-B3C7-EFEB60D31D36}"/>
    <dgm:cxn modelId="{9D2BE8C1-11D3-4397-B7AC-70EDC09069E5}" type="presOf" srcId="{70420D00-EC5F-411D-86D6-8717913BF3E0}" destId="{44C5553A-19B6-42AB-9E92-3964CC7CF25A}" srcOrd="0" destOrd="0" presId="urn:microsoft.com/office/officeart/2005/8/layout/process5"/>
    <dgm:cxn modelId="{D3C9ED66-44AB-4339-8E9A-901096298808}" type="presParOf" srcId="{44C5553A-19B6-42AB-9E92-3964CC7CF25A}" destId="{8F9DBA09-E598-47DE-986B-049886AF4F7D}"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420D00-EC5F-411D-86D6-8717913BF3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A40946C-3D1B-4FA7-AB58-F1C67A46BF2A}">
      <dgm:prSet phldrT="[Text]"/>
      <dgm:spPr>
        <a:solidFill>
          <a:srgbClr val="007BC3"/>
        </a:solidFill>
      </dgm:spPr>
      <dgm:t>
        <a:bodyPr/>
        <a:lstStyle/>
        <a:p>
          <a:r>
            <a:rPr lang="en-US" dirty="0"/>
            <a:t>Tracking</a:t>
          </a:r>
        </a:p>
      </dgm:t>
    </dgm:pt>
    <dgm:pt modelId="{676E29AE-1783-475D-9FFD-2F38FA5AC0F1}" type="parTrans" cxnId="{68A0D6C2-482C-4309-85F9-E420CF13A179}">
      <dgm:prSet/>
      <dgm:spPr/>
      <dgm:t>
        <a:bodyPr/>
        <a:lstStyle/>
        <a:p>
          <a:endParaRPr lang="en-US"/>
        </a:p>
      </dgm:t>
    </dgm:pt>
    <dgm:pt modelId="{FC43BCA8-840B-4C65-B3C7-EFEB60D31D36}" type="sibTrans" cxnId="{68A0D6C2-482C-4309-85F9-E420CF13A179}">
      <dgm:prSet/>
      <dgm:spPr>
        <a:solidFill>
          <a:srgbClr val="007BC3">
            <a:alpha val="20000"/>
          </a:srgbClr>
        </a:solidFill>
      </dgm:spPr>
      <dgm:t>
        <a:bodyPr/>
        <a:lstStyle/>
        <a:p>
          <a:endParaRPr lang="en-US"/>
        </a:p>
      </dgm:t>
    </dgm:pt>
    <dgm:pt modelId="{44C5553A-19B6-42AB-9E92-3964CC7CF25A}" type="pres">
      <dgm:prSet presAssocID="{70420D00-EC5F-411D-86D6-8717913BF3E0}" presName="diagram" presStyleCnt="0">
        <dgm:presLayoutVars>
          <dgm:dir/>
          <dgm:resizeHandles val="exact"/>
        </dgm:presLayoutVars>
      </dgm:prSet>
      <dgm:spPr/>
    </dgm:pt>
    <dgm:pt modelId="{8F9DBA09-E598-47DE-986B-049886AF4F7D}" type="pres">
      <dgm:prSet presAssocID="{0A40946C-3D1B-4FA7-AB58-F1C67A46BF2A}" presName="node" presStyleLbl="node1" presStyleIdx="0" presStyleCnt="1" custScaleX="27778" custScaleY="19451" custLinFactNeighborX="-30555" custLinFactNeighborY="-6784">
        <dgm:presLayoutVars>
          <dgm:bulletEnabled val="1"/>
        </dgm:presLayoutVars>
      </dgm:prSet>
      <dgm:spPr/>
    </dgm:pt>
  </dgm:ptLst>
  <dgm:cxnLst>
    <dgm:cxn modelId="{ADF9BD89-1FA2-4B47-88E7-92034A8BCAE9}" type="presOf" srcId="{0A40946C-3D1B-4FA7-AB58-F1C67A46BF2A}" destId="{8F9DBA09-E598-47DE-986B-049886AF4F7D}" srcOrd="0" destOrd="0" presId="urn:microsoft.com/office/officeart/2005/8/layout/process5"/>
    <dgm:cxn modelId="{68A0D6C2-482C-4309-85F9-E420CF13A179}" srcId="{70420D00-EC5F-411D-86D6-8717913BF3E0}" destId="{0A40946C-3D1B-4FA7-AB58-F1C67A46BF2A}" srcOrd="0" destOrd="0" parTransId="{676E29AE-1783-475D-9FFD-2F38FA5AC0F1}" sibTransId="{FC43BCA8-840B-4C65-B3C7-EFEB60D31D36}"/>
    <dgm:cxn modelId="{9BDCD9F4-44A8-46D1-84C5-AFF888C7B9D1}" type="presOf" srcId="{70420D00-EC5F-411D-86D6-8717913BF3E0}" destId="{44C5553A-19B6-42AB-9E92-3964CC7CF25A}" srcOrd="0" destOrd="0" presId="urn:microsoft.com/office/officeart/2005/8/layout/process5"/>
    <dgm:cxn modelId="{CAE158A8-0914-4233-87B8-9EA7090867B3}" type="presParOf" srcId="{44C5553A-19B6-42AB-9E92-3964CC7CF25A}" destId="{8F9DBA09-E598-47DE-986B-049886AF4F7D}" srcOrd="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420D00-EC5F-411D-86D6-8717913BF3E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A40946C-3D1B-4FA7-AB58-F1C67A46BF2A}">
      <dgm:prSet phldrT="[Text]"/>
      <dgm:spPr>
        <a:solidFill>
          <a:srgbClr val="007BC3"/>
        </a:solidFill>
      </dgm:spPr>
      <dgm:t>
        <a:bodyPr/>
        <a:lstStyle/>
        <a:p>
          <a:r>
            <a:rPr lang="en-US" dirty="0"/>
            <a:t>Audience</a:t>
          </a:r>
        </a:p>
      </dgm:t>
    </dgm:pt>
    <dgm:pt modelId="{676E29AE-1783-475D-9FFD-2F38FA5AC0F1}" type="parTrans" cxnId="{68A0D6C2-482C-4309-85F9-E420CF13A179}">
      <dgm:prSet/>
      <dgm:spPr/>
      <dgm:t>
        <a:bodyPr/>
        <a:lstStyle/>
        <a:p>
          <a:endParaRPr lang="en-US"/>
        </a:p>
      </dgm:t>
    </dgm:pt>
    <dgm:pt modelId="{FC43BCA8-840B-4C65-B3C7-EFEB60D31D36}" type="sibTrans" cxnId="{68A0D6C2-482C-4309-85F9-E420CF13A179}">
      <dgm:prSet/>
      <dgm:spPr>
        <a:solidFill>
          <a:srgbClr val="007BC3">
            <a:alpha val="20000"/>
          </a:srgbClr>
        </a:solidFill>
      </dgm:spPr>
      <dgm:t>
        <a:bodyPr/>
        <a:lstStyle/>
        <a:p>
          <a:endParaRPr lang="en-US" dirty="0"/>
        </a:p>
      </dgm:t>
    </dgm:pt>
    <dgm:pt modelId="{8922EDFF-9D75-403E-9FCA-0CE24816BA84}">
      <dgm:prSet phldrT="[Text]"/>
      <dgm:spPr>
        <a:solidFill>
          <a:srgbClr val="007BC3"/>
        </a:solidFill>
      </dgm:spPr>
      <dgm:t>
        <a:bodyPr/>
        <a:lstStyle/>
        <a:p>
          <a:r>
            <a:rPr lang="en-US" dirty="0"/>
            <a:t>Offer</a:t>
          </a:r>
        </a:p>
      </dgm:t>
    </dgm:pt>
    <dgm:pt modelId="{8FEA916E-316D-4C79-84C7-CF6A541A0A07}" type="parTrans" cxnId="{9385DF67-4AB0-4E02-996B-D39C84CAD9BD}">
      <dgm:prSet/>
      <dgm:spPr/>
      <dgm:t>
        <a:bodyPr/>
        <a:lstStyle/>
        <a:p>
          <a:endParaRPr lang="en-US"/>
        </a:p>
      </dgm:t>
    </dgm:pt>
    <dgm:pt modelId="{C583F822-14B5-42E8-9115-2F559DA2B638}" type="sibTrans" cxnId="{9385DF67-4AB0-4E02-996B-D39C84CAD9BD}">
      <dgm:prSet/>
      <dgm:spPr>
        <a:solidFill>
          <a:srgbClr val="007BC3">
            <a:alpha val="20000"/>
          </a:srgbClr>
        </a:solidFill>
      </dgm:spPr>
      <dgm:t>
        <a:bodyPr/>
        <a:lstStyle/>
        <a:p>
          <a:endParaRPr lang="en-US" dirty="0"/>
        </a:p>
      </dgm:t>
    </dgm:pt>
    <dgm:pt modelId="{356F1B22-2E51-4928-90C5-D0739F3B16AE}">
      <dgm:prSet phldrT="[Text]"/>
      <dgm:spPr>
        <a:solidFill>
          <a:srgbClr val="007BC3"/>
        </a:solidFill>
      </dgm:spPr>
      <dgm:t>
        <a:bodyPr/>
        <a:lstStyle/>
        <a:p>
          <a:r>
            <a:rPr lang="en-US" dirty="0"/>
            <a:t>Pitch</a:t>
          </a:r>
        </a:p>
      </dgm:t>
    </dgm:pt>
    <dgm:pt modelId="{23D7904A-F776-4E5B-8D70-7A67AF07B8F0}" type="parTrans" cxnId="{55991343-5E96-4394-9E91-A96802ECA88B}">
      <dgm:prSet/>
      <dgm:spPr/>
      <dgm:t>
        <a:bodyPr/>
        <a:lstStyle/>
        <a:p>
          <a:endParaRPr lang="en-US"/>
        </a:p>
      </dgm:t>
    </dgm:pt>
    <dgm:pt modelId="{7378A487-6813-4EC3-B437-7B02B385DCFA}" type="sibTrans" cxnId="{55991343-5E96-4394-9E91-A96802ECA88B}">
      <dgm:prSet/>
      <dgm:spPr>
        <a:solidFill>
          <a:srgbClr val="007BC3">
            <a:alpha val="20000"/>
          </a:srgbClr>
        </a:solidFill>
      </dgm:spPr>
      <dgm:t>
        <a:bodyPr/>
        <a:lstStyle/>
        <a:p>
          <a:endParaRPr lang="en-US" dirty="0"/>
        </a:p>
      </dgm:t>
    </dgm:pt>
    <dgm:pt modelId="{B34C4E00-712C-4E92-B267-B8FB11F68376}">
      <dgm:prSet phldrT="[Text]"/>
      <dgm:spPr>
        <a:solidFill>
          <a:srgbClr val="007BC3"/>
        </a:solidFill>
      </dgm:spPr>
      <dgm:t>
        <a:bodyPr/>
        <a:lstStyle/>
        <a:p>
          <a:r>
            <a:rPr lang="en-US" dirty="0"/>
            <a:t>Communication Method</a:t>
          </a:r>
        </a:p>
      </dgm:t>
    </dgm:pt>
    <dgm:pt modelId="{921FE742-ADD7-49A7-8606-3D31C73415E0}" type="parTrans" cxnId="{CC810502-870B-434F-A2EB-98D699BECC8A}">
      <dgm:prSet/>
      <dgm:spPr/>
      <dgm:t>
        <a:bodyPr/>
        <a:lstStyle/>
        <a:p>
          <a:endParaRPr lang="en-US"/>
        </a:p>
      </dgm:t>
    </dgm:pt>
    <dgm:pt modelId="{F9E1D4EA-293E-4AD3-9813-CC63483D9376}" type="sibTrans" cxnId="{CC810502-870B-434F-A2EB-98D699BECC8A}">
      <dgm:prSet/>
      <dgm:spPr>
        <a:solidFill>
          <a:srgbClr val="007BC3">
            <a:alpha val="20000"/>
          </a:srgbClr>
        </a:solidFill>
      </dgm:spPr>
      <dgm:t>
        <a:bodyPr/>
        <a:lstStyle/>
        <a:p>
          <a:endParaRPr lang="en-US" dirty="0"/>
        </a:p>
      </dgm:t>
    </dgm:pt>
    <dgm:pt modelId="{03DFCDB3-0B7E-453D-8C23-0BC351AB74C8}">
      <dgm:prSet phldrT="[Text]"/>
      <dgm:spPr>
        <a:solidFill>
          <a:srgbClr val="007BC3"/>
        </a:solidFill>
      </dgm:spPr>
      <dgm:t>
        <a:bodyPr/>
        <a:lstStyle/>
        <a:p>
          <a:r>
            <a:rPr lang="en-US" dirty="0"/>
            <a:t>Tracking</a:t>
          </a:r>
        </a:p>
      </dgm:t>
    </dgm:pt>
    <dgm:pt modelId="{5F0E4AC4-D0E1-4B96-B826-3E5C912C4EC9}" type="parTrans" cxnId="{63E91C42-141D-424D-BDA6-AF51F16A7037}">
      <dgm:prSet/>
      <dgm:spPr/>
      <dgm:t>
        <a:bodyPr/>
        <a:lstStyle/>
        <a:p>
          <a:endParaRPr lang="en-US"/>
        </a:p>
      </dgm:t>
    </dgm:pt>
    <dgm:pt modelId="{A9114B55-30F0-4F2F-BDEB-632244D91BC3}" type="sibTrans" cxnId="{63E91C42-141D-424D-BDA6-AF51F16A7037}">
      <dgm:prSet/>
      <dgm:spPr>
        <a:solidFill>
          <a:srgbClr val="007BC3">
            <a:alpha val="20000"/>
          </a:srgbClr>
        </a:solidFill>
      </dgm:spPr>
      <dgm:t>
        <a:bodyPr/>
        <a:lstStyle/>
        <a:p>
          <a:endParaRPr lang="en-US"/>
        </a:p>
      </dgm:t>
    </dgm:pt>
    <dgm:pt modelId="{44C5553A-19B6-42AB-9E92-3964CC7CF25A}" type="pres">
      <dgm:prSet presAssocID="{70420D00-EC5F-411D-86D6-8717913BF3E0}" presName="diagram" presStyleCnt="0">
        <dgm:presLayoutVars>
          <dgm:dir/>
          <dgm:resizeHandles val="exact"/>
        </dgm:presLayoutVars>
      </dgm:prSet>
      <dgm:spPr/>
    </dgm:pt>
    <dgm:pt modelId="{8F9DBA09-E598-47DE-986B-049886AF4F7D}" type="pres">
      <dgm:prSet presAssocID="{0A40946C-3D1B-4FA7-AB58-F1C67A46BF2A}" presName="node" presStyleLbl="node1" presStyleIdx="0" presStyleCnt="5">
        <dgm:presLayoutVars>
          <dgm:bulletEnabled val="1"/>
        </dgm:presLayoutVars>
      </dgm:prSet>
      <dgm:spPr/>
    </dgm:pt>
    <dgm:pt modelId="{67D1EC75-ACEC-4C87-9582-49FA31F6F91E}" type="pres">
      <dgm:prSet presAssocID="{FC43BCA8-840B-4C65-B3C7-EFEB60D31D36}" presName="sibTrans" presStyleLbl="sibTrans2D1" presStyleIdx="0" presStyleCnt="4" custLinFactNeighborX="-377" custLinFactNeighborY="-5194"/>
      <dgm:spPr/>
    </dgm:pt>
    <dgm:pt modelId="{E7E2F55F-E253-44B6-86D8-440FCE4F93A4}" type="pres">
      <dgm:prSet presAssocID="{FC43BCA8-840B-4C65-B3C7-EFEB60D31D36}" presName="connectorText" presStyleLbl="sibTrans2D1" presStyleIdx="0" presStyleCnt="4"/>
      <dgm:spPr/>
    </dgm:pt>
    <dgm:pt modelId="{A8304FB6-5EAD-4A5B-9A2B-65D8526731F1}" type="pres">
      <dgm:prSet presAssocID="{8922EDFF-9D75-403E-9FCA-0CE24816BA84}" presName="node" presStyleLbl="node1" presStyleIdx="1" presStyleCnt="5">
        <dgm:presLayoutVars>
          <dgm:bulletEnabled val="1"/>
        </dgm:presLayoutVars>
      </dgm:prSet>
      <dgm:spPr/>
    </dgm:pt>
    <dgm:pt modelId="{8EE87E63-AE38-47AD-88CC-1F63B5735329}" type="pres">
      <dgm:prSet presAssocID="{C583F822-14B5-42E8-9115-2F559DA2B638}" presName="sibTrans" presStyleLbl="sibTrans2D1" presStyleIdx="1" presStyleCnt="4" custLinFactNeighborX="-377" custLinFactNeighborY="-5194"/>
      <dgm:spPr/>
    </dgm:pt>
    <dgm:pt modelId="{D6E1E680-FF0A-44CB-AD4C-B3160D21B689}" type="pres">
      <dgm:prSet presAssocID="{C583F822-14B5-42E8-9115-2F559DA2B638}" presName="connectorText" presStyleLbl="sibTrans2D1" presStyleIdx="1" presStyleCnt="4"/>
      <dgm:spPr/>
    </dgm:pt>
    <dgm:pt modelId="{B83BA4FE-9A38-4EDC-A87C-DC76C829CBA1}" type="pres">
      <dgm:prSet presAssocID="{356F1B22-2E51-4928-90C5-D0739F3B16AE}" presName="node" presStyleLbl="node1" presStyleIdx="2" presStyleCnt="5">
        <dgm:presLayoutVars>
          <dgm:bulletEnabled val="1"/>
        </dgm:presLayoutVars>
      </dgm:prSet>
      <dgm:spPr/>
    </dgm:pt>
    <dgm:pt modelId="{F619F61F-D98B-42E7-81D2-3D9CD7071F89}" type="pres">
      <dgm:prSet presAssocID="{7378A487-6813-4EC3-B437-7B02B385DCFA}" presName="sibTrans" presStyleLbl="sibTrans2D1" presStyleIdx="2" presStyleCnt="4" custLinFactNeighborX="-377" custLinFactNeighborY="-5194"/>
      <dgm:spPr/>
    </dgm:pt>
    <dgm:pt modelId="{09B39431-154D-4FD5-8E4C-E676E2E0DBD4}" type="pres">
      <dgm:prSet presAssocID="{7378A487-6813-4EC3-B437-7B02B385DCFA}" presName="connectorText" presStyleLbl="sibTrans2D1" presStyleIdx="2" presStyleCnt="4"/>
      <dgm:spPr/>
    </dgm:pt>
    <dgm:pt modelId="{36A73C7A-90EB-4F82-9585-A07C61E557AB}" type="pres">
      <dgm:prSet presAssocID="{B34C4E00-712C-4E92-B267-B8FB11F68376}" presName="node" presStyleLbl="node1" presStyleIdx="3" presStyleCnt="5">
        <dgm:presLayoutVars>
          <dgm:bulletEnabled val="1"/>
        </dgm:presLayoutVars>
      </dgm:prSet>
      <dgm:spPr/>
    </dgm:pt>
    <dgm:pt modelId="{39030250-5717-4B72-ABEF-6D98032130BA}" type="pres">
      <dgm:prSet presAssocID="{F9E1D4EA-293E-4AD3-9813-CC63483D9376}" presName="sibTrans" presStyleLbl="sibTrans2D1" presStyleIdx="3" presStyleCnt="4" custLinFactNeighborX="-377" custLinFactNeighborY="-5194"/>
      <dgm:spPr/>
    </dgm:pt>
    <dgm:pt modelId="{13F1FF76-DB11-493D-B88A-43F0D7B32C98}" type="pres">
      <dgm:prSet presAssocID="{F9E1D4EA-293E-4AD3-9813-CC63483D9376}" presName="connectorText" presStyleLbl="sibTrans2D1" presStyleIdx="3" presStyleCnt="4"/>
      <dgm:spPr/>
    </dgm:pt>
    <dgm:pt modelId="{F92F7EFB-B2D7-4BA5-AFCE-11A309853EB5}" type="pres">
      <dgm:prSet presAssocID="{03DFCDB3-0B7E-453D-8C23-0BC351AB74C8}" presName="node" presStyleLbl="node1" presStyleIdx="4" presStyleCnt="5">
        <dgm:presLayoutVars>
          <dgm:bulletEnabled val="1"/>
        </dgm:presLayoutVars>
      </dgm:prSet>
      <dgm:spPr/>
    </dgm:pt>
  </dgm:ptLst>
  <dgm:cxnLst>
    <dgm:cxn modelId="{5C0C8C6E-AC9E-43DB-A73F-A7B52C0166F3}" type="presOf" srcId="{356F1B22-2E51-4928-90C5-D0739F3B16AE}" destId="{B83BA4FE-9A38-4EDC-A87C-DC76C829CBA1}" srcOrd="0" destOrd="0" presId="urn:microsoft.com/office/officeart/2005/8/layout/process5"/>
    <dgm:cxn modelId="{9385DF67-4AB0-4E02-996B-D39C84CAD9BD}" srcId="{70420D00-EC5F-411D-86D6-8717913BF3E0}" destId="{8922EDFF-9D75-403E-9FCA-0CE24816BA84}" srcOrd="1" destOrd="0" parTransId="{8FEA916E-316D-4C79-84C7-CF6A541A0A07}" sibTransId="{C583F822-14B5-42E8-9115-2F559DA2B638}"/>
    <dgm:cxn modelId="{68A0D6C2-482C-4309-85F9-E420CF13A179}" srcId="{70420D00-EC5F-411D-86D6-8717913BF3E0}" destId="{0A40946C-3D1B-4FA7-AB58-F1C67A46BF2A}" srcOrd="0" destOrd="0" parTransId="{676E29AE-1783-475D-9FFD-2F38FA5AC0F1}" sibTransId="{FC43BCA8-840B-4C65-B3C7-EFEB60D31D36}"/>
    <dgm:cxn modelId="{55991343-5E96-4394-9E91-A96802ECA88B}" srcId="{70420D00-EC5F-411D-86D6-8717913BF3E0}" destId="{356F1B22-2E51-4928-90C5-D0739F3B16AE}" srcOrd="2" destOrd="0" parTransId="{23D7904A-F776-4E5B-8D70-7A67AF07B8F0}" sibTransId="{7378A487-6813-4EC3-B437-7B02B385DCFA}"/>
    <dgm:cxn modelId="{1A4A52D4-495D-4A48-90A9-D6736113521B}" type="presOf" srcId="{FC43BCA8-840B-4C65-B3C7-EFEB60D31D36}" destId="{E7E2F55F-E253-44B6-86D8-440FCE4F93A4}" srcOrd="1" destOrd="0" presId="urn:microsoft.com/office/officeart/2005/8/layout/process5"/>
    <dgm:cxn modelId="{E0F8BC42-897A-4779-86C7-9550F50DB640}" type="presOf" srcId="{FC43BCA8-840B-4C65-B3C7-EFEB60D31D36}" destId="{67D1EC75-ACEC-4C87-9582-49FA31F6F91E}" srcOrd="0" destOrd="0" presId="urn:microsoft.com/office/officeart/2005/8/layout/process5"/>
    <dgm:cxn modelId="{ED6CA8AE-F366-4D19-B6EE-2C5CEC78F774}" type="presOf" srcId="{7378A487-6813-4EC3-B437-7B02B385DCFA}" destId="{09B39431-154D-4FD5-8E4C-E676E2E0DBD4}" srcOrd="1" destOrd="0" presId="urn:microsoft.com/office/officeart/2005/8/layout/process5"/>
    <dgm:cxn modelId="{0EB7643E-2403-4833-8548-9D96836C2DF6}" type="presOf" srcId="{B34C4E00-712C-4E92-B267-B8FB11F68376}" destId="{36A73C7A-90EB-4F82-9585-A07C61E557AB}" srcOrd="0" destOrd="0" presId="urn:microsoft.com/office/officeart/2005/8/layout/process5"/>
    <dgm:cxn modelId="{CAD1F72E-85DA-4CA9-9902-4FBF2FBB5D56}" type="presOf" srcId="{8922EDFF-9D75-403E-9FCA-0CE24816BA84}" destId="{A8304FB6-5EAD-4A5B-9A2B-65D8526731F1}" srcOrd="0" destOrd="0" presId="urn:microsoft.com/office/officeart/2005/8/layout/process5"/>
    <dgm:cxn modelId="{CA8EDCDA-7B8A-416E-9188-0DEE29031634}" type="presOf" srcId="{F9E1D4EA-293E-4AD3-9813-CC63483D9376}" destId="{39030250-5717-4B72-ABEF-6D98032130BA}" srcOrd="0" destOrd="0" presId="urn:microsoft.com/office/officeart/2005/8/layout/process5"/>
    <dgm:cxn modelId="{63E91C42-141D-424D-BDA6-AF51F16A7037}" srcId="{70420D00-EC5F-411D-86D6-8717913BF3E0}" destId="{03DFCDB3-0B7E-453D-8C23-0BC351AB74C8}" srcOrd="4" destOrd="0" parTransId="{5F0E4AC4-D0E1-4B96-B826-3E5C912C4EC9}" sibTransId="{A9114B55-30F0-4F2F-BDEB-632244D91BC3}"/>
    <dgm:cxn modelId="{63E3A920-878E-419C-90F6-DD8BCE78B2F2}" type="presOf" srcId="{C583F822-14B5-42E8-9115-2F559DA2B638}" destId="{D6E1E680-FF0A-44CB-AD4C-B3160D21B689}" srcOrd="1" destOrd="0" presId="urn:microsoft.com/office/officeart/2005/8/layout/process5"/>
    <dgm:cxn modelId="{F158AAB4-5D98-4F98-8E9E-2A9E28D213A1}" type="presOf" srcId="{03DFCDB3-0B7E-453D-8C23-0BC351AB74C8}" destId="{F92F7EFB-B2D7-4BA5-AFCE-11A309853EB5}" srcOrd="0" destOrd="0" presId="urn:microsoft.com/office/officeart/2005/8/layout/process5"/>
    <dgm:cxn modelId="{6AC2E8E0-3D04-431F-A4FF-2C07A97314D0}" type="presOf" srcId="{0A40946C-3D1B-4FA7-AB58-F1C67A46BF2A}" destId="{8F9DBA09-E598-47DE-986B-049886AF4F7D}" srcOrd="0" destOrd="0" presId="urn:microsoft.com/office/officeart/2005/8/layout/process5"/>
    <dgm:cxn modelId="{629B45A6-5C12-4BDA-9EA9-77147BEBE3CD}" type="presOf" srcId="{7378A487-6813-4EC3-B437-7B02B385DCFA}" destId="{F619F61F-D98B-42E7-81D2-3D9CD7071F89}" srcOrd="0" destOrd="0" presId="urn:microsoft.com/office/officeart/2005/8/layout/process5"/>
    <dgm:cxn modelId="{CC810502-870B-434F-A2EB-98D699BECC8A}" srcId="{70420D00-EC5F-411D-86D6-8717913BF3E0}" destId="{B34C4E00-712C-4E92-B267-B8FB11F68376}" srcOrd="3" destOrd="0" parTransId="{921FE742-ADD7-49A7-8606-3D31C73415E0}" sibTransId="{F9E1D4EA-293E-4AD3-9813-CC63483D9376}"/>
    <dgm:cxn modelId="{A18BB0B2-E9C6-4F25-90F9-942090EE0C9B}" type="presOf" srcId="{70420D00-EC5F-411D-86D6-8717913BF3E0}" destId="{44C5553A-19B6-42AB-9E92-3964CC7CF25A}" srcOrd="0" destOrd="0" presId="urn:microsoft.com/office/officeart/2005/8/layout/process5"/>
    <dgm:cxn modelId="{83024539-CF03-4B06-8539-5040DC8B458B}" type="presOf" srcId="{F9E1D4EA-293E-4AD3-9813-CC63483D9376}" destId="{13F1FF76-DB11-493D-B88A-43F0D7B32C98}" srcOrd="1" destOrd="0" presId="urn:microsoft.com/office/officeart/2005/8/layout/process5"/>
    <dgm:cxn modelId="{C5013B62-105D-4197-9139-568E96417F90}" type="presOf" srcId="{C583F822-14B5-42E8-9115-2F559DA2B638}" destId="{8EE87E63-AE38-47AD-88CC-1F63B5735329}" srcOrd="0" destOrd="0" presId="urn:microsoft.com/office/officeart/2005/8/layout/process5"/>
    <dgm:cxn modelId="{5C5579A8-3143-43AE-9DFF-C4BBA4C81D68}" type="presParOf" srcId="{44C5553A-19B6-42AB-9E92-3964CC7CF25A}" destId="{8F9DBA09-E598-47DE-986B-049886AF4F7D}" srcOrd="0" destOrd="0" presId="urn:microsoft.com/office/officeart/2005/8/layout/process5"/>
    <dgm:cxn modelId="{29299CD4-1D8E-442F-8283-25E949787D57}" type="presParOf" srcId="{44C5553A-19B6-42AB-9E92-3964CC7CF25A}" destId="{67D1EC75-ACEC-4C87-9582-49FA31F6F91E}" srcOrd="1" destOrd="0" presId="urn:microsoft.com/office/officeart/2005/8/layout/process5"/>
    <dgm:cxn modelId="{A598377F-433C-45FF-8FD2-55B89A648162}" type="presParOf" srcId="{67D1EC75-ACEC-4C87-9582-49FA31F6F91E}" destId="{E7E2F55F-E253-44B6-86D8-440FCE4F93A4}" srcOrd="0" destOrd="0" presId="urn:microsoft.com/office/officeart/2005/8/layout/process5"/>
    <dgm:cxn modelId="{2E4AFF8A-D5F8-405C-9437-17F9BA48880B}" type="presParOf" srcId="{44C5553A-19B6-42AB-9E92-3964CC7CF25A}" destId="{A8304FB6-5EAD-4A5B-9A2B-65D8526731F1}" srcOrd="2" destOrd="0" presId="urn:microsoft.com/office/officeart/2005/8/layout/process5"/>
    <dgm:cxn modelId="{61C1C366-A03D-46AB-8EDB-7F32232632F7}" type="presParOf" srcId="{44C5553A-19B6-42AB-9E92-3964CC7CF25A}" destId="{8EE87E63-AE38-47AD-88CC-1F63B5735329}" srcOrd="3" destOrd="0" presId="urn:microsoft.com/office/officeart/2005/8/layout/process5"/>
    <dgm:cxn modelId="{C5DCC5C5-0887-46CE-9E1F-B33A3047476D}" type="presParOf" srcId="{8EE87E63-AE38-47AD-88CC-1F63B5735329}" destId="{D6E1E680-FF0A-44CB-AD4C-B3160D21B689}" srcOrd="0" destOrd="0" presId="urn:microsoft.com/office/officeart/2005/8/layout/process5"/>
    <dgm:cxn modelId="{EB37082B-B07F-4ABA-BAD0-CC059440E00B}" type="presParOf" srcId="{44C5553A-19B6-42AB-9E92-3964CC7CF25A}" destId="{B83BA4FE-9A38-4EDC-A87C-DC76C829CBA1}" srcOrd="4" destOrd="0" presId="urn:microsoft.com/office/officeart/2005/8/layout/process5"/>
    <dgm:cxn modelId="{91CDEC0E-19D1-46FB-B767-3F26A2DBE166}" type="presParOf" srcId="{44C5553A-19B6-42AB-9E92-3964CC7CF25A}" destId="{F619F61F-D98B-42E7-81D2-3D9CD7071F89}" srcOrd="5" destOrd="0" presId="urn:microsoft.com/office/officeart/2005/8/layout/process5"/>
    <dgm:cxn modelId="{67598F7E-33CB-424C-8CC2-88D991CE66E2}" type="presParOf" srcId="{F619F61F-D98B-42E7-81D2-3D9CD7071F89}" destId="{09B39431-154D-4FD5-8E4C-E676E2E0DBD4}" srcOrd="0" destOrd="0" presId="urn:microsoft.com/office/officeart/2005/8/layout/process5"/>
    <dgm:cxn modelId="{793EFCBA-4ED3-40B7-84DA-8013F8E90B11}" type="presParOf" srcId="{44C5553A-19B6-42AB-9E92-3964CC7CF25A}" destId="{36A73C7A-90EB-4F82-9585-A07C61E557AB}" srcOrd="6" destOrd="0" presId="urn:microsoft.com/office/officeart/2005/8/layout/process5"/>
    <dgm:cxn modelId="{5FCDC369-8641-406F-A3F9-791399F2B883}" type="presParOf" srcId="{44C5553A-19B6-42AB-9E92-3964CC7CF25A}" destId="{39030250-5717-4B72-ABEF-6D98032130BA}" srcOrd="7" destOrd="0" presId="urn:microsoft.com/office/officeart/2005/8/layout/process5"/>
    <dgm:cxn modelId="{1BF25C9A-8CDE-4F11-9B8A-4B4280FD97EA}" type="presParOf" srcId="{39030250-5717-4B72-ABEF-6D98032130BA}" destId="{13F1FF76-DB11-493D-B88A-43F0D7B32C98}" srcOrd="0" destOrd="0" presId="urn:microsoft.com/office/officeart/2005/8/layout/process5"/>
    <dgm:cxn modelId="{1A1284FE-804E-4EA3-8B56-4DCAD16D99D9}" type="presParOf" srcId="{44C5553A-19B6-42AB-9E92-3964CC7CF25A}" destId="{F92F7EFB-B2D7-4BA5-AFCE-11A309853EB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CC5CFA-9C49-476E-8C85-000A8A2D108F}" type="doc">
      <dgm:prSet loTypeId="urn:microsoft.com/office/officeart/2005/8/layout/hProcess9" loCatId="process" qsTypeId="urn:microsoft.com/office/officeart/2005/8/quickstyle/simple1" qsCatId="simple" csTypeId="urn:microsoft.com/office/officeart/2005/8/colors/accent1_2" csCatId="accent1" phldr="1"/>
      <dgm:spPr/>
    </dgm:pt>
    <dgm:pt modelId="{5E32A1D4-3246-4BBB-95A0-BAFEFD6AD166}">
      <dgm:prSet phldrT="[Text]"/>
      <dgm:spPr>
        <a:solidFill>
          <a:srgbClr val="007BC3"/>
        </a:solidFill>
      </dgm:spPr>
      <dgm:t>
        <a:bodyPr/>
        <a:lstStyle/>
        <a:p>
          <a:r>
            <a:rPr lang="en-US" dirty="0"/>
            <a:t>introduce</a:t>
          </a:r>
        </a:p>
      </dgm:t>
    </dgm:pt>
    <dgm:pt modelId="{EA19CB8A-9995-418B-BE8F-25EF621C58FB}" type="parTrans" cxnId="{0B16A314-B5DB-4DAA-88A7-5BAF85761042}">
      <dgm:prSet/>
      <dgm:spPr/>
      <dgm:t>
        <a:bodyPr/>
        <a:lstStyle/>
        <a:p>
          <a:endParaRPr lang="en-US"/>
        </a:p>
      </dgm:t>
    </dgm:pt>
    <dgm:pt modelId="{7E23229B-9EAE-40B8-A88D-21AC9DF31561}" type="sibTrans" cxnId="{0B16A314-B5DB-4DAA-88A7-5BAF85761042}">
      <dgm:prSet/>
      <dgm:spPr/>
      <dgm:t>
        <a:bodyPr/>
        <a:lstStyle/>
        <a:p>
          <a:endParaRPr lang="en-US"/>
        </a:p>
      </dgm:t>
    </dgm:pt>
    <dgm:pt modelId="{E0D9EA2D-20D3-43CF-A61B-8EEEA9A25616}">
      <dgm:prSet phldrT="[Text]"/>
      <dgm:spPr>
        <a:solidFill>
          <a:srgbClr val="007BC3"/>
        </a:solidFill>
      </dgm:spPr>
      <dgm:t>
        <a:bodyPr/>
        <a:lstStyle/>
        <a:p>
          <a:r>
            <a:rPr lang="en-US" dirty="0"/>
            <a:t>involve</a:t>
          </a:r>
        </a:p>
      </dgm:t>
    </dgm:pt>
    <dgm:pt modelId="{4274C552-64D8-4B6B-A32B-CB7AB542B8CF}" type="parTrans" cxnId="{59A03D27-5C6C-471D-89BA-74D22149798E}">
      <dgm:prSet/>
      <dgm:spPr/>
      <dgm:t>
        <a:bodyPr/>
        <a:lstStyle/>
        <a:p>
          <a:endParaRPr lang="en-US"/>
        </a:p>
      </dgm:t>
    </dgm:pt>
    <dgm:pt modelId="{DAB42B82-8A5E-4CEF-8CEF-3DBA5F06E207}" type="sibTrans" cxnId="{59A03D27-5C6C-471D-89BA-74D22149798E}">
      <dgm:prSet/>
      <dgm:spPr/>
      <dgm:t>
        <a:bodyPr/>
        <a:lstStyle/>
        <a:p>
          <a:endParaRPr lang="en-US"/>
        </a:p>
      </dgm:t>
    </dgm:pt>
    <dgm:pt modelId="{A981B9D4-D2FE-488D-8A6B-BC3FCDD06691}">
      <dgm:prSet phldrT="[Text]"/>
      <dgm:spPr>
        <a:solidFill>
          <a:srgbClr val="007BC3"/>
        </a:solidFill>
      </dgm:spPr>
      <dgm:t>
        <a:bodyPr/>
        <a:lstStyle/>
        <a:p>
          <a:r>
            <a:rPr lang="en-US" dirty="0"/>
            <a:t>engage</a:t>
          </a:r>
        </a:p>
      </dgm:t>
    </dgm:pt>
    <dgm:pt modelId="{315E920F-1BF1-4265-AB02-DF79E4EF77CF}" type="parTrans" cxnId="{0772499C-27F6-422E-9725-6C0072B22959}">
      <dgm:prSet/>
      <dgm:spPr/>
      <dgm:t>
        <a:bodyPr/>
        <a:lstStyle/>
        <a:p>
          <a:endParaRPr lang="en-US"/>
        </a:p>
      </dgm:t>
    </dgm:pt>
    <dgm:pt modelId="{8DB10133-0770-4919-9FAF-B0DBC6F6EAF1}" type="sibTrans" cxnId="{0772499C-27F6-422E-9725-6C0072B22959}">
      <dgm:prSet/>
      <dgm:spPr/>
      <dgm:t>
        <a:bodyPr/>
        <a:lstStyle/>
        <a:p>
          <a:endParaRPr lang="en-US"/>
        </a:p>
      </dgm:t>
    </dgm:pt>
    <dgm:pt modelId="{7CF72534-CA86-4D24-B31E-97B1E77AB325}" type="pres">
      <dgm:prSet presAssocID="{CBCC5CFA-9C49-476E-8C85-000A8A2D108F}" presName="CompostProcess" presStyleCnt="0">
        <dgm:presLayoutVars>
          <dgm:dir/>
          <dgm:resizeHandles val="exact"/>
        </dgm:presLayoutVars>
      </dgm:prSet>
      <dgm:spPr/>
    </dgm:pt>
    <dgm:pt modelId="{692841A1-AA1E-4991-A299-3862BE9A8BD4}" type="pres">
      <dgm:prSet presAssocID="{CBCC5CFA-9C49-476E-8C85-000A8A2D108F}" presName="arrow" presStyleLbl="bgShp" presStyleIdx="0" presStyleCnt="1" custScaleX="103922" custLinFactNeighborX="980"/>
      <dgm:spPr>
        <a:solidFill>
          <a:srgbClr val="007BC3">
            <a:alpha val="20000"/>
          </a:srgbClr>
        </a:solidFill>
      </dgm:spPr>
    </dgm:pt>
    <dgm:pt modelId="{12F3DF7A-28E4-47E4-A4C3-570C2A1AC73B}" type="pres">
      <dgm:prSet presAssocID="{CBCC5CFA-9C49-476E-8C85-000A8A2D108F}" presName="linearProcess" presStyleCnt="0"/>
      <dgm:spPr/>
    </dgm:pt>
    <dgm:pt modelId="{DBF075C4-4853-490B-A3C1-3968A4DA9301}" type="pres">
      <dgm:prSet presAssocID="{5E32A1D4-3246-4BBB-95A0-BAFEFD6AD166}" presName="textNode" presStyleLbl="node1" presStyleIdx="0" presStyleCnt="3" custScaleX="66668" custScaleY="101852" custLinFactNeighborX="-49994" custLinFactNeighborY="0">
        <dgm:presLayoutVars>
          <dgm:bulletEnabled val="1"/>
        </dgm:presLayoutVars>
      </dgm:prSet>
      <dgm:spPr/>
    </dgm:pt>
    <dgm:pt modelId="{638DBBA9-1106-42F2-B9E4-4FD463968ABF}" type="pres">
      <dgm:prSet presAssocID="{7E23229B-9EAE-40B8-A88D-21AC9DF31561}" presName="sibTrans" presStyleCnt="0"/>
      <dgm:spPr/>
    </dgm:pt>
    <dgm:pt modelId="{38376E81-AE46-4396-807D-79F9179ECAAE}" type="pres">
      <dgm:prSet presAssocID="{E0D9EA2D-20D3-43CF-A61B-8EEEA9A25616}" presName="textNode" presStyleLbl="node1" presStyleIdx="1" presStyleCnt="3" custScaleX="66666" custScaleY="101852" custLinFactNeighborX="-14581">
        <dgm:presLayoutVars>
          <dgm:bulletEnabled val="1"/>
        </dgm:presLayoutVars>
      </dgm:prSet>
      <dgm:spPr/>
    </dgm:pt>
    <dgm:pt modelId="{B5137CCB-73E1-454E-9F7A-1D9A9841FF4F}" type="pres">
      <dgm:prSet presAssocID="{DAB42B82-8A5E-4CEF-8CEF-3DBA5F06E207}" presName="sibTrans" presStyleCnt="0"/>
      <dgm:spPr/>
    </dgm:pt>
    <dgm:pt modelId="{0BE25B83-83DF-41FE-BB20-F6B089F9836D}" type="pres">
      <dgm:prSet presAssocID="{A981B9D4-D2FE-488D-8A6B-BC3FCDD06691}" presName="textNode" presStyleLbl="node1" presStyleIdx="2" presStyleCnt="3" custScaleX="66668" custScaleY="101852" custLinFactNeighborX="2086" custLinFactNeighborY="0">
        <dgm:presLayoutVars>
          <dgm:bulletEnabled val="1"/>
        </dgm:presLayoutVars>
      </dgm:prSet>
      <dgm:spPr/>
    </dgm:pt>
  </dgm:ptLst>
  <dgm:cxnLst>
    <dgm:cxn modelId="{0B16A314-B5DB-4DAA-88A7-5BAF85761042}" srcId="{CBCC5CFA-9C49-476E-8C85-000A8A2D108F}" destId="{5E32A1D4-3246-4BBB-95A0-BAFEFD6AD166}" srcOrd="0" destOrd="0" parTransId="{EA19CB8A-9995-418B-BE8F-25EF621C58FB}" sibTransId="{7E23229B-9EAE-40B8-A88D-21AC9DF31561}"/>
    <dgm:cxn modelId="{59A03D27-5C6C-471D-89BA-74D22149798E}" srcId="{CBCC5CFA-9C49-476E-8C85-000A8A2D108F}" destId="{E0D9EA2D-20D3-43CF-A61B-8EEEA9A25616}" srcOrd="1" destOrd="0" parTransId="{4274C552-64D8-4B6B-A32B-CB7AB542B8CF}" sibTransId="{DAB42B82-8A5E-4CEF-8CEF-3DBA5F06E207}"/>
    <dgm:cxn modelId="{68867C86-A38F-4E68-8FCC-569C7B5CC4BF}" type="presOf" srcId="{E0D9EA2D-20D3-43CF-A61B-8EEEA9A25616}" destId="{38376E81-AE46-4396-807D-79F9179ECAAE}" srcOrd="0" destOrd="0" presId="urn:microsoft.com/office/officeart/2005/8/layout/hProcess9"/>
    <dgm:cxn modelId="{A163762A-E357-420B-B00A-C259BF16A0CD}" type="presOf" srcId="{A981B9D4-D2FE-488D-8A6B-BC3FCDD06691}" destId="{0BE25B83-83DF-41FE-BB20-F6B089F9836D}" srcOrd="0" destOrd="0" presId="urn:microsoft.com/office/officeart/2005/8/layout/hProcess9"/>
    <dgm:cxn modelId="{B0AC9513-30DE-46F6-87DC-DBCE18154ECB}" type="presOf" srcId="{CBCC5CFA-9C49-476E-8C85-000A8A2D108F}" destId="{7CF72534-CA86-4D24-B31E-97B1E77AB325}" srcOrd="0" destOrd="0" presId="urn:microsoft.com/office/officeart/2005/8/layout/hProcess9"/>
    <dgm:cxn modelId="{0772499C-27F6-422E-9725-6C0072B22959}" srcId="{CBCC5CFA-9C49-476E-8C85-000A8A2D108F}" destId="{A981B9D4-D2FE-488D-8A6B-BC3FCDD06691}" srcOrd="2" destOrd="0" parTransId="{315E920F-1BF1-4265-AB02-DF79E4EF77CF}" sibTransId="{8DB10133-0770-4919-9FAF-B0DBC6F6EAF1}"/>
    <dgm:cxn modelId="{7557DAFF-D39C-4485-AF0E-46E6A53A50DA}" type="presOf" srcId="{5E32A1D4-3246-4BBB-95A0-BAFEFD6AD166}" destId="{DBF075C4-4853-490B-A3C1-3968A4DA9301}" srcOrd="0" destOrd="0" presId="urn:microsoft.com/office/officeart/2005/8/layout/hProcess9"/>
    <dgm:cxn modelId="{54F13667-E6D3-42B7-8772-50E067536E2D}" type="presParOf" srcId="{7CF72534-CA86-4D24-B31E-97B1E77AB325}" destId="{692841A1-AA1E-4991-A299-3862BE9A8BD4}" srcOrd="0" destOrd="0" presId="urn:microsoft.com/office/officeart/2005/8/layout/hProcess9"/>
    <dgm:cxn modelId="{38C12CFF-EEB5-4C96-AD04-D672E2A351BC}" type="presParOf" srcId="{7CF72534-CA86-4D24-B31E-97B1E77AB325}" destId="{12F3DF7A-28E4-47E4-A4C3-570C2A1AC73B}" srcOrd="1" destOrd="0" presId="urn:microsoft.com/office/officeart/2005/8/layout/hProcess9"/>
    <dgm:cxn modelId="{A74F6277-BD2A-4325-A332-C106ECBA5924}" type="presParOf" srcId="{12F3DF7A-28E4-47E4-A4C3-570C2A1AC73B}" destId="{DBF075C4-4853-490B-A3C1-3968A4DA9301}" srcOrd="0" destOrd="0" presId="urn:microsoft.com/office/officeart/2005/8/layout/hProcess9"/>
    <dgm:cxn modelId="{6CEB0D34-2FA8-4278-8325-C8CC10EE4B26}" type="presParOf" srcId="{12F3DF7A-28E4-47E4-A4C3-570C2A1AC73B}" destId="{638DBBA9-1106-42F2-B9E4-4FD463968ABF}" srcOrd="1" destOrd="0" presId="urn:microsoft.com/office/officeart/2005/8/layout/hProcess9"/>
    <dgm:cxn modelId="{C9DE3090-2F22-4064-BAC2-C7BAC42F334F}" type="presParOf" srcId="{12F3DF7A-28E4-47E4-A4C3-570C2A1AC73B}" destId="{38376E81-AE46-4396-807D-79F9179ECAAE}" srcOrd="2" destOrd="0" presId="urn:microsoft.com/office/officeart/2005/8/layout/hProcess9"/>
    <dgm:cxn modelId="{22F7E392-D34C-43DB-9781-8C89FD1017E5}" type="presParOf" srcId="{12F3DF7A-28E4-47E4-A4C3-570C2A1AC73B}" destId="{B5137CCB-73E1-454E-9F7A-1D9A9841FF4F}" srcOrd="3" destOrd="0" presId="urn:microsoft.com/office/officeart/2005/8/layout/hProcess9"/>
    <dgm:cxn modelId="{DBE0AE38-61EB-4765-B778-E1D50156D3D5}" type="presParOf" srcId="{12F3DF7A-28E4-47E4-A4C3-570C2A1AC73B}" destId="{0BE25B83-83DF-41FE-BB20-F6B089F9836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C3D4D-1CBF-4BFA-9FCB-9360E57492A8}">
      <dsp:nvSpPr>
        <dsp:cNvPr id="0" name=""/>
        <dsp:cNvSpPr/>
      </dsp:nvSpPr>
      <dsp:spPr>
        <a:xfrm>
          <a:off x="1051559" y="0"/>
          <a:ext cx="5958840" cy="3352800"/>
        </a:xfrm>
        <a:prstGeom prst="rightArrow">
          <a:avLst/>
        </a:prstGeom>
        <a:solidFill>
          <a:srgbClr val="007BC3">
            <a:alpha val="20000"/>
          </a:srgbClr>
        </a:solidFill>
        <a:ln>
          <a:noFill/>
        </a:ln>
        <a:effectLst/>
      </dsp:spPr>
      <dsp:style>
        <a:lnRef idx="0">
          <a:scrgbClr r="0" g="0" b="0"/>
        </a:lnRef>
        <a:fillRef idx="1">
          <a:scrgbClr r="0" g="0" b="0"/>
        </a:fillRef>
        <a:effectRef idx="0">
          <a:scrgbClr r="0" g="0" b="0"/>
        </a:effectRef>
        <a:fontRef idx="minor"/>
      </dsp:style>
    </dsp:sp>
    <dsp:sp modelId="{FD7349B6-66F5-46EB-91D4-01A42B7C0A92}">
      <dsp:nvSpPr>
        <dsp:cNvPr id="0" name=""/>
        <dsp:cNvSpPr/>
      </dsp:nvSpPr>
      <dsp:spPr>
        <a:xfrm>
          <a:off x="3423" y="959625"/>
          <a:ext cx="2115442" cy="1341120"/>
        </a:xfrm>
        <a:prstGeom prst="roundRect">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Find out what people are saying</a:t>
          </a:r>
        </a:p>
      </dsp:txBody>
      <dsp:txXfrm>
        <a:off x="68891" y="1025093"/>
        <a:ext cx="1984506" cy="1210184"/>
      </dsp:txXfrm>
    </dsp:sp>
    <dsp:sp modelId="{FBC2D70E-02E3-45EA-ADED-B38BA5EE801C}">
      <dsp:nvSpPr>
        <dsp:cNvPr id="0" name=""/>
        <dsp:cNvSpPr/>
      </dsp:nvSpPr>
      <dsp:spPr>
        <a:xfrm>
          <a:off x="2447478" y="1005840"/>
          <a:ext cx="2115442" cy="1341120"/>
        </a:xfrm>
        <a:prstGeom prst="roundRect">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Decide what you WANT people to say</a:t>
          </a:r>
        </a:p>
      </dsp:txBody>
      <dsp:txXfrm>
        <a:off x="2512946" y="1071308"/>
        <a:ext cx="1984506" cy="1210184"/>
      </dsp:txXfrm>
    </dsp:sp>
    <dsp:sp modelId="{1AD65705-EDE1-4843-9BE2-ADB374F0C09C}">
      <dsp:nvSpPr>
        <dsp:cNvPr id="0" name=""/>
        <dsp:cNvSpPr/>
      </dsp:nvSpPr>
      <dsp:spPr>
        <a:xfrm>
          <a:off x="4891533" y="1005840"/>
          <a:ext cx="2115442" cy="1341120"/>
        </a:xfrm>
        <a:prstGeom prst="roundRect">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Give people the “right” language</a:t>
          </a:r>
        </a:p>
      </dsp:txBody>
      <dsp:txXfrm>
        <a:off x="4957001" y="1071308"/>
        <a:ext cx="1984506" cy="1210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DBA09-E598-47DE-986B-049886AF4F7D}">
      <dsp:nvSpPr>
        <dsp:cNvPr id="0" name=""/>
        <dsp:cNvSpPr/>
      </dsp:nvSpPr>
      <dsp:spPr>
        <a:xfrm>
          <a:off x="7233" y="533479"/>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Audience</a:t>
          </a:r>
        </a:p>
      </dsp:txBody>
      <dsp:txXfrm>
        <a:off x="45225" y="571471"/>
        <a:ext cx="2085893" cy="1221142"/>
      </dsp:txXfrm>
    </dsp:sp>
    <dsp:sp modelId="{67D1EC75-ACEC-4C87-9582-49FA31F6F91E}">
      <dsp:nvSpPr>
        <dsp:cNvPr id="0" name=""/>
        <dsp:cNvSpPr/>
      </dsp:nvSpPr>
      <dsp:spPr>
        <a:xfrm>
          <a:off x="2357627" y="886122"/>
          <a:ext cx="458317" cy="536145"/>
        </a:xfrm>
        <a:prstGeom prst="rightArrow">
          <a:avLst>
            <a:gd name="adj1" fmla="val 60000"/>
            <a:gd name="adj2" fmla="val 50000"/>
          </a:avLst>
        </a:prstGeom>
        <a:solidFill>
          <a:srgbClr val="007BC3">
            <a:alpha val="2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357627" y="993351"/>
        <a:ext cx="320822" cy="321687"/>
      </dsp:txXfrm>
    </dsp:sp>
    <dsp:sp modelId="{A8304FB6-5EAD-4A5B-9A2B-65D8526731F1}">
      <dsp:nvSpPr>
        <dsp:cNvPr id="0" name=""/>
        <dsp:cNvSpPr/>
      </dsp:nvSpPr>
      <dsp:spPr>
        <a:xfrm>
          <a:off x="3033861" y="533479"/>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Offer</a:t>
          </a:r>
        </a:p>
      </dsp:txBody>
      <dsp:txXfrm>
        <a:off x="3071853" y="571471"/>
        <a:ext cx="2085893" cy="1221142"/>
      </dsp:txXfrm>
    </dsp:sp>
    <dsp:sp modelId="{8EE87E63-AE38-47AD-88CC-1F63B5735329}">
      <dsp:nvSpPr>
        <dsp:cNvPr id="0" name=""/>
        <dsp:cNvSpPr/>
      </dsp:nvSpPr>
      <dsp:spPr>
        <a:xfrm>
          <a:off x="5384256" y="886122"/>
          <a:ext cx="458317" cy="536145"/>
        </a:xfrm>
        <a:prstGeom prst="rightArrow">
          <a:avLst>
            <a:gd name="adj1" fmla="val 60000"/>
            <a:gd name="adj2" fmla="val 50000"/>
          </a:avLst>
        </a:prstGeom>
        <a:solidFill>
          <a:srgbClr val="007BC3">
            <a:alpha val="2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5384256" y="993351"/>
        <a:ext cx="320822" cy="321687"/>
      </dsp:txXfrm>
    </dsp:sp>
    <dsp:sp modelId="{B83BA4FE-9A38-4EDC-A87C-DC76C829CBA1}">
      <dsp:nvSpPr>
        <dsp:cNvPr id="0" name=""/>
        <dsp:cNvSpPr/>
      </dsp:nvSpPr>
      <dsp:spPr>
        <a:xfrm>
          <a:off x="6060489" y="533479"/>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Pitch</a:t>
          </a:r>
        </a:p>
      </dsp:txBody>
      <dsp:txXfrm>
        <a:off x="6098481" y="571471"/>
        <a:ext cx="2085893" cy="1221142"/>
      </dsp:txXfrm>
    </dsp:sp>
    <dsp:sp modelId="{F619F61F-D98B-42E7-81D2-3D9CD7071F89}">
      <dsp:nvSpPr>
        <dsp:cNvPr id="0" name=""/>
        <dsp:cNvSpPr/>
      </dsp:nvSpPr>
      <dsp:spPr>
        <a:xfrm rot="5400000">
          <a:off x="6910541" y="1954090"/>
          <a:ext cx="458317" cy="536145"/>
        </a:xfrm>
        <a:prstGeom prst="rightArrow">
          <a:avLst>
            <a:gd name="adj1" fmla="val 60000"/>
            <a:gd name="adj2" fmla="val 50000"/>
          </a:avLst>
        </a:prstGeom>
        <a:solidFill>
          <a:srgbClr val="007BC3">
            <a:alpha val="2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6978857" y="1993004"/>
        <a:ext cx="321687" cy="320822"/>
      </dsp:txXfrm>
    </dsp:sp>
    <dsp:sp modelId="{36A73C7A-90EB-4F82-9585-A07C61E557AB}">
      <dsp:nvSpPr>
        <dsp:cNvPr id="0" name=""/>
        <dsp:cNvSpPr/>
      </dsp:nvSpPr>
      <dsp:spPr>
        <a:xfrm>
          <a:off x="6060489" y="2695356"/>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 Method</a:t>
          </a:r>
        </a:p>
      </dsp:txBody>
      <dsp:txXfrm>
        <a:off x="6098481" y="2733348"/>
        <a:ext cx="2085893" cy="1221142"/>
      </dsp:txXfrm>
    </dsp:sp>
    <dsp:sp modelId="{39030250-5717-4B72-ABEF-6D98032130BA}">
      <dsp:nvSpPr>
        <dsp:cNvPr id="0" name=""/>
        <dsp:cNvSpPr/>
      </dsp:nvSpPr>
      <dsp:spPr>
        <a:xfrm rot="10800000">
          <a:off x="5410198" y="3047999"/>
          <a:ext cx="458317" cy="536145"/>
        </a:xfrm>
        <a:prstGeom prst="rightArrow">
          <a:avLst>
            <a:gd name="adj1" fmla="val 60000"/>
            <a:gd name="adj2" fmla="val 50000"/>
          </a:avLst>
        </a:prstGeom>
        <a:solidFill>
          <a:srgbClr val="007BC3">
            <a:alpha val="2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10800000">
        <a:off x="5547693" y="3155228"/>
        <a:ext cx="320822" cy="321687"/>
      </dsp:txXfrm>
    </dsp:sp>
    <dsp:sp modelId="{F92F7EFB-B2D7-4BA5-AFCE-11A309853EB5}">
      <dsp:nvSpPr>
        <dsp:cNvPr id="0" name=""/>
        <dsp:cNvSpPr/>
      </dsp:nvSpPr>
      <dsp:spPr>
        <a:xfrm>
          <a:off x="3033861" y="2695356"/>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Tracking</a:t>
          </a:r>
        </a:p>
      </dsp:txBody>
      <dsp:txXfrm>
        <a:off x="3071853" y="2733348"/>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DBA09-E598-47DE-986B-049886AF4F7D}">
      <dsp:nvSpPr>
        <dsp:cNvPr id="0" name=""/>
        <dsp:cNvSpPr/>
      </dsp:nvSpPr>
      <dsp:spPr>
        <a:xfrm>
          <a:off x="457236" y="1447782"/>
          <a:ext cx="2286018" cy="960443"/>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Audience</a:t>
          </a:r>
        </a:p>
      </dsp:txBody>
      <dsp:txXfrm>
        <a:off x="485366" y="1475912"/>
        <a:ext cx="2229758" cy="904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DBA09-E598-47DE-986B-049886AF4F7D}">
      <dsp:nvSpPr>
        <dsp:cNvPr id="0" name=""/>
        <dsp:cNvSpPr/>
      </dsp:nvSpPr>
      <dsp:spPr>
        <a:xfrm>
          <a:off x="457236" y="1447782"/>
          <a:ext cx="2286018" cy="960443"/>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Offer</a:t>
          </a:r>
        </a:p>
      </dsp:txBody>
      <dsp:txXfrm>
        <a:off x="485366" y="1475912"/>
        <a:ext cx="2229758" cy="904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DBA09-E598-47DE-986B-049886AF4F7D}">
      <dsp:nvSpPr>
        <dsp:cNvPr id="0" name=""/>
        <dsp:cNvSpPr/>
      </dsp:nvSpPr>
      <dsp:spPr>
        <a:xfrm>
          <a:off x="457236" y="1600210"/>
          <a:ext cx="2286018" cy="960443"/>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Pitch</a:t>
          </a:r>
        </a:p>
      </dsp:txBody>
      <dsp:txXfrm>
        <a:off x="485366" y="1628340"/>
        <a:ext cx="2229758" cy="904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DBA09-E598-47DE-986B-049886AF4F7D}">
      <dsp:nvSpPr>
        <dsp:cNvPr id="0" name=""/>
        <dsp:cNvSpPr/>
      </dsp:nvSpPr>
      <dsp:spPr>
        <a:xfrm>
          <a:off x="457236" y="1447782"/>
          <a:ext cx="2286018" cy="960443"/>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Tracking</a:t>
          </a:r>
        </a:p>
      </dsp:txBody>
      <dsp:txXfrm>
        <a:off x="485366" y="1475912"/>
        <a:ext cx="2229758" cy="9041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DBA09-E598-47DE-986B-049886AF4F7D}">
      <dsp:nvSpPr>
        <dsp:cNvPr id="0" name=""/>
        <dsp:cNvSpPr/>
      </dsp:nvSpPr>
      <dsp:spPr>
        <a:xfrm>
          <a:off x="7233" y="533479"/>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Audience</a:t>
          </a:r>
        </a:p>
      </dsp:txBody>
      <dsp:txXfrm>
        <a:off x="45225" y="571471"/>
        <a:ext cx="2085893" cy="1221142"/>
      </dsp:txXfrm>
    </dsp:sp>
    <dsp:sp modelId="{67D1EC75-ACEC-4C87-9582-49FA31F6F91E}">
      <dsp:nvSpPr>
        <dsp:cNvPr id="0" name=""/>
        <dsp:cNvSpPr/>
      </dsp:nvSpPr>
      <dsp:spPr>
        <a:xfrm>
          <a:off x="2357627" y="886122"/>
          <a:ext cx="458317" cy="536145"/>
        </a:xfrm>
        <a:prstGeom prst="rightArrow">
          <a:avLst>
            <a:gd name="adj1" fmla="val 60000"/>
            <a:gd name="adj2" fmla="val 50000"/>
          </a:avLst>
        </a:prstGeom>
        <a:solidFill>
          <a:srgbClr val="007BC3">
            <a:alpha val="2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2357627" y="993351"/>
        <a:ext cx="320822" cy="321687"/>
      </dsp:txXfrm>
    </dsp:sp>
    <dsp:sp modelId="{A8304FB6-5EAD-4A5B-9A2B-65D8526731F1}">
      <dsp:nvSpPr>
        <dsp:cNvPr id="0" name=""/>
        <dsp:cNvSpPr/>
      </dsp:nvSpPr>
      <dsp:spPr>
        <a:xfrm>
          <a:off x="3033861" y="533479"/>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Offer</a:t>
          </a:r>
        </a:p>
      </dsp:txBody>
      <dsp:txXfrm>
        <a:off x="3071853" y="571471"/>
        <a:ext cx="2085893" cy="1221142"/>
      </dsp:txXfrm>
    </dsp:sp>
    <dsp:sp modelId="{8EE87E63-AE38-47AD-88CC-1F63B5735329}">
      <dsp:nvSpPr>
        <dsp:cNvPr id="0" name=""/>
        <dsp:cNvSpPr/>
      </dsp:nvSpPr>
      <dsp:spPr>
        <a:xfrm>
          <a:off x="5384256" y="886122"/>
          <a:ext cx="458317" cy="536145"/>
        </a:xfrm>
        <a:prstGeom prst="rightArrow">
          <a:avLst>
            <a:gd name="adj1" fmla="val 60000"/>
            <a:gd name="adj2" fmla="val 50000"/>
          </a:avLst>
        </a:prstGeom>
        <a:solidFill>
          <a:srgbClr val="007BC3">
            <a:alpha val="2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5384256" y="993351"/>
        <a:ext cx="320822" cy="321687"/>
      </dsp:txXfrm>
    </dsp:sp>
    <dsp:sp modelId="{B83BA4FE-9A38-4EDC-A87C-DC76C829CBA1}">
      <dsp:nvSpPr>
        <dsp:cNvPr id="0" name=""/>
        <dsp:cNvSpPr/>
      </dsp:nvSpPr>
      <dsp:spPr>
        <a:xfrm>
          <a:off x="6060489" y="533479"/>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Pitch</a:t>
          </a:r>
        </a:p>
      </dsp:txBody>
      <dsp:txXfrm>
        <a:off x="6098481" y="571471"/>
        <a:ext cx="2085893" cy="1221142"/>
      </dsp:txXfrm>
    </dsp:sp>
    <dsp:sp modelId="{F619F61F-D98B-42E7-81D2-3D9CD7071F89}">
      <dsp:nvSpPr>
        <dsp:cNvPr id="0" name=""/>
        <dsp:cNvSpPr/>
      </dsp:nvSpPr>
      <dsp:spPr>
        <a:xfrm rot="5400000">
          <a:off x="6910541" y="1954090"/>
          <a:ext cx="458317" cy="536145"/>
        </a:xfrm>
        <a:prstGeom prst="rightArrow">
          <a:avLst>
            <a:gd name="adj1" fmla="val 60000"/>
            <a:gd name="adj2" fmla="val 50000"/>
          </a:avLst>
        </a:prstGeom>
        <a:solidFill>
          <a:srgbClr val="007BC3">
            <a:alpha val="2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6978857" y="1993004"/>
        <a:ext cx="321687" cy="320822"/>
      </dsp:txXfrm>
    </dsp:sp>
    <dsp:sp modelId="{36A73C7A-90EB-4F82-9585-A07C61E557AB}">
      <dsp:nvSpPr>
        <dsp:cNvPr id="0" name=""/>
        <dsp:cNvSpPr/>
      </dsp:nvSpPr>
      <dsp:spPr>
        <a:xfrm>
          <a:off x="6060489" y="2695356"/>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 Method</a:t>
          </a:r>
        </a:p>
      </dsp:txBody>
      <dsp:txXfrm>
        <a:off x="6098481" y="2733348"/>
        <a:ext cx="2085893" cy="1221142"/>
      </dsp:txXfrm>
    </dsp:sp>
    <dsp:sp modelId="{39030250-5717-4B72-ABEF-6D98032130BA}">
      <dsp:nvSpPr>
        <dsp:cNvPr id="0" name=""/>
        <dsp:cNvSpPr/>
      </dsp:nvSpPr>
      <dsp:spPr>
        <a:xfrm rot="10800000">
          <a:off x="5410198" y="3047999"/>
          <a:ext cx="458317" cy="536145"/>
        </a:xfrm>
        <a:prstGeom prst="rightArrow">
          <a:avLst>
            <a:gd name="adj1" fmla="val 60000"/>
            <a:gd name="adj2" fmla="val 50000"/>
          </a:avLst>
        </a:prstGeom>
        <a:solidFill>
          <a:srgbClr val="007BC3">
            <a:alpha val="2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10800000">
        <a:off x="5547693" y="3155228"/>
        <a:ext cx="320822" cy="321687"/>
      </dsp:txXfrm>
    </dsp:sp>
    <dsp:sp modelId="{F92F7EFB-B2D7-4BA5-AFCE-11A309853EB5}">
      <dsp:nvSpPr>
        <dsp:cNvPr id="0" name=""/>
        <dsp:cNvSpPr/>
      </dsp:nvSpPr>
      <dsp:spPr>
        <a:xfrm>
          <a:off x="3033861" y="2695356"/>
          <a:ext cx="2161877" cy="1297126"/>
        </a:xfrm>
        <a:prstGeom prst="roundRect">
          <a:avLst>
            <a:gd name="adj" fmla="val 10000"/>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Tracking</a:t>
          </a:r>
        </a:p>
      </dsp:txBody>
      <dsp:txXfrm>
        <a:off x="3071853" y="2733348"/>
        <a:ext cx="2085893" cy="12211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841A1-AA1E-4991-A299-3862BE9A8BD4}">
      <dsp:nvSpPr>
        <dsp:cNvPr id="0" name=""/>
        <dsp:cNvSpPr/>
      </dsp:nvSpPr>
      <dsp:spPr>
        <a:xfrm>
          <a:off x="609552" y="0"/>
          <a:ext cx="8077233" cy="2057400"/>
        </a:xfrm>
        <a:prstGeom prst="rightArrow">
          <a:avLst/>
        </a:prstGeom>
        <a:solidFill>
          <a:srgbClr val="007BC3">
            <a:alpha val="20000"/>
          </a:srgbClr>
        </a:solidFill>
        <a:ln>
          <a:noFill/>
        </a:ln>
        <a:effectLst/>
      </dsp:spPr>
      <dsp:style>
        <a:lnRef idx="0">
          <a:scrgbClr r="0" g="0" b="0"/>
        </a:lnRef>
        <a:fillRef idx="1">
          <a:scrgbClr r="0" g="0" b="0"/>
        </a:fillRef>
        <a:effectRef idx="0">
          <a:scrgbClr r="0" g="0" b="0"/>
        </a:effectRef>
        <a:fontRef idx="minor"/>
      </dsp:style>
    </dsp:sp>
    <dsp:sp modelId="{DBF075C4-4853-490B-A3C1-3968A4DA9301}">
      <dsp:nvSpPr>
        <dsp:cNvPr id="0" name=""/>
        <dsp:cNvSpPr/>
      </dsp:nvSpPr>
      <dsp:spPr>
        <a:xfrm>
          <a:off x="947660" y="609599"/>
          <a:ext cx="1962189" cy="838201"/>
        </a:xfrm>
        <a:prstGeom prst="roundRect">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introduce</a:t>
          </a:r>
        </a:p>
      </dsp:txBody>
      <dsp:txXfrm>
        <a:off x="988578" y="650517"/>
        <a:ext cx="1880353" cy="756365"/>
      </dsp:txXfrm>
    </dsp:sp>
    <dsp:sp modelId="{38376E81-AE46-4396-807D-79F9179ECAAE}">
      <dsp:nvSpPr>
        <dsp:cNvPr id="0" name=""/>
        <dsp:cNvSpPr/>
      </dsp:nvSpPr>
      <dsp:spPr>
        <a:xfrm>
          <a:off x="3524726" y="609599"/>
          <a:ext cx="1962130" cy="838201"/>
        </a:xfrm>
        <a:prstGeom prst="roundRect">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involve</a:t>
          </a:r>
        </a:p>
      </dsp:txBody>
      <dsp:txXfrm>
        <a:off x="3565644" y="650517"/>
        <a:ext cx="1880294" cy="756365"/>
      </dsp:txXfrm>
    </dsp:sp>
    <dsp:sp modelId="{0BE25B83-83DF-41FE-BB20-F6B089F9836D}">
      <dsp:nvSpPr>
        <dsp:cNvPr id="0" name=""/>
        <dsp:cNvSpPr/>
      </dsp:nvSpPr>
      <dsp:spPr>
        <a:xfrm>
          <a:off x="6016611" y="609599"/>
          <a:ext cx="1962189" cy="838201"/>
        </a:xfrm>
        <a:prstGeom prst="roundRect">
          <a:avLst/>
        </a:prstGeom>
        <a:solidFill>
          <a:srgbClr val="007B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engage</a:t>
          </a:r>
        </a:p>
      </dsp:txBody>
      <dsp:txXfrm>
        <a:off x="6057529" y="650517"/>
        <a:ext cx="1880353" cy="7563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i="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i="0"/>
            </a:lvl1pPr>
          </a:lstStyle>
          <a:p>
            <a:endParaRPr lang="en-US" altLang="en-US"/>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i="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i="0"/>
            </a:lvl1pPr>
          </a:lstStyle>
          <a:p>
            <a:fld id="{6926A4D3-1F16-4D82-A57A-D2DE009AC53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69163-3C0C-46F0-A2AB-180DE77B9298}" type="slidenum">
              <a:rPr lang="en-US" altLang="en-US"/>
              <a:pPr/>
              <a:t>1</a:t>
            </a:fld>
            <a:endParaRPr lang="en-US" altLang="en-US"/>
          </a:p>
        </p:txBody>
      </p:sp>
      <p:sp>
        <p:nvSpPr>
          <p:cNvPr id="4098" name="Rectangle 2"/>
          <p:cNvSpPr>
            <a:spLocks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24</a:t>
            </a:fld>
            <a:endParaRPr lang="en-US" dirty="0"/>
          </a:p>
        </p:txBody>
      </p:sp>
    </p:spTree>
    <p:extLst>
      <p:ext uri="{BB962C8B-B14F-4D97-AF65-F5344CB8AC3E}">
        <p14:creationId xmlns:p14="http://schemas.microsoft.com/office/powerpoint/2010/main" val="182023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25</a:t>
            </a:fld>
            <a:endParaRPr lang="en-US" dirty="0"/>
          </a:p>
        </p:txBody>
      </p:sp>
    </p:spTree>
    <p:extLst>
      <p:ext uri="{BB962C8B-B14F-4D97-AF65-F5344CB8AC3E}">
        <p14:creationId xmlns:p14="http://schemas.microsoft.com/office/powerpoint/2010/main" val="245897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27</a:t>
            </a:fld>
            <a:endParaRPr lang="en-US" dirty="0"/>
          </a:p>
        </p:txBody>
      </p:sp>
    </p:spTree>
    <p:extLst>
      <p:ext uri="{BB962C8B-B14F-4D97-AF65-F5344CB8AC3E}">
        <p14:creationId xmlns:p14="http://schemas.microsoft.com/office/powerpoint/2010/main" val="585250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28</a:t>
            </a:fld>
            <a:endParaRPr lang="en-US" dirty="0"/>
          </a:p>
        </p:txBody>
      </p:sp>
    </p:spTree>
    <p:extLst>
      <p:ext uri="{BB962C8B-B14F-4D97-AF65-F5344CB8AC3E}">
        <p14:creationId xmlns:p14="http://schemas.microsoft.com/office/powerpoint/2010/main" val="370321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29</a:t>
            </a:fld>
            <a:endParaRPr lang="en-US" dirty="0"/>
          </a:p>
        </p:txBody>
      </p:sp>
    </p:spTree>
    <p:extLst>
      <p:ext uri="{BB962C8B-B14F-4D97-AF65-F5344CB8AC3E}">
        <p14:creationId xmlns:p14="http://schemas.microsoft.com/office/powerpoint/2010/main" val="34716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30</a:t>
            </a:fld>
            <a:endParaRPr lang="en-US" dirty="0"/>
          </a:p>
        </p:txBody>
      </p:sp>
    </p:spTree>
    <p:extLst>
      <p:ext uri="{BB962C8B-B14F-4D97-AF65-F5344CB8AC3E}">
        <p14:creationId xmlns:p14="http://schemas.microsoft.com/office/powerpoint/2010/main" val="112806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31</a:t>
            </a:fld>
            <a:endParaRPr lang="en-US" dirty="0"/>
          </a:p>
        </p:txBody>
      </p:sp>
    </p:spTree>
    <p:extLst>
      <p:ext uri="{BB962C8B-B14F-4D97-AF65-F5344CB8AC3E}">
        <p14:creationId xmlns:p14="http://schemas.microsoft.com/office/powerpoint/2010/main" val="136820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32</a:t>
            </a:fld>
            <a:endParaRPr lang="en-US" dirty="0"/>
          </a:p>
        </p:txBody>
      </p:sp>
    </p:spTree>
    <p:extLst>
      <p:ext uri="{BB962C8B-B14F-4D97-AF65-F5344CB8AC3E}">
        <p14:creationId xmlns:p14="http://schemas.microsoft.com/office/powerpoint/2010/main" val="311537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33</a:t>
            </a:fld>
            <a:endParaRPr lang="en-US" dirty="0"/>
          </a:p>
        </p:txBody>
      </p:sp>
    </p:spTree>
    <p:extLst>
      <p:ext uri="{BB962C8B-B14F-4D97-AF65-F5344CB8AC3E}">
        <p14:creationId xmlns:p14="http://schemas.microsoft.com/office/powerpoint/2010/main" val="29275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34</a:t>
            </a:fld>
            <a:endParaRPr lang="en-US" dirty="0"/>
          </a:p>
        </p:txBody>
      </p:sp>
    </p:spTree>
    <p:extLst>
      <p:ext uri="{BB962C8B-B14F-4D97-AF65-F5344CB8AC3E}">
        <p14:creationId xmlns:p14="http://schemas.microsoft.com/office/powerpoint/2010/main" val="38938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69163-3C0C-46F0-A2AB-180DE77B9298}" type="slidenum">
              <a:rPr lang="en-US" altLang="en-US"/>
              <a:pPr/>
              <a:t>2</a:t>
            </a:fld>
            <a:endParaRPr lang="en-US" altLang="en-US"/>
          </a:p>
        </p:txBody>
      </p:sp>
      <p:sp>
        <p:nvSpPr>
          <p:cNvPr id="4098" name="Rectangle 2"/>
          <p:cNvSpPr>
            <a:spLocks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070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35</a:t>
            </a:fld>
            <a:endParaRPr lang="en-US" dirty="0"/>
          </a:p>
        </p:txBody>
      </p:sp>
    </p:spTree>
    <p:extLst>
      <p:ext uri="{BB962C8B-B14F-4D97-AF65-F5344CB8AC3E}">
        <p14:creationId xmlns:p14="http://schemas.microsoft.com/office/powerpoint/2010/main" val="427191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37</a:t>
            </a:fld>
            <a:endParaRPr lang="en-US" dirty="0"/>
          </a:p>
        </p:txBody>
      </p:sp>
    </p:spTree>
    <p:extLst>
      <p:ext uri="{BB962C8B-B14F-4D97-AF65-F5344CB8AC3E}">
        <p14:creationId xmlns:p14="http://schemas.microsoft.com/office/powerpoint/2010/main" val="173300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38</a:t>
            </a:fld>
            <a:endParaRPr lang="en-US" dirty="0"/>
          </a:p>
        </p:txBody>
      </p:sp>
    </p:spTree>
    <p:extLst>
      <p:ext uri="{BB962C8B-B14F-4D97-AF65-F5344CB8AC3E}">
        <p14:creationId xmlns:p14="http://schemas.microsoft.com/office/powerpoint/2010/main" val="28483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39</a:t>
            </a:fld>
            <a:endParaRPr lang="en-US" dirty="0"/>
          </a:p>
        </p:txBody>
      </p:sp>
    </p:spTree>
    <p:extLst>
      <p:ext uri="{BB962C8B-B14F-4D97-AF65-F5344CB8AC3E}">
        <p14:creationId xmlns:p14="http://schemas.microsoft.com/office/powerpoint/2010/main" val="107867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40</a:t>
            </a:fld>
            <a:endParaRPr lang="en-US" dirty="0"/>
          </a:p>
        </p:txBody>
      </p:sp>
    </p:spTree>
    <p:extLst>
      <p:ext uri="{BB962C8B-B14F-4D97-AF65-F5344CB8AC3E}">
        <p14:creationId xmlns:p14="http://schemas.microsoft.com/office/powerpoint/2010/main" val="990572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42</a:t>
            </a:fld>
            <a:endParaRPr lang="en-US" dirty="0"/>
          </a:p>
        </p:txBody>
      </p:sp>
    </p:spTree>
    <p:extLst>
      <p:ext uri="{BB962C8B-B14F-4D97-AF65-F5344CB8AC3E}">
        <p14:creationId xmlns:p14="http://schemas.microsoft.com/office/powerpoint/2010/main" val="162245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47</a:t>
            </a:fld>
            <a:endParaRPr lang="en-US" dirty="0"/>
          </a:p>
        </p:txBody>
      </p:sp>
    </p:spTree>
    <p:extLst>
      <p:ext uri="{BB962C8B-B14F-4D97-AF65-F5344CB8AC3E}">
        <p14:creationId xmlns:p14="http://schemas.microsoft.com/office/powerpoint/2010/main" val="3696821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SARA</a:t>
            </a:r>
          </a:p>
        </p:txBody>
      </p:sp>
      <p:sp>
        <p:nvSpPr>
          <p:cNvPr id="4" name="Slide Number Placeholder 3"/>
          <p:cNvSpPr>
            <a:spLocks noGrp="1"/>
          </p:cNvSpPr>
          <p:nvPr>
            <p:ph type="sldNum" sz="quarter" idx="10"/>
          </p:nvPr>
        </p:nvSpPr>
        <p:spPr/>
        <p:txBody>
          <a:bodyPr/>
          <a:lstStyle/>
          <a:p>
            <a:fld id="{EEB83B9F-AB8A-4829-A82F-C32028B5E86C}" type="slidenum">
              <a:rPr lang="en-US" smtClean="0"/>
              <a:pPr/>
              <a:t>51</a:t>
            </a:fld>
            <a:endParaRPr lang="en-US" dirty="0"/>
          </a:p>
        </p:txBody>
      </p:sp>
    </p:spTree>
    <p:extLst>
      <p:ext uri="{BB962C8B-B14F-4D97-AF65-F5344CB8AC3E}">
        <p14:creationId xmlns:p14="http://schemas.microsoft.com/office/powerpoint/2010/main" val="3311085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53</a:t>
            </a:fld>
            <a:endParaRPr lang="en-US" dirty="0"/>
          </a:p>
        </p:txBody>
      </p:sp>
    </p:spTree>
    <p:extLst>
      <p:ext uri="{BB962C8B-B14F-4D97-AF65-F5344CB8AC3E}">
        <p14:creationId xmlns:p14="http://schemas.microsoft.com/office/powerpoint/2010/main" val="91113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5</a:t>
            </a:fld>
            <a:endParaRPr lang="en-US" dirty="0"/>
          </a:p>
        </p:txBody>
      </p:sp>
    </p:spTree>
    <p:extLst>
      <p:ext uri="{BB962C8B-B14F-4D97-AF65-F5344CB8AC3E}">
        <p14:creationId xmlns:p14="http://schemas.microsoft.com/office/powerpoint/2010/main" val="1264304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6</a:t>
            </a:fld>
            <a:endParaRPr lang="en-US" dirty="0"/>
          </a:p>
        </p:txBody>
      </p:sp>
    </p:spTree>
    <p:extLst>
      <p:ext uri="{BB962C8B-B14F-4D97-AF65-F5344CB8AC3E}">
        <p14:creationId xmlns:p14="http://schemas.microsoft.com/office/powerpoint/2010/main" val="352399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10</a:t>
            </a:fld>
            <a:endParaRPr lang="en-US" dirty="0"/>
          </a:p>
        </p:txBody>
      </p:sp>
    </p:spTree>
    <p:extLst>
      <p:ext uri="{BB962C8B-B14F-4D97-AF65-F5344CB8AC3E}">
        <p14:creationId xmlns:p14="http://schemas.microsoft.com/office/powerpoint/2010/main" val="115599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20</a:t>
            </a:fld>
            <a:endParaRPr lang="en-US" dirty="0"/>
          </a:p>
        </p:txBody>
      </p:sp>
    </p:spTree>
    <p:extLst>
      <p:ext uri="{BB962C8B-B14F-4D97-AF65-F5344CB8AC3E}">
        <p14:creationId xmlns:p14="http://schemas.microsoft.com/office/powerpoint/2010/main" val="142637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21</a:t>
            </a:fld>
            <a:endParaRPr lang="en-US" dirty="0"/>
          </a:p>
        </p:txBody>
      </p:sp>
    </p:spTree>
    <p:extLst>
      <p:ext uri="{BB962C8B-B14F-4D97-AF65-F5344CB8AC3E}">
        <p14:creationId xmlns:p14="http://schemas.microsoft.com/office/powerpoint/2010/main" val="297834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22</a:t>
            </a:fld>
            <a:endParaRPr lang="en-US" dirty="0"/>
          </a:p>
        </p:txBody>
      </p:sp>
    </p:spTree>
    <p:extLst>
      <p:ext uri="{BB962C8B-B14F-4D97-AF65-F5344CB8AC3E}">
        <p14:creationId xmlns:p14="http://schemas.microsoft.com/office/powerpoint/2010/main" val="93811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EEB83B9F-AB8A-4829-A82F-C32028B5E86C}" type="slidenum">
              <a:rPr lang="en-US" smtClean="0"/>
              <a:pPr/>
              <a:t>23</a:t>
            </a:fld>
            <a:endParaRPr lang="en-US" dirty="0"/>
          </a:p>
        </p:txBody>
      </p:sp>
    </p:spTree>
    <p:extLst>
      <p:ext uri="{BB962C8B-B14F-4D97-AF65-F5344CB8AC3E}">
        <p14:creationId xmlns:p14="http://schemas.microsoft.com/office/powerpoint/2010/main" val="318464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60F9204-3753-44C3-9B0B-67D66432B7EA}" type="slidenum">
              <a:rPr lang="en-US" altLang="en-US"/>
              <a:pPr/>
              <a:t>‹#›</a:t>
            </a:fld>
            <a:endParaRPr lang="en-US" altLang="en-US"/>
          </a:p>
        </p:txBody>
      </p:sp>
    </p:spTree>
    <p:extLst>
      <p:ext uri="{BB962C8B-B14F-4D97-AF65-F5344CB8AC3E}">
        <p14:creationId xmlns:p14="http://schemas.microsoft.com/office/powerpoint/2010/main" val="63529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584E5E-470D-4F35-BF9A-769987394A05}" type="slidenum">
              <a:rPr lang="en-US" altLang="en-US"/>
              <a:pPr/>
              <a:t>‹#›</a:t>
            </a:fld>
            <a:endParaRPr lang="en-US" altLang="en-US"/>
          </a:p>
        </p:txBody>
      </p:sp>
    </p:spTree>
    <p:extLst>
      <p:ext uri="{BB962C8B-B14F-4D97-AF65-F5344CB8AC3E}">
        <p14:creationId xmlns:p14="http://schemas.microsoft.com/office/powerpoint/2010/main" val="186414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46482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85800" y="1143000"/>
            <a:ext cx="5676900" cy="4648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886B52-454B-482F-ACBD-D0800A392AAF}" type="slidenum">
              <a:rPr lang="en-US" altLang="en-US"/>
              <a:pPr/>
              <a:t>‹#›</a:t>
            </a:fld>
            <a:endParaRPr lang="en-US" altLang="en-US"/>
          </a:p>
        </p:txBody>
      </p:sp>
    </p:spTree>
    <p:extLst>
      <p:ext uri="{BB962C8B-B14F-4D97-AF65-F5344CB8AC3E}">
        <p14:creationId xmlns:p14="http://schemas.microsoft.com/office/powerpoint/2010/main" val="332968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73EFEA-7FDB-49FB-841A-3949F0357311}" type="slidenum">
              <a:rPr lang="en-US" altLang="en-US"/>
              <a:pPr/>
              <a:t>‹#›</a:t>
            </a:fld>
            <a:endParaRPr lang="en-US" altLang="en-US"/>
          </a:p>
        </p:txBody>
      </p:sp>
    </p:spTree>
    <p:extLst>
      <p:ext uri="{BB962C8B-B14F-4D97-AF65-F5344CB8AC3E}">
        <p14:creationId xmlns:p14="http://schemas.microsoft.com/office/powerpoint/2010/main" val="4063487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FF24A8-F3B7-4C9F-A93E-3F273D9715AB}" type="slidenum">
              <a:rPr lang="en-US" altLang="en-US"/>
              <a:pPr/>
              <a:t>‹#›</a:t>
            </a:fld>
            <a:endParaRPr lang="en-US" altLang="en-US"/>
          </a:p>
        </p:txBody>
      </p:sp>
    </p:spTree>
    <p:extLst>
      <p:ext uri="{BB962C8B-B14F-4D97-AF65-F5344CB8AC3E}">
        <p14:creationId xmlns:p14="http://schemas.microsoft.com/office/powerpoint/2010/main" val="128805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85800" y="1981200"/>
            <a:ext cx="3810000"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48200" y="1981200"/>
            <a:ext cx="3810000"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98A0D12-B8B0-462F-A52C-B848282AB540}" type="slidenum">
              <a:rPr lang="en-US" altLang="en-US"/>
              <a:pPr/>
              <a:t>‹#›</a:t>
            </a:fld>
            <a:endParaRPr lang="en-US" altLang="en-US"/>
          </a:p>
        </p:txBody>
      </p:sp>
    </p:spTree>
    <p:extLst>
      <p:ext uri="{BB962C8B-B14F-4D97-AF65-F5344CB8AC3E}">
        <p14:creationId xmlns:p14="http://schemas.microsoft.com/office/powerpoint/2010/main" val="43146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1F5E0B4-38AC-42BB-9B62-BE48717FC77E}" type="slidenum">
              <a:rPr lang="en-US" altLang="en-US"/>
              <a:pPr/>
              <a:t>‹#›</a:t>
            </a:fld>
            <a:endParaRPr lang="en-US" altLang="en-US"/>
          </a:p>
        </p:txBody>
      </p:sp>
    </p:spTree>
    <p:extLst>
      <p:ext uri="{BB962C8B-B14F-4D97-AF65-F5344CB8AC3E}">
        <p14:creationId xmlns:p14="http://schemas.microsoft.com/office/powerpoint/2010/main" val="135872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911AF83-C51C-4573-AC69-8C7A0E83348B}" type="slidenum">
              <a:rPr lang="en-US" altLang="en-US"/>
              <a:pPr/>
              <a:t>‹#›</a:t>
            </a:fld>
            <a:endParaRPr lang="en-US" altLang="en-US"/>
          </a:p>
        </p:txBody>
      </p:sp>
    </p:spTree>
    <p:extLst>
      <p:ext uri="{BB962C8B-B14F-4D97-AF65-F5344CB8AC3E}">
        <p14:creationId xmlns:p14="http://schemas.microsoft.com/office/powerpoint/2010/main" val="407599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B3355EB-FAA7-4DB6-8228-845B098B67F4}" type="slidenum">
              <a:rPr lang="en-US" altLang="en-US"/>
              <a:pPr/>
              <a:t>‹#›</a:t>
            </a:fld>
            <a:endParaRPr lang="en-US" altLang="en-US"/>
          </a:p>
        </p:txBody>
      </p:sp>
    </p:spTree>
    <p:extLst>
      <p:ext uri="{BB962C8B-B14F-4D97-AF65-F5344CB8AC3E}">
        <p14:creationId xmlns:p14="http://schemas.microsoft.com/office/powerpoint/2010/main" val="271134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F9764AE-6387-4647-AC08-E2AFE8D94916}" type="slidenum">
              <a:rPr lang="en-US" altLang="en-US"/>
              <a:pPr/>
              <a:t>‹#›</a:t>
            </a:fld>
            <a:endParaRPr lang="en-US" altLang="en-US"/>
          </a:p>
        </p:txBody>
      </p:sp>
    </p:spTree>
    <p:extLst>
      <p:ext uri="{BB962C8B-B14F-4D97-AF65-F5344CB8AC3E}">
        <p14:creationId xmlns:p14="http://schemas.microsoft.com/office/powerpoint/2010/main" val="23088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2D83FF3-0C02-458F-B488-6F01F7C62F64}" type="slidenum">
              <a:rPr lang="en-US" altLang="en-US"/>
              <a:pPr/>
              <a:t>‹#›</a:t>
            </a:fld>
            <a:endParaRPr lang="en-US" altLang="en-US"/>
          </a:p>
        </p:txBody>
      </p:sp>
    </p:spTree>
    <p:extLst>
      <p:ext uri="{BB962C8B-B14F-4D97-AF65-F5344CB8AC3E}">
        <p14:creationId xmlns:p14="http://schemas.microsoft.com/office/powerpoint/2010/main" val="242725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8" name="Picture 24" descr="ACC presentation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16764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85800" y="1981200"/>
            <a:ext cx="7772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0" name="Rectangle 16"/>
          <p:cNvSpPr>
            <a:spLocks noGrp="1" noChangeArrowheads="1"/>
          </p:cNvSpPr>
          <p:nvPr>
            <p:ph type="title"/>
          </p:nvPr>
        </p:nvSpPr>
        <p:spPr bwMode="auto">
          <a:xfrm>
            <a:off x="685800" y="11430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3" name="Rectangle 19"/>
          <p:cNvSpPr>
            <a:spLocks noGrp="1" noChangeArrowheads="1"/>
          </p:cNvSpPr>
          <p:nvPr>
            <p:ph type="dt" sz="half" idx="2"/>
          </p:nvPr>
        </p:nvSpPr>
        <p:spPr bwMode="auto">
          <a:xfrm>
            <a:off x="685800" y="5867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i="0"/>
            </a:lvl1pPr>
          </a:lstStyle>
          <a:p>
            <a:endParaRPr lang="en-US" altLang="en-US"/>
          </a:p>
        </p:txBody>
      </p:sp>
      <p:sp>
        <p:nvSpPr>
          <p:cNvPr id="1044" name="Rectangle 20"/>
          <p:cNvSpPr>
            <a:spLocks noGrp="1" noChangeArrowheads="1"/>
          </p:cNvSpPr>
          <p:nvPr>
            <p:ph type="ftr" sz="quarter" idx="3"/>
          </p:nvPr>
        </p:nvSpPr>
        <p:spPr bwMode="auto">
          <a:xfrm>
            <a:off x="3124200" y="5867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i="0"/>
            </a:lvl1pPr>
          </a:lstStyle>
          <a:p>
            <a:endParaRPr lang="en-US" altLang="en-US"/>
          </a:p>
        </p:txBody>
      </p:sp>
      <p:sp>
        <p:nvSpPr>
          <p:cNvPr id="1045" name="Rectangle 21"/>
          <p:cNvSpPr>
            <a:spLocks noGrp="1" noChangeArrowheads="1"/>
          </p:cNvSpPr>
          <p:nvPr>
            <p:ph type="sldNum" sz="quarter" idx="4"/>
          </p:nvPr>
        </p:nvSpPr>
        <p:spPr bwMode="auto">
          <a:xfrm>
            <a:off x="6553200" y="5867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i="0"/>
            </a:lvl1pPr>
          </a:lstStyle>
          <a:p>
            <a:fld id="{DAD4CE05-EF57-4531-8D48-FB75F54C2826}" type="slidenum">
              <a:rPr lang="en-US" altLang="en-US"/>
              <a:pPr/>
              <a:t>‹#›</a:t>
            </a:fld>
            <a:endParaRPr lang="en-US" altLang="en-US"/>
          </a:p>
        </p:txBody>
      </p:sp>
      <p:pic>
        <p:nvPicPr>
          <p:cNvPr id="1049" name="Picture 25" descr="ACC presentation icon event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07150"/>
            <a:ext cx="9145588" cy="4508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2pPr>
      <a:lvl3pPr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3pPr>
      <a:lvl4pPr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4pPr>
      <a:lvl5pPr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buChar char="•"/>
        <a:defRPr sz="24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ictionary.com/browse/recru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hyperlink" Target="mailto:s.miller@acc.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arketinggeneral.com/blog/2010/09/10/membership-marketing-calculations-and-formulas/" TargetMode="External"/><Relationship Id="rId2" Type="http://schemas.openxmlformats.org/officeDocument/2006/relationships/hyperlink" Target="http://www.regionalassociation.org/NR/rdonlyres/41676B70-06CA-47BA-9F68-5B32AA0EEBE8/11321/TheEconomicsofMembership110906.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ictionary.com/browse/attrac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0"/>
            <a:ext cx="9144000" cy="2123658"/>
          </a:xfrm>
          <a:prstGeom prst="rect">
            <a:avLst/>
          </a:prstGeom>
          <a:noFill/>
        </p:spPr>
        <p:txBody>
          <a:bodyPr wrap="square" rtlCol="0">
            <a:spAutoFit/>
          </a:bodyPr>
          <a:lstStyle/>
          <a:p>
            <a:pPr algn="ctr"/>
            <a:r>
              <a:rPr lang="en-US" sz="5400" b="1" dirty="0"/>
              <a:t>Membership Chair Call</a:t>
            </a:r>
          </a:p>
          <a:p>
            <a:pPr algn="ctr"/>
            <a:r>
              <a:rPr lang="en-US" sz="5400" b="1" dirty="0"/>
              <a:t>January 26, 2017</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2514600"/>
            <a:ext cx="4038600" cy="2185214"/>
          </a:xfrm>
          <a:prstGeom prst="rect">
            <a:avLst/>
          </a:prstGeom>
          <a:noFill/>
        </p:spPr>
        <p:txBody>
          <a:bodyPr wrap="square" rtlCol="0">
            <a:spAutoFit/>
          </a:bodyPr>
          <a:lstStyle/>
          <a:p>
            <a:r>
              <a:rPr lang="en-US" b="1" dirty="0"/>
              <a:t>recruit</a:t>
            </a:r>
            <a:r>
              <a:rPr lang="en-US" dirty="0"/>
              <a:t>: to engage in finding and attracting employees, new members, students, athletes, etc. </a:t>
            </a:r>
          </a:p>
          <a:p>
            <a:endParaRPr lang="en-US" dirty="0"/>
          </a:p>
          <a:p>
            <a:r>
              <a:rPr lang="en-US" sz="1100" dirty="0">
                <a:hlinkClick r:id="rId3"/>
              </a:rPr>
              <a:t>http://www.dictionary.com/browse/recruit</a:t>
            </a:r>
            <a:r>
              <a:rPr lang="en-US" sz="1100" dirty="0"/>
              <a:t> </a:t>
            </a:r>
            <a:endParaRPr lang="en-US" sz="1100" dirty="0"/>
          </a:p>
        </p:txBody>
      </p:sp>
      <p:sp>
        <p:nvSpPr>
          <p:cNvPr id="19" name="Pie 18"/>
          <p:cNvSpPr/>
          <p:nvPr/>
        </p:nvSpPr>
        <p:spPr>
          <a:xfrm rot="5400000">
            <a:off x="3086100" y="2324100"/>
            <a:ext cx="4953000" cy="5029200"/>
          </a:xfrm>
          <a:prstGeom prst="pie">
            <a:avLst>
              <a:gd name="adj1" fmla="val 10800000"/>
              <a:gd name="adj2" fmla="val 16200000"/>
            </a:avLst>
          </a:prstGeom>
          <a:solidFill>
            <a:srgbClr val="007BC3">
              <a:alpha val="29804"/>
            </a:srgbClr>
          </a:solidFill>
          <a:ln w="76200">
            <a:solidFill>
              <a:srgbClr val="007BC3">
                <a:alpha val="29804"/>
              </a:srgbClr>
            </a:soli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20" name="Rectangle 19"/>
          <p:cNvSpPr/>
          <p:nvPr/>
        </p:nvSpPr>
        <p:spPr>
          <a:xfrm>
            <a:off x="5631689" y="3559314"/>
            <a:ext cx="213461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rgbClr val="0070C0"/>
                </a:solidFill>
                <a:effectLst>
                  <a:outerShdw blurRad="76200" dist="50800" dir="5400000" algn="tl" rotWithShape="0">
                    <a:srgbClr val="000000">
                      <a:alpha val="65000"/>
                    </a:srgbClr>
                  </a:outerShdw>
                </a:effectLst>
              </a:rPr>
              <a:t>Recruit</a:t>
            </a:r>
          </a:p>
        </p:txBody>
      </p:sp>
      <p:sp>
        <p:nvSpPr>
          <p:cNvPr id="21" name="Oval 20"/>
          <p:cNvSpPr/>
          <p:nvPr/>
        </p:nvSpPr>
        <p:spPr>
          <a:xfrm>
            <a:off x="6487160" y="3217333"/>
            <a:ext cx="447040" cy="440267"/>
          </a:xfrm>
          <a:prstGeom prst="ellipse">
            <a:avLst/>
          </a:prstGeom>
          <a:solidFill>
            <a:srgbClr val="0084C3"/>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t>2</a:t>
            </a:r>
          </a:p>
        </p:txBody>
      </p:sp>
    </p:spTree>
    <p:extLst>
      <p:ext uri="{BB962C8B-B14F-4D97-AF65-F5344CB8AC3E}">
        <p14:creationId xmlns:p14="http://schemas.microsoft.com/office/powerpoint/2010/main" val="15816375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21115881"/>
              </p:ext>
            </p:extLst>
          </p:nvPr>
        </p:nvGraphicFramePr>
        <p:xfrm>
          <a:off x="381000" y="18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12192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BC3"/>
                </a:solidFill>
                <a:effectLst/>
                <a:uLnTx/>
                <a:uFillTx/>
                <a:latin typeface="+mj-lt"/>
                <a:ea typeface="+mj-ea"/>
                <a:cs typeface="+mj-cs"/>
              </a:rPr>
              <a:t>Develop a Recruitment Campaign</a:t>
            </a:r>
          </a:p>
        </p:txBody>
      </p:sp>
    </p:spTree>
    <p:extLst>
      <p:ext uri="{BB962C8B-B14F-4D97-AF65-F5344CB8AC3E}">
        <p14:creationId xmlns:p14="http://schemas.microsoft.com/office/powerpoint/2010/main" val="338634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7BC3"/>
              </a:solidFill>
              <a:effectLst/>
              <a:uLnTx/>
              <a:uFillTx/>
              <a:latin typeface="+mj-lt"/>
              <a:ea typeface="+mj-ea"/>
              <a:cs typeface="+mj-cs"/>
            </a:endParaRPr>
          </a:p>
        </p:txBody>
      </p:sp>
      <p:sp>
        <p:nvSpPr>
          <p:cNvPr id="4" name="TextBox 3"/>
          <p:cNvSpPr txBox="1"/>
          <p:nvPr/>
        </p:nvSpPr>
        <p:spPr>
          <a:xfrm>
            <a:off x="3638550" y="3429000"/>
            <a:ext cx="5149850" cy="1384995"/>
          </a:xfrm>
          <a:prstGeom prst="rect">
            <a:avLst/>
          </a:prstGeom>
          <a:noFill/>
        </p:spPr>
        <p:txBody>
          <a:bodyPr wrap="square" rtlCol="0">
            <a:spAutoFit/>
          </a:bodyPr>
          <a:lstStyle/>
          <a:p>
            <a:r>
              <a:rPr lang="en-US" sz="1800" dirty="0"/>
              <a:t>“New members can be found in lots of places, but the easiest sources are people who already know your association…or know your members…”</a:t>
            </a:r>
          </a:p>
          <a:p>
            <a:pPr algn="r"/>
            <a:r>
              <a:rPr lang="en-US" sz="1200" u="sng" dirty="0"/>
              <a:t>199 Ideas: Membership Recruitment and Retention</a:t>
            </a:r>
            <a:r>
              <a:rPr lang="en-US" sz="1200" dirty="0"/>
              <a:t>, p. 15</a:t>
            </a:r>
          </a:p>
        </p:txBody>
      </p:sp>
      <p:sp>
        <p:nvSpPr>
          <p:cNvPr id="8" name="TextBox 7"/>
          <p:cNvSpPr txBox="1"/>
          <p:nvPr/>
        </p:nvSpPr>
        <p:spPr>
          <a:xfrm>
            <a:off x="3651250" y="2016204"/>
            <a:ext cx="4953000" cy="1107996"/>
          </a:xfrm>
          <a:prstGeom prst="rect">
            <a:avLst/>
          </a:prstGeom>
          <a:noFill/>
        </p:spPr>
        <p:txBody>
          <a:bodyPr wrap="square" rtlCol="0">
            <a:spAutoFit/>
          </a:bodyPr>
          <a:lstStyle/>
          <a:p>
            <a:r>
              <a:rPr lang="en-US" sz="1800" dirty="0"/>
              <a:t>“…whom you target with your promotion is the single biggest factor in the success or failure of your efforts.”</a:t>
            </a:r>
          </a:p>
          <a:p>
            <a:pPr algn="r"/>
            <a:r>
              <a:rPr lang="en-US" sz="1200" u="sng" dirty="0"/>
              <a:t>Membership Essentials</a:t>
            </a:r>
            <a:r>
              <a:rPr lang="en-US" sz="1200" dirty="0"/>
              <a:t>, p. 171</a:t>
            </a:r>
          </a:p>
        </p:txBody>
      </p:sp>
    </p:spTree>
    <p:extLst>
      <p:ext uri="{BB962C8B-B14F-4D97-AF65-F5344CB8AC3E}">
        <p14:creationId xmlns:p14="http://schemas.microsoft.com/office/powerpoint/2010/main" val="321407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20381409"/>
              </p:ext>
            </p:extLst>
          </p:nvPr>
        </p:nvGraphicFramePr>
        <p:xfrm>
          <a:off x="1295400" y="2362200"/>
          <a:ext cx="6553200" cy="3332518"/>
        </p:xfrm>
        <a:graphic>
          <a:graphicData uri="http://schemas.openxmlformats.org/drawingml/2006/table">
            <a:tbl>
              <a:tblPr bandRow="1">
                <a:tableStyleId>{5C22544A-7EE6-4342-B048-85BDC9FD1C3A}</a:tableStyleId>
              </a:tblPr>
              <a:tblGrid>
                <a:gridCol w="3380755">
                  <a:extLst>
                    <a:ext uri="{9D8B030D-6E8A-4147-A177-3AD203B41FA5}">
                      <a16:colId xmlns:a16="http://schemas.microsoft.com/office/drawing/2014/main" val="20000"/>
                    </a:ext>
                  </a:extLst>
                </a:gridCol>
                <a:gridCol w="3172445">
                  <a:extLst>
                    <a:ext uri="{9D8B030D-6E8A-4147-A177-3AD203B41FA5}">
                      <a16:colId xmlns:a16="http://schemas.microsoft.com/office/drawing/2014/main" val="20001"/>
                    </a:ext>
                  </a:extLst>
                </a:gridCol>
              </a:tblGrid>
              <a:tr h="304800">
                <a:tc>
                  <a:txBody>
                    <a:bodyPr/>
                    <a:lstStyle/>
                    <a:p>
                      <a:pPr algn="ctr"/>
                      <a:r>
                        <a:rPr lang="en-US" sz="1600" dirty="0">
                          <a:solidFill>
                            <a:schemeClr val="bg1"/>
                          </a:solidFill>
                        </a:rPr>
                        <a:t>Your database ($=L)</a:t>
                      </a:r>
                    </a:p>
                  </a:txBody>
                  <a:tcPr>
                    <a:solidFill>
                      <a:srgbClr val="007BC3"/>
                    </a:solidFill>
                  </a:tcPr>
                </a:tc>
                <a:tc>
                  <a:txBody>
                    <a:bodyPr/>
                    <a:lstStyle/>
                    <a:p>
                      <a:pPr algn="ctr"/>
                      <a:r>
                        <a:rPr lang="en-US" sz="1600" dirty="0">
                          <a:solidFill>
                            <a:schemeClr val="bg1"/>
                          </a:solidFill>
                        </a:rPr>
                        <a:t>Events ($=L, H)</a:t>
                      </a:r>
                    </a:p>
                  </a:txBody>
                  <a:tcPr>
                    <a:solidFill>
                      <a:srgbClr val="007BC3"/>
                    </a:solidFill>
                  </a:tcPr>
                </a:tc>
                <a:extLst>
                  <a:ext uri="{0D108BD9-81ED-4DB2-BD59-A6C34878D82A}">
                    <a16:rowId xmlns:a16="http://schemas.microsoft.com/office/drawing/2014/main" val="10000"/>
                  </a:ext>
                </a:extLst>
              </a:tr>
              <a:tr h="956223">
                <a:tc>
                  <a:txBody>
                    <a:bodyPr/>
                    <a:lstStyle/>
                    <a:p>
                      <a:pPr>
                        <a:buFont typeface="Arial" pitchFamily="34" charset="0"/>
                        <a:buChar char="•"/>
                      </a:pPr>
                      <a:r>
                        <a:rPr lang="en-US" sz="1600" dirty="0"/>
                        <a:t> Donors</a:t>
                      </a:r>
                    </a:p>
                    <a:p>
                      <a:pPr>
                        <a:buFont typeface="Arial" pitchFamily="34" charset="0"/>
                        <a:buChar char="•"/>
                      </a:pPr>
                      <a:r>
                        <a:rPr lang="en-US" sz="1600" dirty="0"/>
                        <a:t> People who request information</a:t>
                      </a:r>
                    </a:p>
                    <a:p>
                      <a:pPr>
                        <a:buFont typeface="Arial" pitchFamily="34" charset="0"/>
                        <a:buChar char="•"/>
                      </a:pPr>
                      <a:r>
                        <a:rPr lang="en-US" sz="1600" dirty="0"/>
                        <a:t> Non-members</a:t>
                      </a:r>
                      <a:r>
                        <a:rPr lang="en-US" sz="1600" baseline="0" dirty="0"/>
                        <a:t> on your mailing list</a:t>
                      </a:r>
                    </a:p>
                    <a:p>
                      <a:pPr>
                        <a:buFont typeface="Arial" pitchFamily="34" charset="0"/>
                        <a:buChar char="•"/>
                      </a:pPr>
                      <a:r>
                        <a:rPr lang="en-US" sz="1600" baseline="0" dirty="0"/>
                        <a:t> Product buyers</a:t>
                      </a:r>
                      <a:endParaRPr lang="en-US" sz="1600" dirty="0"/>
                    </a:p>
                  </a:txBody>
                  <a:tcPr>
                    <a:solidFill>
                      <a:srgbClr val="007BC3">
                        <a:alpha val="14118"/>
                      </a:srgbClr>
                    </a:solidFill>
                  </a:tcPr>
                </a:tc>
                <a:tc>
                  <a:txBody>
                    <a:bodyPr/>
                    <a:lstStyle/>
                    <a:p>
                      <a:pPr>
                        <a:buFont typeface="Arial" pitchFamily="34" charset="0"/>
                        <a:buChar char="•"/>
                      </a:pPr>
                      <a:r>
                        <a:rPr lang="en-US" sz="1600" dirty="0"/>
                        <a:t> Selected</a:t>
                      </a:r>
                      <a:r>
                        <a:rPr lang="en-US" sz="1600" baseline="0" dirty="0"/>
                        <a:t> speakers</a:t>
                      </a:r>
                    </a:p>
                    <a:p>
                      <a:pPr>
                        <a:buFont typeface="Arial" pitchFamily="34" charset="0"/>
                        <a:buChar char="•"/>
                      </a:pPr>
                      <a:r>
                        <a:rPr lang="en-US" sz="1600" baseline="0" dirty="0"/>
                        <a:t> Not selected speakers</a:t>
                      </a:r>
                    </a:p>
                    <a:p>
                      <a:pPr>
                        <a:buFont typeface="Arial" pitchFamily="34" charset="0"/>
                        <a:buChar char="•"/>
                      </a:pPr>
                      <a:r>
                        <a:rPr lang="en-US" sz="1600" baseline="0" dirty="0"/>
                        <a:t> Non-member attendees</a:t>
                      </a:r>
                    </a:p>
                    <a:p>
                      <a:pPr>
                        <a:buFont typeface="Arial" pitchFamily="34" charset="0"/>
                        <a:buChar char="•"/>
                      </a:pPr>
                      <a:endParaRPr lang="en-US" sz="1600" baseline="0" dirty="0"/>
                    </a:p>
                  </a:txBody>
                  <a:tcPr>
                    <a:solidFill>
                      <a:srgbClr val="007BC3">
                        <a:alpha val="14118"/>
                      </a:srgbClr>
                    </a:solidFill>
                  </a:tcPr>
                </a:tc>
                <a:extLst>
                  <a:ext uri="{0D108BD9-81ED-4DB2-BD59-A6C34878D82A}">
                    <a16:rowId xmlns:a16="http://schemas.microsoft.com/office/drawing/2014/main" val="10001"/>
                  </a:ext>
                </a:extLst>
              </a:tr>
              <a:tr h="375958">
                <a:tc>
                  <a:txBody>
                    <a:bodyPr/>
                    <a:lstStyle/>
                    <a:p>
                      <a:pPr algn="ctr"/>
                      <a:r>
                        <a:rPr lang="en-US" sz="1600" dirty="0">
                          <a:solidFill>
                            <a:schemeClr val="bg1"/>
                          </a:solidFill>
                        </a:rPr>
                        <a:t>Referrals ($=L)</a:t>
                      </a:r>
                    </a:p>
                  </a:txBody>
                  <a:tcPr>
                    <a:solidFill>
                      <a:srgbClr val="007BC3"/>
                    </a:solidFill>
                  </a:tcPr>
                </a:tc>
                <a:tc>
                  <a:txBody>
                    <a:bodyPr/>
                    <a:lstStyle/>
                    <a:p>
                      <a:pPr algn="ctr"/>
                      <a:r>
                        <a:rPr lang="en-US" sz="1600" dirty="0">
                          <a:solidFill>
                            <a:schemeClr val="bg1"/>
                          </a:solidFill>
                        </a:rPr>
                        <a:t>List Purchase ($=H)</a:t>
                      </a:r>
                    </a:p>
                  </a:txBody>
                  <a:tcPr>
                    <a:solidFill>
                      <a:srgbClr val="007BC3"/>
                    </a:solidFill>
                  </a:tcPr>
                </a:tc>
                <a:extLst>
                  <a:ext uri="{0D108BD9-81ED-4DB2-BD59-A6C34878D82A}">
                    <a16:rowId xmlns:a16="http://schemas.microsoft.com/office/drawing/2014/main" val="10002"/>
                  </a:ext>
                </a:extLst>
              </a:tr>
              <a:tr h="1318623">
                <a:tc>
                  <a:txBody>
                    <a:bodyPr/>
                    <a:lstStyle/>
                    <a:p>
                      <a:pPr>
                        <a:buFont typeface="Arial" pitchFamily="34" charset="0"/>
                        <a:buChar char="•"/>
                      </a:pPr>
                      <a:r>
                        <a:rPr lang="en-US" sz="1600" dirty="0"/>
                        <a:t> Informal recommendations</a:t>
                      </a:r>
                    </a:p>
                    <a:p>
                      <a:pPr>
                        <a:buFont typeface="Arial" pitchFamily="34" charset="0"/>
                        <a:buChar char="•"/>
                      </a:pPr>
                      <a:r>
                        <a:rPr lang="en-US" sz="1600" baseline="0" dirty="0"/>
                        <a:t> Formal recruitment campaigns</a:t>
                      </a:r>
                    </a:p>
                    <a:p>
                      <a:pPr>
                        <a:buFont typeface="Arial" pitchFamily="34" charset="0"/>
                        <a:buChar char="•"/>
                      </a:pPr>
                      <a:endParaRPr lang="en-US" sz="1600" dirty="0"/>
                    </a:p>
                  </a:txBody>
                  <a:tcPr>
                    <a:solidFill>
                      <a:srgbClr val="007BC3">
                        <a:alpha val="14118"/>
                      </a:srgbClr>
                    </a:solidFill>
                  </a:tcPr>
                </a:tc>
                <a:tc>
                  <a:txBody>
                    <a:bodyPr/>
                    <a:lstStyle/>
                    <a:p>
                      <a:pPr>
                        <a:buFont typeface="Arial" pitchFamily="34" charset="0"/>
                        <a:buChar char="•"/>
                      </a:pPr>
                      <a:r>
                        <a:rPr lang="en-US" sz="1600" dirty="0"/>
                        <a:t> From like-minded organizations</a:t>
                      </a:r>
                    </a:p>
                    <a:p>
                      <a:pPr>
                        <a:buFont typeface="Arial" pitchFamily="34" charset="0"/>
                        <a:buChar char="•"/>
                      </a:pPr>
                      <a:r>
                        <a:rPr lang="en-US" sz="1600" baseline="0" dirty="0"/>
                        <a:t> From organizations with similar   </a:t>
                      </a:r>
                    </a:p>
                    <a:p>
                      <a:pPr>
                        <a:buFont typeface="Arial" pitchFamily="34" charset="0"/>
                        <a:buNone/>
                      </a:pPr>
                      <a:r>
                        <a:rPr lang="en-US" sz="1600" baseline="0" dirty="0"/>
                        <a:t>   client-base</a:t>
                      </a:r>
                    </a:p>
                    <a:p>
                      <a:pPr>
                        <a:buFont typeface="Arial" pitchFamily="34" charset="0"/>
                        <a:buChar char="•"/>
                      </a:pPr>
                      <a:r>
                        <a:rPr lang="en-US" sz="1600" baseline="0" dirty="0"/>
                        <a:t> Magazine subscribers</a:t>
                      </a:r>
                    </a:p>
                    <a:p>
                      <a:pPr>
                        <a:buFont typeface="Arial" pitchFamily="34" charset="0"/>
                        <a:buChar char="•"/>
                      </a:pPr>
                      <a:endParaRPr lang="en-US" sz="1600" baseline="0" dirty="0"/>
                    </a:p>
                    <a:p>
                      <a:pPr>
                        <a:buFont typeface="Arial" pitchFamily="34" charset="0"/>
                        <a:buNone/>
                      </a:pPr>
                      <a:r>
                        <a:rPr lang="en-US" sz="1600" baseline="0" dirty="0"/>
                        <a:t>$100-$200/1,000 names</a:t>
                      </a:r>
                      <a:endParaRPr lang="en-US" sz="1600" dirty="0"/>
                    </a:p>
                  </a:txBody>
                  <a:tcPr>
                    <a:solidFill>
                      <a:srgbClr val="007BC3">
                        <a:alpha val="14118"/>
                      </a:srgbClr>
                    </a:solidFill>
                  </a:tcPr>
                </a:tc>
                <a:extLst>
                  <a:ext uri="{0D108BD9-81ED-4DB2-BD59-A6C34878D82A}">
                    <a16:rowId xmlns:a16="http://schemas.microsoft.com/office/drawing/2014/main" val="10003"/>
                  </a:ext>
                </a:extLst>
              </a:tr>
            </a:tbl>
          </a:graphicData>
        </a:graphic>
      </p:graphicFrame>
      <p:sp>
        <p:nvSpPr>
          <p:cNvPr id="6" name="Title 1"/>
          <p:cNvSpPr>
            <a:spLocks noGrp="1"/>
          </p:cNvSpPr>
          <p:nvPr>
            <p:ph type="title"/>
          </p:nvPr>
        </p:nvSpPr>
        <p:spPr>
          <a:xfrm>
            <a:off x="29792" y="1143000"/>
            <a:ext cx="9144000" cy="914400"/>
          </a:xfrm>
        </p:spPr>
        <p:txBody>
          <a:bodyPr>
            <a:normAutofit/>
          </a:bodyPr>
          <a:lstStyle/>
          <a:p>
            <a:r>
              <a:rPr lang="en-US" dirty="0">
                <a:solidFill>
                  <a:srgbClr val="0084C3"/>
                </a:solidFill>
              </a:rPr>
              <a:t>Audience: How Get the Names</a:t>
            </a:r>
          </a:p>
        </p:txBody>
      </p:sp>
    </p:spTree>
    <p:extLst>
      <p:ext uri="{BB962C8B-B14F-4D97-AF65-F5344CB8AC3E}">
        <p14:creationId xmlns:p14="http://schemas.microsoft.com/office/powerpoint/2010/main" val="129773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7BC3"/>
              </a:solidFill>
              <a:effectLst/>
              <a:uLnTx/>
              <a:uFillTx/>
              <a:latin typeface="+mj-lt"/>
              <a:ea typeface="+mj-ea"/>
              <a:cs typeface="+mj-cs"/>
            </a:endParaRPr>
          </a:p>
        </p:txBody>
      </p:sp>
      <p:sp>
        <p:nvSpPr>
          <p:cNvPr id="4" name="TextBox 3"/>
          <p:cNvSpPr txBox="1"/>
          <p:nvPr/>
        </p:nvSpPr>
        <p:spPr>
          <a:xfrm>
            <a:off x="3817448" y="2362200"/>
            <a:ext cx="4876800" cy="1754326"/>
          </a:xfrm>
          <a:prstGeom prst="rect">
            <a:avLst/>
          </a:prstGeom>
          <a:noFill/>
        </p:spPr>
        <p:txBody>
          <a:bodyPr wrap="square" rtlCol="0">
            <a:spAutoFit/>
          </a:bodyPr>
          <a:lstStyle/>
          <a:p>
            <a:r>
              <a:rPr lang="en-US" sz="3600" dirty="0"/>
              <a:t>What should you offer in your membership recruitment package?</a:t>
            </a:r>
            <a:endParaRPr lang="en-US" dirty="0"/>
          </a:p>
        </p:txBody>
      </p:sp>
    </p:spTree>
    <p:extLst>
      <p:ext uri="{BB962C8B-B14F-4D97-AF65-F5344CB8AC3E}">
        <p14:creationId xmlns:p14="http://schemas.microsoft.com/office/powerpoint/2010/main" val="249391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56575906"/>
              </p:ext>
            </p:extLst>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7BC3"/>
              </a:solidFill>
              <a:effectLst/>
              <a:uLnTx/>
              <a:uFillTx/>
              <a:latin typeface="+mj-lt"/>
              <a:ea typeface="+mj-ea"/>
              <a:cs typeface="+mj-cs"/>
            </a:endParaRPr>
          </a:p>
        </p:txBody>
      </p:sp>
      <p:sp>
        <p:nvSpPr>
          <p:cNvPr id="4" name="TextBox 3"/>
          <p:cNvSpPr txBox="1"/>
          <p:nvPr/>
        </p:nvSpPr>
        <p:spPr>
          <a:xfrm>
            <a:off x="3657600" y="1936403"/>
            <a:ext cx="4953000" cy="1384995"/>
          </a:xfrm>
          <a:prstGeom prst="rect">
            <a:avLst/>
          </a:prstGeom>
          <a:noFill/>
        </p:spPr>
        <p:txBody>
          <a:bodyPr wrap="square" rtlCol="0">
            <a:spAutoFit/>
          </a:bodyPr>
          <a:lstStyle/>
          <a:p>
            <a:r>
              <a:rPr lang="en-US" sz="1800" dirty="0"/>
              <a:t>“…the recipient should already have a cursory interest in what you have to offer; it’s the copy’s job to make the recipient an offer he/she can’t refuse.”</a:t>
            </a:r>
          </a:p>
          <a:p>
            <a:pPr algn="r"/>
            <a:r>
              <a:rPr lang="en-US" sz="1200" u="sng" dirty="0"/>
              <a:t>199 Ideas: Membership Recruitment and Retention</a:t>
            </a:r>
            <a:r>
              <a:rPr lang="en-US" sz="1200" dirty="0"/>
              <a:t>, p. 20-21</a:t>
            </a:r>
            <a:endParaRPr lang="en-US" sz="700" dirty="0"/>
          </a:p>
        </p:txBody>
      </p:sp>
      <p:sp>
        <p:nvSpPr>
          <p:cNvPr id="8" name="TextBox 7"/>
          <p:cNvSpPr txBox="1"/>
          <p:nvPr/>
        </p:nvSpPr>
        <p:spPr>
          <a:xfrm>
            <a:off x="3657600" y="3886200"/>
            <a:ext cx="4953000" cy="830997"/>
          </a:xfrm>
          <a:prstGeom prst="rect">
            <a:avLst/>
          </a:prstGeom>
          <a:noFill/>
        </p:spPr>
        <p:txBody>
          <a:bodyPr wrap="square" rtlCol="0">
            <a:spAutoFit/>
          </a:bodyPr>
          <a:lstStyle/>
          <a:p>
            <a:r>
              <a:rPr lang="en-US" sz="1800" dirty="0"/>
              <a:t>“Understand that your campaign needs to be designed towards your list.”</a:t>
            </a:r>
          </a:p>
          <a:p>
            <a:pPr algn="r"/>
            <a:r>
              <a:rPr lang="en-US" sz="1200" u="sng" dirty="0"/>
              <a:t>199 Ideas: Membership Recruitment and Retention</a:t>
            </a:r>
            <a:r>
              <a:rPr lang="en-US" sz="1200" dirty="0"/>
              <a:t>, p. 21</a:t>
            </a:r>
          </a:p>
        </p:txBody>
      </p:sp>
    </p:spTree>
    <p:extLst>
      <p:ext uri="{BB962C8B-B14F-4D97-AF65-F5344CB8AC3E}">
        <p14:creationId xmlns:p14="http://schemas.microsoft.com/office/powerpoint/2010/main" val="30454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5486400" cy="2895600"/>
          </a:xfrm>
        </p:spPr>
        <p:txBody>
          <a:bodyPr/>
          <a:lstStyle/>
          <a:p>
            <a:pPr>
              <a:buClr>
                <a:schemeClr val="tx1"/>
              </a:buClr>
            </a:pPr>
            <a:r>
              <a:rPr lang="en-US" dirty="0">
                <a:solidFill>
                  <a:srgbClr val="007BC3"/>
                </a:solidFill>
              </a:rPr>
              <a:t>A “feature” is not a “benefit.”</a:t>
            </a:r>
          </a:p>
          <a:p>
            <a:r>
              <a:rPr lang="en-US" dirty="0"/>
              <a:t>Translate a tangible offering into how it will benefit the member.</a:t>
            </a:r>
          </a:p>
        </p:txBody>
      </p:sp>
      <p:pic>
        <p:nvPicPr>
          <p:cNvPr id="235522" name="Picture 2"/>
          <p:cNvPicPr>
            <a:picLocks noChangeAspect="1" noChangeArrowheads="1"/>
          </p:cNvPicPr>
          <p:nvPr/>
        </p:nvPicPr>
        <p:blipFill>
          <a:blip r:embed="rId2" cstate="print"/>
          <a:srcRect/>
          <a:stretch>
            <a:fillRect/>
          </a:stretch>
        </p:blipFill>
        <p:spPr bwMode="auto">
          <a:xfrm>
            <a:off x="5808600" y="1905000"/>
            <a:ext cx="2878200" cy="2971800"/>
          </a:xfrm>
          <a:prstGeom prst="rect">
            <a:avLst/>
          </a:prstGeom>
          <a:noFill/>
          <a:ln w="9525">
            <a:noFill/>
            <a:miter lim="800000"/>
            <a:headEnd/>
            <a:tailEnd/>
          </a:ln>
        </p:spPr>
      </p:pic>
    </p:spTree>
    <p:extLst>
      <p:ext uri="{BB962C8B-B14F-4D97-AF65-F5344CB8AC3E}">
        <p14:creationId xmlns:p14="http://schemas.microsoft.com/office/powerpoint/2010/main" val="60652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914400" y="1397000"/>
          <a:ext cx="7315200" cy="32004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ctr"/>
                      <a:r>
                        <a:rPr lang="en-US" sz="2400" dirty="0"/>
                        <a:t>Feature</a:t>
                      </a:r>
                    </a:p>
                  </a:txBody>
                  <a:tcPr>
                    <a:solidFill>
                      <a:srgbClr val="007BC3"/>
                    </a:solidFill>
                  </a:tcPr>
                </a:tc>
                <a:tc>
                  <a:txBody>
                    <a:bodyPr/>
                    <a:lstStyle/>
                    <a:p>
                      <a:pPr algn="ctr"/>
                      <a:r>
                        <a:rPr lang="en-US" sz="2400" dirty="0"/>
                        <a:t>Benefit</a:t>
                      </a:r>
                    </a:p>
                  </a:txBody>
                  <a:tcPr>
                    <a:solidFill>
                      <a:srgbClr val="007BC3"/>
                    </a:solidFill>
                  </a:tcPr>
                </a:tc>
                <a:extLst>
                  <a:ext uri="{0D108BD9-81ED-4DB2-BD59-A6C34878D82A}">
                    <a16:rowId xmlns:a16="http://schemas.microsoft.com/office/drawing/2014/main" val="10000"/>
                  </a:ext>
                </a:extLst>
              </a:tr>
              <a:tr h="370840">
                <a:tc>
                  <a:txBody>
                    <a:bodyPr/>
                    <a:lstStyle/>
                    <a:p>
                      <a:pPr>
                        <a:buFont typeface="Arial" pitchFamily="34" charset="0"/>
                        <a:buNone/>
                      </a:pPr>
                      <a:r>
                        <a:rPr lang="en-US" sz="2400" dirty="0"/>
                        <a:t>As a member, you receive 12 monthly issues of our </a:t>
                      </a:r>
                      <a:r>
                        <a:rPr lang="en-US" sz="2400" i="1" dirty="0"/>
                        <a:t>Alert</a:t>
                      </a:r>
                      <a:r>
                        <a:rPr lang="en-US" sz="2400" dirty="0"/>
                        <a:t> newsletter.</a:t>
                      </a:r>
                    </a:p>
                  </a:txBody>
                  <a:tcPr>
                    <a:solidFill>
                      <a:srgbClr val="C9EAFF"/>
                    </a:solidFill>
                  </a:tcPr>
                </a:tc>
                <a:tc>
                  <a:txBody>
                    <a:bodyPr/>
                    <a:lstStyle/>
                    <a:p>
                      <a:pPr>
                        <a:buFont typeface="Arial" pitchFamily="34" charset="0"/>
                        <a:buNone/>
                      </a:pPr>
                      <a:r>
                        <a:rPr lang="en-US" sz="2400" dirty="0"/>
                        <a:t>Our </a:t>
                      </a:r>
                      <a:r>
                        <a:rPr lang="en-US" sz="2400" i="1" dirty="0"/>
                        <a:t>Alert</a:t>
                      </a:r>
                      <a:r>
                        <a:rPr lang="en-US" sz="2400" i="0" dirty="0"/>
                        <a:t> newsletter gives you instant</a:t>
                      </a:r>
                      <a:r>
                        <a:rPr lang="en-US" sz="2400" i="0" baseline="0" dirty="0"/>
                        <a:t> access to job critical reports.</a:t>
                      </a:r>
                      <a:endParaRPr lang="en-US" sz="2400" dirty="0"/>
                    </a:p>
                  </a:txBody>
                  <a:tcPr>
                    <a:solidFill>
                      <a:srgbClr val="C9EAFF"/>
                    </a:solidFill>
                  </a:tcPr>
                </a:tc>
                <a:extLst>
                  <a:ext uri="{0D108BD9-81ED-4DB2-BD59-A6C34878D82A}">
                    <a16:rowId xmlns:a16="http://schemas.microsoft.com/office/drawing/2014/main" val="10001"/>
                  </a:ext>
                </a:extLst>
              </a:tr>
              <a:tr h="370840">
                <a:tc>
                  <a:txBody>
                    <a:bodyPr/>
                    <a:lstStyle/>
                    <a:p>
                      <a:pPr>
                        <a:buFont typeface="Arial" pitchFamily="34" charset="0"/>
                        <a:buNone/>
                      </a:pPr>
                      <a:r>
                        <a:rPr lang="en-US" sz="2400" dirty="0"/>
                        <a:t>Receive</a:t>
                      </a:r>
                      <a:r>
                        <a:rPr lang="en-US" sz="2400" baseline="0" dirty="0"/>
                        <a:t> the flagship magazine of the ABC association.</a:t>
                      </a:r>
                      <a:endParaRPr lang="en-US" sz="2400" dirty="0"/>
                    </a:p>
                  </a:txBody>
                  <a:tcPr>
                    <a:solidFill>
                      <a:srgbClr val="E7F6FF"/>
                    </a:solidFill>
                  </a:tcPr>
                </a:tc>
                <a:tc>
                  <a:txBody>
                    <a:bodyPr/>
                    <a:lstStyle/>
                    <a:p>
                      <a:r>
                        <a:rPr lang="en-US" sz="2400" dirty="0"/>
                        <a:t>ABC’s magazine tells you the real story you won’t find anywhere else.</a:t>
                      </a:r>
                    </a:p>
                  </a:txBody>
                  <a:tcPr>
                    <a:solidFill>
                      <a:srgbClr val="E7F6FF"/>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5334000" y="4843046"/>
            <a:ext cx="2716769" cy="338554"/>
          </a:xfrm>
          <a:prstGeom prst="rect">
            <a:avLst/>
          </a:prstGeom>
          <a:noFill/>
        </p:spPr>
        <p:txBody>
          <a:bodyPr wrap="none" rtlCol="0">
            <a:spAutoFit/>
          </a:bodyPr>
          <a:lstStyle/>
          <a:p>
            <a:r>
              <a:rPr lang="en-US" sz="1600" u="sng" dirty="0"/>
              <a:t>Membership Essentials</a:t>
            </a:r>
            <a:r>
              <a:rPr lang="en-US" sz="1600" dirty="0"/>
              <a:t>, p. 176</a:t>
            </a:r>
          </a:p>
        </p:txBody>
      </p:sp>
    </p:spTree>
    <p:extLst>
      <p:ext uri="{BB962C8B-B14F-4D97-AF65-F5344CB8AC3E}">
        <p14:creationId xmlns:p14="http://schemas.microsoft.com/office/powerpoint/2010/main" val="4765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7BC3"/>
              </a:solidFill>
              <a:effectLst/>
              <a:uLnTx/>
              <a:uFillTx/>
              <a:latin typeface="+mj-lt"/>
              <a:ea typeface="+mj-ea"/>
              <a:cs typeface="+mj-cs"/>
            </a:endParaRPr>
          </a:p>
        </p:txBody>
      </p:sp>
      <p:sp>
        <p:nvSpPr>
          <p:cNvPr id="4" name="TextBox 3"/>
          <p:cNvSpPr txBox="1"/>
          <p:nvPr/>
        </p:nvSpPr>
        <p:spPr>
          <a:xfrm>
            <a:off x="3581400" y="2514600"/>
            <a:ext cx="4953000" cy="1384995"/>
          </a:xfrm>
          <a:prstGeom prst="rect">
            <a:avLst/>
          </a:prstGeom>
          <a:noFill/>
        </p:spPr>
        <p:txBody>
          <a:bodyPr wrap="square" rtlCol="0">
            <a:spAutoFit/>
          </a:bodyPr>
          <a:lstStyle/>
          <a:p>
            <a:r>
              <a:rPr lang="en-US" sz="1800" dirty="0"/>
              <a:t>“Perhaps the most important, but most overlooked, discipline in membership recruitment is testing and then tracking the results of marketing tests.”</a:t>
            </a:r>
          </a:p>
          <a:p>
            <a:pPr algn="r"/>
            <a:r>
              <a:rPr lang="en-US" sz="1200" u="sng" dirty="0"/>
              <a:t>Membership Essentials</a:t>
            </a:r>
            <a:r>
              <a:rPr lang="en-US" sz="1200" dirty="0"/>
              <a:t>, p. 177</a:t>
            </a:r>
            <a:endParaRPr lang="en-US" sz="700" dirty="0"/>
          </a:p>
        </p:txBody>
      </p:sp>
    </p:spTree>
    <p:extLst>
      <p:ext uri="{BB962C8B-B14F-4D97-AF65-F5344CB8AC3E}">
        <p14:creationId xmlns:p14="http://schemas.microsoft.com/office/powerpoint/2010/main" val="119245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95905100"/>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457200" y="4419600"/>
            <a:ext cx="2161877" cy="1297126"/>
            <a:chOff x="3033861" y="2695356"/>
            <a:chExt cx="2161877" cy="1297126"/>
          </a:xfrm>
        </p:grpSpPr>
        <p:sp>
          <p:nvSpPr>
            <p:cNvPr id="6" name="Rounded Rectangle 5"/>
            <p:cNvSpPr/>
            <p:nvPr/>
          </p:nvSpPr>
          <p:spPr>
            <a:xfrm>
              <a:off x="3033861" y="2695356"/>
              <a:ext cx="2161877" cy="1297126"/>
            </a:xfrm>
            <a:prstGeom prst="roundRect">
              <a:avLst>
                <a:gd name="adj" fmla="val 10000"/>
              </a:avLst>
            </a:prstGeom>
            <a:solidFill>
              <a:srgbClr val="007BC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071853" y="2733348"/>
              <a:ext cx="2085893" cy="1221142"/>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solidFill>
                    <a:srgbClr val="007BC3"/>
                  </a:solidFill>
                </a:rPr>
                <a:t>What does the prospective member do?</a:t>
              </a:r>
            </a:p>
          </p:txBody>
        </p:sp>
      </p:grpSp>
      <p:sp>
        <p:nvSpPr>
          <p:cNvPr id="10" name="Title 1"/>
          <p:cNvSpPr txBox="1">
            <a:spLocks/>
          </p:cNvSpPr>
          <p:nvPr/>
        </p:nvSpPr>
        <p:spPr>
          <a:xfrm>
            <a:off x="0" y="121920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BC3"/>
                </a:solidFill>
                <a:effectLst/>
                <a:uLnTx/>
                <a:uFillTx/>
                <a:latin typeface="+mj-lt"/>
                <a:ea typeface="+mj-ea"/>
                <a:cs typeface="+mj-cs"/>
              </a:rPr>
              <a:t>Develop a Recruitment Campaign</a:t>
            </a:r>
          </a:p>
        </p:txBody>
      </p:sp>
    </p:spTree>
    <p:extLst>
      <p:ext uri="{BB962C8B-B14F-4D97-AF65-F5344CB8AC3E}">
        <p14:creationId xmlns:p14="http://schemas.microsoft.com/office/powerpoint/2010/main" val="190698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0"/>
            <a:ext cx="9143999" cy="2585323"/>
          </a:xfrm>
          <a:prstGeom prst="rect">
            <a:avLst/>
          </a:prstGeom>
          <a:noFill/>
        </p:spPr>
        <p:txBody>
          <a:bodyPr wrap="square" rtlCol="0">
            <a:spAutoFit/>
          </a:bodyPr>
          <a:lstStyle/>
          <a:p>
            <a:pPr algn="ctr"/>
            <a:r>
              <a:rPr lang="en-US" sz="3600" b="1" i="0" dirty="0"/>
              <a:t>Membership Fundamentals</a:t>
            </a:r>
          </a:p>
          <a:p>
            <a:endParaRPr lang="en-US" b="1" i="0" dirty="0"/>
          </a:p>
          <a:p>
            <a:endParaRPr lang="en-US" b="1" i="0" dirty="0"/>
          </a:p>
          <a:p>
            <a:endParaRPr lang="en-US" b="1" i="0" dirty="0"/>
          </a:p>
          <a:p>
            <a:pPr algn="ctr"/>
            <a:r>
              <a:rPr lang="en-US" sz="1800" i="0" dirty="0"/>
              <a:t>Sara Miller, MBA, CAE, PMP</a:t>
            </a:r>
          </a:p>
          <a:p>
            <a:pPr algn="ctr"/>
            <a:r>
              <a:rPr lang="en-US" sz="1800" i="0" dirty="0"/>
              <a:t>Senior Director, Membership Operations</a:t>
            </a:r>
          </a:p>
          <a:p>
            <a:pPr algn="ctr"/>
            <a:r>
              <a:rPr lang="en-US" sz="1800" i="0" dirty="0">
                <a:hlinkClick r:id="rId3"/>
              </a:rPr>
              <a:t>s.miller@acc.com</a:t>
            </a:r>
            <a:r>
              <a:rPr lang="en-US" sz="1800" i="0" dirty="0"/>
              <a:t> </a:t>
            </a:r>
          </a:p>
        </p:txBody>
      </p:sp>
    </p:spTree>
    <p:extLst>
      <p:ext uri="{BB962C8B-B14F-4D97-AF65-F5344CB8AC3E}">
        <p14:creationId xmlns:p14="http://schemas.microsoft.com/office/powerpoint/2010/main" val="414689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
          <p:cNvSpPr/>
          <p:nvPr/>
        </p:nvSpPr>
        <p:spPr>
          <a:xfrm>
            <a:off x="1066800" y="4724400"/>
            <a:ext cx="2200085" cy="1221142"/>
          </a:xfrm>
          <a:prstGeom prst="roundRect">
            <a:avLst>
              <a:gd name="adj" fmla="val 10596"/>
            </a:avLst>
          </a:prstGeom>
          <a:solidFill>
            <a:schemeClr val="bg1"/>
          </a:solidFill>
          <a:ln w="28575">
            <a:solidFill>
              <a:srgbClr val="007BC3"/>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a:solidFill>
                  <a:srgbClr val="007BC3"/>
                </a:solidFill>
              </a:rPr>
              <a:t>Do I fit in?</a:t>
            </a:r>
          </a:p>
        </p:txBody>
      </p:sp>
      <p:sp>
        <p:nvSpPr>
          <p:cNvPr id="19" name="Oval Callout 18"/>
          <p:cNvSpPr/>
          <p:nvPr/>
        </p:nvSpPr>
        <p:spPr>
          <a:xfrm>
            <a:off x="2362200" y="1134626"/>
            <a:ext cx="4953000" cy="3276600"/>
          </a:xfrm>
          <a:prstGeom prst="wedgeEllipseCallout">
            <a:avLst>
              <a:gd name="adj1" fmla="val -29779"/>
              <a:gd name="adj2" fmla="val 53239"/>
            </a:avLst>
          </a:prstGeom>
          <a:solidFill>
            <a:srgbClr val="007BC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2971800" y="1905000"/>
            <a:ext cx="4191000" cy="2675374"/>
          </a:xfrm>
        </p:spPr>
        <p:txBody>
          <a:bodyPr>
            <a:normAutofit/>
          </a:bodyPr>
          <a:lstStyle/>
          <a:p>
            <a:r>
              <a:rPr lang="en-US" sz="1800" dirty="0">
                <a:solidFill>
                  <a:schemeClr val="bg1"/>
                </a:solidFill>
              </a:rPr>
              <a:t>Do I know any members?</a:t>
            </a:r>
          </a:p>
          <a:p>
            <a:r>
              <a:rPr lang="en-US" sz="1800" dirty="0">
                <a:solidFill>
                  <a:schemeClr val="bg1"/>
                </a:solidFill>
              </a:rPr>
              <a:t>Are the members like me?</a:t>
            </a:r>
          </a:p>
          <a:p>
            <a:r>
              <a:rPr lang="en-US" sz="1800" dirty="0">
                <a:solidFill>
                  <a:schemeClr val="bg1"/>
                </a:solidFill>
              </a:rPr>
              <a:t>Are the members like who I want to be in 5, 10 years?</a:t>
            </a:r>
          </a:p>
          <a:p>
            <a:r>
              <a:rPr lang="en-US" sz="1800" dirty="0">
                <a:solidFill>
                  <a:schemeClr val="bg1"/>
                </a:solidFill>
              </a:rPr>
              <a:t>Can I see myself in this group?</a:t>
            </a:r>
          </a:p>
        </p:txBody>
      </p:sp>
    </p:spTree>
    <p:extLst>
      <p:ext uri="{BB962C8B-B14F-4D97-AF65-F5344CB8AC3E}">
        <p14:creationId xmlns:p14="http://schemas.microsoft.com/office/powerpoint/2010/main" val="24920464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
          <p:cNvSpPr/>
          <p:nvPr/>
        </p:nvSpPr>
        <p:spPr>
          <a:xfrm>
            <a:off x="533400" y="4876800"/>
            <a:ext cx="2514600" cy="1221142"/>
          </a:xfrm>
          <a:prstGeom prst="roundRect">
            <a:avLst>
              <a:gd name="adj" fmla="val 10596"/>
            </a:avLst>
          </a:prstGeom>
          <a:solidFill>
            <a:schemeClr val="bg1"/>
          </a:solidFill>
          <a:ln w="28575">
            <a:solidFill>
              <a:srgbClr val="007BC3"/>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defTabSz="1511300">
              <a:lnSpc>
                <a:spcPct val="90000"/>
              </a:lnSpc>
              <a:spcBef>
                <a:spcPct val="0"/>
              </a:spcBef>
              <a:spcAft>
                <a:spcPct val="35000"/>
              </a:spcAft>
            </a:pPr>
            <a:r>
              <a:rPr lang="en-US" sz="3400" b="1" kern="1200" dirty="0">
                <a:solidFill>
                  <a:srgbClr val="007BC3"/>
                </a:solidFill>
              </a:rPr>
              <a:t>What do I need?</a:t>
            </a:r>
          </a:p>
        </p:txBody>
      </p:sp>
      <p:sp>
        <p:nvSpPr>
          <p:cNvPr id="19" name="Oval Callout 18"/>
          <p:cNvSpPr/>
          <p:nvPr/>
        </p:nvSpPr>
        <p:spPr>
          <a:xfrm>
            <a:off x="2133600" y="1095094"/>
            <a:ext cx="5410200" cy="3886200"/>
          </a:xfrm>
          <a:prstGeom prst="wedgeEllipseCallout">
            <a:avLst>
              <a:gd name="adj1" fmla="val -29050"/>
              <a:gd name="adj2" fmla="val 51422"/>
            </a:avLst>
          </a:prstGeom>
          <a:solidFill>
            <a:srgbClr val="007BC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3200400" y="1600200"/>
            <a:ext cx="5410200" cy="3056374"/>
          </a:xfrm>
        </p:spPr>
        <p:txBody>
          <a:bodyPr>
            <a:noAutofit/>
          </a:bodyPr>
          <a:lstStyle/>
          <a:p>
            <a:pPr marL="117475" indent="-117475"/>
            <a:r>
              <a:rPr lang="en-US" sz="1800" dirty="0">
                <a:solidFill>
                  <a:schemeClr val="bg1"/>
                </a:solidFill>
              </a:rPr>
              <a:t>find a job</a:t>
            </a:r>
          </a:p>
          <a:p>
            <a:pPr marL="117475" indent="-117475"/>
            <a:r>
              <a:rPr lang="en-US" sz="1800" dirty="0">
                <a:solidFill>
                  <a:schemeClr val="bg1"/>
                </a:solidFill>
              </a:rPr>
              <a:t>find a better job</a:t>
            </a:r>
          </a:p>
          <a:p>
            <a:pPr marL="117475" indent="-117475"/>
            <a:r>
              <a:rPr lang="en-US" sz="1800" dirty="0">
                <a:solidFill>
                  <a:schemeClr val="bg1"/>
                </a:solidFill>
              </a:rPr>
              <a:t>get (more) involved at a local level</a:t>
            </a:r>
          </a:p>
          <a:p>
            <a:pPr marL="117475" indent="-117475"/>
            <a:r>
              <a:rPr lang="en-US" sz="1800" dirty="0">
                <a:solidFill>
                  <a:schemeClr val="bg1"/>
                </a:solidFill>
              </a:rPr>
              <a:t>get (more) involved at a national level</a:t>
            </a:r>
          </a:p>
          <a:p>
            <a:pPr marL="117475" indent="-117475"/>
            <a:r>
              <a:rPr lang="en-US" sz="1800" dirty="0">
                <a:solidFill>
                  <a:schemeClr val="bg1"/>
                </a:solidFill>
              </a:rPr>
              <a:t>build up my resume</a:t>
            </a:r>
          </a:p>
          <a:p>
            <a:pPr marL="117475" indent="-117475"/>
            <a:r>
              <a:rPr lang="en-US" sz="1800" dirty="0">
                <a:solidFill>
                  <a:schemeClr val="bg1"/>
                </a:solidFill>
              </a:rPr>
              <a:t>help resolving a problem at work</a:t>
            </a:r>
          </a:p>
          <a:p>
            <a:pPr marL="117475" indent="-117475"/>
            <a:r>
              <a:rPr lang="en-US" sz="1800" dirty="0">
                <a:solidFill>
                  <a:schemeClr val="bg1"/>
                </a:solidFill>
              </a:rPr>
              <a:t>how to enter the field</a:t>
            </a:r>
          </a:p>
          <a:p>
            <a:pPr marL="117475" indent="-117475"/>
            <a:r>
              <a:rPr lang="en-US" sz="1800" dirty="0">
                <a:solidFill>
                  <a:schemeClr val="bg1"/>
                </a:solidFill>
              </a:rPr>
              <a:t>learn about specific issues</a:t>
            </a:r>
          </a:p>
          <a:p>
            <a:pPr marL="117475" indent="-117475"/>
            <a:r>
              <a:rPr lang="en-US" sz="1800" dirty="0">
                <a:solidFill>
                  <a:schemeClr val="bg1"/>
                </a:solidFill>
              </a:rPr>
              <a:t>get published</a:t>
            </a:r>
          </a:p>
        </p:txBody>
      </p:sp>
    </p:spTree>
    <p:extLst>
      <p:ext uri="{BB962C8B-B14F-4D97-AF65-F5344CB8AC3E}">
        <p14:creationId xmlns:p14="http://schemas.microsoft.com/office/powerpoint/2010/main" val="30049067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
          <p:cNvSpPr/>
          <p:nvPr/>
        </p:nvSpPr>
        <p:spPr>
          <a:xfrm>
            <a:off x="533400" y="4913066"/>
            <a:ext cx="2438400" cy="1221142"/>
          </a:xfrm>
          <a:prstGeom prst="roundRect">
            <a:avLst>
              <a:gd name="adj" fmla="val 7897"/>
            </a:avLst>
          </a:prstGeom>
          <a:solidFill>
            <a:schemeClr val="bg1"/>
          </a:solidFill>
          <a:ln w="28575">
            <a:solidFill>
              <a:srgbClr val="007BC3"/>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a:solidFill>
                  <a:srgbClr val="007BC3"/>
                </a:solidFill>
              </a:rPr>
              <a:t>What do I get?</a:t>
            </a:r>
          </a:p>
        </p:txBody>
      </p:sp>
      <p:sp>
        <p:nvSpPr>
          <p:cNvPr id="19" name="Oval Callout 18"/>
          <p:cNvSpPr/>
          <p:nvPr/>
        </p:nvSpPr>
        <p:spPr>
          <a:xfrm>
            <a:off x="2286000" y="1219200"/>
            <a:ext cx="5029200" cy="3657600"/>
          </a:xfrm>
          <a:prstGeom prst="wedgeEllipseCallout">
            <a:avLst>
              <a:gd name="adj1" fmla="val -32999"/>
              <a:gd name="adj2" fmla="val 51693"/>
            </a:avLst>
          </a:prstGeom>
          <a:solidFill>
            <a:srgbClr val="007BC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2590800" y="2286000"/>
            <a:ext cx="5770468" cy="2362200"/>
          </a:xfrm>
        </p:spPr>
        <p:txBody>
          <a:bodyPr>
            <a:normAutofit/>
          </a:bodyPr>
          <a:lstStyle/>
          <a:p>
            <a:r>
              <a:rPr lang="en-US" sz="1800" dirty="0">
                <a:solidFill>
                  <a:schemeClr val="bg1"/>
                </a:solidFill>
              </a:rPr>
              <a:t>Will membership help me personally?</a:t>
            </a:r>
          </a:p>
          <a:p>
            <a:r>
              <a:rPr lang="en-US" sz="1800" dirty="0">
                <a:solidFill>
                  <a:schemeClr val="bg1"/>
                </a:solidFill>
              </a:rPr>
              <a:t>Will membership help me professionally?</a:t>
            </a:r>
          </a:p>
          <a:p>
            <a:r>
              <a:rPr lang="en-US" sz="1800" dirty="0">
                <a:solidFill>
                  <a:schemeClr val="bg1"/>
                </a:solidFill>
              </a:rPr>
              <a:t>What are the features of membership?</a:t>
            </a:r>
          </a:p>
          <a:p>
            <a:r>
              <a:rPr lang="en-US" sz="1800" dirty="0">
                <a:solidFill>
                  <a:schemeClr val="bg1"/>
                </a:solidFill>
              </a:rPr>
              <a:t>How will the features benefit me?</a:t>
            </a:r>
          </a:p>
          <a:p>
            <a:r>
              <a:rPr lang="en-US" sz="1800" dirty="0">
                <a:solidFill>
                  <a:schemeClr val="bg1"/>
                </a:solidFill>
              </a:rPr>
              <a:t>Am I helping my profession?</a:t>
            </a:r>
          </a:p>
        </p:txBody>
      </p:sp>
    </p:spTree>
    <p:extLst>
      <p:ext uri="{BB962C8B-B14F-4D97-AF65-F5344CB8AC3E}">
        <p14:creationId xmlns:p14="http://schemas.microsoft.com/office/powerpoint/2010/main" val="8965229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
          <p:cNvSpPr/>
          <p:nvPr/>
        </p:nvSpPr>
        <p:spPr>
          <a:xfrm>
            <a:off x="533400" y="4913066"/>
            <a:ext cx="2885885" cy="1221142"/>
          </a:xfrm>
          <a:prstGeom prst="roundRect">
            <a:avLst>
              <a:gd name="adj" fmla="val 9921"/>
            </a:avLst>
          </a:prstGeom>
          <a:solidFill>
            <a:schemeClr val="bg1"/>
          </a:solidFill>
          <a:ln w="28575">
            <a:solidFill>
              <a:srgbClr val="007BC3"/>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a:solidFill>
                  <a:srgbClr val="007BC3"/>
                </a:solidFill>
              </a:rPr>
              <a:t>How much?</a:t>
            </a:r>
          </a:p>
        </p:txBody>
      </p:sp>
      <p:sp>
        <p:nvSpPr>
          <p:cNvPr id="19" name="Oval Callout 18"/>
          <p:cNvSpPr/>
          <p:nvPr/>
        </p:nvSpPr>
        <p:spPr>
          <a:xfrm>
            <a:off x="2438400" y="1167154"/>
            <a:ext cx="5257800" cy="3617666"/>
          </a:xfrm>
          <a:prstGeom prst="wedgeEllipseCallout">
            <a:avLst>
              <a:gd name="adj1" fmla="val -29264"/>
              <a:gd name="adj2" fmla="val 51189"/>
            </a:avLst>
          </a:prstGeom>
          <a:solidFill>
            <a:srgbClr val="007BC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2743200" y="1981200"/>
            <a:ext cx="4953000" cy="2675374"/>
          </a:xfrm>
        </p:spPr>
        <p:txBody>
          <a:bodyPr>
            <a:normAutofit/>
          </a:bodyPr>
          <a:lstStyle/>
          <a:p>
            <a:pPr lvl="0">
              <a:defRPr/>
            </a:pPr>
            <a:r>
              <a:rPr lang="en-US" sz="1800" dirty="0">
                <a:solidFill>
                  <a:schemeClr val="bg1"/>
                </a:solidFill>
              </a:rPr>
              <a:t>How much are dues?</a:t>
            </a:r>
          </a:p>
          <a:p>
            <a:pPr lvl="0">
              <a:defRPr/>
            </a:pPr>
            <a:r>
              <a:rPr lang="en-US" sz="1800" dirty="0">
                <a:solidFill>
                  <a:schemeClr val="bg1"/>
                </a:solidFill>
              </a:rPr>
              <a:t>Do I have to pay 100% or will my company help?</a:t>
            </a:r>
          </a:p>
          <a:p>
            <a:pPr lvl="0">
              <a:defRPr/>
            </a:pPr>
            <a:r>
              <a:rPr lang="en-US" sz="1800" dirty="0">
                <a:solidFill>
                  <a:schemeClr val="bg1"/>
                </a:solidFill>
              </a:rPr>
              <a:t>Are there other costs besides dues?</a:t>
            </a:r>
          </a:p>
          <a:p>
            <a:pPr lvl="0">
              <a:defRPr/>
            </a:pPr>
            <a:r>
              <a:rPr lang="en-US" sz="1800" dirty="0">
                <a:solidFill>
                  <a:schemeClr val="bg1"/>
                </a:solidFill>
              </a:rPr>
              <a:t>How long until I see value?</a:t>
            </a:r>
          </a:p>
          <a:p>
            <a:pPr lvl="0">
              <a:defRPr/>
            </a:pPr>
            <a:r>
              <a:rPr lang="en-US" sz="1800" dirty="0">
                <a:solidFill>
                  <a:schemeClr val="bg1"/>
                </a:solidFill>
              </a:rPr>
              <a:t>Is it worth it?</a:t>
            </a:r>
          </a:p>
        </p:txBody>
      </p:sp>
    </p:spTree>
    <p:extLst>
      <p:ext uri="{BB962C8B-B14F-4D97-AF65-F5344CB8AC3E}">
        <p14:creationId xmlns:p14="http://schemas.microsoft.com/office/powerpoint/2010/main" val="25346958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4"/>
          <p:cNvSpPr/>
          <p:nvPr/>
        </p:nvSpPr>
        <p:spPr>
          <a:xfrm>
            <a:off x="1219200" y="4921440"/>
            <a:ext cx="2514600" cy="878134"/>
          </a:xfrm>
          <a:prstGeom prst="roundRect">
            <a:avLst>
              <a:gd name="adj" fmla="val 11270"/>
            </a:avLst>
          </a:prstGeom>
          <a:solidFill>
            <a:schemeClr val="bg1"/>
          </a:solidFill>
          <a:ln w="28575">
            <a:solidFill>
              <a:srgbClr val="007BC3"/>
            </a:solidFill>
          </a:ln>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a:solidFill>
                  <a:srgbClr val="007BC3"/>
                </a:solidFill>
              </a:rPr>
              <a:t>How is it?</a:t>
            </a:r>
          </a:p>
        </p:txBody>
      </p:sp>
      <p:sp>
        <p:nvSpPr>
          <p:cNvPr id="19" name="Oval Callout 18"/>
          <p:cNvSpPr/>
          <p:nvPr/>
        </p:nvSpPr>
        <p:spPr>
          <a:xfrm>
            <a:off x="2514600" y="1447800"/>
            <a:ext cx="5107405" cy="3276600"/>
          </a:xfrm>
          <a:prstGeom prst="wedgeEllipseCallout">
            <a:avLst>
              <a:gd name="adj1" fmla="val -28235"/>
              <a:gd name="adj2" fmla="val 51189"/>
            </a:avLst>
          </a:prstGeom>
          <a:solidFill>
            <a:srgbClr val="007BC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idx="1"/>
          </p:nvPr>
        </p:nvSpPr>
        <p:spPr>
          <a:xfrm>
            <a:off x="3048000" y="2286000"/>
            <a:ext cx="5465668" cy="2675374"/>
          </a:xfrm>
        </p:spPr>
        <p:txBody>
          <a:bodyPr>
            <a:normAutofit/>
          </a:bodyPr>
          <a:lstStyle/>
          <a:p>
            <a:pPr lvl="0">
              <a:defRPr/>
            </a:pPr>
            <a:r>
              <a:rPr lang="en-US" sz="1800" dirty="0">
                <a:solidFill>
                  <a:schemeClr val="bg1"/>
                </a:solidFill>
              </a:rPr>
              <a:t>Did I get what was promised?</a:t>
            </a:r>
          </a:p>
          <a:p>
            <a:pPr lvl="0">
              <a:defRPr/>
            </a:pPr>
            <a:r>
              <a:rPr lang="en-US" sz="1800" dirty="0">
                <a:solidFill>
                  <a:schemeClr val="bg1"/>
                </a:solidFill>
              </a:rPr>
              <a:t>Was I welcomed into the organization?</a:t>
            </a:r>
          </a:p>
          <a:p>
            <a:pPr lvl="0">
              <a:defRPr/>
            </a:pPr>
            <a:r>
              <a:rPr lang="en-US" sz="1800" dirty="0">
                <a:solidFill>
                  <a:schemeClr val="bg1"/>
                </a:solidFill>
              </a:rPr>
              <a:t>Are they glad I’m here?  </a:t>
            </a:r>
          </a:p>
          <a:p>
            <a:pPr lvl="0">
              <a:defRPr/>
            </a:pPr>
            <a:r>
              <a:rPr lang="en-US" sz="1800" dirty="0">
                <a:solidFill>
                  <a:schemeClr val="bg1"/>
                </a:solidFill>
              </a:rPr>
              <a:t>Is it worth the money?</a:t>
            </a:r>
          </a:p>
        </p:txBody>
      </p:sp>
    </p:spTree>
    <p:extLst>
      <p:ext uri="{BB962C8B-B14F-4D97-AF65-F5344CB8AC3E}">
        <p14:creationId xmlns:p14="http://schemas.microsoft.com/office/powerpoint/2010/main" val="11732975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76800" y="3918228"/>
            <a:ext cx="3810000" cy="1384995"/>
          </a:xfrm>
          <a:prstGeom prst="rect">
            <a:avLst/>
          </a:prstGeom>
          <a:noFill/>
        </p:spPr>
        <p:txBody>
          <a:bodyPr wrap="square" rtlCol="0">
            <a:spAutoFit/>
          </a:bodyPr>
          <a:lstStyle/>
          <a:p>
            <a:r>
              <a:rPr lang="en-US" sz="1800" b="1" dirty="0"/>
              <a:t>engagement</a:t>
            </a:r>
            <a:r>
              <a:rPr lang="en-US" sz="1800" dirty="0"/>
              <a:t>: the result of a person investing time and/or money with the organization in exchange for value.</a:t>
            </a:r>
          </a:p>
          <a:p>
            <a:pPr algn="r"/>
            <a:r>
              <a:rPr lang="en-US" sz="1200" u="sng" dirty="0"/>
              <a:t>Maximum Engagement</a:t>
            </a:r>
            <a:r>
              <a:rPr lang="en-US" sz="1200" dirty="0"/>
              <a:t>, p. 3 </a:t>
            </a:r>
          </a:p>
        </p:txBody>
      </p:sp>
      <p:pic>
        <p:nvPicPr>
          <p:cNvPr id="324609" name="Picture 1"/>
          <p:cNvPicPr>
            <a:picLocks noChangeAspect="1" noChangeArrowheads="1"/>
          </p:cNvPicPr>
          <p:nvPr/>
        </p:nvPicPr>
        <p:blipFill>
          <a:blip r:embed="rId3" cstate="print"/>
          <a:srcRect/>
          <a:stretch>
            <a:fillRect/>
          </a:stretch>
        </p:blipFill>
        <p:spPr bwMode="auto">
          <a:xfrm>
            <a:off x="1266825" y="1905000"/>
            <a:ext cx="3076575" cy="2905125"/>
          </a:xfrm>
          <a:prstGeom prst="rect">
            <a:avLst/>
          </a:prstGeom>
          <a:noFill/>
          <a:ln w="9525">
            <a:noFill/>
            <a:miter lim="800000"/>
            <a:headEnd/>
            <a:tailEnd/>
          </a:ln>
        </p:spPr>
      </p:pic>
      <p:sp>
        <p:nvSpPr>
          <p:cNvPr id="10" name="TextBox 9"/>
          <p:cNvSpPr txBox="1"/>
          <p:nvPr/>
        </p:nvSpPr>
        <p:spPr>
          <a:xfrm>
            <a:off x="4876800" y="1764030"/>
            <a:ext cx="3810000" cy="1754326"/>
          </a:xfrm>
          <a:prstGeom prst="rect">
            <a:avLst/>
          </a:prstGeom>
          <a:noFill/>
        </p:spPr>
        <p:txBody>
          <a:bodyPr wrap="square" rtlCol="0">
            <a:spAutoFit/>
          </a:bodyPr>
          <a:lstStyle/>
          <a:p>
            <a:r>
              <a:rPr lang="en-US" sz="1800" b="1" dirty="0"/>
              <a:t>engagement</a:t>
            </a:r>
            <a:r>
              <a:rPr lang="en-US" sz="1800" dirty="0"/>
              <a:t>: capturing the attention, affiliation and loyalty of members by giving them what they need through highly relevant value-building activities.</a:t>
            </a:r>
          </a:p>
          <a:p>
            <a:pPr algn="r"/>
            <a:r>
              <a:rPr lang="en-US" sz="1200" u="sng" dirty="0"/>
              <a:t>Membership Essentials</a:t>
            </a:r>
            <a:r>
              <a:rPr lang="en-US" sz="1200" dirty="0"/>
              <a:t>, p. 206</a:t>
            </a:r>
            <a:r>
              <a:rPr lang="en-US" sz="1800" dirty="0"/>
              <a:t> </a:t>
            </a:r>
          </a:p>
        </p:txBody>
      </p:sp>
    </p:spTree>
    <p:extLst>
      <p:ext uri="{BB962C8B-B14F-4D97-AF65-F5344CB8AC3E}">
        <p14:creationId xmlns:p14="http://schemas.microsoft.com/office/powerpoint/2010/main" val="23402491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82549525"/>
              </p:ext>
            </p:extLst>
          </p:nvPr>
        </p:nvGraphicFramePr>
        <p:xfrm>
          <a:off x="76200" y="1386840"/>
          <a:ext cx="91440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541276976"/>
              </p:ext>
            </p:extLst>
          </p:nvPr>
        </p:nvGraphicFramePr>
        <p:xfrm>
          <a:off x="838200" y="3596640"/>
          <a:ext cx="2396490" cy="1798320"/>
        </p:xfrm>
        <a:graphic>
          <a:graphicData uri="http://schemas.openxmlformats.org/drawingml/2006/table">
            <a:tbl>
              <a:tblPr>
                <a:tableStyleId>{5C22544A-7EE6-4342-B048-85BDC9FD1C3A}</a:tableStyleId>
              </a:tblPr>
              <a:tblGrid>
                <a:gridCol w="228600">
                  <a:extLst>
                    <a:ext uri="{9D8B030D-6E8A-4147-A177-3AD203B41FA5}">
                      <a16:colId xmlns:a16="http://schemas.microsoft.com/office/drawing/2014/main" val="20000"/>
                    </a:ext>
                  </a:extLst>
                </a:gridCol>
                <a:gridCol w="2167890">
                  <a:extLst>
                    <a:ext uri="{9D8B030D-6E8A-4147-A177-3AD203B41FA5}">
                      <a16:colId xmlns:a16="http://schemas.microsoft.com/office/drawing/2014/main" val="20001"/>
                    </a:ext>
                  </a:extLst>
                </a:gridCol>
              </a:tblGrid>
              <a:tr h="762000">
                <a:tc>
                  <a:txBody>
                    <a:bodyPr/>
                    <a:lstStyle/>
                    <a:p>
                      <a:pPr algn="ctr"/>
                      <a:r>
                        <a:rPr lang="en-US" sz="1400" b="1" dirty="0">
                          <a:solidFill>
                            <a:schemeClr val="bg1"/>
                          </a:solidFill>
                        </a:rPr>
                        <a:t>action</a:t>
                      </a:r>
                    </a:p>
                  </a:txBody>
                  <a:tcPr vert="vert270" anchor="ctr">
                    <a:solidFill>
                      <a:srgbClr val="007BC3"/>
                    </a:solidFill>
                  </a:tcPr>
                </a:tc>
                <a:tc>
                  <a:txBody>
                    <a:bodyPr/>
                    <a:lstStyle/>
                    <a:p>
                      <a:r>
                        <a:rPr lang="en-US" sz="1400" dirty="0"/>
                        <a:t>Introduce</a:t>
                      </a:r>
                      <a:r>
                        <a:rPr lang="en-US" sz="1400" baseline="0" dirty="0"/>
                        <a:t> (ACC) to potential and existing members – </a:t>
                      </a:r>
                    </a:p>
                    <a:p>
                      <a:pPr>
                        <a:buFont typeface="Arial" pitchFamily="34" charset="0"/>
                        <a:buChar char="•"/>
                      </a:pPr>
                      <a:r>
                        <a:rPr lang="en-US" sz="1400" baseline="0" dirty="0"/>
                        <a:t> who we are</a:t>
                      </a:r>
                    </a:p>
                    <a:p>
                      <a:pPr>
                        <a:buFont typeface="Arial" pitchFamily="34" charset="0"/>
                        <a:buChar char="•"/>
                      </a:pPr>
                      <a:r>
                        <a:rPr lang="en-US" sz="1400" baseline="0" dirty="0"/>
                        <a:t> what we do</a:t>
                      </a:r>
                    </a:p>
                    <a:p>
                      <a:pPr>
                        <a:buFont typeface="Arial" pitchFamily="34" charset="0"/>
                        <a:buChar char="•"/>
                      </a:pPr>
                      <a:r>
                        <a:rPr lang="en-US" sz="1400" baseline="0" dirty="0"/>
                        <a:t> how we help in-house counsel</a:t>
                      </a:r>
                    </a:p>
                    <a:p>
                      <a:pPr>
                        <a:buFont typeface="Arial" pitchFamily="34" charset="0"/>
                        <a:buChar char="•"/>
                      </a:pPr>
                      <a:r>
                        <a:rPr lang="en-US" sz="1400" baseline="0" dirty="0"/>
                        <a:t> how we can help you</a:t>
                      </a:r>
                      <a:endParaRPr lang="en-US" sz="1400" dirty="0"/>
                    </a:p>
                  </a:txBody>
                  <a:tcPr>
                    <a:solidFill>
                      <a:srgbClr val="007BC3">
                        <a:alpha val="20000"/>
                      </a:srgbClr>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95151016"/>
              </p:ext>
            </p:extLst>
          </p:nvPr>
        </p:nvGraphicFramePr>
        <p:xfrm>
          <a:off x="3429000" y="3596640"/>
          <a:ext cx="2286000" cy="2438400"/>
        </p:xfrm>
        <a:graphic>
          <a:graphicData uri="http://schemas.openxmlformats.org/drawingml/2006/table">
            <a:tbl>
              <a:tblPr>
                <a:tableStyleId>{5C22544A-7EE6-4342-B048-85BDC9FD1C3A}</a:tableStyleId>
              </a:tblPr>
              <a:tblGrid>
                <a:gridCol w="2857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tblGrid>
              <a:tr h="990600">
                <a:tc>
                  <a:txBody>
                    <a:bodyPr/>
                    <a:lstStyle/>
                    <a:p>
                      <a:pPr algn="ctr"/>
                      <a:r>
                        <a:rPr lang="en-US" sz="1400" b="1" dirty="0">
                          <a:solidFill>
                            <a:schemeClr val="bg1"/>
                          </a:solidFill>
                        </a:rPr>
                        <a:t>action</a:t>
                      </a:r>
                    </a:p>
                  </a:txBody>
                  <a:tcPr vert="vert270" anchor="ctr">
                    <a:solidFill>
                      <a:srgbClr val="007BC3"/>
                    </a:solidFill>
                  </a:tcPr>
                </a:tc>
                <a:tc>
                  <a:txBody>
                    <a:bodyPr/>
                    <a:lstStyle/>
                    <a:p>
                      <a:r>
                        <a:rPr lang="en-US" sz="1400" dirty="0"/>
                        <a:t>Highlight</a:t>
                      </a:r>
                      <a:r>
                        <a:rPr lang="en-US" sz="1400" baseline="0" dirty="0"/>
                        <a:t> “entry” opportunities to get involved in the and in (ACC) activities </a:t>
                      </a:r>
                    </a:p>
                    <a:p>
                      <a:pPr>
                        <a:buFont typeface="Arial" pitchFamily="34" charset="0"/>
                        <a:buChar char="•"/>
                      </a:pPr>
                      <a:r>
                        <a:rPr lang="en-US" sz="1400" baseline="0" dirty="0"/>
                        <a:t> (ACC) is making a difference</a:t>
                      </a:r>
                    </a:p>
                    <a:p>
                      <a:pPr>
                        <a:buFont typeface="Arial" pitchFamily="34" charset="0"/>
                        <a:buChar char="•"/>
                      </a:pPr>
                      <a:r>
                        <a:rPr lang="en-US" sz="1400" baseline="0" dirty="0"/>
                        <a:t> join us and make a difference</a:t>
                      </a:r>
                    </a:p>
                    <a:p>
                      <a:pPr>
                        <a:buFont typeface="Arial" pitchFamily="34" charset="0"/>
                        <a:buChar char="•"/>
                      </a:pPr>
                      <a:r>
                        <a:rPr lang="en-US" sz="1400" baseline="0" dirty="0"/>
                        <a:t> we know you’re busy; this won’t take all your time</a:t>
                      </a:r>
                      <a:endParaRPr lang="en-US" sz="1400" dirty="0"/>
                    </a:p>
                  </a:txBody>
                  <a:tcPr>
                    <a:solidFill>
                      <a:srgbClr val="007BC3">
                        <a:alpha val="20000"/>
                      </a:srgb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421894850"/>
              </p:ext>
            </p:extLst>
          </p:nvPr>
        </p:nvGraphicFramePr>
        <p:xfrm>
          <a:off x="6019800" y="3596640"/>
          <a:ext cx="2286000" cy="2438400"/>
        </p:xfrm>
        <a:graphic>
          <a:graphicData uri="http://schemas.openxmlformats.org/drawingml/2006/table">
            <a:tbl>
              <a:tblPr>
                <a:tableStyleId>{5C22544A-7EE6-4342-B048-85BDC9FD1C3A}</a:tableStyleId>
              </a:tblPr>
              <a:tblGrid>
                <a:gridCol w="2857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tblGrid>
              <a:tr h="990600">
                <a:tc>
                  <a:txBody>
                    <a:bodyPr/>
                    <a:lstStyle/>
                    <a:p>
                      <a:pPr algn="ctr"/>
                      <a:r>
                        <a:rPr lang="en-US" sz="1400" b="1" dirty="0">
                          <a:solidFill>
                            <a:schemeClr val="bg1"/>
                          </a:solidFill>
                        </a:rPr>
                        <a:t>action</a:t>
                      </a:r>
                    </a:p>
                  </a:txBody>
                  <a:tcPr vert="vert270" anchor="ctr">
                    <a:solidFill>
                      <a:srgbClr val="007BC3"/>
                    </a:solidFill>
                  </a:tcPr>
                </a:tc>
                <a:tc>
                  <a:txBody>
                    <a:bodyPr/>
                    <a:lstStyle/>
                    <a:p>
                      <a:r>
                        <a:rPr lang="en-US" sz="1400" dirty="0"/>
                        <a:t>Connect members with</a:t>
                      </a:r>
                      <a:r>
                        <a:rPr lang="en-US" sz="1400" baseline="0" dirty="0"/>
                        <a:t> (ACC) opportunities based on interests and expertise; increase frequency, time commitment</a:t>
                      </a:r>
                    </a:p>
                    <a:p>
                      <a:pPr>
                        <a:buFont typeface="Arial" pitchFamily="34" charset="0"/>
                        <a:buChar char="•"/>
                      </a:pPr>
                      <a:r>
                        <a:rPr lang="en-US" sz="1400" baseline="0" dirty="0"/>
                        <a:t> (ACC) is THE organization for your time, money</a:t>
                      </a:r>
                    </a:p>
                    <a:p>
                      <a:pPr>
                        <a:buFont typeface="Arial" pitchFamily="34" charset="0"/>
                        <a:buChar char="•"/>
                      </a:pPr>
                      <a:r>
                        <a:rPr lang="en-US" sz="1400" baseline="0" dirty="0"/>
                        <a:t> we have what you want/need</a:t>
                      </a:r>
                    </a:p>
                  </a:txBody>
                  <a:tcPr>
                    <a:solidFill>
                      <a:srgbClr val="007BC3">
                        <a:alpha val="20000"/>
                      </a:srgbClr>
                    </a:solidFill>
                  </a:tcPr>
                </a:tc>
                <a:extLst>
                  <a:ext uri="{0D108BD9-81ED-4DB2-BD59-A6C34878D82A}">
                    <a16:rowId xmlns:a16="http://schemas.microsoft.com/office/drawing/2014/main" val="10000"/>
                  </a:ext>
                </a:extLst>
              </a:tr>
            </a:tbl>
          </a:graphicData>
        </a:graphic>
      </p:graphicFrame>
      <p:sp>
        <p:nvSpPr>
          <p:cNvPr id="18" name="Oval 17"/>
          <p:cNvSpPr/>
          <p:nvPr/>
        </p:nvSpPr>
        <p:spPr>
          <a:xfrm>
            <a:off x="1676400" y="2987040"/>
            <a:ext cx="533400" cy="533400"/>
          </a:xfrm>
          <a:prstGeom prst="ellipse">
            <a:avLst/>
          </a:prstGeom>
          <a:solidFill>
            <a:srgbClr val="007BC3">
              <a:alpha val="49020"/>
            </a:srgbClr>
          </a:solidFill>
          <a:ln>
            <a:solidFill>
              <a:srgbClr val="00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9" name="Oval 18"/>
          <p:cNvSpPr/>
          <p:nvPr/>
        </p:nvSpPr>
        <p:spPr>
          <a:xfrm>
            <a:off x="4267200" y="2987040"/>
            <a:ext cx="533400" cy="533400"/>
          </a:xfrm>
          <a:prstGeom prst="ellipse">
            <a:avLst/>
          </a:prstGeom>
          <a:solidFill>
            <a:srgbClr val="007BC3">
              <a:alpha val="49020"/>
            </a:srgbClr>
          </a:solidFill>
          <a:ln>
            <a:solidFill>
              <a:srgbClr val="00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0" name="Oval 19"/>
          <p:cNvSpPr/>
          <p:nvPr/>
        </p:nvSpPr>
        <p:spPr>
          <a:xfrm>
            <a:off x="6858000" y="2987040"/>
            <a:ext cx="533400" cy="533400"/>
          </a:xfrm>
          <a:prstGeom prst="ellipse">
            <a:avLst/>
          </a:prstGeom>
          <a:solidFill>
            <a:srgbClr val="007BC3">
              <a:alpha val="49020"/>
            </a:srgbClr>
          </a:solidFill>
          <a:ln>
            <a:solidFill>
              <a:srgbClr val="00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9" name="Title 1"/>
          <p:cNvSpPr>
            <a:spLocks noGrp="1"/>
          </p:cNvSpPr>
          <p:nvPr>
            <p:ph type="title"/>
          </p:nvPr>
        </p:nvSpPr>
        <p:spPr>
          <a:xfrm>
            <a:off x="0" y="990600"/>
            <a:ext cx="9144000" cy="914400"/>
          </a:xfrm>
        </p:spPr>
        <p:txBody>
          <a:bodyPr>
            <a:normAutofit/>
          </a:bodyPr>
          <a:lstStyle/>
          <a:p>
            <a:r>
              <a:rPr lang="en-US" dirty="0">
                <a:solidFill>
                  <a:srgbClr val="007BC3"/>
                </a:solidFill>
              </a:rPr>
              <a:t>The Path to Engagement</a:t>
            </a:r>
          </a:p>
        </p:txBody>
      </p:sp>
    </p:spTree>
    <p:extLst>
      <p:ext uri="{BB962C8B-B14F-4D97-AF65-F5344CB8AC3E}">
        <p14:creationId xmlns:p14="http://schemas.microsoft.com/office/powerpoint/2010/main" val="163090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438400"/>
            <a:ext cx="8305800" cy="2031325"/>
          </a:xfrm>
          <a:prstGeom prst="rect">
            <a:avLst/>
          </a:prstGeom>
          <a:noFill/>
        </p:spPr>
        <p:txBody>
          <a:bodyPr wrap="square" rtlCol="0">
            <a:spAutoFit/>
          </a:bodyPr>
          <a:lstStyle/>
          <a:p>
            <a:r>
              <a:rPr lang="en-US" sz="1800" b="1" dirty="0">
                <a:solidFill>
                  <a:srgbClr val="007BC3"/>
                </a:solidFill>
              </a:rPr>
              <a:t>Meaningful connections and experiences for your members will keep them coming back.</a:t>
            </a:r>
          </a:p>
          <a:p>
            <a:pPr marL="117475" indent="-117475" algn="r"/>
            <a:r>
              <a:rPr lang="en-US" sz="1200" u="sng" dirty="0">
                <a:solidFill>
                  <a:srgbClr val="007BC3"/>
                </a:solidFill>
              </a:rPr>
              <a:t>101 Ideas: Member Service and Engagement</a:t>
            </a:r>
            <a:r>
              <a:rPr lang="en-US" sz="1200" dirty="0">
                <a:solidFill>
                  <a:srgbClr val="007BC3"/>
                </a:solidFill>
              </a:rPr>
              <a:t>, p. 31</a:t>
            </a:r>
          </a:p>
          <a:p>
            <a:pPr marL="117475" indent="-117475" algn="r"/>
            <a:endParaRPr lang="en-US" sz="1200" dirty="0">
              <a:solidFill>
                <a:srgbClr val="007BC3"/>
              </a:solidFill>
            </a:endParaRPr>
          </a:p>
          <a:p>
            <a:pPr marL="117475" indent="-117475" algn="r"/>
            <a:endParaRPr lang="en-US" sz="1800" dirty="0">
              <a:solidFill>
                <a:srgbClr val="007BC3"/>
              </a:solidFill>
            </a:endParaRPr>
          </a:p>
          <a:p>
            <a:pPr marL="117475" indent="-117475"/>
            <a:r>
              <a:rPr lang="en-US" sz="1800" b="1" dirty="0">
                <a:solidFill>
                  <a:srgbClr val="007BC3"/>
                </a:solidFill>
              </a:rPr>
              <a:t>Engagement is evidence of success and provides fuel for your mission</a:t>
            </a:r>
          </a:p>
          <a:p>
            <a:pPr marL="117475" indent="-117475"/>
            <a:r>
              <a:rPr lang="en-US" sz="1800" b="1" dirty="0">
                <a:solidFill>
                  <a:srgbClr val="007BC3"/>
                </a:solidFill>
              </a:rPr>
              <a:t>and future growth.</a:t>
            </a:r>
          </a:p>
          <a:p>
            <a:pPr marL="117475" indent="-117475" algn="r"/>
            <a:r>
              <a:rPr lang="en-US" sz="1200" u="sng" dirty="0">
                <a:solidFill>
                  <a:srgbClr val="007BC3"/>
                </a:solidFill>
              </a:rPr>
              <a:t>Maximum Engagement</a:t>
            </a:r>
            <a:r>
              <a:rPr lang="en-US" sz="1200" dirty="0">
                <a:solidFill>
                  <a:srgbClr val="007BC3"/>
                </a:solidFill>
              </a:rPr>
              <a:t>, p. 4    </a:t>
            </a:r>
          </a:p>
        </p:txBody>
      </p:sp>
    </p:spTree>
    <p:extLst>
      <p:ext uri="{BB962C8B-B14F-4D97-AF65-F5344CB8AC3E}">
        <p14:creationId xmlns:p14="http://schemas.microsoft.com/office/powerpoint/2010/main" val="146503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295400"/>
            <a:ext cx="9144000" cy="685800"/>
          </a:xfrm>
        </p:spPr>
        <p:txBody>
          <a:bodyPr>
            <a:normAutofit/>
          </a:bodyPr>
          <a:lstStyle/>
          <a:p>
            <a:r>
              <a:rPr lang="en-US" dirty="0">
                <a:solidFill>
                  <a:srgbClr val="007BC3"/>
                </a:solidFill>
              </a:rPr>
              <a:t>Four Steps</a:t>
            </a:r>
          </a:p>
        </p:txBody>
      </p:sp>
      <p:sp>
        <p:nvSpPr>
          <p:cNvPr id="6" name="TextBox 5"/>
          <p:cNvSpPr txBox="1"/>
          <p:nvPr/>
        </p:nvSpPr>
        <p:spPr>
          <a:xfrm>
            <a:off x="623887" y="2057400"/>
            <a:ext cx="7620000" cy="2677656"/>
          </a:xfrm>
          <a:prstGeom prst="rect">
            <a:avLst/>
          </a:prstGeom>
          <a:noFill/>
        </p:spPr>
        <p:txBody>
          <a:bodyPr wrap="square" rtlCol="0">
            <a:spAutoFit/>
          </a:bodyPr>
          <a:lstStyle/>
          <a:p>
            <a:pPr marL="342900" indent="-342900">
              <a:buAutoNum type="arabicPeriod"/>
            </a:pPr>
            <a:r>
              <a:rPr lang="en-US" sz="2800" i="0" dirty="0"/>
              <a:t>Brainstorm/Document all involvement/engagement opportunities.</a:t>
            </a:r>
          </a:p>
          <a:p>
            <a:pPr marL="342900" indent="-342900">
              <a:buAutoNum type="arabicPeriod"/>
            </a:pPr>
            <a:r>
              <a:rPr lang="en-US" sz="2800" i="0" dirty="0"/>
              <a:t>Prioritize and decide when “engagement” begins.</a:t>
            </a:r>
          </a:p>
          <a:p>
            <a:pPr marL="342900" indent="-342900">
              <a:buAutoNum type="arabicPeriod"/>
            </a:pPr>
            <a:r>
              <a:rPr lang="en-US" sz="2800" i="0" dirty="0"/>
              <a:t>Revise materials to focus on opportunities.</a:t>
            </a:r>
          </a:p>
          <a:p>
            <a:pPr marL="342900" indent="-342900">
              <a:buAutoNum type="arabicPeriod"/>
            </a:pPr>
            <a:r>
              <a:rPr lang="en-US" sz="2800" i="0" dirty="0"/>
              <a:t>Move people through to higher engagement.</a:t>
            </a:r>
          </a:p>
        </p:txBody>
      </p:sp>
    </p:spTree>
    <p:extLst>
      <p:ext uri="{BB962C8B-B14F-4D97-AF65-F5344CB8AC3E}">
        <p14:creationId xmlns:p14="http://schemas.microsoft.com/office/powerpoint/2010/main" val="103126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905000" y="1905000"/>
            <a:ext cx="5410200" cy="3600986"/>
          </a:xfrm>
          <a:prstGeom prst="rect">
            <a:avLst/>
          </a:prstGeom>
          <a:noFill/>
        </p:spPr>
        <p:txBody>
          <a:bodyPr wrap="square" rtlCol="0">
            <a:spAutoFit/>
          </a:bodyPr>
          <a:lstStyle/>
          <a:p>
            <a:pPr marL="342900" indent="-342900">
              <a:buAutoNum type="arabicPeriod"/>
            </a:pPr>
            <a:r>
              <a:rPr lang="en-US" sz="2000" dirty="0"/>
              <a:t>Reach out to your stakeholders.</a:t>
            </a:r>
          </a:p>
          <a:p>
            <a:pPr marL="342900" indent="-342900">
              <a:buAutoNum type="arabicPeriod"/>
            </a:pPr>
            <a:r>
              <a:rPr lang="en-US" sz="2000" dirty="0"/>
              <a:t>Have them list all engagement points across the entire organization.</a:t>
            </a:r>
          </a:p>
          <a:p>
            <a:pPr marL="800100" lvl="1" indent="-342900">
              <a:buFont typeface="Arial" pitchFamily="34" charset="0"/>
              <a:buChar char="•"/>
            </a:pPr>
            <a:r>
              <a:rPr lang="en-US" sz="2000" dirty="0"/>
              <a:t>Write items on index cards.</a:t>
            </a:r>
          </a:p>
          <a:p>
            <a:pPr marL="800100" lvl="1" indent="-342900">
              <a:buFont typeface="Arial" pitchFamily="34" charset="0"/>
              <a:buChar char="•"/>
            </a:pPr>
            <a:r>
              <a:rPr lang="en-US" sz="2000" dirty="0"/>
              <a:t>Request consistent information – amount of time, number of volunteers, </a:t>
            </a:r>
          </a:p>
          <a:p>
            <a:pPr marL="800100" lvl="1" indent="3175"/>
            <a:r>
              <a:rPr lang="en-US" sz="2000" dirty="0"/>
              <a:t>internal lead, etc.</a:t>
            </a:r>
          </a:p>
          <a:p>
            <a:pPr marL="342900" indent="-342900">
              <a:buAutoNum type="arabicPeriod"/>
            </a:pPr>
            <a:r>
              <a:rPr lang="en-US" sz="2000" dirty="0"/>
              <a:t>Collect index cards and organize into a master document.</a:t>
            </a:r>
          </a:p>
          <a:p>
            <a:pPr marL="800100" lvl="1" indent="-342900">
              <a:buFont typeface="Arial" pitchFamily="34" charset="0"/>
              <a:buChar char="•"/>
            </a:pPr>
            <a:r>
              <a:rPr lang="en-US" sz="2000" dirty="0"/>
              <a:t>Eliminate duplicates.</a:t>
            </a:r>
          </a:p>
          <a:p>
            <a:pPr marL="800100" lvl="1" indent="-342900">
              <a:buFont typeface="Arial" pitchFamily="34" charset="0"/>
              <a:buChar char="•"/>
            </a:pPr>
            <a:r>
              <a:rPr lang="en-US" sz="2000" dirty="0"/>
              <a:t>Resolve discrepancies.</a:t>
            </a:r>
          </a:p>
        </p:txBody>
      </p:sp>
    </p:spTree>
    <p:extLst>
      <p:ext uri="{BB962C8B-B14F-4D97-AF65-F5344CB8AC3E}">
        <p14:creationId xmlns:p14="http://schemas.microsoft.com/office/powerpoint/2010/main" val="3987934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19200"/>
            <a:ext cx="9144000" cy="500648"/>
          </a:xfrm>
          <a:prstGeom prst="rect">
            <a:avLst/>
          </a:prstGeom>
          <a:solidFill>
            <a:srgbClr val="007BC3"/>
          </a:solidFill>
          <a:ln>
            <a:solidFill>
              <a:srgbClr val="007BC3"/>
            </a:solidFill>
          </a:ln>
        </p:spPr>
        <p:txBody>
          <a:bodyPr wrap="square" lIns="130046" tIns="65023" rIns="130046" bIns="65023" rtlCol="0">
            <a:spAutoFit/>
          </a:bodyPr>
          <a:lstStyle/>
          <a:p>
            <a:pPr algn="ctr"/>
            <a:r>
              <a:rPr lang="en-US" b="1" i="0" dirty="0">
                <a:solidFill>
                  <a:schemeClr val="bg1"/>
                </a:solidFill>
              </a:rPr>
              <a:t>Membership: A Balanced Diet</a:t>
            </a:r>
          </a:p>
        </p:txBody>
      </p:sp>
      <p:pic>
        <p:nvPicPr>
          <p:cNvPr id="5" name="Picture 4"/>
          <p:cNvPicPr>
            <a:picLocks noChangeAspect="1"/>
          </p:cNvPicPr>
          <p:nvPr/>
        </p:nvPicPr>
        <p:blipFill>
          <a:blip r:embed="rId2"/>
          <a:stretch>
            <a:fillRect/>
          </a:stretch>
        </p:blipFill>
        <p:spPr>
          <a:xfrm>
            <a:off x="1371600" y="1905000"/>
            <a:ext cx="6400800" cy="4328223"/>
          </a:xfrm>
          <a:prstGeom prst="rect">
            <a:avLst/>
          </a:prstGeom>
        </p:spPr>
      </p:pic>
    </p:spTree>
    <p:extLst>
      <p:ext uri="{BB962C8B-B14F-4D97-AF65-F5344CB8AC3E}">
        <p14:creationId xmlns:p14="http://schemas.microsoft.com/office/powerpoint/2010/main" val="566051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0" y="1600200"/>
            <a:ext cx="1630959" cy="369332"/>
          </a:xfrm>
          <a:prstGeom prst="rect">
            <a:avLst/>
          </a:prstGeom>
          <a:noFill/>
        </p:spPr>
        <p:txBody>
          <a:bodyPr wrap="none" rtlCol="0">
            <a:spAutoFit/>
          </a:bodyPr>
          <a:lstStyle/>
          <a:p>
            <a:r>
              <a:rPr lang="en-US" dirty="0"/>
              <a:t>Write an article</a:t>
            </a:r>
          </a:p>
        </p:txBody>
      </p:sp>
      <p:sp>
        <p:nvSpPr>
          <p:cNvPr id="8" name="TextBox 7"/>
          <p:cNvSpPr txBox="1"/>
          <p:nvPr/>
        </p:nvSpPr>
        <p:spPr>
          <a:xfrm>
            <a:off x="2971800" y="5486400"/>
            <a:ext cx="2184316" cy="369332"/>
          </a:xfrm>
          <a:prstGeom prst="rect">
            <a:avLst/>
          </a:prstGeom>
          <a:noFill/>
        </p:spPr>
        <p:txBody>
          <a:bodyPr wrap="none" rtlCol="0">
            <a:spAutoFit/>
          </a:bodyPr>
          <a:lstStyle/>
          <a:p>
            <a:r>
              <a:rPr lang="en-US" dirty="0"/>
              <a:t>Read your newsletter</a:t>
            </a:r>
          </a:p>
        </p:txBody>
      </p:sp>
      <p:sp>
        <p:nvSpPr>
          <p:cNvPr id="9" name="TextBox 8"/>
          <p:cNvSpPr txBox="1"/>
          <p:nvPr/>
        </p:nvSpPr>
        <p:spPr>
          <a:xfrm>
            <a:off x="5156116" y="2907973"/>
            <a:ext cx="1851404" cy="369332"/>
          </a:xfrm>
          <a:prstGeom prst="rect">
            <a:avLst/>
          </a:prstGeom>
          <a:noFill/>
        </p:spPr>
        <p:txBody>
          <a:bodyPr wrap="none" rtlCol="0">
            <a:spAutoFit/>
          </a:bodyPr>
          <a:lstStyle/>
          <a:p>
            <a:r>
              <a:rPr lang="en-US" dirty="0"/>
              <a:t>Visit your website</a:t>
            </a:r>
          </a:p>
        </p:txBody>
      </p:sp>
      <p:sp>
        <p:nvSpPr>
          <p:cNvPr id="10" name="TextBox 9"/>
          <p:cNvSpPr txBox="1"/>
          <p:nvPr/>
        </p:nvSpPr>
        <p:spPr>
          <a:xfrm>
            <a:off x="1676400" y="3505200"/>
            <a:ext cx="2286588" cy="369332"/>
          </a:xfrm>
          <a:prstGeom prst="rect">
            <a:avLst/>
          </a:prstGeom>
          <a:noFill/>
        </p:spPr>
        <p:txBody>
          <a:bodyPr wrap="none" rtlCol="0">
            <a:spAutoFit/>
          </a:bodyPr>
          <a:lstStyle/>
          <a:p>
            <a:r>
              <a:rPr lang="en-US" dirty="0"/>
              <a:t>Speak at your meeting</a:t>
            </a:r>
          </a:p>
        </p:txBody>
      </p:sp>
      <p:sp>
        <p:nvSpPr>
          <p:cNvPr id="12" name="TextBox 11"/>
          <p:cNvSpPr txBox="1"/>
          <p:nvPr/>
        </p:nvSpPr>
        <p:spPr>
          <a:xfrm>
            <a:off x="1219200" y="4495800"/>
            <a:ext cx="2244974" cy="369332"/>
          </a:xfrm>
          <a:prstGeom prst="rect">
            <a:avLst/>
          </a:prstGeom>
          <a:noFill/>
        </p:spPr>
        <p:txBody>
          <a:bodyPr wrap="none" rtlCol="0">
            <a:spAutoFit/>
          </a:bodyPr>
          <a:lstStyle/>
          <a:p>
            <a:r>
              <a:rPr lang="en-US" dirty="0"/>
              <a:t>Recruit new members</a:t>
            </a:r>
          </a:p>
        </p:txBody>
      </p:sp>
      <p:sp>
        <p:nvSpPr>
          <p:cNvPr id="13" name="TextBox 12"/>
          <p:cNvSpPr txBox="1"/>
          <p:nvPr/>
        </p:nvSpPr>
        <p:spPr>
          <a:xfrm>
            <a:off x="835265" y="1345168"/>
            <a:ext cx="2124812" cy="369332"/>
          </a:xfrm>
          <a:prstGeom prst="rect">
            <a:avLst/>
          </a:prstGeom>
          <a:noFill/>
        </p:spPr>
        <p:txBody>
          <a:bodyPr wrap="none" rtlCol="0">
            <a:spAutoFit/>
          </a:bodyPr>
          <a:lstStyle/>
          <a:p>
            <a:r>
              <a:rPr lang="en-US" dirty="0"/>
              <a:t>Attend your meeting</a:t>
            </a:r>
          </a:p>
        </p:txBody>
      </p:sp>
      <p:sp>
        <p:nvSpPr>
          <p:cNvPr id="15" name="TextBox 14"/>
          <p:cNvSpPr txBox="1"/>
          <p:nvPr/>
        </p:nvSpPr>
        <p:spPr>
          <a:xfrm>
            <a:off x="5334000" y="4876800"/>
            <a:ext cx="3163045" cy="461665"/>
          </a:xfrm>
          <a:prstGeom prst="rect">
            <a:avLst/>
          </a:prstGeom>
          <a:noFill/>
        </p:spPr>
        <p:txBody>
          <a:bodyPr wrap="none" rtlCol="0">
            <a:spAutoFit/>
          </a:bodyPr>
          <a:lstStyle/>
          <a:p>
            <a:r>
              <a:rPr lang="en-US" dirty="0"/>
              <a:t>Mentor new members</a:t>
            </a:r>
          </a:p>
        </p:txBody>
      </p:sp>
      <p:sp>
        <p:nvSpPr>
          <p:cNvPr id="16" name="TextBox 15"/>
          <p:cNvSpPr txBox="1"/>
          <p:nvPr/>
        </p:nvSpPr>
        <p:spPr>
          <a:xfrm>
            <a:off x="1488047" y="2240518"/>
            <a:ext cx="2663293" cy="369332"/>
          </a:xfrm>
          <a:prstGeom prst="rect">
            <a:avLst/>
          </a:prstGeom>
          <a:noFill/>
        </p:spPr>
        <p:txBody>
          <a:bodyPr wrap="none" rtlCol="0">
            <a:spAutoFit/>
          </a:bodyPr>
          <a:lstStyle/>
          <a:p>
            <a:r>
              <a:rPr lang="en-US" dirty="0"/>
              <a:t>Volunteer for a committee</a:t>
            </a:r>
          </a:p>
        </p:txBody>
      </p:sp>
      <p:sp>
        <p:nvSpPr>
          <p:cNvPr id="17" name="TextBox 16"/>
          <p:cNvSpPr txBox="1"/>
          <p:nvPr/>
        </p:nvSpPr>
        <p:spPr>
          <a:xfrm>
            <a:off x="5562600" y="4114800"/>
            <a:ext cx="2717411" cy="461665"/>
          </a:xfrm>
          <a:prstGeom prst="rect">
            <a:avLst/>
          </a:prstGeom>
          <a:noFill/>
        </p:spPr>
        <p:txBody>
          <a:bodyPr wrap="none" rtlCol="0">
            <a:spAutoFit/>
          </a:bodyPr>
          <a:lstStyle/>
          <a:p>
            <a:r>
              <a:rPr lang="en-US" dirty="0"/>
              <a:t>Post to an e-group</a:t>
            </a:r>
          </a:p>
        </p:txBody>
      </p:sp>
    </p:spTree>
    <p:extLst>
      <p:ext uri="{BB962C8B-B14F-4D97-AF65-F5344CB8AC3E}">
        <p14:creationId xmlns:p14="http://schemas.microsoft.com/office/powerpoint/2010/main" val="3222633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85800" y="1143000"/>
            <a:ext cx="8153400" cy="3600986"/>
          </a:xfrm>
          <a:prstGeom prst="rect">
            <a:avLst/>
          </a:prstGeom>
          <a:noFill/>
        </p:spPr>
        <p:txBody>
          <a:bodyPr wrap="square" rtlCol="0">
            <a:spAutoFit/>
          </a:bodyPr>
          <a:lstStyle/>
          <a:p>
            <a:pPr marL="342900" indent="-342900">
              <a:buAutoNum type="arabicPeriod"/>
            </a:pPr>
            <a:r>
              <a:rPr lang="en-US" sz="1800" dirty="0"/>
              <a:t>Reach out to your stakeholders.</a:t>
            </a:r>
          </a:p>
          <a:p>
            <a:pPr marL="342900" indent="-342900">
              <a:buAutoNum type="arabicPeriod"/>
            </a:pPr>
            <a:r>
              <a:rPr lang="en-US" sz="1800" dirty="0"/>
              <a:t>Have them list all engagement points across the entire organization.</a:t>
            </a:r>
          </a:p>
          <a:p>
            <a:pPr marL="800100" lvl="1" indent="-342900">
              <a:buFont typeface="Arial" pitchFamily="34" charset="0"/>
              <a:buChar char="•"/>
            </a:pPr>
            <a:r>
              <a:rPr lang="en-US" sz="1800" dirty="0"/>
              <a:t>Write items on index cards.</a:t>
            </a:r>
          </a:p>
          <a:p>
            <a:pPr marL="800100" lvl="1" indent="-342900">
              <a:buFont typeface="Arial" pitchFamily="34" charset="0"/>
              <a:buChar char="•"/>
            </a:pPr>
            <a:r>
              <a:rPr lang="en-US" sz="1800" dirty="0"/>
              <a:t>Request consistent information – amount of time, number of volunteers, </a:t>
            </a:r>
          </a:p>
          <a:p>
            <a:pPr marL="800100" lvl="1" indent="3175"/>
            <a:r>
              <a:rPr lang="en-US" sz="1800" dirty="0"/>
              <a:t>internal lead, etc.</a:t>
            </a:r>
          </a:p>
          <a:p>
            <a:pPr marL="342900" indent="-342900">
              <a:buAutoNum type="arabicPeriod"/>
            </a:pPr>
            <a:r>
              <a:rPr lang="en-US" dirty="0"/>
              <a:t>Collect index cards and organize into a master document.</a:t>
            </a:r>
          </a:p>
          <a:p>
            <a:pPr marL="800100" lvl="1" indent="-342900">
              <a:buFont typeface="Arial" pitchFamily="34" charset="0"/>
              <a:buChar char="•"/>
            </a:pPr>
            <a:r>
              <a:rPr lang="en-US" dirty="0"/>
              <a:t>Eliminate duplicates.</a:t>
            </a:r>
          </a:p>
          <a:p>
            <a:pPr marL="800100" lvl="1" indent="-342900">
              <a:buFont typeface="Arial" pitchFamily="34" charset="0"/>
              <a:buChar char="•"/>
            </a:pPr>
            <a:r>
              <a:rPr lang="en-US" dirty="0"/>
              <a:t>Resolve discrepancies.</a:t>
            </a:r>
          </a:p>
          <a:p>
            <a:pPr marL="342900" indent="-342900">
              <a:buAutoNum type="arabicPeriod"/>
            </a:pPr>
            <a:endParaRPr lang="en-US" dirty="0"/>
          </a:p>
        </p:txBody>
      </p:sp>
      <p:pic>
        <p:nvPicPr>
          <p:cNvPr id="2" name="Picture 1"/>
          <p:cNvPicPr>
            <a:picLocks noChangeAspect="1"/>
          </p:cNvPicPr>
          <p:nvPr/>
        </p:nvPicPr>
        <p:blipFill>
          <a:blip r:embed="rId3"/>
          <a:stretch>
            <a:fillRect/>
          </a:stretch>
        </p:blipFill>
        <p:spPr>
          <a:xfrm>
            <a:off x="914400" y="4419600"/>
            <a:ext cx="7294418" cy="1714500"/>
          </a:xfrm>
          <a:prstGeom prst="rect">
            <a:avLst/>
          </a:prstGeom>
        </p:spPr>
      </p:pic>
    </p:spTree>
    <p:extLst>
      <p:ext uri="{BB962C8B-B14F-4D97-AF65-F5344CB8AC3E}">
        <p14:creationId xmlns:p14="http://schemas.microsoft.com/office/powerpoint/2010/main" val="20413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2057400"/>
            <a:ext cx="7620000" cy="2677656"/>
          </a:xfrm>
          <a:prstGeom prst="rect">
            <a:avLst/>
          </a:prstGeom>
          <a:noFill/>
        </p:spPr>
        <p:txBody>
          <a:bodyPr wrap="square" rtlCol="0">
            <a:spAutoFit/>
          </a:bodyPr>
          <a:lstStyle/>
          <a:p>
            <a:pPr marL="342900" indent="-342900">
              <a:buAutoNum type="arabicPeriod"/>
            </a:pPr>
            <a:r>
              <a:rPr lang="en-US" sz="2800" dirty="0">
                <a:solidFill>
                  <a:schemeClr val="bg1">
                    <a:lumMod val="85000"/>
                  </a:schemeClr>
                </a:solidFill>
              </a:rPr>
              <a:t>Document all involvement/engagement opportunities.</a:t>
            </a:r>
          </a:p>
          <a:p>
            <a:pPr marL="342900" indent="-342900">
              <a:buAutoNum type="arabicPeriod"/>
            </a:pPr>
            <a:r>
              <a:rPr lang="en-US" sz="2800" dirty="0"/>
              <a:t>Prioritize and decide when “engagement” begins.</a:t>
            </a:r>
          </a:p>
          <a:p>
            <a:pPr marL="342900" indent="-342900">
              <a:buAutoNum type="arabicPeriod"/>
            </a:pPr>
            <a:r>
              <a:rPr lang="en-US" sz="2800" dirty="0">
                <a:solidFill>
                  <a:schemeClr val="bg1">
                    <a:lumMod val="85000"/>
                  </a:schemeClr>
                </a:solidFill>
              </a:rPr>
              <a:t>Revise materials to focus on opportunities.</a:t>
            </a:r>
          </a:p>
          <a:p>
            <a:pPr marL="342900" indent="-342900">
              <a:buAutoNum type="arabicPeriod"/>
            </a:pPr>
            <a:r>
              <a:rPr lang="en-US" sz="2800" dirty="0">
                <a:solidFill>
                  <a:schemeClr val="bg1">
                    <a:lumMod val="85000"/>
                  </a:schemeClr>
                </a:solidFill>
              </a:rPr>
              <a:t>Move people through to higher engagement.</a:t>
            </a:r>
          </a:p>
        </p:txBody>
      </p:sp>
    </p:spTree>
    <p:extLst>
      <p:ext uri="{BB962C8B-B14F-4D97-AF65-F5344CB8AC3E}">
        <p14:creationId xmlns:p14="http://schemas.microsoft.com/office/powerpoint/2010/main" val="4279317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1447800"/>
            <a:ext cx="6087293" cy="4062651"/>
          </a:xfrm>
          <a:prstGeom prst="rect">
            <a:avLst/>
          </a:prstGeom>
          <a:noFill/>
        </p:spPr>
        <p:txBody>
          <a:bodyPr wrap="square" rtlCol="0">
            <a:spAutoFit/>
          </a:bodyPr>
          <a:lstStyle/>
          <a:p>
            <a:r>
              <a:rPr lang="en-US" sz="2000" dirty="0"/>
              <a:t>Is an </a:t>
            </a:r>
            <a:r>
              <a:rPr lang="en-US" sz="2000" b="1" dirty="0">
                <a:solidFill>
                  <a:srgbClr val="007BC3"/>
                </a:solidFill>
              </a:rPr>
              <a:t>engaged member </a:t>
            </a:r>
            <a:r>
              <a:rPr lang="en-US" sz="2000" dirty="0"/>
              <a:t>someone who…</a:t>
            </a:r>
          </a:p>
          <a:p>
            <a:pPr marL="512763" indent="-166688"/>
            <a:endParaRPr lang="en-US" sz="1200" dirty="0"/>
          </a:p>
          <a:p>
            <a:pPr marL="512763" indent="-166688">
              <a:buFont typeface="Arial" pitchFamily="34" charset="0"/>
              <a:buChar char="•"/>
            </a:pPr>
            <a:r>
              <a:rPr lang="en-US" sz="2000" dirty="0"/>
              <a:t>Serves on your Executive Board/Board of Directors</a:t>
            </a:r>
          </a:p>
          <a:p>
            <a:pPr marL="512763" indent="-166688">
              <a:buFont typeface="Arial" pitchFamily="34" charset="0"/>
              <a:buChar char="•"/>
            </a:pPr>
            <a:r>
              <a:rPr lang="en-US" sz="2000" dirty="0"/>
              <a:t>Writes an article</a:t>
            </a:r>
          </a:p>
          <a:p>
            <a:pPr marL="512763" indent="-166688">
              <a:buFont typeface="Arial" pitchFamily="34" charset="0"/>
              <a:buChar char="•"/>
            </a:pPr>
            <a:r>
              <a:rPr lang="en-US" sz="2000" dirty="0"/>
              <a:t>Volunteers for a committee</a:t>
            </a:r>
          </a:p>
          <a:p>
            <a:pPr marL="512763" indent="-166688">
              <a:buFont typeface="Arial" pitchFamily="34" charset="0"/>
              <a:buChar char="•"/>
            </a:pPr>
            <a:r>
              <a:rPr lang="en-US" sz="2000" dirty="0"/>
              <a:t>Mentors new members</a:t>
            </a:r>
          </a:p>
          <a:p>
            <a:pPr marL="512763" indent="-166688">
              <a:buFont typeface="Arial" pitchFamily="34" charset="0"/>
              <a:buChar char="•"/>
            </a:pPr>
            <a:r>
              <a:rPr lang="en-US" sz="2000" dirty="0"/>
              <a:t>Attends your meeting</a:t>
            </a:r>
          </a:p>
          <a:p>
            <a:pPr marL="512763" indent="-166688">
              <a:buFont typeface="Arial" pitchFamily="34" charset="0"/>
              <a:buChar char="•"/>
            </a:pPr>
            <a:r>
              <a:rPr lang="en-US" sz="2000" dirty="0"/>
              <a:t>Reads your newsletter</a:t>
            </a:r>
          </a:p>
          <a:p>
            <a:pPr marL="512763" indent="-166688">
              <a:buFont typeface="Arial" pitchFamily="34" charset="0"/>
              <a:buChar char="•"/>
            </a:pPr>
            <a:r>
              <a:rPr lang="en-US" sz="2000" dirty="0"/>
              <a:t>Recruits other members</a:t>
            </a:r>
          </a:p>
          <a:p>
            <a:pPr marL="512763" indent="-166688">
              <a:buFont typeface="Arial" pitchFamily="34" charset="0"/>
              <a:buChar char="•"/>
            </a:pPr>
            <a:r>
              <a:rPr lang="en-US" sz="2000" dirty="0"/>
              <a:t>Speaks at your meeting</a:t>
            </a:r>
          </a:p>
          <a:p>
            <a:pPr marL="512763" indent="-166688">
              <a:buFont typeface="Arial" pitchFamily="34" charset="0"/>
              <a:buChar char="•"/>
            </a:pPr>
            <a:r>
              <a:rPr lang="en-US" sz="2000" dirty="0"/>
              <a:t>Visits your website</a:t>
            </a:r>
          </a:p>
          <a:p>
            <a:pPr marL="117475" indent="-117475">
              <a:buFont typeface="Arial" pitchFamily="34" charset="0"/>
              <a:buChar char="•"/>
            </a:pPr>
            <a:endParaRPr lang="en-US" dirty="0"/>
          </a:p>
        </p:txBody>
      </p:sp>
    </p:spTree>
    <p:extLst>
      <p:ext uri="{BB962C8B-B14F-4D97-AF65-F5344CB8AC3E}">
        <p14:creationId xmlns:p14="http://schemas.microsoft.com/office/powerpoint/2010/main" val="2471715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8313" y="2438400"/>
            <a:ext cx="7696200" cy="2492990"/>
          </a:xfrm>
          <a:prstGeom prst="rect">
            <a:avLst/>
          </a:prstGeom>
          <a:noFill/>
        </p:spPr>
        <p:txBody>
          <a:bodyPr wrap="square" rtlCol="0">
            <a:spAutoFit/>
          </a:bodyPr>
          <a:lstStyle/>
          <a:p>
            <a:pPr algn="ctr"/>
            <a:r>
              <a:rPr lang="en-US" sz="4400" b="1" dirty="0">
                <a:solidFill>
                  <a:srgbClr val="007BC3"/>
                </a:solidFill>
              </a:rPr>
              <a:t>Opportunities don’t carry the same value </a:t>
            </a:r>
          </a:p>
          <a:p>
            <a:pPr algn="ctr"/>
            <a:r>
              <a:rPr lang="en-US" sz="4400" b="1" dirty="0">
                <a:solidFill>
                  <a:srgbClr val="007BC3"/>
                </a:solidFill>
              </a:rPr>
              <a:t>(to you or the member).</a:t>
            </a:r>
          </a:p>
          <a:p>
            <a:pPr marL="117475" indent="-117475" algn="ctr">
              <a:buFont typeface="Arial" pitchFamily="34" charset="0"/>
              <a:buChar char="•"/>
            </a:pPr>
            <a:endParaRPr lang="en-US" b="1" dirty="0">
              <a:solidFill>
                <a:srgbClr val="007BC3"/>
              </a:solidFill>
            </a:endParaRPr>
          </a:p>
        </p:txBody>
      </p:sp>
    </p:spTree>
    <p:extLst>
      <p:ext uri="{BB962C8B-B14F-4D97-AF65-F5344CB8AC3E}">
        <p14:creationId xmlns:p14="http://schemas.microsoft.com/office/powerpoint/2010/main" val="2733097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0" y="2057400"/>
            <a:ext cx="7620000" cy="3970318"/>
          </a:xfrm>
          <a:prstGeom prst="rect">
            <a:avLst/>
          </a:prstGeom>
          <a:noFill/>
        </p:spPr>
        <p:txBody>
          <a:bodyPr wrap="square" rtlCol="0">
            <a:spAutoFit/>
          </a:bodyPr>
          <a:lstStyle/>
          <a:p>
            <a:pPr marL="342900" indent="-342900">
              <a:buAutoNum type="arabicPeriod"/>
            </a:pPr>
            <a:r>
              <a:rPr lang="en-US" sz="2000" dirty="0"/>
              <a:t>Prioritize opportunities.  (How involve your stakeholders?)</a:t>
            </a:r>
          </a:p>
          <a:p>
            <a:pPr marL="342900" indent="-342900">
              <a:buAutoNum type="arabicPeriod"/>
            </a:pPr>
            <a:r>
              <a:rPr lang="en-US" sz="2000" dirty="0"/>
              <a:t>Develop map/flowchart/cycle – any format that will help you illustrate the opportunities within your organization. (sample)</a:t>
            </a:r>
          </a:p>
          <a:p>
            <a:pPr marL="512763" indent="-168275">
              <a:buFont typeface="Arial" pitchFamily="34" charset="0"/>
              <a:buChar char="•"/>
            </a:pPr>
            <a:r>
              <a:rPr lang="en-US" sz="2000" dirty="0"/>
              <a:t>Slight modifications to the document and you can use it externally.</a:t>
            </a:r>
          </a:p>
          <a:p>
            <a:pPr marL="690563" lvl="3" indent="-177800">
              <a:buFont typeface="Arial" pitchFamily="34" charset="0"/>
              <a:buChar char="•"/>
            </a:pPr>
            <a:r>
              <a:rPr lang="en-US" sz="2000" dirty="0"/>
              <a:t>Internally: Help staff, key volunteers understand priorities; allocate resources accordingly</a:t>
            </a:r>
          </a:p>
          <a:p>
            <a:pPr marL="690563" lvl="3" indent="-177800">
              <a:buFont typeface="Arial" pitchFamily="34" charset="0"/>
              <a:buChar char="•"/>
            </a:pPr>
            <a:r>
              <a:rPr lang="en-US" sz="2000" dirty="0"/>
              <a:t>Externally: Show individuals (members/non-members) how they can get involved in the organization.</a:t>
            </a:r>
          </a:p>
          <a:p>
            <a:pPr marL="341313" lvl="3" indent="-341313"/>
            <a:r>
              <a:rPr lang="en-US" sz="2000" dirty="0"/>
              <a:t>3.   Define “engagement” for your organization.</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402079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bwMode="auto">
          <a:xfrm>
            <a:off x="3018234" y="2893219"/>
            <a:ext cx="0" cy="642938"/>
          </a:xfrm>
          <a:prstGeom prst="straightConnector1">
            <a:avLst/>
          </a:prstGeom>
          <a:solidFill>
            <a:srgbClr val="095CC4"/>
          </a:solidFill>
          <a:ln>
            <a:noFill/>
            <a:tailEnd type="arrow"/>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051" name="Picture 3"/>
          <p:cNvPicPr>
            <a:picLocks noChangeAspect="1" noChangeArrowheads="1"/>
          </p:cNvPicPr>
          <p:nvPr/>
        </p:nvPicPr>
        <p:blipFill>
          <a:blip r:embed="rId2"/>
          <a:srcRect/>
          <a:stretch>
            <a:fillRect/>
          </a:stretch>
        </p:blipFill>
        <p:spPr bwMode="auto">
          <a:xfrm>
            <a:off x="33803" y="1524000"/>
            <a:ext cx="9144000" cy="4501582"/>
          </a:xfrm>
          <a:prstGeom prst="rect">
            <a:avLst/>
          </a:prstGeom>
          <a:noFill/>
          <a:ln w="9525">
            <a:noFill/>
            <a:miter lim="800000"/>
            <a:headEnd/>
            <a:tailEnd/>
          </a:ln>
        </p:spPr>
      </p:pic>
    </p:spTree>
    <p:extLst>
      <p:ext uri="{BB962C8B-B14F-4D97-AF65-F5344CB8AC3E}">
        <p14:creationId xmlns:p14="http://schemas.microsoft.com/office/powerpoint/2010/main" val="207958836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371600"/>
            <a:ext cx="7620000" cy="2677656"/>
          </a:xfrm>
          <a:prstGeom prst="rect">
            <a:avLst/>
          </a:prstGeom>
          <a:noFill/>
        </p:spPr>
        <p:txBody>
          <a:bodyPr wrap="square" rtlCol="0">
            <a:spAutoFit/>
          </a:bodyPr>
          <a:lstStyle/>
          <a:p>
            <a:pPr marL="342900" indent="-342900">
              <a:buAutoNum type="arabicPeriod"/>
            </a:pPr>
            <a:r>
              <a:rPr lang="en-US" sz="2800" dirty="0">
                <a:solidFill>
                  <a:schemeClr val="bg1">
                    <a:lumMod val="85000"/>
                  </a:schemeClr>
                </a:solidFill>
              </a:rPr>
              <a:t>Document all involvement/engagement opportunities.</a:t>
            </a:r>
          </a:p>
          <a:p>
            <a:pPr marL="342900" indent="-342900">
              <a:buAutoNum type="arabicPeriod"/>
            </a:pPr>
            <a:r>
              <a:rPr lang="en-US" sz="2800" dirty="0">
                <a:solidFill>
                  <a:schemeClr val="bg1">
                    <a:lumMod val="85000"/>
                  </a:schemeClr>
                </a:solidFill>
              </a:rPr>
              <a:t>Prioritize and decide when “engagement” begins.</a:t>
            </a:r>
          </a:p>
          <a:p>
            <a:pPr marL="342900" indent="-342900">
              <a:buAutoNum type="arabicPeriod"/>
            </a:pPr>
            <a:r>
              <a:rPr lang="en-US" sz="2800" dirty="0"/>
              <a:t>Revise materials to focus on opportunities.</a:t>
            </a:r>
          </a:p>
          <a:p>
            <a:pPr marL="342900" indent="-342900">
              <a:buAutoNum type="arabicPeriod"/>
            </a:pPr>
            <a:r>
              <a:rPr lang="en-US" sz="2800" dirty="0">
                <a:solidFill>
                  <a:schemeClr val="bg1">
                    <a:lumMod val="85000"/>
                  </a:schemeClr>
                </a:solidFill>
              </a:rPr>
              <a:t>Move people through to higher engagement.</a:t>
            </a:r>
          </a:p>
        </p:txBody>
      </p:sp>
    </p:spTree>
    <p:extLst>
      <p:ext uri="{BB962C8B-B14F-4D97-AF65-F5344CB8AC3E}">
        <p14:creationId xmlns:p14="http://schemas.microsoft.com/office/powerpoint/2010/main" val="3262145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9600" y="1981200"/>
            <a:ext cx="8001000" cy="3139321"/>
          </a:xfrm>
          <a:prstGeom prst="rect">
            <a:avLst/>
          </a:prstGeom>
          <a:noFill/>
        </p:spPr>
        <p:txBody>
          <a:bodyPr wrap="square" rtlCol="0">
            <a:spAutoFit/>
          </a:bodyPr>
          <a:lstStyle/>
          <a:p>
            <a:pPr marL="342900" indent="-342900">
              <a:buAutoNum type="arabicPeriod"/>
            </a:pPr>
            <a:r>
              <a:rPr lang="en-US" sz="1800" dirty="0"/>
              <a:t>Research how you currently communicate opportunities.</a:t>
            </a:r>
          </a:p>
          <a:p>
            <a:pPr marL="342900" indent="-342900">
              <a:buAutoNum type="arabicPeriod"/>
            </a:pPr>
            <a:r>
              <a:rPr lang="en-US" sz="1800" dirty="0"/>
              <a:t>Understand actual (current) member/non-member participation across opportunities.  Use as benchmarks to gauge impact of new strategy. </a:t>
            </a:r>
          </a:p>
          <a:p>
            <a:pPr marL="342900" indent="-342900">
              <a:buAutoNum type="arabicPeriod"/>
            </a:pPr>
            <a:r>
              <a:rPr lang="en-US" sz="1800" dirty="0"/>
              <a:t>Based on organizational priorities, revise materials to </a:t>
            </a:r>
          </a:p>
          <a:p>
            <a:pPr marL="630238" lvl="1" indent="-173038">
              <a:buFont typeface="Arial" pitchFamily="34" charset="0"/>
              <a:buChar char="•"/>
            </a:pPr>
            <a:r>
              <a:rPr lang="en-US" sz="1800" dirty="0"/>
              <a:t>better communicate opportunities.</a:t>
            </a:r>
          </a:p>
          <a:p>
            <a:pPr marL="630238" lvl="1" indent="-173038">
              <a:buFont typeface="Arial" pitchFamily="34" charset="0"/>
              <a:buChar char="•"/>
            </a:pPr>
            <a:r>
              <a:rPr lang="en-US" sz="1800" dirty="0"/>
              <a:t>highlight key opportunities.</a:t>
            </a:r>
          </a:p>
          <a:p>
            <a:pPr marL="342900" indent="-342900">
              <a:buAutoNum type="arabicPeriod"/>
            </a:pPr>
            <a:r>
              <a:rPr lang="en-US" sz="1800" dirty="0"/>
              <a:t>Remember:</a:t>
            </a:r>
          </a:p>
          <a:p>
            <a:pPr marL="630238" lvl="1" indent="-173038">
              <a:buFont typeface="Arial" pitchFamily="34" charset="0"/>
              <a:buChar char="•"/>
            </a:pPr>
            <a:r>
              <a:rPr lang="en-US" sz="1800" dirty="0"/>
              <a:t>Communicate to members and non-members.</a:t>
            </a:r>
          </a:p>
          <a:p>
            <a:pPr marL="630238" lvl="1" indent="-173038">
              <a:buFont typeface="Arial" pitchFamily="34" charset="0"/>
              <a:buChar char="•"/>
            </a:pPr>
            <a:r>
              <a:rPr lang="en-US" sz="1800" dirty="0"/>
              <a:t>An individual’s priorities may not match the organization’s.  Highlight opportunities of various time commitments, skill sets, etc.</a:t>
            </a:r>
          </a:p>
          <a:p>
            <a:pPr marL="173038" lvl="1" indent="-173038"/>
            <a:r>
              <a:rPr lang="en-US" sz="1800" dirty="0"/>
              <a:t>5.   Establish metrics for measuring impact of your engagement strategy.</a:t>
            </a:r>
          </a:p>
        </p:txBody>
      </p:sp>
    </p:spTree>
    <p:extLst>
      <p:ext uri="{BB962C8B-B14F-4D97-AF65-F5344CB8AC3E}">
        <p14:creationId xmlns:p14="http://schemas.microsoft.com/office/powerpoint/2010/main" val="4111874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371600"/>
            <a:ext cx="7620000" cy="2677656"/>
          </a:xfrm>
          <a:prstGeom prst="rect">
            <a:avLst/>
          </a:prstGeom>
          <a:noFill/>
        </p:spPr>
        <p:txBody>
          <a:bodyPr wrap="square" rtlCol="0">
            <a:spAutoFit/>
          </a:bodyPr>
          <a:lstStyle/>
          <a:p>
            <a:pPr marL="342900" indent="-342900">
              <a:buAutoNum type="arabicPeriod"/>
            </a:pPr>
            <a:r>
              <a:rPr lang="en-US" sz="2800" dirty="0">
                <a:solidFill>
                  <a:schemeClr val="bg1">
                    <a:lumMod val="85000"/>
                  </a:schemeClr>
                </a:solidFill>
              </a:rPr>
              <a:t>Document all involvement/engagement opportunities.</a:t>
            </a:r>
          </a:p>
          <a:p>
            <a:pPr marL="342900" indent="-342900">
              <a:buAutoNum type="arabicPeriod"/>
            </a:pPr>
            <a:r>
              <a:rPr lang="en-US" sz="2800" dirty="0">
                <a:solidFill>
                  <a:schemeClr val="bg1">
                    <a:lumMod val="85000"/>
                  </a:schemeClr>
                </a:solidFill>
              </a:rPr>
              <a:t>Prioritize and decide when “engagement” begins.</a:t>
            </a:r>
          </a:p>
          <a:p>
            <a:pPr marL="342900" indent="-342900">
              <a:buAutoNum type="arabicPeriod"/>
            </a:pPr>
            <a:r>
              <a:rPr lang="en-US" sz="2800" dirty="0">
                <a:solidFill>
                  <a:schemeClr val="bg1">
                    <a:lumMod val="85000"/>
                  </a:schemeClr>
                </a:solidFill>
              </a:rPr>
              <a:t>Revise materials to focus on opportunities.</a:t>
            </a:r>
          </a:p>
          <a:p>
            <a:pPr marL="342900" indent="-342900">
              <a:buAutoNum type="arabicPeriod"/>
            </a:pPr>
            <a:r>
              <a:rPr lang="en-US" sz="2800" dirty="0"/>
              <a:t>Move people through to higher engagement.</a:t>
            </a:r>
          </a:p>
        </p:txBody>
      </p:sp>
    </p:spTree>
    <p:extLst>
      <p:ext uri="{BB962C8B-B14F-4D97-AF65-F5344CB8AC3E}">
        <p14:creationId xmlns:p14="http://schemas.microsoft.com/office/powerpoint/2010/main" val="256383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Sustainability and Growth</a:t>
            </a:r>
          </a:p>
        </p:txBody>
      </p:sp>
      <p:sp>
        <p:nvSpPr>
          <p:cNvPr id="3" name="Content Placeholder 2"/>
          <p:cNvSpPr>
            <a:spLocks noGrp="1"/>
          </p:cNvSpPr>
          <p:nvPr>
            <p:ph idx="1"/>
          </p:nvPr>
        </p:nvSpPr>
        <p:spPr>
          <a:xfrm>
            <a:off x="609600" y="2133600"/>
            <a:ext cx="4800600" cy="3810000"/>
          </a:xfrm>
        </p:spPr>
        <p:txBody>
          <a:bodyPr/>
          <a:lstStyle/>
          <a:p>
            <a:r>
              <a:rPr lang="en-US" dirty="0"/>
              <a:t>Membership is a sales cycle.</a:t>
            </a:r>
          </a:p>
          <a:p>
            <a:r>
              <a:rPr lang="en-US" dirty="0"/>
              <a:t>You need people in all stages to maintain (and grow!).</a:t>
            </a:r>
          </a:p>
          <a:p>
            <a:r>
              <a:rPr lang="en-US" dirty="0"/>
              <a:t>Don’t leave strategy to chance.  Set the course for where you want to go.</a:t>
            </a:r>
          </a:p>
          <a:p>
            <a:pPr lvl="1"/>
            <a:r>
              <a:rPr lang="en-US" sz="1600" dirty="0"/>
              <a:t>Increase # of members by ___</a:t>
            </a:r>
          </a:p>
          <a:p>
            <a:pPr lvl="1"/>
            <a:r>
              <a:rPr lang="en-US" sz="1600" dirty="0"/>
              <a:t>Increase prospect conversion by ___</a:t>
            </a:r>
          </a:p>
          <a:p>
            <a:pPr lvl="1"/>
            <a:r>
              <a:rPr lang="en-US" sz="1600" dirty="0"/>
              <a:t>Increase member retention by ___</a:t>
            </a:r>
          </a:p>
          <a:p>
            <a:endParaRPr lang="en-US" dirty="0"/>
          </a:p>
        </p:txBody>
      </p:sp>
      <p:pic>
        <p:nvPicPr>
          <p:cNvPr id="4" name="Picture 3"/>
          <p:cNvPicPr>
            <a:picLocks noChangeAspect="1"/>
          </p:cNvPicPr>
          <p:nvPr/>
        </p:nvPicPr>
        <p:blipFill>
          <a:blip r:embed="rId2"/>
          <a:stretch>
            <a:fillRect/>
          </a:stretch>
        </p:blipFill>
        <p:spPr>
          <a:xfrm>
            <a:off x="5867400" y="2971800"/>
            <a:ext cx="2907456" cy="1966023"/>
          </a:xfrm>
          <a:prstGeom prst="rect">
            <a:avLst/>
          </a:prstGeom>
        </p:spPr>
      </p:pic>
    </p:spTree>
    <p:extLst>
      <p:ext uri="{BB962C8B-B14F-4D97-AF65-F5344CB8AC3E}">
        <p14:creationId xmlns:p14="http://schemas.microsoft.com/office/powerpoint/2010/main" val="2659250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 y="1066800"/>
            <a:ext cx="9144000" cy="914400"/>
          </a:xfrm>
        </p:spPr>
        <p:txBody>
          <a:bodyPr>
            <a:normAutofit/>
          </a:bodyPr>
          <a:lstStyle/>
          <a:p>
            <a:r>
              <a:rPr lang="en-US" sz="3600" dirty="0">
                <a:solidFill>
                  <a:srgbClr val="007BC3"/>
                </a:solidFill>
                <a:latin typeface="+mn-lt"/>
              </a:rPr>
              <a:t>“Engagement Acceleration Curve”</a:t>
            </a:r>
          </a:p>
        </p:txBody>
      </p:sp>
      <p:sp>
        <p:nvSpPr>
          <p:cNvPr id="9" name="TextBox 8"/>
          <p:cNvSpPr txBox="1"/>
          <p:nvPr/>
        </p:nvSpPr>
        <p:spPr>
          <a:xfrm>
            <a:off x="6477000" y="5918904"/>
            <a:ext cx="2316340" cy="307777"/>
          </a:xfrm>
          <a:prstGeom prst="rect">
            <a:avLst/>
          </a:prstGeom>
          <a:solidFill>
            <a:schemeClr val="bg1"/>
          </a:solidFill>
          <a:ln>
            <a:noFill/>
          </a:ln>
        </p:spPr>
        <p:txBody>
          <a:bodyPr wrap="none" rtlCol="0">
            <a:spAutoFit/>
          </a:bodyPr>
          <a:lstStyle/>
          <a:p>
            <a:r>
              <a:rPr lang="en-US" sz="1400" u="sng" dirty="0"/>
              <a:t>Maximum Engagement</a:t>
            </a:r>
            <a:r>
              <a:rPr lang="en-US" sz="1400" dirty="0"/>
              <a:t>, p.32</a:t>
            </a:r>
          </a:p>
        </p:txBody>
      </p:sp>
      <p:pic>
        <p:nvPicPr>
          <p:cNvPr id="4" name="Picture 3"/>
          <p:cNvPicPr>
            <a:picLocks noChangeAspect="1"/>
          </p:cNvPicPr>
          <p:nvPr/>
        </p:nvPicPr>
        <p:blipFill>
          <a:blip r:embed="rId3"/>
          <a:stretch>
            <a:fillRect/>
          </a:stretch>
        </p:blipFill>
        <p:spPr>
          <a:xfrm>
            <a:off x="1981200" y="2022303"/>
            <a:ext cx="5562600" cy="3855497"/>
          </a:xfrm>
          <a:prstGeom prst="rect">
            <a:avLst/>
          </a:prstGeom>
        </p:spPr>
      </p:pic>
    </p:spTree>
    <p:extLst>
      <p:ext uri="{BB962C8B-B14F-4D97-AF65-F5344CB8AC3E}">
        <p14:creationId xmlns:p14="http://schemas.microsoft.com/office/powerpoint/2010/main" val="42742327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2133600" y="381000"/>
            <a:ext cx="5822156" cy="1714500"/>
          </a:xfrm>
          <a:prstGeom prst="rect">
            <a:avLst/>
          </a:prstGeom>
          <a:noFill/>
          <a:ln w="9525">
            <a:noFill/>
            <a:miter lim="800000"/>
            <a:headEnd/>
            <a:tailEnd/>
          </a:ln>
        </p:spPr>
        <p:txBody>
          <a:bodyPr vert="horz" wrap="square" lIns="35719" tIns="35719" rIns="35719" bIns="35719" numCol="1" anchor="ctr" anchorCtr="0" compatLnSpc="1">
            <a:prstTxWarp prst="textNoShape">
              <a:avLst/>
            </a:prstTxWarp>
          </a:bodyPr>
          <a:lstStyle/>
          <a:p>
            <a:pPr lvl="0" algn="l">
              <a:defRPr/>
            </a:pPr>
            <a:r>
              <a:rPr lang="en-US" sz="3516" kern="0" dirty="0">
                <a:latin typeface="Franklin Gothic Book"/>
              </a:rPr>
              <a:t>Membership Engagement</a:t>
            </a:r>
            <a:endParaRPr lang="en-US" sz="5625" kern="0" dirty="0"/>
          </a:p>
        </p:txBody>
      </p:sp>
      <p:cxnSp>
        <p:nvCxnSpPr>
          <p:cNvPr id="10" name="Straight Arrow Connector 9"/>
          <p:cNvCxnSpPr/>
          <p:nvPr/>
        </p:nvCxnSpPr>
        <p:spPr bwMode="auto">
          <a:xfrm>
            <a:off x="3018234" y="2893219"/>
            <a:ext cx="0" cy="642938"/>
          </a:xfrm>
          <a:prstGeom prst="straightConnector1">
            <a:avLst/>
          </a:prstGeom>
          <a:solidFill>
            <a:srgbClr val="095CC4"/>
          </a:solidFill>
          <a:ln>
            <a:noFill/>
            <a:tailEnd type="arrow"/>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4098" name="Picture 2"/>
          <p:cNvPicPr>
            <a:picLocks noChangeAspect="1" noChangeArrowheads="1"/>
          </p:cNvPicPr>
          <p:nvPr/>
        </p:nvPicPr>
        <p:blipFill>
          <a:blip r:embed="rId2"/>
          <a:srcRect/>
          <a:stretch>
            <a:fillRect/>
          </a:stretch>
        </p:blipFill>
        <p:spPr bwMode="auto">
          <a:xfrm>
            <a:off x="1828800" y="1752600"/>
            <a:ext cx="5490296" cy="4363196"/>
          </a:xfrm>
          <a:prstGeom prst="rect">
            <a:avLst/>
          </a:prstGeom>
          <a:noFill/>
          <a:ln w="9525">
            <a:noFill/>
            <a:miter lim="800000"/>
            <a:headEnd/>
            <a:tailEnd/>
          </a:ln>
        </p:spPr>
      </p:pic>
    </p:spTree>
    <p:extLst>
      <p:ext uri="{BB962C8B-B14F-4D97-AF65-F5344CB8AC3E}">
        <p14:creationId xmlns:p14="http://schemas.microsoft.com/office/powerpoint/2010/main" val="9967387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2057400"/>
            <a:ext cx="4267200" cy="1200329"/>
          </a:xfrm>
          <a:prstGeom prst="rect">
            <a:avLst/>
          </a:prstGeom>
          <a:noFill/>
        </p:spPr>
        <p:txBody>
          <a:bodyPr wrap="square" rtlCol="0">
            <a:spAutoFit/>
          </a:bodyPr>
          <a:lstStyle/>
          <a:p>
            <a:r>
              <a:rPr lang="en-US" sz="1800" dirty="0"/>
              <a:t>…it costs five to six times more to recruit a new “customer” than it does to keep an existing one.  </a:t>
            </a:r>
          </a:p>
          <a:p>
            <a:pPr algn="r"/>
            <a:r>
              <a:rPr lang="en-US" sz="1200" u="sng" dirty="0"/>
              <a:t>199 Ideas: Membership Recruitment and Retention</a:t>
            </a:r>
            <a:r>
              <a:rPr lang="en-US" sz="1200" dirty="0"/>
              <a:t>, p. 55</a:t>
            </a:r>
            <a:r>
              <a:rPr lang="en-US" sz="1800" dirty="0"/>
              <a:t> </a:t>
            </a:r>
          </a:p>
        </p:txBody>
      </p:sp>
      <p:sp>
        <p:nvSpPr>
          <p:cNvPr id="10" name="TextBox 9"/>
          <p:cNvSpPr txBox="1"/>
          <p:nvPr/>
        </p:nvSpPr>
        <p:spPr>
          <a:xfrm>
            <a:off x="838200" y="3657600"/>
            <a:ext cx="4114800" cy="1384995"/>
          </a:xfrm>
          <a:prstGeom prst="rect">
            <a:avLst/>
          </a:prstGeom>
          <a:noFill/>
        </p:spPr>
        <p:txBody>
          <a:bodyPr wrap="square" rtlCol="0">
            <a:spAutoFit/>
          </a:bodyPr>
          <a:lstStyle/>
          <a:p>
            <a:r>
              <a:rPr lang="en-US" sz="1800" dirty="0"/>
              <a:t>Any discussion of renewing members must begin with the understanding that the association needs to deliver value to members in order to keep them.  </a:t>
            </a:r>
          </a:p>
          <a:p>
            <a:pPr algn="r"/>
            <a:r>
              <a:rPr lang="en-US" sz="1200" u="sng" dirty="0"/>
              <a:t>Membership Essentials</a:t>
            </a:r>
            <a:r>
              <a:rPr lang="en-US" sz="1200" dirty="0"/>
              <a:t>, p. 182 </a:t>
            </a:r>
          </a:p>
        </p:txBody>
      </p:sp>
      <p:pic>
        <p:nvPicPr>
          <p:cNvPr id="1026" name="Picture 2"/>
          <p:cNvPicPr>
            <a:picLocks noChangeAspect="1" noChangeArrowheads="1"/>
          </p:cNvPicPr>
          <p:nvPr/>
        </p:nvPicPr>
        <p:blipFill>
          <a:blip r:embed="rId3" cstate="print"/>
          <a:srcRect/>
          <a:stretch>
            <a:fillRect/>
          </a:stretch>
        </p:blipFill>
        <p:spPr bwMode="auto">
          <a:xfrm>
            <a:off x="5245647" y="1752600"/>
            <a:ext cx="2907753" cy="2971800"/>
          </a:xfrm>
          <a:prstGeom prst="rect">
            <a:avLst/>
          </a:prstGeom>
          <a:noFill/>
          <a:ln w="9525">
            <a:noFill/>
            <a:miter lim="800000"/>
            <a:headEnd/>
            <a:tailEnd/>
          </a:ln>
        </p:spPr>
      </p:pic>
    </p:spTree>
    <p:extLst>
      <p:ext uri="{BB962C8B-B14F-4D97-AF65-F5344CB8AC3E}">
        <p14:creationId xmlns:p14="http://schemas.microsoft.com/office/powerpoint/2010/main" val="351034960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5715000"/>
            <a:ext cx="6819496" cy="553998"/>
          </a:xfrm>
          <a:prstGeom prst="rect">
            <a:avLst/>
          </a:prstGeom>
          <a:noFill/>
        </p:spPr>
        <p:txBody>
          <a:bodyPr wrap="none" rtlCol="0">
            <a:spAutoFit/>
          </a:bodyPr>
          <a:lstStyle/>
          <a:p>
            <a:r>
              <a:rPr lang="en-US" sz="1000" dirty="0">
                <a:latin typeface="Arial Narrow" pitchFamily="34" charset="0"/>
                <a:hlinkClick r:id="rId2"/>
              </a:rPr>
              <a:t>http://www.regionalassociation.org/NR/rdonlyres/41676B70-06CA-47BA-9F68-5B32AA0EEBE8/11321/TheEconomicsofMembership110906.pdf</a:t>
            </a:r>
            <a:endParaRPr lang="en-US" sz="1000" dirty="0">
              <a:latin typeface="Arial Narrow" pitchFamily="34" charset="0"/>
            </a:endParaRPr>
          </a:p>
          <a:p>
            <a:endParaRPr lang="en-US" sz="1000" dirty="0">
              <a:latin typeface="Arial Narrow" pitchFamily="34" charset="0"/>
            </a:endParaRPr>
          </a:p>
          <a:p>
            <a:r>
              <a:rPr lang="en-US" sz="1000" dirty="0">
                <a:latin typeface="Arial Narrow" pitchFamily="34" charset="0"/>
                <a:hlinkClick r:id="rId3"/>
              </a:rPr>
              <a:t>http://www.marketinggeneral.com/blog/2010/09/10/membership-marketing-calculations-and-formulas/</a:t>
            </a:r>
            <a:r>
              <a:rPr lang="en-US" sz="1000" dirty="0">
                <a:latin typeface="Arial Narrow" pitchFamily="34" charset="0"/>
              </a:rPr>
              <a:t> </a:t>
            </a:r>
          </a:p>
        </p:txBody>
      </p:sp>
      <p:graphicFrame>
        <p:nvGraphicFramePr>
          <p:cNvPr id="9" name="Table 8"/>
          <p:cNvGraphicFramePr>
            <a:graphicFrameLocks noGrp="1"/>
          </p:cNvGraphicFramePr>
          <p:nvPr/>
        </p:nvGraphicFramePr>
        <p:xfrm>
          <a:off x="304800" y="1143000"/>
          <a:ext cx="8458200" cy="4267200"/>
        </p:xfrm>
        <a:graphic>
          <a:graphicData uri="http://schemas.openxmlformats.org/drawingml/2006/table">
            <a:tbl>
              <a:tblPr firstRow="1" bandRow="1">
                <a:tableStyleId>{5C22544A-7EE6-4342-B048-85BDC9FD1C3A}</a:tableStyleId>
              </a:tblPr>
              <a:tblGrid>
                <a:gridCol w="1319169">
                  <a:extLst>
                    <a:ext uri="{9D8B030D-6E8A-4147-A177-3AD203B41FA5}">
                      <a16:colId xmlns:a16="http://schemas.microsoft.com/office/drawing/2014/main" val="20000"/>
                    </a:ext>
                  </a:extLst>
                </a:gridCol>
                <a:gridCol w="2832333">
                  <a:extLst>
                    <a:ext uri="{9D8B030D-6E8A-4147-A177-3AD203B41FA5}">
                      <a16:colId xmlns:a16="http://schemas.microsoft.com/office/drawing/2014/main" val="20001"/>
                    </a:ext>
                  </a:extLst>
                </a:gridCol>
                <a:gridCol w="2075751">
                  <a:extLst>
                    <a:ext uri="{9D8B030D-6E8A-4147-A177-3AD203B41FA5}">
                      <a16:colId xmlns:a16="http://schemas.microsoft.com/office/drawing/2014/main" val="20002"/>
                    </a:ext>
                  </a:extLst>
                </a:gridCol>
                <a:gridCol w="2230947">
                  <a:extLst>
                    <a:ext uri="{9D8B030D-6E8A-4147-A177-3AD203B41FA5}">
                      <a16:colId xmlns:a16="http://schemas.microsoft.com/office/drawing/2014/main" val="20003"/>
                    </a:ext>
                  </a:extLst>
                </a:gridCol>
              </a:tblGrid>
              <a:tr h="142240">
                <a:tc>
                  <a:txBody>
                    <a:bodyPr/>
                    <a:lstStyle/>
                    <a:p>
                      <a:pPr algn="ctr"/>
                      <a:r>
                        <a:rPr lang="en-US" sz="1600" dirty="0">
                          <a:latin typeface="Arial Narrow" pitchFamily="34" charset="0"/>
                        </a:rPr>
                        <a:t>Metric</a:t>
                      </a:r>
                    </a:p>
                  </a:txBody>
                  <a:tcPr>
                    <a:solidFill>
                      <a:srgbClr val="007BC3"/>
                    </a:solidFill>
                  </a:tcPr>
                </a:tc>
                <a:tc>
                  <a:txBody>
                    <a:bodyPr/>
                    <a:lstStyle/>
                    <a:p>
                      <a:pPr algn="ctr"/>
                      <a:r>
                        <a:rPr lang="en-US" sz="1600" dirty="0">
                          <a:latin typeface="Arial Narrow" pitchFamily="34" charset="0"/>
                        </a:rPr>
                        <a:t>Description</a:t>
                      </a:r>
                    </a:p>
                  </a:txBody>
                  <a:tcPr>
                    <a:solidFill>
                      <a:srgbClr val="007BC3"/>
                    </a:solidFill>
                  </a:tcPr>
                </a:tc>
                <a:tc>
                  <a:txBody>
                    <a:bodyPr/>
                    <a:lstStyle/>
                    <a:p>
                      <a:pPr algn="ctr"/>
                      <a:r>
                        <a:rPr lang="en-US" sz="1600" dirty="0">
                          <a:latin typeface="Arial Narrow" pitchFamily="34" charset="0"/>
                        </a:rPr>
                        <a:t>Formula</a:t>
                      </a:r>
                    </a:p>
                  </a:txBody>
                  <a:tcPr>
                    <a:solidFill>
                      <a:srgbClr val="007BC3"/>
                    </a:solidFill>
                  </a:tcPr>
                </a:tc>
                <a:tc>
                  <a:txBody>
                    <a:bodyPr/>
                    <a:lstStyle/>
                    <a:p>
                      <a:pPr algn="ctr"/>
                      <a:r>
                        <a:rPr lang="en-US" sz="1600" dirty="0">
                          <a:latin typeface="Arial Narrow" pitchFamily="34" charset="0"/>
                        </a:rPr>
                        <a:t>Example</a:t>
                      </a:r>
                    </a:p>
                  </a:txBody>
                  <a:tcPr>
                    <a:solidFill>
                      <a:srgbClr val="007BC3"/>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Arial Narrow" pitchFamily="34" charset="0"/>
                        </a:rPr>
                        <a:t>response rate</a:t>
                      </a:r>
                    </a:p>
                    <a:p>
                      <a:pPr algn="ctr"/>
                      <a:endParaRPr lang="en-US" sz="1600" b="0" dirty="0">
                        <a:solidFill>
                          <a:schemeClr val="tx1"/>
                        </a:solidFill>
                        <a:latin typeface="Arial Narrow" pitchFamily="34" charset="0"/>
                      </a:endParaRPr>
                    </a:p>
                  </a:txBody>
                  <a:tcPr anchor="ctr">
                    <a:solidFill>
                      <a:srgbClr val="007BC3">
                        <a:alpha val="12157"/>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Arial Narrow" pitchFamily="34" charset="0"/>
                          <a:ea typeface="+mn-ea"/>
                          <a:cs typeface="+mn-cs"/>
                        </a:rPr>
                        <a:t>number of prospects who responded to a marketing effort</a:t>
                      </a:r>
                    </a:p>
                    <a:p>
                      <a:endParaRPr lang="en-US" sz="1600" dirty="0">
                        <a:latin typeface="Arial Narrow" pitchFamily="34" charset="0"/>
                      </a:endParaRPr>
                    </a:p>
                  </a:txBody>
                  <a:tcPr>
                    <a:solidFill>
                      <a:srgbClr val="007BC3">
                        <a:alpha val="12157"/>
                      </a:srgbClr>
                    </a:solidFill>
                  </a:tcPr>
                </a:tc>
                <a:tc>
                  <a:txBody>
                    <a:bodyPr/>
                    <a:lstStyle/>
                    <a:p>
                      <a:r>
                        <a:rPr lang="en-US" sz="1600" kern="1200" baseline="0" dirty="0">
                          <a:solidFill>
                            <a:schemeClr val="dk1"/>
                          </a:solidFill>
                          <a:latin typeface="Arial Narrow" pitchFamily="34" charset="0"/>
                          <a:ea typeface="+mn-ea"/>
                          <a:cs typeface="+mn-cs"/>
                        </a:rPr>
                        <a:t>total number of responses / total number of prospects contacted X 100</a:t>
                      </a:r>
                      <a:endParaRPr lang="en-US" sz="1600" dirty="0">
                        <a:latin typeface="Arial Narrow" pitchFamily="34" charset="0"/>
                      </a:endParaRPr>
                    </a:p>
                  </a:txBody>
                  <a:tcPr>
                    <a:solidFill>
                      <a:srgbClr val="007BC3">
                        <a:alpha val="12157"/>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Arial Narrow" pitchFamily="34" charset="0"/>
                          <a:ea typeface="+mn-ea"/>
                          <a:cs typeface="+mn-cs"/>
                        </a:rPr>
                        <a:t>(250/50,000) x 100 = .50%</a:t>
                      </a:r>
                    </a:p>
                    <a:p>
                      <a:endParaRPr lang="en-US" sz="1600" dirty="0">
                        <a:latin typeface="Arial Narrow" pitchFamily="34" charset="0"/>
                      </a:endParaRPr>
                    </a:p>
                  </a:txBody>
                  <a:tcPr>
                    <a:solidFill>
                      <a:srgbClr val="007BC3">
                        <a:alpha val="12157"/>
                      </a:srgbClr>
                    </a:solidFill>
                  </a:tcPr>
                </a:tc>
                <a:extLst>
                  <a:ext uri="{0D108BD9-81ED-4DB2-BD59-A6C34878D82A}">
                    <a16:rowId xmlns:a16="http://schemas.microsoft.com/office/drawing/2014/main" val="10001"/>
                  </a:ext>
                </a:extLst>
              </a:tr>
              <a:tr h="370840">
                <a:tc>
                  <a:txBody>
                    <a:bodyPr/>
                    <a:lstStyle/>
                    <a:p>
                      <a:pPr algn="ctr"/>
                      <a:r>
                        <a:rPr lang="en-US" sz="1600" b="1" u="none" kern="1200" baseline="0" dirty="0">
                          <a:solidFill>
                            <a:schemeClr val="tx1"/>
                          </a:solidFill>
                          <a:latin typeface="Arial Narrow" pitchFamily="34" charset="0"/>
                          <a:ea typeface="+mn-ea"/>
                          <a:cs typeface="+mn-cs"/>
                        </a:rPr>
                        <a:t>renewal rate </a:t>
                      </a:r>
                      <a:endParaRPr lang="en-US" sz="1600" b="1" u="none" dirty="0">
                        <a:solidFill>
                          <a:schemeClr val="tx1"/>
                        </a:solidFill>
                        <a:latin typeface="Arial Narrow" pitchFamily="34" charset="0"/>
                      </a:endParaRPr>
                    </a:p>
                  </a:txBody>
                  <a:tcPr anchor="ctr">
                    <a:solidFill>
                      <a:srgbClr val="007BC3">
                        <a:alpha val="34902"/>
                      </a:srgbClr>
                    </a:solidFill>
                  </a:tcPr>
                </a:tc>
                <a:tc>
                  <a:txBody>
                    <a:bodyPr/>
                    <a:lstStyle/>
                    <a:p>
                      <a:r>
                        <a:rPr lang="en-US" sz="1600" b="1" u="none" kern="1200" baseline="0" dirty="0">
                          <a:solidFill>
                            <a:schemeClr val="dk1"/>
                          </a:solidFill>
                          <a:latin typeface="Arial Narrow" pitchFamily="34" charset="0"/>
                          <a:ea typeface="+mn-ea"/>
                          <a:cs typeface="+mn-cs"/>
                        </a:rPr>
                        <a:t>number of members kept over a given period of time -- usually during a fiscal or calendar year</a:t>
                      </a:r>
                      <a:endParaRPr lang="en-US" sz="1600" b="1" u="none" dirty="0">
                        <a:latin typeface="Arial Narrow" pitchFamily="34" charset="0"/>
                      </a:endParaRPr>
                    </a:p>
                  </a:txBody>
                  <a:tcPr>
                    <a:solidFill>
                      <a:srgbClr val="007BC3">
                        <a:alpha val="38039"/>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dk1"/>
                          </a:solidFill>
                          <a:latin typeface="Arial Narrow" pitchFamily="34" charset="0"/>
                          <a:ea typeface="+mn-ea"/>
                          <a:cs typeface="+mn-cs"/>
                        </a:rPr>
                        <a:t>total number of members today (minus 12 month new members) / total number of members in previous year</a:t>
                      </a:r>
                      <a:endParaRPr lang="en-US" sz="1600" b="1" dirty="0">
                        <a:latin typeface="Arial Narrow" pitchFamily="34" charset="0"/>
                      </a:endParaRPr>
                    </a:p>
                  </a:txBody>
                  <a:tcPr>
                    <a:solidFill>
                      <a:srgbClr val="007BC3">
                        <a:alpha val="34902"/>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a:solidFill>
                            <a:schemeClr val="dk1"/>
                          </a:solidFill>
                          <a:latin typeface="Arial Narrow" pitchFamily="34" charset="0"/>
                          <a:ea typeface="+mn-ea"/>
                          <a:cs typeface="+mn-cs"/>
                        </a:rPr>
                        <a:t>(105 -15)/100 = 90%</a:t>
                      </a:r>
                    </a:p>
                    <a:p>
                      <a:endParaRPr lang="en-US" sz="1600" b="1" dirty="0">
                        <a:latin typeface="Arial Narrow" pitchFamily="34" charset="0"/>
                      </a:endParaRPr>
                    </a:p>
                  </a:txBody>
                  <a:tcPr>
                    <a:solidFill>
                      <a:srgbClr val="007BC3">
                        <a:alpha val="34902"/>
                      </a:srgbClr>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latin typeface="Arial Narrow" pitchFamily="34" charset="0"/>
                          <a:ea typeface="+mn-ea"/>
                          <a:cs typeface="+mn-cs"/>
                        </a:rPr>
                        <a:t>average tenure </a:t>
                      </a:r>
                    </a:p>
                    <a:p>
                      <a:pPr algn="ctr"/>
                      <a:endParaRPr lang="en-US" sz="1600" b="0" dirty="0">
                        <a:solidFill>
                          <a:schemeClr val="tx1"/>
                        </a:solidFill>
                        <a:latin typeface="Arial Narrow" pitchFamily="34" charset="0"/>
                      </a:endParaRPr>
                    </a:p>
                  </a:txBody>
                  <a:tcPr anchor="ctr">
                    <a:solidFill>
                      <a:srgbClr val="007BC3">
                        <a:alpha val="12157"/>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Arial Narrow" pitchFamily="34" charset="0"/>
                          <a:ea typeface="+mn-ea"/>
                          <a:cs typeface="+mn-cs"/>
                        </a:rPr>
                        <a:t>how long, on average, members stay with an association</a:t>
                      </a:r>
                    </a:p>
                    <a:p>
                      <a:endParaRPr lang="en-US" sz="1600" dirty="0">
                        <a:latin typeface="Arial Narrow" pitchFamily="34" charset="0"/>
                      </a:endParaRPr>
                    </a:p>
                  </a:txBody>
                  <a:tcPr>
                    <a:solidFill>
                      <a:srgbClr val="007BC3">
                        <a:alpha val="12157"/>
                      </a:srgb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600" dirty="0">
                          <a:latin typeface="Arial Narrow" pitchFamily="34" charset="0"/>
                        </a:rPr>
                        <a:t>calculate reciprocal of renewal rate (1 – renewal rate)</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en-US" sz="1600" baseline="0" dirty="0">
                          <a:latin typeface="Arial Narrow" pitchFamily="34" charset="0"/>
                        </a:rPr>
                        <a:t>1/reciprocal = AT</a:t>
                      </a:r>
                      <a:endParaRPr lang="en-US" sz="1600" dirty="0">
                        <a:latin typeface="Arial Narrow" pitchFamily="34" charset="0"/>
                      </a:endParaRPr>
                    </a:p>
                  </a:txBody>
                  <a:tcPr>
                    <a:solidFill>
                      <a:srgbClr val="007BC3">
                        <a:alpha val="12157"/>
                      </a:srgbClr>
                    </a:solidFill>
                  </a:tcPr>
                </a:tc>
                <a:tc>
                  <a:txBody>
                    <a:bodyPr/>
                    <a:lstStyle/>
                    <a:p>
                      <a:r>
                        <a:rPr lang="en-US" sz="1600" dirty="0">
                          <a:latin typeface="Arial Narrow" pitchFamily="34" charset="0"/>
                        </a:rPr>
                        <a:t>1 – .90 = .10 </a:t>
                      </a:r>
                    </a:p>
                    <a:p>
                      <a:endParaRPr lang="en-US" sz="1600" dirty="0">
                        <a:latin typeface="Arial Narrow" pitchFamily="34" charset="0"/>
                      </a:endParaRPr>
                    </a:p>
                    <a:p>
                      <a:endParaRPr lang="en-US" sz="1600" dirty="0">
                        <a:latin typeface="Arial Narrow" pitchFamily="34" charset="0"/>
                      </a:endParaRPr>
                    </a:p>
                    <a:p>
                      <a:r>
                        <a:rPr lang="en-US" sz="1600" dirty="0">
                          <a:latin typeface="Arial Narrow" pitchFamily="34" charset="0"/>
                        </a:rPr>
                        <a:t>1 /.10 = an average tenure of 10 years </a:t>
                      </a:r>
                    </a:p>
                  </a:txBody>
                  <a:tcPr>
                    <a:solidFill>
                      <a:srgbClr val="007BC3">
                        <a:alpha val="12157"/>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8172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905000"/>
            <a:ext cx="8229600" cy="1908215"/>
          </a:xfrm>
          <a:prstGeom prst="rect">
            <a:avLst/>
          </a:prstGeom>
          <a:noFill/>
        </p:spPr>
        <p:txBody>
          <a:bodyPr wrap="square" rtlCol="0">
            <a:spAutoFit/>
          </a:bodyPr>
          <a:lstStyle/>
          <a:p>
            <a:r>
              <a:rPr lang="en-US" dirty="0"/>
              <a:t>Approximately half [of respondents who have ever dropped their association membership] indicate their reasons had more to do with career and other life changes than with the performance of the association. </a:t>
            </a:r>
          </a:p>
          <a:p>
            <a:endParaRPr lang="en-US" dirty="0"/>
          </a:p>
          <a:p>
            <a:pPr algn="r"/>
            <a:r>
              <a:rPr lang="en-US" sz="1400" u="sng" dirty="0"/>
              <a:t>Membership Essentials</a:t>
            </a:r>
            <a:r>
              <a:rPr lang="en-US" sz="1400" dirty="0"/>
              <a:t>, p. 183</a:t>
            </a:r>
          </a:p>
          <a:p>
            <a:pPr algn="r"/>
            <a:endParaRPr lang="en-US" sz="1400" dirty="0"/>
          </a:p>
          <a:p>
            <a:endParaRPr lang="en-US" sz="1400" dirty="0"/>
          </a:p>
        </p:txBody>
      </p:sp>
    </p:spTree>
    <p:extLst>
      <p:ext uri="{BB962C8B-B14F-4D97-AF65-F5344CB8AC3E}">
        <p14:creationId xmlns:p14="http://schemas.microsoft.com/office/powerpoint/2010/main" val="4019366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905000"/>
            <a:ext cx="8229600" cy="2123658"/>
          </a:xfrm>
          <a:prstGeom prst="rect">
            <a:avLst/>
          </a:prstGeom>
          <a:noFill/>
        </p:spPr>
        <p:txBody>
          <a:bodyPr wrap="square" rtlCol="0">
            <a:spAutoFit/>
          </a:bodyPr>
          <a:lstStyle/>
          <a:p>
            <a:r>
              <a:rPr lang="en-US" dirty="0"/>
              <a:t>A renewal’s primary purpose is not to collect money; </a:t>
            </a:r>
            <a:r>
              <a:rPr lang="en-US" dirty="0">
                <a:solidFill>
                  <a:srgbClr val="007BC3"/>
                </a:solidFill>
              </a:rPr>
              <a:t>it’s to re-sell the member on your association and get them to re-join</a:t>
            </a:r>
            <a:r>
              <a:rPr lang="en-US" dirty="0"/>
              <a:t>...  Sometimes this is required in order to get the member to renew, and this is why many will not renew if all you do is send them a bill.</a:t>
            </a:r>
          </a:p>
          <a:p>
            <a:endParaRPr lang="en-US" dirty="0"/>
          </a:p>
          <a:p>
            <a:pPr algn="r"/>
            <a:r>
              <a:rPr lang="en-US" sz="1400" u="sng" dirty="0"/>
              <a:t>199 Ideas: Membership Recruitment and Retention</a:t>
            </a:r>
            <a:r>
              <a:rPr lang="en-US" sz="1400" dirty="0"/>
              <a:t>, p. 63</a:t>
            </a:r>
          </a:p>
          <a:p>
            <a:pPr algn="r"/>
            <a:endParaRPr lang="en-US" sz="1400" dirty="0"/>
          </a:p>
          <a:p>
            <a:endParaRPr lang="en-US" sz="1400" dirty="0"/>
          </a:p>
        </p:txBody>
      </p:sp>
    </p:spTree>
    <p:extLst>
      <p:ext uri="{BB962C8B-B14F-4D97-AF65-F5344CB8AC3E}">
        <p14:creationId xmlns:p14="http://schemas.microsoft.com/office/powerpoint/2010/main" val="1913186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19200"/>
            <a:ext cx="8229600" cy="2031325"/>
          </a:xfrm>
          <a:prstGeom prst="rect">
            <a:avLst/>
          </a:prstGeom>
          <a:noFill/>
        </p:spPr>
        <p:txBody>
          <a:bodyPr wrap="square" rtlCol="0">
            <a:spAutoFit/>
          </a:bodyPr>
          <a:lstStyle/>
          <a:p>
            <a:r>
              <a:rPr lang="en-US" dirty="0"/>
              <a:t>It’s time for the person to renew – connect their original needs with what the association delivered over the last 12 months.</a:t>
            </a:r>
          </a:p>
          <a:p>
            <a:endParaRPr lang="en-US" dirty="0"/>
          </a:p>
          <a:p>
            <a:pPr marL="233363" indent="-115888">
              <a:buFont typeface="Arial" pitchFamily="34" charset="0"/>
              <a:buChar char="•"/>
            </a:pPr>
            <a:r>
              <a:rPr lang="en-US" dirty="0"/>
              <a:t>What did members want?</a:t>
            </a:r>
          </a:p>
          <a:p>
            <a:pPr marL="233363" indent="-115888">
              <a:buFont typeface="Arial" pitchFamily="34" charset="0"/>
              <a:buChar char="•"/>
            </a:pPr>
            <a:r>
              <a:rPr lang="en-US" dirty="0"/>
              <a:t>What has the association done?</a:t>
            </a:r>
          </a:p>
          <a:p>
            <a:pPr marL="233363" indent="-115888">
              <a:buFont typeface="Arial" pitchFamily="34" charset="0"/>
              <a:buChar char="•"/>
            </a:pPr>
            <a:r>
              <a:rPr lang="en-US" dirty="0"/>
              <a:t>What is the association planning to do?</a:t>
            </a:r>
          </a:p>
          <a:p>
            <a:pPr marL="233363" indent="-115888">
              <a:buFont typeface="Arial" pitchFamily="34" charset="0"/>
              <a:buChar char="•"/>
            </a:pPr>
            <a:endParaRPr lang="en-US" dirty="0"/>
          </a:p>
        </p:txBody>
      </p:sp>
      <p:sp>
        <p:nvSpPr>
          <p:cNvPr id="9" name="TextBox 8"/>
          <p:cNvSpPr txBox="1"/>
          <p:nvPr/>
        </p:nvSpPr>
        <p:spPr>
          <a:xfrm>
            <a:off x="526525" y="4495800"/>
            <a:ext cx="8153400" cy="1415772"/>
          </a:xfrm>
          <a:prstGeom prst="rect">
            <a:avLst/>
          </a:prstGeom>
          <a:solidFill>
            <a:srgbClr val="007BC3"/>
          </a:solidFill>
        </p:spPr>
        <p:txBody>
          <a:bodyPr wrap="square" rtlCol="0">
            <a:spAutoFit/>
          </a:bodyPr>
          <a:lstStyle/>
          <a:p>
            <a:r>
              <a:rPr lang="en-US" sz="1800" b="1" dirty="0">
                <a:solidFill>
                  <a:schemeClr val="bg1"/>
                </a:solidFill>
              </a:rPr>
              <a:t>“Increasing the menu of programs and services was an attempt to increase the value of belonging.  The thinking was that the more an association offers with membership, the more value membership has.   Wrong.  Unused services have no value.</a:t>
            </a:r>
          </a:p>
          <a:p>
            <a:pPr algn="r"/>
            <a:r>
              <a:rPr lang="en-US" sz="1200" b="1" u="sng" dirty="0">
                <a:solidFill>
                  <a:schemeClr val="bg1"/>
                </a:solidFill>
              </a:rPr>
              <a:t>Race for Relevance</a:t>
            </a:r>
            <a:r>
              <a:rPr lang="en-US" sz="1200" b="1" dirty="0">
                <a:solidFill>
                  <a:schemeClr val="bg1"/>
                </a:solidFill>
              </a:rPr>
              <a:t>, p. 11</a:t>
            </a:r>
          </a:p>
        </p:txBody>
      </p:sp>
    </p:spTree>
    <p:extLst>
      <p:ext uri="{BB962C8B-B14F-4D97-AF65-F5344CB8AC3E}">
        <p14:creationId xmlns:p14="http://schemas.microsoft.com/office/powerpoint/2010/main" val="2732159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133600"/>
            <a:ext cx="9144000" cy="2316480"/>
          </a:xfrm>
          <a:prstGeom prst="rect">
            <a:avLst/>
          </a:prstGeom>
        </p:spPr>
      </p:pic>
    </p:spTree>
    <p:extLst>
      <p:ext uri="{BB962C8B-B14F-4D97-AF65-F5344CB8AC3E}">
        <p14:creationId xmlns:p14="http://schemas.microsoft.com/office/powerpoint/2010/main" val="32072669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163865"/>
            <a:ext cx="8001000" cy="6001643"/>
          </a:xfrm>
          <a:prstGeom prst="rect">
            <a:avLst/>
          </a:prstGeom>
          <a:noFill/>
        </p:spPr>
        <p:txBody>
          <a:bodyPr wrap="square" rtlCol="0">
            <a:spAutoFit/>
          </a:bodyPr>
          <a:lstStyle/>
          <a:p>
            <a:endParaRPr lang="en-US" dirty="0"/>
          </a:p>
          <a:p>
            <a:pPr marL="342900" indent="-342900">
              <a:buAutoNum type="arabicPeriod"/>
            </a:pPr>
            <a:r>
              <a:rPr lang="en-US" dirty="0"/>
              <a:t>Thank the member for being part of your association.</a:t>
            </a:r>
          </a:p>
          <a:p>
            <a:pPr marL="342900" indent="-342900">
              <a:buAutoNum type="arabicPeriod"/>
            </a:pPr>
            <a:endParaRPr lang="en-US" dirty="0"/>
          </a:p>
          <a:p>
            <a:pPr marL="342900" indent="-342900">
              <a:buAutoNum type="arabicPeriod"/>
            </a:pPr>
            <a:r>
              <a:rPr lang="en-US" dirty="0"/>
              <a:t>Remind the member why they joined.</a:t>
            </a:r>
          </a:p>
          <a:p>
            <a:pPr marL="800100" lvl="1" indent="-342900">
              <a:buFont typeface="Arial" pitchFamily="34" charset="0"/>
              <a:buChar char="•"/>
            </a:pPr>
            <a:r>
              <a:rPr lang="en-US" dirty="0"/>
              <a:t>If you don’t know specifics, you can probably take an educated guess based on their member type, employer, etc.</a:t>
            </a:r>
          </a:p>
          <a:p>
            <a:pPr marL="800100" lvl="1" indent="-342900">
              <a:buFont typeface="Arial" pitchFamily="34" charset="0"/>
              <a:buChar char="•"/>
            </a:pPr>
            <a:endParaRPr lang="en-US" dirty="0"/>
          </a:p>
          <a:p>
            <a:pPr marL="800100" lvl="1" indent="-342900">
              <a:buFont typeface="Arial" pitchFamily="34" charset="0"/>
              <a:buChar char="•"/>
            </a:pPr>
            <a:r>
              <a:rPr lang="en-US" dirty="0"/>
              <a:t>If not, use general language that describes a broad group of members.</a:t>
            </a:r>
          </a:p>
          <a:p>
            <a:pPr marL="800100" lvl="1" indent="-342900">
              <a:buFont typeface="Arial" pitchFamily="34" charset="0"/>
              <a:buChar char="•"/>
            </a:pPr>
            <a:endParaRPr lang="en-US" dirty="0"/>
          </a:p>
          <a:p>
            <a:pPr marL="800100" lvl="1" indent="-342900">
              <a:buFont typeface="Arial" pitchFamily="34" charset="0"/>
              <a:buChar char="•"/>
            </a:pPr>
            <a:endParaRPr lang="en-US" dirty="0"/>
          </a:p>
          <a:p>
            <a:pPr marL="800100" lvl="1" indent="-342900">
              <a:buFont typeface="Arial" pitchFamily="34" charset="0"/>
              <a:buChar char="•"/>
            </a:pPr>
            <a:endParaRPr lang="en-US" dirty="0"/>
          </a:p>
          <a:p>
            <a:pPr marL="342900" lvl="1" indent="-342900"/>
            <a:r>
              <a:rPr lang="en-US" dirty="0"/>
              <a:t> </a:t>
            </a:r>
          </a:p>
          <a:p>
            <a:pPr marL="342900" lvl="1" indent="-342900"/>
            <a:r>
              <a:rPr lang="en-US" dirty="0"/>
              <a:t>	</a:t>
            </a:r>
          </a:p>
          <a:p>
            <a:pPr marL="800100" lvl="1" indent="-342900"/>
            <a:endParaRPr lang="en-US" dirty="0"/>
          </a:p>
        </p:txBody>
      </p:sp>
      <p:sp>
        <p:nvSpPr>
          <p:cNvPr id="5" name="TextBox 4"/>
          <p:cNvSpPr txBox="1"/>
          <p:nvPr/>
        </p:nvSpPr>
        <p:spPr>
          <a:xfrm>
            <a:off x="685800" y="5181600"/>
            <a:ext cx="7924800" cy="738664"/>
          </a:xfrm>
          <a:prstGeom prst="rect">
            <a:avLst/>
          </a:prstGeom>
          <a:solidFill>
            <a:srgbClr val="007BC3"/>
          </a:solidFill>
        </p:spPr>
        <p:txBody>
          <a:bodyPr wrap="square" rtlCol="0">
            <a:spAutoFit/>
          </a:bodyPr>
          <a:lstStyle/>
          <a:p>
            <a:r>
              <a:rPr lang="en-US" sz="1400" b="1" dirty="0">
                <a:solidFill>
                  <a:schemeClr val="bg1"/>
                </a:solidFill>
              </a:rPr>
              <a:t>“The number one reason members join an association is because they believe the association will help them solve a problem.”</a:t>
            </a:r>
          </a:p>
          <a:p>
            <a:pPr algn="r"/>
            <a:r>
              <a:rPr lang="en-US" sz="1400" b="1" u="sng" dirty="0">
                <a:solidFill>
                  <a:schemeClr val="bg1"/>
                </a:solidFill>
              </a:rPr>
              <a:t>The End Of Membership As We Know It</a:t>
            </a:r>
            <a:r>
              <a:rPr lang="en-US" sz="1400" b="1" dirty="0">
                <a:solidFill>
                  <a:schemeClr val="bg1"/>
                </a:solidFill>
              </a:rPr>
              <a:t>, p. 39</a:t>
            </a:r>
            <a:endParaRPr lang="en-US" sz="1400" b="1" u="sng" dirty="0">
              <a:solidFill>
                <a:schemeClr val="bg1"/>
              </a:solidFill>
            </a:endParaRPr>
          </a:p>
        </p:txBody>
      </p:sp>
    </p:spTree>
    <p:extLst>
      <p:ext uri="{BB962C8B-B14F-4D97-AF65-F5344CB8AC3E}">
        <p14:creationId xmlns:p14="http://schemas.microsoft.com/office/powerpoint/2010/main" val="3406209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066800"/>
            <a:ext cx="8001000" cy="4770537"/>
          </a:xfrm>
          <a:prstGeom prst="rect">
            <a:avLst/>
          </a:prstGeom>
          <a:noFill/>
        </p:spPr>
        <p:txBody>
          <a:bodyPr wrap="square" rtlCol="0">
            <a:spAutoFit/>
          </a:bodyPr>
          <a:lstStyle/>
          <a:p>
            <a:pPr marL="342900" lvl="1" indent="-342900">
              <a:buFont typeface="+mj-lt"/>
              <a:buAutoNum type="arabicPeriod" startAt="3"/>
            </a:pPr>
            <a:r>
              <a:rPr lang="en-US" sz="1600" dirty="0"/>
              <a:t>Make your best case first.  (Remind the member what the association has done.)  The likelihood of renewal decreases significantly over time.  If you are sending</a:t>
            </a:r>
          </a:p>
          <a:p>
            <a:pPr marL="800100" lvl="2" indent="-342900">
              <a:buFont typeface="Arial" pitchFamily="34" charset="0"/>
              <a:buChar char="•"/>
            </a:pPr>
            <a:r>
              <a:rPr lang="en-US" sz="1600" dirty="0"/>
              <a:t>One reminder: Don’t send a 5 page letter – even though you only have one chance for the renewal. Keep the letter clean (focusing on top 3-4 programs/accomplishments).  You can always include a flyer (or link to a webpage for email) with additional information.</a:t>
            </a:r>
          </a:p>
          <a:p>
            <a:pPr marL="800100" lvl="2" indent="-342900">
              <a:buFont typeface="Arial" pitchFamily="34" charset="0"/>
              <a:buChar char="•"/>
            </a:pPr>
            <a:r>
              <a:rPr lang="en-US" sz="1600" dirty="0"/>
              <a:t>Multiple reminders: Identify messages and divide them across the notices.  Start with most popular and then move to benefits that are high value, but to a smaller audience.</a:t>
            </a:r>
          </a:p>
          <a:p>
            <a:pPr marL="800100" lvl="2" indent="-342900">
              <a:buFont typeface="Arial" pitchFamily="34" charset="0"/>
              <a:buChar char="•"/>
            </a:pPr>
            <a:endParaRPr lang="en-US" sz="1600" dirty="0"/>
          </a:p>
          <a:p>
            <a:pPr marL="800100" lvl="2" indent="-342900"/>
            <a:endParaRPr lang="en-US" sz="1600" dirty="0"/>
          </a:p>
          <a:p>
            <a:pPr marL="800100" lvl="2" indent="-342900"/>
            <a:endParaRPr lang="en-US" sz="1600" u="sng" dirty="0"/>
          </a:p>
          <a:p>
            <a:pPr marL="800100" lvl="2" indent="-342900"/>
            <a:endParaRPr lang="en-US" sz="1600" dirty="0"/>
          </a:p>
          <a:p>
            <a:pPr marL="800100" lvl="2" indent="-342900"/>
            <a:endParaRPr lang="en-US" sz="1600" dirty="0"/>
          </a:p>
          <a:p>
            <a:pPr marL="342900" lvl="2" indent="-342900">
              <a:buAutoNum type="arabicPeriod" startAt="4"/>
            </a:pPr>
            <a:r>
              <a:rPr lang="en-US" sz="1600" dirty="0"/>
              <a:t>Focus on tangible and intangible benefits.  </a:t>
            </a:r>
          </a:p>
          <a:p>
            <a:pPr marL="800100" lvl="3" indent="-342900">
              <a:buFont typeface="Arial" pitchFamily="34" charset="0"/>
              <a:buChar char="•"/>
            </a:pPr>
            <a:r>
              <a:rPr lang="en-US" sz="1600" dirty="0"/>
              <a:t>Results oriented?  Give more numbers, hard outcomes.</a:t>
            </a:r>
          </a:p>
          <a:p>
            <a:pPr marL="800100" lvl="3" indent="-342900">
              <a:buFont typeface="Arial" pitchFamily="34" charset="0"/>
              <a:buChar char="•"/>
            </a:pPr>
            <a:r>
              <a:rPr lang="en-US" sz="1600" dirty="0"/>
              <a:t>Greater good?  Story-telling and first hand accounts from other members.	</a:t>
            </a:r>
          </a:p>
          <a:p>
            <a:pPr marL="800100" lvl="1" indent="-342900"/>
            <a:endParaRPr lang="en-US" sz="1600" dirty="0"/>
          </a:p>
        </p:txBody>
      </p:sp>
      <p:sp>
        <p:nvSpPr>
          <p:cNvPr id="7" name="TextBox 6"/>
          <p:cNvSpPr txBox="1"/>
          <p:nvPr/>
        </p:nvSpPr>
        <p:spPr>
          <a:xfrm>
            <a:off x="533400" y="3581400"/>
            <a:ext cx="8153400" cy="861774"/>
          </a:xfrm>
          <a:prstGeom prst="rect">
            <a:avLst/>
          </a:prstGeom>
          <a:solidFill>
            <a:srgbClr val="007BC3"/>
          </a:solidFill>
        </p:spPr>
        <p:txBody>
          <a:bodyPr wrap="square" rtlCol="0">
            <a:spAutoFit/>
          </a:bodyPr>
          <a:lstStyle/>
          <a:p>
            <a:r>
              <a:rPr lang="en-US" sz="1800" b="1" dirty="0">
                <a:solidFill>
                  <a:schemeClr val="bg1"/>
                </a:solidFill>
              </a:rPr>
              <a:t>“The renewal communications you design should have a clear theme or story line running throughout the entire series.”</a:t>
            </a:r>
          </a:p>
          <a:p>
            <a:pPr algn="r"/>
            <a:r>
              <a:rPr lang="en-US" sz="1400" b="1" u="sng" dirty="0">
                <a:solidFill>
                  <a:schemeClr val="bg1"/>
                </a:solidFill>
              </a:rPr>
              <a:t>Membership Essentials</a:t>
            </a:r>
            <a:r>
              <a:rPr lang="en-US" sz="1400" b="1" dirty="0">
                <a:solidFill>
                  <a:schemeClr val="bg1"/>
                </a:solidFill>
              </a:rPr>
              <a:t>, p. 185</a:t>
            </a:r>
            <a:endParaRPr lang="en-US" b="1" dirty="0">
              <a:solidFill>
                <a:schemeClr val="bg1"/>
              </a:solidFill>
            </a:endParaRPr>
          </a:p>
        </p:txBody>
      </p:sp>
    </p:spTree>
    <p:extLst>
      <p:ext uri="{BB962C8B-B14F-4D97-AF65-F5344CB8AC3E}">
        <p14:creationId xmlns:p14="http://schemas.microsoft.com/office/powerpoint/2010/main" val="183319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38600" y="2190199"/>
            <a:ext cx="4343400" cy="2477601"/>
          </a:xfrm>
          <a:prstGeom prst="rect">
            <a:avLst/>
          </a:prstGeom>
          <a:noFill/>
        </p:spPr>
        <p:txBody>
          <a:bodyPr wrap="square" rtlCol="0">
            <a:spAutoFit/>
          </a:bodyPr>
          <a:lstStyle/>
          <a:p>
            <a:r>
              <a:rPr lang="en-US" b="1" dirty="0"/>
              <a:t>attract</a:t>
            </a:r>
            <a:r>
              <a:rPr lang="en-US" dirty="0"/>
              <a:t>: to draw by appealing to the emotions or senses, by stimulating interest, or by exciting admiration; allure; invite</a:t>
            </a:r>
          </a:p>
          <a:p>
            <a:endParaRPr lang="en-US" dirty="0"/>
          </a:p>
          <a:p>
            <a:r>
              <a:rPr lang="en-US" sz="1100" dirty="0">
                <a:hlinkClick r:id="rId3"/>
              </a:rPr>
              <a:t>http://www.dictionary.com/browse/attract</a:t>
            </a:r>
            <a:r>
              <a:rPr lang="en-US" sz="1100" dirty="0"/>
              <a:t> </a:t>
            </a:r>
            <a:endParaRPr lang="en-US" sz="1100" dirty="0"/>
          </a:p>
        </p:txBody>
      </p:sp>
      <p:sp>
        <p:nvSpPr>
          <p:cNvPr id="7" name="Pie 6"/>
          <p:cNvSpPr/>
          <p:nvPr/>
        </p:nvSpPr>
        <p:spPr>
          <a:xfrm>
            <a:off x="990600" y="2286000"/>
            <a:ext cx="5105400" cy="4648200"/>
          </a:xfrm>
          <a:prstGeom prst="pie">
            <a:avLst>
              <a:gd name="adj1" fmla="val 10800000"/>
              <a:gd name="adj2" fmla="val 16200000"/>
            </a:avLst>
          </a:prstGeom>
          <a:solidFill>
            <a:srgbClr val="007BC3">
              <a:alpha val="10196"/>
            </a:srgbClr>
          </a:solidFill>
          <a:ln w="76200">
            <a:solidFill>
              <a:srgbClr val="007BC3">
                <a:alpha val="10196"/>
              </a:srgbClr>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tx1"/>
              </a:solidFill>
            </a:endParaRPr>
          </a:p>
        </p:txBody>
      </p:sp>
      <p:sp>
        <p:nvSpPr>
          <p:cNvPr id="9" name="Rectangle 8"/>
          <p:cNvSpPr/>
          <p:nvPr/>
        </p:nvSpPr>
        <p:spPr>
          <a:xfrm>
            <a:off x="1447800" y="3330714"/>
            <a:ext cx="209941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solidFill>
                    <a:srgbClr val="0084C3"/>
                  </a:solidFill>
                </a:ln>
                <a:solidFill>
                  <a:srgbClr val="0084C3"/>
                </a:solidFill>
                <a:effectLst>
                  <a:outerShdw blurRad="76200" dist="50800" dir="5400000" algn="tl" rotWithShape="0">
                    <a:srgbClr val="000000">
                      <a:alpha val="65000"/>
                    </a:srgbClr>
                  </a:outerShdw>
                </a:effectLst>
              </a:rPr>
              <a:t>Attract</a:t>
            </a:r>
          </a:p>
        </p:txBody>
      </p:sp>
      <p:sp>
        <p:nvSpPr>
          <p:cNvPr id="12" name="Oval 11"/>
          <p:cNvSpPr/>
          <p:nvPr/>
        </p:nvSpPr>
        <p:spPr>
          <a:xfrm>
            <a:off x="2331402" y="2993741"/>
            <a:ext cx="453813" cy="413173"/>
          </a:xfrm>
          <a:prstGeom prst="ellipse">
            <a:avLst/>
          </a:prstGeom>
          <a:solidFill>
            <a:srgbClr val="0084C3"/>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t>1</a:t>
            </a:r>
          </a:p>
        </p:txBody>
      </p:sp>
    </p:spTree>
    <p:extLst>
      <p:ext uri="{BB962C8B-B14F-4D97-AF65-F5344CB8AC3E}">
        <p14:creationId xmlns:p14="http://schemas.microsoft.com/office/powerpoint/2010/main" val="12297192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066800"/>
            <a:ext cx="8001000" cy="3693319"/>
          </a:xfrm>
          <a:prstGeom prst="rect">
            <a:avLst/>
          </a:prstGeom>
          <a:noFill/>
        </p:spPr>
        <p:txBody>
          <a:bodyPr wrap="square" rtlCol="0">
            <a:spAutoFit/>
          </a:bodyPr>
          <a:lstStyle/>
          <a:p>
            <a:endParaRPr lang="en-US" dirty="0"/>
          </a:p>
          <a:p>
            <a:pPr marL="342900" indent="-342900">
              <a:buFont typeface="+mj-lt"/>
              <a:buAutoNum type="arabicPeriod" startAt="5"/>
            </a:pPr>
            <a:r>
              <a:rPr lang="en-US" dirty="0"/>
              <a:t>It’s about the us and we.  You want the member to feel like they were a part of the accomplishments AND that it would matter if the member was no longer part of the association.  </a:t>
            </a:r>
          </a:p>
          <a:p>
            <a:pPr marL="342900" indent="-342900">
              <a:buFont typeface="+mj-lt"/>
              <a:buAutoNum type="arabicPeriod" startAt="5"/>
            </a:pPr>
            <a:endParaRPr lang="en-US" dirty="0"/>
          </a:p>
          <a:p>
            <a:pPr marL="342900" indent="-342900">
              <a:buFont typeface="+mj-lt"/>
              <a:buAutoNum type="arabicPeriod" startAt="5"/>
            </a:pPr>
            <a:r>
              <a:rPr lang="en-US" dirty="0"/>
              <a:t>Give a deadline – from vague (renew today) to specific (by x/x/xx so you can…).</a:t>
            </a:r>
          </a:p>
          <a:p>
            <a:pPr marL="342900" indent="-342900">
              <a:buAutoNum type="arabicPeriod" startAt="5"/>
            </a:pPr>
            <a:endParaRPr lang="en-US" dirty="0"/>
          </a:p>
          <a:p>
            <a:pPr marL="800100" lvl="1" indent="-342900">
              <a:buFont typeface="Arial" pitchFamily="34" charset="0"/>
              <a:buChar char="•"/>
            </a:pPr>
            <a:endParaRPr lang="en-US" dirty="0"/>
          </a:p>
          <a:p>
            <a:pPr marL="800100" lvl="1" indent="-342900">
              <a:buFont typeface="Arial" pitchFamily="34" charset="0"/>
              <a:buChar char="•"/>
            </a:pPr>
            <a:endParaRPr lang="en-US" dirty="0"/>
          </a:p>
          <a:p>
            <a:pPr marL="800100" lvl="1" indent="-342900">
              <a:buFont typeface="Arial" pitchFamily="34" charset="0"/>
              <a:buChar char="•"/>
            </a:pPr>
            <a:endParaRPr lang="en-US" dirty="0"/>
          </a:p>
          <a:p>
            <a:pPr marL="342900" lvl="1" indent="-342900"/>
            <a:r>
              <a:rPr lang="en-US" dirty="0"/>
              <a:t> </a:t>
            </a:r>
          </a:p>
          <a:p>
            <a:pPr marL="342900" lvl="1" indent="-342900"/>
            <a:r>
              <a:rPr lang="en-US" dirty="0"/>
              <a:t>	</a:t>
            </a:r>
          </a:p>
          <a:p>
            <a:pPr marL="800100" lvl="1" indent="-342900"/>
            <a:endParaRPr lang="en-US" dirty="0"/>
          </a:p>
        </p:txBody>
      </p:sp>
      <p:sp>
        <p:nvSpPr>
          <p:cNvPr id="5" name="TextBox 4"/>
          <p:cNvSpPr txBox="1"/>
          <p:nvPr/>
        </p:nvSpPr>
        <p:spPr>
          <a:xfrm>
            <a:off x="685800" y="4191000"/>
            <a:ext cx="7924800" cy="1846659"/>
          </a:xfrm>
          <a:prstGeom prst="rect">
            <a:avLst/>
          </a:prstGeom>
          <a:solidFill>
            <a:srgbClr val="007BC3"/>
          </a:solidFill>
        </p:spPr>
        <p:txBody>
          <a:bodyPr wrap="square" rtlCol="0">
            <a:spAutoFit/>
          </a:bodyPr>
          <a:lstStyle/>
          <a:p>
            <a:r>
              <a:rPr lang="en-US" sz="2000" b="1" dirty="0">
                <a:solidFill>
                  <a:schemeClr val="bg1"/>
                </a:solidFill>
              </a:rPr>
              <a:t>“…members of all ages are likely questioning the value of membership in your association, but the youngest will continue to pose this question for the next 19 years.  They demand a return on investment unlike any other generation that has come before them.”</a:t>
            </a:r>
          </a:p>
          <a:p>
            <a:pPr algn="r"/>
            <a:r>
              <a:rPr lang="en-US" sz="1200" b="1" u="sng" dirty="0">
                <a:solidFill>
                  <a:schemeClr val="bg1"/>
                </a:solidFill>
              </a:rPr>
              <a:t>The End Of Membership As We Know It</a:t>
            </a:r>
            <a:r>
              <a:rPr lang="en-US" sz="1200" b="1" dirty="0">
                <a:solidFill>
                  <a:schemeClr val="bg1"/>
                </a:solidFill>
              </a:rPr>
              <a:t>, p. 5</a:t>
            </a:r>
            <a:endParaRPr lang="en-US" sz="1200" b="1" u="sng" dirty="0">
              <a:solidFill>
                <a:schemeClr val="bg1"/>
              </a:solidFill>
            </a:endParaRPr>
          </a:p>
        </p:txBody>
      </p:sp>
    </p:spTree>
    <p:extLst>
      <p:ext uri="{BB962C8B-B14F-4D97-AF65-F5344CB8AC3E}">
        <p14:creationId xmlns:p14="http://schemas.microsoft.com/office/powerpoint/2010/main" val="188700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905000"/>
            <a:ext cx="7848600" cy="1138773"/>
          </a:xfrm>
          <a:prstGeom prst="rect">
            <a:avLst/>
          </a:prstGeom>
          <a:solidFill>
            <a:srgbClr val="007BC3"/>
          </a:solidFill>
        </p:spPr>
        <p:txBody>
          <a:bodyPr wrap="square" rtlCol="0">
            <a:spAutoFit/>
          </a:bodyPr>
          <a:lstStyle/>
          <a:p>
            <a:pPr marL="117475" indent="-117475"/>
            <a:r>
              <a:rPr lang="en-US" b="1" dirty="0">
                <a:solidFill>
                  <a:schemeClr val="bg1"/>
                </a:solidFill>
              </a:rPr>
              <a:t>“Meaningful connections and experiences for your members will keep them coming back.”</a:t>
            </a:r>
          </a:p>
          <a:p>
            <a:pPr marL="117475" indent="-117475" algn="r"/>
            <a:r>
              <a:rPr lang="en-US" sz="2000" b="1" u="sng" dirty="0">
                <a:solidFill>
                  <a:schemeClr val="bg1"/>
                </a:solidFill>
              </a:rPr>
              <a:t>101 Ideas: Member Service and Engagement</a:t>
            </a:r>
            <a:r>
              <a:rPr lang="en-US" sz="2000" b="1" dirty="0">
                <a:solidFill>
                  <a:schemeClr val="bg1"/>
                </a:solidFill>
              </a:rPr>
              <a:t>, p. 31</a:t>
            </a:r>
            <a:endParaRPr lang="en-US" b="1" dirty="0">
              <a:solidFill>
                <a:schemeClr val="bg1"/>
              </a:solidFill>
            </a:endParaRPr>
          </a:p>
        </p:txBody>
      </p:sp>
      <p:sp>
        <p:nvSpPr>
          <p:cNvPr id="4" name="TextBox 3"/>
          <p:cNvSpPr txBox="1"/>
          <p:nvPr/>
        </p:nvSpPr>
        <p:spPr>
          <a:xfrm>
            <a:off x="990600" y="3886200"/>
            <a:ext cx="6575198" cy="646331"/>
          </a:xfrm>
          <a:prstGeom prst="rect">
            <a:avLst/>
          </a:prstGeom>
          <a:noFill/>
        </p:spPr>
        <p:txBody>
          <a:bodyPr wrap="none" rtlCol="0">
            <a:spAutoFit/>
          </a:bodyPr>
          <a:lstStyle/>
          <a:p>
            <a:r>
              <a:rPr lang="en-US" sz="3600" b="1" dirty="0">
                <a:solidFill>
                  <a:srgbClr val="007BC3"/>
                </a:solidFill>
              </a:rPr>
              <a:t>You can’t wait until the 364</a:t>
            </a:r>
            <a:r>
              <a:rPr lang="en-US" sz="3600" b="1" baseline="30000" dirty="0">
                <a:solidFill>
                  <a:srgbClr val="007BC3"/>
                </a:solidFill>
              </a:rPr>
              <a:t>th</a:t>
            </a:r>
            <a:r>
              <a:rPr lang="en-US" sz="3600" b="1" dirty="0">
                <a:solidFill>
                  <a:srgbClr val="007BC3"/>
                </a:solidFill>
              </a:rPr>
              <a:t> day.</a:t>
            </a:r>
          </a:p>
        </p:txBody>
      </p:sp>
    </p:spTree>
    <p:extLst>
      <p:ext uri="{BB962C8B-B14F-4D97-AF65-F5344CB8AC3E}">
        <p14:creationId xmlns:p14="http://schemas.microsoft.com/office/powerpoint/2010/main" val="297901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bwMode="auto">
          <a:xfrm>
            <a:off x="3018234" y="2893219"/>
            <a:ext cx="0" cy="642938"/>
          </a:xfrm>
          <a:prstGeom prst="straightConnector1">
            <a:avLst/>
          </a:prstGeom>
          <a:solidFill>
            <a:srgbClr val="095CC4"/>
          </a:solidFill>
          <a:ln>
            <a:noFill/>
            <a:tailEnd type="arrow"/>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3074" name="Picture 2"/>
          <p:cNvPicPr>
            <a:picLocks noChangeAspect="1" noChangeArrowheads="1"/>
          </p:cNvPicPr>
          <p:nvPr/>
        </p:nvPicPr>
        <p:blipFill>
          <a:blip r:embed="rId2"/>
          <a:srcRect/>
          <a:stretch>
            <a:fillRect/>
          </a:stretch>
        </p:blipFill>
        <p:spPr bwMode="auto">
          <a:xfrm rot="5400000">
            <a:off x="2255044" y="-502444"/>
            <a:ext cx="4725592" cy="8626080"/>
          </a:xfrm>
          <a:prstGeom prst="rect">
            <a:avLst/>
          </a:prstGeom>
          <a:noFill/>
          <a:ln w="9525">
            <a:noFill/>
            <a:miter lim="800000"/>
            <a:headEnd/>
            <a:tailEnd/>
          </a:ln>
        </p:spPr>
      </p:pic>
    </p:spTree>
    <p:extLst>
      <p:ext uri="{BB962C8B-B14F-4D97-AF65-F5344CB8AC3E}">
        <p14:creationId xmlns:p14="http://schemas.microsoft.com/office/powerpoint/2010/main" val="405892196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304791" y="1447800"/>
          <a:ext cx="8458209" cy="2819400"/>
        </p:xfrm>
        <a:graphic>
          <a:graphicData uri="http://schemas.openxmlformats.org/drawingml/2006/table">
            <a:tbl>
              <a:tblPr/>
              <a:tblGrid>
                <a:gridCol w="838206">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427023">
                  <a:extLst>
                    <a:ext uri="{9D8B030D-6E8A-4147-A177-3AD203B41FA5}">
                      <a16:colId xmlns:a16="http://schemas.microsoft.com/office/drawing/2014/main" val="20002"/>
                    </a:ext>
                  </a:extLst>
                </a:gridCol>
                <a:gridCol w="454132">
                  <a:extLst>
                    <a:ext uri="{9D8B030D-6E8A-4147-A177-3AD203B41FA5}">
                      <a16:colId xmlns:a16="http://schemas.microsoft.com/office/drawing/2014/main" val="20003"/>
                    </a:ext>
                  </a:extLst>
                </a:gridCol>
                <a:gridCol w="454132">
                  <a:extLst>
                    <a:ext uri="{9D8B030D-6E8A-4147-A177-3AD203B41FA5}">
                      <a16:colId xmlns:a16="http://schemas.microsoft.com/office/drawing/2014/main" val="20004"/>
                    </a:ext>
                  </a:extLst>
                </a:gridCol>
                <a:gridCol w="454132">
                  <a:extLst>
                    <a:ext uri="{9D8B030D-6E8A-4147-A177-3AD203B41FA5}">
                      <a16:colId xmlns:a16="http://schemas.microsoft.com/office/drawing/2014/main" val="20005"/>
                    </a:ext>
                  </a:extLst>
                </a:gridCol>
                <a:gridCol w="454132">
                  <a:extLst>
                    <a:ext uri="{9D8B030D-6E8A-4147-A177-3AD203B41FA5}">
                      <a16:colId xmlns:a16="http://schemas.microsoft.com/office/drawing/2014/main" val="20006"/>
                    </a:ext>
                  </a:extLst>
                </a:gridCol>
                <a:gridCol w="454132">
                  <a:extLst>
                    <a:ext uri="{9D8B030D-6E8A-4147-A177-3AD203B41FA5}">
                      <a16:colId xmlns:a16="http://schemas.microsoft.com/office/drawing/2014/main" val="20007"/>
                    </a:ext>
                  </a:extLst>
                </a:gridCol>
                <a:gridCol w="454132">
                  <a:extLst>
                    <a:ext uri="{9D8B030D-6E8A-4147-A177-3AD203B41FA5}">
                      <a16:colId xmlns:a16="http://schemas.microsoft.com/office/drawing/2014/main" val="20008"/>
                    </a:ext>
                  </a:extLst>
                </a:gridCol>
                <a:gridCol w="454132">
                  <a:extLst>
                    <a:ext uri="{9D8B030D-6E8A-4147-A177-3AD203B41FA5}">
                      <a16:colId xmlns:a16="http://schemas.microsoft.com/office/drawing/2014/main" val="20009"/>
                    </a:ext>
                  </a:extLst>
                </a:gridCol>
                <a:gridCol w="454132">
                  <a:extLst>
                    <a:ext uri="{9D8B030D-6E8A-4147-A177-3AD203B41FA5}">
                      <a16:colId xmlns:a16="http://schemas.microsoft.com/office/drawing/2014/main" val="20010"/>
                    </a:ext>
                  </a:extLst>
                </a:gridCol>
                <a:gridCol w="454132">
                  <a:extLst>
                    <a:ext uri="{9D8B030D-6E8A-4147-A177-3AD203B41FA5}">
                      <a16:colId xmlns:a16="http://schemas.microsoft.com/office/drawing/2014/main" val="20011"/>
                    </a:ext>
                  </a:extLst>
                </a:gridCol>
                <a:gridCol w="454132">
                  <a:extLst>
                    <a:ext uri="{9D8B030D-6E8A-4147-A177-3AD203B41FA5}">
                      <a16:colId xmlns:a16="http://schemas.microsoft.com/office/drawing/2014/main" val="20012"/>
                    </a:ext>
                  </a:extLst>
                </a:gridCol>
                <a:gridCol w="454132">
                  <a:extLst>
                    <a:ext uri="{9D8B030D-6E8A-4147-A177-3AD203B41FA5}">
                      <a16:colId xmlns:a16="http://schemas.microsoft.com/office/drawing/2014/main" val="20013"/>
                    </a:ext>
                  </a:extLst>
                </a:gridCol>
                <a:gridCol w="454132">
                  <a:extLst>
                    <a:ext uri="{9D8B030D-6E8A-4147-A177-3AD203B41FA5}">
                      <a16:colId xmlns:a16="http://schemas.microsoft.com/office/drawing/2014/main" val="20014"/>
                    </a:ext>
                  </a:extLst>
                </a:gridCol>
                <a:gridCol w="454132">
                  <a:extLst>
                    <a:ext uri="{9D8B030D-6E8A-4147-A177-3AD203B41FA5}">
                      <a16:colId xmlns:a16="http://schemas.microsoft.com/office/drawing/2014/main" val="20015"/>
                    </a:ext>
                  </a:extLst>
                </a:gridCol>
                <a:gridCol w="454132">
                  <a:extLst>
                    <a:ext uri="{9D8B030D-6E8A-4147-A177-3AD203B41FA5}">
                      <a16:colId xmlns:a16="http://schemas.microsoft.com/office/drawing/2014/main" val="20016"/>
                    </a:ext>
                  </a:extLst>
                </a:gridCol>
                <a:gridCol w="454132">
                  <a:extLst>
                    <a:ext uri="{9D8B030D-6E8A-4147-A177-3AD203B41FA5}">
                      <a16:colId xmlns:a16="http://schemas.microsoft.com/office/drawing/2014/main" val="20017"/>
                    </a:ext>
                  </a:extLst>
                </a:gridCol>
              </a:tblGrid>
              <a:tr h="352425">
                <a:tc>
                  <a:txBody>
                    <a:bodyPr/>
                    <a:lstStyle/>
                    <a:p>
                      <a:pPr algn="ctr" fontAlgn="b"/>
                      <a:r>
                        <a:rPr lang="en-US" sz="1200" b="0" i="0" u="none" strike="noStrike" dirty="0">
                          <a:solidFill>
                            <a:srgbClr val="000000"/>
                          </a:solidFill>
                          <a:latin typeface="Calibri"/>
                        </a:rPr>
                        <a:t>Retain</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EAF1DD"/>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EAF1DD"/>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EAF1DD"/>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EAF1DD"/>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EAF1DD"/>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7E4B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7E4B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7E4B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7E4B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7E4B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2D69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2D69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2D69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2D69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2D69A"/>
                    </a:solidFill>
                  </a:tcPr>
                </a:tc>
                <a:extLst>
                  <a:ext uri="{0D108BD9-81ED-4DB2-BD59-A6C34878D82A}">
                    <a16:rowId xmlns:a16="http://schemas.microsoft.com/office/drawing/2014/main" val="10000"/>
                  </a:ext>
                </a:extLst>
              </a:tr>
              <a:tr h="352425">
                <a:tc>
                  <a:txBody>
                    <a:bodyPr/>
                    <a:lstStyle/>
                    <a:p>
                      <a:pPr algn="ctr" fontAlgn="b"/>
                      <a:r>
                        <a:rPr lang="en-US" sz="900" b="0" i="0" u="none" strike="noStrike" dirty="0">
                          <a:solidFill>
                            <a:srgbClr val="000000"/>
                          </a:solidFill>
                          <a:latin typeface="Calibri"/>
                        </a:rPr>
                        <a:t>Involve/Engage</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CC0D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2A1C7"/>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2A1C7"/>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CC0D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2A1C7"/>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CC0D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CC0D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CC0D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E5E0E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CC0D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E5E0E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CCC0DA"/>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2A1C7"/>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2A1C7"/>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2A1C7"/>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2A1C7"/>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2A1C7"/>
                    </a:solidFill>
                  </a:tcPr>
                </a:tc>
                <a:extLst>
                  <a:ext uri="{0D108BD9-81ED-4DB2-BD59-A6C34878D82A}">
                    <a16:rowId xmlns:a16="http://schemas.microsoft.com/office/drawing/2014/main" val="10001"/>
                  </a:ext>
                </a:extLst>
              </a:tr>
              <a:tr h="352425">
                <a:tc>
                  <a:txBody>
                    <a:bodyPr/>
                    <a:lstStyle/>
                    <a:p>
                      <a:pPr algn="ctr" fontAlgn="b"/>
                      <a:r>
                        <a:rPr lang="en-US" sz="1200" b="0" i="0" u="none" strike="noStrike" dirty="0">
                          <a:solidFill>
                            <a:srgbClr val="000000"/>
                          </a:solidFill>
                          <a:latin typeface="Calibri"/>
                        </a:rPr>
                        <a:t>Recruit</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F2DDDC"/>
                          </a:solidFill>
                          <a:latin typeface="Calibri"/>
                        </a:rPr>
                        <a:t> </a:t>
                      </a:r>
                    </a:p>
                  </a:txBody>
                  <a:tcPr marL="0" marR="0" marT="0" marB="0" anchor="b">
                    <a:lnL>
                      <a:noFill/>
                    </a:lnL>
                    <a:lnR>
                      <a:noFill/>
                    </a:lnR>
                    <a:lnT>
                      <a:noFill/>
                    </a:lnT>
                    <a:lnB>
                      <a:noFill/>
                    </a:lnB>
                    <a:solidFill>
                      <a:srgbClr val="D99795"/>
                    </a:solidFill>
                  </a:tcPr>
                </a:tc>
                <a:tc>
                  <a:txBody>
                    <a:bodyPr/>
                    <a:lstStyle/>
                    <a:p>
                      <a:pPr algn="l" fontAlgn="b"/>
                      <a:r>
                        <a:rPr lang="en-US" sz="600" b="0" i="0" u="none" strike="noStrike" dirty="0">
                          <a:solidFill>
                            <a:srgbClr val="F2DDDC"/>
                          </a:solidFill>
                          <a:latin typeface="Calibri"/>
                        </a:rPr>
                        <a:t> </a:t>
                      </a:r>
                    </a:p>
                  </a:txBody>
                  <a:tcPr marL="0" marR="0" marT="0" marB="0" anchor="b">
                    <a:lnL>
                      <a:noFill/>
                    </a:lnL>
                    <a:lnR>
                      <a:noFill/>
                    </a:lnR>
                    <a:lnT>
                      <a:noFill/>
                    </a:lnT>
                    <a:lnB>
                      <a:noFill/>
                    </a:lnB>
                    <a:solidFill>
                      <a:srgbClr val="D99795"/>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F2DDDC"/>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E6B9B8"/>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99795"/>
                    </a:solidFill>
                  </a:tcPr>
                </a:tc>
                <a:extLst>
                  <a:ext uri="{0D108BD9-81ED-4DB2-BD59-A6C34878D82A}">
                    <a16:rowId xmlns:a16="http://schemas.microsoft.com/office/drawing/2014/main" val="10002"/>
                  </a:ext>
                </a:extLst>
              </a:tr>
              <a:tr h="352425">
                <a:tc>
                  <a:txBody>
                    <a:bodyPr/>
                    <a:lstStyle/>
                    <a:p>
                      <a:pPr algn="ctr" fontAlgn="b"/>
                      <a:r>
                        <a:rPr lang="en-US" sz="1200" b="0" i="0" u="none" strike="noStrike" dirty="0">
                          <a:solidFill>
                            <a:srgbClr val="000000"/>
                          </a:solidFill>
                          <a:latin typeface="Calibri"/>
                        </a:rPr>
                        <a:t>Attract</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95B3D7"/>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95B3D7"/>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DBE5F1"/>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tc>
                  <a:txBody>
                    <a:bodyPr/>
                    <a:lstStyle/>
                    <a:p>
                      <a:pPr algn="l" fontAlgn="b"/>
                      <a:r>
                        <a:rPr lang="en-US" sz="600" b="0" i="0" u="none" strike="noStrike" dirty="0">
                          <a:solidFill>
                            <a:srgbClr val="000000"/>
                          </a:solidFill>
                          <a:latin typeface="Calibri"/>
                        </a:rPr>
                        <a:t> </a:t>
                      </a:r>
                    </a:p>
                  </a:txBody>
                  <a:tcPr marL="0" marR="0" marT="0" marB="0" anchor="b">
                    <a:lnL>
                      <a:noFill/>
                    </a:lnL>
                    <a:lnR>
                      <a:noFill/>
                    </a:lnR>
                    <a:lnT>
                      <a:noFill/>
                    </a:lnT>
                    <a:lnB>
                      <a:noFill/>
                    </a:lnB>
                    <a:solidFill>
                      <a:srgbClr val="B8CCE4"/>
                    </a:solidFill>
                  </a:tcPr>
                </a:tc>
                <a:extLst>
                  <a:ext uri="{0D108BD9-81ED-4DB2-BD59-A6C34878D82A}">
                    <a16:rowId xmlns:a16="http://schemas.microsoft.com/office/drawing/2014/main" val="10003"/>
                  </a:ext>
                </a:extLst>
              </a:tr>
              <a:tr h="352425">
                <a:tc>
                  <a:txBody>
                    <a:bodyPr/>
                    <a:lstStyle/>
                    <a:p>
                      <a:pPr algn="l" fontAlgn="b"/>
                      <a:r>
                        <a:rPr lang="en-US" sz="600" b="0" i="0" u="none" strike="noStrike" dirty="0">
                          <a:solidFill>
                            <a:srgbClr val="000000"/>
                          </a:solidFill>
                          <a:latin typeface="Calibri"/>
                        </a:rPr>
                        <a:t>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425">
                <a:tc>
                  <a:txBody>
                    <a:bodyPr/>
                    <a:lstStyle/>
                    <a:p>
                      <a:pPr algn="l" fontAlgn="b"/>
                      <a:r>
                        <a:rPr lang="en-US" sz="600" b="0" i="0" u="none" strike="noStrike" dirty="0">
                          <a:solidFill>
                            <a:srgbClr val="000000"/>
                          </a:solidFill>
                          <a:latin typeface="Calibri"/>
                        </a:rPr>
                        <a:t>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352425">
                <a:tc>
                  <a:txBody>
                    <a:bodyPr/>
                    <a:lstStyle/>
                    <a:p>
                      <a:pPr algn="l" fontAlgn="b"/>
                      <a:r>
                        <a:rPr lang="en-US" sz="600" b="0" i="0" u="none" strike="noStrike" dirty="0">
                          <a:solidFill>
                            <a:srgbClr val="000000"/>
                          </a:solidFill>
                          <a:latin typeface="Calibri"/>
                        </a:rPr>
                        <a:t>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endParaRPr lang="en-US" sz="600" b="0" i="0" u="none" strike="noStrike" dirty="0">
                        <a:solidFill>
                          <a:srgbClr val="000000"/>
                        </a:solidFill>
                        <a:latin typeface="Calibri"/>
                      </a:endParaRPr>
                    </a:p>
                  </a:txBody>
                  <a:tcPr marL="0" marR="0" marT="0" marB="0">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endParaRPr lang="en-US" sz="600" b="0" i="0" u="none" strike="noStrike" dirty="0">
                        <a:solidFill>
                          <a:srgbClr val="000000"/>
                        </a:solidFill>
                        <a:latin typeface="Calibri"/>
                      </a:endParaRPr>
                    </a:p>
                  </a:txBody>
                  <a:tcPr marL="0" marR="0" marT="0" marB="0">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352425">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3" name="TextBox 1"/>
          <p:cNvSpPr txBox="1"/>
          <p:nvPr/>
        </p:nvSpPr>
        <p:spPr>
          <a:xfrm>
            <a:off x="7086600" y="3619500"/>
            <a:ext cx="704850"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Day</a:t>
            </a:r>
            <a:r>
              <a:rPr lang="en-US" sz="1100" baseline="0" dirty="0"/>
              <a:t> 365</a:t>
            </a:r>
            <a:endParaRPr lang="en-US" sz="1100" dirty="0"/>
          </a:p>
        </p:txBody>
      </p:sp>
      <p:sp>
        <p:nvSpPr>
          <p:cNvPr id="14" name="TextBox 2"/>
          <p:cNvSpPr txBox="1"/>
          <p:nvPr/>
        </p:nvSpPr>
        <p:spPr>
          <a:xfrm>
            <a:off x="1676400" y="3581400"/>
            <a:ext cx="704850"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Day</a:t>
            </a:r>
            <a:r>
              <a:rPr lang="en-US" sz="1100" baseline="0" dirty="0"/>
              <a:t> 1</a:t>
            </a:r>
            <a:endParaRPr lang="en-US" sz="1100" dirty="0"/>
          </a:p>
        </p:txBody>
      </p:sp>
      <p:cxnSp>
        <p:nvCxnSpPr>
          <p:cNvPr id="8" name="Straight Arrow Connector 7"/>
          <p:cNvCxnSpPr/>
          <p:nvPr/>
        </p:nvCxnSpPr>
        <p:spPr>
          <a:xfrm flipH="1">
            <a:off x="990600" y="26670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3820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382000" y="1600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0" y="2362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382000" y="2667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 y="3886200"/>
            <a:ext cx="8305800" cy="1823576"/>
          </a:xfrm>
          <a:prstGeom prst="rect">
            <a:avLst/>
          </a:prstGeom>
          <a:noFill/>
        </p:spPr>
        <p:txBody>
          <a:bodyPr wrap="square" rtlCol="0">
            <a:spAutoFit/>
          </a:bodyPr>
          <a:lstStyle/>
          <a:p>
            <a:r>
              <a:rPr lang="en-US" dirty="0"/>
              <a:t>Membership is a year-round activity.</a:t>
            </a:r>
          </a:p>
          <a:p>
            <a:endParaRPr lang="en-US" dirty="0"/>
          </a:p>
          <a:p>
            <a:r>
              <a:rPr lang="en-US" dirty="0"/>
              <a:t>You are always </a:t>
            </a:r>
          </a:p>
          <a:p>
            <a:pPr marL="342900" indent="-342900">
              <a:buAutoNum type="arabicPeriod"/>
            </a:pPr>
            <a:r>
              <a:rPr lang="en-US" dirty="0"/>
              <a:t>recruiting new members</a:t>
            </a:r>
          </a:p>
          <a:p>
            <a:pPr marL="342900" indent="-342900">
              <a:buAutoNum type="arabicPeriod"/>
            </a:pPr>
            <a:r>
              <a:rPr lang="en-US" dirty="0"/>
              <a:t>retaining existing members.</a:t>
            </a:r>
          </a:p>
          <a:p>
            <a:endParaRPr lang="en-US" sz="1050" dirty="0"/>
          </a:p>
          <a:p>
            <a:endParaRPr lang="en-US" sz="1200" dirty="0"/>
          </a:p>
        </p:txBody>
      </p:sp>
      <p:sp>
        <p:nvSpPr>
          <p:cNvPr id="20" name="5-Point Star 19"/>
          <p:cNvSpPr/>
          <p:nvPr/>
        </p:nvSpPr>
        <p:spPr>
          <a:xfrm>
            <a:off x="381000" y="3962400"/>
            <a:ext cx="152400" cy="152400"/>
          </a:xfrm>
          <a:prstGeom prst="star5">
            <a:avLst/>
          </a:prstGeom>
          <a:solidFill>
            <a:srgbClr val="007BC3"/>
          </a:solidFill>
          <a:ln>
            <a:solidFill>
              <a:srgbClr val="00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20"/>
          <p:cNvSpPr/>
          <p:nvPr/>
        </p:nvSpPr>
        <p:spPr>
          <a:xfrm>
            <a:off x="381000" y="4572000"/>
            <a:ext cx="152400" cy="152400"/>
          </a:xfrm>
          <a:prstGeom prst="star5">
            <a:avLst/>
          </a:prstGeom>
          <a:solidFill>
            <a:srgbClr val="007BC3"/>
          </a:solidFill>
          <a:ln>
            <a:solidFill>
              <a:srgbClr val="007B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04800" y="1447800"/>
            <a:ext cx="868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6218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7"/>
          <p:cNvSpPr txBox="1">
            <a:spLocks/>
          </p:cNvSpPr>
          <p:nvPr/>
        </p:nvSpPr>
        <p:spPr>
          <a:xfrm>
            <a:off x="2686050" y="2438400"/>
            <a:ext cx="4000392" cy="3200400"/>
          </a:xfrm>
          <a:prstGeom prst="rect">
            <a:avLst/>
          </a:prstGeom>
        </p:spPr>
        <p:txBody>
          <a:bodyPr vert="horz" lIns="91440" tIns="45720" rIns="91440" bIns="45720" rtlCol="0">
            <a:noAutofit/>
          </a:bodyPr>
          <a:lstStyle/>
          <a:p>
            <a:pPr marL="227013"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meetings</a:t>
            </a:r>
          </a:p>
          <a:p>
            <a:pPr marL="227013"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people</a:t>
            </a:r>
            <a:r>
              <a:rPr kumimoji="0" lang="en-US" sz="2000" b="0" i="0" u="none" strike="noStrike" kern="1200" cap="none" spc="0" normalizeH="0" noProof="0" dirty="0">
                <a:ln>
                  <a:noFill/>
                </a:ln>
                <a:effectLst/>
                <a:uLnTx/>
                <a:uFillTx/>
                <a:latin typeface="+mn-lt"/>
                <a:ea typeface="+mn-ea"/>
                <a:cs typeface="+mn-cs"/>
              </a:rPr>
              <a:t> </a:t>
            </a:r>
            <a:endParaRPr kumimoji="0" lang="en-US" sz="2000" b="0" i="0" u="none" strike="noStrike" kern="1200" cap="none" spc="0" normalizeH="0" baseline="0" noProof="0" dirty="0">
              <a:ln>
                <a:noFill/>
              </a:ln>
              <a:effectLst/>
              <a:uLnTx/>
              <a:uFillTx/>
              <a:latin typeface="+mn-lt"/>
              <a:ea typeface="+mn-ea"/>
              <a:cs typeface="+mn-cs"/>
            </a:endParaRPr>
          </a:p>
          <a:p>
            <a:pPr marL="227013"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newsletters</a:t>
            </a:r>
          </a:p>
          <a:p>
            <a:pPr marL="227013"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online presence </a:t>
            </a:r>
          </a:p>
          <a:p>
            <a:pPr marL="227013"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outside speaking engagements</a:t>
            </a:r>
          </a:p>
          <a:p>
            <a:pPr marL="227013"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social media – the organization’s, your personal</a:t>
            </a:r>
          </a:p>
          <a:p>
            <a:pPr marL="227013"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customer service</a:t>
            </a:r>
          </a:p>
          <a:p>
            <a:pPr marL="227013"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7"/>
          <p:cNvSpPr>
            <a:spLocks noGrp="1"/>
          </p:cNvSpPr>
          <p:nvPr>
            <p:ph idx="1"/>
          </p:nvPr>
        </p:nvSpPr>
        <p:spPr>
          <a:xfrm>
            <a:off x="2209800" y="2057400"/>
            <a:ext cx="8305800" cy="1752600"/>
          </a:xfrm>
        </p:spPr>
        <p:txBody>
          <a:bodyPr>
            <a:normAutofit/>
          </a:bodyPr>
          <a:lstStyle/>
          <a:p>
            <a:pPr>
              <a:buNone/>
            </a:pPr>
            <a:r>
              <a:rPr lang="en-US" sz="2000" dirty="0"/>
              <a:t>People are looking for </a:t>
            </a:r>
            <a:r>
              <a:rPr lang="en-US" sz="2000" b="1" dirty="0">
                <a:solidFill>
                  <a:srgbClr val="007BC3"/>
                </a:solidFill>
              </a:rPr>
              <a:t>YOU</a:t>
            </a:r>
            <a:r>
              <a:rPr lang="en-US" sz="2000" dirty="0"/>
              <a:t>!</a:t>
            </a:r>
            <a:endParaRPr lang="en-US" dirty="0"/>
          </a:p>
        </p:txBody>
      </p:sp>
    </p:spTree>
    <p:extLst>
      <p:ext uri="{BB962C8B-B14F-4D97-AF65-F5344CB8AC3E}">
        <p14:creationId xmlns:p14="http://schemas.microsoft.com/office/powerpoint/2010/main" val="2406005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57800" y="1752600"/>
            <a:ext cx="3657600" cy="3416320"/>
          </a:xfrm>
          <a:prstGeom prst="rect">
            <a:avLst/>
          </a:prstGeom>
          <a:noFill/>
        </p:spPr>
        <p:txBody>
          <a:bodyPr wrap="square" rtlCol="0">
            <a:spAutoFit/>
          </a:bodyPr>
          <a:lstStyle/>
          <a:p>
            <a:pPr>
              <a:buFont typeface="Arial" pitchFamily="34" charset="0"/>
              <a:buChar char="•"/>
            </a:pPr>
            <a:r>
              <a:rPr lang="en-US" dirty="0"/>
              <a:t> lapsed members</a:t>
            </a:r>
          </a:p>
          <a:p>
            <a:pPr>
              <a:buFont typeface="Arial" pitchFamily="34" charset="0"/>
              <a:buChar char="•"/>
            </a:pPr>
            <a:r>
              <a:rPr lang="en-US" dirty="0"/>
              <a:t> current members</a:t>
            </a:r>
          </a:p>
          <a:p>
            <a:pPr>
              <a:buFont typeface="Arial" pitchFamily="34" charset="0"/>
              <a:buChar char="•"/>
            </a:pPr>
            <a:r>
              <a:rPr lang="en-US" dirty="0"/>
              <a:t> non-members</a:t>
            </a:r>
          </a:p>
          <a:p>
            <a:pPr>
              <a:buFont typeface="Arial" pitchFamily="34" charset="0"/>
              <a:buChar char="•"/>
            </a:pPr>
            <a:r>
              <a:rPr lang="en-US" dirty="0"/>
              <a:t> volunteers</a:t>
            </a:r>
          </a:p>
          <a:p>
            <a:pPr>
              <a:buFont typeface="Arial" pitchFamily="34" charset="0"/>
              <a:buChar char="•"/>
            </a:pPr>
            <a:r>
              <a:rPr lang="en-US" dirty="0"/>
              <a:t> Board of Directors</a:t>
            </a:r>
          </a:p>
          <a:p>
            <a:pPr>
              <a:buFont typeface="Arial" pitchFamily="34" charset="0"/>
              <a:buChar char="•"/>
            </a:pPr>
            <a:r>
              <a:rPr lang="en-US" dirty="0"/>
              <a:t> other organizations</a:t>
            </a:r>
          </a:p>
          <a:p>
            <a:pPr>
              <a:buFont typeface="Arial" pitchFamily="34" charset="0"/>
              <a:buChar char="•"/>
            </a:pPr>
            <a:r>
              <a:rPr lang="en-US" dirty="0"/>
              <a:t> media</a:t>
            </a:r>
          </a:p>
          <a:p>
            <a:pPr>
              <a:buFont typeface="Arial" pitchFamily="34" charset="0"/>
              <a:buChar char="•"/>
            </a:pPr>
            <a:r>
              <a:rPr lang="en-US" dirty="0"/>
              <a:t> government</a:t>
            </a:r>
          </a:p>
          <a:p>
            <a:pPr>
              <a:buFont typeface="Arial" pitchFamily="34" charset="0"/>
              <a:buChar char="•"/>
            </a:pPr>
            <a:r>
              <a:rPr lang="en-US" dirty="0"/>
              <a:t> others?</a:t>
            </a:r>
          </a:p>
        </p:txBody>
      </p:sp>
      <p:sp>
        <p:nvSpPr>
          <p:cNvPr id="7" name="Rounded Rectangle 4"/>
          <p:cNvSpPr/>
          <p:nvPr/>
        </p:nvSpPr>
        <p:spPr>
          <a:xfrm>
            <a:off x="304800" y="2590800"/>
            <a:ext cx="4648200" cy="685800"/>
          </a:xfrm>
          <a:prstGeom prst="roundRect">
            <a:avLst/>
          </a:prstGeom>
          <a:solidFill>
            <a:srgbClr val="0084C3"/>
          </a:solid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1800" kern="1200" dirty="0"/>
              <a:t>Who is </a:t>
            </a:r>
            <a:r>
              <a:rPr lang="en-US" sz="1600" kern="1200" dirty="0"/>
              <a:t>speaking</a:t>
            </a:r>
            <a:r>
              <a:rPr lang="en-US" sz="1800" kern="1200" dirty="0"/>
              <a:t> FOR your organization?</a:t>
            </a:r>
          </a:p>
        </p:txBody>
      </p:sp>
      <p:sp>
        <p:nvSpPr>
          <p:cNvPr id="11" name="Rounded Rectangle 4"/>
          <p:cNvSpPr/>
          <p:nvPr/>
        </p:nvSpPr>
        <p:spPr>
          <a:xfrm>
            <a:off x="304800" y="3505200"/>
            <a:ext cx="4648200" cy="609600"/>
          </a:xfrm>
          <a:prstGeom prst="roundRect">
            <a:avLst/>
          </a:prstGeom>
          <a:solidFill>
            <a:srgbClr val="0084C3"/>
          </a:solidFill>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1600" kern="1200" dirty="0"/>
              <a:t>Who is speaking ABOUT your organization?</a:t>
            </a:r>
          </a:p>
        </p:txBody>
      </p:sp>
    </p:spTree>
    <p:extLst>
      <p:ext uri="{BB962C8B-B14F-4D97-AF65-F5344CB8AC3E}">
        <p14:creationId xmlns:p14="http://schemas.microsoft.com/office/powerpoint/2010/main" val="152877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333500"/>
            <a:ext cx="9144000" cy="914400"/>
          </a:xfrm>
        </p:spPr>
        <p:txBody>
          <a:bodyPr>
            <a:normAutofit/>
          </a:bodyPr>
          <a:lstStyle/>
          <a:p>
            <a:pPr algn="ctr"/>
            <a:r>
              <a:rPr lang="en-US" sz="3600" dirty="0">
                <a:solidFill>
                  <a:srgbClr val="007BC3"/>
                </a:solidFill>
              </a:rPr>
              <a:t>What are people saying?</a:t>
            </a:r>
          </a:p>
        </p:txBody>
      </p:sp>
      <p:pic>
        <p:nvPicPr>
          <p:cNvPr id="393218" name="Picture 2"/>
          <p:cNvPicPr>
            <a:picLocks noChangeAspect="1" noChangeArrowheads="1"/>
          </p:cNvPicPr>
          <p:nvPr/>
        </p:nvPicPr>
        <p:blipFill>
          <a:blip r:embed="rId2" cstate="print"/>
          <a:srcRect/>
          <a:stretch>
            <a:fillRect/>
          </a:stretch>
        </p:blipFill>
        <p:spPr bwMode="auto">
          <a:xfrm>
            <a:off x="2514600" y="2362200"/>
            <a:ext cx="3830012" cy="2962275"/>
          </a:xfrm>
          <a:prstGeom prst="rect">
            <a:avLst/>
          </a:prstGeom>
          <a:noFill/>
          <a:ln w="9525">
            <a:noFill/>
            <a:miter lim="800000"/>
            <a:headEnd/>
            <a:tailEnd/>
          </a:ln>
        </p:spPr>
      </p:pic>
      <p:sp>
        <p:nvSpPr>
          <p:cNvPr id="12" name="TextBox 11"/>
          <p:cNvSpPr txBox="1"/>
          <p:nvPr/>
        </p:nvSpPr>
        <p:spPr>
          <a:xfrm>
            <a:off x="2590800" y="5553075"/>
            <a:ext cx="2697726" cy="369332"/>
          </a:xfrm>
          <a:prstGeom prst="rect">
            <a:avLst/>
          </a:prstGeom>
          <a:noFill/>
        </p:spPr>
        <p:txBody>
          <a:bodyPr wrap="none" rtlCol="0">
            <a:spAutoFit/>
          </a:bodyPr>
          <a:lstStyle/>
          <a:p>
            <a:r>
              <a:rPr lang="en-US" dirty="0"/>
              <a:t>(Don’t make assumptions.)</a:t>
            </a:r>
          </a:p>
        </p:txBody>
      </p:sp>
    </p:spTree>
    <p:extLst>
      <p:ext uri="{BB962C8B-B14F-4D97-AF65-F5344CB8AC3E}">
        <p14:creationId xmlns:p14="http://schemas.microsoft.com/office/powerpoint/2010/main" val="132466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43067782"/>
              </p:ext>
            </p:extLst>
          </p:nvPr>
        </p:nvGraphicFramePr>
        <p:xfrm>
          <a:off x="990600" y="1562100"/>
          <a:ext cx="7010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38200" y="4580930"/>
            <a:ext cx="1672253" cy="830997"/>
          </a:xfrm>
          <a:prstGeom prst="rect">
            <a:avLst/>
          </a:prstGeom>
          <a:noFill/>
          <a:ln>
            <a:solidFill>
              <a:srgbClr val="007BC3"/>
            </a:solidFill>
          </a:ln>
        </p:spPr>
        <p:txBody>
          <a:bodyPr wrap="none" rtlCol="0">
            <a:spAutoFit/>
          </a:bodyPr>
          <a:lstStyle/>
          <a:p>
            <a:pPr>
              <a:buFont typeface="Arial" pitchFamily="34" charset="0"/>
              <a:buChar char="•"/>
            </a:pPr>
            <a:r>
              <a:rPr lang="en-US" sz="1600" dirty="0"/>
              <a:t> survey</a:t>
            </a:r>
          </a:p>
          <a:p>
            <a:pPr>
              <a:buFont typeface="Arial" pitchFamily="34" charset="0"/>
              <a:buChar char="•"/>
            </a:pPr>
            <a:r>
              <a:rPr lang="en-US" sz="1600" dirty="0"/>
              <a:t> secret shopper</a:t>
            </a:r>
          </a:p>
          <a:p>
            <a:pPr>
              <a:buFont typeface="Arial" pitchFamily="34" charset="0"/>
              <a:buChar char="•"/>
            </a:pPr>
            <a:r>
              <a:rPr lang="en-US" sz="1600" dirty="0"/>
              <a:t> quiz</a:t>
            </a:r>
          </a:p>
        </p:txBody>
      </p:sp>
      <p:sp>
        <p:nvSpPr>
          <p:cNvPr id="7" name="TextBox 6"/>
          <p:cNvSpPr txBox="1"/>
          <p:nvPr/>
        </p:nvSpPr>
        <p:spPr>
          <a:xfrm>
            <a:off x="3200400" y="4580930"/>
            <a:ext cx="2486065" cy="830997"/>
          </a:xfrm>
          <a:prstGeom prst="rect">
            <a:avLst/>
          </a:prstGeom>
          <a:noFill/>
          <a:ln>
            <a:solidFill>
              <a:srgbClr val="007BC3"/>
            </a:solidFill>
          </a:ln>
        </p:spPr>
        <p:txBody>
          <a:bodyPr wrap="none" rtlCol="0">
            <a:spAutoFit/>
          </a:bodyPr>
          <a:lstStyle/>
          <a:p>
            <a:pPr>
              <a:buFont typeface="Arial" pitchFamily="34" charset="0"/>
              <a:buChar char="•"/>
            </a:pPr>
            <a:r>
              <a:rPr lang="en-US" sz="1600" dirty="0"/>
              <a:t> accomplishments?</a:t>
            </a:r>
          </a:p>
          <a:p>
            <a:pPr>
              <a:buFont typeface="Arial" pitchFamily="34" charset="0"/>
              <a:buChar char="•"/>
            </a:pPr>
            <a:r>
              <a:rPr lang="en-US" sz="1600" dirty="0"/>
              <a:t> benefits?</a:t>
            </a:r>
          </a:p>
          <a:p>
            <a:pPr>
              <a:buFont typeface="Arial" pitchFamily="34" charset="0"/>
              <a:buChar char="•"/>
            </a:pPr>
            <a:r>
              <a:rPr lang="en-US" sz="1600" dirty="0"/>
              <a:t> organization’s purpose?</a:t>
            </a:r>
          </a:p>
        </p:txBody>
      </p:sp>
      <p:sp>
        <p:nvSpPr>
          <p:cNvPr id="9" name="TextBox 8"/>
          <p:cNvSpPr txBox="1"/>
          <p:nvPr/>
        </p:nvSpPr>
        <p:spPr>
          <a:xfrm>
            <a:off x="6489836" y="4541103"/>
            <a:ext cx="1762021" cy="830997"/>
          </a:xfrm>
          <a:prstGeom prst="rect">
            <a:avLst/>
          </a:prstGeom>
          <a:noFill/>
          <a:ln>
            <a:solidFill>
              <a:srgbClr val="007BC3"/>
            </a:solidFill>
          </a:ln>
        </p:spPr>
        <p:txBody>
          <a:bodyPr wrap="none" rtlCol="0">
            <a:spAutoFit/>
          </a:bodyPr>
          <a:lstStyle/>
          <a:p>
            <a:pPr>
              <a:buFont typeface="Arial" pitchFamily="34" charset="0"/>
              <a:buChar char="•"/>
            </a:pPr>
            <a:r>
              <a:rPr lang="en-US" sz="1600" dirty="0"/>
              <a:t> elevator speech</a:t>
            </a:r>
          </a:p>
          <a:p>
            <a:pPr>
              <a:buFont typeface="Arial" pitchFamily="34" charset="0"/>
              <a:buChar char="•"/>
            </a:pPr>
            <a:r>
              <a:rPr lang="en-US" sz="1600" dirty="0"/>
              <a:t> one pager</a:t>
            </a:r>
          </a:p>
          <a:p>
            <a:pPr>
              <a:buFont typeface="Arial" pitchFamily="34" charset="0"/>
              <a:buChar char="•"/>
            </a:pPr>
            <a:r>
              <a:rPr lang="en-US" sz="1600" dirty="0"/>
              <a:t> scripts</a:t>
            </a:r>
          </a:p>
        </p:txBody>
      </p:sp>
      <p:sp>
        <p:nvSpPr>
          <p:cNvPr id="8" name="TextBox 7"/>
          <p:cNvSpPr txBox="1"/>
          <p:nvPr/>
        </p:nvSpPr>
        <p:spPr>
          <a:xfrm>
            <a:off x="6326159" y="5715000"/>
            <a:ext cx="2435282" cy="400110"/>
          </a:xfrm>
          <a:prstGeom prst="rect">
            <a:avLst/>
          </a:prstGeom>
          <a:noFill/>
        </p:spPr>
        <p:txBody>
          <a:bodyPr wrap="none" rtlCol="0">
            <a:spAutoFit/>
          </a:bodyPr>
          <a:lstStyle/>
          <a:p>
            <a:r>
              <a:rPr lang="en-US" sz="2000" dirty="0">
                <a:solidFill>
                  <a:srgbClr val="007BC3"/>
                </a:solidFill>
              </a:rPr>
              <a:t>never stop updating</a:t>
            </a:r>
          </a:p>
        </p:txBody>
      </p:sp>
      <p:cxnSp>
        <p:nvCxnSpPr>
          <p:cNvPr id="14" name="Straight Arrow Connector 13"/>
          <p:cNvCxnSpPr/>
          <p:nvPr/>
        </p:nvCxnSpPr>
        <p:spPr>
          <a:xfrm>
            <a:off x="1676400" y="3962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95800" y="3962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43800" y="39624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543800" y="5486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p:nvPr>
        </p:nvSpPr>
        <p:spPr>
          <a:xfrm>
            <a:off x="0" y="1066800"/>
            <a:ext cx="9144000" cy="914400"/>
          </a:xfrm>
        </p:spPr>
        <p:txBody>
          <a:bodyPr>
            <a:normAutofit/>
          </a:bodyPr>
          <a:lstStyle/>
          <a:p>
            <a:r>
              <a:rPr lang="en-US" sz="3600" dirty="0">
                <a:solidFill>
                  <a:srgbClr val="007BC3"/>
                </a:solidFill>
              </a:rPr>
              <a:t>Control the Message</a:t>
            </a:r>
          </a:p>
        </p:txBody>
      </p:sp>
    </p:spTree>
    <p:extLst>
      <p:ext uri="{BB962C8B-B14F-4D97-AF65-F5344CB8AC3E}">
        <p14:creationId xmlns:p14="http://schemas.microsoft.com/office/powerpoint/2010/main" val="2718031229"/>
      </p:ext>
    </p:extLst>
  </p:cSld>
  <p:clrMapOvr>
    <a:masterClrMapping/>
  </p:clrMapOvr>
</p:sld>
</file>

<file path=ppt/theme/theme1.xml><?xml version="1.0" encoding="utf-8"?>
<a:theme xmlns:a="http://schemas.openxmlformats.org/drawingml/2006/main" name="ACC_Powerpoint-template">
  <a:themeElements>
    <a:clrScheme name="ACC_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Powerpoint-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ACC_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Powerpoint-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Templates:ACC_Powerpoint-template.pot</Template>
  <TotalTime>135</TotalTime>
  <Words>2474</Words>
  <Application>Microsoft Office PowerPoint</Application>
  <PresentationFormat>On-screen Show (4:3)</PresentationFormat>
  <Paragraphs>527</Paragraphs>
  <Slides>53</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ＭＳ Ｐゴシック</vt:lpstr>
      <vt:lpstr>ACC_Powerpoint-template</vt:lpstr>
      <vt:lpstr>PowerPoint Presentation</vt:lpstr>
      <vt:lpstr>PowerPoint Presentation</vt:lpstr>
      <vt:lpstr>PowerPoint Presentation</vt:lpstr>
      <vt:lpstr>Membership Sustainability and Growth</vt:lpstr>
      <vt:lpstr>PowerPoint Presentation</vt:lpstr>
      <vt:lpstr>PowerPoint Presentation</vt:lpstr>
      <vt:lpstr>PowerPoint Presentation</vt:lpstr>
      <vt:lpstr>What are people saying?</vt:lpstr>
      <vt:lpstr>Control the Message</vt:lpstr>
      <vt:lpstr>PowerPoint Presentation</vt:lpstr>
      <vt:lpstr>PowerPoint Presentation</vt:lpstr>
      <vt:lpstr>PowerPoint Presentation</vt:lpstr>
      <vt:lpstr>Audience: How Get the Names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Path to Engagement</vt:lpstr>
      <vt:lpstr>PowerPoint Presentation</vt:lpstr>
      <vt:lpstr>Four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“Engagement Acceleration Curve”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Association of Corporate Counsel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Hackett</dc:creator>
  <cp:lastModifiedBy>Sara Miller</cp:lastModifiedBy>
  <cp:revision>21</cp:revision>
  <dcterms:created xsi:type="dcterms:W3CDTF">2008-06-23T22:47:07Z</dcterms:created>
  <dcterms:modified xsi:type="dcterms:W3CDTF">2017-01-26T15:49:18Z</dcterms:modified>
</cp:coreProperties>
</file>