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58"/>
  </p:notesMasterIdLst>
  <p:sldIdLst>
    <p:sldId id="268" r:id="rId2"/>
    <p:sldId id="1431" r:id="rId3"/>
    <p:sldId id="306" r:id="rId4"/>
    <p:sldId id="1433" r:id="rId5"/>
    <p:sldId id="1432" r:id="rId6"/>
    <p:sldId id="1441" r:id="rId7"/>
    <p:sldId id="424" r:id="rId8"/>
    <p:sldId id="599" r:id="rId9"/>
    <p:sldId id="1466" r:id="rId10"/>
    <p:sldId id="1463" r:id="rId11"/>
    <p:sldId id="1461" r:id="rId12"/>
    <p:sldId id="1476" r:id="rId13"/>
    <p:sldId id="1467" r:id="rId14"/>
    <p:sldId id="1430" r:id="rId15"/>
    <p:sldId id="1477" r:id="rId16"/>
    <p:sldId id="1428" r:id="rId17"/>
    <p:sldId id="1429" r:id="rId18"/>
    <p:sldId id="1437" r:id="rId19"/>
    <p:sldId id="269" r:id="rId20"/>
    <p:sldId id="1464" r:id="rId21"/>
    <p:sldId id="1438" r:id="rId22"/>
    <p:sldId id="1472" r:id="rId23"/>
    <p:sldId id="1447" r:id="rId24"/>
    <p:sldId id="1465" r:id="rId25"/>
    <p:sldId id="1451" r:id="rId26"/>
    <p:sldId id="1478" r:id="rId27"/>
    <p:sldId id="1469" r:id="rId28"/>
    <p:sldId id="1470" r:id="rId29"/>
    <p:sldId id="1471" r:id="rId30"/>
    <p:sldId id="1424" r:id="rId31"/>
    <p:sldId id="1456" r:id="rId32"/>
    <p:sldId id="1473" r:id="rId33"/>
    <p:sldId id="1474" r:id="rId34"/>
    <p:sldId id="1479" r:id="rId35"/>
    <p:sldId id="1475" r:id="rId36"/>
    <p:sldId id="437" r:id="rId37"/>
    <p:sldId id="1436" r:id="rId38"/>
    <p:sldId id="1457" r:id="rId39"/>
    <p:sldId id="1458" r:id="rId40"/>
    <p:sldId id="1459" r:id="rId41"/>
    <p:sldId id="1460" r:id="rId42"/>
    <p:sldId id="1442" r:id="rId43"/>
    <p:sldId id="1480" r:id="rId44"/>
    <p:sldId id="1481" r:id="rId45"/>
    <p:sldId id="1482" r:id="rId46"/>
    <p:sldId id="1445" r:id="rId47"/>
    <p:sldId id="1483" r:id="rId48"/>
    <p:sldId id="1443" r:id="rId49"/>
    <p:sldId id="1435" r:id="rId50"/>
    <p:sldId id="1453" r:id="rId51"/>
    <p:sldId id="309" r:id="rId52"/>
    <p:sldId id="304" r:id="rId53"/>
    <p:sldId id="472" r:id="rId54"/>
    <p:sldId id="1452" r:id="rId55"/>
    <p:sldId id="307" r:id="rId56"/>
    <p:sldId id="29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4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ila, Angie" initials="AA" lastIdx="2" clrIdx="0">
    <p:extLst>
      <p:ext uri="{19B8F6BF-5375-455C-9EA6-DF929625EA0E}">
        <p15:presenceInfo xmlns:p15="http://schemas.microsoft.com/office/powerpoint/2012/main" userId="S-1-5-21-746137067-764733703-725345543-75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81" autoAdjust="0"/>
    <p:restoredTop sz="94478" autoAdjust="0"/>
  </p:normalViewPr>
  <p:slideViewPr>
    <p:cSldViewPr>
      <p:cViewPr varScale="1">
        <p:scale>
          <a:sx n="72" d="100"/>
          <a:sy n="72" d="100"/>
        </p:scale>
        <p:origin x="1392" y="52"/>
      </p:cViewPr>
      <p:guideLst>
        <p:guide orient="horz" pos="2160"/>
        <p:guide pos="2880"/>
        <p:guide pos="5472"/>
      </p:guideLst>
    </p:cSldViewPr>
  </p:slideViewPr>
  <p:outlineViewPr>
    <p:cViewPr>
      <p:scale>
        <a:sx n="33" d="100"/>
        <a:sy n="33" d="100"/>
      </p:scale>
      <p:origin x="0" y="-111736"/>
    </p:cViewPr>
  </p:outlineViewPr>
  <p:notesTextViewPr>
    <p:cViewPr>
      <p:scale>
        <a:sx n="1" d="1"/>
        <a:sy n="1" d="1"/>
      </p:scale>
      <p:origin x="0" y="0"/>
    </p:cViewPr>
  </p:notesTextViewPr>
  <p:sorterViewPr>
    <p:cViewPr>
      <p:scale>
        <a:sx n="100" d="100"/>
        <a:sy n="100" d="100"/>
      </p:scale>
      <p:origin x="0" y="-15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30T16:01:11.166" idx="2">
    <p:pos x="282" y="24"/>
    <p:text>I split the item in two to create a bullet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30T16:00:48.008" idx="1">
    <p:pos x="256" y="46"/>
    <p:text>I added a bullet (highlighted) to keep things consistent)</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44852-8D6B-4FA8-9A66-AD618D08A3D6}" type="datetimeFigureOut">
              <a:rPr lang="en-US" smtClean="0"/>
              <a:t>9/30/2020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0C951-216D-4F18-AA85-AD0218B46543}" type="slidenum">
              <a:rPr lang="en-US" smtClean="0"/>
              <a:t>‹#›</a:t>
            </a:fld>
            <a:endParaRPr lang="en-US"/>
          </a:p>
        </p:txBody>
      </p:sp>
    </p:spTree>
    <p:extLst>
      <p:ext uri="{BB962C8B-B14F-4D97-AF65-F5344CB8AC3E}">
        <p14:creationId xmlns:p14="http://schemas.microsoft.com/office/powerpoint/2010/main" val="334008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67775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title grou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DF2FF4D-D8F9-489A-BFFD-F4F979133E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9144000" cy="6329779"/>
          </a:xfrm>
          <a:prstGeom prst="rect">
            <a:avLst/>
          </a:prstGeom>
        </p:spPr>
      </p:pic>
      <p:sp>
        <p:nvSpPr>
          <p:cNvPr id="20" name="Rectangle 19">
            <a:extLst>
              <a:ext uri="{FF2B5EF4-FFF2-40B4-BE49-F238E27FC236}">
                <a16:creationId xmlns:a16="http://schemas.microsoft.com/office/drawing/2014/main" id="{A48AB21F-CD3A-4D06-9F76-BF46A54E3040}"/>
              </a:ext>
            </a:extLst>
          </p:cNvPr>
          <p:cNvSpPr/>
          <p:nvPr userDrawn="1"/>
        </p:nvSpPr>
        <p:spPr>
          <a:xfrm>
            <a:off x="228600" y="238382"/>
            <a:ext cx="5769864" cy="2276217"/>
          </a:xfrm>
          <a:prstGeom prst="rect">
            <a:avLst/>
          </a:prstGeom>
          <a:solidFill>
            <a:schemeClr val="bg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solidFill>
                  <a:schemeClr val="bg1"/>
                </a:solidFill>
              </a:defRPr>
            </a:lvl1pPr>
          </a:lstStyle>
          <a:p>
            <a:r>
              <a:rPr lang="en-US" dirty="0"/>
              <a:t>Click to edit title</a:t>
            </a:r>
            <a:br>
              <a:rPr lang="en-US" dirty="0"/>
            </a:br>
            <a:r>
              <a:rPr lang="en-US" dirty="0"/>
              <a:t>second line if needed </a:t>
            </a:r>
          </a:p>
        </p:txBody>
      </p:sp>
      <p:sp>
        <p:nvSpPr>
          <p:cNvPr id="24" name="Text Placeholder 23"/>
          <p:cNvSpPr>
            <a:spLocks noGrp="1"/>
          </p:cNvSpPr>
          <p:nvPr>
            <p:ph type="body" sz="quarter" idx="16" hasCustomPrompt="1"/>
          </p:nvPr>
        </p:nvSpPr>
        <p:spPr>
          <a:xfrm>
            <a:off x="462454" y="1176719"/>
            <a:ext cx="2011680" cy="271081"/>
          </a:xfrm>
        </p:spPr>
        <p:txBody>
          <a:bodyPr/>
          <a:lstStyle>
            <a:lvl1pPr>
              <a:defRPr sz="1200" b="0" baseline="0">
                <a:solidFill>
                  <a:schemeClr val="bg1"/>
                </a:solidFill>
              </a:defRPr>
            </a:lvl1pPr>
          </a:lstStyle>
          <a:p>
            <a:pPr lvl="0"/>
            <a:r>
              <a:rPr lang="en-US" dirty="0"/>
              <a:t>Insert date</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Footer Placeholder 3 Copyright"/>
          <p:cNvSpPr>
            <a:spLocks noGrp="1"/>
          </p:cNvSpPr>
          <p:nvPr>
            <p:ph type="ftr" sz="quarter" idx="11"/>
          </p:nvPr>
        </p:nvSpPr>
        <p:spPr>
          <a:xfrm>
            <a:off x="457199" y="6400800"/>
            <a:ext cx="5277853" cy="92333"/>
          </a:xfrm>
        </p:spPr>
        <p:txBody>
          <a:bodyPr/>
          <a:lstStyle/>
          <a:p>
            <a:r>
              <a:rPr lang="en-US">
                <a:solidFill>
                  <a:prstClr val="black"/>
                </a:solidFill>
              </a:rPr>
              <a:t>© 2020 Willis Towers Watson. All rights reserved. </a:t>
            </a:r>
            <a:endParaRPr lang="en-US" dirty="0">
              <a:solidFill>
                <a:prstClr val="black"/>
              </a:solidFill>
            </a:endParaRPr>
          </a:p>
        </p:txBody>
      </p:sp>
      <p:pic>
        <p:nvPicPr>
          <p:cNvPr id="13" name="Picture 12"/>
          <p:cNvPicPr>
            <a:picLocks noChangeAspect="1"/>
          </p:cNvPicPr>
          <p:nvPr userDrawn="1"/>
        </p:nvPicPr>
        <p:blipFill>
          <a:blip r:embed="rId4" cstate="print"/>
          <a:stretch>
            <a:fillRect/>
          </a:stretch>
        </p:blipFill>
        <p:spPr>
          <a:xfrm>
            <a:off x="5877560" y="6195724"/>
            <a:ext cx="3022600" cy="584200"/>
          </a:xfrm>
          <a:prstGeom prst="rect">
            <a:avLst/>
          </a:prstGeom>
        </p:spPr>
      </p:pic>
      <p:grpSp>
        <p:nvGrpSpPr>
          <p:cNvPr id="12" name="Group 11">
            <a:extLst>
              <a:ext uri="{FF2B5EF4-FFF2-40B4-BE49-F238E27FC236}">
                <a16:creationId xmlns:a16="http://schemas.microsoft.com/office/drawing/2014/main" id="{D45EB78F-37E3-4445-8223-F38732EA90CC}"/>
              </a:ext>
            </a:extLst>
          </p:cNvPr>
          <p:cNvGrpSpPr/>
          <p:nvPr userDrawn="1"/>
        </p:nvGrpSpPr>
        <p:grpSpPr>
          <a:xfrm>
            <a:off x="7131586" y="788276"/>
            <a:ext cx="1555717" cy="5202854"/>
            <a:chOff x="7131586" y="788276"/>
            <a:chExt cx="1555717" cy="5202854"/>
          </a:xfrm>
        </p:grpSpPr>
        <p:sp>
          <p:nvSpPr>
            <p:cNvPr id="14" name="Rectangle 13">
              <a:extLst>
                <a:ext uri="{FF2B5EF4-FFF2-40B4-BE49-F238E27FC236}">
                  <a16:creationId xmlns:a16="http://schemas.microsoft.com/office/drawing/2014/main" id="{2475B4BA-81BB-40EA-8244-36F9D537BFAF}"/>
                </a:ext>
              </a:extLst>
            </p:cNvPr>
            <p:cNvSpPr/>
            <p:nvPr/>
          </p:nvSpPr>
          <p:spPr>
            <a:xfrm>
              <a:off x="7773501" y="788276"/>
              <a:ext cx="352964" cy="24196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2D0A34-0E0C-4C52-A8C3-C052FDAA91FA}"/>
                </a:ext>
              </a:extLst>
            </p:cNvPr>
            <p:cNvSpPr/>
            <p:nvPr/>
          </p:nvSpPr>
          <p:spPr>
            <a:xfrm>
              <a:off x="8221689" y="3403950"/>
              <a:ext cx="139794" cy="49749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CB9DBD-5D16-48F5-BC25-A3E141AD1BE2}"/>
                </a:ext>
              </a:extLst>
            </p:cNvPr>
            <p:cNvSpPr/>
            <p:nvPr/>
          </p:nvSpPr>
          <p:spPr>
            <a:xfrm>
              <a:off x="7131586" y="3529278"/>
              <a:ext cx="694994" cy="88322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3499CA-B249-4353-84D1-15F7B78F08CC}"/>
                </a:ext>
              </a:extLst>
            </p:cNvPr>
            <p:cNvSpPr/>
            <p:nvPr/>
          </p:nvSpPr>
          <p:spPr>
            <a:xfrm>
              <a:off x="8221688" y="4208714"/>
              <a:ext cx="465615" cy="17824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050774"/>
      </p:ext>
    </p:extLst>
  </p:cSld>
  <p:clrMapOvr>
    <a:masterClrMapping/>
  </p:clrMapOvr>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eadcrumb">
    <p:spTree>
      <p:nvGrpSpPr>
        <p:cNvPr id="1" name=""/>
        <p:cNvGrpSpPr/>
        <p:nvPr/>
      </p:nvGrpSpPr>
      <p:grpSpPr>
        <a:xfrm>
          <a:off x="0" y="0"/>
          <a:ext cx="0" cy="0"/>
          <a:chOff x="0" y="0"/>
          <a:chExt cx="0" cy="0"/>
        </a:xfrm>
      </p:grpSpPr>
      <p:sp>
        <p:nvSpPr>
          <p:cNvPr id="15" name="Content Placeholder 14"/>
          <p:cNvSpPr>
            <a:spLocks noGrp="1"/>
          </p:cNvSpPr>
          <p:nvPr>
            <p:ph sz="quarter" idx="14" hasCustomPrompt="1"/>
          </p:nvPr>
        </p:nvSpPr>
        <p:spPr>
          <a:xfrm>
            <a:off x="6572865" y="7346"/>
            <a:ext cx="2103120" cy="223054"/>
          </a:xfrm>
          <a:solidFill>
            <a:schemeClr val="accent1"/>
          </a:solidFill>
        </p:spPr>
        <p:txBody>
          <a:bodyPr anchor="ctr" anchorCtr="0"/>
          <a:lstStyle>
            <a:lvl1pPr algn="ctr">
              <a:defRPr sz="1000" cap="all" baseline="0">
                <a:solidFill>
                  <a:schemeClr val="bg1"/>
                </a:solidFill>
              </a:defRPr>
            </a:lvl1pPr>
          </a:lstStyle>
          <a:p>
            <a:pPr lvl="0"/>
            <a:r>
              <a:rPr lang="en-US" dirty="0"/>
              <a:t>Click to add text</a:t>
            </a: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2"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sp>
        <p:nvSpPr>
          <p:cNvPr id="16" name="Title 1"/>
          <p:cNvSpPr>
            <a:spLocks noGrp="1"/>
          </p:cNvSpPr>
          <p:nvPr>
            <p:ph type="title"/>
          </p:nvPr>
        </p:nvSpPr>
        <p:spPr>
          <a:xfrm>
            <a:off x="457200" y="457200"/>
            <a:ext cx="8229600" cy="307777"/>
          </a:xfrm>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269879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524000"/>
            <a:ext cx="8229600" cy="4572000"/>
          </a:xfrm>
        </p:spPr>
        <p:txBody>
          <a:bodyPr/>
          <a:lstStyle>
            <a:lvl3pPr marL="233363" indent="-233363">
              <a:buFont typeface="+mj-lt"/>
              <a:buAutoNum type="arabicPeriod"/>
              <a:defRPr/>
            </a:lvl3pPr>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2"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spTree>
    <p:extLst>
      <p:ext uri="{BB962C8B-B14F-4D97-AF65-F5344CB8AC3E}">
        <p14:creationId xmlns:p14="http://schemas.microsoft.com/office/powerpoint/2010/main" val="428176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57200" y="1524000"/>
            <a:ext cx="4876800" cy="457200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6"/>
          </p:nvPr>
        </p:nvSpPr>
        <p:spPr>
          <a:xfrm>
            <a:off x="5486400" y="1219200"/>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1524000"/>
            <a:ext cx="25908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9" name="Straight Connector 8"/>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3"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spTree>
    <p:extLst>
      <p:ext uri="{BB962C8B-B14F-4D97-AF65-F5344CB8AC3E}">
        <p14:creationId xmlns:p14="http://schemas.microsoft.com/office/powerpoint/2010/main" val="55921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57200" y="1524000"/>
            <a:ext cx="3962400" cy="4572000"/>
          </a:xfrm>
        </p:spPr>
        <p:txBody>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648200" y="15240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2"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spTree>
    <p:extLst>
      <p:ext uri="{BB962C8B-B14F-4D97-AF65-F5344CB8AC3E}">
        <p14:creationId xmlns:p14="http://schemas.microsoft.com/office/powerpoint/2010/main" val="596335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6" hasCustomPrompt="1"/>
          </p:nvPr>
        </p:nvSpPr>
        <p:spPr>
          <a:xfrm>
            <a:off x="457200" y="1524000"/>
            <a:ext cx="8229600" cy="4572000"/>
          </a:xfrm>
        </p:spPr>
        <p:txBody>
          <a:bodyPr/>
          <a:lstStyle>
            <a:lvl1pPr>
              <a:lnSpc>
                <a:spcPts val="4400"/>
              </a:lnSpc>
              <a:spcBef>
                <a:spcPts val="0"/>
              </a:spcBef>
              <a:spcAft>
                <a:spcPts val="0"/>
              </a:spcAft>
              <a:defRPr sz="3900" b="0" i="0" baseline="0"/>
            </a:lvl1pPr>
          </a:lstStyle>
          <a:p>
            <a:pPr lvl="0"/>
            <a:r>
              <a:rPr lang="en-US" dirty="0"/>
              <a:t>“Click to edit Master text styles</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7" name="Straight Connector 6"/>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1"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spTree>
    <p:extLst>
      <p:ext uri="{BB962C8B-B14F-4D97-AF65-F5344CB8AC3E}">
        <p14:creationId xmlns:p14="http://schemas.microsoft.com/office/powerpoint/2010/main" val="147148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6" name="Straight Connector 5"/>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9"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spTree>
    <p:extLst>
      <p:ext uri="{BB962C8B-B14F-4D97-AF65-F5344CB8AC3E}">
        <p14:creationId xmlns:p14="http://schemas.microsoft.com/office/powerpoint/2010/main" val="206827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cxnSp>
        <p:nvCxnSpPr>
          <p:cNvPr id="5" name="Straight Connector 4"/>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7"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spTree>
    <p:extLst>
      <p:ext uri="{BB962C8B-B14F-4D97-AF65-F5344CB8AC3E}">
        <p14:creationId xmlns:p14="http://schemas.microsoft.com/office/powerpoint/2010/main" val="98153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a:solidFill>
                  <a:prstClr val="black"/>
                </a:solidFill>
              </a:rPr>
              <a:t>© 2020 Willis Towers Watson. All rights reserved. </a:t>
            </a: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1456621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70208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 2020 Willis Towers Watson. All rights reserved. </a:t>
            </a:r>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400">
              <a:lnSpc>
                <a:spcPct val="100000"/>
              </a:lnSpc>
              <a:spcBef>
                <a:spcPts val="20"/>
              </a:spcBef>
            </a:pPr>
            <a:fld id="{81D60167-4931-47E6-BA6A-407CBD079E47}" type="slidenum">
              <a:rPr spc="-5"/>
              <a:t>‹#›</a:t>
            </a:fld>
            <a:endParaRPr spc="-5"/>
          </a:p>
        </p:txBody>
      </p:sp>
    </p:spTree>
    <p:extLst>
      <p:ext uri="{BB962C8B-B14F-4D97-AF65-F5344CB8AC3E}">
        <p14:creationId xmlns:p14="http://schemas.microsoft.com/office/powerpoint/2010/main" val="292966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cobrand">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4" name="Picture 33"/>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35" name="Footer Placeholder 3 Copyright"/>
          <p:cNvSpPr>
            <a:spLocks noGrp="1"/>
          </p:cNvSpPr>
          <p:nvPr>
            <p:ph type="ftr" sz="quarter" idx="11"/>
          </p:nvPr>
        </p:nvSpPr>
        <p:spPr>
          <a:xfrm>
            <a:off x="457200" y="6400800"/>
            <a:ext cx="2410255" cy="92333"/>
          </a:xfrm>
        </p:spPr>
        <p:txBody>
          <a:bodyPr/>
          <a:lstStyle/>
          <a:p>
            <a:r>
              <a:rPr lang="en-US">
                <a:solidFill>
                  <a:prstClr val="black"/>
                </a:solidFill>
              </a:rPr>
              <a:t>© 2020 Willis Towers Watson. All rights reserved. </a:t>
            </a:r>
            <a:endParaRPr lang="en-US" dirty="0">
              <a:solidFill>
                <a:prstClr val="black"/>
              </a:solidFill>
            </a:endParaRPr>
          </a:p>
        </p:txBody>
      </p:sp>
      <p:cxnSp>
        <p:nvCxnSpPr>
          <p:cNvPr id="10" name="Straight Connector 9"/>
          <p:cNvCxnSpPr/>
          <p:nvPr userDrawn="1"/>
        </p:nvCxnSpPr>
        <p:spPr>
          <a:xfrm>
            <a:off x="5890054" y="6299013"/>
            <a:ext cx="0" cy="41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299013"/>
            <a:ext cx="2466975" cy="390196"/>
          </a:xfrm>
        </p:spPr>
        <p:txBody>
          <a:bodyPr anchor="ctr" anchorCtr="0"/>
          <a:lstStyle>
            <a:lvl1pPr algn="ctr">
              <a:defRPr/>
            </a:lvl1pPr>
          </a:lstStyle>
          <a:p>
            <a:r>
              <a:rPr lang="en-US" dirty="0"/>
              <a:t>Click to insert cobrand logo</a:t>
            </a:r>
          </a:p>
        </p:txBody>
      </p:sp>
      <p:sp>
        <p:nvSpPr>
          <p:cNvPr id="12" name="Rectangle 11"/>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Click to edit title</a:t>
            </a:r>
            <a:br>
              <a:rPr lang="en-US" dirty="0"/>
            </a:br>
            <a:r>
              <a:rPr lang="en-US" dirty="0"/>
              <a:t>second line if needed </a:t>
            </a:r>
          </a:p>
        </p:txBody>
      </p:sp>
      <p:sp>
        <p:nvSpPr>
          <p:cNvPr id="14"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750" b="0" baseline="0"/>
            </a:lvl1pPr>
          </a:lstStyle>
          <a:p>
            <a:pPr lvl="0"/>
            <a:r>
              <a:rPr lang="en-US" dirty="0"/>
              <a:t>Click to add subhead</a:t>
            </a:r>
          </a:p>
        </p:txBody>
      </p:sp>
      <p:sp>
        <p:nvSpPr>
          <p:cNvPr id="15"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1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b="0"/>
            </a:lvl1pPr>
          </a:lstStyle>
          <a:p>
            <a:pPr lvl="0"/>
            <a:r>
              <a:rPr lang="en-US" dirty="0"/>
              <a:t>Click to add text</a:t>
            </a:r>
          </a:p>
        </p:txBody>
      </p:sp>
    </p:spTree>
    <p:extLst>
      <p:ext uri="{BB962C8B-B14F-4D97-AF65-F5344CB8AC3E}">
        <p14:creationId xmlns:p14="http://schemas.microsoft.com/office/powerpoint/2010/main" val="404100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a:t>Click to edit Master title style</a:t>
            </a:r>
            <a:endParaRPr lang="en-US" dirty="0"/>
          </a:p>
        </p:txBody>
      </p:sp>
      <p:sp>
        <p:nvSpPr>
          <p:cNvPr id="3" name="Date Placeholder 2"/>
          <p:cNvSpPr>
            <a:spLocks noGrp="1"/>
          </p:cNvSpPr>
          <p:nvPr>
            <p:ph type="dt" sz="half" idx="10"/>
          </p:nvPr>
        </p:nvSpPr>
        <p:spPr>
          <a:xfrm>
            <a:off x="7162800" y="457200"/>
            <a:ext cx="1524000" cy="184666"/>
          </a:xfrm>
          <a:prstGeom prst="rect">
            <a:avLst/>
          </a:prstGeom>
        </p:spPr>
        <p:txBody>
          <a:bodyPr lIns="0" tIns="0" rIns="0" bIns="0">
            <a:noAutofit/>
          </a:bodyPr>
          <a:lstStyle>
            <a:lvl1pPr algn="r">
              <a:defRPr sz="1200"/>
            </a:lvl1pPr>
          </a:lstStyle>
          <a:p>
            <a:endParaRPr lang="en-US" dirty="0">
              <a:solidFill>
                <a:prstClr val="black"/>
              </a:solidFill>
            </a:endParaRPr>
          </a:p>
        </p:txBody>
      </p:sp>
      <p:sp>
        <p:nvSpPr>
          <p:cNvPr id="7"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a:t>Click to edit Master text styles</a:t>
            </a:r>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10" name="Freeform 5"/>
          <p:cNvSpPr>
            <a:spLocks/>
          </p:cNvSpPr>
          <p:nvPr userDrawn="1"/>
        </p:nvSpPr>
        <p:spPr bwMode="auto">
          <a:xfrm>
            <a:off x="457200" y="2933700"/>
            <a:ext cx="3643313"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userDrawn="1"/>
        </p:nvSpPr>
        <p:spPr bwMode="auto">
          <a:xfrm>
            <a:off x="8353425" y="2933700"/>
            <a:ext cx="344488"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userDrawn="1"/>
        </p:nvSpPr>
        <p:spPr bwMode="auto">
          <a:xfrm>
            <a:off x="4851400" y="2933700"/>
            <a:ext cx="2674938"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userDrawn="1"/>
        </p:nvSpPr>
        <p:spPr bwMode="auto">
          <a:xfrm>
            <a:off x="5383213" y="1519238"/>
            <a:ext cx="1062038"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9"/>
          <p:cNvSpPr>
            <a:spLocks/>
          </p:cNvSpPr>
          <p:nvPr userDrawn="1"/>
        </p:nvSpPr>
        <p:spPr bwMode="auto">
          <a:xfrm>
            <a:off x="5383213" y="5464175"/>
            <a:ext cx="287496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0"/>
          <p:cNvSpPr>
            <a:spLocks/>
          </p:cNvSpPr>
          <p:nvPr userDrawn="1"/>
        </p:nvSpPr>
        <p:spPr bwMode="auto">
          <a:xfrm>
            <a:off x="457200" y="5464175"/>
            <a:ext cx="814388"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1"/>
          <p:cNvSpPr>
            <a:spLocks/>
          </p:cNvSpPr>
          <p:nvPr userDrawn="1"/>
        </p:nvSpPr>
        <p:spPr bwMode="auto">
          <a:xfrm>
            <a:off x="1903413" y="1519238"/>
            <a:ext cx="1611313"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2"/>
          <p:cNvSpPr>
            <a:spLocks/>
          </p:cNvSpPr>
          <p:nvPr userDrawn="1"/>
        </p:nvSpPr>
        <p:spPr bwMode="auto">
          <a:xfrm>
            <a:off x="457200" y="1519238"/>
            <a:ext cx="328613"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ooter Placeholder 3 Copyright"/>
          <p:cNvSpPr>
            <a:spLocks noGrp="1"/>
          </p:cNvSpPr>
          <p:nvPr>
            <p:ph type="ftr" sz="quarter" idx="11"/>
          </p:nvPr>
        </p:nvSpPr>
        <p:spPr>
          <a:xfrm>
            <a:off x="457199" y="6400800"/>
            <a:ext cx="5277853" cy="92333"/>
          </a:xfrm>
        </p:spPr>
        <p:txBody>
          <a:bodyPr/>
          <a:lstStyle/>
          <a:p>
            <a:r>
              <a:rPr lang="en-US">
                <a:solidFill>
                  <a:prstClr val="black"/>
                </a:solidFill>
              </a:rPr>
              <a:t>© 2020 Willis Towers Watson. All rights reserved. </a:t>
            </a:r>
            <a:endParaRPr lang="en-US" dirty="0">
              <a:solidFill>
                <a:prstClr val="black"/>
              </a:solidFill>
            </a:endParaRPr>
          </a:p>
        </p:txBody>
      </p:sp>
    </p:spTree>
    <p:extLst>
      <p:ext uri="{BB962C8B-B14F-4D97-AF65-F5344CB8AC3E}">
        <p14:creationId xmlns:p14="http://schemas.microsoft.com/office/powerpoint/2010/main" val="217646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a:t>Click to edit Master title style</a:t>
            </a:r>
            <a:endParaRPr lang="en-US" dirty="0"/>
          </a:p>
        </p:txBody>
      </p:sp>
      <p:sp>
        <p:nvSpPr>
          <p:cNvPr id="3" name="Date Placeholder 2"/>
          <p:cNvSpPr>
            <a:spLocks noGrp="1"/>
          </p:cNvSpPr>
          <p:nvPr>
            <p:ph type="dt" sz="half" idx="10"/>
          </p:nvPr>
        </p:nvSpPr>
        <p:spPr>
          <a:xfrm>
            <a:off x="7162800" y="457200"/>
            <a:ext cx="1524000" cy="184666"/>
          </a:xfrm>
          <a:prstGeom prst="rect">
            <a:avLst/>
          </a:prstGeom>
        </p:spPr>
        <p:txBody>
          <a:bodyPr lIns="0" tIns="0" rIns="0" bIns="0">
            <a:noAutofit/>
          </a:bodyPr>
          <a:lstStyle>
            <a:lvl1pPr algn="r">
              <a:defRPr sz="1200"/>
            </a:lvl1pPr>
          </a:lstStyle>
          <a:p>
            <a:endParaRPr lang="en-US" dirty="0">
              <a:solidFill>
                <a:prstClr val="black"/>
              </a:solidFill>
            </a:endParaRPr>
          </a:p>
        </p:txBody>
      </p:sp>
      <p:sp>
        <p:nvSpPr>
          <p:cNvPr id="4" name="Footer Placeholder 3 Copyright"/>
          <p:cNvSpPr>
            <a:spLocks noGrp="1"/>
          </p:cNvSpPr>
          <p:nvPr>
            <p:ph type="ftr" sz="quarter" idx="11"/>
          </p:nvPr>
        </p:nvSpPr>
        <p:spPr>
          <a:xfrm>
            <a:off x="457200" y="6400800"/>
            <a:ext cx="2410255" cy="92333"/>
          </a:xfrm>
        </p:spPr>
        <p:txBody>
          <a:bodyPr/>
          <a:lstStyle/>
          <a:p>
            <a:r>
              <a:rPr lang="en-US">
                <a:solidFill>
                  <a:prstClr val="black"/>
                </a:solidFill>
              </a:rPr>
              <a:t>© 2020 Willis Towers Watson. All rights reserved. </a:t>
            </a:r>
            <a:endParaRPr lang="en-US" dirty="0">
              <a:solidFill>
                <a:prstClr val="black"/>
              </a:solidFill>
            </a:endParaRPr>
          </a:p>
        </p:txBody>
      </p:sp>
      <p:sp>
        <p:nvSpPr>
          <p:cNvPr id="7"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a:t>Click to edit Master text styles</a:t>
            </a:r>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10" name="Freeform 5"/>
          <p:cNvSpPr>
            <a:spLocks/>
          </p:cNvSpPr>
          <p:nvPr userDrawn="1"/>
        </p:nvSpPr>
        <p:spPr bwMode="auto">
          <a:xfrm>
            <a:off x="457200" y="2933700"/>
            <a:ext cx="3643313"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userDrawn="1"/>
        </p:nvSpPr>
        <p:spPr bwMode="auto">
          <a:xfrm>
            <a:off x="8353425" y="2933700"/>
            <a:ext cx="344488"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userDrawn="1"/>
        </p:nvSpPr>
        <p:spPr bwMode="auto">
          <a:xfrm>
            <a:off x="4851400" y="2933700"/>
            <a:ext cx="2674938"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userDrawn="1"/>
        </p:nvSpPr>
        <p:spPr bwMode="auto">
          <a:xfrm>
            <a:off x="5383213" y="1519238"/>
            <a:ext cx="1062038"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9"/>
          <p:cNvSpPr>
            <a:spLocks/>
          </p:cNvSpPr>
          <p:nvPr userDrawn="1"/>
        </p:nvSpPr>
        <p:spPr bwMode="auto">
          <a:xfrm>
            <a:off x="5383213" y="5464175"/>
            <a:ext cx="287496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0"/>
          <p:cNvSpPr>
            <a:spLocks/>
          </p:cNvSpPr>
          <p:nvPr userDrawn="1"/>
        </p:nvSpPr>
        <p:spPr bwMode="auto">
          <a:xfrm>
            <a:off x="457200" y="5464175"/>
            <a:ext cx="814388"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1"/>
          <p:cNvSpPr>
            <a:spLocks/>
          </p:cNvSpPr>
          <p:nvPr userDrawn="1"/>
        </p:nvSpPr>
        <p:spPr bwMode="auto">
          <a:xfrm>
            <a:off x="1903413" y="1519238"/>
            <a:ext cx="1611313"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2"/>
          <p:cNvSpPr>
            <a:spLocks/>
          </p:cNvSpPr>
          <p:nvPr userDrawn="1"/>
        </p:nvSpPr>
        <p:spPr bwMode="auto">
          <a:xfrm>
            <a:off x="457200" y="1519238"/>
            <a:ext cx="328613"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alpha val="1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cxnSp>
        <p:nvCxnSpPr>
          <p:cNvPr id="19" name="Straight Connector 18"/>
          <p:cNvCxnSpPr/>
          <p:nvPr userDrawn="1"/>
        </p:nvCxnSpPr>
        <p:spPr>
          <a:xfrm>
            <a:off x="5890054" y="6252519"/>
            <a:ext cx="0" cy="477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3247806" y="6252519"/>
            <a:ext cx="2466975" cy="436690"/>
          </a:xfrm>
        </p:spPr>
        <p:txBody>
          <a:bodyPr anchor="ctr" anchorCtr="0"/>
          <a:lstStyle>
            <a:lvl1pPr algn="ctr">
              <a:defRPr/>
            </a:lvl1pPr>
          </a:lstStyle>
          <a:p>
            <a:r>
              <a:rPr lang="en-US" dirty="0"/>
              <a:t>Click to insert cobrand logo</a:t>
            </a:r>
          </a:p>
        </p:txBody>
      </p:sp>
    </p:spTree>
    <p:extLst>
      <p:ext uri="{BB962C8B-B14F-4D97-AF65-F5344CB8AC3E}">
        <p14:creationId xmlns:p14="http://schemas.microsoft.com/office/powerpoint/2010/main" val="77891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C8D7D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57200" y="2514600"/>
            <a:ext cx="4495800" cy="337433"/>
          </a:xfrm>
        </p:spPr>
        <p:txBody>
          <a:bodyPr>
            <a:noAutofit/>
          </a:bodyPr>
          <a:lstStyle>
            <a:lvl1pPr>
              <a:defRPr sz="2000" b="1">
                <a:solidFill>
                  <a:schemeClr val="accent1"/>
                </a:solidFill>
              </a:defRPr>
            </a:lvl1pPr>
          </a:lstStyle>
          <a:p>
            <a:pPr lvl="0"/>
            <a:r>
              <a:rPr lang="en-US" dirty="0"/>
              <a:t>Subheading here</a:t>
            </a:r>
          </a:p>
        </p:txBody>
      </p:sp>
      <p:pic>
        <p:nvPicPr>
          <p:cNvPr id="11" name="Picture 10"/>
          <p:cNvPicPr>
            <a:picLocks noChangeAspect="1"/>
          </p:cNvPicPr>
          <p:nvPr userDrawn="1"/>
        </p:nvPicPr>
        <p:blipFill>
          <a:blip r:embed="rId2" cstate="print"/>
          <a:stretch>
            <a:fillRect/>
          </a:stretch>
        </p:blipFill>
        <p:spPr>
          <a:xfrm>
            <a:off x="6675120" y="6300216"/>
            <a:ext cx="1782857" cy="347429"/>
          </a:xfrm>
          <a:prstGeom prst="rect">
            <a:avLst/>
          </a:prstGeom>
        </p:spPr>
      </p:pic>
      <p:sp>
        <p:nvSpPr>
          <p:cNvPr id="9" name="Title 1"/>
          <p:cNvSpPr>
            <a:spLocks noGrp="1"/>
          </p:cNvSpPr>
          <p:nvPr>
            <p:ph type="title"/>
          </p:nvPr>
        </p:nvSpPr>
        <p:spPr>
          <a:xfrm>
            <a:off x="457200" y="2057400"/>
            <a:ext cx="4495800" cy="381000"/>
          </a:xfrm>
        </p:spPr>
        <p:txBody>
          <a:bodyPr>
            <a:noAutofit/>
          </a:bodyPr>
          <a:lstStyle>
            <a:lvl1pPr>
              <a:defRPr sz="2400" b="0"/>
            </a:lvl1pPr>
          </a:lstStyle>
          <a:p>
            <a:r>
              <a:rPr lang="en-US" dirty="0"/>
              <a:t>Click to edit Master title style</a:t>
            </a:r>
          </a:p>
        </p:txBody>
      </p:sp>
      <p:sp>
        <p:nvSpPr>
          <p:cNvPr id="12"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grpSp>
        <p:nvGrpSpPr>
          <p:cNvPr id="14" name="Group 13">
            <a:extLst>
              <a:ext uri="{FF2B5EF4-FFF2-40B4-BE49-F238E27FC236}">
                <a16:creationId xmlns:a16="http://schemas.microsoft.com/office/drawing/2014/main" id="{99A4578D-EF62-4FC2-8D00-25AFA3CFE5D2}"/>
              </a:ext>
            </a:extLst>
          </p:cNvPr>
          <p:cNvGrpSpPr/>
          <p:nvPr userDrawn="1"/>
        </p:nvGrpSpPr>
        <p:grpSpPr>
          <a:xfrm>
            <a:off x="7131586" y="788276"/>
            <a:ext cx="1555717" cy="5202854"/>
            <a:chOff x="7131586" y="788276"/>
            <a:chExt cx="1555717" cy="5202854"/>
          </a:xfrm>
        </p:grpSpPr>
        <p:sp>
          <p:nvSpPr>
            <p:cNvPr id="15" name="Rectangle 14">
              <a:extLst>
                <a:ext uri="{FF2B5EF4-FFF2-40B4-BE49-F238E27FC236}">
                  <a16:creationId xmlns:a16="http://schemas.microsoft.com/office/drawing/2014/main" id="{A4A28985-7EDE-4078-B50A-02EE458934DB}"/>
                </a:ext>
              </a:extLst>
            </p:cNvPr>
            <p:cNvSpPr/>
            <p:nvPr/>
          </p:nvSpPr>
          <p:spPr>
            <a:xfrm>
              <a:off x="7773501" y="788276"/>
              <a:ext cx="352964" cy="24196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D45082-7FB0-4C4C-924D-E3F8265C177B}"/>
                </a:ext>
              </a:extLst>
            </p:cNvPr>
            <p:cNvSpPr/>
            <p:nvPr/>
          </p:nvSpPr>
          <p:spPr>
            <a:xfrm>
              <a:off x="8221689" y="3403950"/>
              <a:ext cx="139794" cy="49749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D29321E-C699-4EE1-B3E0-BB8D6A022118}"/>
                </a:ext>
              </a:extLst>
            </p:cNvPr>
            <p:cNvSpPr/>
            <p:nvPr/>
          </p:nvSpPr>
          <p:spPr>
            <a:xfrm>
              <a:off x="7131586" y="3529278"/>
              <a:ext cx="694994" cy="88322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03498E9-2866-4CAE-A8CF-9D6119C2B38F}"/>
                </a:ext>
              </a:extLst>
            </p:cNvPr>
            <p:cNvSpPr/>
            <p:nvPr/>
          </p:nvSpPr>
          <p:spPr>
            <a:xfrm>
              <a:off x="8221688" y="4208714"/>
              <a:ext cx="465615" cy="17824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259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a:t>Subheading here</a:t>
            </a:r>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Title 1"/>
          <p:cNvSpPr>
            <a:spLocks noGrp="1"/>
          </p:cNvSpPr>
          <p:nvPr>
            <p:ph type="title"/>
          </p:nvPr>
        </p:nvSpPr>
        <p:spPr>
          <a:xfrm>
            <a:off x="457200" y="1524001"/>
            <a:ext cx="4495800" cy="381000"/>
          </a:xfrm>
        </p:spPr>
        <p:txBody>
          <a:bodyPr>
            <a:noAutofit/>
          </a:bodyPr>
          <a:lstStyle/>
          <a:p>
            <a:r>
              <a:rPr lang="en-US"/>
              <a:t>Click to edit Master title style</a:t>
            </a:r>
            <a:endParaRPr lang="en-US" dirty="0"/>
          </a:p>
        </p:txBody>
      </p:sp>
      <p:cxnSp>
        <p:nvCxnSpPr>
          <p:cNvPr id="14" name="Straight Connector 13"/>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pic>
        <p:nvPicPr>
          <p:cNvPr id="15" name="Picture 14"/>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402709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4495800" cy="304800"/>
          </a:xfrm>
        </p:spPr>
        <p:txBody>
          <a:bodyPr/>
          <a:lstStyle>
            <a:lvl1pPr>
              <a:defRPr/>
            </a:lvl1pPr>
          </a:lstStyle>
          <a:p>
            <a:r>
              <a:rPr lang="en-US" dirty="0"/>
              <a:t>Thank You</a:t>
            </a: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cxnSp>
        <p:nvCxnSpPr>
          <p:cNvPr id="12" name="Straight Connector 11"/>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pic>
        <p:nvPicPr>
          <p:cNvPr id="14" name="Picture 13"/>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1624004686"/>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hasCustomPrompt="1"/>
          </p:nvPr>
        </p:nvSpPr>
        <p:spPr>
          <a:xfrm>
            <a:off x="2133600" y="1524000"/>
            <a:ext cx="65532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a:t>This layout provides specific paragraph formatting to provide hierarchy when users have extensive body copy, and less levels of bullets. Paragraphs have specific formatting so users do not need to use double-returns. </a:t>
            </a:r>
          </a:p>
          <a:p>
            <a:pPr lvl="1"/>
            <a:r>
              <a:rPr lang="en-US" dirty="0"/>
              <a:t>Subheading</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1"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spTree>
    <p:extLst>
      <p:ext uri="{BB962C8B-B14F-4D97-AF65-F5344CB8AC3E}">
        <p14:creationId xmlns:p14="http://schemas.microsoft.com/office/powerpoint/2010/main" val="357649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200" baseline="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57200" y="866001"/>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572000"/>
          </a:xfrm>
        </p:spPr>
        <p:txBody>
          <a:bodyPr/>
          <a:lstStyle>
            <a:lvl1pPr>
              <a:lnSpc>
                <a:spcPct val="100000"/>
              </a:lnSpc>
              <a:spcAft>
                <a:spcPts val="350"/>
              </a:spcAft>
              <a:defRPr/>
            </a:lvl1pPr>
            <a:lvl2pPr>
              <a:lnSpc>
                <a:spcPct val="100000"/>
              </a:lnSpc>
              <a:spcAft>
                <a:spcPts val="350"/>
              </a:spcAft>
              <a:defRPr sz="1400"/>
            </a:lvl2pPr>
            <a:lvl3pPr>
              <a:lnSpc>
                <a:spcPct val="100000"/>
              </a:lnSpc>
              <a:spcAft>
                <a:spcPts val="350"/>
              </a:spcAft>
              <a:defRPr sz="1400"/>
            </a:lvl3pPr>
            <a:lvl4pPr>
              <a:lnSpc>
                <a:spcPct val="100000"/>
              </a:lnSpc>
              <a:spcAft>
                <a:spcPts val="350"/>
              </a:spcAft>
              <a:defRPr sz="1400"/>
            </a:lvl4pPr>
            <a:lvl5pPr>
              <a:lnSpc>
                <a:spcPct val="100000"/>
              </a:lnSpc>
              <a:defRPr baseline="0"/>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9"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spTree>
    <p:extLst>
      <p:ext uri="{BB962C8B-B14F-4D97-AF65-F5344CB8AC3E}">
        <p14:creationId xmlns:p14="http://schemas.microsoft.com/office/powerpoint/2010/main" val="312868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0"/>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2020 Willis Towers Watson. All rights reserved. </a:t>
            </a:r>
            <a:endParaRPr lang="en-US" dirty="0">
              <a:solidFill>
                <a:prstClr val="black"/>
              </a:solidFill>
            </a:endParaRPr>
          </a:p>
        </p:txBody>
      </p:sp>
      <p:sp>
        <p:nvSpPr>
          <p:cNvPr id="6" name="Slide Number Placeholder 5"/>
          <p:cNvSpPr>
            <a:spLocks noGrp="1"/>
          </p:cNvSpPr>
          <p:nvPr>
            <p:ph type="sldNum" sz="quarter" idx="4"/>
          </p:nvPr>
        </p:nvSpPr>
        <p:spPr>
          <a:xfrm>
            <a:off x="8305800" y="6400800"/>
            <a:ext cx="381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282594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8" r:id="rId18"/>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hyperlink" Target="mailto:bill.monat@willistowerswatson.com"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hyperlink" Target="mailto:laura.burns@willistowerswatson.com"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E067CEB-2B8B-42B6-A7E7-1A505019C774}"/>
              </a:ext>
            </a:extLst>
          </p:cNvPr>
          <p:cNvSpPr>
            <a:spLocks noGrp="1"/>
          </p:cNvSpPr>
          <p:nvPr>
            <p:ph type="title"/>
          </p:nvPr>
        </p:nvSpPr>
        <p:spPr/>
        <p:txBody>
          <a:bodyPr/>
          <a:lstStyle/>
          <a:p>
            <a:r>
              <a:rPr lang="en-US" dirty="0">
                <a:solidFill>
                  <a:schemeClr val="tx1"/>
                </a:solidFill>
              </a:rPr>
              <a:t>Corporate Risk Mitigation Tactics Whether the White House Stays </a:t>
            </a:r>
            <a:r>
              <a:rPr lang="en-US" dirty="0">
                <a:solidFill>
                  <a:srgbClr val="C00000"/>
                </a:solidFill>
              </a:rPr>
              <a:t>Red</a:t>
            </a:r>
            <a:r>
              <a:rPr lang="en-US" dirty="0"/>
              <a:t> </a:t>
            </a:r>
            <a:r>
              <a:rPr lang="en-US" dirty="0">
                <a:solidFill>
                  <a:schemeClr val="tx1"/>
                </a:solidFill>
              </a:rPr>
              <a:t>or Turns </a:t>
            </a:r>
            <a:r>
              <a:rPr lang="en-US" dirty="0">
                <a:solidFill>
                  <a:srgbClr val="0070C0"/>
                </a:solidFill>
              </a:rPr>
              <a:t>Blue</a:t>
            </a:r>
          </a:p>
        </p:txBody>
      </p:sp>
      <p:sp>
        <p:nvSpPr>
          <p:cNvPr id="19" name="Text Placeholder 18">
            <a:extLst>
              <a:ext uri="{FF2B5EF4-FFF2-40B4-BE49-F238E27FC236}">
                <a16:creationId xmlns:a16="http://schemas.microsoft.com/office/drawing/2014/main" id="{496E1EE3-3D0B-406D-B3C1-619F973A12B6}"/>
              </a:ext>
            </a:extLst>
          </p:cNvPr>
          <p:cNvSpPr>
            <a:spLocks noGrp="1"/>
          </p:cNvSpPr>
          <p:nvPr>
            <p:ph type="body" sz="quarter" idx="16"/>
          </p:nvPr>
        </p:nvSpPr>
        <p:spPr/>
        <p:txBody>
          <a:bodyPr/>
          <a:lstStyle/>
          <a:p>
            <a:r>
              <a:rPr lang="en-US" dirty="0">
                <a:solidFill>
                  <a:schemeClr val="tx1"/>
                </a:solidFill>
              </a:rPr>
              <a:t>October 1, 2020</a:t>
            </a:r>
          </a:p>
        </p:txBody>
      </p:sp>
      <p:sp>
        <p:nvSpPr>
          <p:cNvPr id="4" name="Footer Placeholder 3"/>
          <p:cNvSpPr>
            <a:spLocks noGrp="1"/>
          </p:cNvSpPr>
          <p:nvPr>
            <p:ph type="ftr" sz="quarter" idx="11"/>
          </p:nvPr>
        </p:nvSpPr>
        <p:spPr/>
        <p:txBody>
          <a:bodyPr/>
          <a:lstStyle/>
          <a:p>
            <a:r>
              <a:rPr lang="en-US"/>
              <a:t>© 2020 Willis Towers Watson. All rights reserved. </a:t>
            </a:r>
            <a:endParaRPr lang="en-US" dirty="0"/>
          </a:p>
        </p:txBody>
      </p:sp>
      <p:sp>
        <p:nvSpPr>
          <p:cNvPr id="6"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sp>
        <p:nvSpPr>
          <p:cNvPr id="11" name="Rectangle 10"/>
          <p:cNvSpPr/>
          <p:nvPr/>
        </p:nvSpPr>
        <p:spPr>
          <a:xfrm>
            <a:off x="403226" y="1500426"/>
            <a:ext cx="2674937" cy="861774"/>
          </a:xfrm>
          <a:prstGeom prst="rect">
            <a:avLst/>
          </a:prstGeom>
        </p:spPr>
        <p:txBody>
          <a:bodyPr wrap="square">
            <a:spAutoFit/>
          </a:bodyPr>
          <a:lstStyle/>
          <a:p>
            <a:pPr lvl="0"/>
            <a:r>
              <a:rPr lang="en-US" sz="1000" b="1" dirty="0"/>
              <a:t>Jay Heidbrink	</a:t>
            </a:r>
            <a:endParaRPr lang="en-US" sz="1000" b="1" u="none" dirty="0"/>
          </a:p>
          <a:p>
            <a:r>
              <a:rPr lang="en-US" sz="1000" dirty="0"/>
              <a:t>Director, Mergers &amp; Acquisitions Group</a:t>
            </a:r>
          </a:p>
          <a:p>
            <a:r>
              <a:rPr lang="en-US" sz="1000" dirty="0"/>
              <a:t>Corporate Risk &amp; Brokering </a:t>
            </a:r>
          </a:p>
          <a:p>
            <a:pPr lvl="0"/>
            <a:r>
              <a:rPr lang="en-US" sz="1000" u="none" dirty="0"/>
              <a:t>+1 617 283 2573</a:t>
            </a:r>
          </a:p>
          <a:p>
            <a:r>
              <a:rPr lang="en-US" sz="1000" dirty="0"/>
              <a:t>Jay.heidbrink@willistowerswatson.com </a:t>
            </a:r>
          </a:p>
        </p:txBody>
      </p:sp>
      <p:sp>
        <p:nvSpPr>
          <p:cNvPr id="7" name="Rectangle 6">
            <a:extLst>
              <a:ext uri="{FF2B5EF4-FFF2-40B4-BE49-F238E27FC236}">
                <a16:creationId xmlns:a16="http://schemas.microsoft.com/office/drawing/2014/main" id="{4DCB7F5A-3455-4999-A5CF-E88974D9E328}"/>
              </a:ext>
            </a:extLst>
          </p:cNvPr>
          <p:cNvSpPr/>
          <p:nvPr/>
        </p:nvSpPr>
        <p:spPr>
          <a:xfrm>
            <a:off x="3116263" y="1500426"/>
            <a:ext cx="2674937" cy="861774"/>
          </a:xfrm>
          <a:prstGeom prst="rect">
            <a:avLst/>
          </a:prstGeom>
        </p:spPr>
        <p:txBody>
          <a:bodyPr wrap="square">
            <a:spAutoFit/>
          </a:bodyPr>
          <a:lstStyle/>
          <a:p>
            <a:pPr lvl="0"/>
            <a:r>
              <a:rPr lang="en-US" sz="1000" b="1" dirty="0"/>
              <a:t>Laura Burns 	</a:t>
            </a:r>
            <a:endParaRPr lang="en-US" sz="1000" b="1" u="none" dirty="0"/>
          </a:p>
          <a:p>
            <a:r>
              <a:rPr lang="en-US" sz="1000" dirty="0"/>
              <a:t>Senior Vice President, Political and Credit Risk, Financial Solutions</a:t>
            </a:r>
          </a:p>
          <a:p>
            <a:pPr lvl="0"/>
            <a:r>
              <a:rPr lang="en-US" sz="1000" dirty="0"/>
              <a:t>+1 301 692 3053 Laura.burns@willistowerswatson.com </a:t>
            </a:r>
          </a:p>
        </p:txBody>
      </p:sp>
    </p:spTree>
    <p:custDataLst>
      <p:tags r:id="rId1"/>
    </p:custDataLst>
    <p:extLst>
      <p:ext uri="{BB962C8B-B14F-4D97-AF65-F5344CB8AC3E}">
        <p14:creationId xmlns:p14="http://schemas.microsoft.com/office/powerpoint/2010/main" val="238424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Taxes </a:t>
            </a:r>
            <a:endParaRPr lang="en-US" dirty="0"/>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10</a:t>
            </a:fld>
            <a:endParaRPr lang="en-US" dirty="0"/>
          </a:p>
        </p:txBody>
      </p:sp>
      <p:sp>
        <p:nvSpPr>
          <p:cNvPr id="3" name="Text Placeholder 2"/>
          <p:cNvSpPr>
            <a:spLocks noGrp="1"/>
          </p:cNvSpPr>
          <p:nvPr>
            <p:ph type="body" sz="quarter" idx="13"/>
          </p:nvPr>
        </p:nvSpPr>
        <p:spPr/>
        <p:txBody>
          <a:bodyPr/>
          <a:lstStyle/>
          <a:p>
            <a:r>
              <a:rPr lang="en-US" dirty="0">
                <a:solidFill>
                  <a:srgbClr val="C00000"/>
                </a:solidFill>
              </a:rPr>
              <a:t>Trump</a:t>
            </a:r>
          </a:p>
        </p:txBody>
      </p:sp>
      <p:sp>
        <p:nvSpPr>
          <p:cNvPr id="4" name="Content Placeholder 3"/>
          <p:cNvSpPr>
            <a:spLocks noGrp="1"/>
          </p:cNvSpPr>
          <p:nvPr>
            <p:ph idx="1"/>
          </p:nvPr>
        </p:nvSpPr>
        <p:spPr/>
        <p:txBody>
          <a:bodyPr/>
          <a:lstStyle/>
          <a:p>
            <a:r>
              <a:rPr lang="en-US" sz="1500" dirty="0">
                <a:solidFill>
                  <a:srgbClr val="C00000"/>
                </a:solidFill>
              </a:rPr>
              <a:t>Defer or halt payroll tax collection</a:t>
            </a:r>
          </a:p>
          <a:p>
            <a:pPr lvl="2"/>
            <a:r>
              <a:rPr lang="en-US" dirty="0"/>
              <a:t>The first tax change in Trump's arsenal is something he's currently attempting to unilaterally implement: a payroll tax deferral.</a:t>
            </a:r>
          </a:p>
          <a:p>
            <a:pPr>
              <a:spcBef>
                <a:spcPts val="600"/>
              </a:spcBef>
            </a:pPr>
            <a:r>
              <a:rPr lang="en-US" sz="1500" dirty="0">
                <a:solidFill>
                  <a:srgbClr val="C00000"/>
                </a:solidFill>
              </a:rPr>
              <a:t>Cut the top-end capital gains tax and/or index capital gains</a:t>
            </a:r>
          </a:p>
          <a:p>
            <a:pPr lvl="2"/>
            <a:r>
              <a:rPr lang="en-US" dirty="0"/>
              <a:t>President Trump has floated the idea of reducing the capital gains tax for high earners, as well as possibly indexing capital gains to inflation.</a:t>
            </a:r>
          </a:p>
          <a:p>
            <a:pPr>
              <a:spcBef>
                <a:spcPts val="600"/>
              </a:spcBef>
            </a:pPr>
            <a:r>
              <a:rPr lang="en-US" sz="1500" dirty="0">
                <a:solidFill>
                  <a:srgbClr val="C00000"/>
                </a:solidFill>
              </a:rPr>
              <a:t>A reduction in taxes on the middle class</a:t>
            </a:r>
          </a:p>
          <a:p>
            <a:pPr lvl="2"/>
            <a:r>
              <a:rPr lang="en-US" dirty="0"/>
              <a:t>In mid-February, the president suggested that he'd like to pass along a roughly 10% tax cut to middle-income Americans. The president and his team didn't outline any specific taxable income levels at which this reduction would take place.</a:t>
            </a:r>
          </a:p>
          <a:p>
            <a:pPr>
              <a:spcBef>
                <a:spcPts val="600"/>
              </a:spcBef>
            </a:pPr>
            <a:r>
              <a:rPr lang="en-US" sz="1500" dirty="0">
                <a:solidFill>
                  <a:srgbClr val="C00000"/>
                </a:solidFill>
              </a:rPr>
              <a:t>Push a Made in America tax credit/expensing credit</a:t>
            </a:r>
          </a:p>
          <a:p>
            <a:pPr lvl="2"/>
            <a:r>
              <a:rPr lang="en-US" dirty="0"/>
              <a:t>If Trump wins reelection, the high probability that Democrats will retain control of the House makes a permanent addition of this business tax credit very unlikely.</a:t>
            </a:r>
          </a:p>
          <a:p>
            <a:pPr>
              <a:spcBef>
                <a:spcPts val="600"/>
              </a:spcBef>
            </a:pPr>
            <a:r>
              <a:rPr lang="en-US" sz="1500" dirty="0">
                <a:solidFill>
                  <a:srgbClr val="C00000"/>
                </a:solidFill>
              </a:rPr>
              <a:t>Expand Opportunity Zones</a:t>
            </a:r>
          </a:p>
          <a:p>
            <a:pPr lvl="2"/>
            <a:r>
              <a:rPr lang="en-US" dirty="0"/>
              <a:t>Under Trump's latest proposal, tax benefits associated with economically challenged areas would be expanded to spur additional investment. Once again, no specific dollar levels or percentages have been discussed.</a:t>
            </a:r>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2" name="Picture 12" descr="Free download Pin on Trump 2020 KAG [1024x512] for your Desktop, Mobile &amp;  Tablet | Explore 12+ Donald Trump 2020 Wallpapers | Donald Trump 2020  Wallpapers, Donald Trump Wallpaper, Donald Trump Wallpapers">
            <a:extLst>
              <a:ext uri="{FF2B5EF4-FFF2-40B4-BE49-F238E27FC236}">
                <a16:creationId xmlns:a16="http://schemas.microsoft.com/office/drawing/2014/main" id="{72B50F65-EBDC-4342-AD8D-41F97EBE4F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98" y="290244"/>
            <a:ext cx="1399402" cy="69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4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State</a:t>
            </a:r>
            <a:endParaRPr lang="en-US" dirty="0"/>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11</a:t>
            </a:fld>
            <a:endParaRPr lang="en-US" dirty="0"/>
          </a:p>
        </p:txBody>
      </p:sp>
      <p:sp>
        <p:nvSpPr>
          <p:cNvPr id="17" name="Text Placeholder 16">
            <a:extLst>
              <a:ext uri="{FF2B5EF4-FFF2-40B4-BE49-F238E27FC236}">
                <a16:creationId xmlns:a16="http://schemas.microsoft.com/office/drawing/2014/main" id="{2C2CF05B-4246-445B-A2E7-9AC28A9D62BA}"/>
              </a:ext>
            </a:extLst>
          </p:cNvPr>
          <p:cNvSpPr>
            <a:spLocks noGrp="1"/>
          </p:cNvSpPr>
          <p:nvPr>
            <p:ph type="body" sz="quarter" idx="13"/>
          </p:nvPr>
        </p:nvSpPr>
        <p:spPr/>
        <p:txBody>
          <a:bodyPr/>
          <a:lstStyle/>
          <a:p>
            <a:endParaRPr lang="en-US"/>
          </a:p>
        </p:txBody>
      </p:sp>
      <p:sp>
        <p:nvSpPr>
          <p:cNvPr id="16" name="Content Placeholder 15">
            <a:extLst>
              <a:ext uri="{FF2B5EF4-FFF2-40B4-BE49-F238E27FC236}">
                <a16:creationId xmlns:a16="http://schemas.microsoft.com/office/drawing/2014/main" id="{9237BCAE-57C1-4A27-ABDD-F73F3EAC8F81}"/>
              </a:ext>
            </a:extLst>
          </p:cNvPr>
          <p:cNvSpPr>
            <a:spLocks noGrp="1"/>
          </p:cNvSpPr>
          <p:nvPr>
            <p:ph idx="1"/>
          </p:nvPr>
        </p:nvSpPr>
        <p:spPr>
          <a:xfrm>
            <a:off x="457199" y="2057400"/>
            <a:ext cx="8229600" cy="3108067"/>
          </a:xfrm>
          <a:solidFill>
            <a:schemeClr val="accent3">
              <a:lumMod val="20000"/>
              <a:lumOff val="80000"/>
            </a:schemeClr>
          </a:solidFill>
        </p:spPr>
        <p:txBody>
          <a:bodyPr lIns="274320" tIns="91440" rIns="3749040" bIns="91440"/>
          <a:lstStyle/>
          <a:p>
            <a:pPr>
              <a:lnSpc>
                <a:spcPct val="120000"/>
              </a:lnSpc>
            </a:pPr>
            <a:r>
              <a:rPr lang="en-US" sz="2000" b="0" dirty="0"/>
              <a:t>Neither presidential candidate has offered many specifics on regulatory policy, but in broad terms their conceptions of the regulatory state are very different.</a:t>
            </a:r>
          </a:p>
          <a:p>
            <a:pPr>
              <a:lnSpc>
                <a:spcPct val="120000"/>
              </a:lnSpc>
            </a:pPr>
            <a:endParaRPr lang="en-US" sz="2000" b="0" dirty="0"/>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grpSp>
        <p:nvGrpSpPr>
          <p:cNvPr id="23" name="Group 4">
            <a:extLst>
              <a:ext uri="{FF2B5EF4-FFF2-40B4-BE49-F238E27FC236}">
                <a16:creationId xmlns:a16="http://schemas.microsoft.com/office/drawing/2014/main" id="{8F232279-BEFB-4FC1-96C4-F2702F5BBED5}"/>
              </a:ext>
            </a:extLst>
          </p:cNvPr>
          <p:cNvGrpSpPr>
            <a:grpSpLocks noChangeAspect="1"/>
          </p:cNvGrpSpPr>
          <p:nvPr/>
        </p:nvGrpSpPr>
        <p:grpSpPr bwMode="auto">
          <a:xfrm>
            <a:off x="5735052" y="2658318"/>
            <a:ext cx="2602423" cy="2214563"/>
            <a:chOff x="288" y="1010"/>
            <a:chExt cx="624" cy="531"/>
          </a:xfrm>
        </p:grpSpPr>
        <p:sp>
          <p:nvSpPr>
            <p:cNvPr id="24" name="AutoShape 3">
              <a:extLst>
                <a:ext uri="{FF2B5EF4-FFF2-40B4-BE49-F238E27FC236}">
                  <a16:creationId xmlns:a16="http://schemas.microsoft.com/office/drawing/2014/main" id="{EDC0D7A4-FC96-43A7-9730-4C74FF88397A}"/>
                </a:ext>
              </a:extLst>
            </p:cNvPr>
            <p:cNvSpPr>
              <a:spLocks noChangeAspect="1" noChangeArrowheads="1" noTextEdit="1"/>
            </p:cNvSpPr>
            <p:nvPr/>
          </p:nvSpPr>
          <p:spPr bwMode="auto">
            <a:xfrm>
              <a:off x="288" y="1010"/>
              <a:ext cx="62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
              <a:extLst>
                <a:ext uri="{FF2B5EF4-FFF2-40B4-BE49-F238E27FC236}">
                  <a16:creationId xmlns:a16="http://schemas.microsoft.com/office/drawing/2014/main" id="{4456D0F2-D19B-4CBF-839C-BE7518E1A7E9}"/>
                </a:ext>
              </a:extLst>
            </p:cNvPr>
            <p:cNvSpPr>
              <a:spLocks noEditPoints="1"/>
            </p:cNvSpPr>
            <p:nvPr/>
          </p:nvSpPr>
          <p:spPr bwMode="auto">
            <a:xfrm>
              <a:off x="288" y="1008"/>
              <a:ext cx="624" cy="531"/>
            </a:xfrm>
            <a:custGeom>
              <a:avLst/>
              <a:gdLst>
                <a:gd name="T0" fmla="*/ 251 w 261"/>
                <a:gd name="T1" fmla="*/ 198 h 222"/>
                <a:gd name="T2" fmla="*/ 237 w 261"/>
                <a:gd name="T3" fmla="*/ 189 h 222"/>
                <a:gd name="T4" fmla="*/ 233 w 261"/>
                <a:gd name="T5" fmla="*/ 181 h 222"/>
                <a:gd name="T6" fmla="*/ 230 w 261"/>
                <a:gd name="T7" fmla="*/ 102 h 222"/>
                <a:gd name="T8" fmla="*/ 235 w 261"/>
                <a:gd name="T9" fmla="*/ 85 h 222"/>
                <a:gd name="T10" fmla="*/ 246 w 261"/>
                <a:gd name="T11" fmla="*/ 80 h 222"/>
                <a:gd name="T12" fmla="*/ 249 w 261"/>
                <a:gd name="T13" fmla="*/ 80 h 222"/>
                <a:gd name="T14" fmla="*/ 140 w 261"/>
                <a:gd name="T15" fmla="*/ 3 h 222"/>
                <a:gd name="T16" fmla="*/ 9 w 261"/>
                <a:gd name="T17" fmla="*/ 74 h 222"/>
                <a:gd name="T18" fmla="*/ 14 w 261"/>
                <a:gd name="T19" fmla="*/ 80 h 222"/>
                <a:gd name="T20" fmla="*/ 24 w 261"/>
                <a:gd name="T21" fmla="*/ 83 h 222"/>
                <a:gd name="T22" fmla="*/ 28 w 261"/>
                <a:gd name="T23" fmla="*/ 91 h 222"/>
                <a:gd name="T24" fmla="*/ 30 w 261"/>
                <a:gd name="T25" fmla="*/ 170 h 222"/>
                <a:gd name="T26" fmla="*/ 25 w 261"/>
                <a:gd name="T27" fmla="*/ 186 h 222"/>
                <a:gd name="T28" fmla="*/ 17 w 261"/>
                <a:gd name="T29" fmla="*/ 191 h 222"/>
                <a:gd name="T30" fmla="*/ 5 w 261"/>
                <a:gd name="T31" fmla="*/ 205 h 222"/>
                <a:gd name="T32" fmla="*/ 11 w 261"/>
                <a:gd name="T33" fmla="*/ 222 h 222"/>
                <a:gd name="T34" fmla="*/ 261 w 261"/>
                <a:gd name="T35" fmla="*/ 214 h 222"/>
                <a:gd name="T36" fmla="*/ 199 w 261"/>
                <a:gd name="T37" fmla="*/ 85 h 222"/>
                <a:gd name="T38" fmla="*/ 204 w 261"/>
                <a:gd name="T39" fmla="*/ 102 h 222"/>
                <a:gd name="T40" fmla="*/ 202 w 261"/>
                <a:gd name="T41" fmla="*/ 181 h 222"/>
                <a:gd name="T42" fmla="*/ 197 w 261"/>
                <a:gd name="T43" fmla="*/ 189 h 222"/>
                <a:gd name="T44" fmla="*/ 177 w 261"/>
                <a:gd name="T45" fmla="*/ 186 h 222"/>
                <a:gd name="T46" fmla="*/ 172 w 261"/>
                <a:gd name="T47" fmla="*/ 170 h 222"/>
                <a:gd name="T48" fmla="*/ 175 w 261"/>
                <a:gd name="T49" fmla="*/ 91 h 222"/>
                <a:gd name="T50" fmla="*/ 178 w 261"/>
                <a:gd name="T51" fmla="*/ 83 h 222"/>
                <a:gd name="T52" fmla="*/ 199 w 261"/>
                <a:gd name="T53" fmla="*/ 85 h 222"/>
                <a:gd name="T54" fmla="*/ 120 w 261"/>
                <a:gd name="T55" fmla="*/ 186 h 222"/>
                <a:gd name="T56" fmla="*/ 115 w 261"/>
                <a:gd name="T57" fmla="*/ 170 h 222"/>
                <a:gd name="T58" fmla="*/ 117 w 261"/>
                <a:gd name="T59" fmla="*/ 91 h 222"/>
                <a:gd name="T60" fmla="*/ 120 w 261"/>
                <a:gd name="T61" fmla="*/ 83 h 222"/>
                <a:gd name="T62" fmla="*/ 141 w 261"/>
                <a:gd name="T63" fmla="*/ 85 h 222"/>
                <a:gd name="T64" fmla="*/ 146 w 261"/>
                <a:gd name="T65" fmla="*/ 102 h 222"/>
                <a:gd name="T66" fmla="*/ 144 w 261"/>
                <a:gd name="T67" fmla="*/ 181 h 222"/>
                <a:gd name="T68" fmla="*/ 139 w 261"/>
                <a:gd name="T69" fmla="*/ 189 h 222"/>
                <a:gd name="T70" fmla="*/ 148 w 261"/>
                <a:gd name="T71" fmla="*/ 50 h 222"/>
                <a:gd name="T72" fmla="*/ 112 w 261"/>
                <a:gd name="T73" fmla="*/ 50 h 222"/>
                <a:gd name="T74" fmla="*/ 130 w 261"/>
                <a:gd name="T75" fmla="*/ 27 h 222"/>
                <a:gd name="T76" fmla="*/ 148 w 261"/>
                <a:gd name="T77" fmla="*/ 50 h 222"/>
                <a:gd name="T78" fmla="*/ 59 w 261"/>
                <a:gd name="T79" fmla="*/ 181 h 222"/>
                <a:gd name="T80" fmla="*/ 57 w 261"/>
                <a:gd name="T81" fmla="*/ 102 h 222"/>
                <a:gd name="T82" fmla="*/ 62 w 261"/>
                <a:gd name="T83" fmla="*/ 85 h 222"/>
                <a:gd name="T84" fmla="*/ 82 w 261"/>
                <a:gd name="T85" fmla="*/ 83 h 222"/>
                <a:gd name="T86" fmla="*/ 86 w 261"/>
                <a:gd name="T87" fmla="*/ 91 h 222"/>
                <a:gd name="T88" fmla="*/ 88 w 261"/>
                <a:gd name="T89" fmla="*/ 170 h 222"/>
                <a:gd name="T90" fmla="*/ 83 w 261"/>
                <a:gd name="T91" fmla="*/ 186 h 222"/>
                <a:gd name="T92" fmla="*/ 63 w 261"/>
                <a:gd name="T93" fmla="*/ 189 h 222"/>
                <a:gd name="T94" fmla="*/ 242 w 261"/>
                <a:gd name="T95" fmla="*/ 211 h 222"/>
                <a:gd name="T96" fmla="*/ 19 w 261"/>
                <a:gd name="T97" fmla="*/ 205 h 222"/>
                <a:gd name="T98" fmla="*/ 242 w 261"/>
                <a:gd name="T99" fmla="*/ 203 h 222"/>
                <a:gd name="T100" fmla="*/ 242 w 261"/>
                <a:gd name="T101" fmla="*/ 2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 h="222">
                  <a:moveTo>
                    <a:pt x="256" y="205"/>
                  </a:moveTo>
                  <a:cubicBezTo>
                    <a:pt x="253" y="205"/>
                    <a:pt x="251" y="202"/>
                    <a:pt x="251" y="198"/>
                  </a:cubicBezTo>
                  <a:cubicBezTo>
                    <a:pt x="251" y="194"/>
                    <a:pt x="247" y="191"/>
                    <a:pt x="243" y="191"/>
                  </a:cubicBezTo>
                  <a:cubicBezTo>
                    <a:pt x="240" y="191"/>
                    <a:pt x="238" y="190"/>
                    <a:pt x="237" y="189"/>
                  </a:cubicBezTo>
                  <a:cubicBezTo>
                    <a:pt x="236" y="188"/>
                    <a:pt x="235" y="187"/>
                    <a:pt x="235" y="186"/>
                  </a:cubicBezTo>
                  <a:cubicBezTo>
                    <a:pt x="235" y="183"/>
                    <a:pt x="234" y="181"/>
                    <a:pt x="233" y="181"/>
                  </a:cubicBezTo>
                  <a:cubicBezTo>
                    <a:pt x="232" y="181"/>
                    <a:pt x="230" y="176"/>
                    <a:pt x="230" y="170"/>
                  </a:cubicBezTo>
                  <a:cubicBezTo>
                    <a:pt x="230" y="102"/>
                    <a:pt x="230" y="102"/>
                    <a:pt x="230" y="102"/>
                  </a:cubicBezTo>
                  <a:cubicBezTo>
                    <a:pt x="230" y="96"/>
                    <a:pt x="232" y="91"/>
                    <a:pt x="233" y="91"/>
                  </a:cubicBezTo>
                  <a:cubicBezTo>
                    <a:pt x="234" y="91"/>
                    <a:pt x="235" y="89"/>
                    <a:pt x="235" y="85"/>
                  </a:cubicBezTo>
                  <a:cubicBezTo>
                    <a:pt x="235" y="85"/>
                    <a:pt x="236" y="84"/>
                    <a:pt x="236" y="83"/>
                  </a:cubicBezTo>
                  <a:cubicBezTo>
                    <a:pt x="238" y="81"/>
                    <a:pt x="242" y="80"/>
                    <a:pt x="246" y="80"/>
                  </a:cubicBezTo>
                  <a:cubicBezTo>
                    <a:pt x="247" y="80"/>
                    <a:pt x="247" y="80"/>
                    <a:pt x="247" y="80"/>
                  </a:cubicBezTo>
                  <a:cubicBezTo>
                    <a:pt x="249" y="80"/>
                    <a:pt x="249" y="80"/>
                    <a:pt x="249" y="80"/>
                  </a:cubicBezTo>
                  <a:cubicBezTo>
                    <a:pt x="255" y="80"/>
                    <a:pt x="256" y="77"/>
                    <a:pt x="251" y="74"/>
                  </a:cubicBezTo>
                  <a:cubicBezTo>
                    <a:pt x="140" y="3"/>
                    <a:pt x="140" y="3"/>
                    <a:pt x="140" y="3"/>
                  </a:cubicBezTo>
                  <a:cubicBezTo>
                    <a:pt x="134" y="0"/>
                    <a:pt x="126" y="0"/>
                    <a:pt x="121" y="3"/>
                  </a:cubicBezTo>
                  <a:cubicBezTo>
                    <a:pt x="9" y="74"/>
                    <a:pt x="9" y="74"/>
                    <a:pt x="9" y="74"/>
                  </a:cubicBezTo>
                  <a:cubicBezTo>
                    <a:pt x="4" y="77"/>
                    <a:pt x="5" y="80"/>
                    <a:pt x="11" y="80"/>
                  </a:cubicBezTo>
                  <a:cubicBezTo>
                    <a:pt x="14" y="80"/>
                    <a:pt x="14" y="80"/>
                    <a:pt x="14" y="80"/>
                  </a:cubicBezTo>
                  <a:cubicBezTo>
                    <a:pt x="14" y="80"/>
                    <a:pt x="14" y="80"/>
                    <a:pt x="14" y="80"/>
                  </a:cubicBezTo>
                  <a:cubicBezTo>
                    <a:pt x="19" y="80"/>
                    <a:pt x="23" y="81"/>
                    <a:pt x="24" y="83"/>
                  </a:cubicBezTo>
                  <a:cubicBezTo>
                    <a:pt x="25" y="84"/>
                    <a:pt x="25" y="85"/>
                    <a:pt x="25" y="85"/>
                  </a:cubicBezTo>
                  <a:cubicBezTo>
                    <a:pt x="25" y="89"/>
                    <a:pt x="26" y="91"/>
                    <a:pt x="28" y="91"/>
                  </a:cubicBezTo>
                  <a:cubicBezTo>
                    <a:pt x="29" y="91"/>
                    <a:pt x="30" y="96"/>
                    <a:pt x="30" y="102"/>
                  </a:cubicBezTo>
                  <a:cubicBezTo>
                    <a:pt x="30" y="170"/>
                    <a:pt x="30" y="170"/>
                    <a:pt x="30" y="170"/>
                  </a:cubicBezTo>
                  <a:cubicBezTo>
                    <a:pt x="30" y="176"/>
                    <a:pt x="29" y="181"/>
                    <a:pt x="28" y="181"/>
                  </a:cubicBezTo>
                  <a:cubicBezTo>
                    <a:pt x="26" y="181"/>
                    <a:pt x="25" y="183"/>
                    <a:pt x="25" y="186"/>
                  </a:cubicBezTo>
                  <a:cubicBezTo>
                    <a:pt x="25" y="187"/>
                    <a:pt x="25" y="188"/>
                    <a:pt x="24" y="189"/>
                  </a:cubicBezTo>
                  <a:cubicBezTo>
                    <a:pt x="22" y="190"/>
                    <a:pt x="20" y="191"/>
                    <a:pt x="17" y="191"/>
                  </a:cubicBezTo>
                  <a:cubicBezTo>
                    <a:pt x="13" y="191"/>
                    <a:pt x="10" y="194"/>
                    <a:pt x="10" y="198"/>
                  </a:cubicBezTo>
                  <a:cubicBezTo>
                    <a:pt x="10" y="202"/>
                    <a:pt x="8" y="205"/>
                    <a:pt x="5" y="205"/>
                  </a:cubicBezTo>
                  <a:cubicBezTo>
                    <a:pt x="2" y="205"/>
                    <a:pt x="0" y="209"/>
                    <a:pt x="0" y="214"/>
                  </a:cubicBezTo>
                  <a:cubicBezTo>
                    <a:pt x="0" y="218"/>
                    <a:pt x="5" y="222"/>
                    <a:pt x="11" y="222"/>
                  </a:cubicBezTo>
                  <a:cubicBezTo>
                    <a:pt x="250" y="222"/>
                    <a:pt x="250" y="222"/>
                    <a:pt x="250" y="222"/>
                  </a:cubicBezTo>
                  <a:cubicBezTo>
                    <a:pt x="256" y="222"/>
                    <a:pt x="261" y="218"/>
                    <a:pt x="261" y="214"/>
                  </a:cubicBezTo>
                  <a:cubicBezTo>
                    <a:pt x="261" y="209"/>
                    <a:pt x="258" y="205"/>
                    <a:pt x="256" y="205"/>
                  </a:cubicBezTo>
                  <a:close/>
                  <a:moveTo>
                    <a:pt x="199" y="85"/>
                  </a:moveTo>
                  <a:cubicBezTo>
                    <a:pt x="199" y="89"/>
                    <a:pt x="200" y="91"/>
                    <a:pt x="202" y="91"/>
                  </a:cubicBezTo>
                  <a:cubicBezTo>
                    <a:pt x="203" y="91"/>
                    <a:pt x="204" y="96"/>
                    <a:pt x="204" y="102"/>
                  </a:cubicBezTo>
                  <a:cubicBezTo>
                    <a:pt x="204" y="170"/>
                    <a:pt x="204" y="170"/>
                    <a:pt x="204" y="170"/>
                  </a:cubicBezTo>
                  <a:cubicBezTo>
                    <a:pt x="204" y="176"/>
                    <a:pt x="203" y="181"/>
                    <a:pt x="202" y="181"/>
                  </a:cubicBezTo>
                  <a:cubicBezTo>
                    <a:pt x="200" y="181"/>
                    <a:pt x="199" y="183"/>
                    <a:pt x="199" y="186"/>
                  </a:cubicBezTo>
                  <a:cubicBezTo>
                    <a:pt x="199" y="187"/>
                    <a:pt x="198" y="188"/>
                    <a:pt x="197" y="189"/>
                  </a:cubicBezTo>
                  <a:cubicBezTo>
                    <a:pt x="179" y="189"/>
                    <a:pt x="179" y="189"/>
                    <a:pt x="179" y="189"/>
                  </a:cubicBezTo>
                  <a:cubicBezTo>
                    <a:pt x="178" y="188"/>
                    <a:pt x="177" y="187"/>
                    <a:pt x="177" y="186"/>
                  </a:cubicBezTo>
                  <a:cubicBezTo>
                    <a:pt x="177" y="183"/>
                    <a:pt x="176" y="181"/>
                    <a:pt x="175" y="181"/>
                  </a:cubicBezTo>
                  <a:cubicBezTo>
                    <a:pt x="174" y="181"/>
                    <a:pt x="172" y="176"/>
                    <a:pt x="172" y="170"/>
                  </a:cubicBezTo>
                  <a:cubicBezTo>
                    <a:pt x="172" y="102"/>
                    <a:pt x="172" y="102"/>
                    <a:pt x="172" y="102"/>
                  </a:cubicBezTo>
                  <a:cubicBezTo>
                    <a:pt x="172" y="96"/>
                    <a:pt x="174" y="91"/>
                    <a:pt x="175" y="91"/>
                  </a:cubicBezTo>
                  <a:cubicBezTo>
                    <a:pt x="176" y="91"/>
                    <a:pt x="177" y="89"/>
                    <a:pt x="177" y="85"/>
                  </a:cubicBezTo>
                  <a:cubicBezTo>
                    <a:pt x="177" y="85"/>
                    <a:pt x="178" y="84"/>
                    <a:pt x="178" y="83"/>
                  </a:cubicBezTo>
                  <a:cubicBezTo>
                    <a:pt x="198" y="83"/>
                    <a:pt x="198" y="83"/>
                    <a:pt x="198" y="83"/>
                  </a:cubicBezTo>
                  <a:cubicBezTo>
                    <a:pt x="199" y="84"/>
                    <a:pt x="199" y="85"/>
                    <a:pt x="199" y="85"/>
                  </a:cubicBezTo>
                  <a:close/>
                  <a:moveTo>
                    <a:pt x="121" y="189"/>
                  </a:moveTo>
                  <a:cubicBezTo>
                    <a:pt x="120" y="188"/>
                    <a:pt x="120" y="187"/>
                    <a:pt x="120" y="186"/>
                  </a:cubicBezTo>
                  <a:cubicBezTo>
                    <a:pt x="120" y="183"/>
                    <a:pt x="118" y="181"/>
                    <a:pt x="117" y="181"/>
                  </a:cubicBezTo>
                  <a:cubicBezTo>
                    <a:pt x="116" y="181"/>
                    <a:pt x="115" y="176"/>
                    <a:pt x="115" y="170"/>
                  </a:cubicBezTo>
                  <a:cubicBezTo>
                    <a:pt x="115" y="102"/>
                    <a:pt x="115" y="102"/>
                    <a:pt x="115" y="102"/>
                  </a:cubicBezTo>
                  <a:cubicBezTo>
                    <a:pt x="115" y="96"/>
                    <a:pt x="116" y="91"/>
                    <a:pt x="117" y="91"/>
                  </a:cubicBezTo>
                  <a:cubicBezTo>
                    <a:pt x="118" y="91"/>
                    <a:pt x="120" y="89"/>
                    <a:pt x="120" y="85"/>
                  </a:cubicBezTo>
                  <a:cubicBezTo>
                    <a:pt x="120" y="85"/>
                    <a:pt x="120" y="84"/>
                    <a:pt x="120" y="83"/>
                  </a:cubicBezTo>
                  <a:cubicBezTo>
                    <a:pt x="140" y="83"/>
                    <a:pt x="140" y="83"/>
                    <a:pt x="140" y="83"/>
                  </a:cubicBezTo>
                  <a:cubicBezTo>
                    <a:pt x="141" y="84"/>
                    <a:pt x="141" y="85"/>
                    <a:pt x="141" y="85"/>
                  </a:cubicBezTo>
                  <a:cubicBezTo>
                    <a:pt x="141" y="89"/>
                    <a:pt x="142" y="91"/>
                    <a:pt x="144" y="91"/>
                  </a:cubicBezTo>
                  <a:cubicBezTo>
                    <a:pt x="145" y="91"/>
                    <a:pt x="146" y="96"/>
                    <a:pt x="146" y="102"/>
                  </a:cubicBezTo>
                  <a:cubicBezTo>
                    <a:pt x="146" y="170"/>
                    <a:pt x="146" y="170"/>
                    <a:pt x="146" y="170"/>
                  </a:cubicBezTo>
                  <a:cubicBezTo>
                    <a:pt x="146" y="176"/>
                    <a:pt x="145" y="181"/>
                    <a:pt x="144" y="181"/>
                  </a:cubicBezTo>
                  <a:cubicBezTo>
                    <a:pt x="142" y="181"/>
                    <a:pt x="141" y="183"/>
                    <a:pt x="141" y="186"/>
                  </a:cubicBezTo>
                  <a:cubicBezTo>
                    <a:pt x="141" y="187"/>
                    <a:pt x="140" y="188"/>
                    <a:pt x="139" y="189"/>
                  </a:cubicBezTo>
                  <a:lnTo>
                    <a:pt x="121" y="189"/>
                  </a:lnTo>
                  <a:close/>
                  <a:moveTo>
                    <a:pt x="148" y="50"/>
                  </a:moveTo>
                  <a:cubicBezTo>
                    <a:pt x="146" y="58"/>
                    <a:pt x="139" y="64"/>
                    <a:pt x="130" y="64"/>
                  </a:cubicBezTo>
                  <a:cubicBezTo>
                    <a:pt x="122" y="64"/>
                    <a:pt x="114" y="58"/>
                    <a:pt x="112" y="50"/>
                  </a:cubicBezTo>
                  <a:cubicBezTo>
                    <a:pt x="112" y="48"/>
                    <a:pt x="112" y="47"/>
                    <a:pt x="112" y="45"/>
                  </a:cubicBezTo>
                  <a:cubicBezTo>
                    <a:pt x="112" y="35"/>
                    <a:pt x="120" y="27"/>
                    <a:pt x="130" y="27"/>
                  </a:cubicBezTo>
                  <a:cubicBezTo>
                    <a:pt x="140" y="27"/>
                    <a:pt x="149" y="35"/>
                    <a:pt x="149" y="45"/>
                  </a:cubicBezTo>
                  <a:cubicBezTo>
                    <a:pt x="149" y="47"/>
                    <a:pt x="149" y="48"/>
                    <a:pt x="148" y="50"/>
                  </a:cubicBezTo>
                  <a:close/>
                  <a:moveTo>
                    <a:pt x="62" y="186"/>
                  </a:moveTo>
                  <a:cubicBezTo>
                    <a:pt x="62" y="183"/>
                    <a:pt x="60" y="181"/>
                    <a:pt x="59" y="181"/>
                  </a:cubicBezTo>
                  <a:cubicBezTo>
                    <a:pt x="58" y="181"/>
                    <a:pt x="57" y="176"/>
                    <a:pt x="57" y="170"/>
                  </a:cubicBezTo>
                  <a:cubicBezTo>
                    <a:pt x="57" y="102"/>
                    <a:pt x="57" y="102"/>
                    <a:pt x="57" y="102"/>
                  </a:cubicBezTo>
                  <a:cubicBezTo>
                    <a:pt x="57" y="96"/>
                    <a:pt x="58" y="91"/>
                    <a:pt x="59" y="91"/>
                  </a:cubicBezTo>
                  <a:cubicBezTo>
                    <a:pt x="60" y="91"/>
                    <a:pt x="62" y="89"/>
                    <a:pt x="62" y="85"/>
                  </a:cubicBezTo>
                  <a:cubicBezTo>
                    <a:pt x="62" y="85"/>
                    <a:pt x="62" y="84"/>
                    <a:pt x="62" y="83"/>
                  </a:cubicBezTo>
                  <a:cubicBezTo>
                    <a:pt x="82" y="83"/>
                    <a:pt x="82" y="83"/>
                    <a:pt x="82" y="83"/>
                  </a:cubicBezTo>
                  <a:cubicBezTo>
                    <a:pt x="83" y="84"/>
                    <a:pt x="83" y="85"/>
                    <a:pt x="83" y="85"/>
                  </a:cubicBezTo>
                  <a:cubicBezTo>
                    <a:pt x="83" y="89"/>
                    <a:pt x="84" y="91"/>
                    <a:pt x="86" y="91"/>
                  </a:cubicBezTo>
                  <a:cubicBezTo>
                    <a:pt x="87" y="91"/>
                    <a:pt x="88" y="96"/>
                    <a:pt x="88" y="102"/>
                  </a:cubicBezTo>
                  <a:cubicBezTo>
                    <a:pt x="88" y="170"/>
                    <a:pt x="88" y="170"/>
                    <a:pt x="88" y="170"/>
                  </a:cubicBezTo>
                  <a:cubicBezTo>
                    <a:pt x="88" y="176"/>
                    <a:pt x="87" y="181"/>
                    <a:pt x="86" y="181"/>
                  </a:cubicBezTo>
                  <a:cubicBezTo>
                    <a:pt x="84" y="181"/>
                    <a:pt x="83" y="183"/>
                    <a:pt x="83" y="186"/>
                  </a:cubicBezTo>
                  <a:cubicBezTo>
                    <a:pt x="83" y="187"/>
                    <a:pt x="82" y="188"/>
                    <a:pt x="81" y="189"/>
                  </a:cubicBezTo>
                  <a:cubicBezTo>
                    <a:pt x="63" y="189"/>
                    <a:pt x="63" y="189"/>
                    <a:pt x="63" y="189"/>
                  </a:cubicBezTo>
                  <a:cubicBezTo>
                    <a:pt x="62" y="188"/>
                    <a:pt x="62" y="187"/>
                    <a:pt x="62" y="186"/>
                  </a:cubicBezTo>
                  <a:close/>
                  <a:moveTo>
                    <a:pt x="242" y="211"/>
                  </a:moveTo>
                  <a:cubicBezTo>
                    <a:pt x="21" y="211"/>
                    <a:pt x="21" y="211"/>
                    <a:pt x="21" y="211"/>
                  </a:cubicBezTo>
                  <a:cubicBezTo>
                    <a:pt x="20" y="207"/>
                    <a:pt x="19" y="206"/>
                    <a:pt x="19" y="205"/>
                  </a:cubicBezTo>
                  <a:cubicBezTo>
                    <a:pt x="19" y="204"/>
                    <a:pt x="20" y="203"/>
                    <a:pt x="21" y="203"/>
                  </a:cubicBezTo>
                  <a:cubicBezTo>
                    <a:pt x="242" y="203"/>
                    <a:pt x="242" y="203"/>
                    <a:pt x="242" y="203"/>
                  </a:cubicBezTo>
                  <a:cubicBezTo>
                    <a:pt x="243" y="203"/>
                    <a:pt x="244" y="204"/>
                    <a:pt x="244" y="205"/>
                  </a:cubicBezTo>
                  <a:cubicBezTo>
                    <a:pt x="244" y="206"/>
                    <a:pt x="243" y="207"/>
                    <a:pt x="242" y="2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6758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AC20-6316-433C-BE16-4669E574C730}"/>
              </a:ext>
            </a:extLst>
          </p:cNvPr>
          <p:cNvSpPr>
            <a:spLocks noGrp="1"/>
          </p:cNvSpPr>
          <p:nvPr>
            <p:ph type="title"/>
          </p:nvPr>
        </p:nvSpPr>
        <p:spPr/>
        <p:txBody>
          <a:bodyPr/>
          <a:lstStyle/>
          <a:p>
            <a:r>
              <a:rPr lang="en-US"/>
              <a:t>Regulatory State</a:t>
            </a:r>
            <a:endParaRPr lang="en-US" dirty="0"/>
          </a:p>
        </p:txBody>
      </p:sp>
      <p:sp>
        <p:nvSpPr>
          <p:cNvPr id="3" name="Slide Number Placeholder 2">
            <a:extLst>
              <a:ext uri="{FF2B5EF4-FFF2-40B4-BE49-F238E27FC236}">
                <a16:creationId xmlns:a16="http://schemas.microsoft.com/office/drawing/2014/main" id="{C25D3D00-1D30-47AE-9E74-2A5972BF02A1}"/>
              </a:ext>
            </a:extLst>
          </p:cNvPr>
          <p:cNvSpPr>
            <a:spLocks noGrp="1"/>
          </p:cNvSpPr>
          <p:nvPr>
            <p:ph type="sldNum" sz="quarter" idx="12"/>
          </p:nvPr>
        </p:nvSpPr>
        <p:spPr/>
        <p:txBody>
          <a:bodyPr/>
          <a:lstStyle/>
          <a:p>
            <a:fld id="{2083E393-C0BF-4ED8-8545-7E4C90AFF831}" type="slidenum">
              <a:rPr lang="en-US" smtClean="0"/>
              <a:pPr/>
              <a:t>12</a:t>
            </a:fld>
            <a:endParaRPr lang="en-US" dirty="0"/>
          </a:p>
        </p:txBody>
      </p:sp>
      <p:sp>
        <p:nvSpPr>
          <p:cNvPr id="4" name="Text Placeholder 3">
            <a:extLst>
              <a:ext uri="{FF2B5EF4-FFF2-40B4-BE49-F238E27FC236}">
                <a16:creationId xmlns:a16="http://schemas.microsoft.com/office/drawing/2014/main" id="{A26779DF-0432-48CC-9634-C87E1D1159A1}"/>
              </a:ext>
            </a:extLst>
          </p:cNvPr>
          <p:cNvSpPr>
            <a:spLocks noGrp="1"/>
          </p:cNvSpPr>
          <p:nvPr>
            <p:ph type="body" sz="quarter" idx="13"/>
          </p:nvPr>
        </p:nvSpPr>
        <p:spPr/>
        <p:txBody>
          <a:bodyPr/>
          <a:lstStyle/>
          <a:p>
            <a:r>
              <a:rPr lang="en-US" dirty="0">
                <a:solidFill>
                  <a:srgbClr val="0070C0"/>
                </a:solidFill>
              </a:rPr>
              <a:t>Biden</a:t>
            </a:r>
          </a:p>
        </p:txBody>
      </p:sp>
      <p:sp>
        <p:nvSpPr>
          <p:cNvPr id="5" name="Content Placeholder 4">
            <a:extLst>
              <a:ext uri="{FF2B5EF4-FFF2-40B4-BE49-F238E27FC236}">
                <a16:creationId xmlns:a16="http://schemas.microsoft.com/office/drawing/2014/main" id="{DAFA4270-F74E-4F66-B89F-FA59DF938297}"/>
              </a:ext>
            </a:extLst>
          </p:cNvPr>
          <p:cNvSpPr>
            <a:spLocks noGrp="1"/>
          </p:cNvSpPr>
          <p:nvPr>
            <p:ph idx="1"/>
          </p:nvPr>
        </p:nvSpPr>
        <p:spPr/>
        <p:txBody>
          <a:bodyPr/>
          <a:lstStyle/>
          <a:p>
            <a:pPr lvl="2">
              <a:lnSpc>
                <a:spcPct val="120000"/>
              </a:lnSpc>
              <a:spcAft>
                <a:spcPts val="1200"/>
              </a:spcAft>
            </a:pPr>
            <a:r>
              <a:rPr lang="en-US" dirty="0"/>
              <a:t>Former Vice President Biden aims to return to “Obama-Biden” policies, which would mean repealing or revising several of the regulations the Trump Administration has issued, and those efforts could be bolstered by the Congressional Review Act (CRA)</a:t>
            </a:r>
          </a:p>
          <a:p>
            <a:pPr lvl="2">
              <a:lnSpc>
                <a:spcPct val="120000"/>
              </a:lnSpc>
              <a:spcAft>
                <a:spcPts val="1200"/>
              </a:spcAft>
            </a:pPr>
            <a:r>
              <a:rPr lang="en-US" dirty="0"/>
              <a:t>Since many of the Obama Administration’s regulatory policies were repealed or narrowed by the Trump Administration, it should be expected that a primary focus of a Biden Administration would be to re-install, or expand, those regulatory efforts. </a:t>
            </a:r>
          </a:p>
          <a:p>
            <a:pPr lvl="2">
              <a:lnSpc>
                <a:spcPct val="120000"/>
              </a:lnSpc>
              <a:spcAft>
                <a:spcPts val="1200"/>
              </a:spcAft>
            </a:pPr>
            <a:r>
              <a:rPr lang="en-US" dirty="0"/>
              <a:t>These efforts could include repealing several EOs that target Obama Administration regulations and administrative actions. Since a president can repeal or amend EOs at the simple stroke of a pen – as opposed to undertaking the full rulemaking process – such actions would likely be among the first that a President Biden would undertake.</a:t>
            </a:r>
          </a:p>
          <a:p>
            <a:endParaRPr lang="en-US" dirty="0"/>
          </a:p>
        </p:txBody>
      </p:sp>
      <p:sp>
        <p:nvSpPr>
          <p:cNvPr id="6" name="Footer Placeholder 5">
            <a:extLst>
              <a:ext uri="{FF2B5EF4-FFF2-40B4-BE49-F238E27FC236}">
                <a16:creationId xmlns:a16="http://schemas.microsoft.com/office/drawing/2014/main" id="{8495C287-E605-4374-99EA-AA1421660F3C}"/>
              </a:ext>
            </a:extLst>
          </p:cNvPr>
          <p:cNvSpPr>
            <a:spLocks noGrp="1"/>
          </p:cNvSpPr>
          <p:nvPr>
            <p:ph type="ftr" sz="quarter" idx="3"/>
          </p:nvPr>
        </p:nvSpPr>
        <p:spPr/>
        <p:txBody>
          <a:bodyPr/>
          <a:lstStyle/>
          <a:p>
            <a:r>
              <a:rPr lang="en-US"/>
              <a:t>© 2020 Willis Towers Watson. All rights reserved. </a:t>
            </a:r>
            <a:endParaRPr lang="en-US" dirty="0"/>
          </a:p>
        </p:txBody>
      </p:sp>
      <p:pic>
        <p:nvPicPr>
          <p:cNvPr id="12" name="Picture 8" descr="File:Biden Harris logo.svg - Wikimedia Commons">
            <a:extLst>
              <a:ext uri="{FF2B5EF4-FFF2-40B4-BE49-F238E27FC236}">
                <a16:creationId xmlns:a16="http://schemas.microsoft.com/office/drawing/2014/main" id="{17261A0C-4412-4C39-B66C-15E3803AA5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7BAA8481-D3A2-41CE-A81F-46E04FFA56FA}"/>
              </a:ext>
            </a:extLst>
          </p:cNvPr>
          <p:cNvGrpSpPr/>
          <p:nvPr/>
        </p:nvGrpSpPr>
        <p:grpSpPr>
          <a:xfrm>
            <a:off x="7156280" y="5029200"/>
            <a:ext cx="1340020" cy="989012"/>
            <a:chOff x="1974850" y="5186363"/>
            <a:chExt cx="1030288" cy="760412"/>
          </a:xfrm>
        </p:grpSpPr>
        <p:sp>
          <p:nvSpPr>
            <p:cNvPr id="14" name="AutoShape 23">
              <a:extLst>
                <a:ext uri="{FF2B5EF4-FFF2-40B4-BE49-F238E27FC236}">
                  <a16:creationId xmlns:a16="http://schemas.microsoft.com/office/drawing/2014/main" id="{BD98EAC3-CEF1-4B6C-94B3-F5773078E449}"/>
                </a:ext>
              </a:extLst>
            </p:cNvPr>
            <p:cNvSpPr>
              <a:spLocks noChangeAspect="1" noChangeArrowheads="1" noTextEdit="1"/>
            </p:cNvSpPr>
            <p:nvPr/>
          </p:nvSpPr>
          <p:spPr bwMode="auto">
            <a:xfrm>
              <a:off x="1974850" y="5189538"/>
              <a:ext cx="101123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5">
              <a:extLst>
                <a:ext uri="{FF2B5EF4-FFF2-40B4-BE49-F238E27FC236}">
                  <a16:creationId xmlns:a16="http://schemas.microsoft.com/office/drawing/2014/main" id="{28BC9AA9-3237-442A-B13B-A01EFBAB2E31}"/>
                </a:ext>
              </a:extLst>
            </p:cNvPr>
            <p:cNvSpPr>
              <a:spLocks noEditPoints="1"/>
            </p:cNvSpPr>
            <p:nvPr/>
          </p:nvSpPr>
          <p:spPr bwMode="auto">
            <a:xfrm>
              <a:off x="1978025" y="5186363"/>
              <a:ext cx="1027113" cy="760412"/>
            </a:xfrm>
            <a:custGeom>
              <a:avLst/>
              <a:gdLst>
                <a:gd name="T0" fmla="*/ 115 w 271"/>
                <a:gd name="T1" fmla="*/ 183 h 200"/>
                <a:gd name="T2" fmla="*/ 130 w 271"/>
                <a:gd name="T3" fmla="*/ 200 h 200"/>
                <a:gd name="T4" fmla="*/ 0 w 271"/>
                <a:gd name="T5" fmla="*/ 200 h 200"/>
                <a:gd name="T6" fmla="*/ 14 w 271"/>
                <a:gd name="T7" fmla="*/ 183 h 200"/>
                <a:gd name="T8" fmla="*/ 115 w 271"/>
                <a:gd name="T9" fmla="*/ 183 h 200"/>
                <a:gd name="T10" fmla="*/ 250 w 271"/>
                <a:gd name="T11" fmla="*/ 137 h 200"/>
                <a:gd name="T12" fmla="*/ 145 w 271"/>
                <a:gd name="T13" fmla="*/ 90 h 200"/>
                <a:gd name="T14" fmla="*/ 128 w 271"/>
                <a:gd name="T15" fmla="*/ 123 h 200"/>
                <a:gd name="T16" fmla="*/ 228 w 271"/>
                <a:gd name="T17" fmla="*/ 180 h 200"/>
                <a:gd name="T18" fmla="*/ 264 w 271"/>
                <a:gd name="T19" fmla="*/ 171 h 200"/>
                <a:gd name="T20" fmla="*/ 250 w 271"/>
                <a:gd name="T21" fmla="*/ 137 h 200"/>
                <a:gd name="T22" fmla="*/ 155 w 271"/>
                <a:gd name="T23" fmla="*/ 71 h 200"/>
                <a:gd name="T24" fmla="*/ 80 w 271"/>
                <a:gd name="T25" fmla="*/ 33 h 200"/>
                <a:gd name="T26" fmla="*/ 47 w 271"/>
                <a:gd name="T27" fmla="*/ 99 h 200"/>
                <a:gd name="T28" fmla="*/ 122 w 271"/>
                <a:gd name="T29" fmla="*/ 137 h 200"/>
                <a:gd name="T30" fmla="*/ 155 w 271"/>
                <a:gd name="T31" fmla="*/ 71 h 200"/>
                <a:gd name="T32" fmla="*/ 82 w 271"/>
                <a:gd name="T33" fmla="*/ 25 h 200"/>
                <a:gd name="T34" fmla="*/ 79 w 271"/>
                <a:gd name="T35" fmla="*/ 14 h 200"/>
                <a:gd name="T36" fmla="*/ 83 w 271"/>
                <a:gd name="T37" fmla="*/ 7 h 200"/>
                <a:gd name="T38" fmla="*/ 94 w 271"/>
                <a:gd name="T39" fmla="*/ 3 h 200"/>
                <a:gd name="T40" fmla="*/ 172 w 271"/>
                <a:gd name="T41" fmla="*/ 43 h 200"/>
                <a:gd name="T42" fmla="*/ 175 w 271"/>
                <a:gd name="T43" fmla="*/ 54 h 200"/>
                <a:gd name="T44" fmla="*/ 171 w 271"/>
                <a:gd name="T45" fmla="*/ 62 h 200"/>
                <a:gd name="T46" fmla="*/ 160 w 271"/>
                <a:gd name="T47" fmla="*/ 65 h 200"/>
                <a:gd name="T48" fmla="*/ 82 w 271"/>
                <a:gd name="T49" fmla="*/ 25 h 200"/>
                <a:gd name="T50" fmla="*/ 30 w 271"/>
                <a:gd name="T51" fmla="*/ 127 h 200"/>
                <a:gd name="T52" fmla="*/ 27 w 271"/>
                <a:gd name="T53" fmla="*/ 116 h 200"/>
                <a:gd name="T54" fmla="*/ 31 w 271"/>
                <a:gd name="T55" fmla="*/ 109 h 200"/>
                <a:gd name="T56" fmla="*/ 42 w 271"/>
                <a:gd name="T57" fmla="*/ 105 h 200"/>
                <a:gd name="T58" fmla="*/ 120 w 271"/>
                <a:gd name="T59" fmla="*/ 145 h 200"/>
                <a:gd name="T60" fmla="*/ 123 w 271"/>
                <a:gd name="T61" fmla="*/ 156 h 200"/>
                <a:gd name="T62" fmla="*/ 119 w 271"/>
                <a:gd name="T63" fmla="*/ 164 h 200"/>
                <a:gd name="T64" fmla="*/ 108 w 271"/>
                <a:gd name="T65" fmla="*/ 167 h 200"/>
                <a:gd name="T66" fmla="*/ 30 w 271"/>
                <a:gd name="T67" fmla="*/ 127 h 200"/>
                <a:gd name="T68" fmla="*/ 165 w 271"/>
                <a:gd name="T69" fmla="*/ 29 h 200"/>
                <a:gd name="T70" fmla="*/ 170 w 271"/>
                <a:gd name="T71" fmla="*/ 42 h 200"/>
                <a:gd name="T72" fmla="*/ 97 w 271"/>
                <a:gd name="T73" fmla="*/ 6 h 200"/>
                <a:gd name="T74" fmla="*/ 111 w 271"/>
                <a:gd name="T75" fmla="*/ 2 h 200"/>
                <a:gd name="T76" fmla="*/ 165 w 271"/>
                <a:gd name="T77" fmla="*/ 29 h 200"/>
                <a:gd name="T78" fmla="*/ 38 w 271"/>
                <a:gd name="T79" fmla="*/ 141 h 200"/>
                <a:gd name="T80" fmla="*/ 33 w 271"/>
                <a:gd name="T81" fmla="*/ 128 h 200"/>
                <a:gd name="T82" fmla="*/ 106 w 271"/>
                <a:gd name="T83" fmla="*/ 165 h 200"/>
                <a:gd name="T84" fmla="*/ 92 w 271"/>
                <a:gd name="T85" fmla="*/ 169 h 200"/>
                <a:gd name="T86" fmla="*/ 38 w 271"/>
                <a:gd name="T87" fmla="*/ 14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1" h="200">
                  <a:moveTo>
                    <a:pt x="115" y="183"/>
                  </a:moveTo>
                  <a:cubicBezTo>
                    <a:pt x="123" y="183"/>
                    <a:pt x="129" y="192"/>
                    <a:pt x="130" y="200"/>
                  </a:cubicBezTo>
                  <a:cubicBezTo>
                    <a:pt x="130" y="200"/>
                    <a:pt x="130" y="200"/>
                    <a:pt x="0" y="200"/>
                  </a:cubicBezTo>
                  <a:cubicBezTo>
                    <a:pt x="1" y="192"/>
                    <a:pt x="7" y="183"/>
                    <a:pt x="14" y="183"/>
                  </a:cubicBezTo>
                  <a:cubicBezTo>
                    <a:pt x="14" y="183"/>
                    <a:pt x="14" y="183"/>
                    <a:pt x="115" y="183"/>
                  </a:cubicBezTo>
                  <a:close/>
                  <a:moveTo>
                    <a:pt x="250" y="137"/>
                  </a:moveTo>
                  <a:cubicBezTo>
                    <a:pt x="145" y="90"/>
                    <a:pt x="145" y="90"/>
                    <a:pt x="145" y="90"/>
                  </a:cubicBezTo>
                  <a:cubicBezTo>
                    <a:pt x="128" y="123"/>
                    <a:pt x="128" y="123"/>
                    <a:pt x="128" y="123"/>
                  </a:cubicBezTo>
                  <a:cubicBezTo>
                    <a:pt x="228" y="180"/>
                    <a:pt x="228" y="180"/>
                    <a:pt x="228" y="180"/>
                  </a:cubicBezTo>
                  <a:cubicBezTo>
                    <a:pt x="236" y="184"/>
                    <a:pt x="256" y="187"/>
                    <a:pt x="264" y="171"/>
                  </a:cubicBezTo>
                  <a:cubicBezTo>
                    <a:pt x="271" y="156"/>
                    <a:pt x="258" y="141"/>
                    <a:pt x="250" y="137"/>
                  </a:cubicBezTo>
                  <a:close/>
                  <a:moveTo>
                    <a:pt x="155" y="71"/>
                  </a:moveTo>
                  <a:cubicBezTo>
                    <a:pt x="80" y="33"/>
                    <a:pt x="80" y="33"/>
                    <a:pt x="80" y="33"/>
                  </a:cubicBezTo>
                  <a:cubicBezTo>
                    <a:pt x="47" y="99"/>
                    <a:pt x="47" y="99"/>
                    <a:pt x="47" y="99"/>
                  </a:cubicBezTo>
                  <a:cubicBezTo>
                    <a:pt x="122" y="137"/>
                    <a:pt x="122" y="137"/>
                    <a:pt x="122" y="137"/>
                  </a:cubicBezTo>
                  <a:cubicBezTo>
                    <a:pt x="155" y="71"/>
                    <a:pt x="155" y="71"/>
                    <a:pt x="155" y="71"/>
                  </a:cubicBezTo>
                  <a:close/>
                  <a:moveTo>
                    <a:pt x="82" y="25"/>
                  </a:moveTo>
                  <a:cubicBezTo>
                    <a:pt x="78" y="23"/>
                    <a:pt x="77" y="18"/>
                    <a:pt x="79" y="14"/>
                  </a:cubicBezTo>
                  <a:cubicBezTo>
                    <a:pt x="79" y="14"/>
                    <a:pt x="79" y="14"/>
                    <a:pt x="83" y="7"/>
                  </a:cubicBezTo>
                  <a:cubicBezTo>
                    <a:pt x="85" y="3"/>
                    <a:pt x="90" y="1"/>
                    <a:pt x="94" y="3"/>
                  </a:cubicBezTo>
                  <a:cubicBezTo>
                    <a:pt x="94" y="3"/>
                    <a:pt x="94" y="3"/>
                    <a:pt x="172" y="43"/>
                  </a:cubicBezTo>
                  <a:cubicBezTo>
                    <a:pt x="176" y="45"/>
                    <a:pt x="177" y="50"/>
                    <a:pt x="175" y="54"/>
                  </a:cubicBezTo>
                  <a:cubicBezTo>
                    <a:pt x="175" y="54"/>
                    <a:pt x="175" y="54"/>
                    <a:pt x="171" y="62"/>
                  </a:cubicBezTo>
                  <a:cubicBezTo>
                    <a:pt x="169" y="66"/>
                    <a:pt x="164" y="67"/>
                    <a:pt x="160" y="65"/>
                  </a:cubicBezTo>
                  <a:cubicBezTo>
                    <a:pt x="160" y="65"/>
                    <a:pt x="160" y="65"/>
                    <a:pt x="82" y="25"/>
                  </a:cubicBezTo>
                  <a:close/>
                  <a:moveTo>
                    <a:pt x="30" y="127"/>
                  </a:moveTo>
                  <a:cubicBezTo>
                    <a:pt x="26" y="125"/>
                    <a:pt x="25" y="120"/>
                    <a:pt x="27" y="116"/>
                  </a:cubicBezTo>
                  <a:cubicBezTo>
                    <a:pt x="27" y="116"/>
                    <a:pt x="27" y="116"/>
                    <a:pt x="31" y="109"/>
                  </a:cubicBezTo>
                  <a:cubicBezTo>
                    <a:pt x="33" y="105"/>
                    <a:pt x="38" y="103"/>
                    <a:pt x="42" y="105"/>
                  </a:cubicBezTo>
                  <a:cubicBezTo>
                    <a:pt x="42" y="105"/>
                    <a:pt x="42" y="105"/>
                    <a:pt x="120" y="145"/>
                  </a:cubicBezTo>
                  <a:cubicBezTo>
                    <a:pt x="124" y="147"/>
                    <a:pt x="125" y="152"/>
                    <a:pt x="123" y="156"/>
                  </a:cubicBezTo>
                  <a:cubicBezTo>
                    <a:pt x="123" y="156"/>
                    <a:pt x="123" y="156"/>
                    <a:pt x="119" y="164"/>
                  </a:cubicBezTo>
                  <a:cubicBezTo>
                    <a:pt x="117" y="168"/>
                    <a:pt x="112" y="169"/>
                    <a:pt x="108" y="167"/>
                  </a:cubicBezTo>
                  <a:cubicBezTo>
                    <a:pt x="108" y="167"/>
                    <a:pt x="108" y="167"/>
                    <a:pt x="30" y="127"/>
                  </a:cubicBezTo>
                  <a:close/>
                  <a:moveTo>
                    <a:pt x="165" y="29"/>
                  </a:moveTo>
                  <a:cubicBezTo>
                    <a:pt x="170" y="32"/>
                    <a:pt x="172" y="38"/>
                    <a:pt x="170" y="42"/>
                  </a:cubicBezTo>
                  <a:cubicBezTo>
                    <a:pt x="98" y="6"/>
                    <a:pt x="171" y="43"/>
                    <a:pt x="97" y="6"/>
                  </a:cubicBezTo>
                  <a:cubicBezTo>
                    <a:pt x="100" y="1"/>
                    <a:pt x="106" y="0"/>
                    <a:pt x="111" y="2"/>
                  </a:cubicBezTo>
                  <a:cubicBezTo>
                    <a:pt x="111" y="2"/>
                    <a:pt x="111" y="2"/>
                    <a:pt x="165" y="29"/>
                  </a:cubicBezTo>
                  <a:close/>
                  <a:moveTo>
                    <a:pt x="38" y="141"/>
                  </a:moveTo>
                  <a:cubicBezTo>
                    <a:pt x="33" y="139"/>
                    <a:pt x="31" y="133"/>
                    <a:pt x="33" y="128"/>
                  </a:cubicBezTo>
                  <a:cubicBezTo>
                    <a:pt x="33" y="128"/>
                    <a:pt x="33" y="128"/>
                    <a:pt x="106" y="165"/>
                  </a:cubicBezTo>
                  <a:cubicBezTo>
                    <a:pt x="103" y="170"/>
                    <a:pt x="97" y="171"/>
                    <a:pt x="92" y="169"/>
                  </a:cubicBezTo>
                  <a:cubicBezTo>
                    <a:pt x="92" y="169"/>
                    <a:pt x="92" y="169"/>
                    <a:pt x="38" y="141"/>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15996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State</a:t>
            </a:r>
            <a:endParaRPr lang="en-US" dirty="0"/>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13</a:t>
            </a:fld>
            <a:endParaRPr lang="en-US" dirty="0"/>
          </a:p>
        </p:txBody>
      </p:sp>
      <p:sp>
        <p:nvSpPr>
          <p:cNvPr id="3" name="Text Placeholder 2"/>
          <p:cNvSpPr>
            <a:spLocks noGrp="1"/>
          </p:cNvSpPr>
          <p:nvPr>
            <p:ph type="body" sz="quarter" idx="13"/>
          </p:nvPr>
        </p:nvSpPr>
        <p:spPr/>
        <p:txBody>
          <a:bodyPr/>
          <a:lstStyle/>
          <a:p>
            <a:r>
              <a:rPr lang="en-US" dirty="0">
                <a:solidFill>
                  <a:srgbClr val="C00000"/>
                </a:solidFill>
              </a:rPr>
              <a:t>Trump</a:t>
            </a:r>
          </a:p>
          <a:p>
            <a:endParaRPr lang="en-US" dirty="0"/>
          </a:p>
        </p:txBody>
      </p:sp>
      <p:sp>
        <p:nvSpPr>
          <p:cNvPr id="4" name="Content Placeholder 3"/>
          <p:cNvSpPr>
            <a:spLocks noGrp="1"/>
          </p:cNvSpPr>
          <p:nvPr>
            <p:ph idx="1"/>
          </p:nvPr>
        </p:nvSpPr>
        <p:spPr/>
        <p:txBody>
          <a:bodyPr/>
          <a:lstStyle/>
          <a:p>
            <a:pPr lvl="2"/>
            <a:r>
              <a:rPr lang="en-US" dirty="0"/>
              <a:t>Early in his term, President Trump enacted policies aimed at fulfilling his campaign promise of cutting regulation. </a:t>
            </a:r>
          </a:p>
          <a:p>
            <a:pPr lvl="2"/>
            <a:r>
              <a:rPr lang="en-US" dirty="0"/>
              <a:t>Though not explicitly stated, it became immediately clear that this meant specifically reducing regulations issued during the Obama Administration. </a:t>
            </a:r>
          </a:p>
          <a:p>
            <a:pPr lvl="2"/>
            <a:r>
              <a:rPr lang="en-US" dirty="0"/>
              <a:t>With more than $890 billion in regulatory costs issued during the Obama era, there were plenty of targets. </a:t>
            </a:r>
          </a:p>
          <a:p>
            <a:pPr lvl="2"/>
            <a:r>
              <a:rPr lang="en-US" dirty="0"/>
              <a:t>From the 2017 inauguration through July 24, federal agencies have published an estimated total savings of $112.7 billion.</a:t>
            </a:r>
          </a:p>
          <a:p>
            <a:pPr lvl="2"/>
            <a:r>
              <a:rPr lang="en-US" dirty="0"/>
              <a:t>The administration’s main policy to drive deregulation is through a regulatory budgeting system for executive agencies that would continue into a second term. </a:t>
            </a:r>
          </a:p>
          <a:p>
            <a:pPr lvl="2"/>
            <a:r>
              <a:rPr lang="en-US" dirty="0"/>
              <a:t>The president has also used executive orders (EOs) to direct deregulatory action at specific sectors or regulations. </a:t>
            </a:r>
          </a:p>
          <a:p>
            <a:pPr lvl="2"/>
            <a:r>
              <a:rPr lang="en-US" dirty="0"/>
              <a:t>Though certainly deregulatory, particularly in terms of estimated cost savings when viewed against recent administrations of both parties, the Trump Administration has been consistently regulatory in some areas, particularly immigration and trade. </a:t>
            </a:r>
          </a:p>
          <a:p>
            <a:pPr lvl="2"/>
            <a:r>
              <a:rPr lang="en-US" dirty="0"/>
              <a:t>This dichotomy can be expected to continue in a second term.</a:t>
            </a:r>
          </a:p>
          <a:p>
            <a:endParaRPr lang="en-US" dirty="0"/>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7" name="Picture 12" descr="Free download Pin on Trump 2020 KAG [1024x512] for your Desktop, Mobile &amp;  Tablet | Explore 12+ Donald Trump 2020 Wallpapers | Donald Trump 2020  Wallpapers, Donald Trump Wallpaper, Donald Trump Wallpapers">
            <a:extLst>
              <a:ext uri="{FF2B5EF4-FFF2-40B4-BE49-F238E27FC236}">
                <a16:creationId xmlns:a16="http://schemas.microsoft.com/office/drawing/2014/main" id="{06B63254-A400-4D5F-8696-FF8DB1FE2D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98" y="290244"/>
            <a:ext cx="1399402" cy="69970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AAC1B266-68F8-4AA1-9B97-4E6151B8411A}"/>
              </a:ext>
            </a:extLst>
          </p:cNvPr>
          <p:cNvGrpSpPr/>
          <p:nvPr/>
        </p:nvGrpSpPr>
        <p:grpSpPr>
          <a:xfrm>
            <a:off x="7156280" y="5029200"/>
            <a:ext cx="1340020" cy="989012"/>
            <a:chOff x="1974850" y="5186363"/>
            <a:chExt cx="1030288" cy="760412"/>
          </a:xfrm>
        </p:grpSpPr>
        <p:sp>
          <p:nvSpPr>
            <p:cNvPr id="22" name="AutoShape 23">
              <a:extLst>
                <a:ext uri="{FF2B5EF4-FFF2-40B4-BE49-F238E27FC236}">
                  <a16:creationId xmlns:a16="http://schemas.microsoft.com/office/drawing/2014/main" id="{EDA08731-4815-486F-8983-8E67CC727842}"/>
                </a:ext>
              </a:extLst>
            </p:cNvPr>
            <p:cNvSpPr>
              <a:spLocks noChangeAspect="1" noChangeArrowheads="1" noTextEdit="1"/>
            </p:cNvSpPr>
            <p:nvPr/>
          </p:nvSpPr>
          <p:spPr bwMode="auto">
            <a:xfrm>
              <a:off x="1974850" y="5189538"/>
              <a:ext cx="101123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5">
              <a:extLst>
                <a:ext uri="{FF2B5EF4-FFF2-40B4-BE49-F238E27FC236}">
                  <a16:creationId xmlns:a16="http://schemas.microsoft.com/office/drawing/2014/main" id="{EA331066-F041-4F72-B7A4-FD186EDB0168}"/>
                </a:ext>
              </a:extLst>
            </p:cNvPr>
            <p:cNvSpPr>
              <a:spLocks noEditPoints="1"/>
            </p:cNvSpPr>
            <p:nvPr/>
          </p:nvSpPr>
          <p:spPr bwMode="auto">
            <a:xfrm>
              <a:off x="1978025" y="5186363"/>
              <a:ext cx="1027113" cy="760412"/>
            </a:xfrm>
            <a:custGeom>
              <a:avLst/>
              <a:gdLst>
                <a:gd name="T0" fmla="*/ 115 w 271"/>
                <a:gd name="T1" fmla="*/ 183 h 200"/>
                <a:gd name="T2" fmla="*/ 130 w 271"/>
                <a:gd name="T3" fmla="*/ 200 h 200"/>
                <a:gd name="T4" fmla="*/ 0 w 271"/>
                <a:gd name="T5" fmla="*/ 200 h 200"/>
                <a:gd name="T6" fmla="*/ 14 w 271"/>
                <a:gd name="T7" fmla="*/ 183 h 200"/>
                <a:gd name="T8" fmla="*/ 115 w 271"/>
                <a:gd name="T9" fmla="*/ 183 h 200"/>
                <a:gd name="T10" fmla="*/ 250 w 271"/>
                <a:gd name="T11" fmla="*/ 137 h 200"/>
                <a:gd name="T12" fmla="*/ 145 w 271"/>
                <a:gd name="T13" fmla="*/ 90 h 200"/>
                <a:gd name="T14" fmla="*/ 128 w 271"/>
                <a:gd name="T15" fmla="*/ 123 h 200"/>
                <a:gd name="T16" fmla="*/ 228 w 271"/>
                <a:gd name="T17" fmla="*/ 180 h 200"/>
                <a:gd name="T18" fmla="*/ 264 w 271"/>
                <a:gd name="T19" fmla="*/ 171 h 200"/>
                <a:gd name="T20" fmla="*/ 250 w 271"/>
                <a:gd name="T21" fmla="*/ 137 h 200"/>
                <a:gd name="T22" fmla="*/ 155 w 271"/>
                <a:gd name="T23" fmla="*/ 71 h 200"/>
                <a:gd name="T24" fmla="*/ 80 w 271"/>
                <a:gd name="T25" fmla="*/ 33 h 200"/>
                <a:gd name="T26" fmla="*/ 47 w 271"/>
                <a:gd name="T27" fmla="*/ 99 h 200"/>
                <a:gd name="T28" fmla="*/ 122 w 271"/>
                <a:gd name="T29" fmla="*/ 137 h 200"/>
                <a:gd name="T30" fmla="*/ 155 w 271"/>
                <a:gd name="T31" fmla="*/ 71 h 200"/>
                <a:gd name="T32" fmla="*/ 82 w 271"/>
                <a:gd name="T33" fmla="*/ 25 h 200"/>
                <a:gd name="T34" fmla="*/ 79 w 271"/>
                <a:gd name="T35" fmla="*/ 14 h 200"/>
                <a:gd name="T36" fmla="*/ 83 w 271"/>
                <a:gd name="T37" fmla="*/ 7 h 200"/>
                <a:gd name="T38" fmla="*/ 94 w 271"/>
                <a:gd name="T39" fmla="*/ 3 h 200"/>
                <a:gd name="T40" fmla="*/ 172 w 271"/>
                <a:gd name="T41" fmla="*/ 43 h 200"/>
                <a:gd name="T42" fmla="*/ 175 w 271"/>
                <a:gd name="T43" fmla="*/ 54 h 200"/>
                <a:gd name="T44" fmla="*/ 171 w 271"/>
                <a:gd name="T45" fmla="*/ 62 h 200"/>
                <a:gd name="T46" fmla="*/ 160 w 271"/>
                <a:gd name="T47" fmla="*/ 65 h 200"/>
                <a:gd name="T48" fmla="*/ 82 w 271"/>
                <a:gd name="T49" fmla="*/ 25 h 200"/>
                <a:gd name="T50" fmla="*/ 30 w 271"/>
                <a:gd name="T51" fmla="*/ 127 h 200"/>
                <a:gd name="T52" fmla="*/ 27 w 271"/>
                <a:gd name="T53" fmla="*/ 116 h 200"/>
                <a:gd name="T54" fmla="*/ 31 w 271"/>
                <a:gd name="T55" fmla="*/ 109 h 200"/>
                <a:gd name="T56" fmla="*/ 42 w 271"/>
                <a:gd name="T57" fmla="*/ 105 h 200"/>
                <a:gd name="T58" fmla="*/ 120 w 271"/>
                <a:gd name="T59" fmla="*/ 145 h 200"/>
                <a:gd name="T60" fmla="*/ 123 w 271"/>
                <a:gd name="T61" fmla="*/ 156 h 200"/>
                <a:gd name="T62" fmla="*/ 119 w 271"/>
                <a:gd name="T63" fmla="*/ 164 h 200"/>
                <a:gd name="T64" fmla="*/ 108 w 271"/>
                <a:gd name="T65" fmla="*/ 167 h 200"/>
                <a:gd name="T66" fmla="*/ 30 w 271"/>
                <a:gd name="T67" fmla="*/ 127 h 200"/>
                <a:gd name="T68" fmla="*/ 165 w 271"/>
                <a:gd name="T69" fmla="*/ 29 h 200"/>
                <a:gd name="T70" fmla="*/ 170 w 271"/>
                <a:gd name="T71" fmla="*/ 42 h 200"/>
                <a:gd name="T72" fmla="*/ 97 w 271"/>
                <a:gd name="T73" fmla="*/ 6 h 200"/>
                <a:gd name="T74" fmla="*/ 111 w 271"/>
                <a:gd name="T75" fmla="*/ 2 h 200"/>
                <a:gd name="T76" fmla="*/ 165 w 271"/>
                <a:gd name="T77" fmla="*/ 29 h 200"/>
                <a:gd name="T78" fmla="*/ 38 w 271"/>
                <a:gd name="T79" fmla="*/ 141 h 200"/>
                <a:gd name="T80" fmla="*/ 33 w 271"/>
                <a:gd name="T81" fmla="*/ 128 h 200"/>
                <a:gd name="T82" fmla="*/ 106 w 271"/>
                <a:gd name="T83" fmla="*/ 165 h 200"/>
                <a:gd name="T84" fmla="*/ 92 w 271"/>
                <a:gd name="T85" fmla="*/ 169 h 200"/>
                <a:gd name="T86" fmla="*/ 38 w 271"/>
                <a:gd name="T87" fmla="*/ 14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1" h="200">
                  <a:moveTo>
                    <a:pt x="115" y="183"/>
                  </a:moveTo>
                  <a:cubicBezTo>
                    <a:pt x="123" y="183"/>
                    <a:pt x="129" y="192"/>
                    <a:pt x="130" y="200"/>
                  </a:cubicBezTo>
                  <a:cubicBezTo>
                    <a:pt x="130" y="200"/>
                    <a:pt x="130" y="200"/>
                    <a:pt x="0" y="200"/>
                  </a:cubicBezTo>
                  <a:cubicBezTo>
                    <a:pt x="1" y="192"/>
                    <a:pt x="7" y="183"/>
                    <a:pt x="14" y="183"/>
                  </a:cubicBezTo>
                  <a:cubicBezTo>
                    <a:pt x="14" y="183"/>
                    <a:pt x="14" y="183"/>
                    <a:pt x="115" y="183"/>
                  </a:cubicBezTo>
                  <a:close/>
                  <a:moveTo>
                    <a:pt x="250" y="137"/>
                  </a:moveTo>
                  <a:cubicBezTo>
                    <a:pt x="145" y="90"/>
                    <a:pt x="145" y="90"/>
                    <a:pt x="145" y="90"/>
                  </a:cubicBezTo>
                  <a:cubicBezTo>
                    <a:pt x="128" y="123"/>
                    <a:pt x="128" y="123"/>
                    <a:pt x="128" y="123"/>
                  </a:cubicBezTo>
                  <a:cubicBezTo>
                    <a:pt x="228" y="180"/>
                    <a:pt x="228" y="180"/>
                    <a:pt x="228" y="180"/>
                  </a:cubicBezTo>
                  <a:cubicBezTo>
                    <a:pt x="236" y="184"/>
                    <a:pt x="256" y="187"/>
                    <a:pt x="264" y="171"/>
                  </a:cubicBezTo>
                  <a:cubicBezTo>
                    <a:pt x="271" y="156"/>
                    <a:pt x="258" y="141"/>
                    <a:pt x="250" y="137"/>
                  </a:cubicBezTo>
                  <a:close/>
                  <a:moveTo>
                    <a:pt x="155" y="71"/>
                  </a:moveTo>
                  <a:cubicBezTo>
                    <a:pt x="80" y="33"/>
                    <a:pt x="80" y="33"/>
                    <a:pt x="80" y="33"/>
                  </a:cubicBezTo>
                  <a:cubicBezTo>
                    <a:pt x="47" y="99"/>
                    <a:pt x="47" y="99"/>
                    <a:pt x="47" y="99"/>
                  </a:cubicBezTo>
                  <a:cubicBezTo>
                    <a:pt x="122" y="137"/>
                    <a:pt x="122" y="137"/>
                    <a:pt x="122" y="137"/>
                  </a:cubicBezTo>
                  <a:cubicBezTo>
                    <a:pt x="155" y="71"/>
                    <a:pt x="155" y="71"/>
                    <a:pt x="155" y="71"/>
                  </a:cubicBezTo>
                  <a:close/>
                  <a:moveTo>
                    <a:pt x="82" y="25"/>
                  </a:moveTo>
                  <a:cubicBezTo>
                    <a:pt x="78" y="23"/>
                    <a:pt x="77" y="18"/>
                    <a:pt x="79" y="14"/>
                  </a:cubicBezTo>
                  <a:cubicBezTo>
                    <a:pt x="79" y="14"/>
                    <a:pt x="79" y="14"/>
                    <a:pt x="83" y="7"/>
                  </a:cubicBezTo>
                  <a:cubicBezTo>
                    <a:pt x="85" y="3"/>
                    <a:pt x="90" y="1"/>
                    <a:pt x="94" y="3"/>
                  </a:cubicBezTo>
                  <a:cubicBezTo>
                    <a:pt x="94" y="3"/>
                    <a:pt x="94" y="3"/>
                    <a:pt x="172" y="43"/>
                  </a:cubicBezTo>
                  <a:cubicBezTo>
                    <a:pt x="176" y="45"/>
                    <a:pt x="177" y="50"/>
                    <a:pt x="175" y="54"/>
                  </a:cubicBezTo>
                  <a:cubicBezTo>
                    <a:pt x="175" y="54"/>
                    <a:pt x="175" y="54"/>
                    <a:pt x="171" y="62"/>
                  </a:cubicBezTo>
                  <a:cubicBezTo>
                    <a:pt x="169" y="66"/>
                    <a:pt x="164" y="67"/>
                    <a:pt x="160" y="65"/>
                  </a:cubicBezTo>
                  <a:cubicBezTo>
                    <a:pt x="160" y="65"/>
                    <a:pt x="160" y="65"/>
                    <a:pt x="82" y="25"/>
                  </a:cubicBezTo>
                  <a:close/>
                  <a:moveTo>
                    <a:pt x="30" y="127"/>
                  </a:moveTo>
                  <a:cubicBezTo>
                    <a:pt x="26" y="125"/>
                    <a:pt x="25" y="120"/>
                    <a:pt x="27" y="116"/>
                  </a:cubicBezTo>
                  <a:cubicBezTo>
                    <a:pt x="27" y="116"/>
                    <a:pt x="27" y="116"/>
                    <a:pt x="31" y="109"/>
                  </a:cubicBezTo>
                  <a:cubicBezTo>
                    <a:pt x="33" y="105"/>
                    <a:pt x="38" y="103"/>
                    <a:pt x="42" y="105"/>
                  </a:cubicBezTo>
                  <a:cubicBezTo>
                    <a:pt x="42" y="105"/>
                    <a:pt x="42" y="105"/>
                    <a:pt x="120" y="145"/>
                  </a:cubicBezTo>
                  <a:cubicBezTo>
                    <a:pt x="124" y="147"/>
                    <a:pt x="125" y="152"/>
                    <a:pt x="123" y="156"/>
                  </a:cubicBezTo>
                  <a:cubicBezTo>
                    <a:pt x="123" y="156"/>
                    <a:pt x="123" y="156"/>
                    <a:pt x="119" y="164"/>
                  </a:cubicBezTo>
                  <a:cubicBezTo>
                    <a:pt x="117" y="168"/>
                    <a:pt x="112" y="169"/>
                    <a:pt x="108" y="167"/>
                  </a:cubicBezTo>
                  <a:cubicBezTo>
                    <a:pt x="108" y="167"/>
                    <a:pt x="108" y="167"/>
                    <a:pt x="30" y="127"/>
                  </a:cubicBezTo>
                  <a:close/>
                  <a:moveTo>
                    <a:pt x="165" y="29"/>
                  </a:moveTo>
                  <a:cubicBezTo>
                    <a:pt x="170" y="32"/>
                    <a:pt x="172" y="38"/>
                    <a:pt x="170" y="42"/>
                  </a:cubicBezTo>
                  <a:cubicBezTo>
                    <a:pt x="98" y="6"/>
                    <a:pt x="171" y="43"/>
                    <a:pt x="97" y="6"/>
                  </a:cubicBezTo>
                  <a:cubicBezTo>
                    <a:pt x="100" y="1"/>
                    <a:pt x="106" y="0"/>
                    <a:pt x="111" y="2"/>
                  </a:cubicBezTo>
                  <a:cubicBezTo>
                    <a:pt x="111" y="2"/>
                    <a:pt x="111" y="2"/>
                    <a:pt x="165" y="29"/>
                  </a:cubicBezTo>
                  <a:close/>
                  <a:moveTo>
                    <a:pt x="38" y="141"/>
                  </a:moveTo>
                  <a:cubicBezTo>
                    <a:pt x="33" y="139"/>
                    <a:pt x="31" y="133"/>
                    <a:pt x="33" y="128"/>
                  </a:cubicBezTo>
                  <a:cubicBezTo>
                    <a:pt x="33" y="128"/>
                    <a:pt x="33" y="128"/>
                    <a:pt x="106" y="165"/>
                  </a:cubicBezTo>
                  <a:cubicBezTo>
                    <a:pt x="103" y="170"/>
                    <a:pt x="97" y="171"/>
                    <a:pt x="92" y="169"/>
                  </a:cubicBezTo>
                  <a:cubicBezTo>
                    <a:pt x="92" y="169"/>
                    <a:pt x="92" y="169"/>
                    <a:pt x="38" y="141"/>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6528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&amp; US-China Relations </a:t>
            </a:r>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14</a:t>
            </a:fld>
            <a:endParaRPr lang="en-US" dirty="0"/>
          </a:p>
        </p:txBody>
      </p:sp>
      <p:sp>
        <p:nvSpPr>
          <p:cNvPr id="3" name="Text Placeholder 2"/>
          <p:cNvSpPr>
            <a:spLocks noGrp="1"/>
          </p:cNvSpPr>
          <p:nvPr>
            <p:ph type="body" sz="quarter" idx="13"/>
          </p:nvPr>
        </p:nvSpPr>
        <p:spPr/>
        <p:txBody>
          <a:bodyPr/>
          <a:lstStyle/>
          <a:p>
            <a:r>
              <a:rPr lang="en-US" dirty="0">
                <a:solidFill>
                  <a:srgbClr val="0070C0"/>
                </a:solidFill>
              </a:rPr>
              <a:t>Biden</a:t>
            </a:r>
          </a:p>
          <a:p>
            <a:r>
              <a:rPr lang="en-US" dirty="0"/>
              <a:t>	</a:t>
            </a:r>
          </a:p>
        </p:txBody>
      </p:sp>
      <p:sp>
        <p:nvSpPr>
          <p:cNvPr id="4" name="Content Placeholder 3"/>
          <p:cNvSpPr>
            <a:spLocks noGrp="1"/>
          </p:cNvSpPr>
          <p:nvPr>
            <p:ph idx="1"/>
          </p:nvPr>
        </p:nvSpPr>
        <p:spPr/>
        <p:txBody>
          <a:bodyPr/>
          <a:lstStyle/>
          <a:p>
            <a:pPr lvl="2"/>
            <a:r>
              <a:rPr lang="en-US" dirty="0"/>
              <a:t>Proposed his own made-in-America manufacturing plan in July. He pledged to spend $700 billion on American-made products and industrial research, which he said would give at least 5 million more people a paycheck during a job-killing pandemic.</a:t>
            </a:r>
          </a:p>
          <a:p>
            <a:pPr lvl="2"/>
            <a:r>
              <a:rPr lang="en-US" dirty="0"/>
              <a:t>Criticizes Trump’s tariff war with China as bad for US consumers and farmers.</a:t>
            </a:r>
          </a:p>
          <a:p>
            <a:pPr lvl="2"/>
            <a:r>
              <a:rPr lang="en-US" dirty="0"/>
              <a:t>Voted for NAFTA as a senator.</a:t>
            </a:r>
          </a:p>
          <a:p>
            <a:pPr lvl="2"/>
            <a:r>
              <a:rPr lang="en-US" dirty="0"/>
              <a:t>Has called Trump’s handling of the coronavirus pandemic was a historic blunder.</a:t>
            </a:r>
          </a:p>
          <a:p>
            <a:pPr lvl="2"/>
            <a:r>
              <a:rPr lang="en-US" dirty="0"/>
              <a:t>Argues that China relishes a chaotic Trump administration, his alienation of American allies, and his abdication of U.S. leadership roles in global institutions, such as the World Health Organization.</a:t>
            </a:r>
          </a:p>
          <a:p>
            <a:pPr lvl="2"/>
            <a:r>
              <a:rPr lang="en-US" dirty="0"/>
              <a:t>Says he will correct this by bringing multilateral pressure to bear on China through renewed relations with U.S. allies. </a:t>
            </a:r>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2" name="Picture 8" descr="File:Biden Harris logo.svg - Wikimedia Commons">
            <a:extLst>
              <a:ext uri="{FF2B5EF4-FFF2-40B4-BE49-F238E27FC236}">
                <a16:creationId xmlns:a16="http://schemas.microsoft.com/office/drawing/2014/main" id="{9DEEB6BD-F4DC-425B-9001-66FC793C84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32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4797-9345-4A4A-8B81-C79D37602276}"/>
              </a:ext>
            </a:extLst>
          </p:cNvPr>
          <p:cNvSpPr>
            <a:spLocks noGrp="1"/>
          </p:cNvSpPr>
          <p:nvPr>
            <p:ph type="title"/>
          </p:nvPr>
        </p:nvSpPr>
        <p:spPr/>
        <p:txBody>
          <a:bodyPr/>
          <a:lstStyle/>
          <a:p>
            <a:r>
              <a:rPr lang="en-US" dirty="0"/>
              <a:t>Trade &amp; US-China Relations </a:t>
            </a:r>
          </a:p>
        </p:txBody>
      </p:sp>
      <p:sp>
        <p:nvSpPr>
          <p:cNvPr id="3" name="Slide Number Placeholder 2">
            <a:extLst>
              <a:ext uri="{FF2B5EF4-FFF2-40B4-BE49-F238E27FC236}">
                <a16:creationId xmlns:a16="http://schemas.microsoft.com/office/drawing/2014/main" id="{622356E0-86F0-477A-AD17-E351BAFA5054}"/>
              </a:ext>
            </a:extLst>
          </p:cNvPr>
          <p:cNvSpPr>
            <a:spLocks noGrp="1"/>
          </p:cNvSpPr>
          <p:nvPr>
            <p:ph type="sldNum" sz="quarter" idx="12"/>
          </p:nvPr>
        </p:nvSpPr>
        <p:spPr/>
        <p:txBody>
          <a:bodyPr/>
          <a:lstStyle/>
          <a:p>
            <a:fld id="{2083E393-C0BF-4ED8-8545-7E4C90AFF831}" type="slidenum">
              <a:rPr lang="en-US" smtClean="0">
                <a:solidFill>
                  <a:prstClr val="black"/>
                </a:solidFill>
              </a:rPr>
              <a:pPr/>
              <a:t>15</a:t>
            </a:fld>
            <a:endParaRPr lang="en-US" dirty="0">
              <a:solidFill>
                <a:prstClr val="black"/>
              </a:solidFill>
            </a:endParaRPr>
          </a:p>
        </p:txBody>
      </p:sp>
      <p:sp>
        <p:nvSpPr>
          <p:cNvPr id="4" name="Text Placeholder 3">
            <a:extLst>
              <a:ext uri="{FF2B5EF4-FFF2-40B4-BE49-F238E27FC236}">
                <a16:creationId xmlns:a16="http://schemas.microsoft.com/office/drawing/2014/main" id="{2628EFA8-754F-4A5F-BD62-75AC4D57E5EB}"/>
              </a:ext>
            </a:extLst>
          </p:cNvPr>
          <p:cNvSpPr>
            <a:spLocks noGrp="1"/>
          </p:cNvSpPr>
          <p:nvPr>
            <p:ph type="body" sz="quarter" idx="13"/>
          </p:nvPr>
        </p:nvSpPr>
        <p:spPr/>
        <p:txBody>
          <a:bodyPr/>
          <a:lstStyle/>
          <a:p>
            <a:r>
              <a:rPr lang="en-US" dirty="0">
                <a:solidFill>
                  <a:srgbClr val="C00000"/>
                </a:solidFill>
              </a:rPr>
              <a:t>Trump</a:t>
            </a:r>
          </a:p>
        </p:txBody>
      </p:sp>
      <p:sp>
        <p:nvSpPr>
          <p:cNvPr id="5" name="Content Placeholder 4">
            <a:extLst>
              <a:ext uri="{FF2B5EF4-FFF2-40B4-BE49-F238E27FC236}">
                <a16:creationId xmlns:a16="http://schemas.microsoft.com/office/drawing/2014/main" id="{90AAE82D-67C0-4A4E-8408-C065750F0A77}"/>
              </a:ext>
            </a:extLst>
          </p:cNvPr>
          <p:cNvSpPr>
            <a:spLocks noGrp="1"/>
          </p:cNvSpPr>
          <p:nvPr>
            <p:ph idx="1"/>
          </p:nvPr>
        </p:nvSpPr>
        <p:spPr/>
        <p:txBody>
          <a:bodyPr/>
          <a:lstStyle/>
          <a:p>
            <a:pPr lvl="2"/>
            <a:r>
              <a:rPr lang="en-US" dirty="0"/>
              <a:t>In a return to a core issue of his 2016 presidential campaign, Trump is telling voters he wants to boost domestic manufacturing.</a:t>
            </a:r>
          </a:p>
          <a:p>
            <a:pPr lvl="2"/>
            <a:r>
              <a:rPr lang="en-US" dirty="0"/>
              <a:t>Says America’s difficulties in procuring medical supplies internationally during the pandemic are another reason to encourage U.S. companies to avoid offshoring.</a:t>
            </a:r>
          </a:p>
          <a:p>
            <a:pPr lvl="2"/>
            <a:r>
              <a:rPr lang="en-US" dirty="0"/>
              <a:t>Entered into a high-stakes trade war with China before reaching a partial Phase 1 trade deal in January. Trump has since shut the door on Phase 2 negotiations, saying he was unhappy with Beijing’s handling of the pandemic.</a:t>
            </a:r>
          </a:p>
          <a:p>
            <a:pPr lvl="2"/>
            <a:r>
              <a:rPr lang="en-US" dirty="0"/>
              <a:t>In July, Trump issued an executive order to end the United States’ special commercial treatment of Hong Kong after Beijing imposed national security legislation on the former British colony, and his administration abruptly told China to close its Houston consulate amid accusations of spying.</a:t>
            </a:r>
          </a:p>
          <a:p>
            <a:endParaRPr lang="en-US" dirty="0"/>
          </a:p>
        </p:txBody>
      </p:sp>
      <p:sp>
        <p:nvSpPr>
          <p:cNvPr id="6" name="Footer Placeholder 5">
            <a:extLst>
              <a:ext uri="{FF2B5EF4-FFF2-40B4-BE49-F238E27FC236}">
                <a16:creationId xmlns:a16="http://schemas.microsoft.com/office/drawing/2014/main" id="{57EF6836-C6FC-4159-996B-BC9DBD763CC2}"/>
              </a:ext>
            </a:extLst>
          </p:cNvPr>
          <p:cNvSpPr>
            <a:spLocks noGrp="1"/>
          </p:cNvSpPr>
          <p:nvPr>
            <p:ph type="ftr" sz="quarter" idx="3"/>
          </p:nvPr>
        </p:nvSpPr>
        <p:spPr/>
        <p:txBody>
          <a:bodyPr/>
          <a:lstStyle/>
          <a:p>
            <a:r>
              <a:rPr lang="en-US">
                <a:solidFill>
                  <a:prstClr val="black"/>
                </a:solidFill>
              </a:rPr>
              <a:t>© 2020 Willis Towers Watson. All rights reserved. </a:t>
            </a:r>
            <a:endParaRPr lang="en-US" dirty="0">
              <a:solidFill>
                <a:prstClr val="black"/>
              </a:solidFill>
            </a:endParaRPr>
          </a:p>
        </p:txBody>
      </p:sp>
      <p:pic>
        <p:nvPicPr>
          <p:cNvPr id="7" name="Picture 12" descr="Free download Pin on Trump 2020 KAG [1024x512] for your Desktop, Mobile &amp;  Tablet | Explore 12+ Donald Trump 2020 Wallpapers | Donald Trump 2020  Wallpapers, Donald Trump Wallpaper, Donald Trump Wallpapers">
            <a:extLst>
              <a:ext uri="{FF2B5EF4-FFF2-40B4-BE49-F238E27FC236}">
                <a16:creationId xmlns:a16="http://schemas.microsoft.com/office/drawing/2014/main" id="{6EDE12AE-5D8B-4067-90C2-E0F714619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98" y="290244"/>
            <a:ext cx="1399402" cy="69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9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a:t>
            </a:r>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16</a:t>
            </a:fld>
            <a:endParaRPr lang="en-US" dirty="0"/>
          </a:p>
        </p:txBody>
      </p:sp>
      <p:sp>
        <p:nvSpPr>
          <p:cNvPr id="3" name="Text Placeholder 2"/>
          <p:cNvSpPr>
            <a:spLocks noGrp="1"/>
          </p:cNvSpPr>
          <p:nvPr>
            <p:ph type="body" sz="quarter" idx="13"/>
          </p:nvPr>
        </p:nvSpPr>
        <p:spPr/>
        <p:txBody>
          <a:bodyPr/>
          <a:lstStyle/>
          <a:p>
            <a:r>
              <a:rPr lang="en-US" dirty="0">
                <a:solidFill>
                  <a:srgbClr val="0070C0"/>
                </a:solidFill>
              </a:rPr>
              <a:t>Biden</a:t>
            </a:r>
          </a:p>
        </p:txBody>
      </p:sp>
      <p:sp>
        <p:nvSpPr>
          <p:cNvPr id="4" name="Content Placeholder 3"/>
          <p:cNvSpPr>
            <a:spLocks noGrp="1"/>
          </p:cNvSpPr>
          <p:nvPr>
            <p:ph idx="1"/>
          </p:nvPr>
        </p:nvSpPr>
        <p:spPr/>
        <p:txBody>
          <a:bodyPr/>
          <a:lstStyle/>
          <a:p>
            <a:pPr lvl="2"/>
            <a:r>
              <a:rPr lang="en-US" dirty="0"/>
              <a:t>Proposes $2 trillion in spending over his first four-year term and aims to achieve 100% clean electricity by 2035, heeding calls from his party’s progressives for a faster transition away from fossil fuels. This is a speedier timetable and more money than his initial campaign plan to spend $1.7 trillion to achieve net-zero emissions by 2050.</a:t>
            </a:r>
          </a:p>
          <a:p>
            <a:pPr lvl="2"/>
            <a:r>
              <a:rPr lang="en-US" dirty="0"/>
              <a:t>Supports research into advanced nuclear energy.</a:t>
            </a:r>
          </a:p>
          <a:p>
            <a:pPr lvl="2"/>
            <a:r>
              <a:rPr lang="en-US" dirty="0"/>
              <a:t>Wants to strengthen auto emission standards formed during the Obama administration. Proposes incentives for auto manufacturers to produce zero-emission cars, a federal procurement program for clean vehicles and set a goal for all new American-built buses to be zero-emissions by 2030.</a:t>
            </a:r>
          </a:p>
          <a:p>
            <a:pPr lvl="2"/>
            <a:r>
              <a:rPr lang="en-US" dirty="0"/>
              <a:t>Has resisted a push by his party’s liberal wing to impose a nationwide ban on fracking. Fracking increases emissions of gases linked to climate change but supports jobs across the country, and has allowed the United States to become the world’s top oil and gas producer.</a:t>
            </a:r>
          </a:p>
          <a:p>
            <a:pPr lvl="2"/>
            <a:r>
              <a:rPr lang="en-US" dirty="0"/>
              <a:t>Supports investing in coal communities by offering alternatives to mining work.</a:t>
            </a:r>
          </a:p>
          <a:p>
            <a:pPr lvl="2"/>
            <a:r>
              <a:rPr lang="en-US" dirty="0"/>
              <a:t>Has said he would return the United States to a leadership role on climate change, re-entering the United States in future climate negotiations to advance the goals of the 2015 Paris Climate Agreement, which brought countries together to mitigate global warming.</a:t>
            </a:r>
          </a:p>
          <a:p>
            <a:endParaRPr lang="en-US" dirty="0"/>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2" name="Picture 8" descr="File:Biden Harris logo.svg - Wikimedia Commons">
            <a:extLst>
              <a:ext uri="{FF2B5EF4-FFF2-40B4-BE49-F238E27FC236}">
                <a16:creationId xmlns:a16="http://schemas.microsoft.com/office/drawing/2014/main" id="{E72DE0EC-D8AE-4C26-ADA4-4C45BEE9ED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37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Climate Change</a:t>
            </a:r>
            <a:endParaRPr lang="en-US" dirty="0"/>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17</a:t>
            </a:fld>
            <a:endParaRPr lang="en-US" dirty="0"/>
          </a:p>
        </p:txBody>
      </p:sp>
      <p:sp>
        <p:nvSpPr>
          <p:cNvPr id="3" name="Text Placeholder 2"/>
          <p:cNvSpPr>
            <a:spLocks noGrp="1"/>
          </p:cNvSpPr>
          <p:nvPr>
            <p:ph type="body" sz="quarter" idx="13"/>
          </p:nvPr>
        </p:nvSpPr>
        <p:spPr/>
        <p:txBody>
          <a:bodyPr/>
          <a:lstStyle/>
          <a:p>
            <a:r>
              <a:rPr lang="en-US" dirty="0">
                <a:solidFill>
                  <a:srgbClr val="C00000"/>
                </a:solidFill>
              </a:rPr>
              <a:t>Trump</a:t>
            </a:r>
          </a:p>
        </p:txBody>
      </p:sp>
      <p:sp>
        <p:nvSpPr>
          <p:cNvPr id="4" name="Content Placeholder 3"/>
          <p:cNvSpPr>
            <a:spLocks noGrp="1"/>
          </p:cNvSpPr>
          <p:nvPr>
            <p:ph idx="1"/>
          </p:nvPr>
        </p:nvSpPr>
        <p:spPr/>
        <p:txBody>
          <a:bodyPr/>
          <a:lstStyle/>
          <a:p>
            <a:pPr lvl="2"/>
            <a:r>
              <a:rPr lang="en-US" dirty="0"/>
              <a:t>Does not have a climate plan on his campaign website, but an energy and environment section highlights his administration’s rescinding of Obama-era regulations.</a:t>
            </a:r>
          </a:p>
          <a:p>
            <a:pPr lvl="2"/>
            <a:r>
              <a:rPr lang="en-US" dirty="0"/>
              <a:t>Has rejected mainstream science on climate and said in April, “Our carbon, our atmosphere, our — the level of environmental cleanliness is at its all-time best right now” — an inaccurate claim.</a:t>
            </a:r>
          </a:p>
          <a:p>
            <a:pPr lvl="2"/>
            <a:r>
              <a:rPr lang="en-US" dirty="0"/>
              <a:t>Like Biden, he supports advanced nuclear technology.</a:t>
            </a:r>
          </a:p>
          <a:p>
            <a:pPr lvl="2"/>
            <a:r>
              <a:rPr lang="en-US" dirty="0"/>
              <a:t>Has called the Obama administration’s auto emission standards “industry killing,” and replaced them with weaker ones in March.</a:t>
            </a:r>
          </a:p>
          <a:p>
            <a:pPr lvl="2"/>
            <a:r>
              <a:rPr lang="en-US" dirty="0"/>
              <a:t>Envisions a renaissance in “beautiful clean coal.” Coal is the fuel that emits the most carbon dioxide when burned.</a:t>
            </a:r>
          </a:p>
          <a:p>
            <a:pPr lvl="2"/>
            <a:r>
              <a:rPr lang="en-US" dirty="0"/>
              <a:t>Has announced plans to slash air and water regulations but due to abundant natural gas and falling prices for wind and solar power, he has failed to stop coal plant shutdowns during his term in office.</a:t>
            </a:r>
          </a:p>
          <a:p>
            <a:pPr lvl="2"/>
            <a:r>
              <a:rPr lang="en-US" dirty="0"/>
              <a:t>Put in motion a process to remove the United States, the world’s No. 2 emitter of greenhouse gases behind China, from the Paris agreement, saying it was too costly.</a:t>
            </a:r>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2" name="Picture 12" descr="Free download Pin on Trump 2020 KAG [1024x512] for your Desktop, Mobile &amp;  Tablet | Explore 12+ Donald Trump 2020 Wallpapers | Donald Trump 2020  Wallpapers, Donald Trump Wallpaper, Donald Trump Wallpapers">
            <a:extLst>
              <a:ext uri="{FF2B5EF4-FFF2-40B4-BE49-F238E27FC236}">
                <a16:creationId xmlns:a16="http://schemas.microsoft.com/office/drawing/2014/main" id="{4499F899-1E87-4B44-95A5-EC757FF18D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98" y="290244"/>
            <a:ext cx="1399402" cy="69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840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E6DC"/>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83E393-C0BF-4ED8-8545-7E4C90AFF831}" type="slidenum">
              <a:rPr lang="en-US" smtClean="0"/>
              <a:pPr/>
              <a:t>18</a:t>
            </a:fld>
            <a:endParaRPr lang="en-US" dirty="0"/>
          </a:p>
        </p:txBody>
      </p:sp>
      <p:sp>
        <p:nvSpPr>
          <p:cNvPr id="8" name="Text Placeholder 7">
            <a:extLst>
              <a:ext uri="{FF2B5EF4-FFF2-40B4-BE49-F238E27FC236}">
                <a16:creationId xmlns:a16="http://schemas.microsoft.com/office/drawing/2014/main" id="{39BA7662-3177-4CDB-ADCC-020E34B2A42C}"/>
              </a:ext>
            </a:extLst>
          </p:cNvPr>
          <p:cNvSpPr>
            <a:spLocks noGrp="1"/>
          </p:cNvSpPr>
          <p:nvPr>
            <p:ph type="body" sz="quarter" idx="13"/>
          </p:nvPr>
        </p:nvSpPr>
        <p:spPr/>
        <p:txBody>
          <a:bodyPr/>
          <a:lstStyle/>
          <a:p>
            <a:r>
              <a:rPr lang="en-US" dirty="0"/>
              <a:t>Forecasting How a Trump/Biden Presidency</a:t>
            </a:r>
          </a:p>
        </p:txBody>
      </p:sp>
      <p:sp>
        <p:nvSpPr>
          <p:cNvPr id="6" name="Title 5"/>
          <p:cNvSpPr>
            <a:spLocks noGrp="1"/>
          </p:cNvSpPr>
          <p:nvPr>
            <p:ph type="title"/>
          </p:nvPr>
        </p:nvSpPr>
        <p:spPr/>
        <p:txBody>
          <a:bodyPr/>
          <a:lstStyle/>
          <a:p>
            <a:r>
              <a:rPr lang="en-US" dirty="0"/>
              <a:t>Part III:</a:t>
            </a:r>
          </a:p>
        </p:txBody>
      </p:sp>
      <p:sp>
        <p:nvSpPr>
          <p:cNvPr id="3" name="Footer Placeholder 2">
            <a:extLst>
              <a:ext uri="{FF2B5EF4-FFF2-40B4-BE49-F238E27FC236}">
                <a16:creationId xmlns:a16="http://schemas.microsoft.com/office/drawing/2014/main" id="{4F4C447F-D5A2-4759-868C-B77D2EF5862E}"/>
              </a:ext>
            </a:extLst>
          </p:cNvPr>
          <p:cNvSpPr>
            <a:spLocks noGrp="1"/>
          </p:cNvSpPr>
          <p:nvPr>
            <p:ph type="ftr" sz="quarter" idx="3"/>
          </p:nvPr>
        </p:nvSpPr>
        <p:spPr/>
        <p:txBody>
          <a:bodyPr/>
          <a:lstStyle/>
          <a:p>
            <a:r>
              <a:rPr lang="en-US"/>
              <a:t>© 2020 Willis Towers Watson. All rights reserved. </a:t>
            </a:r>
            <a:endParaRPr lang="en-US" dirty="0"/>
          </a:p>
        </p:txBody>
      </p:sp>
    </p:spTree>
    <p:extLst>
      <p:ext uri="{BB962C8B-B14F-4D97-AF65-F5344CB8AC3E}">
        <p14:creationId xmlns:p14="http://schemas.microsoft.com/office/powerpoint/2010/main" val="325440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M&amp;A &amp; Transactional Forecasts </a:t>
            </a:r>
          </a:p>
        </p:txBody>
      </p:sp>
      <p:sp>
        <p:nvSpPr>
          <p:cNvPr id="9" name="Text Placeholder 8">
            <a:extLst>
              <a:ext uri="{FF2B5EF4-FFF2-40B4-BE49-F238E27FC236}">
                <a16:creationId xmlns:a16="http://schemas.microsoft.com/office/drawing/2014/main" id="{F9404EF3-5213-47FD-BFD6-727D50C7E668}"/>
              </a:ext>
            </a:extLst>
          </p:cNvPr>
          <p:cNvSpPr>
            <a:spLocks noGrp="1"/>
          </p:cNvSpPr>
          <p:nvPr>
            <p:ph type="body" sz="quarter" idx="13"/>
          </p:nvPr>
        </p:nvSpPr>
        <p:spPr/>
        <p:txBody>
          <a:bodyPr/>
          <a:lstStyle/>
          <a:p>
            <a:r>
              <a:rPr lang="en-US" dirty="0">
                <a:solidFill>
                  <a:srgbClr val="0070C0"/>
                </a:solidFill>
              </a:rPr>
              <a:t>Biden Presidency</a:t>
            </a:r>
          </a:p>
        </p:txBody>
      </p:sp>
      <p:sp>
        <p:nvSpPr>
          <p:cNvPr id="3" name="Content Placeholder 2">
            <a:extLst>
              <a:ext uri="{FF2B5EF4-FFF2-40B4-BE49-F238E27FC236}">
                <a16:creationId xmlns:a16="http://schemas.microsoft.com/office/drawing/2014/main" id="{ED667DC7-8EB9-4ECF-8954-076D6790238B}"/>
              </a:ext>
            </a:extLst>
          </p:cNvPr>
          <p:cNvSpPr>
            <a:spLocks noGrp="1"/>
          </p:cNvSpPr>
          <p:nvPr>
            <p:ph idx="1"/>
          </p:nvPr>
        </p:nvSpPr>
        <p:spPr/>
        <p:txBody>
          <a:bodyPr/>
          <a:lstStyle/>
          <a:p>
            <a:r>
              <a:rPr lang="en-US" dirty="0"/>
              <a:t>If Biden wins the election and the </a:t>
            </a:r>
            <a:r>
              <a:rPr lang="en-US" i="1" dirty="0">
                <a:solidFill>
                  <a:srgbClr val="0070C0"/>
                </a:solidFill>
              </a:rPr>
              <a:t>Senate Democrats gain substantial majority</a:t>
            </a:r>
            <a:r>
              <a:rPr lang="en-US" dirty="0"/>
              <a:t>, we consider the following: </a:t>
            </a:r>
          </a:p>
          <a:p>
            <a:endParaRPr lang="en-US" sz="1200" dirty="0">
              <a:solidFill>
                <a:srgbClr val="0070C0"/>
              </a:solidFill>
            </a:endParaRPr>
          </a:p>
          <a:p>
            <a:r>
              <a:rPr lang="en-US" dirty="0">
                <a:solidFill>
                  <a:srgbClr val="0070C0"/>
                </a:solidFill>
              </a:rPr>
              <a:t>Cash Flow Considerations</a:t>
            </a:r>
          </a:p>
          <a:p>
            <a:pPr lvl="2"/>
            <a:r>
              <a:rPr lang="en-US" sz="1200" dirty="0"/>
              <a:t>Biden’s effective tax rate for corporations could lead to corresponding decrease to cash flows. </a:t>
            </a:r>
          </a:p>
          <a:p>
            <a:pPr lvl="2"/>
            <a:r>
              <a:rPr lang="en-US" sz="1200" dirty="0"/>
              <a:t>This may negatively impact company valuations. </a:t>
            </a:r>
          </a:p>
          <a:p>
            <a:pPr lvl="2"/>
            <a:r>
              <a:rPr lang="en-US" sz="1200" dirty="0"/>
              <a:t>This will be important within the transactional space where cash flow is a critical component of transaction value, financial modeling, and determining investor distributions.</a:t>
            </a:r>
          </a:p>
          <a:p>
            <a:pPr>
              <a:spcBef>
                <a:spcPts val="600"/>
              </a:spcBef>
            </a:pPr>
            <a:r>
              <a:rPr lang="en-US" dirty="0">
                <a:solidFill>
                  <a:srgbClr val="0070C0"/>
                </a:solidFill>
              </a:rPr>
              <a:t>Impact on Carried Interests</a:t>
            </a:r>
          </a:p>
          <a:p>
            <a:pPr lvl="2"/>
            <a:r>
              <a:rPr lang="en-US" sz="1200" dirty="0"/>
              <a:t>While Biden’s proposed tax changes to do not directly comment on eliminating the capital gains treatment on carried or profits interests, his proposed increase to the long-term capital gain rate for those earning more than $1 million effectively does just that. </a:t>
            </a:r>
          </a:p>
          <a:p>
            <a:pPr lvl="2"/>
            <a:r>
              <a:rPr lang="en-US" sz="1200" dirty="0"/>
              <a:t>This could require transaction-focused industries to re-determine investment strategies and modeling, which could impact valuations for both buyers and sellers.</a:t>
            </a:r>
          </a:p>
          <a:p>
            <a:pPr>
              <a:spcBef>
                <a:spcPts val="600"/>
              </a:spcBef>
            </a:pPr>
            <a:r>
              <a:rPr lang="en-US" dirty="0">
                <a:solidFill>
                  <a:srgbClr val="0070C0"/>
                </a:solidFill>
              </a:rPr>
              <a:t>Transactional Activity</a:t>
            </a:r>
          </a:p>
          <a:p>
            <a:pPr lvl="2"/>
            <a:r>
              <a:rPr lang="en-US" sz="1200" dirty="0"/>
              <a:t>The prospect of a tax increase has begun to affect the M&amp;A market as Biden leads in the polls</a:t>
            </a:r>
          </a:p>
          <a:p>
            <a:pPr lvl="2"/>
            <a:r>
              <a:rPr lang="en-US" sz="1200" dirty="0"/>
              <a:t>But much needs to happen before this issue crystalizes and business owners seek to exit before corporate and individual rates go up. </a:t>
            </a:r>
          </a:p>
          <a:p>
            <a:pPr lvl="2"/>
            <a:r>
              <a:rPr lang="en-US" sz="1200" dirty="0"/>
              <a:t>For owners of pass-through entities, the proposal to increase the capital gains rate to 39.6% on income over $1 million will be a major factor in considering whether or when to sell their business.</a:t>
            </a:r>
          </a:p>
          <a:p>
            <a:endParaRPr lang="en-US" sz="1200"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pic>
        <p:nvPicPr>
          <p:cNvPr id="10" name="Picture 8" descr="File:Biden Harris logo.svg - Wikimedia Commons">
            <a:extLst>
              <a:ext uri="{FF2B5EF4-FFF2-40B4-BE49-F238E27FC236}">
                <a16:creationId xmlns:a16="http://schemas.microsoft.com/office/drawing/2014/main" id="{DEC5B8BD-8587-4FA5-83A7-B746CD7831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4AB7AE72-E5D7-4FF2-8496-7CFA8E8FDEF2}"/>
              </a:ext>
            </a:extLst>
          </p:cNvPr>
          <p:cNvSpPr>
            <a:spLocks noGrp="1"/>
          </p:cNvSpPr>
          <p:nvPr>
            <p:ph type="sldNum" sz="quarter" idx="12"/>
          </p:nvPr>
        </p:nvSpPr>
        <p:spPr/>
        <p:txBody>
          <a:bodyPr/>
          <a:lstStyle/>
          <a:p>
            <a:fld id="{2083E393-C0BF-4ED8-8545-7E4C90AFF83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44873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Summary</a:t>
            </a:r>
          </a:p>
        </p:txBody>
      </p:sp>
      <p:sp>
        <p:nvSpPr>
          <p:cNvPr id="6" name="Slide Number Placeholder 5">
            <a:extLst>
              <a:ext uri="{FF2B5EF4-FFF2-40B4-BE49-F238E27FC236}">
                <a16:creationId xmlns:a16="http://schemas.microsoft.com/office/drawing/2014/main" id="{C4EC1261-33E5-4406-95DA-ED71C8DDFCD9}"/>
              </a:ext>
            </a:extLst>
          </p:cNvPr>
          <p:cNvSpPr>
            <a:spLocks noGrp="1"/>
          </p:cNvSpPr>
          <p:nvPr>
            <p:ph type="sldNum" sz="quarter" idx="12"/>
          </p:nvPr>
        </p:nvSpPr>
        <p:spPr/>
        <p:txBody>
          <a:bodyPr/>
          <a:lstStyle/>
          <a:p>
            <a:fld id="{2083E393-C0BF-4ED8-8545-7E4C90AFF831}" type="slidenum">
              <a:rPr lang="en-US" smtClean="0"/>
              <a:pPr/>
              <a:t>2</a:t>
            </a:fld>
            <a:endParaRPr lang="en-US" dirty="0"/>
          </a:p>
        </p:txBody>
      </p:sp>
      <p:sp>
        <p:nvSpPr>
          <p:cNvPr id="5" name="Text Placeholder 4"/>
          <p:cNvSpPr>
            <a:spLocks noGrp="1"/>
          </p:cNvSpPr>
          <p:nvPr>
            <p:ph type="body" sz="quarter" idx="13"/>
          </p:nvPr>
        </p:nvSpPr>
        <p:spPr/>
        <p:txBody>
          <a:bodyPr/>
          <a:lstStyle/>
          <a:p>
            <a:pPr lvl="2"/>
            <a:endParaRPr lang="en-US"/>
          </a:p>
          <a:p>
            <a:endParaRPr lang="en-US"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graphicFrame>
        <p:nvGraphicFramePr>
          <p:cNvPr id="17" name="Table 16">
            <a:extLst>
              <a:ext uri="{FF2B5EF4-FFF2-40B4-BE49-F238E27FC236}">
                <a16:creationId xmlns:a16="http://schemas.microsoft.com/office/drawing/2014/main" id="{DA9B4717-E52F-4C3C-9B64-A54E778B280E}"/>
              </a:ext>
            </a:extLst>
          </p:cNvPr>
          <p:cNvGraphicFramePr>
            <a:graphicFrameLocks noGrp="1"/>
          </p:cNvGraphicFramePr>
          <p:nvPr>
            <p:extLst>
              <p:ext uri="{D42A27DB-BD31-4B8C-83A1-F6EECF244321}">
                <p14:modId xmlns:p14="http://schemas.microsoft.com/office/powerpoint/2010/main" val="1493774599"/>
              </p:ext>
            </p:extLst>
          </p:nvPr>
        </p:nvGraphicFramePr>
        <p:xfrm>
          <a:off x="457198" y="3012440"/>
          <a:ext cx="8229600" cy="2819400"/>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1756193228"/>
                    </a:ext>
                  </a:extLst>
                </a:gridCol>
                <a:gridCol w="4114800">
                  <a:extLst>
                    <a:ext uri="{9D8B030D-6E8A-4147-A177-3AD203B41FA5}">
                      <a16:colId xmlns:a16="http://schemas.microsoft.com/office/drawing/2014/main" val="188607019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Why Should We Listen To You?</a:t>
                      </a:r>
                    </a:p>
                  </a:txBody>
                  <a:tcPr>
                    <a:solidFill>
                      <a:schemeClr val="tx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What Is This Presentation For Then? </a:t>
                      </a:r>
                    </a:p>
                  </a:txBody>
                  <a:tcPr>
                    <a:solidFill>
                      <a:schemeClr val="tx2">
                        <a:lumMod val="75000"/>
                      </a:schemeClr>
                    </a:solidFill>
                  </a:tcPr>
                </a:tc>
                <a:extLst>
                  <a:ext uri="{0D108BD9-81ED-4DB2-BD59-A6C34878D82A}">
                    <a16:rowId xmlns:a16="http://schemas.microsoft.com/office/drawing/2014/main" val="3196793894"/>
                  </a:ext>
                </a:extLst>
              </a:tr>
              <a:tr h="199894">
                <a:tc>
                  <a:txBody>
                    <a:bodyPr/>
                    <a:lstStyle/>
                    <a:p>
                      <a:pPr marL="228600" marR="0" lvl="2" indent="-228600" algn="l" defTabSz="914400" rtl="0" eaLnBrk="1" fontAlgn="auto" latinLnBrk="0" hangingPunct="1">
                        <a:lnSpc>
                          <a:spcPct val="100000"/>
                        </a:lnSpc>
                        <a:spcBef>
                          <a:spcPts val="0"/>
                        </a:spcBef>
                        <a:spcAft>
                          <a:spcPts val="350"/>
                        </a:spcAft>
                        <a:buClr>
                          <a:srgbClr val="702082"/>
                        </a:buClr>
                        <a:buSzTx/>
                        <a:buFont typeface="Wingdings" pitchFamily="2" charset="2"/>
                        <a:buChar char="§"/>
                        <a:tabLst/>
                        <a:defRPr/>
                      </a:pPr>
                      <a:r>
                        <a:rPr kumimoji="0" lang="en-US" sz="1600" u="none" strike="noStrike" kern="1200" cap="none" spc="0" normalizeH="0" baseline="0" noProof="0" dirty="0">
                          <a:ln>
                            <a:noFill/>
                          </a:ln>
                          <a:effectLst/>
                          <a:uLnTx/>
                          <a:uFillTx/>
                        </a:rPr>
                        <a:t>Well in the interest of free and fair democracy, you certainly don’t have to, we just hope you do and think we can help</a:t>
                      </a:r>
                    </a:p>
                    <a:p>
                      <a:pPr marL="228600" marR="0" lvl="2" indent="-228600" algn="l" defTabSz="914400" rtl="0" eaLnBrk="1" fontAlgn="auto" latinLnBrk="0" hangingPunct="1">
                        <a:lnSpc>
                          <a:spcPct val="100000"/>
                        </a:lnSpc>
                        <a:spcBef>
                          <a:spcPts val="0"/>
                        </a:spcBef>
                        <a:spcAft>
                          <a:spcPts val="350"/>
                        </a:spcAft>
                        <a:buClr>
                          <a:srgbClr val="702082"/>
                        </a:buClr>
                        <a:buSzTx/>
                        <a:buFont typeface="Wingdings" pitchFamily="2" charset="2"/>
                        <a:buChar char="§"/>
                        <a:tabLst/>
                        <a:defRPr/>
                      </a:pPr>
                      <a:r>
                        <a:rPr kumimoji="0" lang="en-US" sz="1600" u="none" strike="noStrike" kern="1200" cap="none" spc="0" normalizeH="0" baseline="0" noProof="0" dirty="0">
                          <a:ln>
                            <a:noFill/>
                          </a:ln>
                          <a:effectLst/>
                          <a:uLnTx/>
                          <a:uFillTx/>
                        </a:rPr>
                        <a:t>Political/Policy Background </a:t>
                      </a:r>
                    </a:p>
                    <a:p>
                      <a:pPr marL="228600" marR="0" lvl="2" indent="-228600" algn="l" defTabSz="914400" rtl="0" eaLnBrk="1" fontAlgn="auto" latinLnBrk="0" hangingPunct="1">
                        <a:lnSpc>
                          <a:spcPct val="100000"/>
                        </a:lnSpc>
                        <a:spcBef>
                          <a:spcPts val="0"/>
                        </a:spcBef>
                        <a:spcAft>
                          <a:spcPts val="350"/>
                        </a:spcAft>
                        <a:buClr>
                          <a:srgbClr val="702082"/>
                        </a:buClr>
                        <a:buSzTx/>
                        <a:buFont typeface="Wingdings" pitchFamily="2" charset="2"/>
                        <a:buChar char="§"/>
                        <a:tabLst/>
                        <a:defRPr/>
                      </a:pPr>
                      <a:r>
                        <a:rPr kumimoji="0" lang="en-US" sz="1600" u="none" strike="noStrike" kern="1200" cap="none" spc="0" normalizeH="0" baseline="0" noProof="0" dirty="0">
                          <a:ln>
                            <a:noFill/>
                          </a:ln>
                          <a:effectLst/>
                          <a:uLnTx/>
                          <a:uFillTx/>
                        </a:rPr>
                        <a:t>Legal Practice  </a:t>
                      </a:r>
                    </a:p>
                    <a:p>
                      <a:endParaRPr lang="en-US" sz="2000" dirty="0"/>
                    </a:p>
                  </a:txBody>
                  <a:tcPr/>
                </a:tc>
                <a:tc>
                  <a:txBody>
                    <a:bodyPr/>
                    <a:lstStyle/>
                    <a:p>
                      <a:pPr marL="228600" marR="0" lvl="2" indent="-228600" algn="l" defTabSz="914400" rtl="0" eaLnBrk="1" fontAlgn="auto" latinLnBrk="0" hangingPunct="1">
                        <a:lnSpc>
                          <a:spcPct val="100000"/>
                        </a:lnSpc>
                        <a:spcBef>
                          <a:spcPts val="0"/>
                        </a:spcBef>
                        <a:spcAft>
                          <a:spcPts val="350"/>
                        </a:spcAft>
                        <a:buClr>
                          <a:srgbClr val="702082"/>
                        </a:buClr>
                        <a:buSzTx/>
                        <a:buFont typeface="Wingdings" pitchFamily="2" charset="2"/>
                        <a:buChar char="§"/>
                        <a:tabLst/>
                        <a:defRPr/>
                      </a:pPr>
                      <a:r>
                        <a:rPr kumimoji="0" lang="en-US" sz="1600" u="none" strike="noStrike" kern="1200" cap="none" spc="0" normalizeH="0" baseline="0" noProof="0" dirty="0">
                          <a:ln>
                            <a:noFill/>
                          </a:ln>
                          <a:effectLst/>
                          <a:uLnTx/>
                          <a:uFillTx/>
                        </a:rPr>
                        <a:t>Our president for the next four years will be tasked with setting the agenda for bringing us out of the worst economic crisis since the Great Depression. </a:t>
                      </a:r>
                    </a:p>
                    <a:p>
                      <a:pPr marL="228600" marR="0" lvl="2" indent="-228600" algn="l" defTabSz="914400" rtl="0" eaLnBrk="1" fontAlgn="auto" latinLnBrk="0" hangingPunct="1">
                        <a:lnSpc>
                          <a:spcPct val="100000"/>
                        </a:lnSpc>
                        <a:spcBef>
                          <a:spcPts val="0"/>
                        </a:spcBef>
                        <a:spcAft>
                          <a:spcPts val="350"/>
                        </a:spcAft>
                        <a:buClr>
                          <a:srgbClr val="702082"/>
                        </a:buClr>
                        <a:buSzTx/>
                        <a:buFont typeface="Wingdings" pitchFamily="2" charset="2"/>
                        <a:buChar char="§"/>
                        <a:tabLst/>
                        <a:defRPr/>
                      </a:pPr>
                      <a:r>
                        <a:rPr kumimoji="0" lang="en-US" sz="1600" u="none" strike="noStrike" kern="1200" cap="none" spc="0" normalizeH="0" baseline="0" noProof="0" dirty="0">
                          <a:ln>
                            <a:noFill/>
                          </a:ln>
                          <a:effectLst/>
                          <a:uLnTx/>
                          <a:uFillTx/>
                        </a:rPr>
                        <a:t>Depending on whether he ultimately can secure the support of a constantly changing Congress, his approach could have dramatic repercussions.</a:t>
                      </a:r>
                    </a:p>
                    <a:p>
                      <a:endParaRPr lang="en-US" sz="2000" dirty="0"/>
                    </a:p>
                  </a:txBody>
                  <a:tcPr/>
                </a:tc>
                <a:extLst>
                  <a:ext uri="{0D108BD9-81ED-4DB2-BD59-A6C34878D82A}">
                    <a16:rowId xmlns:a16="http://schemas.microsoft.com/office/drawing/2014/main" val="319065552"/>
                  </a:ext>
                </a:extLst>
              </a:tr>
            </a:tbl>
          </a:graphicData>
        </a:graphic>
      </p:graphicFrame>
      <p:grpSp>
        <p:nvGrpSpPr>
          <p:cNvPr id="18" name="Group 14">
            <a:extLst>
              <a:ext uri="{FF2B5EF4-FFF2-40B4-BE49-F238E27FC236}">
                <a16:creationId xmlns:a16="http://schemas.microsoft.com/office/drawing/2014/main" id="{8522F787-374B-4774-B511-E3C7C8549689}"/>
              </a:ext>
            </a:extLst>
          </p:cNvPr>
          <p:cNvGrpSpPr>
            <a:grpSpLocks noChangeAspect="1"/>
          </p:cNvGrpSpPr>
          <p:nvPr/>
        </p:nvGrpSpPr>
        <p:grpSpPr bwMode="auto">
          <a:xfrm>
            <a:off x="511175" y="1458264"/>
            <a:ext cx="860425" cy="860425"/>
            <a:chOff x="4939" y="3256"/>
            <a:chExt cx="542" cy="542"/>
          </a:xfrm>
        </p:grpSpPr>
        <p:sp>
          <p:nvSpPr>
            <p:cNvPr id="19" name="AutoShape 13">
              <a:extLst>
                <a:ext uri="{FF2B5EF4-FFF2-40B4-BE49-F238E27FC236}">
                  <a16:creationId xmlns:a16="http://schemas.microsoft.com/office/drawing/2014/main" id="{91517D83-DCD0-4B6C-BD69-F6B827FC580F}"/>
                </a:ext>
              </a:extLst>
            </p:cNvPr>
            <p:cNvSpPr>
              <a:spLocks noChangeAspect="1" noChangeArrowheads="1" noTextEdit="1"/>
            </p:cNvSpPr>
            <p:nvPr/>
          </p:nvSpPr>
          <p:spPr bwMode="auto">
            <a:xfrm>
              <a:off x="4939" y="3256"/>
              <a:ext cx="542"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4B1C7286-A581-497B-AF1B-BC94EBB38EB2}"/>
                </a:ext>
              </a:extLst>
            </p:cNvPr>
            <p:cNvSpPr>
              <a:spLocks noEditPoints="1"/>
            </p:cNvSpPr>
            <p:nvPr/>
          </p:nvSpPr>
          <p:spPr bwMode="auto">
            <a:xfrm>
              <a:off x="4935" y="3257"/>
              <a:ext cx="551" cy="540"/>
            </a:xfrm>
            <a:custGeom>
              <a:avLst/>
              <a:gdLst>
                <a:gd name="T0" fmla="*/ 493 w 513"/>
                <a:gd name="T1" fmla="*/ 357 h 502"/>
                <a:gd name="T2" fmla="*/ 336 w 513"/>
                <a:gd name="T3" fmla="*/ 58 h 502"/>
                <a:gd name="T4" fmla="*/ 256 w 513"/>
                <a:gd name="T5" fmla="*/ 0 h 502"/>
                <a:gd name="T6" fmla="*/ 177 w 513"/>
                <a:gd name="T7" fmla="*/ 58 h 502"/>
                <a:gd name="T8" fmla="*/ 20 w 513"/>
                <a:gd name="T9" fmla="*/ 357 h 502"/>
                <a:gd name="T10" fmla="*/ 17 w 513"/>
                <a:gd name="T11" fmla="*/ 458 h 502"/>
                <a:gd name="T12" fmla="*/ 108 w 513"/>
                <a:gd name="T13" fmla="*/ 502 h 502"/>
                <a:gd name="T14" fmla="*/ 405 w 513"/>
                <a:gd name="T15" fmla="*/ 502 h 502"/>
                <a:gd name="T16" fmla="*/ 496 w 513"/>
                <a:gd name="T17" fmla="*/ 458 h 502"/>
                <a:gd name="T18" fmla="*/ 493 w 513"/>
                <a:gd name="T19" fmla="*/ 357 h 502"/>
                <a:gd name="T20" fmla="*/ 446 w 513"/>
                <a:gd name="T21" fmla="*/ 428 h 502"/>
                <a:gd name="T22" fmla="*/ 405 w 513"/>
                <a:gd name="T23" fmla="*/ 444 h 502"/>
                <a:gd name="T24" fmla="*/ 108 w 513"/>
                <a:gd name="T25" fmla="*/ 444 h 502"/>
                <a:gd name="T26" fmla="*/ 67 w 513"/>
                <a:gd name="T27" fmla="*/ 428 h 502"/>
                <a:gd name="T28" fmla="*/ 72 w 513"/>
                <a:gd name="T29" fmla="*/ 384 h 502"/>
                <a:gd name="T30" fmla="*/ 228 w 513"/>
                <a:gd name="T31" fmla="*/ 85 h 502"/>
                <a:gd name="T32" fmla="*/ 256 w 513"/>
                <a:gd name="T33" fmla="*/ 58 h 502"/>
                <a:gd name="T34" fmla="*/ 284 w 513"/>
                <a:gd name="T35" fmla="*/ 85 h 502"/>
                <a:gd name="T36" fmla="*/ 441 w 513"/>
                <a:gd name="T37" fmla="*/ 384 h 502"/>
                <a:gd name="T38" fmla="*/ 446 w 513"/>
                <a:gd name="T39" fmla="*/ 428 h 502"/>
                <a:gd name="T40" fmla="*/ 256 w 513"/>
                <a:gd name="T41" fmla="*/ 348 h 502"/>
                <a:gd name="T42" fmla="*/ 227 w 513"/>
                <a:gd name="T43" fmla="*/ 377 h 502"/>
                <a:gd name="T44" fmla="*/ 256 w 513"/>
                <a:gd name="T45" fmla="*/ 406 h 502"/>
                <a:gd name="T46" fmla="*/ 285 w 513"/>
                <a:gd name="T47" fmla="*/ 377 h 502"/>
                <a:gd name="T48" fmla="*/ 256 w 513"/>
                <a:gd name="T49" fmla="*/ 348 h 502"/>
                <a:gd name="T50" fmla="*/ 256 w 513"/>
                <a:gd name="T51" fmla="*/ 170 h 502"/>
                <a:gd name="T52" fmla="*/ 208 w 513"/>
                <a:gd name="T53" fmla="*/ 219 h 502"/>
                <a:gd name="T54" fmla="*/ 211 w 513"/>
                <a:gd name="T55" fmla="*/ 235 h 502"/>
                <a:gd name="T56" fmla="*/ 211 w 513"/>
                <a:gd name="T57" fmla="*/ 235 h 502"/>
                <a:gd name="T58" fmla="*/ 238 w 513"/>
                <a:gd name="T59" fmla="*/ 312 h 502"/>
                <a:gd name="T60" fmla="*/ 238 w 513"/>
                <a:gd name="T61" fmla="*/ 312 h 502"/>
                <a:gd name="T62" fmla="*/ 256 w 513"/>
                <a:gd name="T63" fmla="*/ 325 h 502"/>
                <a:gd name="T64" fmla="*/ 275 w 513"/>
                <a:gd name="T65" fmla="*/ 312 h 502"/>
                <a:gd name="T66" fmla="*/ 275 w 513"/>
                <a:gd name="T67" fmla="*/ 312 h 502"/>
                <a:gd name="T68" fmla="*/ 302 w 513"/>
                <a:gd name="T69" fmla="*/ 235 h 502"/>
                <a:gd name="T70" fmla="*/ 302 w 513"/>
                <a:gd name="T71" fmla="*/ 235 h 502"/>
                <a:gd name="T72" fmla="*/ 305 w 513"/>
                <a:gd name="T73" fmla="*/ 219 h 502"/>
                <a:gd name="T74" fmla="*/ 256 w 513"/>
                <a:gd name="T75" fmla="*/ 17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3" h="502">
                  <a:moveTo>
                    <a:pt x="493" y="357"/>
                  </a:moveTo>
                  <a:cubicBezTo>
                    <a:pt x="336" y="58"/>
                    <a:pt x="336" y="58"/>
                    <a:pt x="336" y="58"/>
                  </a:cubicBezTo>
                  <a:cubicBezTo>
                    <a:pt x="310" y="7"/>
                    <a:pt x="275" y="0"/>
                    <a:pt x="256" y="0"/>
                  </a:cubicBezTo>
                  <a:cubicBezTo>
                    <a:pt x="238" y="0"/>
                    <a:pt x="203" y="7"/>
                    <a:pt x="177" y="58"/>
                  </a:cubicBezTo>
                  <a:cubicBezTo>
                    <a:pt x="20" y="357"/>
                    <a:pt x="20" y="357"/>
                    <a:pt x="20" y="357"/>
                  </a:cubicBezTo>
                  <a:cubicBezTo>
                    <a:pt x="1" y="393"/>
                    <a:pt x="0" y="430"/>
                    <a:pt x="17" y="458"/>
                  </a:cubicBezTo>
                  <a:cubicBezTo>
                    <a:pt x="34" y="486"/>
                    <a:pt x="67" y="502"/>
                    <a:pt x="108" y="502"/>
                  </a:cubicBezTo>
                  <a:cubicBezTo>
                    <a:pt x="405" y="502"/>
                    <a:pt x="405" y="502"/>
                    <a:pt x="405" y="502"/>
                  </a:cubicBezTo>
                  <a:cubicBezTo>
                    <a:pt x="445" y="502"/>
                    <a:pt x="479" y="486"/>
                    <a:pt x="496" y="458"/>
                  </a:cubicBezTo>
                  <a:cubicBezTo>
                    <a:pt x="513" y="430"/>
                    <a:pt x="512" y="393"/>
                    <a:pt x="493" y="357"/>
                  </a:cubicBezTo>
                  <a:close/>
                  <a:moveTo>
                    <a:pt x="446" y="428"/>
                  </a:moveTo>
                  <a:cubicBezTo>
                    <a:pt x="440" y="438"/>
                    <a:pt x="425" y="444"/>
                    <a:pt x="405" y="444"/>
                  </a:cubicBezTo>
                  <a:cubicBezTo>
                    <a:pt x="108" y="444"/>
                    <a:pt x="108" y="444"/>
                    <a:pt x="108" y="444"/>
                  </a:cubicBezTo>
                  <a:cubicBezTo>
                    <a:pt x="88" y="444"/>
                    <a:pt x="73" y="438"/>
                    <a:pt x="67" y="428"/>
                  </a:cubicBezTo>
                  <a:cubicBezTo>
                    <a:pt x="61" y="418"/>
                    <a:pt x="62" y="402"/>
                    <a:pt x="72" y="384"/>
                  </a:cubicBezTo>
                  <a:cubicBezTo>
                    <a:pt x="228" y="85"/>
                    <a:pt x="228" y="85"/>
                    <a:pt x="228" y="85"/>
                  </a:cubicBezTo>
                  <a:cubicBezTo>
                    <a:pt x="237" y="68"/>
                    <a:pt x="248" y="58"/>
                    <a:pt x="256" y="58"/>
                  </a:cubicBezTo>
                  <a:cubicBezTo>
                    <a:pt x="265" y="58"/>
                    <a:pt x="276" y="68"/>
                    <a:pt x="284" y="85"/>
                  </a:cubicBezTo>
                  <a:cubicBezTo>
                    <a:pt x="441" y="384"/>
                    <a:pt x="441" y="384"/>
                    <a:pt x="441" y="384"/>
                  </a:cubicBezTo>
                  <a:cubicBezTo>
                    <a:pt x="450" y="402"/>
                    <a:pt x="452" y="418"/>
                    <a:pt x="446" y="428"/>
                  </a:cubicBezTo>
                  <a:close/>
                  <a:moveTo>
                    <a:pt x="256" y="348"/>
                  </a:moveTo>
                  <a:cubicBezTo>
                    <a:pt x="240" y="348"/>
                    <a:pt x="227" y="361"/>
                    <a:pt x="227" y="377"/>
                  </a:cubicBezTo>
                  <a:cubicBezTo>
                    <a:pt x="227" y="393"/>
                    <a:pt x="240" y="406"/>
                    <a:pt x="256" y="406"/>
                  </a:cubicBezTo>
                  <a:cubicBezTo>
                    <a:pt x="272" y="406"/>
                    <a:pt x="285" y="393"/>
                    <a:pt x="285" y="377"/>
                  </a:cubicBezTo>
                  <a:cubicBezTo>
                    <a:pt x="285" y="361"/>
                    <a:pt x="272" y="348"/>
                    <a:pt x="256" y="348"/>
                  </a:cubicBezTo>
                  <a:close/>
                  <a:moveTo>
                    <a:pt x="256" y="170"/>
                  </a:moveTo>
                  <a:cubicBezTo>
                    <a:pt x="230" y="170"/>
                    <a:pt x="208" y="192"/>
                    <a:pt x="208" y="219"/>
                  </a:cubicBezTo>
                  <a:cubicBezTo>
                    <a:pt x="208" y="224"/>
                    <a:pt x="209" y="230"/>
                    <a:pt x="211" y="235"/>
                  </a:cubicBezTo>
                  <a:cubicBezTo>
                    <a:pt x="211" y="235"/>
                    <a:pt x="211" y="235"/>
                    <a:pt x="211" y="235"/>
                  </a:cubicBezTo>
                  <a:cubicBezTo>
                    <a:pt x="230" y="290"/>
                    <a:pt x="230" y="290"/>
                    <a:pt x="238" y="312"/>
                  </a:cubicBezTo>
                  <a:cubicBezTo>
                    <a:pt x="238" y="312"/>
                    <a:pt x="238" y="312"/>
                    <a:pt x="238" y="312"/>
                  </a:cubicBezTo>
                  <a:cubicBezTo>
                    <a:pt x="241" y="320"/>
                    <a:pt x="248" y="325"/>
                    <a:pt x="256" y="325"/>
                  </a:cubicBezTo>
                  <a:cubicBezTo>
                    <a:pt x="265" y="325"/>
                    <a:pt x="272" y="320"/>
                    <a:pt x="275" y="312"/>
                  </a:cubicBezTo>
                  <a:cubicBezTo>
                    <a:pt x="275" y="312"/>
                    <a:pt x="275" y="312"/>
                    <a:pt x="275" y="312"/>
                  </a:cubicBezTo>
                  <a:cubicBezTo>
                    <a:pt x="282" y="290"/>
                    <a:pt x="282" y="290"/>
                    <a:pt x="302" y="235"/>
                  </a:cubicBezTo>
                  <a:cubicBezTo>
                    <a:pt x="302" y="235"/>
                    <a:pt x="302" y="235"/>
                    <a:pt x="302" y="235"/>
                  </a:cubicBezTo>
                  <a:cubicBezTo>
                    <a:pt x="304" y="230"/>
                    <a:pt x="305" y="224"/>
                    <a:pt x="305" y="219"/>
                  </a:cubicBezTo>
                  <a:cubicBezTo>
                    <a:pt x="305" y="192"/>
                    <a:pt x="283" y="170"/>
                    <a:pt x="256" y="17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Rectangle 20">
            <a:extLst>
              <a:ext uri="{FF2B5EF4-FFF2-40B4-BE49-F238E27FC236}">
                <a16:creationId xmlns:a16="http://schemas.microsoft.com/office/drawing/2014/main" id="{2FF77C94-22A7-4EDA-A681-D45AF309D857}"/>
              </a:ext>
            </a:extLst>
          </p:cNvPr>
          <p:cNvSpPr/>
          <p:nvPr/>
        </p:nvSpPr>
        <p:spPr>
          <a:xfrm>
            <a:off x="963832" y="1458264"/>
            <a:ext cx="7494368" cy="923330"/>
          </a:xfrm>
          <a:prstGeom prst="rect">
            <a:avLst/>
          </a:prstGeom>
        </p:spPr>
        <p:txBody>
          <a:bodyPr wrap="square">
            <a:spAutoFit/>
          </a:bodyPr>
          <a:lstStyle/>
          <a:p>
            <a:pPr lvl="1"/>
            <a:r>
              <a:rPr lang="en-US" b="1" dirty="0"/>
              <a:t>WARNING!!!! </a:t>
            </a:r>
          </a:p>
          <a:p>
            <a:pPr lvl="1"/>
            <a:r>
              <a:rPr lang="en-US" dirty="0"/>
              <a:t>This is not a political prognostication presentation! You will sadly not learn the winner of November’s general election.</a:t>
            </a:r>
          </a:p>
        </p:txBody>
      </p:sp>
    </p:spTree>
    <p:extLst>
      <p:ext uri="{BB962C8B-B14F-4D97-AF65-F5344CB8AC3E}">
        <p14:creationId xmlns:p14="http://schemas.microsoft.com/office/powerpoint/2010/main" val="1312259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M&amp;A &amp; Transactional Forecasts</a:t>
            </a:r>
            <a:endParaRPr lang="en-US" dirty="0"/>
          </a:p>
        </p:txBody>
      </p:sp>
      <p:sp>
        <p:nvSpPr>
          <p:cNvPr id="9" name="Text Placeholder 8">
            <a:extLst>
              <a:ext uri="{FF2B5EF4-FFF2-40B4-BE49-F238E27FC236}">
                <a16:creationId xmlns:a16="http://schemas.microsoft.com/office/drawing/2014/main" id="{11236491-7555-4E2C-A4A0-E84192BF3413}"/>
              </a:ext>
            </a:extLst>
          </p:cNvPr>
          <p:cNvSpPr>
            <a:spLocks noGrp="1"/>
          </p:cNvSpPr>
          <p:nvPr>
            <p:ph type="body" sz="quarter" idx="13"/>
          </p:nvPr>
        </p:nvSpPr>
        <p:spPr/>
        <p:txBody>
          <a:bodyPr/>
          <a:lstStyle/>
          <a:p>
            <a:r>
              <a:rPr lang="en-US" dirty="0">
                <a:solidFill>
                  <a:srgbClr val="0070C0"/>
                </a:solidFill>
              </a:rPr>
              <a:t>Biden Presidency</a:t>
            </a:r>
          </a:p>
        </p:txBody>
      </p:sp>
      <p:sp>
        <p:nvSpPr>
          <p:cNvPr id="8" name="Content Placeholder 7">
            <a:extLst>
              <a:ext uri="{FF2B5EF4-FFF2-40B4-BE49-F238E27FC236}">
                <a16:creationId xmlns:a16="http://schemas.microsoft.com/office/drawing/2014/main" id="{3BE7C5DC-F527-412D-80F9-6F34C0BAACF9}"/>
              </a:ext>
            </a:extLst>
          </p:cNvPr>
          <p:cNvSpPr>
            <a:spLocks noGrp="1"/>
          </p:cNvSpPr>
          <p:nvPr>
            <p:ph idx="1"/>
          </p:nvPr>
        </p:nvSpPr>
        <p:spPr/>
        <p:txBody>
          <a:bodyPr/>
          <a:lstStyle/>
          <a:p>
            <a:r>
              <a:rPr lang="en-US" dirty="0"/>
              <a:t>If Biden wins the election and the </a:t>
            </a:r>
            <a:r>
              <a:rPr lang="en-US" i="1" dirty="0">
                <a:solidFill>
                  <a:srgbClr val="C00000"/>
                </a:solidFill>
              </a:rPr>
              <a:t>Senate Republicans maintain majority</a:t>
            </a:r>
            <a:r>
              <a:rPr lang="en-US" dirty="0"/>
              <a:t>, we consider the following: </a:t>
            </a:r>
          </a:p>
          <a:p>
            <a:endParaRPr lang="en-US" dirty="0"/>
          </a:p>
          <a:p>
            <a:r>
              <a:rPr lang="en-US" dirty="0">
                <a:solidFill>
                  <a:srgbClr val="0070C0"/>
                </a:solidFill>
              </a:rPr>
              <a:t>Cash Flow Considerations</a:t>
            </a:r>
          </a:p>
          <a:p>
            <a:pPr lvl="2"/>
            <a:r>
              <a:rPr lang="en-US" sz="1200" dirty="0"/>
              <a:t>It is hard to see Democrats passing a material change to the corporate tax rate, status quo would likely be maintained. </a:t>
            </a:r>
          </a:p>
          <a:p>
            <a:pPr lvl="2"/>
            <a:r>
              <a:rPr lang="en-US" sz="1200" dirty="0"/>
              <a:t>Company valuations remain flat.  </a:t>
            </a:r>
          </a:p>
          <a:p>
            <a:pPr lvl="2"/>
            <a:r>
              <a:rPr lang="en-US" sz="1200" dirty="0"/>
              <a:t>transaction value, financial modeling, and investor distributions more loosely tied to market forces and </a:t>
            </a:r>
            <a:r>
              <a:rPr lang="en-US" sz="1200" dirty="0" err="1"/>
              <a:t>Covid</a:t>
            </a:r>
            <a:r>
              <a:rPr lang="en-US" sz="1200" dirty="0"/>
              <a:t> fallout. </a:t>
            </a:r>
          </a:p>
          <a:p>
            <a:pPr lvl="1">
              <a:spcBef>
                <a:spcPts val="600"/>
              </a:spcBef>
            </a:pPr>
            <a:r>
              <a:rPr lang="en-US" b="1" dirty="0">
                <a:solidFill>
                  <a:srgbClr val="0070C0"/>
                </a:solidFill>
              </a:rPr>
              <a:t>Impact on Carried Interests</a:t>
            </a:r>
          </a:p>
          <a:p>
            <a:pPr lvl="2"/>
            <a:r>
              <a:rPr lang="en-US" sz="1200" dirty="0"/>
              <a:t>Capital gains treatment on carried or profits interests remain flat or materially unchanged.</a:t>
            </a:r>
          </a:p>
          <a:p>
            <a:pPr lvl="2"/>
            <a:r>
              <a:rPr lang="en-US" sz="1200" dirty="0"/>
              <a:t>Investment strategies and modeling remain the same. </a:t>
            </a:r>
          </a:p>
          <a:p>
            <a:pPr lvl="1">
              <a:spcBef>
                <a:spcPts val="600"/>
              </a:spcBef>
            </a:pPr>
            <a:r>
              <a:rPr lang="en-US" b="1" dirty="0">
                <a:solidFill>
                  <a:srgbClr val="0070C0"/>
                </a:solidFill>
              </a:rPr>
              <a:t>Transactional Activity</a:t>
            </a:r>
          </a:p>
          <a:p>
            <a:pPr lvl="2"/>
            <a:r>
              <a:rPr lang="en-US" sz="1200" dirty="0"/>
              <a:t>A longstanding Senate rule requires 60 votes in the 100-seat chamber in most instances to take up and hold votes on bills. If Democrats in the Nov. 3 election win the White House, maintain control of the House of Representatives and amass a Senate majority comparable to that currently held by President Donald Trump’s fellow Republicans, Biden’s party still would be limited in what they could get through Congress.</a:t>
            </a:r>
          </a:p>
          <a:p>
            <a:pPr lvl="2"/>
            <a:r>
              <a:rPr lang="en-US" sz="1200" dirty="0"/>
              <a:t>The fear of tax increases will initiate a flurry of end-of-year closings that pre-date the first congressional session. </a:t>
            </a:r>
          </a:p>
          <a:p>
            <a:pPr lvl="2"/>
            <a:r>
              <a:rPr lang="en-US" sz="1200" dirty="0"/>
              <a:t>Business owners may seek to exit before the corporate and individual rates debate occurs.</a:t>
            </a:r>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pic>
        <p:nvPicPr>
          <p:cNvPr id="14" name="Picture 8" descr="File:Biden Harris logo.svg - Wikimedia Commons">
            <a:extLst>
              <a:ext uri="{FF2B5EF4-FFF2-40B4-BE49-F238E27FC236}">
                <a16:creationId xmlns:a16="http://schemas.microsoft.com/office/drawing/2014/main" id="{6BC68F25-18D8-4FC7-8FF8-E12D9E49E0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a:extLst>
              <a:ext uri="{FF2B5EF4-FFF2-40B4-BE49-F238E27FC236}">
                <a16:creationId xmlns:a16="http://schemas.microsoft.com/office/drawing/2014/main" id="{EA7DC3CE-4D6E-4FF0-91C5-1304B71038D3}"/>
              </a:ext>
            </a:extLst>
          </p:cNvPr>
          <p:cNvSpPr>
            <a:spLocks noGrp="1"/>
          </p:cNvSpPr>
          <p:nvPr>
            <p:ph type="sldNum" sz="quarter" idx="12"/>
          </p:nvPr>
        </p:nvSpPr>
        <p:spPr/>
        <p:txBody>
          <a:bodyPr/>
          <a:lstStyle/>
          <a:p>
            <a:fld id="{2083E393-C0BF-4ED8-8545-7E4C90AFF83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24269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M&amp;A &amp; Transactional Forecasts </a:t>
            </a:r>
          </a:p>
        </p:txBody>
      </p:sp>
      <p:sp>
        <p:nvSpPr>
          <p:cNvPr id="31" name="Text Placeholder 30">
            <a:extLst>
              <a:ext uri="{FF2B5EF4-FFF2-40B4-BE49-F238E27FC236}">
                <a16:creationId xmlns:a16="http://schemas.microsoft.com/office/drawing/2014/main" id="{1B6F22BC-D45F-4572-AECE-1C3DE1191674}"/>
              </a:ext>
            </a:extLst>
          </p:cNvPr>
          <p:cNvSpPr>
            <a:spLocks noGrp="1"/>
          </p:cNvSpPr>
          <p:nvPr>
            <p:ph type="body" sz="quarter" idx="13"/>
          </p:nvPr>
        </p:nvSpPr>
        <p:spPr/>
        <p:txBody>
          <a:bodyPr/>
          <a:lstStyle/>
          <a:p>
            <a:r>
              <a:rPr lang="en-US" dirty="0">
                <a:solidFill>
                  <a:srgbClr val="C00000"/>
                </a:solidFill>
              </a:rPr>
              <a:t>Trump Presidency </a:t>
            </a:r>
          </a:p>
        </p:txBody>
      </p:sp>
      <p:sp>
        <p:nvSpPr>
          <p:cNvPr id="11" name="Content Placeholder 10">
            <a:extLst>
              <a:ext uri="{FF2B5EF4-FFF2-40B4-BE49-F238E27FC236}">
                <a16:creationId xmlns:a16="http://schemas.microsoft.com/office/drawing/2014/main" id="{05C22259-2E5D-4815-8327-180461DFA87F}"/>
              </a:ext>
            </a:extLst>
          </p:cNvPr>
          <p:cNvSpPr>
            <a:spLocks noGrp="1"/>
          </p:cNvSpPr>
          <p:nvPr>
            <p:ph idx="1"/>
          </p:nvPr>
        </p:nvSpPr>
        <p:spPr>
          <a:xfrm>
            <a:off x="457200" y="1524000"/>
            <a:ext cx="8229600" cy="4572000"/>
          </a:xfrm>
        </p:spPr>
        <p:txBody>
          <a:bodyPr/>
          <a:lstStyle/>
          <a:p>
            <a:pPr lvl="1">
              <a:spcBef>
                <a:spcPts val="600"/>
              </a:spcBef>
            </a:pPr>
            <a:r>
              <a:rPr lang="en-US" b="1" dirty="0">
                <a:solidFill>
                  <a:srgbClr val="C00000"/>
                </a:solidFill>
              </a:rPr>
              <a:t>If Trump wins re-election</a:t>
            </a:r>
          </a:p>
          <a:p>
            <a:pPr lvl="2"/>
            <a:r>
              <a:rPr lang="en-US" sz="1200" dirty="0"/>
              <a:t>The Republicans very likely may hold their Senate majority. </a:t>
            </a:r>
          </a:p>
          <a:p>
            <a:pPr lvl="2"/>
            <a:r>
              <a:rPr lang="en-US" sz="1200" dirty="0"/>
              <a:t>Many key Senate races are currently little more than toss-ups, but in an environment where Trump would get enough electoral college votes for a victory, it seems unlikely that the Democrats would flip enough seats—they would need four—to take the Senate.</a:t>
            </a:r>
          </a:p>
          <a:p>
            <a:pPr>
              <a:spcBef>
                <a:spcPts val="600"/>
              </a:spcBef>
            </a:pPr>
            <a:r>
              <a:rPr lang="en-US" dirty="0">
                <a:solidFill>
                  <a:srgbClr val="C00000"/>
                </a:solidFill>
              </a:rPr>
              <a:t>Cash Flow Considerations </a:t>
            </a:r>
          </a:p>
          <a:p>
            <a:pPr lvl="2"/>
            <a:r>
              <a:rPr lang="en-US" sz="1200" dirty="0"/>
              <a:t>Company valuations remain neutral or even escalate based on the promise of increased de-regulation and favorable corporate tax treatment.  </a:t>
            </a:r>
          </a:p>
          <a:p>
            <a:pPr lvl="2"/>
            <a:r>
              <a:rPr lang="en-US" sz="1200" dirty="0"/>
              <a:t>transaction value, financial modeling, and investor distributions more loosely tied to market forces and Covid-19 fallout. </a:t>
            </a:r>
          </a:p>
          <a:p>
            <a:pPr>
              <a:spcBef>
                <a:spcPts val="600"/>
              </a:spcBef>
            </a:pPr>
            <a:r>
              <a:rPr lang="en-US" dirty="0">
                <a:solidFill>
                  <a:srgbClr val="C00000"/>
                </a:solidFill>
              </a:rPr>
              <a:t>Impact on Carried Interests</a:t>
            </a:r>
          </a:p>
          <a:p>
            <a:pPr lvl="2"/>
            <a:r>
              <a:rPr lang="en-US" sz="1200" dirty="0"/>
              <a:t>Capital gains treatment on carried or profits interests remain flat (not enough of a majority to pass a bill) or become more preferable to investors. </a:t>
            </a:r>
          </a:p>
          <a:p>
            <a:pPr lvl="2"/>
            <a:r>
              <a:rPr lang="en-US" sz="1200" dirty="0"/>
              <a:t>Investment strategies and modeling remain the same. </a:t>
            </a:r>
          </a:p>
          <a:p>
            <a:pPr>
              <a:spcBef>
                <a:spcPts val="600"/>
              </a:spcBef>
            </a:pPr>
            <a:r>
              <a:rPr lang="en-US" dirty="0">
                <a:solidFill>
                  <a:srgbClr val="C00000"/>
                </a:solidFill>
              </a:rPr>
              <a:t>M&amp;A Activity</a:t>
            </a:r>
          </a:p>
          <a:p>
            <a:pPr lvl="2"/>
            <a:r>
              <a:rPr lang="en-US" sz="1200" dirty="0"/>
              <a:t>We would expect M&amp;A activity to actually slow down after the election but ramp up in 2021 with a significant surge since last year. </a:t>
            </a:r>
          </a:p>
          <a:p>
            <a:pPr lvl="2"/>
            <a:r>
              <a:rPr lang="en-US" sz="1200" dirty="0"/>
              <a:t>This is similar to 2016 when transactional practitioners were cautious of a Trump presidency but once comfortable, effectuated a higher volume of deals. </a:t>
            </a:r>
          </a:p>
          <a:p>
            <a:pPr lvl="2"/>
            <a:r>
              <a:rPr lang="en-US" sz="1200" dirty="0"/>
              <a:t>At the same time, practitioners expect should more scrutiny of cross-border deals, particularly from China, but antitrust obstacles will need to be assessed. </a:t>
            </a:r>
          </a:p>
          <a:p>
            <a:endParaRPr lang="en-US" sz="1200"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pic>
        <p:nvPicPr>
          <p:cNvPr id="32" name="Picture 12" descr="Free download Pin on Trump 2020 KAG [1024x512] for your Desktop, Mobile &amp;  Tablet | Explore 12+ Donald Trump 2020 Wallpapers | Donald Trump 2020  Wallpapers, Donald Trump Wallpaper, Donald Trump Wallpapers">
            <a:extLst>
              <a:ext uri="{FF2B5EF4-FFF2-40B4-BE49-F238E27FC236}">
                <a16:creationId xmlns:a16="http://schemas.microsoft.com/office/drawing/2014/main" id="{5881C771-3D25-4A79-9B4F-4345870FCE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98" y="290244"/>
            <a:ext cx="1399402" cy="699701"/>
          </a:xfrm>
          <a:prstGeom prst="rect">
            <a:avLst/>
          </a:prstGeom>
          <a:noFill/>
          <a:extLst>
            <a:ext uri="{909E8E84-426E-40DD-AFC4-6F175D3DCCD1}">
              <a14:hiddenFill xmlns:a14="http://schemas.microsoft.com/office/drawing/2010/main">
                <a:solidFill>
                  <a:srgbClr val="FFFFFF"/>
                </a:solidFill>
              </a14:hiddenFill>
            </a:ext>
          </a:extLst>
        </p:spPr>
      </p:pic>
      <p:sp>
        <p:nvSpPr>
          <p:cNvPr id="33" name="Slide Number Placeholder 32">
            <a:extLst>
              <a:ext uri="{FF2B5EF4-FFF2-40B4-BE49-F238E27FC236}">
                <a16:creationId xmlns:a16="http://schemas.microsoft.com/office/drawing/2014/main" id="{79556346-6EEA-419F-9F53-83DEF62A3E94}"/>
              </a:ext>
            </a:extLst>
          </p:cNvPr>
          <p:cNvSpPr>
            <a:spLocks noGrp="1"/>
          </p:cNvSpPr>
          <p:nvPr>
            <p:ph type="sldNum" sz="quarter" idx="12"/>
          </p:nvPr>
        </p:nvSpPr>
        <p:spPr/>
        <p:txBody>
          <a:bodyPr/>
          <a:lstStyle/>
          <a:p>
            <a:fld id="{2083E393-C0BF-4ED8-8545-7E4C90AFF83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464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M&amp;A &amp; Transactional Forecasts </a:t>
            </a:r>
          </a:p>
        </p:txBody>
      </p:sp>
      <p:sp>
        <p:nvSpPr>
          <p:cNvPr id="9" name="Text Placeholder 8">
            <a:extLst>
              <a:ext uri="{FF2B5EF4-FFF2-40B4-BE49-F238E27FC236}">
                <a16:creationId xmlns:a16="http://schemas.microsoft.com/office/drawing/2014/main" id="{9878D590-B9CC-4B11-A295-5381FA34A0A6}"/>
              </a:ext>
            </a:extLst>
          </p:cNvPr>
          <p:cNvSpPr>
            <a:spLocks noGrp="1"/>
          </p:cNvSpPr>
          <p:nvPr>
            <p:ph type="body" sz="quarter" idx="13"/>
          </p:nvPr>
        </p:nvSpPr>
        <p:spPr/>
        <p:txBody>
          <a:bodyPr/>
          <a:lstStyle/>
          <a:p>
            <a:r>
              <a:rPr lang="en-US" dirty="0">
                <a:solidFill>
                  <a:srgbClr val="C00000"/>
                </a:solidFill>
              </a:rPr>
              <a:t>Trump Presidency</a:t>
            </a:r>
          </a:p>
        </p:txBody>
      </p:sp>
      <p:sp>
        <p:nvSpPr>
          <p:cNvPr id="3" name="Content Placeholder 2">
            <a:extLst>
              <a:ext uri="{FF2B5EF4-FFF2-40B4-BE49-F238E27FC236}">
                <a16:creationId xmlns:a16="http://schemas.microsoft.com/office/drawing/2014/main" id="{9A7DFDA6-5B0F-45C4-9C72-EFAD1E2844E0}"/>
              </a:ext>
            </a:extLst>
          </p:cNvPr>
          <p:cNvSpPr>
            <a:spLocks noGrp="1"/>
          </p:cNvSpPr>
          <p:nvPr>
            <p:ph idx="1"/>
          </p:nvPr>
        </p:nvSpPr>
        <p:spPr>
          <a:xfrm>
            <a:off x="458972" y="1524000"/>
            <a:ext cx="8229600" cy="4572000"/>
          </a:xfrm>
        </p:spPr>
        <p:txBody>
          <a:bodyPr/>
          <a:lstStyle/>
          <a:p>
            <a:pPr>
              <a:spcAft>
                <a:spcPts val="1200"/>
              </a:spcAft>
            </a:pPr>
            <a:r>
              <a:rPr lang="en-US" sz="1600" dirty="0">
                <a:solidFill>
                  <a:srgbClr val="C00000"/>
                </a:solidFill>
              </a:rPr>
              <a:t>Retaliatory Politics?</a:t>
            </a:r>
          </a:p>
          <a:p>
            <a:pPr lvl="2"/>
            <a:r>
              <a:rPr lang="en-US" dirty="0"/>
              <a:t>The last few years have seen political meddling in antitrust enforcement</a:t>
            </a:r>
          </a:p>
          <a:p>
            <a:pPr lvl="2"/>
            <a:r>
              <a:rPr lang="en-US" dirty="0"/>
              <a:t>More acquisitions and mergers will likely be approved during a second Trump-Pence term with special treatment for friends of the administration and reprisals for the administration’s critics. </a:t>
            </a:r>
          </a:p>
          <a:p>
            <a:pPr lvl="2"/>
            <a:r>
              <a:rPr lang="en-US" dirty="0"/>
              <a:t>The latter should expect detailed oversight of their acquisitions and regulatory reviews of their business practices. </a:t>
            </a:r>
          </a:p>
          <a:p>
            <a:pPr lvl="2"/>
            <a:r>
              <a:rPr lang="en-US" dirty="0"/>
              <a:t>Federal agencies will also likely be stacked with presidential cronies and afflicted by rapid turnover, enabling selective enforcement largely along partisan lines.</a:t>
            </a:r>
          </a:p>
          <a:p>
            <a:endParaRPr lang="en-US"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pic>
        <p:nvPicPr>
          <p:cNvPr id="10" name="Picture 12" descr="Free download Pin on Trump 2020 KAG [1024x512] for your Desktop, Mobile &amp;  Tablet | Explore 12+ Donald Trump 2020 Wallpapers | Donald Trump 2020  Wallpapers, Donald Trump Wallpaper, Donald Trump Wallpapers">
            <a:extLst>
              <a:ext uri="{FF2B5EF4-FFF2-40B4-BE49-F238E27FC236}">
                <a16:creationId xmlns:a16="http://schemas.microsoft.com/office/drawing/2014/main" id="{1B292B0D-C0D9-48DB-83CD-7ACF1848B3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98" y="290244"/>
            <a:ext cx="1399402" cy="69970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CB46CCDF-8BBA-46E0-B33D-76DF282605BD}"/>
              </a:ext>
            </a:extLst>
          </p:cNvPr>
          <p:cNvSpPr>
            <a:spLocks noGrp="1"/>
          </p:cNvSpPr>
          <p:nvPr>
            <p:ph type="sldNum" sz="quarter" idx="12"/>
          </p:nvPr>
        </p:nvSpPr>
        <p:spPr/>
        <p:txBody>
          <a:bodyPr/>
          <a:lstStyle/>
          <a:p>
            <a:fld id="{2083E393-C0BF-4ED8-8545-7E4C90AFF83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876770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Planning &amp; Transactional Considerations</a:t>
            </a:r>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23</a:t>
            </a:fld>
            <a:endParaRPr lang="en-US" dirty="0"/>
          </a:p>
        </p:txBody>
      </p:sp>
      <p:sp>
        <p:nvSpPr>
          <p:cNvPr id="3" name="Text Placeholder 2"/>
          <p:cNvSpPr>
            <a:spLocks noGrp="1"/>
          </p:cNvSpPr>
          <p:nvPr>
            <p:ph type="body" sz="quarter" idx="13"/>
          </p:nvPr>
        </p:nvSpPr>
        <p:spPr/>
        <p:txBody>
          <a:bodyPr/>
          <a:lstStyle/>
          <a:p>
            <a:r>
              <a:rPr lang="en-US" dirty="0">
                <a:solidFill>
                  <a:srgbClr val="C00000"/>
                </a:solidFill>
              </a:rPr>
              <a:t>Trump Presidency </a:t>
            </a:r>
          </a:p>
        </p:txBody>
      </p:sp>
      <p:sp>
        <p:nvSpPr>
          <p:cNvPr id="4" name="Content Placeholder 3"/>
          <p:cNvSpPr>
            <a:spLocks noGrp="1"/>
          </p:cNvSpPr>
          <p:nvPr>
            <p:ph idx="1"/>
          </p:nvPr>
        </p:nvSpPr>
        <p:spPr/>
        <p:txBody>
          <a:bodyPr/>
          <a:lstStyle/>
          <a:p>
            <a:pPr>
              <a:spcAft>
                <a:spcPts val="1200"/>
              </a:spcAft>
            </a:pPr>
            <a:r>
              <a:rPr lang="en-US" sz="1600" dirty="0">
                <a:solidFill>
                  <a:srgbClr val="C00000"/>
                </a:solidFill>
              </a:rPr>
              <a:t>Corporate Tax Planning</a:t>
            </a:r>
          </a:p>
          <a:p>
            <a:pPr lvl="2"/>
            <a:r>
              <a:rPr lang="en-US" dirty="0"/>
              <a:t>The passing of the TCJA forced many of your tax departments to modify your internal corporate structure to be more efficiently aligned with the Trump tax goals. </a:t>
            </a:r>
          </a:p>
          <a:p>
            <a:pPr lvl="3"/>
            <a:r>
              <a:rPr lang="en-US" dirty="0"/>
              <a:t>E.g. TCJA’s move from a “worldwide” tax system towards a “territorial” tax system and enactment of anti-base erosion provisions.</a:t>
            </a:r>
          </a:p>
          <a:p>
            <a:pPr lvl="2"/>
            <a:r>
              <a:rPr lang="en-US" dirty="0"/>
              <a:t>Given the limited information on the President’s second-term tax agenda, we foresee few tax planning issues that will materially alter the course of your planning. </a:t>
            </a:r>
          </a:p>
          <a:p>
            <a:pPr lvl="1"/>
            <a:r>
              <a:rPr lang="en-US" dirty="0"/>
              <a:t>Push for Permanency</a:t>
            </a:r>
          </a:p>
          <a:p>
            <a:pPr lvl="2"/>
            <a:r>
              <a:rPr lang="en-US" dirty="0"/>
              <a:t>If Trump wins reelection, he will undoubtedly assert that all TCJA provisions become permanent  </a:t>
            </a:r>
          </a:p>
          <a:p>
            <a:pPr lvl="2"/>
            <a:r>
              <a:rPr lang="en-US" dirty="0"/>
              <a:t>The high probability that Democrats will retain control of the House makes a permanent addition of this business tax credit very unlikely, not to mention possible gains in the Senate. </a:t>
            </a:r>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9" name="Picture 12" descr="Free download Pin on Trump 2020 KAG [1024x512] for your Desktop, Mobile &amp;  Tablet | Explore 12+ Donald Trump 2020 Wallpapers | Donald Trump 2020  Wallpapers, Donald Trump Wallpaper, Donald Trump Wallpapers">
            <a:extLst>
              <a:ext uri="{FF2B5EF4-FFF2-40B4-BE49-F238E27FC236}">
                <a16:creationId xmlns:a16="http://schemas.microsoft.com/office/drawing/2014/main" id="{4200B92B-A3DE-45B3-96B6-48E020B72B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98" y="290244"/>
            <a:ext cx="1399402" cy="69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596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Planning &amp; Transactional Considerations</a:t>
            </a:r>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24</a:t>
            </a:fld>
            <a:endParaRPr lang="en-US" dirty="0"/>
          </a:p>
        </p:txBody>
      </p:sp>
      <p:sp>
        <p:nvSpPr>
          <p:cNvPr id="3" name="Text Placeholder 2"/>
          <p:cNvSpPr>
            <a:spLocks noGrp="1"/>
          </p:cNvSpPr>
          <p:nvPr>
            <p:ph type="body" sz="quarter" idx="13"/>
          </p:nvPr>
        </p:nvSpPr>
        <p:spPr/>
        <p:txBody>
          <a:bodyPr/>
          <a:lstStyle/>
          <a:p>
            <a:r>
              <a:rPr lang="en-US" dirty="0">
                <a:solidFill>
                  <a:srgbClr val="0070C0"/>
                </a:solidFill>
              </a:rPr>
              <a:t>Biden Presidency</a:t>
            </a:r>
          </a:p>
        </p:txBody>
      </p:sp>
      <p:sp>
        <p:nvSpPr>
          <p:cNvPr id="4" name="Content Placeholder 3"/>
          <p:cNvSpPr>
            <a:spLocks noGrp="1"/>
          </p:cNvSpPr>
          <p:nvPr>
            <p:ph idx="1"/>
          </p:nvPr>
        </p:nvSpPr>
        <p:spPr/>
        <p:txBody>
          <a:bodyPr/>
          <a:lstStyle/>
          <a:p>
            <a:r>
              <a:rPr lang="en-US" sz="1600" b="1" dirty="0">
                <a:solidFill>
                  <a:srgbClr val="0070C0"/>
                </a:solidFill>
              </a:rPr>
              <a:t>Corporate Tax Planning</a:t>
            </a:r>
          </a:p>
          <a:p>
            <a:pPr lvl="2"/>
            <a:r>
              <a:rPr lang="en-US" dirty="0"/>
              <a:t>Corporate tax departments will need to be agile and ready to once again reorganize internal views on tax planning to align with Biden tax policies. </a:t>
            </a:r>
          </a:p>
          <a:p>
            <a:pPr lvl="2"/>
            <a:r>
              <a:rPr lang="en-US" dirty="0"/>
              <a:t>There will be near-term uncertainty on how income should be characterized prior to the first session of congress. </a:t>
            </a:r>
          </a:p>
          <a:p>
            <a:pPr lvl="2"/>
            <a:r>
              <a:rPr lang="en-US" dirty="0"/>
              <a:t>Existing corporate tax structure will likely be inefficient if Biden is successful in achieving his tax goals. </a:t>
            </a:r>
          </a:p>
          <a:p>
            <a:pPr lvl="3"/>
            <a:r>
              <a:rPr lang="en-US" dirty="0"/>
              <a:t>The extent to which will be determined by congressional election outcomes. </a:t>
            </a:r>
          </a:p>
          <a:p>
            <a:pPr>
              <a:spcBef>
                <a:spcPts val="1200"/>
              </a:spcBef>
            </a:pPr>
            <a:r>
              <a:rPr lang="en-US" sz="1600" dirty="0">
                <a:solidFill>
                  <a:srgbClr val="0070C0"/>
                </a:solidFill>
              </a:rPr>
              <a:t>Renewable Push </a:t>
            </a:r>
          </a:p>
          <a:p>
            <a:pPr lvl="2"/>
            <a:r>
              <a:rPr lang="en-US" dirty="0"/>
              <a:t>In a Biden admin, renewables and incentives to invest in renewables will follow Obama-era policies.</a:t>
            </a:r>
          </a:p>
          <a:p>
            <a:pPr lvl="2"/>
            <a:r>
              <a:rPr lang="en-US" dirty="0"/>
              <a:t>To achieve 100 percent carbon-free electricity by 2035 (a stated goal), Biden proposed extending clean energy and efficiency tax credits as well as installing millions of solar panels and thousands of onshore and offshore wind turbines during his first term</a:t>
            </a:r>
          </a:p>
          <a:p>
            <a:pPr lvl="2"/>
            <a:r>
              <a:rPr lang="en-US" dirty="0"/>
              <a:t>A renewable credit push will placate the left-leaning faction of the party to come to the table on more conservative-backed tax policies</a:t>
            </a:r>
          </a:p>
          <a:p>
            <a:pPr lvl="3"/>
            <a:endParaRPr lang="en-US" sz="1600" dirty="0"/>
          </a:p>
          <a:p>
            <a:endParaRPr lang="en-US" sz="1600" dirty="0"/>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39" name="Picture 8" descr="File:Biden Harris logo.svg - Wikimedia Commons">
            <a:extLst>
              <a:ext uri="{FF2B5EF4-FFF2-40B4-BE49-F238E27FC236}">
                <a16:creationId xmlns:a16="http://schemas.microsoft.com/office/drawing/2014/main" id="{44838A23-14E2-4DCA-B355-55B1B58062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816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Impact</a:t>
            </a:r>
            <a:endParaRPr lang="en-US" dirty="0"/>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25</a:t>
            </a:fld>
            <a:endParaRPr lang="en-US" dirty="0"/>
          </a:p>
        </p:txBody>
      </p:sp>
      <p:sp>
        <p:nvSpPr>
          <p:cNvPr id="3" name="Text Placeholder 2"/>
          <p:cNvSpPr>
            <a:spLocks noGrp="1"/>
          </p:cNvSpPr>
          <p:nvPr>
            <p:ph type="body" sz="quarter" idx="13"/>
          </p:nvPr>
        </p:nvSpPr>
        <p:spPr/>
        <p:txBody>
          <a:bodyPr/>
          <a:lstStyle/>
          <a:p>
            <a:r>
              <a:rPr lang="en-US" dirty="0">
                <a:solidFill>
                  <a:srgbClr val="0070C0"/>
                </a:solidFill>
              </a:rPr>
              <a:t>Biden Presidency</a:t>
            </a:r>
          </a:p>
        </p:txBody>
      </p:sp>
      <p:sp>
        <p:nvSpPr>
          <p:cNvPr id="4" name="Content Placeholder 3"/>
          <p:cNvSpPr>
            <a:spLocks noGrp="1"/>
          </p:cNvSpPr>
          <p:nvPr>
            <p:ph idx="1"/>
          </p:nvPr>
        </p:nvSpPr>
        <p:spPr/>
        <p:txBody>
          <a:bodyPr/>
          <a:lstStyle/>
          <a:p>
            <a:r>
              <a:rPr lang="en-US" sz="1600" dirty="0">
                <a:solidFill>
                  <a:srgbClr val="0070C0"/>
                </a:solidFill>
              </a:rPr>
              <a:t>Immediate CRA Impacts</a:t>
            </a:r>
          </a:p>
          <a:p>
            <a:pPr lvl="2"/>
            <a:r>
              <a:rPr lang="en-US" dirty="0"/>
              <a:t>As shown during the Trump Administration when the House of Representatives and Senate were in unified Republican control, the CRA can be a useful tool to remove regulations issued under a previous administration. </a:t>
            </a:r>
          </a:p>
          <a:p>
            <a:pPr lvl="2"/>
            <a:r>
              <a:rPr lang="en-US" dirty="0"/>
              <a:t>The CRA allows Congress to disapprove of regulations issued within the last 60 legislative days of the previous Congress by a simple majority in both chambers, along with the president’s signature. </a:t>
            </a:r>
          </a:p>
          <a:p>
            <a:pPr lvl="2"/>
            <a:r>
              <a:rPr lang="en-US" dirty="0"/>
              <a:t>Should the upcoming election result in unified Democratic Party control over both chambers, many recent Trump Administration rules could be in the Biden Administration’s crosshairs.</a:t>
            </a:r>
          </a:p>
          <a:p>
            <a:pPr lvl="1"/>
            <a:endParaRPr lang="en-US" dirty="0"/>
          </a:p>
          <a:p>
            <a:pPr lvl="2"/>
            <a:endParaRPr lang="en-US" dirty="0"/>
          </a:p>
          <a:p>
            <a:pPr lvl="2"/>
            <a:endParaRPr lang="en-US" dirty="0"/>
          </a:p>
          <a:p>
            <a:pPr lvl="2"/>
            <a:endParaRPr lang="en-US" dirty="0"/>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8" name="Picture 8" descr="File:Biden Harris logo.svg - Wikimedia Commons">
            <a:extLst>
              <a:ext uri="{FF2B5EF4-FFF2-40B4-BE49-F238E27FC236}">
                <a16:creationId xmlns:a16="http://schemas.microsoft.com/office/drawing/2014/main" id="{2298B6AF-6511-4043-A517-1C83CA2BA9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8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Impact</a:t>
            </a:r>
            <a:endParaRPr lang="en-US" dirty="0"/>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26</a:t>
            </a:fld>
            <a:endParaRPr lang="en-US" dirty="0"/>
          </a:p>
        </p:txBody>
      </p:sp>
      <p:sp>
        <p:nvSpPr>
          <p:cNvPr id="3" name="Text Placeholder 2"/>
          <p:cNvSpPr>
            <a:spLocks noGrp="1"/>
          </p:cNvSpPr>
          <p:nvPr>
            <p:ph type="body" sz="quarter" idx="13"/>
          </p:nvPr>
        </p:nvSpPr>
        <p:spPr/>
        <p:txBody>
          <a:bodyPr/>
          <a:lstStyle/>
          <a:p>
            <a:r>
              <a:rPr lang="en-US" dirty="0">
                <a:solidFill>
                  <a:srgbClr val="0070C0"/>
                </a:solidFill>
              </a:rPr>
              <a:t>Biden Presidency</a:t>
            </a:r>
          </a:p>
        </p:txBody>
      </p:sp>
      <p:sp>
        <p:nvSpPr>
          <p:cNvPr id="4" name="Content Placeholder 3"/>
          <p:cNvSpPr>
            <a:spLocks noGrp="1"/>
          </p:cNvSpPr>
          <p:nvPr>
            <p:ph idx="1"/>
          </p:nvPr>
        </p:nvSpPr>
        <p:spPr/>
        <p:txBody>
          <a:bodyPr/>
          <a:lstStyle/>
          <a:p>
            <a:pPr lvl="0">
              <a:spcBef>
                <a:spcPts val="1200"/>
              </a:spcBef>
            </a:pPr>
            <a:r>
              <a:rPr lang="en-US" sz="1600" dirty="0">
                <a:solidFill>
                  <a:srgbClr val="0070C0"/>
                </a:solidFill>
              </a:rPr>
              <a:t>Executive Orders Likely to Be Repealed</a:t>
            </a:r>
          </a:p>
          <a:p>
            <a:pPr lvl="2"/>
            <a:r>
              <a:rPr lang="en-US" dirty="0"/>
              <a:t>Reducing Regulation and Controlling Regulatory Costs – EO 13,771 is the hallmark order establishing the Trump Administration’s one-in, two-out policy and regulatory budget.</a:t>
            </a:r>
          </a:p>
          <a:p>
            <a:pPr lvl="2"/>
            <a:r>
              <a:rPr lang="en-US" dirty="0"/>
              <a:t>Promoting Energy Independence and Economic Growth – EO 13,783 calls on agencies to review existing regulations that potentially burden the development or use of domestically produced energy resources and appropriately suspend, revise, or rescind those that unduly burden the development of domestic energy resources.</a:t>
            </a:r>
          </a:p>
          <a:p>
            <a:pPr lvl="2"/>
            <a:r>
              <a:rPr lang="en-US" dirty="0"/>
              <a:t>Promoting the Rule of Law Through Improved Agency Guidance Documents – EO 13,891 requires agencies to list all active guidance in a single location on its website. Guidance not listed is considered void. This second provision makes the EO a likely target for repeal.</a:t>
            </a:r>
          </a:p>
          <a:p>
            <a:pPr lvl="2"/>
            <a:r>
              <a:rPr lang="en-US" dirty="0"/>
              <a:t>Promoting the Rule of Law Through Transparency and Fairness in Civil Administrative Enforcement and Adjudication – directs agencies to not use guidance to create new requirements and to exercise enforcement discretion commensurate with the harm of a violation.</a:t>
            </a:r>
          </a:p>
          <a:p>
            <a:pPr lvl="2"/>
            <a:r>
              <a:rPr lang="en-US" dirty="0"/>
              <a:t>Regulatory Relief to Support Economic Recovery –agencies to identify regulations modified or suspended during the COVID-19 pandemic and take action to make them permanent. It also calls for further enforcement discretion.</a:t>
            </a:r>
          </a:p>
          <a:p>
            <a:pPr lvl="1"/>
            <a:endParaRPr lang="en-US" sz="1200" dirty="0"/>
          </a:p>
          <a:p>
            <a:pPr lvl="2"/>
            <a:endParaRPr lang="en-US" sz="1200" dirty="0"/>
          </a:p>
          <a:p>
            <a:pPr lvl="2"/>
            <a:endParaRPr lang="en-US" sz="1200" dirty="0"/>
          </a:p>
          <a:p>
            <a:pPr lvl="2"/>
            <a:endParaRPr lang="en-US" sz="1200" dirty="0"/>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8" name="Picture 8" descr="File:Biden Harris logo.svg - Wikimedia Commons">
            <a:extLst>
              <a:ext uri="{FF2B5EF4-FFF2-40B4-BE49-F238E27FC236}">
                <a16:creationId xmlns:a16="http://schemas.microsoft.com/office/drawing/2014/main" id="{2298B6AF-6511-4043-A517-1C83CA2BA9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5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Impact</a:t>
            </a:r>
            <a:endParaRPr lang="en-US" dirty="0"/>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27</a:t>
            </a:fld>
            <a:endParaRPr lang="en-US" dirty="0"/>
          </a:p>
        </p:txBody>
      </p:sp>
      <p:sp>
        <p:nvSpPr>
          <p:cNvPr id="3" name="Text Placeholder 2"/>
          <p:cNvSpPr>
            <a:spLocks noGrp="1"/>
          </p:cNvSpPr>
          <p:nvPr>
            <p:ph type="body" sz="quarter" idx="13"/>
          </p:nvPr>
        </p:nvSpPr>
        <p:spPr/>
        <p:txBody>
          <a:bodyPr/>
          <a:lstStyle/>
          <a:p>
            <a:r>
              <a:rPr lang="en-US" dirty="0">
                <a:solidFill>
                  <a:srgbClr val="0070C0"/>
                </a:solidFill>
              </a:rPr>
              <a:t>Biden Presidency</a:t>
            </a:r>
          </a:p>
        </p:txBody>
      </p:sp>
      <p:sp>
        <p:nvSpPr>
          <p:cNvPr id="4" name="Content Placeholder 3"/>
          <p:cNvSpPr>
            <a:spLocks noGrp="1"/>
          </p:cNvSpPr>
          <p:nvPr>
            <p:ph idx="1"/>
          </p:nvPr>
        </p:nvSpPr>
        <p:spPr/>
        <p:txBody>
          <a:bodyPr/>
          <a:lstStyle/>
          <a:p>
            <a:r>
              <a:rPr lang="en-US" sz="1600" dirty="0">
                <a:solidFill>
                  <a:srgbClr val="0070C0"/>
                </a:solidFill>
              </a:rPr>
              <a:t>Regulatory Actions Likely to be Repealed/Revised</a:t>
            </a:r>
          </a:p>
          <a:p>
            <a:pPr lvl="2"/>
            <a:r>
              <a:rPr lang="en-US" dirty="0"/>
              <a:t>The Navigable Waters Protection Rule: Definition of “Waters of the United States” </a:t>
            </a:r>
          </a:p>
          <a:p>
            <a:pPr lvl="3"/>
            <a:r>
              <a:rPr lang="en-US" dirty="0"/>
              <a:t>The rule, published in April, was the culmination of a Trump Administration effort to overturn a controversial 2015 Environmental Protection Agency (EPA) rule.</a:t>
            </a:r>
          </a:p>
          <a:p>
            <a:pPr lvl="2">
              <a:spcBef>
                <a:spcPts val="600"/>
              </a:spcBef>
            </a:pPr>
            <a:r>
              <a:rPr lang="en-US" dirty="0"/>
              <a:t>The Affordable Clean Energy Rule</a:t>
            </a:r>
          </a:p>
          <a:p>
            <a:pPr lvl="3"/>
            <a:r>
              <a:rPr lang="en-US" dirty="0"/>
              <a:t>The rule repealed the Clean Power Plan, the Obama Administration EPA’s rule to regulate greenhouse gas emissions from power plants.</a:t>
            </a:r>
          </a:p>
          <a:p>
            <a:pPr lvl="2">
              <a:spcBef>
                <a:spcPts val="600"/>
              </a:spcBef>
            </a:pPr>
            <a:r>
              <a:rPr lang="en-US" dirty="0"/>
              <a:t>*Update to the Regulations Implementing the Procedural Provisions of the National Environmental Policy Act</a:t>
            </a:r>
          </a:p>
          <a:p>
            <a:pPr lvl="3"/>
            <a:r>
              <a:rPr lang="en-US" dirty="0"/>
              <a:t>The Council on Environmental Quality recently finalized a rule reducing the scope of environmental review on federally approved projects.</a:t>
            </a:r>
          </a:p>
          <a:p>
            <a:pPr lvl="2">
              <a:spcBef>
                <a:spcPts val="600"/>
              </a:spcBef>
            </a:pPr>
            <a:r>
              <a:rPr lang="en-US" dirty="0"/>
              <a:t>The Overtime Rule</a:t>
            </a:r>
          </a:p>
          <a:p>
            <a:pPr lvl="3"/>
            <a:r>
              <a:rPr lang="en-US" dirty="0"/>
              <a:t>The Department of Labor (DOL) rule issued in 2019 lowered the minimum salary threshold most employees must earn in order to be eligible for overtime by about $12,000 from the threshold finalized by the Obama Administration in 2016.</a:t>
            </a:r>
          </a:p>
          <a:p>
            <a:pPr lvl="2">
              <a:spcBef>
                <a:spcPts val="600"/>
              </a:spcBef>
            </a:pPr>
            <a:r>
              <a:rPr lang="en-US" dirty="0"/>
              <a:t>The Safer, Affordable Fuel-Efficient (SAFE) Vehicles Rule</a:t>
            </a:r>
          </a:p>
          <a:p>
            <a:pPr lvl="3"/>
            <a:r>
              <a:rPr lang="en-US" dirty="0"/>
              <a:t>DOT rule rolled back emissions limits on motor vehicles put in place by the Obama Administration.</a:t>
            </a:r>
          </a:p>
          <a:p>
            <a:pPr lvl="1"/>
            <a:endParaRPr lang="en-US" dirty="0"/>
          </a:p>
          <a:p>
            <a:pPr lvl="1"/>
            <a:endParaRPr lang="en-US" dirty="0"/>
          </a:p>
          <a:p>
            <a:pPr lvl="2"/>
            <a:endParaRPr lang="en-US" dirty="0"/>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23" name="Picture 8" descr="File:Biden Harris logo.svg - Wikimedia Commons">
            <a:extLst>
              <a:ext uri="{FF2B5EF4-FFF2-40B4-BE49-F238E27FC236}">
                <a16:creationId xmlns:a16="http://schemas.microsoft.com/office/drawing/2014/main" id="{C2BFDE08-2323-451F-B9B8-F4B1D8411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524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Impact </a:t>
            </a:r>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28</a:t>
            </a:fld>
            <a:endParaRPr lang="en-US" dirty="0"/>
          </a:p>
        </p:txBody>
      </p:sp>
      <p:sp>
        <p:nvSpPr>
          <p:cNvPr id="3" name="Text Placeholder 2"/>
          <p:cNvSpPr>
            <a:spLocks noGrp="1"/>
          </p:cNvSpPr>
          <p:nvPr>
            <p:ph type="body" sz="quarter" idx="13"/>
          </p:nvPr>
        </p:nvSpPr>
        <p:spPr/>
        <p:txBody>
          <a:bodyPr/>
          <a:lstStyle/>
          <a:p>
            <a:r>
              <a:rPr lang="en-US" dirty="0">
                <a:solidFill>
                  <a:srgbClr val="0070C0"/>
                </a:solidFill>
              </a:rPr>
              <a:t>Biden Presidency 	</a:t>
            </a:r>
          </a:p>
        </p:txBody>
      </p:sp>
      <p:sp>
        <p:nvSpPr>
          <p:cNvPr id="4" name="Content Placeholder 3"/>
          <p:cNvSpPr>
            <a:spLocks noGrp="1"/>
          </p:cNvSpPr>
          <p:nvPr>
            <p:ph idx="1"/>
          </p:nvPr>
        </p:nvSpPr>
        <p:spPr/>
        <p:txBody>
          <a:bodyPr/>
          <a:lstStyle/>
          <a:p>
            <a:r>
              <a:rPr lang="en-US" sz="1600" dirty="0">
                <a:solidFill>
                  <a:srgbClr val="0070C0"/>
                </a:solidFill>
              </a:rPr>
              <a:t>Nondiscrimination in Health and Health Education Programs or Activities, Delegation of Authority*</a:t>
            </a:r>
            <a:endParaRPr lang="en-US" dirty="0">
              <a:solidFill>
                <a:srgbClr val="0070C0"/>
              </a:solidFill>
            </a:endParaRPr>
          </a:p>
          <a:p>
            <a:pPr lvl="2"/>
            <a:r>
              <a:rPr lang="en-US" dirty="0"/>
              <a:t>The Department of Health and Human Services (HHS) rule narrowed the agency’s previous interpretation of Affordable Care Act nondiscrimination provisions, which prohibited discrimination in certain health programs and activities on the basis of race, color, national origin, sex, age, or disability.</a:t>
            </a:r>
          </a:p>
          <a:p>
            <a:pPr>
              <a:spcBef>
                <a:spcPts val="1200"/>
              </a:spcBef>
            </a:pPr>
            <a:r>
              <a:rPr lang="en-US" sz="1600" dirty="0">
                <a:solidFill>
                  <a:srgbClr val="0070C0"/>
                </a:solidFill>
              </a:rPr>
              <a:t>Preserving Community and Neighborhood Choice*</a:t>
            </a:r>
          </a:p>
          <a:p>
            <a:pPr lvl="2"/>
            <a:r>
              <a:rPr lang="en-US" dirty="0"/>
              <a:t>The Department of Housing and Urban Development (HUD) rule repealed the Obama Administration’s “Affirmatively Furthering Fair Housing” rule, which imposed stricter obligations on HUD grantees.</a:t>
            </a:r>
          </a:p>
          <a:p>
            <a:pPr>
              <a:spcBef>
                <a:spcPts val="1200"/>
              </a:spcBef>
            </a:pPr>
            <a:r>
              <a:rPr lang="en-US" sz="1600" dirty="0">
                <a:solidFill>
                  <a:srgbClr val="0070C0"/>
                </a:solidFill>
              </a:rPr>
              <a:t>Nondiscrimination on the Basis of Sex in Education Programs or Activities Receiving Federal Financial Assistance*</a:t>
            </a:r>
          </a:p>
          <a:p>
            <a:pPr lvl="2"/>
            <a:r>
              <a:rPr lang="en-US" dirty="0"/>
              <a:t>The Department of Education rule narrows the definition of harassment for the purposes of covered colleges complying with Title IX, among other changes.</a:t>
            </a:r>
          </a:p>
          <a:p>
            <a:pPr lvl="1"/>
            <a:endParaRPr lang="en-US" dirty="0"/>
          </a:p>
          <a:p>
            <a:pPr lvl="1"/>
            <a:endParaRPr lang="en-US" dirty="0"/>
          </a:p>
          <a:p>
            <a:pPr lvl="2"/>
            <a:endParaRPr lang="en-US" dirty="0"/>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3" name="Picture 8" descr="File:Biden Harris logo.svg - Wikimedia Commons">
            <a:extLst>
              <a:ext uri="{FF2B5EF4-FFF2-40B4-BE49-F238E27FC236}">
                <a16:creationId xmlns:a16="http://schemas.microsoft.com/office/drawing/2014/main" id="{F65FFDD7-9628-43FA-A2E8-F8486D8887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41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Impact</a:t>
            </a:r>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29</a:t>
            </a:fld>
            <a:endParaRPr lang="en-US" dirty="0"/>
          </a:p>
        </p:txBody>
      </p:sp>
      <p:sp>
        <p:nvSpPr>
          <p:cNvPr id="3" name="Text Placeholder 2"/>
          <p:cNvSpPr>
            <a:spLocks noGrp="1"/>
          </p:cNvSpPr>
          <p:nvPr>
            <p:ph type="body" sz="quarter" idx="13"/>
          </p:nvPr>
        </p:nvSpPr>
        <p:spPr/>
        <p:txBody>
          <a:bodyPr/>
          <a:lstStyle/>
          <a:p>
            <a:r>
              <a:rPr lang="en-US" dirty="0">
                <a:solidFill>
                  <a:srgbClr val="0070C0"/>
                </a:solidFill>
              </a:rPr>
              <a:t>Biden Presidency</a:t>
            </a:r>
          </a:p>
        </p:txBody>
      </p:sp>
      <p:sp>
        <p:nvSpPr>
          <p:cNvPr id="4" name="Content Placeholder 3"/>
          <p:cNvSpPr>
            <a:spLocks noGrp="1"/>
          </p:cNvSpPr>
          <p:nvPr>
            <p:ph idx="1"/>
          </p:nvPr>
        </p:nvSpPr>
        <p:spPr/>
        <p:txBody>
          <a:bodyPr/>
          <a:lstStyle/>
          <a:p>
            <a:r>
              <a:rPr lang="en-US" sz="1600" dirty="0">
                <a:solidFill>
                  <a:srgbClr val="0070C0"/>
                </a:solidFill>
              </a:rPr>
              <a:t>Inadmissibility Based on Public Charge Grounds</a:t>
            </a:r>
            <a:endParaRPr lang="en-US" dirty="0">
              <a:solidFill>
                <a:srgbClr val="0070C0"/>
              </a:solidFill>
            </a:endParaRPr>
          </a:p>
          <a:p>
            <a:pPr lvl="2"/>
            <a:r>
              <a:rPr lang="en-US" dirty="0"/>
              <a:t>The Department of Homeland Security rule broadened the number of potential immigrants that would be considered public charges, or noncitizens receiving certain benefits from the federal government.</a:t>
            </a:r>
          </a:p>
          <a:p>
            <a:pPr>
              <a:spcBef>
                <a:spcPts val="1200"/>
              </a:spcBef>
            </a:pPr>
            <a:r>
              <a:rPr lang="en-US" sz="1600" dirty="0">
                <a:solidFill>
                  <a:srgbClr val="0070C0"/>
                </a:solidFill>
              </a:rPr>
              <a:t>Nondiscrimination on the Basis of Sex in Education Programs or Activities Receiving Federal Financial Assistance*</a:t>
            </a:r>
          </a:p>
          <a:p>
            <a:pPr lvl="2"/>
            <a:r>
              <a:rPr lang="en-US" dirty="0"/>
              <a:t>The Department of Education rule narrows the definition of harassment for the purposes of covered colleges complying with Title IX, among other changes.</a:t>
            </a:r>
          </a:p>
          <a:p>
            <a:pPr>
              <a:spcBef>
                <a:spcPts val="1200"/>
              </a:spcBef>
            </a:pPr>
            <a:r>
              <a:rPr lang="en-US" sz="1600" dirty="0">
                <a:solidFill>
                  <a:srgbClr val="0070C0"/>
                </a:solidFill>
              </a:rPr>
              <a:t>Inadmissibility Based on Public Charge Grounds</a:t>
            </a:r>
          </a:p>
          <a:p>
            <a:pPr lvl="2"/>
            <a:r>
              <a:rPr lang="en-US" dirty="0"/>
              <a:t>The Department of Homeland Security rule broadened the number of potential immigrants that would be considered public charges, or noncitizens receiving certain benefits from the federal government.</a:t>
            </a:r>
          </a:p>
          <a:p>
            <a:pPr>
              <a:spcBef>
                <a:spcPts val="1200"/>
              </a:spcBef>
            </a:pPr>
            <a:r>
              <a:rPr lang="en-US" sz="1600" dirty="0">
                <a:solidFill>
                  <a:srgbClr val="0070C0"/>
                </a:solidFill>
              </a:rPr>
              <a:t>Hours of Service of Drivers*</a:t>
            </a:r>
          </a:p>
          <a:p>
            <a:pPr lvl="2"/>
            <a:r>
              <a:rPr lang="en-US" dirty="0"/>
              <a:t>The DOT rule scaled back certain provisions of an Obama Administration rule that governs how long commercial truck drivers can be on duty over certain periods.</a:t>
            </a:r>
          </a:p>
          <a:p>
            <a:pPr lvl="1"/>
            <a:endParaRPr lang="en-US" dirty="0"/>
          </a:p>
          <a:p>
            <a:pPr lvl="2"/>
            <a:endParaRPr lang="en-US" dirty="0"/>
          </a:p>
          <a:p>
            <a:pPr lvl="2"/>
            <a:endParaRPr lang="en-US" dirty="0"/>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3" name="Picture 8" descr="File:Biden Harris logo.svg - Wikimedia Commons">
            <a:extLst>
              <a:ext uri="{FF2B5EF4-FFF2-40B4-BE49-F238E27FC236}">
                <a16:creationId xmlns:a16="http://schemas.microsoft.com/office/drawing/2014/main" id="{7C2D8843-0D1F-4A10-82EB-7BE7BF88E0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69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Executive Summary</a:t>
            </a:r>
            <a:endParaRPr lang="en-US" dirty="0"/>
          </a:p>
        </p:txBody>
      </p:sp>
      <p:sp>
        <p:nvSpPr>
          <p:cNvPr id="17" name="Slide Number Placeholder 16">
            <a:extLst>
              <a:ext uri="{FF2B5EF4-FFF2-40B4-BE49-F238E27FC236}">
                <a16:creationId xmlns:a16="http://schemas.microsoft.com/office/drawing/2014/main" id="{A7375A22-E2A4-4CFE-A418-90142B81BBCB}"/>
              </a:ext>
            </a:extLst>
          </p:cNvPr>
          <p:cNvSpPr>
            <a:spLocks noGrp="1"/>
          </p:cNvSpPr>
          <p:nvPr>
            <p:ph type="sldNum" sz="quarter" idx="12"/>
          </p:nvPr>
        </p:nvSpPr>
        <p:spPr/>
        <p:txBody>
          <a:bodyPr/>
          <a:lstStyle/>
          <a:p>
            <a:fld id="{2083E393-C0BF-4ED8-8545-7E4C90AFF831}" type="slidenum">
              <a:rPr lang="en-US" smtClean="0">
                <a:solidFill>
                  <a:prstClr val="black"/>
                </a:solidFill>
              </a:rPr>
              <a:pPr/>
              <a:t>3</a:t>
            </a:fld>
            <a:endParaRPr lang="en-US" dirty="0">
              <a:solidFill>
                <a:prstClr val="black"/>
              </a:solidFill>
            </a:endParaRPr>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graphicFrame>
        <p:nvGraphicFramePr>
          <p:cNvPr id="18" name="Table 17">
            <a:extLst>
              <a:ext uri="{FF2B5EF4-FFF2-40B4-BE49-F238E27FC236}">
                <a16:creationId xmlns:a16="http://schemas.microsoft.com/office/drawing/2014/main" id="{CB8CCCBE-C0A8-48DA-8D9E-4C0051C564A7}"/>
              </a:ext>
            </a:extLst>
          </p:cNvPr>
          <p:cNvGraphicFramePr>
            <a:graphicFrameLocks noGrp="1"/>
          </p:cNvGraphicFramePr>
          <p:nvPr>
            <p:extLst>
              <p:ext uri="{D42A27DB-BD31-4B8C-83A1-F6EECF244321}">
                <p14:modId xmlns:p14="http://schemas.microsoft.com/office/powerpoint/2010/main" val="1941608505"/>
              </p:ext>
            </p:extLst>
          </p:nvPr>
        </p:nvGraphicFramePr>
        <p:xfrm>
          <a:off x="457200" y="1523999"/>
          <a:ext cx="8247529" cy="4625009"/>
        </p:xfrm>
        <a:graphic>
          <a:graphicData uri="http://schemas.openxmlformats.org/drawingml/2006/table">
            <a:tbl>
              <a:tblPr bandRow="1">
                <a:tableStyleId>{5C22544A-7EE6-4342-B048-85BDC9FD1C3A}</a:tableStyleId>
              </a:tblPr>
              <a:tblGrid>
                <a:gridCol w="473303">
                  <a:extLst>
                    <a:ext uri="{9D8B030D-6E8A-4147-A177-3AD203B41FA5}">
                      <a16:colId xmlns:a16="http://schemas.microsoft.com/office/drawing/2014/main" val="3619531001"/>
                    </a:ext>
                  </a:extLst>
                </a:gridCol>
                <a:gridCol w="7774226">
                  <a:extLst>
                    <a:ext uri="{9D8B030D-6E8A-4147-A177-3AD203B41FA5}">
                      <a16:colId xmlns:a16="http://schemas.microsoft.com/office/drawing/2014/main" val="2700245129"/>
                    </a:ext>
                  </a:extLst>
                </a:gridCol>
              </a:tblGrid>
              <a:tr h="767257">
                <a:tc>
                  <a:txBody>
                    <a:bodyPr/>
                    <a:lstStyle/>
                    <a:p>
                      <a:pPr algn="ctr"/>
                      <a:r>
                        <a:rPr lang="en-US" sz="1600" b="1" dirty="0">
                          <a:solidFill>
                            <a:schemeClr val="bg1"/>
                          </a:solidFill>
                        </a:rPr>
                        <a:t>I</a:t>
                      </a:r>
                    </a:p>
                  </a:txBody>
                  <a:tcPr marT="91440" marB="91440"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3"/>
                    </a:solidFill>
                  </a:tcPr>
                </a:tc>
                <a:tc>
                  <a:txBody>
                    <a:bodyPr/>
                    <a:lstStyle/>
                    <a:p>
                      <a:r>
                        <a:rPr lang="en-US" sz="1600" b="1" dirty="0"/>
                        <a:t>Assumptions &amp; Methodology </a:t>
                      </a:r>
                      <a:endParaRPr lang="en-US" sz="1600" dirty="0"/>
                    </a:p>
                  </a:txBody>
                  <a:tcPr marT="91440" marB="91440"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C8D7DF"/>
                    </a:solidFill>
                  </a:tcPr>
                </a:tc>
                <a:extLst>
                  <a:ext uri="{0D108BD9-81ED-4DB2-BD59-A6C34878D82A}">
                    <a16:rowId xmlns:a16="http://schemas.microsoft.com/office/drawing/2014/main" val="1129100571"/>
                  </a:ext>
                </a:extLst>
              </a:tr>
              <a:tr h="1269584">
                <a:tc>
                  <a:txBody>
                    <a:bodyPr/>
                    <a:lstStyle/>
                    <a:p>
                      <a:pPr algn="ctr"/>
                      <a:r>
                        <a:rPr lang="en-US" sz="1600" b="1" dirty="0">
                          <a:solidFill>
                            <a:schemeClr val="bg1"/>
                          </a:solidFill>
                        </a:rPr>
                        <a:t>II</a:t>
                      </a:r>
                    </a:p>
                  </a:txBody>
                  <a:tcPr marT="91440" marB="9144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r>
                        <a:rPr lang="en-US" sz="1600" b="1" dirty="0"/>
                        <a:t>Overview of Candidate Platforms Affecting Your Company </a:t>
                      </a:r>
                    </a:p>
                    <a:p>
                      <a:pPr marL="0" marR="0" lvl="2" indent="-228600" algn="l" defTabSz="914400" rtl="0" eaLnBrk="1" fontAlgn="auto" latinLnBrk="0" hangingPunct="1">
                        <a:lnSpc>
                          <a:spcPct val="100000"/>
                        </a:lnSpc>
                        <a:spcBef>
                          <a:spcPts val="0"/>
                        </a:spcBef>
                        <a:spcAft>
                          <a:spcPts val="350"/>
                        </a:spcAft>
                        <a:buClr>
                          <a:schemeClr val="accent1"/>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Taxes</a:t>
                      </a:r>
                    </a:p>
                    <a:p>
                      <a:pPr marL="0" marR="0" lvl="2" indent="-228600" algn="l" defTabSz="914400" rtl="0" eaLnBrk="1" fontAlgn="auto" latinLnBrk="0" hangingPunct="1">
                        <a:lnSpc>
                          <a:spcPct val="100000"/>
                        </a:lnSpc>
                        <a:spcBef>
                          <a:spcPts val="0"/>
                        </a:spcBef>
                        <a:spcAft>
                          <a:spcPts val="350"/>
                        </a:spcAft>
                        <a:buClr>
                          <a:schemeClr val="accent1"/>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Regulatory State </a:t>
                      </a:r>
                    </a:p>
                    <a:p>
                      <a:pPr marL="0" marR="0" lvl="2" indent="-228600" algn="l" defTabSz="914400" rtl="0" eaLnBrk="1" fontAlgn="auto" latinLnBrk="0" hangingPunct="1">
                        <a:lnSpc>
                          <a:spcPct val="100000"/>
                        </a:lnSpc>
                        <a:spcBef>
                          <a:spcPts val="0"/>
                        </a:spcBef>
                        <a:spcAft>
                          <a:spcPts val="350"/>
                        </a:spcAft>
                        <a:buClr>
                          <a:schemeClr val="accent1"/>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Foreign Investment &amp; Trade </a:t>
                      </a:r>
                    </a:p>
                    <a:p>
                      <a:pPr marL="0" marR="0" lvl="2" indent="-228600" algn="l" defTabSz="914400" rtl="0" eaLnBrk="1" fontAlgn="auto" latinLnBrk="0" hangingPunct="1">
                        <a:lnSpc>
                          <a:spcPct val="100000"/>
                        </a:lnSpc>
                        <a:spcBef>
                          <a:spcPts val="0"/>
                        </a:spcBef>
                        <a:spcAft>
                          <a:spcPts val="350"/>
                        </a:spcAft>
                        <a:buClr>
                          <a:schemeClr val="accent1"/>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Climate Change </a:t>
                      </a:r>
                      <a:endParaRPr lang="en-US" sz="1600" dirty="0"/>
                    </a:p>
                  </a:txBody>
                  <a:tcPr marT="91440" marB="9144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8D7DF"/>
                    </a:solidFill>
                  </a:tcPr>
                </a:tc>
                <a:extLst>
                  <a:ext uri="{0D108BD9-81ED-4DB2-BD59-A6C34878D82A}">
                    <a16:rowId xmlns:a16="http://schemas.microsoft.com/office/drawing/2014/main" val="97194641"/>
                  </a:ext>
                </a:extLst>
              </a:tr>
              <a:tr h="1334651">
                <a:tc>
                  <a:txBody>
                    <a:bodyPr/>
                    <a:lstStyle/>
                    <a:p>
                      <a:pPr algn="ctr"/>
                      <a:r>
                        <a:rPr lang="en-US" sz="1600" b="1" dirty="0">
                          <a:solidFill>
                            <a:schemeClr val="bg1"/>
                          </a:solidFill>
                        </a:rPr>
                        <a:t>III</a:t>
                      </a:r>
                    </a:p>
                  </a:txBody>
                  <a:tcPr marT="91440" marB="9144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solidFill>
                  </a:tcPr>
                </a:tc>
                <a:tc>
                  <a:txBody>
                    <a:bodyPr/>
                    <a:lstStyle/>
                    <a:p>
                      <a:pPr>
                        <a:lnSpc>
                          <a:spcPct val="110000"/>
                        </a:lnSpc>
                        <a:spcBef>
                          <a:spcPts val="300"/>
                        </a:spcBef>
                        <a:spcAft>
                          <a:spcPts val="300"/>
                        </a:spcAft>
                      </a:pPr>
                      <a:r>
                        <a:rPr lang="en-US" sz="1600" b="1" dirty="0"/>
                        <a:t>Forecasting How a Trump/Biden Presidency Could Impact the Following: </a:t>
                      </a:r>
                    </a:p>
                    <a:p>
                      <a:pPr marL="0" marR="0" lvl="2" indent="-228600" algn="l" defTabSz="914400" rtl="0" eaLnBrk="1" fontAlgn="auto" latinLnBrk="0" hangingPunct="1">
                        <a:lnSpc>
                          <a:spcPct val="100000"/>
                        </a:lnSpc>
                        <a:spcBef>
                          <a:spcPts val="0"/>
                        </a:spcBef>
                        <a:spcAft>
                          <a:spcPts val="350"/>
                        </a:spcAft>
                        <a:buClr>
                          <a:schemeClr val="accent1"/>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M&amp;A Activity </a:t>
                      </a:r>
                    </a:p>
                    <a:p>
                      <a:pPr marL="0" marR="0" lvl="2" indent="-228600" algn="l" defTabSz="914400" rtl="0" eaLnBrk="1" fontAlgn="auto" latinLnBrk="0" hangingPunct="1">
                        <a:lnSpc>
                          <a:spcPct val="100000"/>
                        </a:lnSpc>
                        <a:spcBef>
                          <a:spcPts val="0"/>
                        </a:spcBef>
                        <a:spcAft>
                          <a:spcPts val="350"/>
                        </a:spcAft>
                        <a:buClr>
                          <a:schemeClr val="accent1"/>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Tax Planning &amp; Transactional Considerations</a:t>
                      </a:r>
                    </a:p>
                    <a:p>
                      <a:pPr marL="0" marR="0" lvl="2" indent="-228600" algn="l" defTabSz="914400" rtl="0" eaLnBrk="1" fontAlgn="auto" latinLnBrk="0" hangingPunct="1">
                        <a:lnSpc>
                          <a:spcPct val="100000"/>
                        </a:lnSpc>
                        <a:spcBef>
                          <a:spcPts val="0"/>
                        </a:spcBef>
                        <a:spcAft>
                          <a:spcPts val="350"/>
                        </a:spcAft>
                        <a:buClr>
                          <a:schemeClr val="accent1"/>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Immediate Regulatory Schemes - CRA Impact </a:t>
                      </a:r>
                    </a:p>
                    <a:p>
                      <a:pPr marL="0" marR="0" lvl="2" indent="-228600" algn="l" defTabSz="914400" rtl="0" eaLnBrk="1" fontAlgn="auto" latinLnBrk="0" hangingPunct="1">
                        <a:lnSpc>
                          <a:spcPct val="100000"/>
                        </a:lnSpc>
                        <a:spcBef>
                          <a:spcPts val="0"/>
                        </a:spcBef>
                        <a:spcAft>
                          <a:spcPts val="350"/>
                        </a:spcAft>
                        <a:buClr>
                          <a:schemeClr val="accent1"/>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Foreign Investment &amp; Trade </a:t>
                      </a:r>
                      <a:endParaRPr kumimoji="0" lang="en-US" sz="1200" b="0" i="0" u="none" strike="noStrike" kern="1200" cap="none" spc="0" normalizeH="0" baseline="0" dirty="0">
                        <a:ln>
                          <a:noFill/>
                        </a:ln>
                        <a:solidFill>
                          <a:prstClr val="black"/>
                        </a:solidFill>
                        <a:effectLst/>
                        <a:uLnTx/>
                        <a:uFillTx/>
                        <a:latin typeface="+mn-lt"/>
                        <a:ea typeface="+mn-ea"/>
                        <a:cs typeface="+mn-cs"/>
                      </a:endParaRPr>
                    </a:p>
                  </a:txBody>
                  <a:tcPr marT="91440" marB="9144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9E6DC"/>
                    </a:solidFill>
                  </a:tcPr>
                </a:tc>
                <a:extLst>
                  <a:ext uri="{0D108BD9-81ED-4DB2-BD59-A6C34878D82A}">
                    <a16:rowId xmlns:a16="http://schemas.microsoft.com/office/drawing/2014/main" val="1123541663"/>
                  </a:ext>
                </a:extLst>
              </a:tr>
              <a:tr h="1127285">
                <a:tc>
                  <a:txBody>
                    <a:bodyPr/>
                    <a:lstStyle/>
                    <a:p>
                      <a:pPr algn="ctr"/>
                      <a:r>
                        <a:rPr lang="en-US" sz="1600" b="1" dirty="0">
                          <a:solidFill>
                            <a:schemeClr val="bg1"/>
                          </a:solidFill>
                        </a:rPr>
                        <a:t>IV</a:t>
                      </a:r>
                    </a:p>
                  </a:txBody>
                  <a:tcPr marT="91440" marB="9144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lvl="2" algn="l" defTabSz="914400" rtl="0" eaLnBrk="1" latinLnBrk="0" hangingPunct="1">
                        <a:lnSpc>
                          <a:spcPct val="110000"/>
                        </a:lnSpc>
                        <a:spcBef>
                          <a:spcPts val="300"/>
                        </a:spcBef>
                        <a:spcAft>
                          <a:spcPts val="300"/>
                        </a:spcAft>
                      </a:pPr>
                      <a:r>
                        <a:rPr lang="en-US" sz="1600" b="1" kern="1200" dirty="0">
                          <a:solidFill>
                            <a:schemeClr val="dk1"/>
                          </a:solidFill>
                          <a:latin typeface="+mn-lt"/>
                          <a:ea typeface="+mn-ea"/>
                          <a:cs typeface="+mn-cs"/>
                        </a:rPr>
                        <a:t>How to Prepare Your Company and Executive Leadership for Either Presidency</a:t>
                      </a:r>
                    </a:p>
                    <a:p>
                      <a:pPr marL="0" marR="0" lvl="2" indent="-228600" algn="l" defTabSz="914400" rtl="0" eaLnBrk="1" fontAlgn="auto" latinLnBrk="0" hangingPunct="1">
                        <a:lnSpc>
                          <a:spcPct val="100000"/>
                        </a:lnSpc>
                        <a:spcBef>
                          <a:spcPts val="0"/>
                        </a:spcBef>
                        <a:spcAft>
                          <a:spcPts val="350"/>
                        </a:spcAft>
                        <a:buClr>
                          <a:schemeClr val="accent1"/>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Issue Mitigation Tactics </a:t>
                      </a:r>
                    </a:p>
                    <a:p>
                      <a:pPr marL="0" marR="0" lvl="2" indent="-228600" algn="l" defTabSz="914400" rtl="0" eaLnBrk="1" fontAlgn="auto" latinLnBrk="0" hangingPunct="1">
                        <a:lnSpc>
                          <a:spcPct val="100000"/>
                        </a:lnSpc>
                        <a:spcBef>
                          <a:spcPts val="0"/>
                        </a:spcBef>
                        <a:spcAft>
                          <a:spcPts val="350"/>
                        </a:spcAft>
                        <a:buClr>
                          <a:schemeClr val="accent1"/>
                        </a:buClr>
                        <a:buSzTx/>
                        <a:buFont typeface="Wingdings"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Recommendations </a:t>
                      </a:r>
                    </a:p>
                  </a:txBody>
                  <a:tcPr marT="91440" marB="9144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8DBD8"/>
                    </a:solidFill>
                  </a:tcPr>
                </a:tc>
                <a:extLst>
                  <a:ext uri="{0D108BD9-81ED-4DB2-BD59-A6C34878D82A}">
                    <a16:rowId xmlns:a16="http://schemas.microsoft.com/office/drawing/2014/main" val="3670446555"/>
                  </a:ext>
                </a:extLst>
              </a:tr>
            </a:tbl>
          </a:graphicData>
        </a:graphic>
      </p:graphicFrame>
    </p:spTree>
    <p:extLst>
      <p:ext uri="{BB962C8B-B14F-4D97-AF65-F5344CB8AC3E}">
        <p14:creationId xmlns:p14="http://schemas.microsoft.com/office/powerpoint/2010/main" val="3897099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Impact</a:t>
            </a:r>
            <a:endParaRPr lang="en-US" dirty="0"/>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30</a:t>
            </a:fld>
            <a:endParaRPr lang="en-US" dirty="0"/>
          </a:p>
        </p:txBody>
      </p:sp>
      <p:sp>
        <p:nvSpPr>
          <p:cNvPr id="3" name="Text Placeholder 2"/>
          <p:cNvSpPr>
            <a:spLocks noGrp="1"/>
          </p:cNvSpPr>
          <p:nvPr>
            <p:ph type="body" sz="quarter" idx="13"/>
          </p:nvPr>
        </p:nvSpPr>
        <p:spPr/>
        <p:txBody>
          <a:bodyPr/>
          <a:lstStyle/>
          <a:p>
            <a:r>
              <a:rPr lang="en-US" dirty="0">
                <a:solidFill>
                  <a:srgbClr val="0070C0"/>
                </a:solidFill>
              </a:rPr>
              <a:t>Biden Presidency</a:t>
            </a:r>
          </a:p>
        </p:txBody>
      </p:sp>
      <p:sp>
        <p:nvSpPr>
          <p:cNvPr id="4" name="Content Placeholder 3"/>
          <p:cNvSpPr>
            <a:spLocks noGrp="1"/>
          </p:cNvSpPr>
          <p:nvPr>
            <p:ph idx="1"/>
          </p:nvPr>
        </p:nvSpPr>
        <p:spPr/>
        <p:txBody>
          <a:bodyPr/>
          <a:lstStyle/>
          <a:p>
            <a:r>
              <a:rPr lang="en-US" sz="1600" dirty="0">
                <a:solidFill>
                  <a:srgbClr val="0070C0"/>
                </a:solidFill>
              </a:rPr>
              <a:t>Further Macro Regulation </a:t>
            </a:r>
          </a:p>
          <a:p>
            <a:pPr lvl="2"/>
            <a:r>
              <a:rPr lang="en-US" dirty="0"/>
              <a:t>Increased regulation in the financial and energy sector will be sought </a:t>
            </a:r>
          </a:p>
          <a:p>
            <a:pPr lvl="2"/>
            <a:r>
              <a:rPr lang="en-US" dirty="0"/>
              <a:t>The level of which will be determined by the outcome of the Senate, however, certain local political constructs will likely hinder any far left policy advancements </a:t>
            </a:r>
          </a:p>
          <a:p>
            <a:endParaRPr lang="en-US" dirty="0"/>
          </a:p>
          <a:p>
            <a:pPr lvl="0"/>
            <a:r>
              <a:rPr lang="en-US" sz="1600" dirty="0">
                <a:solidFill>
                  <a:srgbClr val="0070C0"/>
                </a:solidFill>
              </a:rPr>
              <a:t>Implicit Regulatory Costs Savings </a:t>
            </a:r>
          </a:p>
          <a:p>
            <a:pPr lvl="2"/>
            <a:r>
              <a:rPr lang="en-US" dirty="0"/>
              <a:t>Immigration Policy:</a:t>
            </a:r>
          </a:p>
          <a:p>
            <a:pPr lvl="3"/>
            <a:r>
              <a:rPr lang="en-US" dirty="0"/>
              <a:t>Trump Administration Immigration policies have reduced available labor pools, especially for specialized skills. Adjusting to these policies has come at a cost to small and mid-sized businesses. </a:t>
            </a:r>
          </a:p>
          <a:p>
            <a:pPr lvl="2"/>
            <a:r>
              <a:rPr lang="en-US" dirty="0"/>
              <a:t>Trade Policy: </a:t>
            </a:r>
          </a:p>
          <a:p>
            <a:pPr lvl="3"/>
            <a:r>
              <a:rPr lang="en-US" dirty="0"/>
              <a:t>The president’s tariffs, when combined with corresponding retaliation, threaten an estimated $460 to $50 billion of traded goods annually. The following analysis calculates the overall impact these tariffs could have on the prices of goods in the United States.</a:t>
            </a:r>
          </a:p>
          <a:p>
            <a:pPr lvl="3"/>
            <a:endParaRPr lang="en-US" dirty="0"/>
          </a:p>
          <a:p>
            <a:pPr lvl="2"/>
            <a:endParaRPr lang="en-US" dirty="0"/>
          </a:p>
          <a:p>
            <a:pPr lvl="2"/>
            <a:endParaRPr lang="en-US" dirty="0"/>
          </a:p>
          <a:p>
            <a:pPr lvl="2"/>
            <a:endParaRPr lang="en-US" dirty="0"/>
          </a:p>
          <a:p>
            <a:pPr lvl="2"/>
            <a:endParaRPr lang="en-US" dirty="0"/>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8" name="Picture 8" descr="File:Biden Harris logo.svg - Wikimedia Commons">
            <a:extLst>
              <a:ext uri="{FF2B5EF4-FFF2-40B4-BE49-F238E27FC236}">
                <a16:creationId xmlns:a16="http://schemas.microsoft.com/office/drawing/2014/main" id="{2A854468-D1D7-4942-8BC0-00ACCDD5DC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47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Impact</a:t>
            </a:r>
            <a:endParaRPr lang="en-US" dirty="0"/>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31</a:t>
            </a:fld>
            <a:endParaRPr lang="en-US" dirty="0"/>
          </a:p>
        </p:txBody>
      </p:sp>
      <p:sp>
        <p:nvSpPr>
          <p:cNvPr id="3" name="Text Placeholder 2"/>
          <p:cNvSpPr>
            <a:spLocks noGrp="1"/>
          </p:cNvSpPr>
          <p:nvPr>
            <p:ph type="body" sz="quarter" idx="13"/>
          </p:nvPr>
        </p:nvSpPr>
        <p:spPr/>
        <p:txBody>
          <a:bodyPr/>
          <a:lstStyle/>
          <a:p>
            <a:r>
              <a:rPr lang="en-US" dirty="0">
                <a:solidFill>
                  <a:srgbClr val="C00000"/>
                </a:solidFill>
              </a:rPr>
              <a:t>Trump Presidency </a:t>
            </a:r>
          </a:p>
        </p:txBody>
      </p:sp>
      <p:sp>
        <p:nvSpPr>
          <p:cNvPr id="4" name="Content Placeholder 3"/>
          <p:cNvSpPr>
            <a:spLocks noGrp="1"/>
          </p:cNvSpPr>
          <p:nvPr>
            <p:ph idx="1"/>
          </p:nvPr>
        </p:nvSpPr>
        <p:spPr/>
        <p:txBody>
          <a:bodyPr/>
          <a:lstStyle/>
          <a:p>
            <a:r>
              <a:rPr lang="en-US" sz="1600" dirty="0">
                <a:solidFill>
                  <a:srgbClr val="C00000"/>
                </a:solidFill>
              </a:rPr>
              <a:t>Deregulation Drive Continues</a:t>
            </a:r>
          </a:p>
          <a:p>
            <a:pPr lvl="2"/>
            <a:r>
              <a:rPr lang="en-US" dirty="0"/>
              <a:t>The administration’s main policy to drive deregulation is through a regulatory budgeting system for executive agencies that would continue into a second term. </a:t>
            </a:r>
          </a:p>
          <a:p>
            <a:pPr lvl="2"/>
            <a:r>
              <a:rPr lang="en-US" dirty="0"/>
              <a:t>The president has also used executive orders (EOs) to direct deregulatory action at specific sectors or regulations (see below).</a:t>
            </a:r>
          </a:p>
          <a:p>
            <a:pPr>
              <a:spcBef>
                <a:spcPts val="600"/>
              </a:spcBef>
            </a:pPr>
            <a:r>
              <a:rPr lang="en-US" sz="1600" dirty="0">
                <a:solidFill>
                  <a:srgbClr val="C00000"/>
                </a:solidFill>
              </a:rPr>
              <a:t>With some Exceptions…</a:t>
            </a:r>
          </a:p>
          <a:p>
            <a:pPr lvl="2"/>
            <a:r>
              <a:rPr lang="en-US" dirty="0"/>
              <a:t>The most recent exception to the administration’s stance on prior regulations is its own executive order challenging the integrity of social media platforms. </a:t>
            </a:r>
          </a:p>
          <a:p>
            <a:pPr lvl="2"/>
            <a:r>
              <a:rPr lang="en-US" dirty="0"/>
              <a:t>Convinced that tech companies are biased against conservatives, Trump’s recent executive order would “limit legal protections for social media platforms if they don’t adhere to standards of neutrality.” While the order is unclear on how “neutrality” would be defined or enforced, firms, such as Twitter and Facebook, that label Trump statements as false, misleading, or in violation of company guidelines are the current administration’s targets. </a:t>
            </a:r>
          </a:p>
          <a:p>
            <a:pPr lvl="2"/>
            <a:endParaRPr lang="en-US" sz="1200" dirty="0"/>
          </a:p>
          <a:p>
            <a:pPr lvl="2"/>
            <a:endParaRPr lang="en-US" sz="1200" dirty="0"/>
          </a:p>
          <a:p>
            <a:pPr lvl="2"/>
            <a:endParaRPr lang="en-US" sz="1200" dirty="0"/>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sp>
        <p:nvSpPr>
          <p:cNvPr id="5" name="Rectangle 4">
            <a:extLst>
              <a:ext uri="{FF2B5EF4-FFF2-40B4-BE49-F238E27FC236}">
                <a16:creationId xmlns:a16="http://schemas.microsoft.com/office/drawing/2014/main" id="{559A67A1-EE14-4ECE-A9A9-92B315D05B1D}"/>
              </a:ext>
            </a:extLst>
          </p:cNvPr>
          <p:cNvSpPr/>
          <p:nvPr/>
        </p:nvSpPr>
        <p:spPr>
          <a:xfrm>
            <a:off x="424405" y="990600"/>
            <a:ext cx="8123516" cy="923330"/>
          </a:xfrm>
          <a:prstGeom prst="rect">
            <a:avLst/>
          </a:prstGeom>
        </p:spPr>
        <p:txBody>
          <a:bodyPr wrap="square">
            <a:spAutoFit/>
          </a:bodyPr>
          <a:lstStyle/>
          <a:p>
            <a:endParaRPr lang="en-US" dirty="0"/>
          </a:p>
          <a:p>
            <a:endParaRPr lang="en-US" dirty="0"/>
          </a:p>
          <a:p>
            <a:endParaRPr lang="en-US" dirty="0"/>
          </a:p>
        </p:txBody>
      </p:sp>
      <p:pic>
        <p:nvPicPr>
          <p:cNvPr id="85" name="Picture 12" descr="Free download Pin on Trump 2020 KAG [1024x512] for your Desktop, Mobile &amp;  Tablet | Explore 12+ Donald Trump 2020 Wallpapers | Donald Trump 2020  Wallpapers, Donald Trump Wallpaper, Donald Trump Wallpapers">
            <a:extLst>
              <a:ext uri="{FF2B5EF4-FFF2-40B4-BE49-F238E27FC236}">
                <a16:creationId xmlns:a16="http://schemas.microsoft.com/office/drawing/2014/main" id="{B41EC6A8-D180-40E8-BC39-E5159B9FE1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98" y="290244"/>
            <a:ext cx="1399402" cy="69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64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Impact</a:t>
            </a:r>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32</a:t>
            </a:fld>
            <a:endParaRPr lang="en-US" dirty="0"/>
          </a:p>
        </p:txBody>
      </p:sp>
      <p:sp>
        <p:nvSpPr>
          <p:cNvPr id="3" name="Text Placeholder 2"/>
          <p:cNvSpPr>
            <a:spLocks noGrp="1"/>
          </p:cNvSpPr>
          <p:nvPr>
            <p:ph type="body" sz="quarter" idx="13"/>
          </p:nvPr>
        </p:nvSpPr>
        <p:spPr/>
        <p:txBody>
          <a:bodyPr/>
          <a:lstStyle/>
          <a:p>
            <a:r>
              <a:rPr lang="en-US" dirty="0">
                <a:solidFill>
                  <a:srgbClr val="C00000"/>
                </a:solidFill>
              </a:rPr>
              <a:t>Trump Presidency</a:t>
            </a:r>
          </a:p>
        </p:txBody>
      </p:sp>
      <p:sp>
        <p:nvSpPr>
          <p:cNvPr id="4" name="Content Placeholder 3"/>
          <p:cNvSpPr>
            <a:spLocks noGrp="1"/>
          </p:cNvSpPr>
          <p:nvPr>
            <p:ph idx="1"/>
          </p:nvPr>
        </p:nvSpPr>
        <p:spPr/>
        <p:txBody>
          <a:bodyPr/>
          <a:lstStyle/>
          <a:p>
            <a:pPr>
              <a:spcBef>
                <a:spcPts val="600"/>
              </a:spcBef>
            </a:pPr>
            <a:r>
              <a:rPr lang="en-US" sz="1600" dirty="0">
                <a:solidFill>
                  <a:srgbClr val="C00000"/>
                </a:solidFill>
              </a:rPr>
              <a:t>Second Term Focus</a:t>
            </a:r>
          </a:p>
          <a:p>
            <a:pPr lvl="2"/>
            <a:r>
              <a:rPr lang="en-US" dirty="0"/>
              <a:t>In keeping with GOP orthodoxy, few congressional bills designed to address privacy, competition policy, or cybersecurity came out of this current administration.</a:t>
            </a:r>
          </a:p>
          <a:p>
            <a:pPr lvl="2"/>
            <a:r>
              <a:rPr lang="en-US" dirty="0"/>
              <a:t>In a second term, Trump and Pence would most likely promote further deregulation of telecom and tech industries, with occasional spears thrown at specific adversaries that attempt to limit conservative expression or company executives with whom the president has professional and personal differences.</a:t>
            </a:r>
          </a:p>
          <a:p>
            <a:pPr lvl="2"/>
            <a:r>
              <a:rPr lang="en-US" dirty="0"/>
              <a:t>These firms should expect harsh responses and possible retaliation during a second term, like the review and modification of Section 230, which indemnifies big tech firms from intermediate or third-party content.</a:t>
            </a:r>
          </a:p>
          <a:p>
            <a:pPr lvl="2"/>
            <a:r>
              <a:rPr lang="en-US" dirty="0"/>
              <a:t>But any passage of meaningful federal legislation will be difficult, given the policy gaps with leading Democrats.</a:t>
            </a:r>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23" name="Picture 12" descr="Free download Pin on Trump 2020 KAG [1024x512] for your Desktop, Mobile &amp;  Tablet | Explore 12+ Donald Trump 2020 Wallpapers | Donald Trump 2020  Wallpapers, Donald Trump Wallpaper, Donald Trump Wallpapers">
            <a:extLst>
              <a:ext uri="{FF2B5EF4-FFF2-40B4-BE49-F238E27FC236}">
                <a16:creationId xmlns:a16="http://schemas.microsoft.com/office/drawing/2014/main" id="{4DB42CE8-AF7C-456D-89DD-2F4C95F3A7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98" y="290244"/>
            <a:ext cx="1399402" cy="69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68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Foreign Investment &amp; Trade </a:t>
            </a:r>
          </a:p>
        </p:txBody>
      </p:sp>
      <p:sp>
        <p:nvSpPr>
          <p:cNvPr id="23" name="Text Placeholder 22">
            <a:extLst>
              <a:ext uri="{FF2B5EF4-FFF2-40B4-BE49-F238E27FC236}">
                <a16:creationId xmlns:a16="http://schemas.microsoft.com/office/drawing/2014/main" id="{AD07CAAB-133F-4EB3-8D88-316F0538087E}"/>
              </a:ext>
            </a:extLst>
          </p:cNvPr>
          <p:cNvSpPr>
            <a:spLocks noGrp="1"/>
          </p:cNvSpPr>
          <p:nvPr>
            <p:ph type="body" sz="quarter" idx="13"/>
          </p:nvPr>
        </p:nvSpPr>
        <p:spPr/>
        <p:txBody>
          <a:bodyPr/>
          <a:lstStyle/>
          <a:p>
            <a:r>
              <a:rPr lang="en-US" dirty="0">
                <a:solidFill>
                  <a:srgbClr val="C00000"/>
                </a:solidFill>
              </a:rPr>
              <a:t>Trump Presidency</a:t>
            </a:r>
          </a:p>
        </p:txBody>
      </p:sp>
      <p:sp>
        <p:nvSpPr>
          <p:cNvPr id="11" name="Content Placeholder 10">
            <a:extLst>
              <a:ext uri="{FF2B5EF4-FFF2-40B4-BE49-F238E27FC236}">
                <a16:creationId xmlns:a16="http://schemas.microsoft.com/office/drawing/2014/main" id="{AF43BC92-9D3A-4B52-BF78-FCD26F2EA656}"/>
              </a:ext>
            </a:extLst>
          </p:cNvPr>
          <p:cNvSpPr>
            <a:spLocks noGrp="1"/>
          </p:cNvSpPr>
          <p:nvPr>
            <p:ph idx="1"/>
          </p:nvPr>
        </p:nvSpPr>
        <p:spPr/>
        <p:txBody>
          <a:bodyPr/>
          <a:lstStyle/>
          <a:p>
            <a:r>
              <a:rPr lang="en-US" sz="1500" dirty="0">
                <a:solidFill>
                  <a:srgbClr val="C00000"/>
                </a:solidFill>
              </a:rPr>
              <a:t>China</a:t>
            </a:r>
          </a:p>
          <a:p>
            <a:pPr lvl="2"/>
            <a:r>
              <a:rPr lang="en-US" dirty="0"/>
              <a:t>Cold-war rhetoric to continue via Pompeo and others, tit for tat tensions such as closures of consulates,  with encouragement of further ‘decoupling’, particularly in technology</a:t>
            </a:r>
          </a:p>
          <a:p>
            <a:pPr lvl="2"/>
            <a:r>
              <a:rPr lang="en-US" dirty="0"/>
              <a:t>Actions such as ban on Huawei, </a:t>
            </a:r>
            <a:r>
              <a:rPr lang="en-US" dirty="0" err="1"/>
              <a:t>TikTok</a:t>
            </a:r>
            <a:r>
              <a:rPr lang="en-US" dirty="0"/>
              <a:t> (</a:t>
            </a:r>
            <a:r>
              <a:rPr lang="en-US" dirty="0" err="1"/>
              <a:t>Bydance</a:t>
            </a:r>
            <a:r>
              <a:rPr lang="en-US" dirty="0"/>
              <a:t>) may induce further Chinese Government retaliation towards U.S. firms  e.g. the ‘Unreliable Entity List’  (still unpublished) but Sept 20 Chinese Ministry of Commerce released potential punitive actions towards firms, organizations, individuals and countries that pose a threat to “China’s sovereignty, national security, development, or business interests.  Punitive measures to include a “ban from trade and investing in China, and face hefty fines or entry restrictions on their employees, as well as ‘other measures</a:t>
            </a:r>
          </a:p>
          <a:p>
            <a:pPr lvl="2"/>
            <a:r>
              <a:rPr lang="en-US" dirty="0"/>
              <a:t>Technology (i.e. semiconductors, AI, facial recognition etc.) to become battleground of protectionism and retaliation while both governments vie for influence in the developing world (Africa in particular)</a:t>
            </a:r>
          </a:p>
          <a:p>
            <a:r>
              <a:rPr lang="en-US" i="1" dirty="0"/>
              <a:t>Consequences for U.S. firms: </a:t>
            </a:r>
          </a:p>
          <a:p>
            <a:pPr lvl="2"/>
            <a:r>
              <a:rPr lang="en-US" dirty="0"/>
              <a:t>Investment: worst case revocation of licenses to operate, visa restrictions, inability to access customers </a:t>
            </a:r>
          </a:p>
          <a:p>
            <a:pPr lvl="2"/>
            <a:r>
              <a:rPr lang="en-US" dirty="0"/>
              <a:t>Trade the frustration of contracts due to such sanctions, embargos, bans, fines</a:t>
            </a:r>
          </a:p>
          <a:p>
            <a:pPr>
              <a:spcBef>
                <a:spcPts val="600"/>
              </a:spcBef>
            </a:pPr>
            <a:r>
              <a:rPr lang="en-US" sz="1500" dirty="0">
                <a:solidFill>
                  <a:srgbClr val="C00000"/>
                </a:solidFill>
              </a:rPr>
              <a:t>Iran</a:t>
            </a:r>
          </a:p>
          <a:p>
            <a:pPr lvl="2"/>
            <a:r>
              <a:rPr lang="en-US" dirty="0"/>
              <a:t>Anticipate further maximum pressure campaign against Iran</a:t>
            </a:r>
          </a:p>
          <a:p>
            <a:r>
              <a:rPr lang="en-US" i="1" dirty="0"/>
              <a:t>Consequences for U.S. Firms:</a:t>
            </a:r>
          </a:p>
          <a:p>
            <a:pPr lvl="2"/>
            <a:r>
              <a:rPr lang="en-US" dirty="0"/>
              <a:t>Potential for more Saudi Aramco type strikes against U.S firms in Saudi or other areas such as Iraq</a:t>
            </a:r>
          </a:p>
          <a:p>
            <a:pPr lvl="2"/>
            <a:endParaRPr lang="en-US" sz="1100" dirty="0"/>
          </a:p>
          <a:p>
            <a:pPr lvl="2"/>
            <a:endParaRPr lang="en-US" b="1" dirty="0"/>
          </a:p>
          <a:p>
            <a:endParaRPr lang="en-US" sz="1100"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pic>
        <p:nvPicPr>
          <p:cNvPr id="24" name="Picture 12" descr="Free download Pin on Trump 2020 KAG [1024x512] for your Desktop, Mobile &amp;  Tablet | Explore 12+ Donald Trump 2020 Wallpapers | Donald Trump 2020  Wallpapers, Donald Trump Wallpaper, Donald Trump Wallpapers">
            <a:extLst>
              <a:ext uri="{FF2B5EF4-FFF2-40B4-BE49-F238E27FC236}">
                <a16:creationId xmlns:a16="http://schemas.microsoft.com/office/drawing/2014/main" id="{E42185E0-7057-4A92-B130-68DAAF86E4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98" y="290244"/>
            <a:ext cx="1399402" cy="69970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24">
            <a:extLst>
              <a:ext uri="{FF2B5EF4-FFF2-40B4-BE49-F238E27FC236}">
                <a16:creationId xmlns:a16="http://schemas.microsoft.com/office/drawing/2014/main" id="{1A7D7CA5-90A3-47D4-91D1-BC6355839528}"/>
              </a:ext>
            </a:extLst>
          </p:cNvPr>
          <p:cNvSpPr>
            <a:spLocks noGrp="1"/>
          </p:cNvSpPr>
          <p:nvPr>
            <p:ph type="sldNum" sz="quarter" idx="12"/>
          </p:nvPr>
        </p:nvSpPr>
        <p:spPr/>
        <p:txBody>
          <a:bodyPr/>
          <a:lstStyle/>
          <a:p>
            <a:fld id="{2083E393-C0BF-4ED8-8545-7E4C90AFF831}"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766514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5FD1-6747-42BA-A5C9-7C442618AB0A}"/>
              </a:ext>
            </a:extLst>
          </p:cNvPr>
          <p:cNvSpPr>
            <a:spLocks noGrp="1"/>
          </p:cNvSpPr>
          <p:nvPr>
            <p:ph type="title"/>
          </p:nvPr>
        </p:nvSpPr>
        <p:spPr/>
        <p:txBody>
          <a:bodyPr/>
          <a:lstStyle/>
          <a:p>
            <a:r>
              <a:rPr lang="en-US"/>
              <a:t>Foreign Investment &amp; Trade </a:t>
            </a:r>
            <a:endParaRPr lang="en-US" dirty="0"/>
          </a:p>
        </p:txBody>
      </p:sp>
      <p:sp>
        <p:nvSpPr>
          <p:cNvPr id="3" name="Slide Number Placeholder 2">
            <a:extLst>
              <a:ext uri="{FF2B5EF4-FFF2-40B4-BE49-F238E27FC236}">
                <a16:creationId xmlns:a16="http://schemas.microsoft.com/office/drawing/2014/main" id="{6FFA2617-0254-49D4-8655-AAD47D48FA8A}"/>
              </a:ext>
            </a:extLst>
          </p:cNvPr>
          <p:cNvSpPr>
            <a:spLocks noGrp="1"/>
          </p:cNvSpPr>
          <p:nvPr>
            <p:ph type="sldNum" sz="quarter" idx="12"/>
          </p:nvPr>
        </p:nvSpPr>
        <p:spPr/>
        <p:txBody>
          <a:bodyPr/>
          <a:lstStyle/>
          <a:p>
            <a:fld id="{2083E393-C0BF-4ED8-8545-7E4C90AFF831}" type="slidenum">
              <a:rPr lang="en-US" smtClean="0"/>
              <a:pPr/>
              <a:t>34</a:t>
            </a:fld>
            <a:endParaRPr lang="en-US" dirty="0"/>
          </a:p>
        </p:txBody>
      </p:sp>
      <p:sp>
        <p:nvSpPr>
          <p:cNvPr id="4" name="Text Placeholder 3">
            <a:extLst>
              <a:ext uri="{FF2B5EF4-FFF2-40B4-BE49-F238E27FC236}">
                <a16:creationId xmlns:a16="http://schemas.microsoft.com/office/drawing/2014/main" id="{FC410ACD-D4BB-481B-AEF7-EA8724BCD459}"/>
              </a:ext>
            </a:extLst>
          </p:cNvPr>
          <p:cNvSpPr>
            <a:spLocks noGrp="1"/>
          </p:cNvSpPr>
          <p:nvPr>
            <p:ph type="body" sz="quarter" idx="13"/>
          </p:nvPr>
        </p:nvSpPr>
        <p:spPr/>
        <p:txBody>
          <a:bodyPr/>
          <a:lstStyle/>
          <a:p>
            <a:r>
              <a:rPr lang="en-US"/>
              <a:t>Trump Presidency</a:t>
            </a:r>
            <a:endParaRPr lang="en-US" dirty="0"/>
          </a:p>
        </p:txBody>
      </p:sp>
      <p:sp>
        <p:nvSpPr>
          <p:cNvPr id="5" name="Content Placeholder 4">
            <a:extLst>
              <a:ext uri="{FF2B5EF4-FFF2-40B4-BE49-F238E27FC236}">
                <a16:creationId xmlns:a16="http://schemas.microsoft.com/office/drawing/2014/main" id="{39A461B5-2661-468C-8DCA-14229E22CA6E}"/>
              </a:ext>
            </a:extLst>
          </p:cNvPr>
          <p:cNvSpPr>
            <a:spLocks noGrp="1"/>
          </p:cNvSpPr>
          <p:nvPr>
            <p:ph idx="1"/>
          </p:nvPr>
        </p:nvSpPr>
        <p:spPr>
          <a:xfrm>
            <a:off x="457200" y="1524000"/>
            <a:ext cx="8229600" cy="4572000"/>
          </a:xfrm>
        </p:spPr>
        <p:txBody>
          <a:bodyPr/>
          <a:lstStyle/>
          <a:p>
            <a:r>
              <a:rPr lang="en-US" sz="1600" dirty="0">
                <a:solidFill>
                  <a:srgbClr val="C00000"/>
                </a:solidFill>
              </a:rPr>
              <a:t>NATO/Russia</a:t>
            </a:r>
          </a:p>
          <a:p>
            <a:pPr lvl="2"/>
            <a:r>
              <a:rPr lang="en-US" dirty="0"/>
              <a:t>Further pressure on Western European countries to pay their share </a:t>
            </a:r>
          </a:p>
          <a:p>
            <a:pPr lvl="2"/>
            <a:r>
              <a:rPr lang="en-US" dirty="0"/>
              <a:t>Potential for the tensions to limit the efficacy of the institution such that Russia can exploit it (Belarus, </a:t>
            </a:r>
            <a:r>
              <a:rPr lang="en-US" dirty="0" err="1"/>
              <a:t>Navalny</a:t>
            </a:r>
            <a:r>
              <a:rPr lang="en-US" dirty="0"/>
              <a:t>) or Turkey-Greece tensions in the Eastern Mediterranean</a:t>
            </a:r>
          </a:p>
          <a:p>
            <a:r>
              <a:rPr lang="en-US" i="1" dirty="0"/>
              <a:t>Consequences for U.S. firms: </a:t>
            </a:r>
          </a:p>
          <a:p>
            <a:pPr lvl="2"/>
            <a:r>
              <a:rPr lang="en-US" dirty="0"/>
              <a:t>TEXT HERE</a:t>
            </a:r>
          </a:p>
          <a:p>
            <a:endParaRPr lang="en-US" dirty="0"/>
          </a:p>
          <a:p>
            <a:r>
              <a:rPr lang="en-US" sz="1600" dirty="0">
                <a:solidFill>
                  <a:srgbClr val="C00000"/>
                </a:solidFill>
              </a:rPr>
              <a:t>COVID-19 effect</a:t>
            </a:r>
          </a:p>
          <a:p>
            <a:pPr lvl="2"/>
            <a:r>
              <a:rPr lang="en-US" dirty="0"/>
              <a:t>Not tied to Trump, but layered upon the previous, as it would be for Biden as well, is a ‘superstorm’ effect of traditional geopolitical tensions coupled with the additional strain on governments, individuals and economy.  </a:t>
            </a:r>
          </a:p>
          <a:p>
            <a:pPr lvl="2"/>
            <a:r>
              <a:rPr lang="en-US" dirty="0"/>
              <a:t>Impact to companies: sovereign defaults, currency controls, political violence and potential for </a:t>
            </a:r>
            <a:r>
              <a:rPr lang="en-US" dirty="0" err="1">
                <a:highlight>
                  <a:srgbClr val="FFFF00"/>
                </a:highlight>
              </a:rPr>
              <a:t>exprooruation</a:t>
            </a:r>
            <a:r>
              <a:rPr lang="en-US" dirty="0"/>
              <a:t>, export/import controls other discriminatory actions </a:t>
            </a:r>
          </a:p>
          <a:p>
            <a:pPr lvl="2"/>
            <a:r>
              <a:rPr lang="en-US" dirty="0"/>
              <a:t>Some perceive potential for unintended consequences from Tweets, strong rhetoric</a:t>
            </a:r>
          </a:p>
          <a:p>
            <a:endParaRPr lang="en-US" dirty="0"/>
          </a:p>
        </p:txBody>
      </p:sp>
      <p:sp>
        <p:nvSpPr>
          <p:cNvPr id="6" name="Footer Placeholder 5">
            <a:extLst>
              <a:ext uri="{FF2B5EF4-FFF2-40B4-BE49-F238E27FC236}">
                <a16:creationId xmlns:a16="http://schemas.microsoft.com/office/drawing/2014/main" id="{C7B3A065-452F-4868-854F-AEA9C8B42945}"/>
              </a:ext>
            </a:extLst>
          </p:cNvPr>
          <p:cNvSpPr>
            <a:spLocks noGrp="1"/>
          </p:cNvSpPr>
          <p:nvPr>
            <p:ph type="ftr" sz="quarter" idx="3"/>
          </p:nvPr>
        </p:nvSpPr>
        <p:spPr/>
        <p:txBody>
          <a:bodyPr/>
          <a:lstStyle/>
          <a:p>
            <a:r>
              <a:rPr lang="en-US"/>
              <a:t>© 2020 Willis Towers Watson. All rights reserved. </a:t>
            </a:r>
            <a:endParaRPr lang="en-US" dirty="0"/>
          </a:p>
        </p:txBody>
      </p:sp>
      <p:pic>
        <p:nvPicPr>
          <p:cNvPr id="35" name="Picture 12" descr="Free download Pin on Trump 2020 KAG [1024x512] for your Desktop, Mobile &amp;  Tablet | Explore 12+ Donald Trump 2020 Wallpapers | Donald Trump 2020  Wallpapers, Donald Trump Wallpaper, Donald Trump Wallpapers">
            <a:extLst>
              <a:ext uri="{FF2B5EF4-FFF2-40B4-BE49-F238E27FC236}">
                <a16:creationId xmlns:a16="http://schemas.microsoft.com/office/drawing/2014/main" id="{BACCB666-E6AD-425B-B2BE-AB801BD65F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98" y="290244"/>
            <a:ext cx="1399402" cy="69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370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Foreign Investment &amp; Trade </a:t>
            </a:r>
          </a:p>
        </p:txBody>
      </p:sp>
      <p:sp>
        <p:nvSpPr>
          <p:cNvPr id="9" name="Text Placeholder 8">
            <a:extLst>
              <a:ext uri="{FF2B5EF4-FFF2-40B4-BE49-F238E27FC236}">
                <a16:creationId xmlns:a16="http://schemas.microsoft.com/office/drawing/2014/main" id="{9CD45F07-A540-4B82-BAAB-0431486A0CC8}"/>
              </a:ext>
            </a:extLst>
          </p:cNvPr>
          <p:cNvSpPr>
            <a:spLocks noGrp="1"/>
          </p:cNvSpPr>
          <p:nvPr>
            <p:ph type="body" sz="quarter" idx="13"/>
          </p:nvPr>
        </p:nvSpPr>
        <p:spPr/>
        <p:txBody>
          <a:bodyPr/>
          <a:lstStyle/>
          <a:p>
            <a:r>
              <a:rPr lang="en-US" dirty="0">
                <a:solidFill>
                  <a:srgbClr val="0070C0"/>
                </a:solidFill>
              </a:rPr>
              <a:t>Biden Presidency</a:t>
            </a:r>
          </a:p>
        </p:txBody>
      </p:sp>
      <p:sp>
        <p:nvSpPr>
          <p:cNvPr id="3" name="Content Placeholder 2">
            <a:extLst>
              <a:ext uri="{FF2B5EF4-FFF2-40B4-BE49-F238E27FC236}">
                <a16:creationId xmlns:a16="http://schemas.microsoft.com/office/drawing/2014/main" id="{A12F5DF3-8EA2-42AC-8AB8-20BA99ABE24B}"/>
              </a:ext>
            </a:extLst>
          </p:cNvPr>
          <p:cNvSpPr>
            <a:spLocks noGrp="1"/>
          </p:cNvSpPr>
          <p:nvPr>
            <p:ph idx="1"/>
          </p:nvPr>
        </p:nvSpPr>
        <p:spPr>
          <a:xfrm>
            <a:off x="457200" y="1524000"/>
            <a:ext cx="8382000" cy="4572000"/>
          </a:xfrm>
        </p:spPr>
        <p:txBody>
          <a:bodyPr/>
          <a:lstStyle/>
          <a:p>
            <a:r>
              <a:rPr lang="en-US" sz="1600" dirty="0">
                <a:solidFill>
                  <a:srgbClr val="0070C0"/>
                </a:solidFill>
              </a:rPr>
              <a:t>China</a:t>
            </a:r>
            <a:endParaRPr lang="en-US" dirty="0">
              <a:solidFill>
                <a:srgbClr val="0070C0"/>
              </a:solidFill>
            </a:endParaRPr>
          </a:p>
          <a:p>
            <a:pPr lvl="2"/>
            <a:r>
              <a:rPr lang="en-US" dirty="0"/>
              <a:t>Continued pressure on China particularly on theft of IP but likely brought through joint action with allies</a:t>
            </a:r>
          </a:p>
          <a:p>
            <a:pPr lvl="2"/>
            <a:r>
              <a:rPr lang="en-US" dirty="0"/>
              <a:t>Regardless, Buy American platform could further induce more protectionism, decoupling to continue</a:t>
            </a:r>
          </a:p>
          <a:p>
            <a:pPr lvl="2"/>
            <a:r>
              <a:rPr lang="en-US" dirty="0"/>
              <a:t>China’s continued pressure on U.S. firms to align with Chinese on Hong Kong</a:t>
            </a:r>
          </a:p>
          <a:p>
            <a:pPr lvl="2"/>
            <a:r>
              <a:rPr lang="en-US" dirty="0"/>
              <a:t>Impact on U.S. firms: retaliation from China, potential for NBA-style public relations and punitive measures </a:t>
            </a:r>
          </a:p>
          <a:p>
            <a:pPr>
              <a:spcBef>
                <a:spcPts val="600"/>
              </a:spcBef>
            </a:pPr>
            <a:r>
              <a:rPr lang="en-US" sz="1600" dirty="0">
                <a:solidFill>
                  <a:srgbClr val="0070C0"/>
                </a:solidFill>
              </a:rPr>
              <a:t>Russia</a:t>
            </a:r>
          </a:p>
          <a:p>
            <a:pPr lvl="2"/>
            <a:r>
              <a:rPr lang="en-US" dirty="0"/>
              <a:t>Could potentially see a resurgence of pressure with Russia along with allies (sanctions Belarus, </a:t>
            </a:r>
            <a:r>
              <a:rPr lang="en-US" dirty="0" err="1"/>
              <a:t>Navalny</a:t>
            </a:r>
            <a:r>
              <a:rPr lang="en-US" dirty="0"/>
              <a:t>, etc.)</a:t>
            </a:r>
          </a:p>
          <a:p>
            <a:pPr lvl="2"/>
            <a:r>
              <a:rPr lang="en-US" dirty="0"/>
              <a:t>Impact on U.S. Businesses: sanctions on Russia to disrupt transactions, Russia retaliation towards U.S business in Russia</a:t>
            </a:r>
          </a:p>
          <a:p>
            <a:pPr>
              <a:spcBef>
                <a:spcPts val="600"/>
              </a:spcBef>
            </a:pPr>
            <a:r>
              <a:rPr lang="en-US" sz="1600" dirty="0">
                <a:solidFill>
                  <a:srgbClr val="0070C0"/>
                </a:solidFill>
              </a:rPr>
              <a:t>Saudi Arabia/Middle East</a:t>
            </a:r>
          </a:p>
          <a:p>
            <a:pPr lvl="2"/>
            <a:r>
              <a:rPr lang="en-US" dirty="0"/>
              <a:t>Could potentially see pressure between US-Saudi and pivot away due to humanitarian issues, concern over Mohammed bin Salman tactics (</a:t>
            </a:r>
            <a:r>
              <a:rPr lang="en-US" dirty="0" err="1"/>
              <a:t>Khashoggi</a:t>
            </a:r>
            <a:r>
              <a:rPr lang="en-US" dirty="0"/>
              <a:t>, consolidation of power, Yemen war)</a:t>
            </a:r>
          </a:p>
          <a:p>
            <a:pPr lvl="2"/>
            <a:r>
              <a:rPr lang="en-US" dirty="0"/>
              <a:t>Impact on U.S. Businesses: potential for sanctions against key individuals, or country on defense or more broadly</a:t>
            </a:r>
          </a:p>
          <a:p>
            <a:pPr lvl="2"/>
            <a:r>
              <a:rPr lang="en-US" dirty="0"/>
              <a:t>All-in-all both candidates may elevate risk to U.S. business’s investment and trade with some different countries and some same	</a:t>
            </a:r>
          </a:p>
          <a:p>
            <a:endParaRPr lang="en-US"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pic>
        <p:nvPicPr>
          <p:cNvPr id="10" name="Picture 8" descr="File:Biden Harris logo.svg - Wikimedia Commons">
            <a:extLst>
              <a:ext uri="{FF2B5EF4-FFF2-40B4-BE49-F238E27FC236}">
                <a16:creationId xmlns:a16="http://schemas.microsoft.com/office/drawing/2014/main" id="{F51246A5-D803-450F-86F9-183EF88D58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AB4F9B72-A413-4F10-B595-7F07D152AD79}"/>
              </a:ext>
            </a:extLst>
          </p:cNvPr>
          <p:cNvSpPr>
            <a:spLocks noGrp="1"/>
          </p:cNvSpPr>
          <p:nvPr>
            <p:ph type="sldNum" sz="quarter" idx="12"/>
          </p:nvPr>
        </p:nvSpPr>
        <p:spPr/>
        <p:txBody>
          <a:bodyPr/>
          <a:lstStyle/>
          <a:p>
            <a:fld id="{2083E393-C0BF-4ED8-8545-7E4C90AFF831}"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725928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8DBD8"/>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83E393-C0BF-4ED8-8545-7E4C90AFF831}" type="slidenum">
              <a:rPr lang="en-US" smtClean="0"/>
              <a:pPr/>
              <a:t>36</a:t>
            </a:fld>
            <a:endParaRPr lang="en-US" dirty="0"/>
          </a:p>
        </p:txBody>
      </p:sp>
      <p:sp>
        <p:nvSpPr>
          <p:cNvPr id="8" name="Text Placeholder 7">
            <a:extLst>
              <a:ext uri="{FF2B5EF4-FFF2-40B4-BE49-F238E27FC236}">
                <a16:creationId xmlns:a16="http://schemas.microsoft.com/office/drawing/2014/main" id="{D7AD5073-86A2-4359-8F11-11E8C3533CA4}"/>
              </a:ext>
            </a:extLst>
          </p:cNvPr>
          <p:cNvSpPr>
            <a:spLocks noGrp="1"/>
          </p:cNvSpPr>
          <p:nvPr>
            <p:ph type="body" sz="quarter" idx="13"/>
          </p:nvPr>
        </p:nvSpPr>
        <p:spPr>
          <a:xfrm>
            <a:off x="457200" y="2514600"/>
            <a:ext cx="5394960" cy="337433"/>
          </a:xfrm>
        </p:spPr>
        <p:txBody>
          <a:bodyPr/>
          <a:lstStyle/>
          <a:p>
            <a:r>
              <a:rPr lang="en-US" dirty="0"/>
              <a:t>How to Prepare Your Company and Executive Leadership for Either Presidency</a:t>
            </a:r>
          </a:p>
        </p:txBody>
      </p:sp>
      <p:sp>
        <p:nvSpPr>
          <p:cNvPr id="6" name="Title 5"/>
          <p:cNvSpPr>
            <a:spLocks noGrp="1"/>
          </p:cNvSpPr>
          <p:nvPr>
            <p:ph type="title"/>
          </p:nvPr>
        </p:nvSpPr>
        <p:spPr/>
        <p:txBody>
          <a:bodyPr/>
          <a:lstStyle/>
          <a:p>
            <a:r>
              <a:rPr lang="en-US" dirty="0"/>
              <a:t>Part IV: </a:t>
            </a:r>
            <a:br>
              <a:rPr lang="en-US" dirty="0"/>
            </a:br>
            <a:br>
              <a:rPr lang="en-US" dirty="0"/>
            </a:br>
            <a:endParaRPr lang="en-US" dirty="0"/>
          </a:p>
        </p:txBody>
      </p:sp>
      <p:sp>
        <p:nvSpPr>
          <p:cNvPr id="5" name="Footer Placeholder 4"/>
          <p:cNvSpPr>
            <a:spLocks noGrp="1"/>
          </p:cNvSpPr>
          <p:nvPr>
            <p:ph type="ftr" sz="quarter" idx="3"/>
          </p:nvPr>
        </p:nvSpPr>
        <p:spPr/>
        <p:txBody>
          <a:bodyPr/>
          <a:lstStyle/>
          <a:p>
            <a:r>
              <a:rPr lang="en-US"/>
              <a:t>© 2020 Willis Towers Watson. All rights reserved. </a:t>
            </a:r>
            <a:endParaRPr lang="en-US" dirty="0"/>
          </a:p>
        </p:txBody>
      </p:sp>
    </p:spTree>
    <p:extLst>
      <p:ext uri="{BB962C8B-B14F-4D97-AF65-F5344CB8AC3E}">
        <p14:creationId xmlns:p14="http://schemas.microsoft.com/office/powerpoint/2010/main" val="1926112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Recommendations – M&amp;A Activity </a:t>
            </a:r>
          </a:p>
        </p:txBody>
      </p:sp>
      <p:sp>
        <p:nvSpPr>
          <p:cNvPr id="17" name="Text Placeholder 16">
            <a:extLst>
              <a:ext uri="{FF2B5EF4-FFF2-40B4-BE49-F238E27FC236}">
                <a16:creationId xmlns:a16="http://schemas.microsoft.com/office/drawing/2014/main" id="{BFABF5C3-6880-45CC-A359-4DEFF13D913F}"/>
              </a:ext>
            </a:extLst>
          </p:cNvPr>
          <p:cNvSpPr>
            <a:spLocks noGrp="1"/>
          </p:cNvSpPr>
          <p:nvPr>
            <p:ph type="body" sz="quarter" idx="13"/>
          </p:nvPr>
        </p:nvSpPr>
        <p:spPr/>
        <p:txBody>
          <a:bodyPr/>
          <a:lstStyle/>
          <a:p>
            <a:endParaRPr lang="en-US" dirty="0"/>
          </a:p>
        </p:txBody>
      </p:sp>
      <p:sp>
        <p:nvSpPr>
          <p:cNvPr id="3" name="Content Placeholder 2">
            <a:extLst>
              <a:ext uri="{FF2B5EF4-FFF2-40B4-BE49-F238E27FC236}">
                <a16:creationId xmlns:a16="http://schemas.microsoft.com/office/drawing/2014/main" id="{36050EBD-0CAF-4D9A-8AA5-9992B789BB25}"/>
              </a:ext>
            </a:extLst>
          </p:cNvPr>
          <p:cNvSpPr>
            <a:spLocks noGrp="1"/>
          </p:cNvSpPr>
          <p:nvPr>
            <p:ph idx="1"/>
          </p:nvPr>
        </p:nvSpPr>
        <p:spPr/>
        <p:txBody>
          <a:bodyPr/>
          <a:lstStyle/>
          <a:p>
            <a:r>
              <a:rPr lang="en-US" sz="1600" dirty="0">
                <a:solidFill>
                  <a:srgbClr val="C00000"/>
                </a:solidFill>
              </a:rPr>
              <a:t>Trump Presidency Continues Four More Years:</a:t>
            </a:r>
          </a:p>
          <a:p>
            <a:pPr lvl="2"/>
            <a:r>
              <a:rPr lang="en-US" sz="1600" dirty="0"/>
              <a:t>Deregulation push continues – could be thwarted by a Democratic Congress, but this is unlikely given the assumption that a Trump win means a held Senate. </a:t>
            </a:r>
          </a:p>
          <a:p>
            <a:endParaRPr lang="en-US" sz="1600" dirty="0"/>
          </a:p>
          <a:p>
            <a:r>
              <a:rPr lang="en-US" sz="1600" dirty="0">
                <a:solidFill>
                  <a:srgbClr val="0070C0"/>
                </a:solidFill>
              </a:rPr>
              <a:t>A Biden Win: </a:t>
            </a:r>
          </a:p>
          <a:p>
            <a:pPr lvl="2"/>
            <a:r>
              <a:rPr lang="en-US" sz="1600" dirty="0"/>
              <a:t>+ Democratic Congress</a:t>
            </a:r>
          </a:p>
          <a:p>
            <a:pPr lvl="3"/>
            <a:r>
              <a:rPr lang="en-US" sz="1600" dirty="0"/>
              <a:t>Will likely result in corporate and individual taxes going up, even though they might not be exactly as currently proposed. As such, buyers and sellers contemplating transactions in the coming months, should consider the implications of Biden’s plan as currently outlined. </a:t>
            </a:r>
          </a:p>
          <a:p>
            <a:pPr lvl="2"/>
            <a:r>
              <a:rPr lang="en-US" sz="1600" dirty="0"/>
              <a:t>+ Split Congress </a:t>
            </a:r>
          </a:p>
          <a:p>
            <a:pPr lvl="3"/>
            <a:r>
              <a:rPr lang="en-US" sz="1600" dirty="0"/>
              <a:t>Will depend on the issues that President Biden plans to push forward along with the Covid-19 related legislation. </a:t>
            </a:r>
          </a:p>
          <a:p>
            <a:pPr lvl="3"/>
            <a:r>
              <a:rPr lang="en-US" sz="1600" dirty="0"/>
              <a:t>In essence, very little could change for another four years. </a:t>
            </a:r>
          </a:p>
          <a:p>
            <a:pPr lvl="3"/>
            <a:r>
              <a:rPr lang="en-US" sz="1600" dirty="0"/>
              <a:t>This could be a positive outcome for M&amp;A and transactional activity</a:t>
            </a:r>
          </a:p>
          <a:p>
            <a:endParaRPr lang="en-US" sz="1600" dirty="0"/>
          </a:p>
          <a:p>
            <a:endParaRPr lang="en-US" sz="1600"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8" name="Slide Number Placeholder 17">
            <a:extLst>
              <a:ext uri="{FF2B5EF4-FFF2-40B4-BE49-F238E27FC236}">
                <a16:creationId xmlns:a16="http://schemas.microsoft.com/office/drawing/2014/main" id="{97EA801B-939D-4CD5-8D23-B4EAD389385A}"/>
              </a:ext>
            </a:extLst>
          </p:cNvPr>
          <p:cNvSpPr>
            <a:spLocks noGrp="1"/>
          </p:cNvSpPr>
          <p:nvPr>
            <p:ph type="sldNum" sz="quarter" idx="12"/>
          </p:nvPr>
        </p:nvSpPr>
        <p:spPr/>
        <p:txBody>
          <a:bodyPr/>
          <a:lstStyle/>
          <a:p>
            <a:fld id="{2083E393-C0BF-4ED8-8545-7E4C90AFF83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221566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Recommendations – M&amp;A Activity </a:t>
            </a:r>
            <a:endParaRPr lang="en-US" dirty="0"/>
          </a:p>
        </p:txBody>
      </p:sp>
      <p:sp>
        <p:nvSpPr>
          <p:cNvPr id="12" name="Text Placeholder 11">
            <a:extLst>
              <a:ext uri="{FF2B5EF4-FFF2-40B4-BE49-F238E27FC236}">
                <a16:creationId xmlns:a16="http://schemas.microsoft.com/office/drawing/2014/main" id="{CB5F82C7-C3FF-4B0A-94A9-4F35C91F9223}"/>
              </a:ext>
            </a:extLst>
          </p:cNvPr>
          <p:cNvSpPr>
            <a:spLocks noGrp="1"/>
          </p:cNvSpPr>
          <p:nvPr>
            <p:ph type="body" sz="quarter" idx="13"/>
          </p:nvPr>
        </p:nvSpPr>
        <p:spPr/>
        <p:txBody>
          <a:bodyPr/>
          <a:lstStyle/>
          <a:p>
            <a:endParaRPr lang="en-US"/>
          </a:p>
        </p:txBody>
      </p:sp>
      <p:sp>
        <p:nvSpPr>
          <p:cNvPr id="11" name="Content Placeholder 10">
            <a:extLst>
              <a:ext uri="{FF2B5EF4-FFF2-40B4-BE49-F238E27FC236}">
                <a16:creationId xmlns:a16="http://schemas.microsoft.com/office/drawing/2014/main" id="{4F61CA80-00E7-47D3-A68C-4F423B1A8AE3}"/>
              </a:ext>
            </a:extLst>
          </p:cNvPr>
          <p:cNvSpPr>
            <a:spLocks noGrp="1"/>
          </p:cNvSpPr>
          <p:nvPr>
            <p:ph idx="1"/>
          </p:nvPr>
        </p:nvSpPr>
        <p:spPr/>
        <p:txBody>
          <a:bodyPr/>
          <a:lstStyle/>
          <a:p>
            <a:r>
              <a:rPr lang="en-US" sz="1600" dirty="0"/>
              <a:t>Remember Obama 08</a:t>
            </a:r>
          </a:p>
          <a:p>
            <a:pPr lvl="2"/>
            <a:r>
              <a:rPr lang="en-US" dirty="0"/>
              <a:t>There is a growing belief that a Biden Presidency will be forced to lever the economy to an even greater extent in an effort to initiate economic growth. </a:t>
            </a:r>
          </a:p>
          <a:p>
            <a:pPr lvl="2"/>
            <a:r>
              <a:rPr lang="en-US" dirty="0"/>
              <a:t>We saw this under a Democratic administration with TARP. </a:t>
            </a:r>
          </a:p>
          <a:p>
            <a:pPr lvl="2"/>
            <a:r>
              <a:rPr lang="en-US" dirty="0"/>
              <a:t>While not long ago, the 2008 Recession is far removed from today’s market in terms of transparency, technology and speed of transacting. </a:t>
            </a:r>
          </a:p>
          <a:p>
            <a:pPr>
              <a:spcBef>
                <a:spcPts val="1200"/>
              </a:spcBef>
            </a:pPr>
            <a:r>
              <a:rPr lang="en-US" sz="1600" dirty="0"/>
              <a:t>Where are we in the recovery will likely determine how policymakers regulate the transactional market. </a:t>
            </a:r>
          </a:p>
          <a:p>
            <a:pPr lvl="2"/>
            <a:r>
              <a:rPr lang="en-US" dirty="0"/>
              <a:t>Recoveries after severe downturns tend to follow three types of “waves.” </a:t>
            </a:r>
          </a:p>
          <a:p>
            <a:pPr lvl="2"/>
            <a:r>
              <a:rPr lang="en-US" dirty="0"/>
              <a:t>First Wave - involuntary M&amp;A deals, such as bankruptcy sales or forced asset sales to generate liquidity. These are largely board-instituted transactions that are done when companies have limited options and are just trying to survive. </a:t>
            </a:r>
          </a:p>
          <a:p>
            <a:pPr lvl="2"/>
            <a:r>
              <a:rPr lang="en-US" dirty="0"/>
              <a:t>Second Wave – “Provincial M&amp;A,” where management teams are looking close to home for potential combinations or joint ventures as a way to reduce transaction risks. Mergers between similar companies or close competitors tend to create situations where realized synergies represent a larger percentage of earnings. </a:t>
            </a:r>
          </a:p>
          <a:p>
            <a:pPr lvl="2"/>
            <a:r>
              <a:rPr lang="en-US" dirty="0"/>
              <a:t>Third Wave – “Growth M&amp;A,” transactions geared to creating growth, such as acquisitions of non-core businesses and cross-border transactions. </a:t>
            </a:r>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3" name="Slide Number Placeholder 12">
            <a:extLst>
              <a:ext uri="{FF2B5EF4-FFF2-40B4-BE49-F238E27FC236}">
                <a16:creationId xmlns:a16="http://schemas.microsoft.com/office/drawing/2014/main" id="{9E0776C3-2AD9-4E60-8852-3773F76DB2BE}"/>
              </a:ext>
            </a:extLst>
          </p:cNvPr>
          <p:cNvSpPr>
            <a:spLocks noGrp="1"/>
          </p:cNvSpPr>
          <p:nvPr>
            <p:ph type="sldNum" sz="quarter" idx="12"/>
          </p:nvPr>
        </p:nvSpPr>
        <p:spPr/>
        <p:txBody>
          <a:bodyPr/>
          <a:lstStyle/>
          <a:p>
            <a:fld id="{2083E393-C0BF-4ED8-8545-7E4C90AFF831}"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80810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Recommendations – M&amp;A Activity </a:t>
            </a:r>
            <a:endParaRPr lang="en-US" dirty="0"/>
          </a:p>
        </p:txBody>
      </p:sp>
      <p:sp>
        <p:nvSpPr>
          <p:cNvPr id="16" name="Text Placeholder 15">
            <a:extLst>
              <a:ext uri="{FF2B5EF4-FFF2-40B4-BE49-F238E27FC236}">
                <a16:creationId xmlns:a16="http://schemas.microsoft.com/office/drawing/2014/main" id="{868EB402-48CA-4FE6-85AE-17F7F66AB5B8}"/>
              </a:ext>
            </a:extLst>
          </p:cNvPr>
          <p:cNvSpPr>
            <a:spLocks noGrp="1"/>
          </p:cNvSpPr>
          <p:nvPr>
            <p:ph type="body" sz="quarter" idx="13"/>
          </p:nvPr>
        </p:nvSpPr>
        <p:spPr/>
        <p:txBody>
          <a:bodyPr/>
          <a:lstStyle/>
          <a:p>
            <a:endParaRPr lang="en-US"/>
          </a:p>
        </p:txBody>
      </p:sp>
      <p:sp>
        <p:nvSpPr>
          <p:cNvPr id="11" name="Content Placeholder 10">
            <a:extLst>
              <a:ext uri="{FF2B5EF4-FFF2-40B4-BE49-F238E27FC236}">
                <a16:creationId xmlns:a16="http://schemas.microsoft.com/office/drawing/2014/main" id="{AA9FF56F-BE5F-46C6-9291-C029E0A52D44}"/>
              </a:ext>
            </a:extLst>
          </p:cNvPr>
          <p:cNvSpPr>
            <a:spLocks noGrp="1"/>
          </p:cNvSpPr>
          <p:nvPr>
            <p:ph idx="1"/>
          </p:nvPr>
        </p:nvSpPr>
        <p:spPr/>
        <p:txBody>
          <a:bodyPr/>
          <a:lstStyle/>
          <a:p>
            <a:pPr>
              <a:spcAft>
                <a:spcPts val="1200"/>
              </a:spcAft>
            </a:pPr>
            <a:r>
              <a:rPr lang="en-US" sz="1600" dirty="0"/>
              <a:t>Regardless of the electoral outcome, we see the M&amp;A market accelerating in the coming months for various reasons: </a:t>
            </a:r>
          </a:p>
          <a:p>
            <a:pPr lvl="2"/>
            <a:r>
              <a:rPr lang="en-US" dirty="0"/>
              <a:t>Like it or not, there will be winners and losers in the pandemic.</a:t>
            </a:r>
          </a:p>
          <a:p>
            <a:pPr lvl="2"/>
            <a:r>
              <a:rPr lang="en-US" dirty="0"/>
              <a:t>The world’s major economies stopped for a couple of months and restarts have been uneven giving some countries and companies a head start into a post-pandemic world. </a:t>
            </a:r>
          </a:p>
          <a:p>
            <a:pPr lvl="2"/>
            <a:r>
              <a:rPr lang="en-US" dirty="0"/>
              <a:t>The electoral outcome will affect the pace of acceleration. </a:t>
            </a:r>
          </a:p>
          <a:p>
            <a:pPr lvl="2"/>
            <a:r>
              <a:rPr lang="en-US" dirty="0"/>
              <a:t>There is going to be a lot of tinkering with the law and legal and regulatory changes would slow growth.  </a:t>
            </a:r>
          </a:p>
          <a:p>
            <a:pPr lvl="2"/>
            <a:r>
              <a:rPr lang="en-US" dirty="0"/>
              <a:t>What is driving it is pure necessity:</a:t>
            </a:r>
          </a:p>
          <a:p>
            <a:pPr lvl="3"/>
            <a:r>
              <a:rPr lang="en-US" dirty="0"/>
              <a:t>Huge numbers of tenants both residential and retail have not paid rent in months </a:t>
            </a:r>
          </a:p>
          <a:p>
            <a:pPr lvl="3"/>
            <a:r>
              <a:rPr lang="en-US" dirty="0"/>
              <a:t>Missed debt payments</a:t>
            </a:r>
          </a:p>
          <a:p>
            <a:pPr lvl="3"/>
            <a:r>
              <a:rPr lang="en-US" dirty="0"/>
              <a:t>Some will realize they will have merge or shed some weight. </a:t>
            </a:r>
          </a:p>
          <a:p>
            <a:pPr lvl="3"/>
            <a:r>
              <a:rPr lang="en-US" dirty="0"/>
              <a:t>Parties will have the ability to buy an asset – increasing volume</a:t>
            </a:r>
          </a:p>
          <a:p>
            <a:pPr lvl="3"/>
            <a:r>
              <a:rPr lang="en-US" dirty="0"/>
              <a:t>Big bankruptcies already occurring, these will be dealt with in some degree with significant strategic transactions and it affects virtually everybody. </a:t>
            </a:r>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7" name="Slide Number Placeholder 16">
            <a:extLst>
              <a:ext uri="{FF2B5EF4-FFF2-40B4-BE49-F238E27FC236}">
                <a16:creationId xmlns:a16="http://schemas.microsoft.com/office/drawing/2014/main" id="{6518D813-F157-42E5-AB54-94F4F72E75F5}"/>
              </a:ext>
            </a:extLst>
          </p:cNvPr>
          <p:cNvSpPr>
            <a:spLocks noGrp="1"/>
          </p:cNvSpPr>
          <p:nvPr>
            <p:ph type="sldNum" sz="quarter" idx="12"/>
          </p:nvPr>
        </p:nvSpPr>
        <p:spPr/>
        <p:txBody>
          <a:bodyPr/>
          <a:lstStyle/>
          <a:p>
            <a:fld id="{2083E393-C0BF-4ED8-8545-7E4C90AFF831}"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89250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83E393-C0BF-4ED8-8545-7E4C90AFF831}" type="slidenum">
              <a:rPr lang="en-US" smtClean="0"/>
              <a:pPr/>
              <a:t>4</a:t>
            </a:fld>
            <a:endParaRPr lang="en-US" dirty="0"/>
          </a:p>
        </p:txBody>
      </p:sp>
      <p:sp>
        <p:nvSpPr>
          <p:cNvPr id="8" name="Text Placeholder 7">
            <a:extLst>
              <a:ext uri="{FF2B5EF4-FFF2-40B4-BE49-F238E27FC236}">
                <a16:creationId xmlns:a16="http://schemas.microsoft.com/office/drawing/2014/main" id="{2DC5E1A9-10E9-489D-8018-9355CED8845F}"/>
              </a:ext>
            </a:extLst>
          </p:cNvPr>
          <p:cNvSpPr>
            <a:spLocks noGrp="1"/>
          </p:cNvSpPr>
          <p:nvPr>
            <p:ph type="body" sz="quarter" idx="13"/>
          </p:nvPr>
        </p:nvSpPr>
        <p:spPr/>
        <p:txBody>
          <a:bodyPr/>
          <a:lstStyle/>
          <a:p>
            <a:r>
              <a:rPr lang="en-US" dirty="0"/>
              <a:t>Assumptions &amp; Methodology</a:t>
            </a:r>
          </a:p>
        </p:txBody>
      </p:sp>
      <p:sp>
        <p:nvSpPr>
          <p:cNvPr id="6" name="Title 5"/>
          <p:cNvSpPr>
            <a:spLocks noGrp="1"/>
          </p:cNvSpPr>
          <p:nvPr>
            <p:ph type="title"/>
          </p:nvPr>
        </p:nvSpPr>
        <p:spPr/>
        <p:txBody>
          <a:bodyPr/>
          <a:lstStyle/>
          <a:p>
            <a:r>
              <a:rPr lang="en-US" dirty="0"/>
              <a:t>Part I:</a:t>
            </a:r>
            <a:br>
              <a:rPr lang="en-US" dirty="0"/>
            </a:br>
            <a:endParaRPr lang="en-US" dirty="0"/>
          </a:p>
        </p:txBody>
      </p:sp>
      <p:sp>
        <p:nvSpPr>
          <p:cNvPr id="3" name="Footer Placeholder 2">
            <a:extLst>
              <a:ext uri="{FF2B5EF4-FFF2-40B4-BE49-F238E27FC236}">
                <a16:creationId xmlns:a16="http://schemas.microsoft.com/office/drawing/2014/main" id="{66EC1F6D-5DF4-4E39-80B9-549F3D3C0424}"/>
              </a:ext>
            </a:extLst>
          </p:cNvPr>
          <p:cNvSpPr>
            <a:spLocks noGrp="1"/>
          </p:cNvSpPr>
          <p:nvPr>
            <p:ph type="ftr" sz="quarter" idx="3"/>
          </p:nvPr>
        </p:nvSpPr>
        <p:spPr/>
        <p:txBody>
          <a:bodyPr/>
          <a:lstStyle/>
          <a:p>
            <a:r>
              <a:rPr lang="en-US"/>
              <a:t>© 2020 Willis Towers Watson. All rights reserved. </a:t>
            </a:r>
            <a:endParaRPr lang="en-US" dirty="0"/>
          </a:p>
        </p:txBody>
      </p:sp>
    </p:spTree>
    <p:extLst>
      <p:ext uri="{BB962C8B-B14F-4D97-AF65-F5344CB8AC3E}">
        <p14:creationId xmlns:p14="http://schemas.microsoft.com/office/powerpoint/2010/main" val="3250189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Preparing Your Company - M&amp;A Activity </a:t>
            </a:r>
            <a:endParaRPr lang="en-US" dirty="0"/>
          </a:p>
        </p:txBody>
      </p:sp>
      <p:sp>
        <p:nvSpPr>
          <p:cNvPr id="14" name="Text Placeholder 13">
            <a:extLst>
              <a:ext uri="{FF2B5EF4-FFF2-40B4-BE49-F238E27FC236}">
                <a16:creationId xmlns:a16="http://schemas.microsoft.com/office/drawing/2014/main" id="{09F1A0A7-5584-46F7-A4FD-0F41AC26E2E3}"/>
              </a:ext>
            </a:extLst>
          </p:cNvPr>
          <p:cNvSpPr>
            <a:spLocks noGrp="1"/>
          </p:cNvSpPr>
          <p:nvPr>
            <p:ph type="body" sz="quarter" idx="13"/>
          </p:nvPr>
        </p:nvSpPr>
        <p:spPr/>
        <p:txBody>
          <a:bodyPr/>
          <a:lstStyle/>
          <a:p>
            <a:endParaRPr lang="en-US" dirty="0"/>
          </a:p>
        </p:txBody>
      </p:sp>
      <p:sp>
        <p:nvSpPr>
          <p:cNvPr id="3" name="Content Placeholder 2">
            <a:extLst>
              <a:ext uri="{FF2B5EF4-FFF2-40B4-BE49-F238E27FC236}">
                <a16:creationId xmlns:a16="http://schemas.microsoft.com/office/drawing/2014/main" id="{0491C624-C8FE-4FDF-89B2-C9B984364B69}"/>
              </a:ext>
            </a:extLst>
          </p:cNvPr>
          <p:cNvSpPr>
            <a:spLocks noGrp="1"/>
          </p:cNvSpPr>
          <p:nvPr>
            <p:ph idx="1"/>
          </p:nvPr>
        </p:nvSpPr>
        <p:spPr>
          <a:xfrm>
            <a:off x="457200" y="1524000"/>
            <a:ext cx="8229600" cy="4572000"/>
          </a:xfrm>
        </p:spPr>
        <p:txBody>
          <a:bodyPr/>
          <a:lstStyle/>
          <a:p>
            <a:pPr>
              <a:spcAft>
                <a:spcPts val="1200"/>
              </a:spcAft>
            </a:pPr>
            <a:r>
              <a:rPr lang="en-US" sz="1600" dirty="0"/>
              <a:t>How to you prepare for these inevitable changes?</a:t>
            </a:r>
          </a:p>
          <a:p>
            <a:pPr lvl="2"/>
            <a:r>
              <a:rPr lang="en-US" dirty="0"/>
              <a:t>Mitigate risk where possible through: </a:t>
            </a:r>
          </a:p>
          <a:p>
            <a:pPr lvl="3"/>
            <a:r>
              <a:rPr lang="en-US" sz="1200" dirty="0"/>
              <a:t>Transactional Insurance:  Representation &amp; Warranties Insurance, Tax Insurance, Successor Liability Insurance </a:t>
            </a:r>
          </a:p>
          <a:p>
            <a:pPr lvl="3"/>
            <a:r>
              <a:rPr lang="en-US" sz="1200" dirty="0"/>
              <a:t>M&amp;A advisory services </a:t>
            </a:r>
          </a:p>
          <a:p>
            <a:pPr lvl="2">
              <a:spcBef>
                <a:spcPts val="600"/>
              </a:spcBef>
            </a:pPr>
            <a:r>
              <a:rPr lang="en-US" dirty="0"/>
              <a:t>RWI Activity</a:t>
            </a:r>
          </a:p>
          <a:p>
            <a:pPr lvl="3"/>
            <a:r>
              <a:rPr lang="en-US" sz="1200" dirty="0"/>
              <a:t>Representations and warranties insurance rates have remained stable and could potentially fall in the short term. </a:t>
            </a:r>
          </a:p>
          <a:p>
            <a:pPr lvl="3"/>
            <a:r>
              <a:rPr lang="en-US" sz="1200" dirty="0"/>
              <a:t>Fewer deals are being brought to the insurance market, so carriers are competing over a smaller pool of deals.</a:t>
            </a:r>
          </a:p>
          <a:p>
            <a:pPr lvl="2">
              <a:spcBef>
                <a:spcPts val="600"/>
              </a:spcBef>
            </a:pPr>
            <a:r>
              <a:rPr lang="en-US" dirty="0"/>
              <a:t>Post-Election Immediate and Long-Term Impacts: </a:t>
            </a:r>
          </a:p>
          <a:p>
            <a:pPr lvl="3"/>
            <a:r>
              <a:rPr lang="en-US" sz="1200" dirty="0"/>
              <a:t>The main issue for underwriters will be the following “what is the impact of the existing (Trump) or new (Biden) legal and regulatory climate on the target business, and could such impact give rise to an unknown breach that must be covered by the carrier.”</a:t>
            </a:r>
          </a:p>
          <a:p>
            <a:pPr lvl="3"/>
            <a:r>
              <a:rPr lang="en-US" sz="1200" dirty="0"/>
              <a:t>Don’t forget that Carriers are still grabbling with COVID-19 coverage </a:t>
            </a:r>
          </a:p>
          <a:p>
            <a:pPr lvl="3"/>
            <a:r>
              <a:rPr lang="en-US" sz="1200" dirty="0"/>
              <a:t>To enhance RWI policies, buyers must scrub underlying insurance policies protecting for key risks (e.g., product liability, cybersecurity)</a:t>
            </a:r>
          </a:p>
          <a:p>
            <a:pPr lvl="3"/>
            <a:r>
              <a:rPr lang="en-US" sz="1200" dirty="0"/>
              <a:t>In the short-term, carriers will require much greater levels of diligence into the potential impact of the election as it relates to the transacting industry, and Buyers will scrutinize insurance arrangements for business-critical risks coverage. </a:t>
            </a:r>
          </a:p>
          <a:p>
            <a:pPr lvl="3"/>
            <a:r>
              <a:rPr lang="en-US" sz="1200" dirty="0"/>
              <a:t>In short, any new economic or political stress test will widen the lens of scrutiny for both RWI carriers and buyers alike. </a:t>
            </a:r>
          </a:p>
          <a:p>
            <a:pPr lvl="3"/>
            <a:endParaRPr lang="en-US" dirty="0"/>
          </a:p>
          <a:p>
            <a:pPr lvl="2"/>
            <a:endParaRPr lang="en-US" dirty="0"/>
          </a:p>
          <a:p>
            <a:endParaRPr lang="en-US"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5" name="Slide Number Placeholder 14">
            <a:extLst>
              <a:ext uri="{FF2B5EF4-FFF2-40B4-BE49-F238E27FC236}">
                <a16:creationId xmlns:a16="http://schemas.microsoft.com/office/drawing/2014/main" id="{3F71A19C-B534-4C03-8786-F9982B952AA4}"/>
              </a:ext>
            </a:extLst>
          </p:cNvPr>
          <p:cNvSpPr>
            <a:spLocks noGrp="1"/>
          </p:cNvSpPr>
          <p:nvPr>
            <p:ph type="sldNum" sz="quarter" idx="12"/>
          </p:nvPr>
        </p:nvSpPr>
        <p:spPr/>
        <p:txBody>
          <a:bodyPr/>
          <a:lstStyle/>
          <a:p>
            <a:fld id="{2083E393-C0BF-4ED8-8545-7E4C90AFF831}"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662249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General Recommendations – M&amp;A Activity </a:t>
            </a:r>
            <a:endParaRPr lang="en-US" dirty="0"/>
          </a:p>
        </p:txBody>
      </p:sp>
      <p:sp>
        <p:nvSpPr>
          <p:cNvPr id="5" name="Text Placeholder 4"/>
          <p:cNvSpPr>
            <a:spLocks noGrp="1"/>
          </p:cNvSpPr>
          <p:nvPr>
            <p:ph type="body" sz="quarter" idx="13"/>
          </p:nvPr>
        </p:nvSpPr>
        <p:spPr/>
        <p:txBody>
          <a:bodyPr/>
          <a:lstStyle/>
          <a:p>
            <a:pPr lvl="2"/>
            <a:endParaRPr lang="en-US" dirty="0"/>
          </a:p>
          <a:p>
            <a:pPr lvl="2"/>
            <a:endParaRPr lang="en-US" dirty="0"/>
          </a:p>
        </p:txBody>
      </p:sp>
      <p:sp>
        <p:nvSpPr>
          <p:cNvPr id="11" name="Content Placeholder 10">
            <a:extLst>
              <a:ext uri="{FF2B5EF4-FFF2-40B4-BE49-F238E27FC236}">
                <a16:creationId xmlns:a16="http://schemas.microsoft.com/office/drawing/2014/main" id="{67ED80DC-8DBD-4DEE-9131-943BA9EEB2C0}"/>
              </a:ext>
            </a:extLst>
          </p:cNvPr>
          <p:cNvSpPr>
            <a:spLocks noGrp="1"/>
          </p:cNvSpPr>
          <p:nvPr>
            <p:ph idx="1"/>
          </p:nvPr>
        </p:nvSpPr>
        <p:spPr/>
        <p:txBody>
          <a:bodyPr/>
          <a:lstStyle/>
          <a:p>
            <a:pPr>
              <a:spcAft>
                <a:spcPts val="1200"/>
              </a:spcAft>
            </a:pPr>
            <a:r>
              <a:rPr lang="en-US" sz="1600" dirty="0"/>
              <a:t>RWI can also work for distressed sales and Section 363 Transactions </a:t>
            </a:r>
          </a:p>
          <a:p>
            <a:pPr lvl="2"/>
            <a:r>
              <a:rPr lang="en-US" dirty="0"/>
              <a:t>A Section 363 sale does not eliminate all of the risks to the buyer in such a sale. </a:t>
            </a:r>
          </a:p>
          <a:p>
            <a:pPr lvl="2"/>
            <a:r>
              <a:rPr lang="en-US" dirty="0"/>
              <a:t>Certain types of liabilities may be specifically excluded by law or by negotiation from the free and clear cleansing. </a:t>
            </a:r>
          </a:p>
          <a:p>
            <a:pPr lvl="2"/>
            <a:r>
              <a:rPr lang="en-US" dirty="0"/>
              <a:t>Representations in a transaction agreement on these subjects could serve as the basis for the buyer to mitigate these remaining risks through RWI coverage:</a:t>
            </a:r>
          </a:p>
          <a:p>
            <a:pPr lvl="3"/>
            <a:r>
              <a:rPr lang="en-US" dirty="0"/>
              <a:t>Product Liability </a:t>
            </a:r>
          </a:p>
          <a:p>
            <a:pPr lvl="3"/>
            <a:r>
              <a:rPr lang="en-US" dirty="0"/>
              <a:t>Compliance </a:t>
            </a:r>
          </a:p>
          <a:p>
            <a:pPr lvl="3"/>
            <a:r>
              <a:rPr lang="en-US" dirty="0"/>
              <a:t>Environmental Risk </a:t>
            </a:r>
          </a:p>
          <a:p>
            <a:pPr lvl="3"/>
            <a:r>
              <a:rPr lang="en-US" dirty="0"/>
              <a:t>Intellectual Property </a:t>
            </a:r>
          </a:p>
          <a:p>
            <a:pPr lvl="3"/>
            <a:endParaRPr lang="en-US" dirty="0"/>
          </a:p>
          <a:p>
            <a:endParaRPr lang="en-US"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2" name="Slide Number Placeholder 11">
            <a:extLst>
              <a:ext uri="{FF2B5EF4-FFF2-40B4-BE49-F238E27FC236}">
                <a16:creationId xmlns:a16="http://schemas.microsoft.com/office/drawing/2014/main" id="{F5950118-4A96-4CC6-B104-F502DA2FB377}"/>
              </a:ext>
            </a:extLst>
          </p:cNvPr>
          <p:cNvSpPr>
            <a:spLocks noGrp="1"/>
          </p:cNvSpPr>
          <p:nvPr>
            <p:ph type="sldNum" sz="quarter" idx="12"/>
          </p:nvPr>
        </p:nvSpPr>
        <p:spPr/>
        <p:txBody>
          <a:bodyPr/>
          <a:lstStyle/>
          <a:p>
            <a:fld id="{2083E393-C0BF-4ED8-8545-7E4C90AFF831}"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217168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Recommendations – Regulatory </a:t>
            </a:r>
            <a:endParaRPr lang="en-US" dirty="0"/>
          </a:p>
        </p:txBody>
      </p:sp>
      <p:sp>
        <p:nvSpPr>
          <p:cNvPr id="10" name="Text Placeholder 9">
            <a:extLst>
              <a:ext uri="{FF2B5EF4-FFF2-40B4-BE49-F238E27FC236}">
                <a16:creationId xmlns:a16="http://schemas.microsoft.com/office/drawing/2014/main" id="{6BB02F77-55E7-4F6E-8564-4CC3BF8CC37E}"/>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D7AB61FB-6F21-47D1-B5B3-CF79036C36B1}"/>
              </a:ext>
            </a:extLst>
          </p:cNvPr>
          <p:cNvSpPr>
            <a:spLocks noGrp="1"/>
          </p:cNvSpPr>
          <p:nvPr>
            <p:ph idx="1"/>
          </p:nvPr>
        </p:nvSpPr>
        <p:spPr>
          <a:xfrm>
            <a:off x="457200" y="1336357"/>
            <a:ext cx="8229600" cy="4759643"/>
          </a:xfrm>
        </p:spPr>
        <p:txBody>
          <a:bodyPr/>
          <a:lstStyle/>
          <a:p>
            <a:pPr lvl="0"/>
            <a:r>
              <a:rPr lang="en-US" dirty="0">
                <a:solidFill>
                  <a:srgbClr val="C00000"/>
                </a:solidFill>
              </a:rPr>
              <a:t>Trump Presidency Continues Four More Years:</a:t>
            </a:r>
          </a:p>
          <a:p>
            <a:pPr lvl="2"/>
            <a:r>
              <a:rPr lang="en-US" sz="1200" dirty="0"/>
              <a:t>Deregulation push continues – could be thwarted by a Democratic Congress, but this is unlikely given the assumption that a Trump win means a held Senate. </a:t>
            </a:r>
          </a:p>
          <a:p>
            <a:pPr lvl="2"/>
            <a:r>
              <a:rPr lang="en-US" sz="1200" dirty="0"/>
              <a:t>Retaliatory Politics in play? </a:t>
            </a:r>
          </a:p>
          <a:p>
            <a:pPr lvl="2"/>
            <a:r>
              <a:rPr lang="en-US" sz="1200" dirty="0"/>
              <a:t>Only certain industries likely to be targeted</a:t>
            </a:r>
          </a:p>
          <a:p>
            <a:pPr lvl="3"/>
            <a:r>
              <a:rPr lang="en-US" sz="1200" dirty="0"/>
              <a:t>Tech </a:t>
            </a:r>
          </a:p>
          <a:p>
            <a:pPr lvl="3"/>
            <a:r>
              <a:rPr lang="en-US" sz="1200" dirty="0"/>
              <a:t>Trade policy dependent companies </a:t>
            </a:r>
          </a:p>
          <a:p>
            <a:pPr lvl="0">
              <a:spcBef>
                <a:spcPts val="1200"/>
              </a:spcBef>
            </a:pPr>
            <a:r>
              <a:rPr lang="en-US" dirty="0">
                <a:solidFill>
                  <a:srgbClr val="0070C0"/>
                </a:solidFill>
              </a:rPr>
              <a:t>A Biden Win: </a:t>
            </a:r>
            <a:endParaRPr lang="en-US" sz="1200" dirty="0">
              <a:solidFill>
                <a:srgbClr val="0070C0"/>
              </a:solidFill>
            </a:endParaRPr>
          </a:p>
          <a:p>
            <a:pPr lvl="2"/>
            <a:r>
              <a:rPr lang="en-US" sz="1200" dirty="0"/>
              <a:t>+ Democratic Congress</a:t>
            </a:r>
          </a:p>
          <a:p>
            <a:pPr lvl="3"/>
            <a:r>
              <a:rPr lang="en-US" sz="1200" dirty="0"/>
              <a:t>New EOs and repeal of Trump era deregulation policies within the first 100 days. </a:t>
            </a:r>
          </a:p>
          <a:p>
            <a:pPr lvl="3"/>
            <a:r>
              <a:rPr lang="en-US" sz="1200" dirty="0"/>
              <a:t>Will depend on the issues that President Biden plans to push forward along with the Covid-19 related legislation.</a:t>
            </a:r>
          </a:p>
          <a:p>
            <a:pPr lvl="3"/>
            <a:r>
              <a:rPr lang="en-US" sz="1200" dirty="0"/>
              <a:t>Regulatory environment becomes more onerous but greater clarity in observing such regulations could decrease implicit costs of deregulation.  </a:t>
            </a:r>
          </a:p>
          <a:p>
            <a:pPr lvl="2"/>
            <a:r>
              <a:rPr lang="en-US" sz="1200" dirty="0"/>
              <a:t>+ Split Congress </a:t>
            </a:r>
          </a:p>
          <a:p>
            <a:pPr lvl="3"/>
            <a:r>
              <a:rPr lang="en-US" sz="1200" dirty="0"/>
              <a:t>Will depend on the issues that President Biden plans to push forward along with the Covid-19 related legislation. </a:t>
            </a:r>
          </a:p>
          <a:p>
            <a:pPr lvl="3"/>
            <a:r>
              <a:rPr lang="en-US" sz="1200" dirty="0"/>
              <a:t>Aside from EO’s and those regulations that can be repealed through the CRA, the regulatory climate will be more onerous, but to what extent is hard to tell  </a:t>
            </a:r>
          </a:p>
          <a:p>
            <a:pPr lvl="3"/>
            <a:r>
              <a:rPr lang="en-US" sz="1200" dirty="0"/>
              <a:t>This could be a split outcome depending on the industry </a:t>
            </a:r>
          </a:p>
          <a:p>
            <a:pPr lvl="4"/>
            <a:r>
              <a:rPr lang="en-US" dirty="0"/>
              <a:t>Energy company operations likely to be more costly </a:t>
            </a:r>
          </a:p>
          <a:p>
            <a:pPr lvl="4"/>
            <a:r>
              <a:rPr lang="en-US" dirty="0"/>
              <a:t>Small business enterprises could become cheaper to operate through changes in immigration laws and other regulatory exemptions </a:t>
            </a:r>
          </a:p>
          <a:p>
            <a:endParaRPr lang="en-US" sz="1200"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1" name="Slide Number Placeholder 10">
            <a:extLst>
              <a:ext uri="{FF2B5EF4-FFF2-40B4-BE49-F238E27FC236}">
                <a16:creationId xmlns:a16="http://schemas.microsoft.com/office/drawing/2014/main" id="{CFD13E19-1A93-4095-AADD-C65A718CD72A}"/>
              </a:ext>
            </a:extLst>
          </p:cNvPr>
          <p:cNvSpPr>
            <a:spLocks noGrp="1"/>
          </p:cNvSpPr>
          <p:nvPr>
            <p:ph type="sldNum" sz="quarter" idx="12"/>
          </p:nvPr>
        </p:nvSpPr>
        <p:spPr/>
        <p:txBody>
          <a:bodyPr/>
          <a:lstStyle/>
          <a:p>
            <a:fld id="{2083E393-C0BF-4ED8-8545-7E4C90AFF831}"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496195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Recommendations – Regulatory </a:t>
            </a:r>
            <a:endParaRPr lang="en-US" dirty="0"/>
          </a:p>
        </p:txBody>
      </p:sp>
      <p:sp>
        <p:nvSpPr>
          <p:cNvPr id="14" name="Text Placeholder 13">
            <a:extLst>
              <a:ext uri="{FF2B5EF4-FFF2-40B4-BE49-F238E27FC236}">
                <a16:creationId xmlns:a16="http://schemas.microsoft.com/office/drawing/2014/main" id="{B795FB08-8262-457A-B210-3AF041D4C59C}"/>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C7DF43D7-65CF-4A6D-84F1-3F8195706D61}"/>
              </a:ext>
            </a:extLst>
          </p:cNvPr>
          <p:cNvSpPr>
            <a:spLocks noGrp="1"/>
          </p:cNvSpPr>
          <p:nvPr>
            <p:ph idx="1"/>
          </p:nvPr>
        </p:nvSpPr>
        <p:spPr/>
        <p:txBody>
          <a:bodyPr/>
          <a:lstStyle/>
          <a:p>
            <a:pPr lvl="2">
              <a:spcAft>
                <a:spcPts val="1000"/>
              </a:spcAft>
            </a:pPr>
            <a:r>
              <a:rPr lang="en-US" dirty="0"/>
              <a:t>The Plight of the Community Reinvestment Act (CRA)– Case Study </a:t>
            </a:r>
          </a:p>
          <a:p>
            <a:pPr lvl="2">
              <a:spcAft>
                <a:spcPts val="1000"/>
              </a:spcAft>
            </a:pPr>
            <a:r>
              <a:rPr lang="en-US" dirty="0"/>
              <a:t>The CRA was enacted in 1977 for a simple purpose: encouraging banks to invest the deposits they receive from communities in those communities. The CRA was a response to overt redlining and the tendency of banks to make loans where they were most profitable, regardless of community needs.</a:t>
            </a:r>
          </a:p>
          <a:p>
            <a:pPr lvl="2">
              <a:spcAft>
                <a:spcPts val="1000"/>
              </a:spcAft>
            </a:pPr>
            <a:r>
              <a:rPr lang="en-US" dirty="0"/>
              <a:t>Bipartisan groups of regulators, the banking industry, and community advocates all agree that with well-conceived regulatory changes, the CRA could be more effective. </a:t>
            </a:r>
          </a:p>
          <a:p>
            <a:pPr lvl="2">
              <a:spcAft>
                <a:spcPts val="1000"/>
              </a:spcAft>
            </a:pPr>
            <a:r>
              <a:rPr lang="en-US" dirty="0"/>
              <a:t>CRA regulations have undergone major revision only once, in 1995. In December 2019, the Comptroller of the Currency (OCC) and the Federal Deposit Insurance Corporation (FDIC) proposed dramatic changes in the regulations. </a:t>
            </a:r>
          </a:p>
          <a:p>
            <a:pPr lvl="2">
              <a:spcAft>
                <a:spcPts val="1000"/>
              </a:spcAft>
            </a:pPr>
            <a:r>
              <a:rPr lang="en-US" dirty="0"/>
              <a:t>But one thing is clear, regulators don’t agree on how to improve the CRA and the timetable for doing so- leaving many companies in balance. Finality of the current rulemaking hangs in the balance of the election as a Biden presidency could sufficiently amend the currently proposed CRA regulations. </a:t>
            </a:r>
          </a:p>
          <a:p>
            <a:pPr lvl="2">
              <a:spcAft>
                <a:spcPts val="1000"/>
              </a:spcAft>
            </a:pPr>
            <a:r>
              <a:rPr lang="en-US" dirty="0"/>
              <a:t>The outcome of the election will determine the extent that related companies will need to increase the amount of resources necessary to comply with new regulations for the CRA. </a:t>
            </a:r>
          </a:p>
          <a:p>
            <a:pPr lvl="2">
              <a:spcAft>
                <a:spcPts val="1000"/>
              </a:spcAft>
            </a:pPr>
            <a:r>
              <a:rPr lang="en-US" dirty="0"/>
              <a:t>Whether related companies need to comply through acquisition of another company, augment human resources to administer the program, or increase their physical and technological foot print, changes to their insurance platform (M&amp;A advisory services, Benefits, cyber and </a:t>
            </a:r>
            <a:r>
              <a:rPr lang="en-US" dirty="0" err="1"/>
              <a:t>p&amp;c</a:t>
            </a:r>
            <a:r>
              <a:rPr lang="en-US" dirty="0"/>
              <a:t> insurance) will be required. </a:t>
            </a:r>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5" name="Slide Number Placeholder 14">
            <a:extLst>
              <a:ext uri="{FF2B5EF4-FFF2-40B4-BE49-F238E27FC236}">
                <a16:creationId xmlns:a16="http://schemas.microsoft.com/office/drawing/2014/main" id="{232E2EA8-943C-4346-8EF6-E4F833AB7914}"/>
              </a:ext>
            </a:extLst>
          </p:cNvPr>
          <p:cNvSpPr>
            <a:spLocks noGrp="1"/>
          </p:cNvSpPr>
          <p:nvPr>
            <p:ph type="sldNum" sz="quarter" idx="12"/>
          </p:nvPr>
        </p:nvSpPr>
        <p:spPr/>
        <p:txBody>
          <a:bodyPr/>
          <a:lstStyle/>
          <a:p>
            <a:fld id="{2083E393-C0BF-4ED8-8545-7E4C90AFF831}"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634460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Recommendations – Regulatory </a:t>
            </a:r>
            <a:endParaRPr lang="en-US" dirty="0"/>
          </a:p>
        </p:txBody>
      </p:sp>
      <p:sp>
        <p:nvSpPr>
          <p:cNvPr id="18" name="Text Placeholder 17">
            <a:extLst>
              <a:ext uri="{FF2B5EF4-FFF2-40B4-BE49-F238E27FC236}">
                <a16:creationId xmlns:a16="http://schemas.microsoft.com/office/drawing/2014/main" id="{A4E06EFD-2A4F-4FEB-8137-9E28553F6A9A}"/>
              </a:ext>
            </a:extLst>
          </p:cNvPr>
          <p:cNvSpPr>
            <a:spLocks noGrp="1"/>
          </p:cNvSpPr>
          <p:nvPr>
            <p:ph type="body" sz="quarter" idx="13"/>
          </p:nvPr>
        </p:nvSpPr>
        <p:spPr/>
        <p:txBody>
          <a:bodyPr/>
          <a:lstStyle/>
          <a:p>
            <a:r>
              <a:rPr lang="en-US" dirty="0"/>
              <a:t>Lessons Learned</a:t>
            </a:r>
          </a:p>
          <a:p>
            <a:endParaRPr lang="en-US" dirty="0"/>
          </a:p>
        </p:txBody>
      </p:sp>
      <p:sp>
        <p:nvSpPr>
          <p:cNvPr id="3" name="Content Placeholder 2">
            <a:extLst>
              <a:ext uri="{FF2B5EF4-FFF2-40B4-BE49-F238E27FC236}">
                <a16:creationId xmlns:a16="http://schemas.microsoft.com/office/drawing/2014/main" id="{DE85E25D-84EA-4B73-B316-597EFE781204}"/>
              </a:ext>
            </a:extLst>
          </p:cNvPr>
          <p:cNvSpPr>
            <a:spLocks noGrp="1"/>
          </p:cNvSpPr>
          <p:nvPr>
            <p:ph idx="1"/>
          </p:nvPr>
        </p:nvSpPr>
        <p:spPr>
          <a:xfrm>
            <a:off x="457200" y="1524000"/>
            <a:ext cx="4419600" cy="4572000"/>
          </a:xfrm>
        </p:spPr>
        <p:txBody>
          <a:bodyPr/>
          <a:lstStyle/>
          <a:p>
            <a:pPr lvl="2"/>
            <a:r>
              <a:rPr lang="en-US" dirty="0"/>
              <a:t>A Biden presidency will create further regulatory limbo for many industries</a:t>
            </a:r>
          </a:p>
          <a:p>
            <a:pPr lvl="2"/>
            <a:r>
              <a:rPr lang="en-US" dirty="0"/>
              <a:t>There are many CRA-like regulations that hang in the balance </a:t>
            </a:r>
          </a:p>
          <a:p>
            <a:pPr lvl="3"/>
            <a:r>
              <a:rPr lang="en-US" dirty="0"/>
              <a:t>E.g. environmental compliance for energy-based companies </a:t>
            </a:r>
          </a:p>
          <a:p>
            <a:pPr lvl="2"/>
            <a:r>
              <a:rPr lang="en-US" dirty="0"/>
              <a:t>Companies should anticipate how to tackle these new challenges </a:t>
            </a:r>
          </a:p>
          <a:p>
            <a:pPr lvl="2"/>
            <a:r>
              <a:rPr lang="en-US" dirty="0"/>
              <a:t>Regulatory changes for either administration requires deep knowledge of how to mitigate the escalating costs of compliance through insurance products and platform revisions</a:t>
            </a:r>
          </a:p>
          <a:p>
            <a:endParaRPr lang="en-US" dirty="0"/>
          </a:p>
          <a:p>
            <a:endParaRPr lang="en-US"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grpSp>
        <p:nvGrpSpPr>
          <p:cNvPr id="19" name="Group 33">
            <a:extLst>
              <a:ext uri="{FF2B5EF4-FFF2-40B4-BE49-F238E27FC236}">
                <a16:creationId xmlns:a16="http://schemas.microsoft.com/office/drawing/2014/main" id="{B1D6216B-2773-4615-8FBA-2EF7F74756FB}"/>
              </a:ext>
            </a:extLst>
          </p:cNvPr>
          <p:cNvGrpSpPr>
            <a:grpSpLocks noChangeAspect="1"/>
          </p:cNvGrpSpPr>
          <p:nvPr/>
        </p:nvGrpSpPr>
        <p:grpSpPr bwMode="auto">
          <a:xfrm>
            <a:off x="6172200" y="2133600"/>
            <a:ext cx="2007496" cy="2514600"/>
            <a:chOff x="351" y="2368"/>
            <a:chExt cx="384" cy="481"/>
          </a:xfrm>
        </p:grpSpPr>
        <p:sp>
          <p:nvSpPr>
            <p:cNvPr id="20" name="AutoShape 32">
              <a:extLst>
                <a:ext uri="{FF2B5EF4-FFF2-40B4-BE49-F238E27FC236}">
                  <a16:creationId xmlns:a16="http://schemas.microsoft.com/office/drawing/2014/main" id="{ADAD5329-946E-4DDC-A262-41109B1CB309}"/>
                </a:ext>
              </a:extLst>
            </p:cNvPr>
            <p:cNvSpPr>
              <a:spLocks noChangeAspect="1" noChangeArrowheads="1" noTextEdit="1"/>
            </p:cNvSpPr>
            <p:nvPr/>
          </p:nvSpPr>
          <p:spPr bwMode="auto">
            <a:xfrm>
              <a:off x="351" y="2368"/>
              <a:ext cx="384"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4">
              <a:extLst>
                <a:ext uri="{FF2B5EF4-FFF2-40B4-BE49-F238E27FC236}">
                  <a16:creationId xmlns:a16="http://schemas.microsoft.com/office/drawing/2014/main" id="{6953A434-5FE3-4DDF-9753-613E6374AD48}"/>
                </a:ext>
              </a:extLst>
            </p:cNvPr>
            <p:cNvSpPr>
              <a:spLocks noEditPoints="1"/>
            </p:cNvSpPr>
            <p:nvPr/>
          </p:nvSpPr>
          <p:spPr bwMode="auto">
            <a:xfrm>
              <a:off x="350" y="2367"/>
              <a:ext cx="386" cy="482"/>
            </a:xfrm>
            <a:custGeom>
              <a:avLst/>
              <a:gdLst>
                <a:gd name="T0" fmla="*/ 288 w 320"/>
                <a:gd name="T1" fmla="*/ 24 h 400"/>
                <a:gd name="T2" fmla="*/ 271 w 320"/>
                <a:gd name="T3" fmla="*/ 24 h 400"/>
                <a:gd name="T4" fmla="*/ 242 w 320"/>
                <a:gd name="T5" fmla="*/ 24 h 400"/>
                <a:gd name="T6" fmla="*/ 225 w 320"/>
                <a:gd name="T7" fmla="*/ 5 h 400"/>
                <a:gd name="T8" fmla="*/ 211 w 320"/>
                <a:gd name="T9" fmla="*/ 0 h 400"/>
                <a:gd name="T10" fmla="*/ 108 w 320"/>
                <a:gd name="T11" fmla="*/ 0 h 400"/>
                <a:gd name="T12" fmla="*/ 94 w 320"/>
                <a:gd name="T13" fmla="*/ 5 h 400"/>
                <a:gd name="T14" fmla="*/ 77 w 320"/>
                <a:gd name="T15" fmla="*/ 24 h 400"/>
                <a:gd name="T16" fmla="*/ 48 w 320"/>
                <a:gd name="T17" fmla="*/ 24 h 400"/>
                <a:gd name="T18" fmla="*/ 32 w 320"/>
                <a:gd name="T19" fmla="*/ 24 h 400"/>
                <a:gd name="T20" fmla="*/ 0 w 320"/>
                <a:gd name="T21" fmla="*/ 56 h 400"/>
                <a:gd name="T22" fmla="*/ 0 w 320"/>
                <a:gd name="T23" fmla="*/ 368 h 400"/>
                <a:gd name="T24" fmla="*/ 32 w 320"/>
                <a:gd name="T25" fmla="*/ 400 h 400"/>
                <a:gd name="T26" fmla="*/ 288 w 320"/>
                <a:gd name="T27" fmla="*/ 400 h 400"/>
                <a:gd name="T28" fmla="*/ 320 w 320"/>
                <a:gd name="T29" fmla="*/ 368 h 400"/>
                <a:gd name="T30" fmla="*/ 320 w 320"/>
                <a:gd name="T31" fmla="*/ 56 h 400"/>
                <a:gd name="T32" fmla="*/ 288 w 320"/>
                <a:gd name="T33" fmla="*/ 24 h 400"/>
                <a:gd name="T34" fmla="*/ 279 w 320"/>
                <a:gd name="T35" fmla="*/ 352 h 400"/>
                <a:gd name="T36" fmla="*/ 271 w 320"/>
                <a:gd name="T37" fmla="*/ 360 h 400"/>
                <a:gd name="T38" fmla="*/ 48 w 320"/>
                <a:gd name="T39" fmla="*/ 360 h 400"/>
                <a:gd name="T40" fmla="*/ 40 w 320"/>
                <a:gd name="T41" fmla="*/ 352 h 400"/>
                <a:gd name="T42" fmla="*/ 40 w 320"/>
                <a:gd name="T43" fmla="*/ 72 h 400"/>
                <a:gd name="T44" fmla="*/ 48 w 320"/>
                <a:gd name="T45" fmla="*/ 64 h 400"/>
                <a:gd name="T46" fmla="*/ 77 w 320"/>
                <a:gd name="T47" fmla="*/ 64 h 400"/>
                <a:gd name="T48" fmla="*/ 94 w 320"/>
                <a:gd name="T49" fmla="*/ 82 h 400"/>
                <a:gd name="T50" fmla="*/ 108 w 320"/>
                <a:gd name="T51" fmla="*/ 88 h 400"/>
                <a:gd name="T52" fmla="*/ 211 w 320"/>
                <a:gd name="T53" fmla="*/ 88 h 400"/>
                <a:gd name="T54" fmla="*/ 225 w 320"/>
                <a:gd name="T55" fmla="*/ 82 h 400"/>
                <a:gd name="T56" fmla="*/ 242 w 320"/>
                <a:gd name="T57" fmla="*/ 64 h 400"/>
                <a:gd name="T58" fmla="*/ 271 w 320"/>
                <a:gd name="T59" fmla="*/ 64 h 400"/>
                <a:gd name="T60" fmla="*/ 271 w 320"/>
                <a:gd name="T61" fmla="*/ 64 h 400"/>
                <a:gd name="T62" fmla="*/ 279 w 320"/>
                <a:gd name="T63" fmla="*/ 72 h 400"/>
                <a:gd name="T64" fmla="*/ 279 w 320"/>
                <a:gd name="T65" fmla="*/ 35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400">
                  <a:moveTo>
                    <a:pt x="288" y="24"/>
                  </a:moveTo>
                  <a:cubicBezTo>
                    <a:pt x="271" y="24"/>
                    <a:pt x="271" y="24"/>
                    <a:pt x="271" y="24"/>
                  </a:cubicBezTo>
                  <a:cubicBezTo>
                    <a:pt x="242" y="24"/>
                    <a:pt x="242" y="24"/>
                    <a:pt x="242" y="24"/>
                  </a:cubicBezTo>
                  <a:cubicBezTo>
                    <a:pt x="225" y="5"/>
                    <a:pt x="225" y="5"/>
                    <a:pt x="225" y="5"/>
                  </a:cubicBezTo>
                  <a:cubicBezTo>
                    <a:pt x="222" y="2"/>
                    <a:pt x="216" y="0"/>
                    <a:pt x="211" y="0"/>
                  </a:cubicBezTo>
                  <a:cubicBezTo>
                    <a:pt x="108" y="0"/>
                    <a:pt x="108" y="0"/>
                    <a:pt x="108" y="0"/>
                  </a:cubicBezTo>
                  <a:cubicBezTo>
                    <a:pt x="103" y="0"/>
                    <a:pt x="97" y="2"/>
                    <a:pt x="94" y="5"/>
                  </a:cubicBezTo>
                  <a:cubicBezTo>
                    <a:pt x="77" y="24"/>
                    <a:pt x="77" y="24"/>
                    <a:pt x="77" y="24"/>
                  </a:cubicBezTo>
                  <a:cubicBezTo>
                    <a:pt x="48" y="24"/>
                    <a:pt x="48" y="24"/>
                    <a:pt x="48" y="24"/>
                  </a:cubicBezTo>
                  <a:cubicBezTo>
                    <a:pt x="32" y="24"/>
                    <a:pt x="32" y="24"/>
                    <a:pt x="32" y="24"/>
                  </a:cubicBezTo>
                  <a:cubicBezTo>
                    <a:pt x="14" y="24"/>
                    <a:pt x="0" y="38"/>
                    <a:pt x="0" y="56"/>
                  </a:cubicBezTo>
                  <a:cubicBezTo>
                    <a:pt x="0" y="368"/>
                    <a:pt x="0" y="368"/>
                    <a:pt x="0" y="368"/>
                  </a:cubicBezTo>
                  <a:cubicBezTo>
                    <a:pt x="0" y="385"/>
                    <a:pt x="14" y="400"/>
                    <a:pt x="32" y="400"/>
                  </a:cubicBezTo>
                  <a:cubicBezTo>
                    <a:pt x="288" y="400"/>
                    <a:pt x="288" y="400"/>
                    <a:pt x="288" y="400"/>
                  </a:cubicBezTo>
                  <a:cubicBezTo>
                    <a:pt x="305" y="400"/>
                    <a:pt x="320" y="385"/>
                    <a:pt x="320" y="368"/>
                  </a:cubicBezTo>
                  <a:cubicBezTo>
                    <a:pt x="320" y="56"/>
                    <a:pt x="320" y="56"/>
                    <a:pt x="320" y="56"/>
                  </a:cubicBezTo>
                  <a:cubicBezTo>
                    <a:pt x="320" y="38"/>
                    <a:pt x="305" y="24"/>
                    <a:pt x="288" y="24"/>
                  </a:cubicBezTo>
                  <a:close/>
                  <a:moveTo>
                    <a:pt x="279" y="352"/>
                  </a:moveTo>
                  <a:cubicBezTo>
                    <a:pt x="279" y="356"/>
                    <a:pt x="275" y="360"/>
                    <a:pt x="271" y="360"/>
                  </a:cubicBezTo>
                  <a:cubicBezTo>
                    <a:pt x="48" y="360"/>
                    <a:pt x="48" y="360"/>
                    <a:pt x="48" y="360"/>
                  </a:cubicBezTo>
                  <a:cubicBezTo>
                    <a:pt x="44" y="360"/>
                    <a:pt x="40" y="356"/>
                    <a:pt x="40" y="352"/>
                  </a:cubicBezTo>
                  <a:cubicBezTo>
                    <a:pt x="40" y="72"/>
                    <a:pt x="40" y="72"/>
                    <a:pt x="40" y="72"/>
                  </a:cubicBezTo>
                  <a:cubicBezTo>
                    <a:pt x="40" y="67"/>
                    <a:pt x="44" y="64"/>
                    <a:pt x="48" y="64"/>
                  </a:cubicBezTo>
                  <a:cubicBezTo>
                    <a:pt x="77" y="64"/>
                    <a:pt x="77" y="64"/>
                    <a:pt x="77" y="64"/>
                  </a:cubicBezTo>
                  <a:cubicBezTo>
                    <a:pt x="94" y="82"/>
                    <a:pt x="94" y="82"/>
                    <a:pt x="94" y="82"/>
                  </a:cubicBezTo>
                  <a:cubicBezTo>
                    <a:pt x="97" y="85"/>
                    <a:pt x="103" y="88"/>
                    <a:pt x="108" y="88"/>
                  </a:cubicBezTo>
                  <a:cubicBezTo>
                    <a:pt x="211" y="88"/>
                    <a:pt x="211" y="88"/>
                    <a:pt x="211" y="88"/>
                  </a:cubicBezTo>
                  <a:cubicBezTo>
                    <a:pt x="216" y="88"/>
                    <a:pt x="222" y="85"/>
                    <a:pt x="225" y="82"/>
                  </a:cubicBezTo>
                  <a:cubicBezTo>
                    <a:pt x="242" y="64"/>
                    <a:pt x="242" y="64"/>
                    <a:pt x="242" y="64"/>
                  </a:cubicBezTo>
                  <a:cubicBezTo>
                    <a:pt x="271" y="64"/>
                    <a:pt x="271" y="64"/>
                    <a:pt x="271" y="64"/>
                  </a:cubicBezTo>
                  <a:cubicBezTo>
                    <a:pt x="271" y="64"/>
                    <a:pt x="271" y="64"/>
                    <a:pt x="271" y="64"/>
                  </a:cubicBezTo>
                  <a:cubicBezTo>
                    <a:pt x="275" y="64"/>
                    <a:pt x="279" y="67"/>
                    <a:pt x="279" y="72"/>
                  </a:cubicBezTo>
                  <a:lnTo>
                    <a:pt x="279" y="35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5">
              <a:extLst>
                <a:ext uri="{FF2B5EF4-FFF2-40B4-BE49-F238E27FC236}">
                  <a16:creationId xmlns:a16="http://schemas.microsoft.com/office/drawing/2014/main" id="{AE280A80-4CA1-41B3-9C75-03BD790715CC}"/>
                </a:ext>
              </a:extLst>
            </p:cNvPr>
            <p:cNvSpPr>
              <a:spLocks/>
            </p:cNvSpPr>
            <p:nvPr/>
          </p:nvSpPr>
          <p:spPr bwMode="auto">
            <a:xfrm>
              <a:off x="469" y="2543"/>
              <a:ext cx="163" cy="124"/>
            </a:xfrm>
            <a:custGeom>
              <a:avLst/>
              <a:gdLst>
                <a:gd name="T0" fmla="*/ 121 w 135"/>
                <a:gd name="T1" fmla="*/ 3 h 103"/>
                <a:gd name="T2" fmla="*/ 110 w 135"/>
                <a:gd name="T3" fmla="*/ 3 h 103"/>
                <a:gd name="T4" fmla="*/ 52 w 135"/>
                <a:gd name="T5" fmla="*/ 61 h 103"/>
                <a:gd name="T6" fmla="*/ 25 w 135"/>
                <a:gd name="T7" fmla="*/ 35 h 103"/>
                <a:gd name="T8" fmla="*/ 14 w 135"/>
                <a:gd name="T9" fmla="*/ 36 h 103"/>
                <a:gd name="T10" fmla="*/ 3 w 135"/>
                <a:gd name="T11" fmla="*/ 46 h 103"/>
                <a:gd name="T12" fmla="*/ 4 w 135"/>
                <a:gd name="T13" fmla="*/ 58 h 103"/>
                <a:gd name="T14" fmla="*/ 46 w 135"/>
                <a:gd name="T15" fmla="*/ 100 h 103"/>
                <a:gd name="T16" fmla="*/ 48 w 135"/>
                <a:gd name="T17" fmla="*/ 101 h 103"/>
                <a:gd name="T18" fmla="*/ 58 w 135"/>
                <a:gd name="T19" fmla="*/ 100 h 103"/>
                <a:gd name="T20" fmla="*/ 132 w 135"/>
                <a:gd name="T21" fmla="*/ 25 h 103"/>
                <a:gd name="T22" fmla="*/ 132 w 135"/>
                <a:gd name="T23" fmla="*/ 14 h 103"/>
                <a:gd name="T24" fmla="*/ 121 w 135"/>
                <a:gd name="T25" fmla="*/ 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103">
                  <a:moveTo>
                    <a:pt x="121" y="3"/>
                  </a:moveTo>
                  <a:cubicBezTo>
                    <a:pt x="118" y="0"/>
                    <a:pt x="113" y="0"/>
                    <a:pt x="110" y="3"/>
                  </a:cubicBezTo>
                  <a:cubicBezTo>
                    <a:pt x="52" y="61"/>
                    <a:pt x="52" y="61"/>
                    <a:pt x="52" y="61"/>
                  </a:cubicBezTo>
                  <a:cubicBezTo>
                    <a:pt x="25" y="35"/>
                    <a:pt x="25" y="35"/>
                    <a:pt x="25" y="35"/>
                  </a:cubicBezTo>
                  <a:cubicBezTo>
                    <a:pt x="22" y="32"/>
                    <a:pt x="17" y="32"/>
                    <a:pt x="14" y="36"/>
                  </a:cubicBezTo>
                  <a:cubicBezTo>
                    <a:pt x="3" y="46"/>
                    <a:pt x="3" y="46"/>
                    <a:pt x="3" y="46"/>
                  </a:cubicBezTo>
                  <a:cubicBezTo>
                    <a:pt x="0" y="50"/>
                    <a:pt x="0" y="55"/>
                    <a:pt x="4" y="58"/>
                  </a:cubicBezTo>
                  <a:cubicBezTo>
                    <a:pt x="46" y="100"/>
                    <a:pt x="46" y="100"/>
                    <a:pt x="46" y="100"/>
                  </a:cubicBezTo>
                  <a:cubicBezTo>
                    <a:pt x="47" y="100"/>
                    <a:pt x="47" y="101"/>
                    <a:pt x="48" y="101"/>
                  </a:cubicBezTo>
                  <a:cubicBezTo>
                    <a:pt x="51" y="103"/>
                    <a:pt x="55" y="103"/>
                    <a:pt x="58" y="100"/>
                  </a:cubicBezTo>
                  <a:cubicBezTo>
                    <a:pt x="132" y="25"/>
                    <a:pt x="132" y="25"/>
                    <a:pt x="132" y="25"/>
                  </a:cubicBezTo>
                  <a:cubicBezTo>
                    <a:pt x="135" y="22"/>
                    <a:pt x="135" y="17"/>
                    <a:pt x="132" y="14"/>
                  </a:cubicBezTo>
                  <a:lnTo>
                    <a:pt x="121" y="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Slide Number Placeholder 22">
            <a:extLst>
              <a:ext uri="{FF2B5EF4-FFF2-40B4-BE49-F238E27FC236}">
                <a16:creationId xmlns:a16="http://schemas.microsoft.com/office/drawing/2014/main" id="{E61FE215-BDCC-485A-ABAE-A615BBA8FC91}"/>
              </a:ext>
            </a:extLst>
          </p:cNvPr>
          <p:cNvSpPr>
            <a:spLocks noGrp="1"/>
          </p:cNvSpPr>
          <p:nvPr>
            <p:ph type="sldNum" sz="quarter" idx="12"/>
          </p:nvPr>
        </p:nvSpPr>
        <p:spPr/>
        <p:txBody>
          <a:bodyPr/>
          <a:lstStyle/>
          <a:p>
            <a:fld id="{2083E393-C0BF-4ED8-8545-7E4C90AFF831}"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110952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Recommendations – Taxes </a:t>
            </a:r>
            <a:endParaRPr lang="en-US" dirty="0"/>
          </a:p>
        </p:txBody>
      </p:sp>
      <p:sp>
        <p:nvSpPr>
          <p:cNvPr id="10" name="Text Placeholder 9">
            <a:extLst>
              <a:ext uri="{FF2B5EF4-FFF2-40B4-BE49-F238E27FC236}">
                <a16:creationId xmlns:a16="http://schemas.microsoft.com/office/drawing/2014/main" id="{580347FB-CF02-4785-AB77-8C9012855AA3}"/>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1A52F4C4-E29F-4E39-A72F-8859CEFF095B}"/>
              </a:ext>
            </a:extLst>
          </p:cNvPr>
          <p:cNvSpPr>
            <a:spLocks noGrp="1"/>
          </p:cNvSpPr>
          <p:nvPr>
            <p:ph idx="1"/>
          </p:nvPr>
        </p:nvSpPr>
        <p:spPr>
          <a:xfrm>
            <a:off x="457200" y="1387733"/>
            <a:ext cx="8229600" cy="4708267"/>
          </a:xfrm>
        </p:spPr>
        <p:txBody>
          <a:bodyPr/>
          <a:lstStyle/>
          <a:p>
            <a:pPr lvl="0"/>
            <a:r>
              <a:rPr lang="en-US" dirty="0">
                <a:solidFill>
                  <a:srgbClr val="C00000"/>
                </a:solidFill>
              </a:rPr>
              <a:t>Trump Presidency Continues Four More Years:</a:t>
            </a:r>
          </a:p>
          <a:p>
            <a:pPr lvl="2"/>
            <a:r>
              <a:rPr lang="en-US" sz="1200" dirty="0"/>
              <a:t>Certain JCTA policies become permanent and corporate tax rates decrease - could be thwarted by a Democratic Congress, but this is unlikely given the assumption that a Trump win means a held Senate. </a:t>
            </a:r>
          </a:p>
          <a:p>
            <a:pPr lvl="0"/>
            <a:endParaRPr lang="en-US" sz="1200" dirty="0"/>
          </a:p>
          <a:p>
            <a:pPr lvl="0"/>
            <a:r>
              <a:rPr lang="en-US" dirty="0">
                <a:solidFill>
                  <a:srgbClr val="0070C0"/>
                </a:solidFill>
              </a:rPr>
              <a:t>A Biden Win: </a:t>
            </a:r>
          </a:p>
          <a:p>
            <a:pPr lvl="2"/>
            <a:r>
              <a:rPr lang="en-US" sz="1200" dirty="0"/>
              <a:t>+ Democratic Congress</a:t>
            </a:r>
          </a:p>
          <a:p>
            <a:pPr lvl="3"/>
            <a:r>
              <a:rPr lang="en-US" sz="1200" dirty="0"/>
              <a:t>In an increasingly polarized political environment, winning that House-Senate-White House trifecta means everything. </a:t>
            </a:r>
          </a:p>
          <a:p>
            <a:pPr lvl="3"/>
            <a:r>
              <a:rPr lang="en-US" sz="1200" dirty="0"/>
              <a:t>It’s how Democrats passed the 2010 health-care law without a Republican vote. It’s how Republicans passed the 2017 tax cuts without a Democratic vote.</a:t>
            </a:r>
          </a:p>
          <a:p>
            <a:pPr lvl="2"/>
            <a:r>
              <a:rPr lang="en-US" sz="1200" dirty="0"/>
              <a:t>+ Split Congress </a:t>
            </a:r>
          </a:p>
          <a:p>
            <a:pPr lvl="3"/>
            <a:r>
              <a:rPr lang="en-US" sz="1200" dirty="0"/>
              <a:t>On the other hand, a Biden victory where Democrats fall short of a Senate majority would leave Majority Leader Mitch McConnell (R., Ky.) deciding which bills get a vote. </a:t>
            </a:r>
          </a:p>
          <a:p>
            <a:pPr lvl="3"/>
            <a:r>
              <a:rPr lang="en-US" sz="1200" dirty="0"/>
              <a:t>Tax policy would be fought on a narrower field, largely over expiring provisions and retirement-savings incentives.</a:t>
            </a:r>
          </a:p>
          <a:p>
            <a:pPr lvl="3"/>
            <a:r>
              <a:rPr lang="en-US" sz="1200" dirty="0"/>
              <a:t>Will also depend on the issues that President Biden plans to push forward along with the Covid-19 related legislation. </a:t>
            </a:r>
          </a:p>
          <a:p>
            <a:pPr lvl="3"/>
            <a:r>
              <a:rPr lang="en-US" sz="1200" dirty="0"/>
              <a:t>Aside from EO’s and those regulations that can be repealed through the CRA, the regulatory climate will be more onerous, but to what extent is hard to tell  </a:t>
            </a:r>
          </a:p>
          <a:p>
            <a:pPr lvl="3"/>
            <a:r>
              <a:rPr lang="en-US" sz="1200" dirty="0"/>
              <a:t>This could be a split outcome depending on the industry </a:t>
            </a:r>
          </a:p>
          <a:p>
            <a:pPr lvl="4"/>
            <a:r>
              <a:rPr lang="en-US" dirty="0"/>
              <a:t>Energy company operations likely to be more costly </a:t>
            </a:r>
          </a:p>
          <a:p>
            <a:pPr lvl="4"/>
            <a:r>
              <a:rPr lang="en-US" dirty="0"/>
              <a:t>Small business enterprises could become cheaper to operate through changes in immigration laws and other regulatory exemptions </a:t>
            </a:r>
          </a:p>
          <a:p>
            <a:endParaRPr lang="en-US" sz="1200"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1" name="Slide Number Placeholder 10">
            <a:extLst>
              <a:ext uri="{FF2B5EF4-FFF2-40B4-BE49-F238E27FC236}">
                <a16:creationId xmlns:a16="http://schemas.microsoft.com/office/drawing/2014/main" id="{155A2CCC-8046-494F-98BB-F9E7ECBD3F8A}"/>
              </a:ext>
            </a:extLst>
          </p:cNvPr>
          <p:cNvSpPr>
            <a:spLocks noGrp="1"/>
          </p:cNvSpPr>
          <p:nvPr>
            <p:ph type="sldNum" sz="quarter" idx="12"/>
          </p:nvPr>
        </p:nvSpPr>
        <p:spPr/>
        <p:txBody>
          <a:bodyPr/>
          <a:lstStyle/>
          <a:p>
            <a:fld id="{2083E393-C0BF-4ED8-8545-7E4C90AFF831}"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595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Recommendations – Taxes </a:t>
            </a:r>
            <a:endParaRPr lang="en-US" dirty="0"/>
          </a:p>
        </p:txBody>
      </p:sp>
      <p:sp>
        <p:nvSpPr>
          <p:cNvPr id="10" name="Text Placeholder 9">
            <a:extLst>
              <a:ext uri="{FF2B5EF4-FFF2-40B4-BE49-F238E27FC236}">
                <a16:creationId xmlns:a16="http://schemas.microsoft.com/office/drawing/2014/main" id="{63460F19-4292-4D66-B417-3926CC650A74}"/>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360E2F01-F46F-475D-B43A-32049D8F5A6D}"/>
              </a:ext>
            </a:extLst>
          </p:cNvPr>
          <p:cNvSpPr>
            <a:spLocks noGrp="1"/>
          </p:cNvSpPr>
          <p:nvPr>
            <p:ph idx="1"/>
          </p:nvPr>
        </p:nvSpPr>
        <p:spPr/>
        <p:txBody>
          <a:bodyPr/>
          <a:lstStyle/>
          <a:p>
            <a:r>
              <a:rPr lang="en-US" dirty="0"/>
              <a:t>Transactions</a:t>
            </a:r>
          </a:p>
          <a:p>
            <a:pPr lvl="2"/>
            <a:r>
              <a:rPr lang="en-US" sz="1200" dirty="0"/>
              <a:t>Given the likelihood of a varied outcome in the election, transactional tax insurance is a viable option to mitigate tax risk. </a:t>
            </a:r>
          </a:p>
          <a:p>
            <a:pPr lvl="2"/>
            <a:r>
              <a:rPr lang="en-US" sz="1200" dirty="0"/>
              <a:t>Carriers won’t insure rate risk, but they will continue to back tax insurance policies that can deal economics and mitigate the risk associated with an unfavorable tax ruling. </a:t>
            </a:r>
          </a:p>
          <a:p>
            <a:pPr lvl="2"/>
            <a:r>
              <a:rPr lang="en-US" sz="1200" dirty="0"/>
              <a:t>Policies don’t usually cover change in law retroactively.</a:t>
            </a:r>
          </a:p>
          <a:p>
            <a:pPr>
              <a:spcBef>
                <a:spcPts val="1200"/>
              </a:spcBef>
            </a:pPr>
            <a:r>
              <a:rPr lang="en-US" dirty="0"/>
              <a:t>Renewables </a:t>
            </a:r>
          </a:p>
          <a:p>
            <a:pPr lvl="2"/>
            <a:r>
              <a:rPr lang="en-US" sz="1200" dirty="0"/>
              <a:t>A key incentive for tax equity investing in renewable projects, particularly wind and solar, is the associated tax credits and depreciation deductions that a tax equity investor obtains and can monetize. </a:t>
            </a:r>
          </a:p>
          <a:p>
            <a:pPr lvl="2"/>
            <a:r>
              <a:rPr lang="en-US" sz="1200" dirty="0"/>
              <a:t>For tax equity investors, realizing the intended tax benefits is of primary importance, and tax insurance has been repeatedly used by sponsors and tax equity investors to allay concerns that the intended tax benefits could be challenged by a taxing authority</a:t>
            </a:r>
          </a:p>
          <a:p>
            <a:pPr lvl="2"/>
            <a:r>
              <a:rPr lang="en-US" sz="1200" dirty="0"/>
              <a:t>In a Biden administration, renewables and incentives to invest in renewables will likely increase</a:t>
            </a:r>
          </a:p>
          <a:p>
            <a:pPr lvl="2"/>
            <a:r>
              <a:rPr lang="en-US" sz="1200" dirty="0"/>
              <a:t>From a tax equity investor’s perspective, a properly placed tax insurance policy allows tax equity investors to execute on the investment with complete certainty on realizing the intended tax benefits and without concern that the sponsor may be unable to financially fulfil its tax indemnification obligation in the event of a successful challenge by a taxing authority. </a:t>
            </a:r>
          </a:p>
          <a:p>
            <a:endParaRPr lang="en-US" sz="1200"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1" name="Slide Number Placeholder 10">
            <a:extLst>
              <a:ext uri="{FF2B5EF4-FFF2-40B4-BE49-F238E27FC236}">
                <a16:creationId xmlns:a16="http://schemas.microsoft.com/office/drawing/2014/main" id="{1B8EE67B-D1AF-4FFB-AB4A-21F3C42DB4EA}"/>
              </a:ext>
            </a:extLst>
          </p:cNvPr>
          <p:cNvSpPr>
            <a:spLocks noGrp="1"/>
          </p:cNvSpPr>
          <p:nvPr>
            <p:ph type="sldNum" sz="quarter" idx="12"/>
          </p:nvPr>
        </p:nvSpPr>
        <p:spPr/>
        <p:txBody>
          <a:bodyPr/>
          <a:lstStyle/>
          <a:p>
            <a:fld id="{2083E393-C0BF-4ED8-8545-7E4C90AFF831}"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780307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Recommendations – Taxes </a:t>
            </a:r>
            <a:endParaRPr lang="en-US" dirty="0"/>
          </a:p>
        </p:txBody>
      </p:sp>
      <p:sp>
        <p:nvSpPr>
          <p:cNvPr id="10" name="Text Placeholder 9">
            <a:extLst>
              <a:ext uri="{FF2B5EF4-FFF2-40B4-BE49-F238E27FC236}">
                <a16:creationId xmlns:a16="http://schemas.microsoft.com/office/drawing/2014/main" id="{F2EB1930-0310-4FC1-97E6-414EBD825135}"/>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B95195C0-4F2A-49BB-A135-E6C577A96C29}"/>
              </a:ext>
            </a:extLst>
          </p:cNvPr>
          <p:cNvSpPr>
            <a:spLocks noGrp="1"/>
          </p:cNvSpPr>
          <p:nvPr>
            <p:ph idx="1"/>
          </p:nvPr>
        </p:nvSpPr>
        <p:spPr/>
        <p:txBody>
          <a:bodyPr/>
          <a:lstStyle/>
          <a:p>
            <a:r>
              <a:rPr lang="en-US" dirty="0"/>
              <a:t>Renewables (</a:t>
            </a:r>
            <a:r>
              <a:rPr lang="en-US" dirty="0" err="1"/>
              <a:t>con’t</a:t>
            </a:r>
            <a:r>
              <a:rPr lang="en-US" dirty="0"/>
              <a:t>)</a:t>
            </a:r>
          </a:p>
          <a:p>
            <a:pPr lvl="2"/>
            <a:r>
              <a:rPr lang="en-US" sz="1200" dirty="0"/>
              <a:t>From a sponsor’s viewpoint, tax insurance facilitates tax equity investments without concern that it will be unduly exposed from a balance-sheet perspective to a tax indemnification obligation. </a:t>
            </a:r>
          </a:p>
          <a:p>
            <a:pPr lvl="2"/>
            <a:r>
              <a:rPr lang="en-US" sz="1200" dirty="0"/>
              <a:t>In transactions utilizing “back-leverage” whereby the lender is exposed to cash sweeps securing a sponsor’s tax indemnification obligation, tax insurance is also commonly used to protect the back-leverage lender by eliminating the risk that any such cash-sweep provision will be triggered requiring cash to be paid to the tax equity investors instead of to service the debt obligation of the back-leverage lender. </a:t>
            </a:r>
          </a:p>
          <a:p>
            <a:pPr lvl="0">
              <a:spcBef>
                <a:spcPts val="1200"/>
              </a:spcBef>
            </a:pPr>
            <a:r>
              <a:rPr lang="en-US" dirty="0"/>
              <a:t>Tax Planning</a:t>
            </a:r>
          </a:p>
          <a:p>
            <a:pPr lvl="2"/>
            <a:r>
              <a:rPr lang="en-US" sz="1200" dirty="0"/>
              <a:t>With tax uncertainty, the potential to take a tax position with considerable uncertainty often arises, most notably how one characterizes income. </a:t>
            </a:r>
          </a:p>
          <a:p>
            <a:pPr lvl="2"/>
            <a:r>
              <a:rPr lang="en-US" sz="1200" dirty="0"/>
              <a:t>Such tax planning can often be insured through sophisticated tax planning along side a tax broker. </a:t>
            </a:r>
          </a:p>
          <a:p>
            <a:endParaRPr lang="en-US"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1" name="Slide Number Placeholder 10">
            <a:extLst>
              <a:ext uri="{FF2B5EF4-FFF2-40B4-BE49-F238E27FC236}">
                <a16:creationId xmlns:a16="http://schemas.microsoft.com/office/drawing/2014/main" id="{F02276C7-9289-4665-9A6D-E7C8DD6559B6}"/>
              </a:ext>
            </a:extLst>
          </p:cNvPr>
          <p:cNvSpPr>
            <a:spLocks noGrp="1"/>
          </p:cNvSpPr>
          <p:nvPr>
            <p:ph type="sldNum" sz="quarter" idx="12"/>
          </p:nvPr>
        </p:nvSpPr>
        <p:spPr/>
        <p:txBody>
          <a:bodyPr/>
          <a:lstStyle/>
          <a:p>
            <a:fld id="{2083E393-C0BF-4ED8-8545-7E4C90AFF831}"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341381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Recommendations – International Investment &amp; Trade </a:t>
            </a:r>
            <a:endParaRPr lang="en-US" dirty="0"/>
          </a:p>
        </p:txBody>
      </p:sp>
      <p:sp>
        <p:nvSpPr>
          <p:cNvPr id="10" name="Text Placeholder 9">
            <a:extLst>
              <a:ext uri="{FF2B5EF4-FFF2-40B4-BE49-F238E27FC236}">
                <a16:creationId xmlns:a16="http://schemas.microsoft.com/office/drawing/2014/main" id="{06FB91A9-6814-42FB-9427-5F4DA2301EBC}"/>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DB2AB267-0FCB-4FAB-B610-573865495128}"/>
              </a:ext>
            </a:extLst>
          </p:cNvPr>
          <p:cNvSpPr>
            <a:spLocks noGrp="1"/>
          </p:cNvSpPr>
          <p:nvPr>
            <p:ph idx="1"/>
          </p:nvPr>
        </p:nvSpPr>
        <p:spPr/>
        <p:txBody>
          <a:bodyPr/>
          <a:lstStyle/>
          <a:p>
            <a:pPr lvl="2"/>
            <a:r>
              <a:rPr lang="en-US" dirty="0">
                <a:highlight>
                  <a:srgbClr val="FFFF00"/>
                </a:highlight>
              </a:rPr>
              <a:t>Examine both existing international footprint and  new investment &amp; trade</a:t>
            </a:r>
          </a:p>
          <a:p>
            <a:pPr lvl="2"/>
            <a:r>
              <a:rPr lang="en-US" dirty="0">
                <a:highlight>
                  <a:srgbClr val="FFFF00"/>
                </a:highlight>
              </a:rPr>
              <a:t>Quantify risks via modeling tools such as Value-at-Political Risk to understand both risk levels and concentration risks and how they may impact on earnings and financial viability</a:t>
            </a:r>
          </a:p>
          <a:p>
            <a:pPr lvl="2"/>
            <a:r>
              <a:rPr lang="en-US" dirty="0">
                <a:highlight>
                  <a:srgbClr val="FFFF00"/>
                </a:highlight>
              </a:rPr>
              <a:t>Investigate, and potentially implement, political risk insurance options early while rates are reasonable and capacity plentiful</a:t>
            </a:r>
          </a:p>
          <a:p>
            <a:pPr lvl="2"/>
            <a:r>
              <a:rPr lang="en-US" dirty="0">
                <a:highlight>
                  <a:srgbClr val="FFFF00"/>
                </a:highlight>
              </a:rPr>
              <a:t>Traditional insurance companies and MIGA (World Bank) and DFC (USG) which offer ‘halo’ effect to investment </a:t>
            </a:r>
          </a:p>
          <a:p>
            <a:endParaRPr lang="en-US" dirty="0"/>
          </a:p>
          <a:p>
            <a:endParaRPr lang="en-US"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1" name="Slide Number Placeholder 10">
            <a:extLst>
              <a:ext uri="{FF2B5EF4-FFF2-40B4-BE49-F238E27FC236}">
                <a16:creationId xmlns:a16="http://schemas.microsoft.com/office/drawing/2014/main" id="{A838BFD8-22EA-4BA2-8B7D-81F4C3D1A367}"/>
              </a:ext>
            </a:extLst>
          </p:cNvPr>
          <p:cNvSpPr>
            <a:spLocks noGrp="1"/>
          </p:cNvSpPr>
          <p:nvPr>
            <p:ph type="sldNum" sz="quarter" idx="12"/>
          </p:nvPr>
        </p:nvSpPr>
        <p:spPr/>
        <p:txBody>
          <a:bodyPr/>
          <a:lstStyle/>
          <a:p>
            <a:fld id="{2083E393-C0BF-4ED8-8545-7E4C90AFF831}"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403874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Recommendations – General </a:t>
            </a:r>
            <a:endParaRPr lang="en-US" dirty="0"/>
          </a:p>
        </p:txBody>
      </p:sp>
      <p:sp>
        <p:nvSpPr>
          <p:cNvPr id="10" name="Text Placeholder 9">
            <a:extLst>
              <a:ext uri="{FF2B5EF4-FFF2-40B4-BE49-F238E27FC236}">
                <a16:creationId xmlns:a16="http://schemas.microsoft.com/office/drawing/2014/main" id="{A7CFF187-9A03-4CE5-B52A-904C627CEC8A}"/>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7E090098-015A-440A-9705-9620509034FB}"/>
              </a:ext>
            </a:extLst>
          </p:cNvPr>
          <p:cNvSpPr>
            <a:spLocks noGrp="1"/>
          </p:cNvSpPr>
          <p:nvPr>
            <p:ph idx="1"/>
          </p:nvPr>
        </p:nvSpPr>
        <p:spPr>
          <a:xfrm>
            <a:off x="3505200" y="1524000"/>
            <a:ext cx="5181600" cy="4572000"/>
          </a:xfrm>
        </p:spPr>
        <p:txBody>
          <a:bodyPr/>
          <a:lstStyle/>
          <a:p>
            <a:pPr lvl="2"/>
            <a:r>
              <a:rPr lang="en-US" dirty="0"/>
              <a:t>As the general election goes into full swing, some commentators will suggest things like loading up on infrastructure and changing exposures to or within the energy or health-care sectors. Their predictions could make sense if the three assumptions above hold true. A few of them may even work out in the months immediately before and after the election.</a:t>
            </a:r>
          </a:p>
          <a:p>
            <a:pPr lvl="2"/>
            <a:endParaRPr lang="en-US" dirty="0"/>
          </a:p>
          <a:p>
            <a:pPr lvl="2"/>
            <a:r>
              <a:rPr lang="en-US" dirty="0"/>
              <a:t>We believe that, from a planning perspective, investors should keep their sights on the long-term secular trends that live well beyond election cycles.</a:t>
            </a:r>
          </a:p>
          <a:p>
            <a:pPr lvl="2"/>
            <a:endParaRPr lang="en-US" dirty="0"/>
          </a:p>
          <a:p>
            <a:pPr lvl="2"/>
            <a:r>
              <a:rPr lang="en-US" dirty="0"/>
              <a:t>From a financial-planning perspective, prudence dictates a consideration of everything that might happen in the upcoming election. It also dictates readiness to react and the resolve not to overreact.</a:t>
            </a:r>
          </a:p>
          <a:p>
            <a:pPr lvl="2"/>
            <a:endParaRPr lang="en-US" dirty="0"/>
          </a:p>
          <a:p>
            <a:endParaRPr lang="en-US"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grpSp>
        <p:nvGrpSpPr>
          <p:cNvPr id="11" name="Group 10">
            <a:extLst>
              <a:ext uri="{FF2B5EF4-FFF2-40B4-BE49-F238E27FC236}">
                <a16:creationId xmlns:a16="http://schemas.microsoft.com/office/drawing/2014/main" id="{639F6003-C277-481E-9501-4D559C986A9A}"/>
              </a:ext>
            </a:extLst>
          </p:cNvPr>
          <p:cNvGrpSpPr/>
          <p:nvPr/>
        </p:nvGrpSpPr>
        <p:grpSpPr>
          <a:xfrm>
            <a:off x="445264" y="1676400"/>
            <a:ext cx="2303214" cy="2124636"/>
            <a:chOff x="2435225" y="3798888"/>
            <a:chExt cx="798513" cy="736601"/>
          </a:xfrm>
        </p:grpSpPr>
        <p:sp>
          <p:nvSpPr>
            <p:cNvPr id="12" name="AutoShape 26">
              <a:extLst>
                <a:ext uri="{FF2B5EF4-FFF2-40B4-BE49-F238E27FC236}">
                  <a16:creationId xmlns:a16="http://schemas.microsoft.com/office/drawing/2014/main" id="{187B4E43-251C-45C9-9065-410AC73BB5DD}"/>
                </a:ext>
              </a:extLst>
            </p:cNvPr>
            <p:cNvSpPr>
              <a:spLocks noChangeAspect="1" noChangeArrowheads="1" noTextEdit="1"/>
            </p:cNvSpPr>
            <p:nvPr/>
          </p:nvSpPr>
          <p:spPr bwMode="auto">
            <a:xfrm>
              <a:off x="2435225" y="3798888"/>
              <a:ext cx="796925" cy="736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8">
              <a:extLst>
                <a:ext uri="{FF2B5EF4-FFF2-40B4-BE49-F238E27FC236}">
                  <a16:creationId xmlns:a16="http://schemas.microsoft.com/office/drawing/2014/main" id="{88A50DB9-35F9-4F65-A62C-985214C126ED}"/>
                </a:ext>
              </a:extLst>
            </p:cNvPr>
            <p:cNvSpPr>
              <a:spLocks/>
            </p:cNvSpPr>
            <p:nvPr/>
          </p:nvSpPr>
          <p:spPr bwMode="auto">
            <a:xfrm>
              <a:off x="2435225" y="3800476"/>
              <a:ext cx="798513" cy="444500"/>
            </a:xfrm>
            <a:custGeom>
              <a:avLst/>
              <a:gdLst>
                <a:gd name="T0" fmla="*/ 589 w 628"/>
                <a:gd name="T1" fmla="*/ 0 h 350"/>
                <a:gd name="T2" fmla="*/ 39 w 628"/>
                <a:gd name="T3" fmla="*/ 0 h 350"/>
                <a:gd name="T4" fmla="*/ 0 w 628"/>
                <a:gd name="T5" fmla="*/ 39 h 350"/>
                <a:gd name="T6" fmla="*/ 0 w 628"/>
                <a:gd name="T7" fmla="*/ 310 h 350"/>
                <a:gd name="T8" fmla="*/ 30 w 628"/>
                <a:gd name="T9" fmla="*/ 348 h 350"/>
                <a:gd name="T10" fmla="*/ 30 w 628"/>
                <a:gd name="T11" fmla="*/ 269 h 350"/>
                <a:gd name="T12" fmla="*/ 91 w 628"/>
                <a:gd name="T13" fmla="*/ 203 h 350"/>
                <a:gd name="T14" fmla="*/ 81 w 628"/>
                <a:gd name="T15" fmla="*/ 171 h 350"/>
                <a:gd name="T16" fmla="*/ 140 w 628"/>
                <a:gd name="T17" fmla="*/ 113 h 350"/>
                <a:gd name="T18" fmla="*/ 198 w 628"/>
                <a:gd name="T19" fmla="*/ 171 h 350"/>
                <a:gd name="T20" fmla="*/ 189 w 628"/>
                <a:gd name="T21" fmla="*/ 203 h 350"/>
                <a:gd name="T22" fmla="*/ 302 w 628"/>
                <a:gd name="T23" fmla="*/ 203 h 350"/>
                <a:gd name="T24" fmla="*/ 330 w 628"/>
                <a:gd name="T25" fmla="*/ 213 h 350"/>
                <a:gd name="T26" fmla="*/ 343 w 628"/>
                <a:gd name="T27" fmla="*/ 241 h 350"/>
                <a:gd name="T28" fmla="*/ 330 w 628"/>
                <a:gd name="T29" fmla="*/ 270 h 350"/>
                <a:gd name="T30" fmla="*/ 302 w 628"/>
                <a:gd name="T31" fmla="*/ 280 h 350"/>
                <a:gd name="T32" fmla="*/ 205 w 628"/>
                <a:gd name="T33" fmla="*/ 280 h 350"/>
                <a:gd name="T34" fmla="*/ 205 w 628"/>
                <a:gd name="T35" fmla="*/ 350 h 350"/>
                <a:gd name="T36" fmla="*/ 589 w 628"/>
                <a:gd name="T37" fmla="*/ 350 h 350"/>
                <a:gd name="T38" fmla="*/ 628 w 628"/>
                <a:gd name="T39" fmla="*/ 310 h 350"/>
                <a:gd name="T40" fmla="*/ 628 w 628"/>
                <a:gd name="T41" fmla="*/ 39 h 350"/>
                <a:gd name="T42" fmla="*/ 589 w 628"/>
                <a:gd name="T43"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8" h="350">
                  <a:moveTo>
                    <a:pt x="589" y="0"/>
                  </a:moveTo>
                  <a:cubicBezTo>
                    <a:pt x="39" y="0"/>
                    <a:pt x="39" y="0"/>
                    <a:pt x="39" y="0"/>
                  </a:cubicBezTo>
                  <a:cubicBezTo>
                    <a:pt x="18" y="0"/>
                    <a:pt x="0" y="18"/>
                    <a:pt x="0" y="39"/>
                  </a:cubicBezTo>
                  <a:cubicBezTo>
                    <a:pt x="0" y="310"/>
                    <a:pt x="0" y="310"/>
                    <a:pt x="0" y="310"/>
                  </a:cubicBezTo>
                  <a:cubicBezTo>
                    <a:pt x="0" y="329"/>
                    <a:pt x="13" y="344"/>
                    <a:pt x="30" y="348"/>
                  </a:cubicBezTo>
                  <a:cubicBezTo>
                    <a:pt x="30" y="269"/>
                    <a:pt x="30" y="269"/>
                    <a:pt x="30" y="269"/>
                  </a:cubicBezTo>
                  <a:cubicBezTo>
                    <a:pt x="30" y="235"/>
                    <a:pt x="57" y="206"/>
                    <a:pt x="91" y="203"/>
                  </a:cubicBezTo>
                  <a:cubicBezTo>
                    <a:pt x="85" y="194"/>
                    <a:pt x="81" y="183"/>
                    <a:pt x="81" y="171"/>
                  </a:cubicBezTo>
                  <a:cubicBezTo>
                    <a:pt x="81" y="139"/>
                    <a:pt x="107" y="113"/>
                    <a:pt x="140" y="113"/>
                  </a:cubicBezTo>
                  <a:cubicBezTo>
                    <a:pt x="172" y="113"/>
                    <a:pt x="198" y="139"/>
                    <a:pt x="198" y="171"/>
                  </a:cubicBezTo>
                  <a:cubicBezTo>
                    <a:pt x="198" y="183"/>
                    <a:pt x="195" y="194"/>
                    <a:pt x="189" y="203"/>
                  </a:cubicBezTo>
                  <a:cubicBezTo>
                    <a:pt x="302" y="203"/>
                    <a:pt x="302" y="203"/>
                    <a:pt x="302" y="203"/>
                  </a:cubicBezTo>
                  <a:cubicBezTo>
                    <a:pt x="312" y="203"/>
                    <a:pt x="322" y="207"/>
                    <a:pt x="330" y="213"/>
                  </a:cubicBezTo>
                  <a:cubicBezTo>
                    <a:pt x="337" y="220"/>
                    <a:pt x="343" y="230"/>
                    <a:pt x="343" y="241"/>
                  </a:cubicBezTo>
                  <a:cubicBezTo>
                    <a:pt x="343" y="253"/>
                    <a:pt x="337" y="263"/>
                    <a:pt x="330" y="270"/>
                  </a:cubicBezTo>
                  <a:cubicBezTo>
                    <a:pt x="322" y="276"/>
                    <a:pt x="312" y="280"/>
                    <a:pt x="302" y="280"/>
                  </a:cubicBezTo>
                  <a:cubicBezTo>
                    <a:pt x="258" y="280"/>
                    <a:pt x="220" y="280"/>
                    <a:pt x="205" y="280"/>
                  </a:cubicBezTo>
                  <a:cubicBezTo>
                    <a:pt x="205" y="350"/>
                    <a:pt x="205" y="350"/>
                    <a:pt x="205" y="350"/>
                  </a:cubicBezTo>
                  <a:cubicBezTo>
                    <a:pt x="589" y="350"/>
                    <a:pt x="589" y="350"/>
                    <a:pt x="589" y="350"/>
                  </a:cubicBezTo>
                  <a:cubicBezTo>
                    <a:pt x="611" y="350"/>
                    <a:pt x="628" y="332"/>
                    <a:pt x="628" y="310"/>
                  </a:cubicBezTo>
                  <a:cubicBezTo>
                    <a:pt x="628" y="39"/>
                    <a:pt x="628" y="39"/>
                    <a:pt x="628" y="39"/>
                  </a:cubicBezTo>
                  <a:cubicBezTo>
                    <a:pt x="628" y="18"/>
                    <a:pt x="611" y="0"/>
                    <a:pt x="5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Oval 29">
              <a:extLst>
                <a:ext uri="{FF2B5EF4-FFF2-40B4-BE49-F238E27FC236}">
                  <a16:creationId xmlns:a16="http://schemas.microsoft.com/office/drawing/2014/main" id="{0506FBDB-36B0-41FF-9A40-D8BC6C0828D7}"/>
                </a:ext>
              </a:extLst>
            </p:cNvPr>
            <p:cNvSpPr>
              <a:spLocks noChangeArrowheads="1"/>
            </p:cNvSpPr>
            <p:nvPr/>
          </p:nvSpPr>
          <p:spPr bwMode="auto">
            <a:xfrm>
              <a:off x="2563813" y="3968751"/>
              <a:ext cx="98425" cy="984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30">
              <a:extLst>
                <a:ext uri="{FF2B5EF4-FFF2-40B4-BE49-F238E27FC236}">
                  <a16:creationId xmlns:a16="http://schemas.microsoft.com/office/drawing/2014/main" id="{CDEEFCA5-02EE-42E5-B1B9-92829A9A4A35}"/>
                </a:ext>
              </a:extLst>
            </p:cNvPr>
            <p:cNvSpPr>
              <a:spLocks/>
            </p:cNvSpPr>
            <p:nvPr/>
          </p:nvSpPr>
          <p:spPr bwMode="auto">
            <a:xfrm>
              <a:off x="2497138" y="4084638"/>
              <a:ext cx="349250" cy="450850"/>
            </a:xfrm>
            <a:custGeom>
              <a:avLst/>
              <a:gdLst>
                <a:gd name="T0" fmla="*/ 253 w 274"/>
                <a:gd name="T1" fmla="*/ 0 h 355"/>
                <a:gd name="T2" fmla="*/ 47 w 274"/>
                <a:gd name="T3" fmla="*/ 0 h 355"/>
                <a:gd name="T4" fmla="*/ 0 w 274"/>
                <a:gd name="T5" fmla="*/ 46 h 355"/>
                <a:gd name="T6" fmla="*/ 0 w 274"/>
                <a:gd name="T7" fmla="*/ 159 h 355"/>
                <a:gd name="T8" fmla="*/ 16 w 274"/>
                <a:gd name="T9" fmla="*/ 175 h 355"/>
                <a:gd name="T10" fmla="*/ 32 w 274"/>
                <a:gd name="T11" fmla="*/ 159 h 355"/>
                <a:gd name="T12" fmla="*/ 32 w 274"/>
                <a:gd name="T13" fmla="*/ 54 h 355"/>
                <a:gd name="T14" fmla="*/ 38 w 274"/>
                <a:gd name="T15" fmla="*/ 50 h 355"/>
                <a:gd name="T16" fmla="*/ 45 w 274"/>
                <a:gd name="T17" fmla="*/ 54 h 355"/>
                <a:gd name="T18" fmla="*/ 45 w 274"/>
                <a:gd name="T19" fmla="*/ 334 h 355"/>
                <a:gd name="T20" fmla="*/ 65 w 274"/>
                <a:gd name="T21" fmla="*/ 355 h 355"/>
                <a:gd name="T22" fmla="*/ 84 w 274"/>
                <a:gd name="T23" fmla="*/ 334 h 355"/>
                <a:gd name="T24" fmla="*/ 84 w 274"/>
                <a:gd name="T25" fmla="*/ 175 h 355"/>
                <a:gd name="T26" fmla="*/ 97 w 274"/>
                <a:gd name="T27" fmla="*/ 175 h 355"/>
                <a:gd name="T28" fmla="*/ 97 w 274"/>
                <a:gd name="T29" fmla="*/ 334 h 355"/>
                <a:gd name="T30" fmla="*/ 117 w 274"/>
                <a:gd name="T31" fmla="*/ 355 h 355"/>
                <a:gd name="T32" fmla="*/ 136 w 274"/>
                <a:gd name="T33" fmla="*/ 334 h 355"/>
                <a:gd name="T34" fmla="*/ 136 w 274"/>
                <a:gd name="T35" fmla="*/ 52 h 355"/>
                <a:gd name="T36" fmla="*/ 151 w 274"/>
                <a:gd name="T37" fmla="*/ 37 h 355"/>
                <a:gd name="T38" fmla="*/ 253 w 274"/>
                <a:gd name="T39" fmla="*/ 37 h 355"/>
                <a:gd name="T40" fmla="*/ 274 w 274"/>
                <a:gd name="T41" fmla="*/ 18 h 355"/>
                <a:gd name="T42" fmla="*/ 253 w 274"/>
                <a:gd name="T4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355">
                  <a:moveTo>
                    <a:pt x="253" y="0"/>
                  </a:moveTo>
                  <a:cubicBezTo>
                    <a:pt x="47" y="0"/>
                    <a:pt x="47" y="0"/>
                    <a:pt x="47" y="0"/>
                  </a:cubicBezTo>
                  <a:cubicBezTo>
                    <a:pt x="21" y="0"/>
                    <a:pt x="0" y="21"/>
                    <a:pt x="0" y="46"/>
                  </a:cubicBezTo>
                  <a:cubicBezTo>
                    <a:pt x="0" y="159"/>
                    <a:pt x="0" y="159"/>
                    <a:pt x="0" y="159"/>
                  </a:cubicBezTo>
                  <a:cubicBezTo>
                    <a:pt x="0" y="168"/>
                    <a:pt x="7" y="175"/>
                    <a:pt x="16" y="175"/>
                  </a:cubicBezTo>
                  <a:cubicBezTo>
                    <a:pt x="25" y="175"/>
                    <a:pt x="32" y="168"/>
                    <a:pt x="32" y="159"/>
                  </a:cubicBezTo>
                  <a:cubicBezTo>
                    <a:pt x="32" y="54"/>
                    <a:pt x="32" y="54"/>
                    <a:pt x="32" y="54"/>
                  </a:cubicBezTo>
                  <a:cubicBezTo>
                    <a:pt x="32" y="52"/>
                    <a:pt x="36" y="50"/>
                    <a:pt x="38" y="50"/>
                  </a:cubicBezTo>
                  <a:cubicBezTo>
                    <a:pt x="41" y="50"/>
                    <a:pt x="45" y="52"/>
                    <a:pt x="45" y="54"/>
                  </a:cubicBezTo>
                  <a:cubicBezTo>
                    <a:pt x="45" y="334"/>
                    <a:pt x="45" y="334"/>
                    <a:pt x="45" y="334"/>
                  </a:cubicBezTo>
                  <a:cubicBezTo>
                    <a:pt x="45" y="345"/>
                    <a:pt x="53" y="355"/>
                    <a:pt x="65" y="355"/>
                  </a:cubicBezTo>
                  <a:cubicBezTo>
                    <a:pt x="76" y="355"/>
                    <a:pt x="84" y="345"/>
                    <a:pt x="84" y="334"/>
                  </a:cubicBezTo>
                  <a:cubicBezTo>
                    <a:pt x="84" y="175"/>
                    <a:pt x="84" y="175"/>
                    <a:pt x="84" y="175"/>
                  </a:cubicBezTo>
                  <a:cubicBezTo>
                    <a:pt x="97" y="175"/>
                    <a:pt x="97" y="175"/>
                    <a:pt x="97" y="175"/>
                  </a:cubicBezTo>
                  <a:cubicBezTo>
                    <a:pt x="97" y="334"/>
                    <a:pt x="97" y="334"/>
                    <a:pt x="97" y="334"/>
                  </a:cubicBezTo>
                  <a:cubicBezTo>
                    <a:pt x="97" y="345"/>
                    <a:pt x="105" y="355"/>
                    <a:pt x="117" y="355"/>
                  </a:cubicBezTo>
                  <a:cubicBezTo>
                    <a:pt x="128" y="355"/>
                    <a:pt x="136" y="345"/>
                    <a:pt x="136" y="334"/>
                  </a:cubicBezTo>
                  <a:cubicBezTo>
                    <a:pt x="136" y="52"/>
                    <a:pt x="136" y="52"/>
                    <a:pt x="136" y="52"/>
                  </a:cubicBezTo>
                  <a:cubicBezTo>
                    <a:pt x="136" y="38"/>
                    <a:pt x="142" y="37"/>
                    <a:pt x="151" y="37"/>
                  </a:cubicBezTo>
                  <a:cubicBezTo>
                    <a:pt x="161" y="37"/>
                    <a:pt x="204" y="37"/>
                    <a:pt x="253" y="37"/>
                  </a:cubicBezTo>
                  <a:cubicBezTo>
                    <a:pt x="265" y="37"/>
                    <a:pt x="274" y="29"/>
                    <a:pt x="274" y="18"/>
                  </a:cubicBezTo>
                  <a:cubicBezTo>
                    <a:pt x="274" y="8"/>
                    <a:pt x="265" y="0"/>
                    <a:pt x="2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1">
              <a:extLst>
                <a:ext uri="{FF2B5EF4-FFF2-40B4-BE49-F238E27FC236}">
                  <a16:creationId xmlns:a16="http://schemas.microsoft.com/office/drawing/2014/main" id="{807A1CE6-3834-40A7-A698-1D2CDDABE542}"/>
                </a:ext>
              </a:extLst>
            </p:cNvPr>
            <p:cNvSpPr>
              <a:spLocks noEditPoints="1"/>
            </p:cNvSpPr>
            <p:nvPr/>
          </p:nvSpPr>
          <p:spPr bwMode="auto">
            <a:xfrm>
              <a:off x="2701925" y="4273551"/>
              <a:ext cx="530225" cy="261938"/>
            </a:xfrm>
            <a:custGeom>
              <a:avLst/>
              <a:gdLst>
                <a:gd name="T0" fmla="*/ 87 w 417"/>
                <a:gd name="T1" fmla="*/ 107 h 206"/>
                <a:gd name="T2" fmla="*/ 126 w 417"/>
                <a:gd name="T3" fmla="*/ 68 h 206"/>
                <a:gd name="T4" fmla="*/ 87 w 417"/>
                <a:gd name="T5" fmla="*/ 29 h 206"/>
                <a:gd name="T6" fmla="*/ 48 w 417"/>
                <a:gd name="T7" fmla="*/ 68 h 206"/>
                <a:gd name="T8" fmla="*/ 87 w 417"/>
                <a:gd name="T9" fmla="*/ 107 h 206"/>
                <a:gd name="T10" fmla="*/ 128 w 417"/>
                <a:gd name="T11" fmla="*/ 119 h 206"/>
                <a:gd name="T12" fmla="*/ 46 w 417"/>
                <a:gd name="T13" fmla="*/ 119 h 206"/>
                <a:gd name="T14" fmla="*/ 0 w 417"/>
                <a:gd name="T15" fmla="*/ 166 h 206"/>
                <a:gd name="T16" fmla="*/ 0 w 417"/>
                <a:gd name="T17" fmla="*/ 206 h 206"/>
                <a:gd name="T18" fmla="*/ 174 w 417"/>
                <a:gd name="T19" fmla="*/ 206 h 206"/>
                <a:gd name="T20" fmla="*/ 174 w 417"/>
                <a:gd name="T21" fmla="*/ 166 h 206"/>
                <a:gd name="T22" fmla="*/ 128 w 417"/>
                <a:gd name="T23" fmla="*/ 119 h 206"/>
                <a:gd name="T24" fmla="*/ 208 w 417"/>
                <a:gd name="T25" fmla="*/ 81 h 206"/>
                <a:gd name="T26" fmla="*/ 247 w 417"/>
                <a:gd name="T27" fmla="*/ 42 h 206"/>
                <a:gd name="T28" fmla="*/ 208 w 417"/>
                <a:gd name="T29" fmla="*/ 0 h 206"/>
                <a:gd name="T30" fmla="*/ 170 w 417"/>
                <a:gd name="T31" fmla="*/ 42 h 206"/>
                <a:gd name="T32" fmla="*/ 208 w 417"/>
                <a:gd name="T33" fmla="*/ 81 h 206"/>
                <a:gd name="T34" fmla="*/ 278 w 417"/>
                <a:gd name="T35" fmla="*/ 104 h 206"/>
                <a:gd name="T36" fmla="*/ 249 w 417"/>
                <a:gd name="T37" fmla="*/ 94 h 206"/>
                <a:gd name="T38" fmla="*/ 168 w 417"/>
                <a:gd name="T39" fmla="*/ 94 h 206"/>
                <a:gd name="T40" fmla="*/ 139 w 417"/>
                <a:gd name="T41" fmla="*/ 104 h 206"/>
                <a:gd name="T42" fmla="*/ 191 w 417"/>
                <a:gd name="T43" fmla="*/ 166 h 206"/>
                <a:gd name="T44" fmla="*/ 191 w 417"/>
                <a:gd name="T45" fmla="*/ 206 h 206"/>
                <a:gd name="T46" fmla="*/ 226 w 417"/>
                <a:gd name="T47" fmla="*/ 206 h 206"/>
                <a:gd name="T48" fmla="*/ 226 w 417"/>
                <a:gd name="T49" fmla="*/ 166 h 206"/>
                <a:gd name="T50" fmla="*/ 278 w 417"/>
                <a:gd name="T51" fmla="*/ 104 h 206"/>
                <a:gd name="T52" fmla="*/ 330 w 417"/>
                <a:gd name="T53" fmla="*/ 107 h 206"/>
                <a:gd name="T54" fmla="*/ 368 w 417"/>
                <a:gd name="T55" fmla="*/ 68 h 206"/>
                <a:gd name="T56" fmla="*/ 330 w 417"/>
                <a:gd name="T57" fmla="*/ 29 h 206"/>
                <a:gd name="T58" fmla="*/ 291 w 417"/>
                <a:gd name="T59" fmla="*/ 68 h 206"/>
                <a:gd name="T60" fmla="*/ 330 w 417"/>
                <a:gd name="T61" fmla="*/ 107 h 206"/>
                <a:gd name="T62" fmla="*/ 370 w 417"/>
                <a:gd name="T63" fmla="*/ 119 h 206"/>
                <a:gd name="T64" fmla="*/ 289 w 417"/>
                <a:gd name="T65" fmla="*/ 119 h 206"/>
                <a:gd name="T66" fmla="*/ 242 w 417"/>
                <a:gd name="T67" fmla="*/ 166 h 206"/>
                <a:gd name="T68" fmla="*/ 242 w 417"/>
                <a:gd name="T69" fmla="*/ 206 h 206"/>
                <a:gd name="T70" fmla="*/ 417 w 417"/>
                <a:gd name="T71" fmla="*/ 206 h 206"/>
                <a:gd name="T72" fmla="*/ 417 w 417"/>
                <a:gd name="T73" fmla="*/ 166 h 206"/>
                <a:gd name="T74" fmla="*/ 370 w 417"/>
                <a:gd name="T75" fmla="*/ 11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206">
                  <a:moveTo>
                    <a:pt x="87" y="107"/>
                  </a:moveTo>
                  <a:cubicBezTo>
                    <a:pt x="109" y="107"/>
                    <a:pt x="126" y="89"/>
                    <a:pt x="126" y="68"/>
                  </a:cubicBezTo>
                  <a:cubicBezTo>
                    <a:pt x="126" y="46"/>
                    <a:pt x="109" y="29"/>
                    <a:pt x="87" y="29"/>
                  </a:cubicBezTo>
                  <a:cubicBezTo>
                    <a:pt x="66" y="29"/>
                    <a:pt x="48" y="46"/>
                    <a:pt x="48" y="68"/>
                  </a:cubicBezTo>
                  <a:cubicBezTo>
                    <a:pt x="48" y="89"/>
                    <a:pt x="66" y="107"/>
                    <a:pt x="87" y="107"/>
                  </a:cubicBezTo>
                  <a:close/>
                  <a:moveTo>
                    <a:pt x="128" y="119"/>
                  </a:moveTo>
                  <a:cubicBezTo>
                    <a:pt x="46" y="119"/>
                    <a:pt x="46" y="119"/>
                    <a:pt x="46" y="119"/>
                  </a:cubicBezTo>
                  <a:cubicBezTo>
                    <a:pt x="21" y="119"/>
                    <a:pt x="0" y="140"/>
                    <a:pt x="0" y="166"/>
                  </a:cubicBezTo>
                  <a:cubicBezTo>
                    <a:pt x="0" y="206"/>
                    <a:pt x="0" y="206"/>
                    <a:pt x="0" y="206"/>
                  </a:cubicBezTo>
                  <a:cubicBezTo>
                    <a:pt x="174" y="206"/>
                    <a:pt x="174" y="206"/>
                    <a:pt x="174" y="206"/>
                  </a:cubicBezTo>
                  <a:cubicBezTo>
                    <a:pt x="174" y="166"/>
                    <a:pt x="174" y="166"/>
                    <a:pt x="174" y="166"/>
                  </a:cubicBezTo>
                  <a:cubicBezTo>
                    <a:pt x="174" y="140"/>
                    <a:pt x="154" y="119"/>
                    <a:pt x="128" y="119"/>
                  </a:cubicBezTo>
                  <a:close/>
                  <a:moveTo>
                    <a:pt x="208" y="81"/>
                  </a:moveTo>
                  <a:cubicBezTo>
                    <a:pt x="230" y="81"/>
                    <a:pt x="247" y="63"/>
                    <a:pt x="247" y="42"/>
                  </a:cubicBezTo>
                  <a:cubicBezTo>
                    <a:pt x="247" y="21"/>
                    <a:pt x="230" y="0"/>
                    <a:pt x="208" y="0"/>
                  </a:cubicBezTo>
                  <a:cubicBezTo>
                    <a:pt x="187" y="0"/>
                    <a:pt x="170" y="21"/>
                    <a:pt x="170" y="42"/>
                  </a:cubicBezTo>
                  <a:cubicBezTo>
                    <a:pt x="170" y="63"/>
                    <a:pt x="187" y="81"/>
                    <a:pt x="208" y="81"/>
                  </a:cubicBezTo>
                  <a:close/>
                  <a:moveTo>
                    <a:pt x="278" y="104"/>
                  </a:moveTo>
                  <a:cubicBezTo>
                    <a:pt x="270" y="97"/>
                    <a:pt x="260" y="94"/>
                    <a:pt x="249" y="94"/>
                  </a:cubicBezTo>
                  <a:cubicBezTo>
                    <a:pt x="168" y="94"/>
                    <a:pt x="168" y="94"/>
                    <a:pt x="168" y="94"/>
                  </a:cubicBezTo>
                  <a:cubicBezTo>
                    <a:pt x="157" y="94"/>
                    <a:pt x="147" y="97"/>
                    <a:pt x="139" y="104"/>
                  </a:cubicBezTo>
                  <a:cubicBezTo>
                    <a:pt x="169" y="109"/>
                    <a:pt x="191" y="135"/>
                    <a:pt x="191" y="166"/>
                  </a:cubicBezTo>
                  <a:cubicBezTo>
                    <a:pt x="191" y="206"/>
                    <a:pt x="191" y="206"/>
                    <a:pt x="191" y="206"/>
                  </a:cubicBezTo>
                  <a:cubicBezTo>
                    <a:pt x="226" y="206"/>
                    <a:pt x="226" y="206"/>
                    <a:pt x="226" y="206"/>
                  </a:cubicBezTo>
                  <a:cubicBezTo>
                    <a:pt x="226" y="166"/>
                    <a:pt x="226" y="166"/>
                    <a:pt x="226" y="166"/>
                  </a:cubicBezTo>
                  <a:cubicBezTo>
                    <a:pt x="226" y="135"/>
                    <a:pt x="248" y="109"/>
                    <a:pt x="278" y="104"/>
                  </a:cubicBezTo>
                  <a:close/>
                  <a:moveTo>
                    <a:pt x="330" y="107"/>
                  </a:moveTo>
                  <a:cubicBezTo>
                    <a:pt x="351" y="107"/>
                    <a:pt x="368" y="89"/>
                    <a:pt x="368" y="68"/>
                  </a:cubicBezTo>
                  <a:cubicBezTo>
                    <a:pt x="368" y="46"/>
                    <a:pt x="351" y="29"/>
                    <a:pt x="330" y="29"/>
                  </a:cubicBezTo>
                  <a:cubicBezTo>
                    <a:pt x="308" y="29"/>
                    <a:pt x="291" y="46"/>
                    <a:pt x="291" y="68"/>
                  </a:cubicBezTo>
                  <a:cubicBezTo>
                    <a:pt x="291" y="89"/>
                    <a:pt x="308" y="107"/>
                    <a:pt x="330" y="107"/>
                  </a:cubicBezTo>
                  <a:close/>
                  <a:moveTo>
                    <a:pt x="370" y="119"/>
                  </a:moveTo>
                  <a:cubicBezTo>
                    <a:pt x="289" y="119"/>
                    <a:pt x="289" y="119"/>
                    <a:pt x="289" y="119"/>
                  </a:cubicBezTo>
                  <a:cubicBezTo>
                    <a:pt x="263" y="119"/>
                    <a:pt x="242" y="140"/>
                    <a:pt x="242" y="166"/>
                  </a:cubicBezTo>
                  <a:cubicBezTo>
                    <a:pt x="242" y="206"/>
                    <a:pt x="242" y="206"/>
                    <a:pt x="242" y="206"/>
                  </a:cubicBezTo>
                  <a:cubicBezTo>
                    <a:pt x="417" y="206"/>
                    <a:pt x="417" y="206"/>
                    <a:pt x="417" y="206"/>
                  </a:cubicBezTo>
                  <a:cubicBezTo>
                    <a:pt x="417" y="166"/>
                    <a:pt x="417" y="166"/>
                    <a:pt x="417" y="166"/>
                  </a:cubicBezTo>
                  <a:cubicBezTo>
                    <a:pt x="417" y="140"/>
                    <a:pt x="396" y="119"/>
                    <a:pt x="370" y="1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Slide Number Placeholder 16">
            <a:extLst>
              <a:ext uri="{FF2B5EF4-FFF2-40B4-BE49-F238E27FC236}">
                <a16:creationId xmlns:a16="http://schemas.microsoft.com/office/drawing/2014/main" id="{4710151C-41F8-4D01-B224-1CD67602EC58}"/>
              </a:ext>
            </a:extLst>
          </p:cNvPr>
          <p:cNvSpPr>
            <a:spLocks noGrp="1"/>
          </p:cNvSpPr>
          <p:nvPr>
            <p:ph type="sldNum" sz="quarter" idx="12"/>
          </p:nvPr>
        </p:nvSpPr>
        <p:spPr/>
        <p:txBody>
          <a:bodyPr/>
          <a:lstStyle/>
          <a:p>
            <a:fld id="{2083E393-C0BF-4ED8-8545-7E4C90AFF831}"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5587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Assumptions </a:t>
            </a:r>
            <a:endParaRPr lang="en-US" dirty="0"/>
          </a:p>
        </p:txBody>
      </p:sp>
      <p:sp>
        <p:nvSpPr>
          <p:cNvPr id="5" name="Text Placeholder 4"/>
          <p:cNvSpPr>
            <a:spLocks noGrp="1"/>
          </p:cNvSpPr>
          <p:nvPr>
            <p:ph type="body" sz="quarter" idx="13"/>
          </p:nvPr>
        </p:nvSpPr>
        <p:spPr/>
        <p:txBody>
          <a:bodyPr/>
          <a:lstStyle/>
          <a:p>
            <a:endParaRPr lang="en-US" dirty="0"/>
          </a:p>
        </p:txBody>
      </p:sp>
      <p:sp>
        <p:nvSpPr>
          <p:cNvPr id="11" name="Content Placeholder 10">
            <a:extLst>
              <a:ext uri="{FF2B5EF4-FFF2-40B4-BE49-F238E27FC236}">
                <a16:creationId xmlns:a16="http://schemas.microsoft.com/office/drawing/2014/main" id="{E54F29D1-1AD5-4BC8-A67A-360AB3CE307F}"/>
              </a:ext>
            </a:extLst>
          </p:cNvPr>
          <p:cNvSpPr>
            <a:spLocks noGrp="1"/>
          </p:cNvSpPr>
          <p:nvPr>
            <p:ph idx="1"/>
          </p:nvPr>
        </p:nvSpPr>
        <p:spPr/>
        <p:txBody>
          <a:bodyPr/>
          <a:lstStyle/>
          <a:p>
            <a:r>
              <a:rPr lang="en-US" sz="1600" dirty="0"/>
              <a:t>Campaign Platforms will be enacted</a:t>
            </a:r>
          </a:p>
          <a:p>
            <a:pPr lvl="2"/>
            <a:r>
              <a:rPr lang="en-US" dirty="0"/>
              <a:t>This is a big “IF.”</a:t>
            </a:r>
          </a:p>
          <a:p>
            <a:pPr lvl="2"/>
            <a:r>
              <a:rPr lang="en-US" dirty="0"/>
              <a:t>Remember Obamacare - Even in the earliest days of a unified Republican government, repeal efforts failed.</a:t>
            </a:r>
          </a:p>
          <a:p>
            <a:pPr lvl="2"/>
            <a:r>
              <a:rPr lang="en-US" dirty="0"/>
              <a:t>Concessions are always made on both sides, regardless of which party controls all of Congress. Take, for example, the attempts to repeal the Affordable Care Act. </a:t>
            </a:r>
          </a:p>
          <a:p>
            <a:pPr>
              <a:spcBef>
                <a:spcPts val="1200"/>
              </a:spcBef>
            </a:pPr>
            <a:r>
              <a:rPr lang="en-US" sz="1600" dirty="0"/>
              <a:t>Companies won’t adapt to change </a:t>
            </a:r>
          </a:p>
          <a:p>
            <a:pPr lvl="2"/>
            <a:r>
              <a:rPr lang="en-US" dirty="0"/>
              <a:t>Impacted industries generally have months — if not years — to adapt and diversify around the opportunities that are created from change. </a:t>
            </a:r>
          </a:p>
          <a:p>
            <a:pPr lvl="2"/>
            <a:r>
              <a:rPr lang="en-US" dirty="0"/>
              <a:t>Smart, long-term investments are not typically predicated on a political landscape that potentially changes every two years.</a:t>
            </a:r>
          </a:p>
          <a:p>
            <a:pPr lvl="2"/>
            <a:r>
              <a:rPr lang="en-US" dirty="0"/>
              <a:t>BUT…has the pandemic created a new norm</a:t>
            </a:r>
          </a:p>
          <a:p>
            <a:pPr>
              <a:spcBef>
                <a:spcPts val="1200"/>
              </a:spcBef>
            </a:pPr>
            <a:r>
              <a:rPr lang="en-US" sz="1600" dirty="0"/>
              <a:t>Ceteris paribus – “with other conditions remaining the same.”</a:t>
            </a:r>
          </a:p>
          <a:p>
            <a:pPr lvl="2"/>
            <a:r>
              <a:rPr lang="en-US" dirty="0"/>
              <a:t>While the concept is a useful tool for economic theory, it rarely prevails.  </a:t>
            </a:r>
          </a:p>
          <a:p>
            <a:pPr lvl="2"/>
            <a:r>
              <a:rPr lang="en-US" dirty="0"/>
              <a:t>There are many moving parts within the economy, company fundamentals, and other investment variables</a:t>
            </a:r>
          </a:p>
          <a:p>
            <a:endParaRPr lang="en-US"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sp>
        <p:nvSpPr>
          <p:cNvPr id="12" name="Slide Number Placeholder 11">
            <a:extLst>
              <a:ext uri="{FF2B5EF4-FFF2-40B4-BE49-F238E27FC236}">
                <a16:creationId xmlns:a16="http://schemas.microsoft.com/office/drawing/2014/main" id="{87FFD543-F4C0-46C1-AD3B-084FC3794608}"/>
              </a:ext>
            </a:extLst>
          </p:cNvPr>
          <p:cNvSpPr>
            <a:spLocks noGrp="1"/>
          </p:cNvSpPr>
          <p:nvPr>
            <p:ph type="sldNum" sz="quarter" idx="12"/>
          </p:nvPr>
        </p:nvSpPr>
        <p:spPr/>
        <p:txBody>
          <a:bodyPr/>
          <a:lstStyle/>
          <a:p>
            <a:fld id="{2083E393-C0BF-4ED8-8545-7E4C90AFF83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4951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History As Our Guide</a:t>
            </a:r>
            <a:endParaRPr lang="en-US" dirty="0"/>
          </a:p>
        </p:txBody>
      </p:sp>
      <p:sp>
        <p:nvSpPr>
          <p:cNvPr id="10" name="Text Placeholder 9">
            <a:extLst>
              <a:ext uri="{FF2B5EF4-FFF2-40B4-BE49-F238E27FC236}">
                <a16:creationId xmlns:a16="http://schemas.microsoft.com/office/drawing/2014/main" id="{2CE84524-6FAA-4FBA-97C2-61890C92DD15}"/>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75D80B35-279A-4621-8326-115422020127}"/>
              </a:ext>
            </a:extLst>
          </p:cNvPr>
          <p:cNvSpPr>
            <a:spLocks noGrp="1"/>
          </p:cNvSpPr>
          <p:nvPr>
            <p:ph idx="1"/>
          </p:nvPr>
        </p:nvSpPr>
        <p:spPr>
          <a:xfrm>
            <a:off x="457200" y="1524000"/>
            <a:ext cx="4876800" cy="4572000"/>
          </a:xfrm>
        </p:spPr>
        <p:txBody>
          <a:bodyPr/>
          <a:lstStyle/>
          <a:p>
            <a:pPr lvl="2"/>
            <a:r>
              <a:rPr lang="en-US" dirty="0"/>
              <a:t>Though the first Tuesday in November may feel like a high-stakes turning point for the markets, history shows that might not necessarily be the case.</a:t>
            </a:r>
          </a:p>
          <a:p>
            <a:pPr lvl="2"/>
            <a:endParaRPr lang="en-US" dirty="0"/>
          </a:p>
          <a:p>
            <a:pPr lvl="2"/>
            <a:r>
              <a:rPr lang="en-US" dirty="0"/>
              <a:t>Dating back to 1933, a Democratic president typically presides over a higher U.S. equity market than a Republican president, said Brian Kraus, head of investment consulting at Hartford Funds.</a:t>
            </a:r>
          </a:p>
          <a:p>
            <a:pPr lvl="2"/>
            <a:endParaRPr lang="en-US" dirty="0"/>
          </a:p>
          <a:p>
            <a:pPr lvl="2"/>
            <a:r>
              <a:rPr lang="en-US" dirty="0"/>
              <a:t>And if you strip away some outliers, such as the boom years under President Bill Clinton or the dips prompted by the dot com bust, there’s practically zero difference in equity market returns, he said.</a:t>
            </a:r>
          </a:p>
          <a:p>
            <a:pPr lvl="2"/>
            <a:endParaRPr lang="en-US" dirty="0"/>
          </a:p>
          <a:p>
            <a:pPr lvl="2"/>
            <a:r>
              <a:rPr lang="en-US" dirty="0"/>
              <a:t>“There is a perception that party affiliations of presidents are going to impact stock market returns much more than actually has played out in the numbers,” Kraus said.</a:t>
            </a:r>
          </a:p>
          <a:p>
            <a:endParaRPr lang="en-US"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grpSp>
        <p:nvGrpSpPr>
          <p:cNvPr id="11" name="Group 80">
            <a:extLst>
              <a:ext uri="{FF2B5EF4-FFF2-40B4-BE49-F238E27FC236}">
                <a16:creationId xmlns:a16="http://schemas.microsoft.com/office/drawing/2014/main" id="{7A8DC782-4C64-42B1-86E4-962EAC864617}"/>
              </a:ext>
            </a:extLst>
          </p:cNvPr>
          <p:cNvGrpSpPr>
            <a:grpSpLocks noChangeAspect="1"/>
          </p:cNvGrpSpPr>
          <p:nvPr/>
        </p:nvGrpSpPr>
        <p:grpSpPr bwMode="auto">
          <a:xfrm>
            <a:off x="6400800" y="1632333"/>
            <a:ext cx="2149844" cy="2209800"/>
            <a:chOff x="1384" y="876"/>
            <a:chExt cx="502" cy="516"/>
          </a:xfrm>
        </p:grpSpPr>
        <p:sp>
          <p:nvSpPr>
            <p:cNvPr id="12" name="AutoShape 79">
              <a:extLst>
                <a:ext uri="{FF2B5EF4-FFF2-40B4-BE49-F238E27FC236}">
                  <a16:creationId xmlns:a16="http://schemas.microsoft.com/office/drawing/2014/main" id="{2AC9B369-16D7-4F84-BBAF-86CAB8ADF423}"/>
                </a:ext>
              </a:extLst>
            </p:cNvPr>
            <p:cNvSpPr>
              <a:spLocks noChangeAspect="1" noChangeArrowheads="1" noTextEdit="1"/>
            </p:cNvSpPr>
            <p:nvPr/>
          </p:nvSpPr>
          <p:spPr bwMode="auto">
            <a:xfrm>
              <a:off x="1384" y="876"/>
              <a:ext cx="502"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81">
              <a:extLst>
                <a:ext uri="{FF2B5EF4-FFF2-40B4-BE49-F238E27FC236}">
                  <a16:creationId xmlns:a16="http://schemas.microsoft.com/office/drawing/2014/main" id="{85E8F51F-94AF-4C4A-99E6-3C2DD77C332D}"/>
                </a:ext>
              </a:extLst>
            </p:cNvPr>
            <p:cNvSpPr>
              <a:spLocks noChangeArrowheads="1"/>
            </p:cNvSpPr>
            <p:nvPr/>
          </p:nvSpPr>
          <p:spPr bwMode="auto">
            <a:xfrm>
              <a:off x="1572" y="874"/>
              <a:ext cx="123" cy="123"/>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2">
              <a:extLst>
                <a:ext uri="{FF2B5EF4-FFF2-40B4-BE49-F238E27FC236}">
                  <a16:creationId xmlns:a16="http://schemas.microsoft.com/office/drawing/2014/main" id="{7804D376-884B-4C89-B1B3-D369E4BC38D6}"/>
                </a:ext>
              </a:extLst>
            </p:cNvPr>
            <p:cNvSpPr>
              <a:spLocks/>
            </p:cNvSpPr>
            <p:nvPr/>
          </p:nvSpPr>
          <p:spPr bwMode="auto">
            <a:xfrm>
              <a:off x="1425" y="1024"/>
              <a:ext cx="390" cy="159"/>
            </a:xfrm>
            <a:custGeom>
              <a:avLst/>
              <a:gdLst>
                <a:gd name="T0" fmla="*/ 14 w 231"/>
                <a:gd name="T1" fmla="*/ 85 h 94"/>
                <a:gd name="T2" fmla="*/ 44 w 231"/>
                <a:gd name="T3" fmla="*/ 93 h 94"/>
                <a:gd name="T4" fmla="*/ 49 w 231"/>
                <a:gd name="T5" fmla="*/ 94 h 94"/>
                <a:gd name="T6" fmla="*/ 65 w 231"/>
                <a:gd name="T7" fmla="*/ 81 h 94"/>
                <a:gd name="T8" fmla="*/ 53 w 231"/>
                <a:gd name="T9" fmla="*/ 61 h 94"/>
                <a:gd name="T10" fmla="*/ 64 w 231"/>
                <a:gd name="T11" fmla="*/ 51 h 94"/>
                <a:gd name="T12" fmla="*/ 78 w 231"/>
                <a:gd name="T13" fmla="*/ 91 h 94"/>
                <a:gd name="T14" fmla="*/ 169 w 231"/>
                <a:gd name="T15" fmla="*/ 91 h 94"/>
                <a:gd name="T16" fmla="*/ 178 w 231"/>
                <a:gd name="T17" fmla="*/ 65 h 94"/>
                <a:gd name="T18" fmla="*/ 194 w 231"/>
                <a:gd name="T19" fmla="*/ 91 h 94"/>
                <a:gd name="T20" fmla="*/ 231 w 231"/>
                <a:gd name="T21" fmla="*/ 91 h 94"/>
                <a:gd name="T22" fmla="*/ 230 w 231"/>
                <a:gd name="T23" fmla="*/ 87 h 94"/>
                <a:gd name="T24" fmla="*/ 190 w 231"/>
                <a:gd name="T25" fmla="*/ 18 h 94"/>
                <a:gd name="T26" fmla="*/ 165 w 231"/>
                <a:gd name="T27" fmla="*/ 0 h 94"/>
                <a:gd name="T28" fmla="*/ 165 w 231"/>
                <a:gd name="T29" fmla="*/ 0 h 94"/>
                <a:gd name="T30" fmla="*/ 153 w 231"/>
                <a:gd name="T31" fmla="*/ 0 h 94"/>
                <a:gd name="T32" fmla="*/ 140 w 231"/>
                <a:gd name="T33" fmla="*/ 0 h 94"/>
                <a:gd name="T34" fmla="*/ 107 w 231"/>
                <a:gd name="T35" fmla="*/ 0 h 94"/>
                <a:gd name="T36" fmla="*/ 95 w 231"/>
                <a:gd name="T37" fmla="*/ 0 h 94"/>
                <a:gd name="T38" fmla="*/ 82 w 231"/>
                <a:gd name="T39" fmla="*/ 0 h 94"/>
                <a:gd name="T40" fmla="*/ 82 w 231"/>
                <a:gd name="T41" fmla="*/ 0 h 94"/>
                <a:gd name="T42" fmla="*/ 64 w 231"/>
                <a:gd name="T43" fmla="*/ 8 h 94"/>
                <a:gd name="T44" fmla="*/ 35 w 231"/>
                <a:gd name="T45" fmla="*/ 32 h 94"/>
                <a:gd name="T46" fmla="*/ 26 w 231"/>
                <a:gd name="T47" fmla="*/ 16 h 94"/>
                <a:gd name="T48" fmla="*/ 17 w 231"/>
                <a:gd name="T49" fmla="*/ 13 h 94"/>
                <a:gd name="T50" fmla="*/ 15 w 231"/>
                <a:gd name="T51" fmla="*/ 22 h 94"/>
                <a:gd name="T52" fmla="*/ 25 w 231"/>
                <a:gd name="T53" fmla="*/ 41 h 94"/>
                <a:gd name="T54" fmla="*/ 7 w 231"/>
                <a:gd name="T55" fmla="*/ 56 h 94"/>
                <a:gd name="T56" fmla="*/ 2 w 231"/>
                <a:gd name="T57" fmla="*/ 73 h 94"/>
                <a:gd name="T58" fmla="*/ 14 w 231"/>
                <a:gd name="T59"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 h="94">
                  <a:moveTo>
                    <a:pt x="14" y="85"/>
                  </a:moveTo>
                  <a:cubicBezTo>
                    <a:pt x="44" y="93"/>
                    <a:pt x="44" y="93"/>
                    <a:pt x="44" y="93"/>
                  </a:cubicBezTo>
                  <a:cubicBezTo>
                    <a:pt x="46" y="94"/>
                    <a:pt x="47" y="94"/>
                    <a:pt x="49" y="94"/>
                  </a:cubicBezTo>
                  <a:cubicBezTo>
                    <a:pt x="56" y="94"/>
                    <a:pt x="63" y="89"/>
                    <a:pt x="65" y="81"/>
                  </a:cubicBezTo>
                  <a:cubicBezTo>
                    <a:pt x="67" y="72"/>
                    <a:pt x="62" y="63"/>
                    <a:pt x="53" y="61"/>
                  </a:cubicBezTo>
                  <a:cubicBezTo>
                    <a:pt x="64" y="51"/>
                    <a:pt x="64" y="51"/>
                    <a:pt x="64" y="51"/>
                  </a:cubicBezTo>
                  <a:cubicBezTo>
                    <a:pt x="78" y="91"/>
                    <a:pt x="78" y="91"/>
                    <a:pt x="78" y="91"/>
                  </a:cubicBezTo>
                  <a:cubicBezTo>
                    <a:pt x="169" y="91"/>
                    <a:pt x="169" y="91"/>
                    <a:pt x="169" y="91"/>
                  </a:cubicBezTo>
                  <a:cubicBezTo>
                    <a:pt x="178" y="65"/>
                    <a:pt x="178" y="65"/>
                    <a:pt x="178" y="65"/>
                  </a:cubicBezTo>
                  <a:cubicBezTo>
                    <a:pt x="194" y="91"/>
                    <a:pt x="194" y="91"/>
                    <a:pt x="194" y="91"/>
                  </a:cubicBezTo>
                  <a:cubicBezTo>
                    <a:pt x="231" y="91"/>
                    <a:pt x="231" y="91"/>
                    <a:pt x="231" y="91"/>
                  </a:cubicBezTo>
                  <a:cubicBezTo>
                    <a:pt x="231" y="89"/>
                    <a:pt x="231" y="88"/>
                    <a:pt x="230" y="87"/>
                  </a:cubicBezTo>
                  <a:cubicBezTo>
                    <a:pt x="190" y="18"/>
                    <a:pt x="190" y="18"/>
                    <a:pt x="190" y="18"/>
                  </a:cubicBezTo>
                  <a:cubicBezTo>
                    <a:pt x="186" y="7"/>
                    <a:pt x="176" y="0"/>
                    <a:pt x="165" y="0"/>
                  </a:cubicBezTo>
                  <a:cubicBezTo>
                    <a:pt x="165" y="0"/>
                    <a:pt x="165" y="0"/>
                    <a:pt x="165" y="0"/>
                  </a:cubicBezTo>
                  <a:cubicBezTo>
                    <a:pt x="153" y="0"/>
                    <a:pt x="153" y="0"/>
                    <a:pt x="153" y="0"/>
                  </a:cubicBezTo>
                  <a:cubicBezTo>
                    <a:pt x="140" y="0"/>
                    <a:pt x="140" y="0"/>
                    <a:pt x="140" y="0"/>
                  </a:cubicBezTo>
                  <a:cubicBezTo>
                    <a:pt x="107" y="0"/>
                    <a:pt x="107" y="0"/>
                    <a:pt x="107" y="0"/>
                  </a:cubicBezTo>
                  <a:cubicBezTo>
                    <a:pt x="95" y="0"/>
                    <a:pt x="95" y="0"/>
                    <a:pt x="95" y="0"/>
                  </a:cubicBezTo>
                  <a:cubicBezTo>
                    <a:pt x="82" y="0"/>
                    <a:pt x="82" y="0"/>
                    <a:pt x="82" y="0"/>
                  </a:cubicBezTo>
                  <a:cubicBezTo>
                    <a:pt x="82" y="0"/>
                    <a:pt x="82" y="0"/>
                    <a:pt x="82" y="0"/>
                  </a:cubicBezTo>
                  <a:cubicBezTo>
                    <a:pt x="75" y="0"/>
                    <a:pt x="69" y="3"/>
                    <a:pt x="64" y="8"/>
                  </a:cubicBezTo>
                  <a:cubicBezTo>
                    <a:pt x="35" y="32"/>
                    <a:pt x="35" y="32"/>
                    <a:pt x="35" y="32"/>
                  </a:cubicBezTo>
                  <a:cubicBezTo>
                    <a:pt x="26" y="16"/>
                    <a:pt x="26" y="16"/>
                    <a:pt x="26" y="16"/>
                  </a:cubicBezTo>
                  <a:cubicBezTo>
                    <a:pt x="24" y="13"/>
                    <a:pt x="21" y="11"/>
                    <a:pt x="17" y="13"/>
                  </a:cubicBezTo>
                  <a:cubicBezTo>
                    <a:pt x="14" y="15"/>
                    <a:pt x="13" y="19"/>
                    <a:pt x="15" y="22"/>
                  </a:cubicBezTo>
                  <a:cubicBezTo>
                    <a:pt x="25" y="41"/>
                    <a:pt x="25" y="41"/>
                    <a:pt x="25" y="41"/>
                  </a:cubicBezTo>
                  <a:cubicBezTo>
                    <a:pt x="7" y="56"/>
                    <a:pt x="7" y="56"/>
                    <a:pt x="7" y="56"/>
                  </a:cubicBezTo>
                  <a:cubicBezTo>
                    <a:pt x="2" y="60"/>
                    <a:pt x="0" y="67"/>
                    <a:pt x="2" y="73"/>
                  </a:cubicBezTo>
                  <a:cubicBezTo>
                    <a:pt x="3" y="79"/>
                    <a:pt x="8" y="84"/>
                    <a:pt x="14" y="8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3">
              <a:extLst>
                <a:ext uri="{FF2B5EF4-FFF2-40B4-BE49-F238E27FC236}">
                  <a16:creationId xmlns:a16="http://schemas.microsoft.com/office/drawing/2014/main" id="{EB12DE5A-94F0-49FC-B576-61ED940E2B91}"/>
                </a:ext>
              </a:extLst>
            </p:cNvPr>
            <p:cNvSpPr>
              <a:spLocks/>
            </p:cNvSpPr>
            <p:nvPr/>
          </p:nvSpPr>
          <p:spPr bwMode="auto">
            <a:xfrm>
              <a:off x="1382" y="1203"/>
              <a:ext cx="502" cy="191"/>
            </a:xfrm>
            <a:custGeom>
              <a:avLst/>
              <a:gdLst>
                <a:gd name="T0" fmla="*/ 0 w 502"/>
                <a:gd name="T1" fmla="*/ 0 h 191"/>
                <a:gd name="T2" fmla="*/ 53 w 502"/>
                <a:gd name="T3" fmla="*/ 150 h 191"/>
                <a:gd name="T4" fmla="*/ 218 w 502"/>
                <a:gd name="T5" fmla="*/ 150 h 191"/>
                <a:gd name="T6" fmla="*/ 218 w 502"/>
                <a:gd name="T7" fmla="*/ 191 h 191"/>
                <a:gd name="T8" fmla="*/ 284 w 502"/>
                <a:gd name="T9" fmla="*/ 191 h 191"/>
                <a:gd name="T10" fmla="*/ 284 w 502"/>
                <a:gd name="T11" fmla="*/ 90 h 191"/>
                <a:gd name="T12" fmla="*/ 298 w 502"/>
                <a:gd name="T13" fmla="*/ 90 h 191"/>
                <a:gd name="T14" fmla="*/ 298 w 502"/>
                <a:gd name="T15" fmla="*/ 150 h 191"/>
                <a:gd name="T16" fmla="*/ 450 w 502"/>
                <a:gd name="T17" fmla="*/ 150 h 191"/>
                <a:gd name="T18" fmla="*/ 502 w 502"/>
                <a:gd name="T19" fmla="*/ 0 h 191"/>
                <a:gd name="T20" fmla="*/ 0 w 502"/>
                <a:gd name="T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2" h="191">
                  <a:moveTo>
                    <a:pt x="0" y="0"/>
                  </a:moveTo>
                  <a:lnTo>
                    <a:pt x="53" y="150"/>
                  </a:lnTo>
                  <a:lnTo>
                    <a:pt x="218" y="150"/>
                  </a:lnTo>
                  <a:lnTo>
                    <a:pt x="218" y="191"/>
                  </a:lnTo>
                  <a:lnTo>
                    <a:pt x="284" y="191"/>
                  </a:lnTo>
                  <a:lnTo>
                    <a:pt x="284" y="90"/>
                  </a:lnTo>
                  <a:lnTo>
                    <a:pt x="298" y="90"/>
                  </a:lnTo>
                  <a:lnTo>
                    <a:pt x="298" y="150"/>
                  </a:lnTo>
                  <a:lnTo>
                    <a:pt x="450" y="150"/>
                  </a:lnTo>
                  <a:lnTo>
                    <a:pt x="502"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Slide Number Placeholder 15">
            <a:extLst>
              <a:ext uri="{FF2B5EF4-FFF2-40B4-BE49-F238E27FC236}">
                <a16:creationId xmlns:a16="http://schemas.microsoft.com/office/drawing/2014/main" id="{6817EE88-0108-4651-814D-15B2FF60542B}"/>
              </a:ext>
            </a:extLst>
          </p:cNvPr>
          <p:cNvSpPr>
            <a:spLocks noGrp="1"/>
          </p:cNvSpPr>
          <p:nvPr>
            <p:ph type="sldNum" sz="quarter" idx="12"/>
          </p:nvPr>
        </p:nvSpPr>
        <p:spPr/>
        <p:txBody>
          <a:bodyPr/>
          <a:lstStyle/>
          <a:p>
            <a:fld id="{2083E393-C0BF-4ED8-8545-7E4C90AFF831}"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149575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DD0CF"/>
        </a:solidFill>
        <a:effectLst/>
      </p:bgPr>
    </p:bg>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8EDFBF86-3972-4999-8D81-62E2685D077B}"/>
              </a:ext>
            </a:extLst>
          </p:cNvPr>
          <p:cNvSpPr>
            <a:spLocks noGrp="1"/>
          </p:cNvSpPr>
          <p:nvPr>
            <p:ph type="sldNum" sz="quarter" idx="12"/>
          </p:nvPr>
        </p:nvSpPr>
        <p:spPr/>
        <p:txBody>
          <a:bodyPr/>
          <a:lstStyle/>
          <a:p>
            <a:fld id="{2083E393-C0BF-4ED8-8545-7E4C90AFF831}" type="slidenum">
              <a:rPr lang="en-US" smtClean="0"/>
              <a:pPr/>
              <a:t>51</a:t>
            </a:fld>
            <a:endParaRPr lang="en-US" dirty="0"/>
          </a:p>
        </p:txBody>
      </p:sp>
      <p:sp>
        <p:nvSpPr>
          <p:cNvPr id="6" name="Text Placeholder 5">
            <a:extLst>
              <a:ext uri="{FF2B5EF4-FFF2-40B4-BE49-F238E27FC236}">
                <a16:creationId xmlns:a16="http://schemas.microsoft.com/office/drawing/2014/main" id="{27C39A03-EC7B-4970-8DE1-FE9DFCA23341}"/>
              </a:ext>
            </a:extLst>
          </p:cNvPr>
          <p:cNvSpPr>
            <a:spLocks noGrp="1"/>
          </p:cNvSpPr>
          <p:nvPr>
            <p:ph type="body" sz="quarter" idx="13"/>
          </p:nvPr>
        </p:nvSpPr>
        <p:spPr/>
        <p:txBody>
          <a:bodyPr/>
          <a:lstStyle/>
          <a:p>
            <a:endParaRPr lang="en-US"/>
          </a:p>
        </p:txBody>
      </p:sp>
      <p:sp>
        <p:nvSpPr>
          <p:cNvPr id="8" name="Title 7"/>
          <p:cNvSpPr>
            <a:spLocks noGrp="1"/>
          </p:cNvSpPr>
          <p:nvPr>
            <p:ph type="title"/>
          </p:nvPr>
        </p:nvSpPr>
        <p:spPr/>
        <p:txBody>
          <a:bodyPr/>
          <a:lstStyle/>
          <a:p>
            <a:r>
              <a:rPr lang="en-US" dirty="0"/>
              <a:t>APPENDIX</a:t>
            </a:r>
          </a:p>
        </p:txBody>
      </p:sp>
      <p:sp>
        <p:nvSpPr>
          <p:cNvPr id="3" name="Footer Placeholder 2"/>
          <p:cNvSpPr>
            <a:spLocks noGrp="1"/>
          </p:cNvSpPr>
          <p:nvPr>
            <p:ph type="ftr" sz="quarter" idx="3"/>
          </p:nvPr>
        </p:nvSpPr>
        <p:spPr/>
        <p:txBody>
          <a:bodyPr/>
          <a:lstStyle/>
          <a:p>
            <a:r>
              <a:rPr lang="en-US"/>
              <a:t>© 2020 Willis Towers Watson. All rights reserved. </a:t>
            </a:r>
            <a:endParaRPr lang="en-US" dirty="0"/>
          </a:p>
        </p:txBody>
      </p:sp>
    </p:spTree>
    <p:extLst>
      <p:ext uri="{BB962C8B-B14F-4D97-AF65-F5344CB8AC3E}">
        <p14:creationId xmlns:p14="http://schemas.microsoft.com/office/powerpoint/2010/main" val="1126500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ardrop 24"/>
          <p:cNvSpPr/>
          <p:nvPr/>
        </p:nvSpPr>
        <p:spPr bwMode="auto">
          <a:xfrm rot="1800000">
            <a:off x="676594" y="4106580"/>
            <a:ext cx="930902" cy="929958"/>
          </a:xfrm>
          <a:prstGeom prst="teardrop">
            <a:avLst>
              <a:gd name="adj" fmla="val 151969"/>
            </a:avLst>
          </a:prstGeom>
          <a:solidFill>
            <a:schemeClr val="accent4"/>
          </a:solidFill>
          <a:effectLst>
            <a:innerShdw blurRad="114300">
              <a:prstClr val="black"/>
            </a:innerShdw>
          </a:effectLst>
        </p:spPr>
        <p:txBody>
          <a:bodyPr wrap="none" anchor="ct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algn="ctr" eaLnBrk="0" fontAlgn="base" hangingPunct="0">
              <a:spcBef>
                <a:spcPct val="5000"/>
              </a:spcBef>
              <a:spcAft>
                <a:spcPct val="0"/>
              </a:spcAft>
              <a:defRPr sz="1400" b="1">
                <a:solidFill>
                  <a:schemeClr val="tx1"/>
                </a:solidFill>
                <a:latin typeface="Arial" charset="0"/>
                <a:cs typeface="Arial" charset="0"/>
              </a:defRPr>
            </a:lvl6pPr>
            <a:lvl7pPr marL="2971800" indent="-228600" algn="ctr" eaLnBrk="0" fontAlgn="base" hangingPunct="0">
              <a:spcBef>
                <a:spcPct val="5000"/>
              </a:spcBef>
              <a:spcAft>
                <a:spcPct val="0"/>
              </a:spcAft>
              <a:defRPr sz="1400" b="1">
                <a:solidFill>
                  <a:schemeClr val="tx1"/>
                </a:solidFill>
                <a:latin typeface="Arial" charset="0"/>
                <a:cs typeface="Arial" charset="0"/>
              </a:defRPr>
            </a:lvl7pPr>
            <a:lvl8pPr marL="3429000" indent="-228600" algn="ctr" eaLnBrk="0" fontAlgn="base" hangingPunct="0">
              <a:spcBef>
                <a:spcPct val="5000"/>
              </a:spcBef>
              <a:spcAft>
                <a:spcPct val="0"/>
              </a:spcAft>
              <a:defRPr sz="1400" b="1">
                <a:solidFill>
                  <a:schemeClr val="tx1"/>
                </a:solidFill>
                <a:latin typeface="Arial" charset="0"/>
                <a:cs typeface="Arial" charset="0"/>
              </a:defRPr>
            </a:lvl8pPr>
            <a:lvl9pPr marL="3886200" indent="-228600" algn="ctr" eaLnBrk="0" fontAlgn="base" hangingPunct="0">
              <a:spcBef>
                <a:spcPct val="5000"/>
              </a:spcBef>
              <a:spcAft>
                <a:spcPct val="0"/>
              </a:spcAft>
              <a:defRPr sz="1400" b="1">
                <a:solidFill>
                  <a:schemeClr val="tx1"/>
                </a:solidFill>
                <a:latin typeface="Arial" charset="0"/>
                <a:cs typeface="Arial" charset="0"/>
              </a:defRPr>
            </a:lvl9pPr>
          </a:lstStyle>
          <a:p>
            <a:pPr>
              <a:defRPr/>
            </a:pPr>
            <a:endParaRPr lang="en-US" altLang="en-US" sz="900" b="0">
              <a:solidFill>
                <a:prstClr val="black"/>
              </a:solidFill>
            </a:endParaRPr>
          </a:p>
        </p:txBody>
      </p:sp>
      <p:sp>
        <p:nvSpPr>
          <p:cNvPr id="11" name="Teardrop 10"/>
          <p:cNvSpPr/>
          <p:nvPr/>
        </p:nvSpPr>
        <p:spPr bwMode="auto">
          <a:xfrm rot="1800000">
            <a:off x="687237" y="2294364"/>
            <a:ext cx="867443" cy="871330"/>
          </a:xfrm>
          <a:prstGeom prst="teardrop">
            <a:avLst>
              <a:gd name="adj" fmla="val 151969"/>
            </a:avLst>
          </a:prstGeom>
          <a:solidFill>
            <a:schemeClr val="accent2"/>
          </a:solidFill>
          <a:effectLst>
            <a:innerShdw blurRad="114300">
              <a:prstClr val="black"/>
            </a:innerShdw>
          </a:effectLst>
        </p:spPr>
        <p:txBody>
          <a:bodyPr wrap="none" anchor="ct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algn="ctr" eaLnBrk="0" fontAlgn="base" hangingPunct="0">
              <a:spcBef>
                <a:spcPct val="5000"/>
              </a:spcBef>
              <a:spcAft>
                <a:spcPct val="0"/>
              </a:spcAft>
              <a:defRPr sz="1400" b="1">
                <a:solidFill>
                  <a:schemeClr val="tx1"/>
                </a:solidFill>
                <a:latin typeface="Arial" charset="0"/>
                <a:cs typeface="Arial" charset="0"/>
              </a:defRPr>
            </a:lvl6pPr>
            <a:lvl7pPr marL="2971800" indent="-228600" algn="ctr" eaLnBrk="0" fontAlgn="base" hangingPunct="0">
              <a:spcBef>
                <a:spcPct val="5000"/>
              </a:spcBef>
              <a:spcAft>
                <a:spcPct val="0"/>
              </a:spcAft>
              <a:defRPr sz="1400" b="1">
                <a:solidFill>
                  <a:schemeClr val="tx1"/>
                </a:solidFill>
                <a:latin typeface="Arial" charset="0"/>
                <a:cs typeface="Arial" charset="0"/>
              </a:defRPr>
            </a:lvl7pPr>
            <a:lvl8pPr marL="3429000" indent="-228600" algn="ctr" eaLnBrk="0" fontAlgn="base" hangingPunct="0">
              <a:spcBef>
                <a:spcPct val="5000"/>
              </a:spcBef>
              <a:spcAft>
                <a:spcPct val="0"/>
              </a:spcAft>
              <a:defRPr sz="1400" b="1">
                <a:solidFill>
                  <a:schemeClr val="tx1"/>
                </a:solidFill>
                <a:latin typeface="Arial" charset="0"/>
                <a:cs typeface="Arial" charset="0"/>
              </a:defRPr>
            </a:lvl8pPr>
            <a:lvl9pPr marL="3886200" indent="-228600" algn="ctr" eaLnBrk="0" fontAlgn="base" hangingPunct="0">
              <a:spcBef>
                <a:spcPct val="5000"/>
              </a:spcBef>
              <a:spcAft>
                <a:spcPct val="0"/>
              </a:spcAft>
              <a:defRPr sz="1400" b="1">
                <a:solidFill>
                  <a:schemeClr val="tx1"/>
                </a:solidFill>
                <a:latin typeface="Arial" charset="0"/>
                <a:cs typeface="Arial" charset="0"/>
              </a:defRPr>
            </a:lvl9pPr>
          </a:lstStyle>
          <a:p>
            <a:pPr>
              <a:defRPr/>
            </a:pPr>
            <a:endParaRPr lang="en-US" altLang="en-US" b="0">
              <a:solidFill>
                <a:prstClr val="black"/>
              </a:solidFill>
            </a:endParaRPr>
          </a:p>
        </p:txBody>
      </p:sp>
      <p:sp>
        <p:nvSpPr>
          <p:cNvPr id="7176" name="Rectangle 2"/>
          <p:cNvSpPr>
            <a:spLocks noGrp="1"/>
          </p:cNvSpPr>
          <p:nvPr>
            <p:ph type="title"/>
          </p:nvPr>
        </p:nvSpPr>
        <p:spPr>
          <a:xfrm>
            <a:off x="457200" y="467591"/>
            <a:ext cx="8229600" cy="307777"/>
          </a:xfrm>
        </p:spPr>
        <p:txBody>
          <a:bodyPr>
            <a:noAutofit/>
          </a:bodyPr>
          <a:lstStyle/>
          <a:p>
            <a:r>
              <a:rPr lang="en-US" dirty="0"/>
              <a:t>Pre-Closing Due Diligence Mission</a:t>
            </a:r>
          </a:p>
        </p:txBody>
      </p:sp>
      <p:grpSp>
        <p:nvGrpSpPr>
          <p:cNvPr id="7177" name="Group 27"/>
          <p:cNvGrpSpPr>
            <a:grpSpLocks/>
          </p:cNvGrpSpPr>
          <p:nvPr/>
        </p:nvGrpSpPr>
        <p:grpSpPr bwMode="auto">
          <a:xfrm>
            <a:off x="639763" y="1435100"/>
            <a:ext cx="925512" cy="827088"/>
            <a:chOff x="431276" y="1435868"/>
            <a:chExt cx="924831" cy="825660"/>
          </a:xfrm>
          <a:solidFill>
            <a:srgbClr val="D8DBD8"/>
          </a:solidFill>
        </p:grpSpPr>
        <p:sp>
          <p:nvSpPr>
            <p:cNvPr id="6" name="Teardrop 5"/>
            <p:cNvSpPr/>
            <p:nvPr/>
          </p:nvSpPr>
          <p:spPr>
            <a:xfrm rot="1800000">
              <a:off x="431276" y="1435868"/>
              <a:ext cx="865330" cy="825660"/>
            </a:xfrm>
            <a:prstGeom prst="teardrop">
              <a:avLst>
                <a:gd name="adj" fmla="val 151969"/>
              </a:avLst>
            </a:prstGeom>
            <a:solidFill>
              <a:schemeClr val="accent1"/>
            </a:solidFill>
            <a:effectLst>
              <a:innerShdw blurRad="114300">
                <a:prstClr val="black"/>
              </a:innerShdw>
            </a:effectLst>
          </p:spPr>
          <p:txBody>
            <a:bodyPr wrap="none" anchor="ct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algn="ctr" eaLnBrk="0" fontAlgn="base" hangingPunct="0">
                <a:spcBef>
                  <a:spcPct val="5000"/>
                </a:spcBef>
                <a:spcAft>
                  <a:spcPct val="0"/>
                </a:spcAft>
                <a:defRPr sz="1400" b="1">
                  <a:solidFill>
                    <a:schemeClr val="tx1"/>
                  </a:solidFill>
                  <a:latin typeface="Arial" charset="0"/>
                  <a:cs typeface="Arial" charset="0"/>
                </a:defRPr>
              </a:lvl6pPr>
              <a:lvl7pPr marL="2971800" indent="-228600" algn="ctr" eaLnBrk="0" fontAlgn="base" hangingPunct="0">
                <a:spcBef>
                  <a:spcPct val="5000"/>
                </a:spcBef>
                <a:spcAft>
                  <a:spcPct val="0"/>
                </a:spcAft>
                <a:defRPr sz="1400" b="1">
                  <a:solidFill>
                    <a:schemeClr val="tx1"/>
                  </a:solidFill>
                  <a:latin typeface="Arial" charset="0"/>
                  <a:cs typeface="Arial" charset="0"/>
                </a:defRPr>
              </a:lvl7pPr>
              <a:lvl8pPr marL="3429000" indent="-228600" algn="ctr" eaLnBrk="0" fontAlgn="base" hangingPunct="0">
                <a:spcBef>
                  <a:spcPct val="5000"/>
                </a:spcBef>
                <a:spcAft>
                  <a:spcPct val="0"/>
                </a:spcAft>
                <a:defRPr sz="1400" b="1">
                  <a:solidFill>
                    <a:schemeClr val="tx1"/>
                  </a:solidFill>
                  <a:latin typeface="Arial" charset="0"/>
                  <a:cs typeface="Arial" charset="0"/>
                </a:defRPr>
              </a:lvl8pPr>
              <a:lvl9pPr marL="3886200" indent="-228600" algn="ctr" eaLnBrk="0" fontAlgn="base" hangingPunct="0">
                <a:spcBef>
                  <a:spcPct val="5000"/>
                </a:spcBef>
                <a:spcAft>
                  <a:spcPct val="0"/>
                </a:spcAft>
                <a:defRPr sz="1400" b="1">
                  <a:solidFill>
                    <a:schemeClr val="tx1"/>
                  </a:solidFill>
                  <a:latin typeface="Arial" charset="0"/>
                  <a:cs typeface="Arial" charset="0"/>
                </a:defRPr>
              </a:lvl9pPr>
            </a:lstStyle>
            <a:p>
              <a:pPr>
                <a:defRPr/>
              </a:pPr>
              <a:endParaRPr lang="en-US" altLang="en-US" b="0">
                <a:solidFill>
                  <a:prstClr val="black"/>
                </a:solidFill>
              </a:endParaRPr>
            </a:p>
          </p:txBody>
        </p:sp>
        <p:sp>
          <p:nvSpPr>
            <p:cNvPr id="7198" name="Rectangle 6"/>
            <p:cNvSpPr>
              <a:spLocks noChangeArrowheads="1"/>
            </p:cNvSpPr>
            <p:nvPr/>
          </p:nvSpPr>
          <p:spPr bwMode="auto">
            <a:xfrm>
              <a:off x="550250" y="1697354"/>
              <a:ext cx="805857" cy="2297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1400" b="1">
                  <a:solidFill>
                    <a:schemeClr val="tx1"/>
                  </a:solidFill>
                  <a:latin typeface="Arial" pitchFamily="34" charset="0"/>
                  <a:cs typeface="Arial" pitchFamily="34" charset="0"/>
                </a:defRPr>
              </a:lvl1pPr>
              <a:lvl2pPr marL="742950" indent="-285750">
                <a:defRPr sz="1400" b="1">
                  <a:solidFill>
                    <a:schemeClr val="tx1"/>
                  </a:solidFill>
                  <a:latin typeface="Arial" pitchFamily="34" charset="0"/>
                  <a:cs typeface="Arial" pitchFamily="34" charset="0"/>
                </a:defRPr>
              </a:lvl2pPr>
              <a:lvl3pPr marL="1143000" indent="-228600">
                <a:defRPr sz="1400" b="1">
                  <a:solidFill>
                    <a:schemeClr val="tx1"/>
                  </a:solidFill>
                  <a:latin typeface="Arial" pitchFamily="34" charset="0"/>
                  <a:cs typeface="Arial" pitchFamily="34" charset="0"/>
                </a:defRPr>
              </a:lvl3pPr>
              <a:lvl4pPr marL="1600200" indent="-228600">
                <a:defRPr sz="1400" b="1">
                  <a:solidFill>
                    <a:schemeClr val="tx1"/>
                  </a:solidFill>
                  <a:latin typeface="Arial" pitchFamily="34" charset="0"/>
                  <a:cs typeface="Arial" pitchFamily="34" charset="0"/>
                </a:defRPr>
              </a:lvl4pPr>
              <a:lvl5pPr marL="2057400" indent="-228600">
                <a:defRPr sz="1400" b="1">
                  <a:solidFill>
                    <a:schemeClr val="tx1"/>
                  </a:solidFill>
                  <a:latin typeface="Arial" pitchFamily="34" charset="0"/>
                  <a:cs typeface="Arial" pitchFamily="34" charset="0"/>
                </a:defRPr>
              </a:lvl5pPr>
              <a:lvl6pPr marL="2514600" indent="-228600" algn="ctr" eaLnBrk="0" fontAlgn="base" hangingPunct="0">
                <a:spcBef>
                  <a:spcPct val="5000"/>
                </a:spcBef>
                <a:spcAft>
                  <a:spcPct val="0"/>
                </a:spcAft>
                <a:defRPr sz="1400" b="1">
                  <a:solidFill>
                    <a:schemeClr val="tx1"/>
                  </a:solidFill>
                  <a:latin typeface="Arial" pitchFamily="34" charset="0"/>
                  <a:cs typeface="Arial" pitchFamily="34" charset="0"/>
                </a:defRPr>
              </a:lvl6pPr>
              <a:lvl7pPr marL="2971800" indent="-228600" algn="ctr" eaLnBrk="0" fontAlgn="base" hangingPunct="0">
                <a:spcBef>
                  <a:spcPct val="5000"/>
                </a:spcBef>
                <a:spcAft>
                  <a:spcPct val="0"/>
                </a:spcAft>
                <a:defRPr sz="1400" b="1">
                  <a:solidFill>
                    <a:schemeClr val="tx1"/>
                  </a:solidFill>
                  <a:latin typeface="Arial" pitchFamily="34" charset="0"/>
                  <a:cs typeface="Arial" pitchFamily="34" charset="0"/>
                </a:defRPr>
              </a:lvl7pPr>
              <a:lvl8pPr marL="3429000" indent="-228600" algn="ctr" eaLnBrk="0" fontAlgn="base" hangingPunct="0">
                <a:spcBef>
                  <a:spcPct val="5000"/>
                </a:spcBef>
                <a:spcAft>
                  <a:spcPct val="0"/>
                </a:spcAft>
                <a:defRPr sz="1400" b="1">
                  <a:solidFill>
                    <a:schemeClr val="tx1"/>
                  </a:solidFill>
                  <a:latin typeface="Arial" pitchFamily="34" charset="0"/>
                  <a:cs typeface="Arial" pitchFamily="34" charset="0"/>
                </a:defRPr>
              </a:lvl8pPr>
              <a:lvl9pPr marL="3886200" indent="-228600" algn="ctr" eaLnBrk="0" fontAlgn="base" hangingPunct="0">
                <a:spcBef>
                  <a:spcPct val="5000"/>
                </a:spcBef>
                <a:spcAft>
                  <a:spcPct val="0"/>
                </a:spcAft>
                <a:defRPr sz="1400" b="1">
                  <a:solidFill>
                    <a:schemeClr val="tx1"/>
                  </a:solidFill>
                  <a:latin typeface="Arial" pitchFamily="34" charset="0"/>
                  <a:cs typeface="Arial" pitchFamily="34" charset="0"/>
                </a:defRPr>
              </a:lvl9pPr>
            </a:lstStyle>
            <a:p>
              <a:pPr algn="ctr"/>
              <a:r>
                <a:rPr lang="en-US" altLang="en-US" sz="900" dirty="0">
                  <a:solidFill>
                    <a:prstClr val="white"/>
                  </a:solidFill>
                  <a:latin typeface="Arial"/>
                </a:rPr>
                <a:t>ADVISOR </a:t>
              </a:r>
            </a:p>
          </p:txBody>
        </p:sp>
      </p:grpSp>
      <p:sp>
        <p:nvSpPr>
          <p:cNvPr id="7178" name="Rectangle 11"/>
          <p:cNvSpPr>
            <a:spLocks noChangeArrowheads="1"/>
          </p:cNvSpPr>
          <p:nvPr/>
        </p:nvSpPr>
        <p:spPr bwMode="auto">
          <a:xfrm>
            <a:off x="768350" y="2582863"/>
            <a:ext cx="806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1400" b="1">
                <a:solidFill>
                  <a:schemeClr val="tx1"/>
                </a:solidFill>
                <a:latin typeface="Arial" pitchFamily="34" charset="0"/>
                <a:cs typeface="Arial" pitchFamily="34" charset="0"/>
              </a:defRPr>
            </a:lvl1pPr>
            <a:lvl2pPr marL="742950" indent="-285750">
              <a:defRPr sz="1400" b="1">
                <a:solidFill>
                  <a:schemeClr val="tx1"/>
                </a:solidFill>
                <a:latin typeface="Arial" pitchFamily="34" charset="0"/>
                <a:cs typeface="Arial" pitchFamily="34" charset="0"/>
              </a:defRPr>
            </a:lvl2pPr>
            <a:lvl3pPr marL="1143000" indent="-228600">
              <a:defRPr sz="1400" b="1">
                <a:solidFill>
                  <a:schemeClr val="tx1"/>
                </a:solidFill>
                <a:latin typeface="Arial" pitchFamily="34" charset="0"/>
                <a:cs typeface="Arial" pitchFamily="34" charset="0"/>
              </a:defRPr>
            </a:lvl3pPr>
            <a:lvl4pPr marL="1600200" indent="-228600">
              <a:defRPr sz="1400" b="1">
                <a:solidFill>
                  <a:schemeClr val="tx1"/>
                </a:solidFill>
                <a:latin typeface="Arial" pitchFamily="34" charset="0"/>
                <a:cs typeface="Arial" pitchFamily="34" charset="0"/>
              </a:defRPr>
            </a:lvl4pPr>
            <a:lvl5pPr marL="2057400" indent="-228600">
              <a:defRPr sz="1400" b="1">
                <a:solidFill>
                  <a:schemeClr val="tx1"/>
                </a:solidFill>
                <a:latin typeface="Arial" pitchFamily="34" charset="0"/>
                <a:cs typeface="Arial" pitchFamily="34" charset="0"/>
              </a:defRPr>
            </a:lvl5pPr>
            <a:lvl6pPr marL="2514600" indent="-228600" algn="ctr" eaLnBrk="0" fontAlgn="base" hangingPunct="0">
              <a:spcBef>
                <a:spcPct val="5000"/>
              </a:spcBef>
              <a:spcAft>
                <a:spcPct val="0"/>
              </a:spcAft>
              <a:defRPr sz="1400" b="1">
                <a:solidFill>
                  <a:schemeClr val="tx1"/>
                </a:solidFill>
                <a:latin typeface="Arial" pitchFamily="34" charset="0"/>
                <a:cs typeface="Arial" pitchFamily="34" charset="0"/>
              </a:defRPr>
            </a:lvl6pPr>
            <a:lvl7pPr marL="2971800" indent="-228600" algn="ctr" eaLnBrk="0" fontAlgn="base" hangingPunct="0">
              <a:spcBef>
                <a:spcPct val="5000"/>
              </a:spcBef>
              <a:spcAft>
                <a:spcPct val="0"/>
              </a:spcAft>
              <a:defRPr sz="1400" b="1">
                <a:solidFill>
                  <a:schemeClr val="tx1"/>
                </a:solidFill>
                <a:latin typeface="Arial" pitchFamily="34" charset="0"/>
                <a:cs typeface="Arial" pitchFamily="34" charset="0"/>
              </a:defRPr>
            </a:lvl7pPr>
            <a:lvl8pPr marL="3429000" indent="-228600" algn="ctr" eaLnBrk="0" fontAlgn="base" hangingPunct="0">
              <a:spcBef>
                <a:spcPct val="5000"/>
              </a:spcBef>
              <a:spcAft>
                <a:spcPct val="0"/>
              </a:spcAft>
              <a:defRPr sz="1400" b="1">
                <a:solidFill>
                  <a:schemeClr val="tx1"/>
                </a:solidFill>
                <a:latin typeface="Arial" pitchFamily="34" charset="0"/>
                <a:cs typeface="Arial" pitchFamily="34" charset="0"/>
              </a:defRPr>
            </a:lvl8pPr>
            <a:lvl9pPr marL="3886200" indent="-228600" algn="ctr" eaLnBrk="0" fontAlgn="base" hangingPunct="0">
              <a:spcBef>
                <a:spcPct val="5000"/>
              </a:spcBef>
              <a:spcAft>
                <a:spcPct val="0"/>
              </a:spcAft>
              <a:defRPr sz="1400" b="1">
                <a:solidFill>
                  <a:schemeClr val="tx1"/>
                </a:solidFill>
                <a:latin typeface="Arial" pitchFamily="34" charset="0"/>
                <a:cs typeface="Arial" pitchFamily="34" charset="0"/>
              </a:defRPr>
            </a:lvl9pPr>
          </a:lstStyle>
          <a:p>
            <a:pPr algn="ctr"/>
            <a:r>
              <a:rPr lang="en-US" altLang="en-US" sz="900" dirty="0">
                <a:solidFill>
                  <a:prstClr val="black"/>
                </a:solidFill>
              </a:rPr>
              <a:t>PARTNER</a:t>
            </a:r>
          </a:p>
        </p:txBody>
      </p:sp>
      <p:grpSp>
        <p:nvGrpSpPr>
          <p:cNvPr id="7179" name="Group 25"/>
          <p:cNvGrpSpPr>
            <a:grpSpLocks/>
          </p:cNvGrpSpPr>
          <p:nvPr/>
        </p:nvGrpSpPr>
        <p:grpSpPr bwMode="auto">
          <a:xfrm>
            <a:off x="687388" y="3201988"/>
            <a:ext cx="911225" cy="884237"/>
            <a:chOff x="478643" y="3113735"/>
            <a:chExt cx="911321" cy="884803"/>
          </a:xfrm>
          <a:solidFill>
            <a:schemeClr val="accent3"/>
          </a:solidFill>
        </p:grpSpPr>
        <p:sp>
          <p:nvSpPr>
            <p:cNvPr id="13" name="Teardrop 12"/>
            <p:cNvSpPr/>
            <p:nvPr/>
          </p:nvSpPr>
          <p:spPr>
            <a:xfrm rot="1800000">
              <a:off x="478643" y="3113735"/>
              <a:ext cx="911321" cy="884803"/>
            </a:xfrm>
            <a:prstGeom prst="teardrop">
              <a:avLst>
                <a:gd name="adj" fmla="val 156576"/>
              </a:avLst>
            </a:prstGeom>
            <a:grpFill/>
            <a:effectLst>
              <a:innerShdw blurRad="114300">
                <a:prstClr val="black"/>
              </a:innerShdw>
            </a:effectLst>
          </p:spPr>
          <p:txBody>
            <a:bodyPr wrap="none" anchor="ct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algn="ctr" eaLnBrk="0" fontAlgn="base" hangingPunct="0">
                <a:spcBef>
                  <a:spcPct val="5000"/>
                </a:spcBef>
                <a:spcAft>
                  <a:spcPct val="0"/>
                </a:spcAft>
                <a:defRPr sz="1400" b="1">
                  <a:solidFill>
                    <a:schemeClr val="tx1"/>
                  </a:solidFill>
                  <a:latin typeface="Arial" charset="0"/>
                  <a:cs typeface="Arial" charset="0"/>
                </a:defRPr>
              </a:lvl6pPr>
              <a:lvl7pPr marL="2971800" indent="-228600" algn="ctr" eaLnBrk="0" fontAlgn="base" hangingPunct="0">
                <a:spcBef>
                  <a:spcPct val="5000"/>
                </a:spcBef>
                <a:spcAft>
                  <a:spcPct val="0"/>
                </a:spcAft>
                <a:defRPr sz="1400" b="1">
                  <a:solidFill>
                    <a:schemeClr val="tx1"/>
                  </a:solidFill>
                  <a:latin typeface="Arial" charset="0"/>
                  <a:cs typeface="Arial" charset="0"/>
                </a:defRPr>
              </a:lvl7pPr>
              <a:lvl8pPr marL="3429000" indent="-228600" algn="ctr" eaLnBrk="0" fontAlgn="base" hangingPunct="0">
                <a:spcBef>
                  <a:spcPct val="5000"/>
                </a:spcBef>
                <a:spcAft>
                  <a:spcPct val="0"/>
                </a:spcAft>
                <a:defRPr sz="1400" b="1">
                  <a:solidFill>
                    <a:schemeClr val="tx1"/>
                  </a:solidFill>
                  <a:latin typeface="Arial" charset="0"/>
                  <a:cs typeface="Arial" charset="0"/>
                </a:defRPr>
              </a:lvl8pPr>
              <a:lvl9pPr marL="3886200" indent="-228600" algn="ctr" eaLnBrk="0" fontAlgn="base" hangingPunct="0">
                <a:spcBef>
                  <a:spcPct val="5000"/>
                </a:spcBef>
                <a:spcAft>
                  <a:spcPct val="0"/>
                </a:spcAft>
                <a:defRPr sz="1400" b="1">
                  <a:solidFill>
                    <a:schemeClr val="tx1"/>
                  </a:solidFill>
                  <a:latin typeface="Arial" charset="0"/>
                  <a:cs typeface="Arial" charset="0"/>
                </a:defRPr>
              </a:lvl9pPr>
            </a:lstStyle>
            <a:p>
              <a:pPr>
                <a:defRPr/>
              </a:pPr>
              <a:endParaRPr lang="en-US" altLang="en-US" b="0">
                <a:solidFill>
                  <a:prstClr val="black"/>
                </a:solidFill>
              </a:endParaRPr>
            </a:p>
          </p:txBody>
        </p:sp>
        <p:sp>
          <p:nvSpPr>
            <p:cNvPr id="7194" name="Rectangle 13"/>
            <p:cNvSpPr>
              <a:spLocks noChangeArrowheads="1"/>
            </p:cNvSpPr>
            <p:nvPr/>
          </p:nvSpPr>
          <p:spPr bwMode="auto">
            <a:xfrm>
              <a:off x="578931" y="3425408"/>
              <a:ext cx="806119" cy="2310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1400" b="1">
                  <a:solidFill>
                    <a:schemeClr val="tx1"/>
                  </a:solidFill>
                  <a:latin typeface="Arial" pitchFamily="34" charset="0"/>
                  <a:cs typeface="Arial" pitchFamily="34" charset="0"/>
                </a:defRPr>
              </a:lvl1pPr>
              <a:lvl2pPr marL="742950" indent="-285750">
                <a:defRPr sz="1400" b="1">
                  <a:solidFill>
                    <a:schemeClr val="tx1"/>
                  </a:solidFill>
                  <a:latin typeface="Arial" pitchFamily="34" charset="0"/>
                  <a:cs typeface="Arial" pitchFamily="34" charset="0"/>
                </a:defRPr>
              </a:lvl2pPr>
              <a:lvl3pPr marL="1143000" indent="-228600">
                <a:defRPr sz="1400" b="1">
                  <a:solidFill>
                    <a:schemeClr val="tx1"/>
                  </a:solidFill>
                  <a:latin typeface="Arial" pitchFamily="34" charset="0"/>
                  <a:cs typeface="Arial" pitchFamily="34" charset="0"/>
                </a:defRPr>
              </a:lvl3pPr>
              <a:lvl4pPr marL="1600200" indent="-228600">
                <a:defRPr sz="1400" b="1">
                  <a:solidFill>
                    <a:schemeClr val="tx1"/>
                  </a:solidFill>
                  <a:latin typeface="Arial" pitchFamily="34" charset="0"/>
                  <a:cs typeface="Arial" pitchFamily="34" charset="0"/>
                </a:defRPr>
              </a:lvl4pPr>
              <a:lvl5pPr marL="2057400" indent="-228600">
                <a:defRPr sz="1400" b="1">
                  <a:solidFill>
                    <a:schemeClr val="tx1"/>
                  </a:solidFill>
                  <a:latin typeface="Arial" pitchFamily="34" charset="0"/>
                  <a:cs typeface="Arial" pitchFamily="34" charset="0"/>
                </a:defRPr>
              </a:lvl5pPr>
              <a:lvl6pPr marL="2514600" indent="-228600" algn="ctr" eaLnBrk="0" fontAlgn="base" hangingPunct="0">
                <a:spcBef>
                  <a:spcPct val="5000"/>
                </a:spcBef>
                <a:spcAft>
                  <a:spcPct val="0"/>
                </a:spcAft>
                <a:defRPr sz="1400" b="1">
                  <a:solidFill>
                    <a:schemeClr val="tx1"/>
                  </a:solidFill>
                  <a:latin typeface="Arial" pitchFamily="34" charset="0"/>
                  <a:cs typeface="Arial" pitchFamily="34" charset="0"/>
                </a:defRPr>
              </a:lvl6pPr>
              <a:lvl7pPr marL="2971800" indent="-228600" algn="ctr" eaLnBrk="0" fontAlgn="base" hangingPunct="0">
                <a:spcBef>
                  <a:spcPct val="5000"/>
                </a:spcBef>
                <a:spcAft>
                  <a:spcPct val="0"/>
                </a:spcAft>
                <a:defRPr sz="1400" b="1">
                  <a:solidFill>
                    <a:schemeClr val="tx1"/>
                  </a:solidFill>
                  <a:latin typeface="Arial" pitchFamily="34" charset="0"/>
                  <a:cs typeface="Arial" pitchFamily="34" charset="0"/>
                </a:defRPr>
              </a:lvl7pPr>
              <a:lvl8pPr marL="3429000" indent="-228600" algn="ctr" eaLnBrk="0" fontAlgn="base" hangingPunct="0">
                <a:spcBef>
                  <a:spcPct val="5000"/>
                </a:spcBef>
                <a:spcAft>
                  <a:spcPct val="0"/>
                </a:spcAft>
                <a:defRPr sz="1400" b="1">
                  <a:solidFill>
                    <a:schemeClr val="tx1"/>
                  </a:solidFill>
                  <a:latin typeface="Arial" pitchFamily="34" charset="0"/>
                  <a:cs typeface="Arial" pitchFamily="34" charset="0"/>
                </a:defRPr>
              </a:lvl8pPr>
              <a:lvl9pPr marL="3886200" indent="-228600" algn="ctr" eaLnBrk="0" fontAlgn="base" hangingPunct="0">
                <a:spcBef>
                  <a:spcPct val="5000"/>
                </a:spcBef>
                <a:spcAft>
                  <a:spcPct val="0"/>
                </a:spcAft>
                <a:defRPr sz="1400" b="1">
                  <a:solidFill>
                    <a:schemeClr val="tx1"/>
                  </a:solidFill>
                  <a:latin typeface="Arial" pitchFamily="34" charset="0"/>
                  <a:cs typeface="Arial" pitchFamily="34" charset="0"/>
                </a:defRPr>
              </a:lvl9pPr>
            </a:lstStyle>
            <a:p>
              <a:pPr algn="ctr"/>
              <a:r>
                <a:rPr lang="en-US" altLang="en-US" sz="900" dirty="0">
                  <a:solidFill>
                    <a:prstClr val="black"/>
                  </a:solidFill>
                </a:rPr>
                <a:t>PRICING</a:t>
              </a:r>
            </a:p>
          </p:txBody>
        </p:sp>
      </p:grpSp>
      <p:grpSp>
        <p:nvGrpSpPr>
          <p:cNvPr id="7180" name="Group 19"/>
          <p:cNvGrpSpPr>
            <a:grpSpLocks/>
          </p:cNvGrpSpPr>
          <p:nvPr/>
        </p:nvGrpSpPr>
        <p:grpSpPr bwMode="auto">
          <a:xfrm>
            <a:off x="542925" y="5051425"/>
            <a:ext cx="1301750" cy="930275"/>
            <a:chOff x="520307" y="5014733"/>
            <a:chExt cx="1122332" cy="802480"/>
          </a:xfrm>
        </p:grpSpPr>
        <p:sp>
          <p:nvSpPr>
            <p:cNvPr id="17" name="Teardrop 16"/>
            <p:cNvSpPr/>
            <p:nvPr/>
          </p:nvSpPr>
          <p:spPr>
            <a:xfrm rot="1800000">
              <a:off x="648402" y="5014733"/>
              <a:ext cx="802480" cy="802480"/>
            </a:xfrm>
            <a:prstGeom prst="teardrop">
              <a:avLst>
                <a:gd name="adj" fmla="val 151969"/>
              </a:avLst>
            </a:prstGeom>
            <a:solidFill>
              <a:schemeClr val="accent5"/>
            </a:solidFill>
            <a:effectLst>
              <a:innerShdw blurRad="114300">
                <a:prstClr val="black"/>
              </a:innerShdw>
            </a:effectLst>
          </p:spPr>
          <p:txBody>
            <a:bodyPr wrap="none" anchor="ctr"/>
            <a:lstStyle>
              <a:lvl1pPr>
                <a:defRPr sz="1400" b="1">
                  <a:solidFill>
                    <a:schemeClr val="tx1"/>
                  </a:solidFill>
                  <a:latin typeface="Arial" charset="0"/>
                  <a:cs typeface="Arial" charset="0"/>
                </a:defRPr>
              </a:lvl1pPr>
              <a:lvl2pPr marL="742950" indent="-285750">
                <a:defRPr sz="1400" b="1">
                  <a:solidFill>
                    <a:schemeClr val="tx1"/>
                  </a:solidFill>
                  <a:latin typeface="Arial" charset="0"/>
                  <a:cs typeface="Arial" charset="0"/>
                </a:defRPr>
              </a:lvl2pPr>
              <a:lvl3pPr marL="1143000" indent="-228600">
                <a:defRPr sz="1400" b="1">
                  <a:solidFill>
                    <a:schemeClr val="tx1"/>
                  </a:solidFill>
                  <a:latin typeface="Arial" charset="0"/>
                  <a:cs typeface="Arial" charset="0"/>
                </a:defRPr>
              </a:lvl3pPr>
              <a:lvl4pPr marL="1600200" indent="-228600">
                <a:defRPr sz="1400" b="1">
                  <a:solidFill>
                    <a:schemeClr val="tx1"/>
                  </a:solidFill>
                  <a:latin typeface="Arial" charset="0"/>
                  <a:cs typeface="Arial" charset="0"/>
                </a:defRPr>
              </a:lvl4pPr>
              <a:lvl5pPr marL="2057400" indent="-228600">
                <a:defRPr sz="1400" b="1">
                  <a:solidFill>
                    <a:schemeClr val="tx1"/>
                  </a:solidFill>
                  <a:latin typeface="Arial" charset="0"/>
                  <a:cs typeface="Arial" charset="0"/>
                </a:defRPr>
              </a:lvl5pPr>
              <a:lvl6pPr marL="2514600" indent="-228600" algn="ctr" eaLnBrk="0" fontAlgn="base" hangingPunct="0">
                <a:spcBef>
                  <a:spcPct val="5000"/>
                </a:spcBef>
                <a:spcAft>
                  <a:spcPct val="0"/>
                </a:spcAft>
                <a:defRPr sz="1400" b="1">
                  <a:solidFill>
                    <a:schemeClr val="tx1"/>
                  </a:solidFill>
                  <a:latin typeface="Arial" charset="0"/>
                  <a:cs typeface="Arial" charset="0"/>
                </a:defRPr>
              </a:lvl6pPr>
              <a:lvl7pPr marL="2971800" indent="-228600" algn="ctr" eaLnBrk="0" fontAlgn="base" hangingPunct="0">
                <a:spcBef>
                  <a:spcPct val="5000"/>
                </a:spcBef>
                <a:spcAft>
                  <a:spcPct val="0"/>
                </a:spcAft>
                <a:defRPr sz="1400" b="1">
                  <a:solidFill>
                    <a:schemeClr val="tx1"/>
                  </a:solidFill>
                  <a:latin typeface="Arial" charset="0"/>
                  <a:cs typeface="Arial" charset="0"/>
                </a:defRPr>
              </a:lvl7pPr>
              <a:lvl8pPr marL="3429000" indent="-228600" algn="ctr" eaLnBrk="0" fontAlgn="base" hangingPunct="0">
                <a:spcBef>
                  <a:spcPct val="5000"/>
                </a:spcBef>
                <a:spcAft>
                  <a:spcPct val="0"/>
                </a:spcAft>
                <a:defRPr sz="1400" b="1">
                  <a:solidFill>
                    <a:schemeClr val="tx1"/>
                  </a:solidFill>
                  <a:latin typeface="Arial" charset="0"/>
                  <a:cs typeface="Arial" charset="0"/>
                </a:defRPr>
              </a:lvl8pPr>
              <a:lvl9pPr marL="3886200" indent="-228600" algn="ctr" eaLnBrk="0" fontAlgn="base" hangingPunct="0">
                <a:spcBef>
                  <a:spcPct val="5000"/>
                </a:spcBef>
                <a:spcAft>
                  <a:spcPct val="0"/>
                </a:spcAft>
                <a:defRPr sz="1400" b="1">
                  <a:solidFill>
                    <a:schemeClr val="tx1"/>
                  </a:solidFill>
                  <a:latin typeface="Arial" charset="0"/>
                  <a:cs typeface="Arial" charset="0"/>
                </a:defRPr>
              </a:lvl9pPr>
            </a:lstStyle>
            <a:p>
              <a:pPr>
                <a:defRPr/>
              </a:pPr>
              <a:endParaRPr lang="en-US" altLang="en-US" sz="900" b="0">
                <a:solidFill>
                  <a:prstClr val="black"/>
                </a:solidFill>
              </a:endParaRPr>
            </a:p>
          </p:txBody>
        </p:sp>
        <p:sp>
          <p:nvSpPr>
            <p:cNvPr id="7190" name="Rectangle 17"/>
            <p:cNvSpPr>
              <a:spLocks noChangeArrowheads="1"/>
            </p:cNvSpPr>
            <p:nvPr/>
          </p:nvSpPr>
          <p:spPr bwMode="auto">
            <a:xfrm>
              <a:off x="520307" y="5280400"/>
              <a:ext cx="1122332" cy="29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1400" b="1">
                  <a:solidFill>
                    <a:schemeClr val="tx1"/>
                  </a:solidFill>
                  <a:latin typeface="Arial" pitchFamily="34" charset="0"/>
                  <a:cs typeface="Arial" pitchFamily="34" charset="0"/>
                </a:defRPr>
              </a:lvl1pPr>
              <a:lvl2pPr marL="742950" indent="-285750">
                <a:defRPr sz="1400" b="1">
                  <a:solidFill>
                    <a:schemeClr val="tx1"/>
                  </a:solidFill>
                  <a:latin typeface="Arial" pitchFamily="34" charset="0"/>
                  <a:cs typeface="Arial" pitchFamily="34" charset="0"/>
                </a:defRPr>
              </a:lvl2pPr>
              <a:lvl3pPr marL="1143000" indent="-228600">
                <a:defRPr sz="1400" b="1">
                  <a:solidFill>
                    <a:schemeClr val="tx1"/>
                  </a:solidFill>
                  <a:latin typeface="Arial" pitchFamily="34" charset="0"/>
                  <a:cs typeface="Arial" pitchFamily="34" charset="0"/>
                </a:defRPr>
              </a:lvl3pPr>
              <a:lvl4pPr marL="1600200" indent="-228600">
                <a:defRPr sz="1400" b="1">
                  <a:solidFill>
                    <a:schemeClr val="tx1"/>
                  </a:solidFill>
                  <a:latin typeface="Arial" pitchFamily="34" charset="0"/>
                  <a:cs typeface="Arial" pitchFamily="34" charset="0"/>
                </a:defRPr>
              </a:lvl4pPr>
              <a:lvl5pPr marL="2057400" indent="-228600">
                <a:defRPr sz="1400" b="1">
                  <a:solidFill>
                    <a:schemeClr val="tx1"/>
                  </a:solidFill>
                  <a:latin typeface="Arial" pitchFamily="34" charset="0"/>
                  <a:cs typeface="Arial" pitchFamily="34" charset="0"/>
                </a:defRPr>
              </a:lvl5pPr>
              <a:lvl6pPr marL="2514600" indent="-228600" algn="ctr" eaLnBrk="0" fontAlgn="base" hangingPunct="0">
                <a:spcBef>
                  <a:spcPct val="5000"/>
                </a:spcBef>
                <a:spcAft>
                  <a:spcPct val="0"/>
                </a:spcAft>
                <a:defRPr sz="1400" b="1">
                  <a:solidFill>
                    <a:schemeClr val="tx1"/>
                  </a:solidFill>
                  <a:latin typeface="Arial" pitchFamily="34" charset="0"/>
                  <a:cs typeface="Arial" pitchFamily="34" charset="0"/>
                </a:defRPr>
              </a:lvl6pPr>
              <a:lvl7pPr marL="2971800" indent="-228600" algn="ctr" eaLnBrk="0" fontAlgn="base" hangingPunct="0">
                <a:spcBef>
                  <a:spcPct val="5000"/>
                </a:spcBef>
                <a:spcAft>
                  <a:spcPct val="0"/>
                </a:spcAft>
                <a:defRPr sz="1400" b="1">
                  <a:solidFill>
                    <a:schemeClr val="tx1"/>
                  </a:solidFill>
                  <a:latin typeface="Arial" pitchFamily="34" charset="0"/>
                  <a:cs typeface="Arial" pitchFamily="34" charset="0"/>
                </a:defRPr>
              </a:lvl7pPr>
              <a:lvl8pPr marL="3429000" indent="-228600" algn="ctr" eaLnBrk="0" fontAlgn="base" hangingPunct="0">
                <a:spcBef>
                  <a:spcPct val="5000"/>
                </a:spcBef>
                <a:spcAft>
                  <a:spcPct val="0"/>
                </a:spcAft>
                <a:defRPr sz="1400" b="1">
                  <a:solidFill>
                    <a:schemeClr val="tx1"/>
                  </a:solidFill>
                  <a:latin typeface="Arial" pitchFamily="34" charset="0"/>
                  <a:cs typeface="Arial" pitchFamily="34" charset="0"/>
                </a:defRPr>
              </a:lvl8pPr>
              <a:lvl9pPr marL="3886200" indent="-228600" algn="ctr" eaLnBrk="0" fontAlgn="base" hangingPunct="0">
                <a:spcBef>
                  <a:spcPct val="5000"/>
                </a:spcBef>
                <a:spcAft>
                  <a:spcPct val="0"/>
                </a:spcAft>
                <a:defRPr sz="1400" b="1">
                  <a:solidFill>
                    <a:schemeClr val="tx1"/>
                  </a:solidFill>
                  <a:latin typeface="Arial" pitchFamily="34" charset="0"/>
                  <a:cs typeface="Arial" pitchFamily="34" charset="0"/>
                </a:defRPr>
              </a:lvl9pPr>
            </a:lstStyle>
            <a:p>
              <a:pPr algn="ctr">
                <a:lnSpc>
                  <a:spcPct val="90000"/>
                </a:lnSpc>
              </a:pPr>
              <a:r>
                <a:rPr lang="en-US" altLang="en-US" sz="900" dirty="0">
                  <a:solidFill>
                    <a:prstClr val="black"/>
                  </a:solidFill>
                </a:rPr>
                <a:t>PORTFOLIO MANAGEMENT</a:t>
              </a:r>
              <a:endParaRPr lang="en-US" altLang="en-US" sz="900" dirty="0">
                <a:solidFill>
                  <a:srgbClr val="FFFFFF"/>
                </a:solidFill>
              </a:endParaRPr>
            </a:p>
          </p:txBody>
        </p:sp>
      </p:grpSp>
      <p:sp>
        <p:nvSpPr>
          <p:cNvPr id="9" name="Rectangle 8"/>
          <p:cNvSpPr/>
          <p:nvPr/>
        </p:nvSpPr>
        <p:spPr>
          <a:xfrm>
            <a:off x="2073275" y="5057775"/>
            <a:ext cx="6384925" cy="757238"/>
          </a:xfrm>
          <a:prstGeom prst="rect">
            <a:avLst/>
          </a:prstGeom>
        </p:spPr>
        <p:txBody>
          <a:bodyPr rIns="0">
            <a:spAutoFit/>
          </a:bodyPr>
          <a:lstStyle/>
          <a:p>
            <a:pPr marL="1588" lvl="1" indent="-1588" algn="just">
              <a:lnSpc>
                <a:spcPct val="90000"/>
              </a:lnSpc>
              <a:spcBef>
                <a:spcPts val="1200"/>
              </a:spcBef>
              <a:spcAft>
                <a:spcPts val="300"/>
              </a:spcAft>
              <a:defRPr/>
            </a:pPr>
            <a:r>
              <a:rPr lang="en-US" altLang="en-US" sz="1200" kern="0" dirty="0">
                <a:solidFill>
                  <a:srgbClr val="000000"/>
                </a:solidFill>
                <a:cs typeface="Arial" charset="0"/>
              </a:rPr>
              <a:t>Begin the planning process to immediately bring a new entrant into an existing portfolio program or develop a new program for the next portfolio. Create long term investment value through the use of insurance programs that stabilize cash flows, protect the balance sheet and enhance liquidity upon exit.</a:t>
            </a:r>
          </a:p>
        </p:txBody>
      </p:sp>
      <p:sp>
        <p:nvSpPr>
          <p:cNvPr id="21" name="Rectangle 20"/>
          <p:cNvSpPr/>
          <p:nvPr/>
        </p:nvSpPr>
        <p:spPr>
          <a:xfrm>
            <a:off x="2073275" y="4157663"/>
            <a:ext cx="6384925" cy="590550"/>
          </a:xfrm>
          <a:prstGeom prst="rect">
            <a:avLst/>
          </a:prstGeom>
        </p:spPr>
        <p:txBody>
          <a:bodyPr rIns="0">
            <a:spAutoFit/>
          </a:bodyPr>
          <a:lstStyle/>
          <a:p>
            <a:pPr marL="1588" lvl="1" indent="-1588" algn="just">
              <a:lnSpc>
                <a:spcPct val="90000"/>
              </a:lnSpc>
              <a:spcBef>
                <a:spcPts val="1200"/>
              </a:spcBef>
              <a:spcAft>
                <a:spcPts val="300"/>
              </a:spcAft>
              <a:defRPr/>
            </a:pPr>
            <a:r>
              <a:rPr lang="en-US" altLang="en-US" sz="1200" kern="0" dirty="0">
                <a:solidFill>
                  <a:srgbClr val="000000"/>
                </a:solidFill>
                <a:cs typeface="Arial" charset="0"/>
              </a:rPr>
              <a:t>Use pre-deal research to develop a blue print for integration including benefits and needed employee and executive related interventions.  Execute insurance programs commensurate with a consistent risk management strategy.</a:t>
            </a:r>
          </a:p>
        </p:txBody>
      </p:sp>
      <p:sp>
        <p:nvSpPr>
          <p:cNvPr id="22" name="Rectangle 21"/>
          <p:cNvSpPr/>
          <p:nvPr/>
        </p:nvSpPr>
        <p:spPr>
          <a:xfrm>
            <a:off x="2073275" y="3219450"/>
            <a:ext cx="6384925" cy="592138"/>
          </a:xfrm>
          <a:prstGeom prst="rect">
            <a:avLst/>
          </a:prstGeom>
        </p:spPr>
        <p:txBody>
          <a:bodyPr rIns="0">
            <a:spAutoFit/>
          </a:bodyPr>
          <a:lstStyle/>
          <a:p>
            <a:pPr marL="1588" lvl="1" indent="-1588" algn="just">
              <a:lnSpc>
                <a:spcPct val="90000"/>
              </a:lnSpc>
              <a:spcBef>
                <a:spcPts val="1200"/>
              </a:spcBef>
              <a:spcAft>
                <a:spcPts val="300"/>
              </a:spcAft>
              <a:defRPr/>
            </a:pPr>
            <a:r>
              <a:rPr lang="en-US" altLang="en-US" sz="1200" kern="0" dirty="0">
                <a:solidFill>
                  <a:srgbClr val="000000"/>
                </a:solidFill>
                <a:cs typeface="Arial" charset="0"/>
              </a:rPr>
              <a:t>Estimate the impact that cost has on the income statement and cash flow statement as well as evaluate the impact of liability both on and off the balance sheet and ultimately make sure these impacts are contemplated in the purchase price.</a:t>
            </a:r>
          </a:p>
        </p:txBody>
      </p:sp>
      <p:sp>
        <p:nvSpPr>
          <p:cNvPr id="23" name="Rectangle 22"/>
          <p:cNvSpPr/>
          <p:nvPr/>
        </p:nvSpPr>
        <p:spPr>
          <a:xfrm>
            <a:off x="2073275" y="2327275"/>
            <a:ext cx="6384925" cy="590550"/>
          </a:xfrm>
          <a:prstGeom prst="rect">
            <a:avLst/>
          </a:prstGeom>
        </p:spPr>
        <p:txBody>
          <a:bodyPr rIns="0">
            <a:spAutoFit/>
          </a:bodyPr>
          <a:lstStyle/>
          <a:p>
            <a:pPr marL="1588" lvl="1" indent="-1588" algn="just">
              <a:lnSpc>
                <a:spcPct val="90000"/>
              </a:lnSpc>
              <a:spcBef>
                <a:spcPts val="1200"/>
              </a:spcBef>
              <a:spcAft>
                <a:spcPts val="300"/>
              </a:spcAft>
              <a:defRPr/>
            </a:pPr>
            <a:r>
              <a:rPr lang="en-US" altLang="en-US" sz="1200" kern="0" dirty="0">
                <a:solidFill>
                  <a:srgbClr val="000000"/>
                </a:solidFill>
                <a:cs typeface="Arial" charset="0"/>
              </a:rPr>
              <a:t>Work with finance, legal, and operational teams throughout deal process from </a:t>
            </a:r>
            <a:br>
              <a:rPr lang="en-US" altLang="en-US" sz="1200" kern="0" dirty="0">
                <a:solidFill>
                  <a:srgbClr val="000000"/>
                </a:solidFill>
                <a:cs typeface="Arial" charset="0"/>
              </a:rPr>
            </a:br>
            <a:r>
              <a:rPr lang="en-US" altLang="en-US" sz="1200" kern="0" dirty="0">
                <a:solidFill>
                  <a:srgbClr val="000000"/>
                </a:solidFill>
                <a:cs typeface="Arial" charset="0"/>
              </a:rPr>
              <a:t>pre-LOI through purchase agreement and with Portfolio management teams as required in order that the target enterprise is properly valued.</a:t>
            </a:r>
          </a:p>
        </p:txBody>
      </p:sp>
      <p:sp>
        <p:nvSpPr>
          <p:cNvPr id="24" name="Rectangle 23"/>
          <p:cNvSpPr/>
          <p:nvPr/>
        </p:nvSpPr>
        <p:spPr>
          <a:xfrm>
            <a:off x="2073275" y="1435100"/>
            <a:ext cx="6384925" cy="590550"/>
          </a:xfrm>
          <a:prstGeom prst="rect">
            <a:avLst/>
          </a:prstGeom>
        </p:spPr>
        <p:txBody>
          <a:bodyPr rIns="0">
            <a:spAutoFit/>
          </a:bodyPr>
          <a:lstStyle/>
          <a:p>
            <a:pPr marL="1588" lvl="1" indent="-1588" algn="just">
              <a:lnSpc>
                <a:spcPct val="90000"/>
              </a:lnSpc>
              <a:spcBef>
                <a:spcPts val="1200"/>
              </a:spcBef>
              <a:spcAft>
                <a:spcPts val="300"/>
              </a:spcAft>
              <a:defRPr/>
            </a:pPr>
            <a:r>
              <a:rPr lang="en-US" altLang="en-US" sz="1200" kern="0" dirty="0">
                <a:solidFill>
                  <a:srgbClr val="000000"/>
                </a:solidFill>
                <a:cs typeface="Arial" charset="0"/>
              </a:rPr>
              <a:t>Raise potential operating risk issues, financial risk issues and business risks issues respective to operations and human capital that will impact or potentially prohibit the successful implementation of the post closing business model.</a:t>
            </a:r>
          </a:p>
        </p:txBody>
      </p:sp>
      <p:sp>
        <p:nvSpPr>
          <p:cNvPr id="7186" name="Rectangle 19"/>
          <p:cNvSpPr>
            <a:spLocks noChangeArrowheads="1"/>
          </p:cNvSpPr>
          <p:nvPr/>
        </p:nvSpPr>
        <p:spPr bwMode="auto">
          <a:xfrm>
            <a:off x="715963" y="4397375"/>
            <a:ext cx="9937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1400" b="1">
                <a:solidFill>
                  <a:schemeClr val="tx1"/>
                </a:solidFill>
                <a:latin typeface="Arial" pitchFamily="34" charset="0"/>
                <a:cs typeface="Arial" pitchFamily="34" charset="0"/>
              </a:defRPr>
            </a:lvl1pPr>
            <a:lvl2pPr marL="742950" indent="-285750">
              <a:defRPr sz="1400" b="1">
                <a:solidFill>
                  <a:schemeClr val="tx1"/>
                </a:solidFill>
                <a:latin typeface="Arial" pitchFamily="34" charset="0"/>
                <a:cs typeface="Arial" pitchFamily="34" charset="0"/>
              </a:defRPr>
            </a:lvl2pPr>
            <a:lvl3pPr marL="1143000" indent="-228600">
              <a:defRPr sz="1400" b="1">
                <a:solidFill>
                  <a:schemeClr val="tx1"/>
                </a:solidFill>
                <a:latin typeface="Arial" pitchFamily="34" charset="0"/>
                <a:cs typeface="Arial" pitchFamily="34" charset="0"/>
              </a:defRPr>
            </a:lvl3pPr>
            <a:lvl4pPr marL="1600200" indent="-228600">
              <a:defRPr sz="1400" b="1">
                <a:solidFill>
                  <a:schemeClr val="tx1"/>
                </a:solidFill>
                <a:latin typeface="Arial" pitchFamily="34" charset="0"/>
                <a:cs typeface="Arial" pitchFamily="34" charset="0"/>
              </a:defRPr>
            </a:lvl4pPr>
            <a:lvl5pPr marL="2057400" indent="-228600">
              <a:defRPr sz="1400" b="1">
                <a:solidFill>
                  <a:schemeClr val="tx1"/>
                </a:solidFill>
                <a:latin typeface="Arial" pitchFamily="34" charset="0"/>
                <a:cs typeface="Arial" pitchFamily="34" charset="0"/>
              </a:defRPr>
            </a:lvl5pPr>
            <a:lvl6pPr marL="2514600" indent="-228600" algn="ctr" eaLnBrk="0" fontAlgn="base" hangingPunct="0">
              <a:spcBef>
                <a:spcPct val="5000"/>
              </a:spcBef>
              <a:spcAft>
                <a:spcPct val="0"/>
              </a:spcAft>
              <a:defRPr sz="1400" b="1">
                <a:solidFill>
                  <a:schemeClr val="tx1"/>
                </a:solidFill>
                <a:latin typeface="Arial" pitchFamily="34" charset="0"/>
                <a:cs typeface="Arial" pitchFamily="34" charset="0"/>
              </a:defRPr>
            </a:lvl6pPr>
            <a:lvl7pPr marL="2971800" indent="-228600" algn="ctr" eaLnBrk="0" fontAlgn="base" hangingPunct="0">
              <a:spcBef>
                <a:spcPct val="5000"/>
              </a:spcBef>
              <a:spcAft>
                <a:spcPct val="0"/>
              </a:spcAft>
              <a:defRPr sz="1400" b="1">
                <a:solidFill>
                  <a:schemeClr val="tx1"/>
                </a:solidFill>
                <a:latin typeface="Arial" pitchFamily="34" charset="0"/>
                <a:cs typeface="Arial" pitchFamily="34" charset="0"/>
              </a:defRPr>
            </a:lvl7pPr>
            <a:lvl8pPr marL="3429000" indent="-228600" algn="ctr" eaLnBrk="0" fontAlgn="base" hangingPunct="0">
              <a:spcBef>
                <a:spcPct val="5000"/>
              </a:spcBef>
              <a:spcAft>
                <a:spcPct val="0"/>
              </a:spcAft>
              <a:defRPr sz="1400" b="1">
                <a:solidFill>
                  <a:schemeClr val="tx1"/>
                </a:solidFill>
                <a:latin typeface="Arial" pitchFamily="34" charset="0"/>
                <a:cs typeface="Arial" pitchFamily="34" charset="0"/>
              </a:defRPr>
            </a:lvl8pPr>
            <a:lvl9pPr marL="3886200" indent="-228600" algn="ctr" eaLnBrk="0" fontAlgn="base" hangingPunct="0">
              <a:spcBef>
                <a:spcPct val="5000"/>
              </a:spcBef>
              <a:spcAft>
                <a:spcPct val="0"/>
              </a:spcAft>
              <a:defRPr sz="1400" b="1">
                <a:solidFill>
                  <a:schemeClr val="tx1"/>
                </a:solidFill>
                <a:latin typeface="Arial" pitchFamily="34" charset="0"/>
                <a:cs typeface="Arial" pitchFamily="34" charset="0"/>
              </a:defRPr>
            </a:lvl9pPr>
          </a:lstStyle>
          <a:p>
            <a:pPr algn="ctr"/>
            <a:r>
              <a:rPr lang="en-US" altLang="en-US" sz="900" dirty="0">
                <a:solidFill>
                  <a:prstClr val="black"/>
                </a:solidFill>
              </a:rPr>
              <a:t>INTEGRATION</a:t>
            </a:r>
          </a:p>
        </p:txBody>
      </p:sp>
      <p:sp>
        <p:nvSpPr>
          <p:cNvPr id="26" name="Text Placeholder 4">
            <a:extLst>
              <a:ext uri="{FF2B5EF4-FFF2-40B4-BE49-F238E27FC236}">
                <a16:creationId xmlns:a16="http://schemas.microsoft.com/office/drawing/2014/main" id="{7865558A-7568-4533-ADAD-30ED05C1249A}"/>
              </a:ext>
            </a:extLst>
          </p:cNvPr>
          <p:cNvSpPr>
            <a:spLocks noGrp="1"/>
          </p:cNvSpPr>
          <p:nvPr>
            <p:ph type="body" sz="quarter" idx="13"/>
          </p:nvPr>
        </p:nvSpPr>
        <p:spPr>
          <a:xfrm>
            <a:off x="457200" y="800239"/>
            <a:ext cx="8229600" cy="276999"/>
          </a:xfrm>
        </p:spPr>
        <p:txBody>
          <a:bodyPr/>
          <a:lstStyle/>
          <a:p>
            <a:r>
              <a:rPr lang="en-US" dirty="0"/>
              <a:t>Before acquiring a target company</a:t>
            </a:r>
          </a:p>
        </p:txBody>
      </p:sp>
      <p:sp>
        <p:nvSpPr>
          <p:cNvPr id="4" name="Footer Placeholder 3">
            <a:extLst>
              <a:ext uri="{FF2B5EF4-FFF2-40B4-BE49-F238E27FC236}">
                <a16:creationId xmlns:a16="http://schemas.microsoft.com/office/drawing/2014/main" id="{BAE6D690-5A2F-4D09-9CE3-D0B11E695ABE}"/>
              </a:ext>
            </a:extLst>
          </p:cNvPr>
          <p:cNvSpPr>
            <a:spLocks noGrp="1"/>
          </p:cNvSpPr>
          <p:nvPr>
            <p:ph type="ftr" sz="quarter" idx="3"/>
          </p:nvPr>
        </p:nvSpPr>
        <p:spPr/>
        <p:txBody>
          <a:bodyPr/>
          <a:lstStyle/>
          <a:p>
            <a:r>
              <a:rPr lang="en-US">
                <a:solidFill>
                  <a:prstClr val="black"/>
                </a:solidFill>
              </a:rPr>
              <a:t>© 2020 Willis Towers Watson. All rights reserved. </a:t>
            </a:r>
            <a:endParaRPr lang="en-US" dirty="0">
              <a:solidFill>
                <a:prstClr val="black"/>
              </a:solidFill>
            </a:endParaRPr>
          </a:p>
        </p:txBody>
      </p:sp>
      <p:sp>
        <p:nvSpPr>
          <p:cNvPr id="5" name="Slide Number Placeholder 4">
            <a:extLst>
              <a:ext uri="{FF2B5EF4-FFF2-40B4-BE49-F238E27FC236}">
                <a16:creationId xmlns:a16="http://schemas.microsoft.com/office/drawing/2014/main" id="{42EA5FC1-B76C-473A-95D6-79F0AAC92AE9}"/>
              </a:ext>
            </a:extLst>
          </p:cNvPr>
          <p:cNvSpPr>
            <a:spLocks noGrp="1"/>
          </p:cNvSpPr>
          <p:nvPr>
            <p:ph type="sldNum" sz="quarter" idx="12"/>
          </p:nvPr>
        </p:nvSpPr>
        <p:spPr/>
        <p:txBody>
          <a:bodyPr/>
          <a:lstStyle/>
          <a:p>
            <a:fld id="{2083E393-C0BF-4ED8-8545-7E4C90AFF831}"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955098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a:t>Jay Heidbrink</a:t>
            </a:r>
            <a:endParaRPr lang="en-US" dirty="0"/>
          </a:p>
        </p:txBody>
      </p:sp>
      <p:sp>
        <p:nvSpPr>
          <p:cNvPr id="5" name="Text Placeholder 4">
            <a:extLst>
              <a:ext uri="{FF2B5EF4-FFF2-40B4-BE49-F238E27FC236}">
                <a16:creationId xmlns:a16="http://schemas.microsoft.com/office/drawing/2014/main" id="{F07B62E4-5CEA-4754-984B-9B7A5B123B6F}"/>
              </a:ext>
            </a:extLst>
          </p:cNvPr>
          <p:cNvSpPr>
            <a:spLocks noGrp="1"/>
          </p:cNvSpPr>
          <p:nvPr>
            <p:ph type="body" sz="quarter" idx="13"/>
          </p:nvPr>
        </p:nvSpPr>
        <p:spPr/>
        <p:txBody>
          <a:bodyPr/>
          <a:lstStyle/>
          <a:p>
            <a:r>
              <a:rPr lang="en-US" dirty="0"/>
              <a:t>Director, Mergers &amp; Acquisitions Group</a:t>
            </a:r>
          </a:p>
        </p:txBody>
      </p:sp>
      <p:sp>
        <p:nvSpPr>
          <p:cNvPr id="9" name="Content Placeholder 8">
            <a:extLst>
              <a:ext uri="{FF2B5EF4-FFF2-40B4-BE49-F238E27FC236}">
                <a16:creationId xmlns:a16="http://schemas.microsoft.com/office/drawing/2014/main" id="{740F7CF2-49FF-4B18-A1EC-0EC310014F8B}"/>
              </a:ext>
            </a:extLst>
          </p:cNvPr>
          <p:cNvSpPr>
            <a:spLocks noGrp="1"/>
          </p:cNvSpPr>
          <p:nvPr>
            <p:ph idx="1"/>
          </p:nvPr>
        </p:nvSpPr>
        <p:spPr/>
        <p:txBody>
          <a:bodyPr/>
          <a:lstStyle/>
          <a:p>
            <a:pPr marL="12700" lvl="0">
              <a:spcAft>
                <a:spcPts val="0"/>
              </a:spcAft>
            </a:pPr>
            <a:r>
              <a:rPr lang="en-US" sz="1200" spc="-5" dirty="0">
                <a:solidFill>
                  <a:prstClr val="black"/>
                </a:solidFill>
                <a:cs typeface="Arial"/>
              </a:rPr>
              <a:t>Professional</a:t>
            </a:r>
            <a:r>
              <a:rPr lang="en-US" sz="1200" spc="-80" dirty="0">
                <a:solidFill>
                  <a:prstClr val="black"/>
                </a:solidFill>
                <a:cs typeface="Arial"/>
              </a:rPr>
              <a:t> </a:t>
            </a:r>
            <a:r>
              <a:rPr lang="en-US" sz="1200" spc="-5" dirty="0">
                <a:solidFill>
                  <a:prstClr val="black"/>
                </a:solidFill>
                <a:cs typeface="Arial"/>
              </a:rPr>
              <a:t>Experience</a:t>
            </a:r>
            <a:endParaRPr lang="en-US" sz="1200" b="0" dirty="0">
              <a:solidFill>
                <a:prstClr val="black"/>
              </a:solidFill>
              <a:cs typeface="Arial"/>
            </a:endParaRPr>
          </a:p>
          <a:p>
            <a:pPr marL="12700" marR="26670" lvl="0">
              <a:spcBef>
                <a:spcPts val="1005"/>
              </a:spcBef>
              <a:spcAft>
                <a:spcPts val="0"/>
              </a:spcAft>
            </a:pPr>
            <a:r>
              <a:rPr lang="en-US" sz="1200" b="0" dirty="0">
                <a:solidFill>
                  <a:prstClr val="black"/>
                </a:solidFill>
                <a:cs typeface="Arial"/>
              </a:rPr>
              <a:t>Jay Heidbrink </a:t>
            </a:r>
            <a:r>
              <a:rPr lang="en-US" sz="1200" b="0" spc="-5" dirty="0">
                <a:solidFill>
                  <a:prstClr val="black"/>
                </a:solidFill>
                <a:cs typeface="Arial"/>
              </a:rPr>
              <a:t>has </a:t>
            </a:r>
            <a:r>
              <a:rPr lang="en-US" sz="1200" b="0" spc="-10" dirty="0">
                <a:solidFill>
                  <a:prstClr val="black"/>
                </a:solidFill>
                <a:cs typeface="Arial"/>
              </a:rPr>
              <a:t>over </a:t>
            </a:r>
            <a:r>
              <a:rPr lang="en-US" sz="1200" b="0" spc="-5" dirty="0">
                <a:solidFill>
                  <a:prstClr val="black"/>
                </a:solidFill>
                <a:cs typeface="Arial"/>
              </a:rPr>
              <a:t>12 years of experience </a:t>
            </a:r>
            <a:r>
              <a:rPr lang="en-US" sz="1200" b="0" dirty="0">
                <a:solidFill>
                  <a:prstClr val="black"/>
                </a:solidFill>
                <a:cs typeface="Arial"/>
              </a:rPr>
              <a:t>in the </a:t>
            </a:r>
            <a:r>
              <a:rPr lang="en-US" sz="1200" b="0" spc="-5" dirty="0">
                <a:solidFill>
                  <a:prstClr val="black"/>
                </a:solidFill>
                <a:cs typeface="Arial"/>
              </a:rPr>
              <a:t>legal </a:t>
            </a:r>
            <a:r>
              <a:rPr lang="en-US" sz="1200" b="0" dirty="0">
                <a:solidFill>
                  <a:prstClr val="black"/>
                </a:solidFill>
                <a:cs typeface="Arial"/>
              </a:rPr>
              <a:t>industry both as in-house commercial counsel and private practitioner</a:t>
            </a:r>
            <a:r>
              <a:rPr lang="en-US" sz="1200" b="0" spc="-15" dirty="0">
                <a:solidFill>
                  <a:prstClr val="black"/>
                </a:solidFill>
                <a:cs typeface="Arial"/>
              </a:rPr>
              <a:t>. In his role at Willis, Jay is responsible for the development and implementation of risk solutions for M&amp;A transactions, including the deployment of insurance lines such as representations and warranties, litigation, tax and other contingent risk insurance. Based in Dallas, Jay is supported by a global team of more than 40 senior brokers. </a:t>
            </a:r>
          </a:p>
          <a:p>
            <a:pPr marL="12700" lvl="0">
              <a:spcBef>
                <a:spcPts val="390"/>
              </a:spcBef>
              <a:spcAft>
                <a:spcPts val="0"/>
              </a:spcAft>
            </a:pPr>
            <a:endParaRPr lang="en-US" sz="1200" spc="-5" dirty="0">
              <a:solidFill>
                <a:prstClr val="black"/>
              </a:solidFill>
              <a:cs typeface="Arial"/>
            </a:endParaRPr>
          </a:p>
          <a:p>
            <a:pPr marL="12700" lvl="0">
              <a:spcBef>
                <a:spcPts val="390"/>
              </a:spcBef>
              <a:spcAft>
                <a:spcPts val="0"/>
              </a:spcAft>
            </a:pPr>
            <a:r>
              <a:rPr lang="en-US" sz="1200" spc="-5" dirty="0">
                <a:solidFill>
                  <a:prstClr val="black"/>
                </a:solidFill>
                <a:cs typeface="Arial"/>
              </a:rPr>
              <a:t>Credentials</a:t>
            </a:r>
            <a:endParaRPr lang="en-US" sz="1200" b="0" dirty="0">
              <a:solidFill>
                <a:prstClr val="black"/>
              </a:solidFill>
              <a:cs typeface="Arial"/>
            </a:endParaRPr>
          </a:p>
          <a:p>
            <a:pPr marL="12700" marR="5080" lvl="0">
              <a:spcBef>
                <a:spcPts val="990"/>
              </a:spcBef>
              <a:spcAft>
                <a:spcPts val="0"/>
              </a:spcAft>
            </a:pPr>
            <a:r>
              <a:rPr lang="en-US" sz="1200" b="0" dirty="0">
                <a:solidFill>
                  <a:prstClr val="black"/>
                </a:solidFill>
                <a:cs typeface="Arial"/>
              </a:rPr>
              <a:t>Prior to </a:t>
            </a:r>
            <a:r>
              <a:rPr lang="en-US" sz="1200" b="0" spc="-5" dirty="0">
                <a:solidFill>
                  <a:prstClr val="black"/>
                </a:solidFill>
                <a:cs typeface="Arial"/>
              </a:rPr>
              <a:t>joining </a:t>
            </a:r>
            <a:r>
              <a:rPr lang="en-US" sz="1200" b="0" dirty="0">
                <a:solidFill>
                  <a:prstClr val="black"/>
                </a:solidFill>
                <a:cs typeface="Arial"/>
              </a:rPr>
              <a:t>Willis </a:t>
            </a:r>
            <a:r>
              <a:rPr lang="en-US" sz="1200" b="0" spc="-30" dirty="0">
                <a:solidFill>
                  <a:prstClr val="black"/>
                </a:solidFill>
                <a:cs typeface="Arial"/>
              </a:rPr>
              <a:t>Towers </a:t>
            </a:r>
            <a:r>
              <a:rPr lang="en-US" sz="1200" b="0" spc="-10" dirty="0">
                <a:solidFill>
                  <a:prstClr val="black"/>
                </a:solidFill>
                <a:cs typeface="Arial"/>
              </a:rPr>
              <a:t>Watson, Jay </a:t>
            </a:r>
            <a:r>
              <a:rPr lang="en-US" sz="1200" b="0" spc="-5" dirty="0">
                <a:solidFill>
                  <a:prstClr val="black"/>
                </a:solidFill>
                <a:cs typeface="Arial"/>
              </a:rPr>
              <a:t>served as Assistant General Counsel at Hunt Oil Company in Dallas, Texas from 2014 to 2019. From 2008 to 2014, Jay </a:t>
            </a:r>
            <a:r>
              <a:rPr lang="en-US" sz="1200" b="0" dirty="0">
                <a:solidFill>
                  <a:prstClr val="black"/>
                </a:solidFill>
                <a:cs typeface="Arial"/>
              </a:rPr>
              <a:t>practiced law for </a:t>
            </a:r>
            <a:r>
              <a:rPr lang="en-US" sz="1200" b="0" spc="-5" dirty="0">
                <a:solidFill>
                  <a:prstClr val="black"/>
                </a:solidFill>
                <a:cs typeface="Arial"/>
              </a:rPr>
              <a:t>five years at Baker Botts L.L.P. in their Dallas, Washington DC, and Abu Dhabi offices. Before </a:t>
            </a:r>
            <a:r>
              <a:rPr lang="en-US" sz="1200" b="0" dirty="0">
                <a:solidFill>
                  <a:prstClr val="black"/>
                </a:solidFill>
                <a:cs typeface="Arial"/>
              </a:rPr>
              <a:t>practicing law, Jay worked on various state and nationwide electoral campaigns, served as the Deputy Press Secretary at a Washington, D.C. think tank, and taught history and economics at Jesuit College Preparatory of Dallas. Jay earned his J.D. at the Washington College of Law at American University and graduated from Boston College where he received a Bachelor’s degree in Political Science and Eastern European History.  </a:t>
            </a:r>
            <a:endParaRPr lang="en-US" sz="1200" b="0" spc="-5" dirty="0">
              <a:solidFill>
                <a:prstClr val="black"/>
              </a:solidFill>
              <a:cs typeface="Arial"/>
            </a:endParaRPr>
          </a:p>
          <a:p>
            <a:pPr lvl="0">
              <a:spcBef>
                <a:spcPts val="1110"/>
              </a:spcBef>
              <a:spcAft>
                <a:spcPts val="0"/>
              </a:spcAft>
            </a:pPr>
            <a:endParaRPr lang="en-US" sz="1200" spc="-5" dirty="0">
              <a:solidFill>
                <a:prstClr val="black"/>
              </a:solidFill>
              <a:cs typeface="Arial"/>
            </a:endParaRPr>
          </a:p>
          <a:p>
            <a:pPr lvl="0">
              <a:spcBef>
                <a:spcPts val="1110"/>
              </a:spcBef>
              <a:spcAft>
                <a:spcPts val="0"/>
              </a:spcAft>
            </a:pPr>
            <a:r>
              <a:rPr lang="en-US" sz="1200" spc="-5" dirty="0">
                <a:solidFill>
                  <a:prstClr val="black"/>
                </a:solidFill>
                <a:cs typeface="Arial"/>
              </a:rPr>
              <a:t>Jay Heidbrink </a:t>
            </a:r>
            <a:endParaRPr lang="en-US" sz="1200" b="0" dirty="0">
              <a:solidFill>
                <a:prstClr val="black"/>
              </a:solidFill>
              <a:cs typeface="Arial"/>
            </a:endParaRPr>
          </a:p>
          <a:p>
            <a:pPr lvl="0">
              <a:spcAft>
                <a:spcPts val="0"/>
              </a:spcAft>
            </a:pPr>
            <a:r>
              <a:rPr lang="en-US" sz="1200" b="0" spc="-5" dirty="0">
                <a:solidFill>
                  <a:prstClr val="black"/>
                </a:solidFill>
                <a:cs typeface="Arial"/>
              </a:rPr>
              <a:t>Director, Mergers &amp; Acquisition Group</a:t>
            </a:r>
            <a:endParaRPr lang="en-US" sz="1200" b="0" dirty="0">
              <a:solidFill>
                <a:prstClr val="black"/>
              </a:solidFill>
              <a:cs typeface="Arial"/>
            </a:endParaRPr>
          </a:p>
          <a:p>
            <a:pPr lvl="0">
              <a:spcAft>
                <a:spcPts val="0"/>
              </a:spcAft>
            </a:pPr>
            <a:r>
              <a:rPr lang="en-US" sz="1200" b="0" spc="-5" dirty="0">
                <a:solidFill>
                  <a:prstClr val="black"/>
                </a:solidFill>
                <a:cs typeface="Arial"/>
              </a:rPr>
              <a:t>Direct: +1 972 715 2143 | Mobile: +1 617 283</a:t>
            </a:r>
            <a:r>
              <a:rPr lang="en-US" sz="1200" b="0" spc="-45" dirty="0">
                <a:solidFill>
                  <a:prstClr val="black"/>
                </a:solidFill>
                <a:cs typeface="Arial"/>
              </a:rPr>
              <a:t> </a:t>
            </a:r>
            <a:r>
              <a:rPr lang="en-US" sz="1200" b="0" spc="-5" dirty="0">
                <a:solidFill>
                  <a:prstClr val="black"/>
                </a:solidFill>
                <a:cs typeface="Arial"/>
              </a:rPr>
              <a:t>2573</a:t>
            </a:r>
            <a:endParaRPr lang="en-US" sz="1200" b="0" dirty="0">
              <a:solidFill>
                <a:prstClr val="black"/>
              </a:solidFill>
              <a:cs typeface="Arial"/>
            </a:endParaRPr>
          </a:p>
          <a:p>
            <a:pPr lvl="0">
              <a:spcAft>
                <a:spcPts val="0"/>
              </a:spcAft>
            </a:pPr>
            <a:r>
              <a:rPr lang="en-US" sz="1200" b="0" u="sng" spc="-5" dirty="0">
                <a:solidFill>
                  <a:srgbClr val="00A0D2"/>
                </a:solidFill>
                <a:cs typeface="Arial"/>
                <a:hlinkClick r:id="rId2"/>
              </a:rPr>
              <a:t>jay.heidbrink@willistowerswatson.com</a:t>
            </a:r>
            <a:endParaRPr lang="en-US" dirty="0"/>
          </a:p>
        </p:txBody>
      </p:sp>
      <p:sp>
        <p:nvSpPr>
          <p:cNvPr id="16" name="Footer Placeholder 15">
            <a:extLst>
              <a:ext uri="{FF2B5EF4-FFF2-40B4-BE49-F238E27FC236}">
                <a16:creationId xmlns:a16="http://schemas.microsoft.com/office/drawing/2014/main" id="{34ABA6F1-475F-4E0B-BC7E-3C8A8028015B}"/>
              </a:ext>
            </a:extLst>
          </p:cNvPr>
          <p:cNvSpPr>
            <a:spLocks noGrp="1"/>
          </p:cNvSpPr>
          <p:nvPr>
            <p:ph type="ftr" sz="quarter" idx="3"/>
          </p:nvPr>
        </p:nvSpPr>
        <p:spPr/>
        <p:txBody>
          <a:bodyPr/>
          <a:lstStyle/>
          <a:p>
            <a:r>
              <a:rPr lang="en-US">
                <a:solidFill>
                  <a:prstClr val="black"/>
                </a:solidFill>
              </a:rPr>
              <a:t>© 2020 Willis Towers Watson. All rights reserved. </a:t>
            </a:r>
            <a:endParaRPr lang="en-US" dirty="0">
              <a:solidFill>
                <a:prstClr val="black"/>
              </a:solidFill>
            </a:endParaRPr>
          </a:p>
        </p:txBody>
      </p:sp>
      <p:sp>
        <p:nvSpPr>
          <p:cNvPr id="17" name="Slide Number Placeholder 16">
            <a:extLst>
              <a:ext uri="{FF2B5EF4-FFF2-40B4-BE49-F238E27FC236}">
                <a16:creationId xmlns:a16="http://schemas.microsoft.com/office/drawing/2014/main" id="{FEDFB08F-9F3B-4B80-9DD6-862666A18365}"/>
              </a:ext>
            </a:extLst>
          </p:cNvPr>
          <p:cNvSpPr>
            <a:spLocks noGrp="1"/>
          </p:cNvSpPr>
          <p:nvPr>
            <p:ph type="sldNum" sz="quarter" idx="12"/>
          </p:nvPr>
        </p:nvSpPr>
        <p:spPr/>
        <p:txBody>
          <a:bodyPr/>
          <a:lstStyle/>
          <a:p>
            <a:fld id="{2083E393-C0BF-4ED8-8545-7E4C90AFF831}"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011118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US"/>
              <a:t>Laura Burns </a:t>
            </a:r>
            <a:endParaRPr lang="en-US" dirty="0"/>
          </a:p>
        </p:txBody>
      </p:sp>
      <p:sp>
        <p:nvSpPr>
          <p:cNvPr id="5" name="Text Placeholder 4">
            <a:extLst>
              <a:ext uri="{FF2B5EF4-FFF2-40B4-BE49-F238E27FC236}">
                <a16:creationId xmlns:a16="http://schemas.microsoft.com/office/drawing/2014/main" id="{F3796D81-1821-4819-A228-26E52F7BC2BA}"/>
              </a:ext>
            </a:extLst>
          </p:cNvPr>
          <p:cNvSpPr>
            <a:spLocks noGrp="1"/>
          </p:cNvSpPr>
          <p:nvPr>
            <p:ph type="body" sz="quarter" idx="13"/>
          </p:nvPr>
        </p:nvSpPr>
        <p:spPr/>
        <p:txBody>
          <a:bodyPr/>
          <a:lstStyle/>
          <a:p>
            <a:r>
              <a:rPr lang="en-US" dirty="0"/>
              <a:t>Senior Vice President, US Political Risk Product Leader</a:t>
            </a:r>
          </a:p>
        </p:txBody>
      </p:sp>
      <p:sp>
        <p:nvSpPr>
          <p:cNvPr id="9" name="Content Placeholder 8">
            <a:extLst>
              <a:ext uri="{FF2B5EF4-FFF2-40B4-BE49-F238E27FC236}">
                <a16:creationId xmlns:a16="http://schemas.microsoft.com/office/drawing/2014/main" id="{04B9AC6D-13CB-4550-AFD6-9D6FB6B50C7A}"/>
              </a:ext>
            </a:extLst>
          </p:cNvPr>
          <p:cNvSpPr>
            <a:spLocks noGrp="1"/>
          </p:cNvSpPr>
          <p:nvPr>
            <p:ph idx="1"/>
          </p:nvPr>
        </p:nvSpPr>
        <p:spPr/>
        <p:txBody>
          <a:bodyPr/>
          <a:lstStyle/>
          <a:p>
            <a:pPr marL="12700" lvl="0">
              <a:spcAft>
                <a:spcPts val="0"/>
              </a:spcAft>
            </a:pPr>
            <a:r>
              <a:rPr lang="en-US" sz="1200" spc="-5" dirty="0">
                <a:solidFill>
                  <a:prstClr val="black"/>
                </a:solidFill>
                <a:cs typeface="Arial"/>
              </a:rPr>
              <a:t>Professional</a:t>
            </a:r>
            <a:r>
              <a:rPr lang="en-US" sz="1200" spc="-80" dirty="0">
                <a:solidFill>
                  <a:prstClr val="black"/>
                </a:solidFill>
                <a:cs typeface="Arial"/>
              </a:rPr>
              <a:t> </a:t>
            </a:r>
            <a:r>
              <a:rPr lang="en-US" sz="1200" spc="-5" dirty="0">
                <a:solidFill>
                  <a:prstClr val="black"/>
                </a:solidFill>
                <a:cs typeface="Arial"/>
              </a:rPr>
              <a:t>Experience</a:t>
            </a:r>
          </a:p>
          <a:p>
            <a:pPr lvl="0">
              <a:spcBef>
                <a:spcPts val="1005"/>
              </a:spcBef>
              <a:spcAft>
                <a:spcPts val="0"/>
              </a:spcAft>
            </a:pPr>
            <a:r>
              <a:rPr lang="en-US" sz="1200" b="0" dirty="0">
                <a:solidFill>
                  <a:prstClr val="black"/>
                </a:solidFill>
              </a:rPr>
              <a:t>Laura has over 18 years of experience in the industry as both a broker and underwriter.  In her role at Willis, Laura is responsible for managing the U.S. Political Risk Practice including advising current political risk clients and business development of new clients.  Areas of expertise include risk assessment, and program design and delivery from a range of 50 markets including public agencies such as MIGA, DFC.  Based on Washington, DC, Laura is supported by a global team of 130 professional as a part of the Financial Solutions division.</a:t>
            </a:r>
          </a:p>
          <a:p>
            <a:pPr marL="12700" lvl="0">
              <a:spcBef>
                <a:spcPts val="390"/>
              </a:spcBef>
              <a:spcAft>
                <a:spcPts val="0"/>
              </a:spcAft>
            </a:pPr>
            <a:endParaRPr lang="en-US" sz="1200" b="0" dirty="0">
              <a:solidFill>
                <a:prstClr val="black"/>
              </a:solidFill>
            </a:endParaRPr>
          </a:p>
          <a:p>
            <a:pPr marL="12700" lvl="0">
              <a:spcBef>
                <a:spcPts val="390"/>
              </a:spcBef>
              <a:spcAft>
                <a:spcPts val="0"/>
              </a:spcAft>
            </a:pPr>
            <a:r>
              <a:rPr lang="en-US" sz="1200" dirty="0">
                <a:solidFill>
                  <a:prstClr val="black"/>
                </a:solidFill>
              </a:rPr>
              <a:t>Credentials</a:t>
            </a:r>
          </a:p>
          <a:p>
            <a:pPr lvl="0">
              <a:spcBef>
                <a:spcPts val="1110"/>
              </a:spcBef>
              <a:spcAft>
                <a:spcPts val="0"/>
              </a:spcAft>
            </a:pPr>
            <a:r>
              <a:rPr lang="en-US" sz="1200" b="0" dirty="0">
                <a:solidFill>
                  <a:prstClr val="black"/>
                </a:solidFill>
              </a:rPr>
              <a:t>Laura joined Willis in 2014.  Prior to joining Willis, she was Vice President of political risk within Marsh's Political Risk practice.  Laura began her career in insurance with Chubb, as an underwriter trainee.  She then took on various roles as underwriter, senior underwriter, territory manager, and broker.  Prior to joining the insurance industry, Laura served as an intern with the U.S. Department of State (formerly the U.S. Information Agency). Laura obtained her B.A. in Policy Studies (Economics, Political Science and Philosophy) from Dickinson College and a M.A. in International Relations from the Fletcher School of Law and Diplomacy, Tufts University.</a:t>
            </a:r>
          </a:p>
          <a:p>
            <a:pPr lvl="0">
              <a:spcBef>
                <a:spcPts val="1110"/>
              </a:spcBef>
              <a:spcAft>
                <a:spcPts val="0"/>
              </a:spcAft>
            </a:pPr>
            <a:endParaRPr lang="en-US" sz="1200" spc="-5" dirty="0">
              <a:solidFill>
                <a:prstClr val="black"/>
              </a:solidFill>
              <a:cs typeface="Arial"/>
            </a:endParaRPr>
          </a:p>
          <a:p>
            <a:pPr lvl="0">
              <a:spcAft>
                <a:spcPts val="0"/>
              </a:spcAft>
            </a:pPr>
            <a:r>
              <a:rPr lang="en-US" sz="1200" dirty="0">
                <a:solidFill>
                  <a:prstClr val="black"/>
                </a:solidFill>
              </a:rPr>
              <a:t>Laura Burns</a:t>
            </a:r>
            <a:endParaRPr lang="en-US" sz="1200" b="0" dirty="0">
              <a:solidFill>
                <a:prstClr val="black"/>
              </a:solidFill>
            </a:endParaRPr>
          </a:p>
          <a:p>
            <a:pPr lvl="0">
              <a:spcAft>
                <a:spcPts val="0"/>
              </a:spcAft>
            </a:pPr>
            <a:r>
              <a:rPr lang="en-US" sz="1200" b="0" dirty="0">
                <a:solidFill>
                  <a:prstClr val="black"/>
                </a:solidFill>
              </a:rPr>
              <a:t>Senior Vice President, US Political Risk Product Leader</a:t>
            </a:r>
          </a:p>
          <a:p>
            <a:pPr lvl="0">
              <a:spcAft>
                <a:spcPts val="0"/>
              </a:spcAft>
            </a:pPr>
            <a:r>
              <a:rPr lang="en-US" sz="1200" b="0" dirty="0">
                <a:solidFill>
                  <a:prstClr val="black"/>
                </a:solidFill>
              </a:rPr>
              <a:t>Political and Credit Risk, Financial Solutions</a:t>
            </a:r>
          </a:p>
          <a:p>
            <a:pPr lvl="0">
              <a:spcAft>
                <a:spcPts val="0"/>
              </a:spcAft>
            </a:pPr>
            <a:r>
              <a:rPr lang="en-US" sz="1200" dirty="0">
                <a:solidFill>
                  <a:prstClr val="black"/>
                </a:solidFill>
              </a:rPr>
              <a:t> </a:t>
            </a:r>
            <a:endParaRPr lang="en-US" sz="1200" b="0" dirty="0">
              <a:solidFill>
                <a:prstClr val="black"/>
              </a:solidFill>
            </a:endParaRPr>
          </a:p>
          <a:p>
            <a:pPr lvl="0">
              <a:spcAft>
                <a:spcPts val="0"/>
              </a:spcAft>
            </a:pPr>
            <a:r>
              <a:rPr lang="en-US" sz="1200" b="0" dirty="0">
                <a:solidFill>
                  <a:prstClr val="black"/>
                </a:solidFill>
              </a:rPr>
              <a:t>Direct: +1 301 692 3053  | Mobile: +1 646 684 9626</a:t>
            </a:r>
          </a:p>
          <a:p>
            <a:pPr lvl="0">
              <a:spcAft>
                <a:spcPts val="0"/>
              </a:spcAft>
            </a:pPr>
            <a:r>
              <a:rPr lang="en-US" sz="1200" b="0" u="sng" dirty="0">
                <a:solidFill>
                  <a:prstClr val="black"/>
                </a:solidFill>
                <a:hlinkClick r:id="rId2"/>
              </a:rPr>
              <a:t>laura.burns@willistowerswatson.com</a:t>
            </a:r>
            <a:endParaRPr lang="en-US" sz="1200" b="0" dirty="0">
              <a:solidFill>
                <a:prstClr val="black"/>
              </a:solidFill>
            </a:endParaRPr>
          </a:p>
          <a:p>
            <a:endParaRPr lang="en-US" sz="1100" dirty="0"/>
          </a:p>
        </p:txBody>
      </p:sp>
      <p:sp>
        <p:nvSpPr>
          <p:cNvPr id="14" name="Footer Placeholder 13">
            <a:extLst>
              <a:ext uri="{FF2B5EF4-FFF2-40B4-BE49-F238E27FC236}">
                <a16:creationId xmlns:a16="http://schemas.microsoft.com/office/drawing/2014/main" id="{02814CBC-A3F5-432A-9F2D-69334B417F9B}"/>
              </a:ext>
            </a:extLst>
          </p:cNvPr>
          <p:cNvSpPr>
            <a:spLocks noGrp="1"/>
          </p:cNvSpPr>
          <p:nvPr>
            <p:ph type="ftr" sz="quarter" idx="3"/>
          </p:nvPr>
        </p:nvSpPr>
        <p:spPr/>
        <p:txBody>
          <a:bodyPr/>
          <a:lstStyle/>
          <a:p>
            <a:r>
              <a:rPr lang="en-US" dirty="0">
                <a:solidFill>
                  <a:prstClr val="black"/>
                </a:solidFill>
              </a:rPr>
              <a:t>© 2020 Willis Towers Watson. All rights reserved. </a:t>
            </a:r>
          </a:p>
        </p:txBody>
      </p:sp>
      <p:sp>
        <p:nvSpPr>
          <p:cNvPr id="15" name="Slide Number Placeholder 14">
            <a:extLst>
              <a:ext uri="{FF2B5EF4-FFF2-40B4-BE49-F238E27FC236}">
                <a16:creationId xmlns:a16="http://schemas.microsoft.com/office/drawing/2014/main" id="{EDFCF35C-E848-418E-908C-603CAD3EEC13}"/>
              </a:ext>
            </a:extLst>
          </p:cNvPr>
          <p:cNvSpPr>
            <a:spLocks noGrp="1"/>
          </p:cNvSpPr>
          <p:nvPr>
            <p:ph type="sldNum" sz="quarter" idx="12"/>
          </p:nvPr>
        </p:nvSpPr>
        <p:spPr/>
        <p:txBody>
          <a:bodyPr/>
          <a:lstStyle/>
          <a:p>
            <a:fld id="{2083E393-C0BF-4ED8-8545-7E4C90AFF831}"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681561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Willis Towers Watson </a:t>
            </a:r>
          </a:p>
        </p:txBody>
      </p:sp>
      <p:sp>
        <p:nvSpPr>
          <p:cNvPr id="3" name="Footer Placeholder 2"/>
          <p:cNvSpPr>
            <a:spLocks noGrp="1"/>
          </p:cNvSpPr>
          <p:nvPr>
            <p:ph type="ftr" sz="quarter" idx="11"/>
          </p:nvPr>
        </p:nvSpPr>
        <p:spPr/>
        <p:txBody>
          <a:bodyPr/>
          <a:lstStyle/>
          <a:p>
            <a:r>
              <a:rPr lang="en-US" u="none">
                <a:solidFill>
                  <a:prstClr val="black"/>
                </a:solidFill>
              </a:rPr>
              <a:t>© 2020 Willis Towers Watson. All rights reserved. </a:t>
            </a:r>
            <a:endParaRPr lang="en-US" u="none" dirty="0">
              <a:solidFill>
                <a:prstClr val="black"/>
              </a:solidFill>
            </a:endParaRPr>
          </a:p>
        </p:txBody>
      </p:sp>
      <p:sp>
        <p:nvSpPr>
          <p:cNvPr id="5" name="Text Placeholder 4"/>
          <p:cNvSpPr>
            <a:spLocks noGrp="1"/>
          </p:cNvSpPr>
          <p:nvPr>
            <p:ph type="body" sz="quarter" idx="13"/>
          </p:nvPr>
        </p:nvSpPr>
        <p:spPr/>
        <p:txBody>
          <a:bodyPr/>
          <a:lstStyle/>
          <a:p>
            <a:pPr>
              <a:spcAft>
                <a:spcPts val="0"/>
              </a:spcAft>
            </a:pPr>
            <a:r>
              <a:rPr lang="en-US" sz="1600" b="1" dirty="0">
                <a:solidFill>
                  <a:prstClr val="black"/>
                </a:solidFill>
              </a:rPr>
              <a:t>Leading global risk advisory, insurance broking, and solutions company </a:t>
            </a:r>
          </a:p>
        </p:txBody>
      </p:sp>
      <p:pic>
        <p:nvPicPr>
          <p:cNvPr id="7" name="Content Placeholder 6"/>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6480" y="3352801"/>
            <a:ext cx="3124200" cy="2789450"/>
          </a:xfrm>
          <a:prstGeom prst="rect">
            <a:avLst/>
          </a:prstGeom>
        </p:spPr>
      </p:pic>
      <p:sp>
        <p:nvSpPr>
          <p:cNvPr id="9" name="TextBox 8"/>
          <p:cNvSpPr txBox="1"/>
          <p:nvPr/>
        </p:nvSpPr>
        <p:spPr>
          <a:xfrm>
            <a:off x="457200" y="1219200"/>
            <a:ext cx="8305800" cy="1754326"/>
          </a:xfrm>
          <a:prstGeom prst="rect">
            <a:avLst/>
          </a:prstGeom>
          <a:solidFill>
            <a:schemeClr val="bg1">
              <a:lumMod val="95000"/>
            </a:schemeClr>
          </a:solidFill>
        </p:spPr>
        <p:txBody>
          <a:bodyPr wrap="square" rtlCol="0">
            <a:spAutoFit/>
          </a:bodyPr>
          <a:lstStyle/>
          <a:p>
            <a:pPr marL="285750" indent="-285750">
              <a:buFont typeface="Wingdings" panose="05000000000000000000" pitchFamily="2" charset="2"/>
              <a:buChar char="§"/>
            </a:pPr>
            <a:r>
              <a:rPr lang="en-US" sz="1200" dirty="0">
                <a:solidFill>
                  <a:prstClr val="black"/>
                </a:solidFill>
                <a:cs typeface="Arial" pitchFamily="34" charset="0"/>
              </a:rPr>
              <a:t>Our dynamic formula drives business performance</a:t>
            </a:r>
          </a:p>
          <a:p>
            <a:pPr marL="285750" indent="-285750">
              <a:buFont typeface="Wingdings" panose="05000000000000000000" pitchFamily="2" charset="2"/>
              <a:buChar char="§"/>
            </a:pPr>
            <a:endParaRPr lang="en-US" sz="1200" dirty="0">
              <a:solidFill>
                <a:prstClr val="black"/>
              </a:solidFill>
              <a:cs typeface="Arial" pitchFamily="34" charset="0"/>
            </a:endParaRPr>
          </a:p>
          <a:p>
            <a:pPr marL="285750" indent="-285750">
              <a:buFont typeface="Wingdings" panose="05000000000000000000" pitchFamily="2" charset="2"/>
              <a:buChar char="§"/>
            </a:pPr>
            <a:r>
              <a:rPr lang="en-US" sz="1200" dirty="0">
                <a:solidFill>
                  <a:prstClr val="black"/>
                </a:solidFill>
                <a:cs typeface="Arial" pitchFamily="34" charset="0"/>
              </a:rPr>
              <a:t>Help clients around the world turn risk into a path for growth</a:t>
            </a:r>
          </a:p>
          <a:p>
            <a:pPr marL="285750" indent="-285750">
              <a:buFont typeface="Wingdings" panose="05000000000000000000" pitchFamily="2" charset="2"/>
              <a:buChar char="§"/>
            </a:pPr>
            <a:endParaRPr lang="en-US" sz="1200" dirty="0">
              <a:solidFill>
                <a:prstClr val="black"/>
              </a:solidFill>
              <a:cs typeface="Arial" pitchFamily="34" charset="0"/>
            </a:endParaRPr>
          </a:p>
          <a:p>
            <a:pPr marL="285750" indent="-285750">
              <a:buFont typeface="Wingdings" panose="05000000000000000000" pitchFamily="2" charset="2"/>
              <a:buChar char="§"/>
            </a:pPr>
            <a:r>
              <a:rPr lang="en-US" sz="1200" dirty="0">
                <a:solidFill>
                  <a:prstClr val="black"/>
                </a:solidFill>
                <a:cs typeface="Arial" pitchFamily="34" charset="0"/>
              </a:rPr>
              <a:t>Established in 1828, Willis Towers Watson has 45,000 employees in more than 120 countries</a:t>
            </a:r>
          </a:p>
          <a:p>
            <a:pPr marL="285750" indent="-285750">
              <a:buFont typeface="Wingdings" panose="05000000000000000000" pitchFamily="2" charset="2"/>
              <a:buChar char="§"/>
            </a:pPr>
            <a:endParaRPr lang="en-US" sz="1200" dirty="0">
              <a:solidFill>
                <a:prstClr val="black"/>
              </a:solidFill>
              <a:cs typeface="Arial" pitchFamily="34" charset="0"/>
            </a:endParaRPr>
          </a:p>
          <a:p>
            <a:pPr marL="285750" indent="-285750">
              <a:buFont typeface="Wingdings" panose="05000000000000000000" pitchFamily="2" charset="2"/>
              <a:buChar char="§"/>
            </a:pPr>
            <a:r>
              <a:rPr lang="en-US" sz="1200" dirty="0">
                <a:solidFill>
                  <a:prstClr val="black"/>
                </a:solidFill>
                <a:cs typeface="Arial" pitchFamily="34" charset="0"/>
              </a:rPr>
              <a:t>Our solutions expand the power of capital to protect and strengthen institutions and individuals</a:t>
            </a:r>
          </a:p>
          <a:p>
            <a:pPr marL="285750" indent="-285750">
              <a:buFont typeface="Wingdings" panose="05000000000000000000" pitchFamily="2" charset="2"/>
              <a:buChar char="§"/>
            </a:pPr>
            <a:endParaRPr lang="en-US" sz="1200" dirty="0">
              <a:solidFill>
                <a:prstClr val="black"/>
              </a:solidFill>
              <a:cs typeface="Arial" pitchFamily="34" charset="0"/>
            </a:endParaRPr>
          </a:p>
          <a:p>
            <a:pPr marL="285750" indent="-285750">
              <a:buFont typeface="Wingdings" panose="05000000000000000000" pitchFamily="2" charset="2"/>
              <a:buChar char="§"/>
            </a:pPr>
            <a:r>
              <a:rPr lang="en-US" sz="1200" dirty="0">
                <a:solidFill>
                  <a:prstClr val="black"/>
                </a:solidFill>
                <a:cs typeface="Arial" pitchFamily="34" charset="0"/>
              </a:rPr>
              <a:t>We see the critical intersections between talent, assets and ideas </a:t>
            </a:r>
          </a:p>
        </p:txBody>
      </p:sp>
      <p:sp>
        <p:nvSpPr>
          <p:cNvPr id="6" name="Slide Number Placeholder 5">
            <a:extLst>
              <a:ext uri="{FF2B5EF4-FFF2-40B4-BE49-F238E27FC236}">
                <a16:creationId xmlns:a16="http://schemas.microsoft.com/office/drawing/2014/main" id="{2300674D-611E-433A-BBE6-803DC539A2D9}"/>
              </a:ext>
            </a:extLst>
          </p:cNvPr>
          <p:cNvSpPr>
            <a:spLocks noGrp="1"/>
          </p:cNvSpPr>
          <p:nvPr>
            <p:ph type="sldNum" sz="quarter" idx="12"/>
          </p:nvPr>
        </p:nvSpPr>
        <p:spPr/>
        <p:txBody>
          <a:bodyPr/>
          <a:lstStyle/>
          <a:p>
            <a:fld id="{2083E393-C0BF-4ED8-8545-7E4C90AFF831}" type="slidenum">
              <a:rPr lang="en-US" smtClean="0">
                <a:solidFill>
                  <a:prstClr val="black"/>
                </a:solidFill>
              </a:rPr>
              <a:pPr/>
              <a:t>55</a:t>
            </a:fld>
            <a:endParaRPr lang="en-US">
              <a:solidFill>
                <a:prstClr val="black"/>
              </a:solidFill>
            </a:endParaRPr>
          </a:p>
        </p:txBody>
      </p:sp>
      <p:grpSp>
        <p:nvGrpSpPr>
          <p:cNvPr id="22" name="Group 21">
            <a:extLst>
              <a:ext uri="{FF2B5EF4-FFF2-40B4-BE49-F238E27FC236}">
                <a16:creationId xmlns:a16="http://schemas.microsoft.com/office/drawing/2014/main" id="{FAFB6498-0B5C-4965-9ED8-A950A71617AE}"/>
              </a:ext>
            </a:extLst>
          </p:cNvPr>
          <p:cNvGrpSpPr/>
          <p:nvPr/>
        </p:nvGrpSpPr>
        <p:grpSpPr>
          <a:xfrm>
            <a:off x="4580721" y="3232075"/>
            <a:ext cx="3667070" cy="770130"/>
            <a:chOff x="1529538" y="3907722"/>
            <a:chExt cx="4046696" cy="1299225"/>
          </a:xfrm>
        </p:grpSpPr>
        <p:sp>
          <p:nvSpPr>
            <p:cNvPr id="23" name="Rectangle 22">
              <a:extLst>
                <a:ext uri="{FF2B5EF4-FFF2-40B4-BE49-F238E27FC236}">
                  <a16:creationId xmlns:a16="http://schemas.microsoft.com/office/drawing/2014/main" id="{DA2F8326-3FED-4334-907B-3DDCFE7FEF36}"/>
                </a:ext>
              </a:extLst>
            </p:cNvPr>
            <p:cNvSpPr/>
            <p:nvPr/>
          </p:nvSpPr>
          <p:spPr bwMode="auto">
            <a:xfrm>
              <a:off x="1529538" y="3907724"/>
              <a:ext cx="1298448" cy="1299223"/>
            </a:xfrm>
            <a:prstGeom prst="rect">
              <a:avLst/>
            </a:prstGeom>
            <a:pattFill prst="wdUpDiag">
              <a:fgClr>
                <a:srgbClr val="FFC137"/>
              </a:fgClr>
              <a:bgClr>
                <a:schemeClr val="accent2"/>
              </a:bgClr>
            </a:pattFill>
            <a:ln w="25400" cap="flat" cmpd="sng" algn="ctr">
              <a:noFill/>
              <a:prstDash val="solid"/>
            </a:ln>
            <a:effectLst/>
          </p:spPr>
          <p:txBody>
            <a:bodyPr anchor="ctr"/>
            <a:lstStyle/>
            <a:p>
              <a:pPr algn="ctr" fontAlgn="auto">
                <a:spcBef>
                  <a:spcPts val="0"/>
                </a:spcBef>
                <a:spcAft>
                  <a:spcPts val="0"/>
                </a:spcAft>
                <a:defRPr/>
              </a:pPr>
              <a:r>
                <a:rPr lang="en-US" sz="900" b="1" kern="0" dirty="0">
                  <a:solidFill>
                    <a:prstClr val="white"/>
                  </a:solidFill>
                </a:rPr>
                <a:t>45,000 </a:t>
              </a:r>
            </a:p>
            <a:p>
              <a:pPr algn="ctr" fontAlgn="auto">
                <a:spcBef>
                  <a:spcPts val="0"/>
                </a:spcBef>
                <a:spcAft>
                  <a:spcPts val="0"/>
                </a:spcAft>
                <a:defRPr/>
              </a:pPr>
              <a:r>
                <a:rPr lang="en-US" sz="900" kern="0" dirty="0">
                  <a:solidFill>
                    <a:prstClr val="white"/>
                  </a:solidFill>
                </a:rPr>
                <a:t>colleagues</a:t>
              </a:r>
            </a:p>
            <a:p>
              <a:pPr algn="ctr" fontAlgn="auto">
                <a:spcBef>
                  <a:spcPts val="0"/>
                </a:spcBef>
                <a:spcAft>
                  <a:spcPts val="0"/>
                </a:spcAft>
                <a:defRPr/>
              </a:pPr>
              <a:r>
                <a:rPr lang="en-US" sz="900" kern="0" dirty="0">
                  <a:solidFill>
                    <a:prstClr val="white"/>
                  </a:solidFill>
                </a:rPr>
                <a:t>in </a:t>
              </a:r>
              <a:r>
                <a:rPr lang="en-US" sz="900" b="1" kern="0" dirty="0">
                  <a:solidFill>
                    <a:prstClr val="white"/>
                  </a:solidFill>
                </a:rPr>
                <a:t>140+ </a:t>
              </a:r>
            </a:p>
            <a:p>
              <a:pPr algn="ctr" fontAlgn="auto">
                <a:spcBef>
                  <a:spcPts val="0"/>
                </a:spcBef>
                <a:spcAft>
                  <a:spcPts val="0"/>
                </a:spcAft>
                <a:defRPr/>
              </a:pPr>
              <a:r>
                <a:rPr lang="en-US" sz="900" kern="0" dirty="0">
                  <a:solidFill>
                    <a:prstClr val="white"/>
                  </a:solidFill>
                </a:rPr>
                <a:t>countries and markets</a:t>
              </a:r>
            </a:p>
          </p:txBody>
        </p:sp>
        <p:sp>
          <p:nvSpPr>
            <p:cNvPr id="24" name="Rectangle 23">
              <a:extLst>
                <a:ext uri="{FF2B5EF4-FFF2-40B4-BE49-F238E27FC236}">
                  <a16:creationId xmlns:a16="http://schemas.microsoft.com/office/drawing/2014/main" id="{27F8BD76-5556-463E-AB7D-01C8246C665D}"/>
                </a:ext>
              </a:extLst>
            </p:cNvPr>
            <p:cNvSpPr/>
            <p:nvPr/>
          </p:nvSpPr>
          <p:spPr bwMode="auto">
            <a:xfrm>
              <a:off x="2903662" y="3907723"/>
              <a:ext cx="1298448" cy="1299223"/>
            </a:xfrm>
            <a:prstGeom prst="rect">
              <a:avLst/>
            </a:prstGeom>
            <a:pattFill prst="wdUpDiag">
              <a:fgClr>
                <a:schemeClr val="accent5">
                  <a:lumMod val="75000"/>
                </a:schemeClr>
              </a:fgClr>
              <a:bgClr>
                <a:srgbClr val="00966B"/>
              </a:bgClr>
            </a:pattFill>
            <a:ln w="25400" cap="flat" cmpd="sng" algn="ctr">
              <a:noFill/>
              <a:prstDash val="solid"/>
            </a:ln>
            <a:effectLst/>
          </p:spPr>
          <p:txBody>
            <a:bodyPr anchor="ctr"/>
            <a:lstStyle/>
            <a:p>
              <a:pPr algn="ctr" fontAlgn="auto">
                <a:spcBef>
                  <a:spcPts val="0"/>
                </a:spcBef>
                <a:spcAft>
                  <a:spcPts val="0"/>
                </a:spcAft>
                <a:defRPr/>
              </a:pPr>
              <a:r>
                <a:rPr lang="en-US" sz="900" kern="0" dirty="0">
                  <a:solidFill>
                    <a:prstClr val="white"/>
                  </a:solidFill>
                </a:rPr>
                <a:t>Scale, diversity and financial strength:</a:t>
              </a:r>
            </a:p>
            <a:p>
              <a:pPr algn="ctr" fontAlgn="auto">
                <a:spcBef>
                  <a:spcPts val="0"/>
                </a:spcBef>
                <a:spcAft>
                  <a:spcPts val="0"/>
                </a:spcAft>
                <a:defRPr/>
              </a:pPr>
              <a:r>
                <a:rPr lang="en-US" sz="900" b="1" kern="0" dirty="0">
                  <a:solidFill>
                    <a:prstClr val="white"/>
                  </a:solidFill>
                </a:rPr>
                <a:t>US $9.04 billion </a:t>
              </a:r>
            </a:p>
            <a:p>
              <a:pPr algn="ctr" fontAlgn="auto">
                <a:spcBef>
                  <a:spcPts val="0"/>
                </a:spcBef>
                <a:spcAft>
                  <a:spcPts val="0"/>
                </a:spcAft>
                <a:defRPr/>
              </a:pPr>
              <a:r>
                <a:rPr lang="en-US" sz="900" b="1" kern="0" dirty="0">
                  <a:solidFill>
                    <a:prstClr val="white"/>
                  </a:solidFill>
                </a:rPr>
                <a:t>revenue</a:t>
              </a:r>
            </a:p>
          </p:txBody>
        </p:sp>
        <p:sp>
          <p:nvSpPr>
            <p:cNvPr id="25" name="Rectangle 24">
              <a:extLst>
                <a:ext uri="{FF2B5EF4-FFF2-40B4-BE49-F238E27FC236}">
                  <a16:creationId xmlns:a16="http://schemas.microsoft.com/office/drawing/2014/main" id="{B18BD307-F660-4676-BB09-67C9BDC06261}"/>
                </a:ext>
              </a:extLst>
            </p:cNvPr>
            <p:cNvSpPr/>
            <p:nvPr/>
          </p:nvSpPr>
          <p:spPr bwMode="auto">
            <a:xfrm>
              <a:off x="4277786" y="3907722"/>
              <a:ext cx="1298448" cy="1299223"/>
            </a:xfrm>
            <a:prstGeom prst="rect">
              <a:avLst/>
            </a:prstGeom>
            <a:pattFill prst="wdUpDiag">
              <a:fgClr>
                <a:schemeClr val="accent3"/>
              </a:fgClr>
              <a:bgClr>
                <a:srgbClr val="0092C0"/>
              </a:bgClr>
            </a:pattFill>
            <a:ln w="25400" cap="flat" cmpd="sng" algn="ctr">
              <a:noFill/>
              <a:prstDash val="solid"/>
            </a:ln>
            <a:effectLst/>
          </p:spPr>
          <p:txBody>
            <a:bodyPr anchor="ctr"/>
            <a:lstStyle/>
            <a:p>
              <a:pPr algn="ctr" fontAlgn="auto">
                <a:spcBef>
                  <a:spcPts val="0"/>
                </a:spcBef>
                <a:spcAft>
                  <a:spcPts val="0"/>
                </a:spcAft>
                <a:defRPr/>
              </a:pPr>
              <a:r>
                <a:rPr lang="en-US" sz="900" kern="0" dirty="0">
                  <a:solidFill>
                    <a:prstClr val="white"/>
                  </a:solidFill>
                </a:rPr>
                <a:t>Over </a:t>
              </a:r>
              <a:r>
                <a:rPr lang="en-US" sz="900" b="1" kern="0" dirty="0">
                  <a:solidFill>
                    <a:prstClr val="white"/>
                  </a:solidFill>
                </a:rPr>
                <a:t>400 years </a:t>
              </a:r>
              <a:r>
                <a:rPr lang="en-US" sz="900" kern="0" dirty="0">
                  <a:solidFill>
                    <a:prstClr val="white"/>
                  </a:solidFill>
                </a:rPr>
                <a:t>of combined experience</a:t>
              </a:r>
              <a:endParaRPr lang="en-US" sz="900" b="1" kern="0" dirty="0">
                <a:solidFill>
                  <a:prstClr val="white"/>
                </a:solidFill>
              </a:endParaRPr>
            </a:p>
          </p:txBody>
        </p:sp>
      </p:grpSp>
      <p:pic>
        <p:nvPicPr>
          <p:cNvPr id="4" name="Picture 3">
            <a:extLst>
              <a:ext uri="{FF2B5EF4-FFF2-40B4-BE49-F238E27FC236}">
                <a16:creationId xmlns:a16="http://schemas.microsoft.com/office/drawing/2014/main" id="{D1EAFCD7-EB37-4D76-8E33-A13B5A397157}"/>
              </a:ext>
            </a:extLst>
          </p:cNvPr>
          <p:cNvPicPr>
            <a:picLocks noChangeAspect="1"/>
          </p:cNvPicPr>
          <p:nvPr/>
        </p:nvPicPr>
        <p:blipFill>
          <a:blip r:embed="rId3"/>
          <a:stretch>
            <a:fillRect/>
          </a:stretch>
        </p:blipFill>
        <p:spPr>
          <a:xfrm>
            <a:off x="4703932" y="4266405"/>
            <a:ext cx="3420648" cy="1815086"/>
          </a:xfrm>
          <a:prstGeom prst="rect">
            <a:avLst/>
          </a:prstGeom>
        </p:spPr>
      </p:pic>
    </p:spTree>
    <p:extLst>
      <p:ext uri="{BB962C8B-B14F-4D97-AF65-F5344CB8AC3E}">
        <p14:creationId xmlns:p14="http://schemas.microsoft.com/office/powerpoint/2010/main" val="560613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Why Willis </a:t>
            </a:r>
            <a:r>
              <a:rPr lang="en-US"/>
              <a:t>Towers Watson FINEX?</a:t>
            </a:r>
            <a:endParaRPr lang="en-US" dirty="0"/>
          </a:p>
        </p:txBody>
      </p:sp>
      <p:grpSp>
        <p:nvGrpSpPr>
          <p:cNvPr id="3" name="Group 2"/>
          <p:cNvGrpSpPr/>
          <p:nvPr/>
        </p:nvGrpSpPr>
        <p:grpSpPr>
          <a:xfrm>
            <a:off x="286603" y="1139483"/>
            <a:ext cx="8466323" cy="4979963"/>
            <a:chOff x="286603" y="1139483"/>
            <a:chExt cx="8466323" cy="4979963"/>
          </a:xfrm>
        </p:grpSpPr>
        <p:sp>
          <p:nvSpPr>
            <p:cNvPr id="271" name="Rectangle 270"/>
            <p:cNvSpPr/>
            <p:nvPr/>
          </p:nvSpPr>
          <p:spPr>
            <a:xfrm>
              <a:off x="4606413" y="1139483"/>
              <a:ext cx="1975332" cy="1456556"/>
            </a:xfrm>
            <a:prstGeom prst="rect">
              <a:avLst/>
            </a:prstGeom>
            <a:pattFill prst="wdUpDiag">
              <a:fgClr>
                <a:schemeClr val="accent2"/>
              </a:fgClr>
              <a:bgClr>
                <a:schemeClr val="accent2">
                  <a:lumMod val="60000"/>
                  <a:lumOff val="40000"/>
                </a:schemeClr>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79" name="Group 278"/>
            <p:cNvGrpSpPr/>
            <p:nvPr/>
          </p:nvGrpSpPr>
          <p:grpSpPr>
            <a:xfrm>
              <a:off x="4609579" y="1174368"/>
              <a:ext cx="1972166" cy="1520273"/>
              <a:chOff x="4554042" y="1574966"/>
              <a:chExt cx="1972166" cy="1336161"/>
            </a:xfrm>
          </p:grpSpPr>
          <p:sp>
            <p:nvSpPr>
              <p:cNvPr id="272" name="TextBox 271"/>
              <p:cNvSpPr txBox="1"/>
              <p:nvPr/>
            </p:nvSpPr>
            <p:spPr>
              <a:xfrm>
                <a:off x="4554042" y="2264796"/>
                <a:ext cx="1338198" cy="646331"/>
              </a:xfrm>
              <a:prstGeom prst="rect">
                <a:avLst/>
              </a:prstGeom>
              <a:noFill/>
              <a:ln>
                <a:noFill/>
              </a:ln>
            </p:spPr>
            <p:txBody>
              <a:bodyPr wrap="square" rtlCol="0">
                <a:spAutoFit/>
              </a:bodyPr>
              <a:lstStyle/>
              <a:p>
                <a:r>
                  <a:rPr lang="en-US" sz="3600" b="1" dirty="0">
                    <a:solidFill>
                      <a:prstClr val="black"/>
                    </a:solidFill>
                  </a:rPr>
                  <a:t>$1B+</a:t>
                </a:r>
                <a:r>
                  <a:rPr lang="en-US" sz="3600" dirty="0">
                    <a:solidFill>
                      <a:prstClr val="black"/>
                    </a:solidFill>
                  </a:rPr>
                  <a:t> </a:t>
                </a:r>
              </a:p>
            </p:txBody>
          </p:sp>
          <p:sp>
            <p:nvSpPr>
              <p:cNvPr id="273" name="Rectangle 272"/>
              <p:cNvSpPr/>
              <p:nvPr/>
            </p:nvSpPr>
            <p:spPr>
              <a:xfrm>
                <a:off x="4589818" y="1574966"/>
                <a:ext cx="1936390" cy="1163164"/>
              </a:xfrm>
              <a:prstGeom prst="rect">
                <a:avLst/>
              </a:prstGeom>
            </p:spPr>
            <p:txBody>
              <a:bodyPr wrap="square">
                <a:spAutoFit/>
              </a:bodyPr>
              <a:lstStyle/>
              <a:p>
                <a:r>
                  <a:rPr lang="en-US" sz="1600" dirty="0">
                    <a:solidFill>
                      <a:prstClr val="black"/>
                    </a:solidFill>
                  </a:rPr>
                  <a:t>Assisted clients in claims recoveries of over</a:t>
                </a:r>
              </a:p>
              <a:p>
                <a:endParaRPr lang="en-US" sz="1600" dirty="0">
                  <a:solidFill>
                    <a:prstClr val="black"/>
                  </a:solidFill>
                </a:endParaRPr>
              </a:p>
              <a:p>
                <a:r>
                  <a:rPr lang="en-US" sz="1600" dirty="0">
                    <a:solidFill>
                      <a:prstClr val="black"/>
                    </a:solidFill>
                  </a:rPr>
                  <a:t>	   in 2017</a:t>
                </a:r>
              </a:p>
            </p:txBody>
          </p:sp>
        </p:grpSp>
        <p:sp>
          <p:nvSpPr>
            <p:cNvPr id="270" name="Rectangle 269"/>
            <p:cNvSpPr/>
            <p:nvPr/>
          </p:nvSpPr>
          <p:spPr>
            <a:xfrm>
              <a:off x="391075" y="1139483"/>
              <a:ext cx="2025218" cy="145655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77" name="Group 276"/>
            <p:cNvGrpSpPr/>
            <p:nvPr/>
          </p:nvGrpSpPr>
          <p:grpSpPr>
            <a:xfrm>
              <a:off x="349500" y="1145800"/>
              <a:ext cx="2066793" cy="1384931"/>
              <a:chOff x="296831" y="1526768"/>
              <a:chExt cx="2066793" cy="1217209"/>
            </a:xfrm>
          </p:grpSpPr>
          <p:sp>
            <p:nvSpPr>
              <p:cNvPr id="274" name="TextBox 17"/>
              <p:cNvSpPr txBox="1">
                <a:spLocks noChangeArrowheads="1"/>
              </p:cNvSpPr>
              <p:nvPr/>
            </p:nvSpPr>
            <p:spPr bwMode="auto">
              <a:xfrm>
                <a:off x="296831" y="1526768"/>
                <a:ext cx="15847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9pPr>
              </a:lstStyle>
              <a:p>
                <a:pPr eaLnBrk="1" hangingPunct="1"/>
                <a:r>
                  <a:rPr lang="en-US" sz="3200" b="1" dirty="0">
                    <a:solidFill>
                      <a:prstClr val="white"/>
                    </a:solidFill>
                  </a:rPr>
                  <a:t>10,000+</a:t>
                </a:r>
                <a:endParaRPr lang="en-US" sz="3200" b="1" baseline="60000" dirty="0">
                  <a:solidFill>
                    <a:prstClr val="white"/>
                  </a:solidFill>
                </a:endParaRPr>
              </a:p>
            </p:txBody>
          </p:sp>
          <p:sp>
            <p:nvSpPr>
              <p:cNvPr id="275" name="TextBox 274"/>
              <p:cNvSpPr txBox="1"/>
              <p:nvPr/>
            </p:nvSpPr>
            <p:spPr>
              <a:xfrm>
                <a:off x="338406" y="1912980"/>
                <a:ext cx="2025218" cy="830997"/>
              </a:xfrm>
              <a:prstGeom prst="rect">
                <a:avLst/>
              </a:prstGeom>
              <a:noFill/>
            </p:spPr>
            <p:txBody>
              <a:bodyPr wrap="square" rtlCol="0">
                <a:spAutoFit/>
              </a:bodyPr>
              <a:lstStyle/>
              <a:p>
                <a:r>
                  <a:rPr lang="en-US" sz="1200" dirty="0">
                    <a:solidFill>
                      <a:prstClr val="white"/>
                    </a:solidFill>
                  </a:rPr>
                  <a:t>Number of clients that use WTW to secure D&amp;O, E&amp;O, Cyber, EPL, Crime or Fiduciary insurance</a:t>
                </a:r>
              </a:p>
            </p:txBody>
          </p:sp>
        </p:grpSp>
        <p:sp>
          <p:nvSpPr>
            <p:cNvPr id="283" name="Rectangle 282"/>
            <p:cNvSpPr/>
            <p:nvPr/>
          </p:nvSpPr>
          <p:spPr>
            <a:xfrm>
              <a:off x="391075" y="2682961"/>
              <a:ext cx="2028986" cy="1768675"/>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CFCF"/>
                </a:solidFill>
              </a:endParaRPr>
            </a:p>
          </p:txBody>
        </p:sp>
        <p:sp>
          <p:nvSpPr>
            <p:cNvPr id="285" name="TextBox 284"/>
            <p:cNvSpPr txBox="1"/>
            <p:nvPr/>
          </p:nvSpPr>
          <p:spPr>
            <a:xfrm>
              <a:off x="286603" y="2732506"/>
              <a:ext cx="2129690" cy="630335"/>
            </a:xfrm>
            <a:prstGeom prst="rect">
              <a:avLst/>
            </a:prstGeom>
            <a:noFill/>
            <a:ln>
              <a:noFill/>
            </a:ln>
          </p:spPr>
          <p:txBody>
            <a:bodyPr wrap="square" rtlCol="0">
              <a:spAutoFit/>
            </a:bodyPr>
            <a:lstStyle/>
            <a:p>
              <a:pPr algn="ctr"/>
              <a:r>
                <a:rPr lang="en-US" sz="3000" b="1" dirty="0">
                  <a:solidFill>
                    <a:prstClr val="white"/>
                  </a:solidFill>
                </a:rPr>
                <a:t>Expertise</a:t>
              </a:r>
              <a:endParaRPr lang="en-US" sz="3000" dirty="0">
                <a:solidFill>
                  <a:prstClr val="white"/>
                </a:solidFill>
              </a:endParaRPr>
            </a:p>
          </p:txBody>
        </p:sp>
        <p:sp>
          <p:nvSpPr>
            <p:cNvPr id="286" name="TextBox 285"/>
            <p:cNvSpPr txBox="1"/>
            <p:nvPr/>
          </p:nvSpPr>
          <p:spPr>
            <a:xfrm>
              <a:off x="391075" y="3436771"/>
              <a:ext cx="2025218" cy="945502"/>
            </a:xfrm>
            <a:prstGeom prst="rect">
              <a:avLst/>
            </a:prstGeom>
            <a:noFill/>
            <a:ln>
              <a:noFill/>
            </a:ln>
          </p:spPr>
          <p:txBody>
            <a:bodyPr wrap="square" rtlCol="0">
              <a:spAutoFit/>
            </a:bodyPr>
            <a:lstStyle/>
            <a:p>
              <a:r>
                <a:rPr lang="en-US" sz="1200" dirty="0">
                  <a:solidFill>
                    <a:prstClr val="white"/>
                  </a:solidFill>
                </a:rPr>
                <a:t>Product Leaders in all key FINEX products:</a:t>
              </a:r>
            </a:p>
            <a:p>
              <a:r>
                <a:rPr lang="en-US" sz="1200" b="1" dirty="0">
                  <a:solidFill>
                    <a:prstClr val="white"/>
                  </a:solidFill>
                </a:rPr>
                <a:t>D&amp;O       E&amp;O    Crime</a:t>
              </a:r>
            </a:p>
            <a:p>
              <a:r>
                <a:rPr lang="en-US" sz="1200" b="1" dirty="0">
                  <a:solidFill>
                    <a:prstClr val="white"/>
                  </a:solidFill>
                </a:rPr>
                <a:t>Cyber     EPL     Fiduciary </a:t>
              </a:r>
            </a:p>
          </p:txBody>
        </p:sp>
        <p:sp>
          <p:nvSpPr>
            <p:cNvPr id="281" name="Rectangle 280"/>
            <p:cNvSpPr/>
            <p:nvPr/>
          </p:nvSpPr>
          <p:spPr>
            <a:xfrm>
              <a:off x="6674375" y="2682961"/>
              <a:ext cx="2067961" cy="17686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CFCF"/>
                </a:solidFill>
              </a:endParaRPr>
            </a:p>
          </p:txBody>
        </p:sp>
        <p:sp>
          <p:nvSpPr>
            <p:cNvPr id="289" name="Rectangle 288"/>
            <p:cNvSpPr/>
            <p:nvPr/>
          </p:nvSpPr>
          <p:spPr>
            <a:xfrm>
              <a:off x="7260771" y="3323734"/>
              <a:ext cx="1481566" cy="1155613"/>
            </a:xfrm>
            <a:prstGeom prst="rect">
              <a:avLst/>
            </a:prstGeom>
            <a:ln>
              <a:solidFill>
                <a:schemeClr val="bg1"/>
              </a:solidFill>
              <a:prstDash val="dash"/>
            </a:ln>
          </p:spPr>
          <p:txBody>
            <a:bodyPr wrap="square">
              <a:spAutoFit/>
            </a:bodyPr>
            <a:lstStyle/>
            <a:p>
              <a:r>
                <a:rPr lang="en-US" sz="2000" b="1" dirty="0">
                  <a:solidFill>
                    <a:prstClr val="white"/>
                  </a:solidFill>
                </a:rPr>
                <a:t>D&amp;O </a:t>
              </a:r>
            </a:p>
            <a:p>
              <a:r>
                <a:rPr lang="en-US" sz="2000" b="1" dirty="0">
                  <a:solidFill>
                    <a:prstClr val="white"/>
                  </a:solidFill>
                </a:rPr>
                <a:t>Quantified &amp; PRISM</a:t>
              </a:r>
            </a:p>
          </p:txBody>
        </p:sp>
        <p:sp>
          <p:nvSpPr>
            <p:cNvPr id="287" name="TextBox 286"/>
            <p:cNvSpPr txBox="1"/>
            <p:nvPr/>
          </p:nvSpPr>
          <p:spPr>
            <a:xfrm>
              <a:off x="6639217" y="2682961"/>
              <a:ext cx="2047641" cy="840446"/>
            </a:xfrm>
            <a:prstGeom prst="rect">
              <a:avLst/>
            </a:prstGeom>
            <a:noFill/>
            <a:ln>
              <a:noFill/>
            </a:ln>
          </p:spPr>
          <p:txBody>
            <a:bodyPr wrap="square" rtlCol="0">
              <a:spAutoFit/>
            </a:bodyPr>
            <a:lstStyle/>
            <a:p>
              <a:r>
                <a:rPr lang="en-US" sz="1400" dirty="0">
                  <a:solidFill>
                    <a:prstClr val="white"/>
                  </a:solidFill>
                </a:rPr>
                <a:t>New D&amp;O and Cyber focused </a:t>
              </a:r>
              <a:r>
                <a:rPr lang="en-US" sz="1400" b="1" dirty="0">
                  <a:solidFill>
                    <a:prstClr val="white"/>
                  </a:solidFill>
                </a:rPr>
                <a:t>analytical tools</a:t>
              </a:r>
              <a:endParaRPr lang="en-US" sz="2400" dirty="0">
                <a:solidFill>
                  <a:prstClr val="white"/>
                </a:solidFill>
              </a:endParaRPr>
            </a:p>
          </p:txBody>
        </p:sp>
        <p:sp>
          <p:nvSpPr>
            <p:cNvPr id="282" name="Rectangle 281"/>
            <p:cNvSpPr/>
            <p:nvPr/>
          </p:nvSpPr>
          <p:spPr>
            <a:xfrm>
              <a:off x="2502848" y="2682961"/>
              <a:ext cx="2019297" cy="1768675"/>
            </a:xfrm>
            <a:prstGeom prst="rect">
              <a:avLst/>
            </a:prstGeom>
            <a:pattFill prst="wdDnDiag">
              <a:fgClr>
                <a:schemeClr val="accent5"/>
              </a:fgClr>
              <a:bgClr>
                <a:srgbClr val="00DE9F"/>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84" name="TextBox 283"/>
            <p:cNvSpPr txBox="1"/>
            <p:nvPr/>
          </p:nvSpPr>
          <p:spPr>
            <a:xfrm>
              <a:off x="2601304" y="3646883"/>
              <a:ext cx="1920239" cy="735390"/>
            </a:xfrm>
            <a:prstGeom prst="rect">
              <a:avLst/>
            </a:prstGeom>
            <a:noFill/>
            <a:ln>
              <a:noFill/>
            </a:ln>
          </p:spPr>
          <p:txBody>
            <a:bodyPr wrap="square" rtlCol="0">
              <a:spAutoFit/>
            </a:bodyPr>
            <a:lstStyle/>
            <a:p>
              <a:r>
                <a:rPr lang="en-US" sz="1200" dirty="0">
                  <a:solidFill>
                    <a:prstClr val="black"/>
                  </a:solidFill>
                </a:rPr>
                <a:t>Global FINEX insurance premium placed annually in the market</a:t>
              </a:r>
            </a:p>
          </p:txBody>
        </p:sp>
        <p:sp>
          <p:nvSpPr>
            <p:cNvPr id="288" name="Rectangle 287"/>
            <p:cNvSpPr/>
            <p:nvPr/>
          </p:nvSpPr>
          <p:spPr>
            <a:xfrm>
              <a:off x="2590573" y="2682961"/>
              <a:ext cx="1734770" cy="980520"/>
            </a:xfrm>
            <a:prstGeom prst="rect">
              <a:avLst/>
            </a:prstGeom>
            <a:ln>
              <a:noFill/>
            </a:ln>
          </p:spPr>
          <p:txBody>
            <a:bodyPr wrap="none">
              <a:spAutoFit/>
            </a:bodyPr>
            <a:lstStyle/>
            <a:p>
              <a:pPr algn="ctr"/>
              <a:r>
                <a:rPr lang="en-US" sz="5000" b="1" dirty="0">
                  <a:solidFill>
                    <a:prstClr val="black"/>
                  </a:solidFill>
                </a:rPr>
                <a:t>$2B+</a:t>
              </a:r>
              <a:endParaRPr lang="en-US" sz="5000" dirty="0">
                <a:solidFill>
                  <a:prstClr val="black"/>
                </a:solidFill>
              </a:endParaRPr>
            </a:p>
          </p:txBody>
        </p:sp>
        <p:sp>
          <p:nvSpPr>
            <p:cNvPr id="280" name="Rectangle 279"/>
            <p:cNvSpPr/>
            <p:nvPr/>
          </p:nvSpPr>
          <p:spPr>
            <a:xfrm>
              <a:off x="4606413" y="2682961"/>
              <a:ext cx="1975332" cy="17686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CFCF"/>
                </a:solidFill>
              </a:endParaRPr>
            </a:p>
          </p:txBody>
        </p:sp>
        <p:sp>
          <p:nvSpPr>
            <p:cNvPr id="290" name="TextBox 17"/>
            <p:cNvSpPr txBox="1">
              <a:spLocks noChangeArrowheads="1"/>
            </p:cNvSpPr>
            <p:nvPr/>
          </p:nvSpPr>
          <p:spPr bwMode="auto">
            <a:xfrm>
              <a:off x="4625827" y="2770507"/>
              <a:ext cx="1259319" cy="8754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144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9pPr>
            </a:lstStyle>
            <a:p>
              <a:pPr eaLnBrk="1" hangingPunct="1"/>
              <a:r>
                <a:rPr lang="en-US" sz="5000" b="1" spc="-300" dirty="0">
                  <a:solidFill>
                    <a:prstClr val="white"/>
                  </a:solidFill>
                </a:rPr>
                <a:t>60%</a:t>
              </a:r>
              <a:endParaRPr lang="en-US" sz="5000" b="1" spc="-300" baseline="60000" dirty="0">
                <a:solidFill>
                  <a:prstClr val="white"/>
                </a:solidFill>
              </a:endParaRPr>
            </a:p>
          </p:txBody>
        </p:sp>
        <p:sp>
          <p:nvSpPr>
            <p:cNvPr id="291" name="TextBox 290"/>
            <p:cNvSpPr txBox="1"/>
            <p:nvPr/>
          </p:nvSpPr>
          <p:spPr>
            <a:xfrm>
              <a:off x="4606413" y="3650530"/>
              <a:ext cx="1920240" cy="595316"/>
            </a:xfrm>
            <a:prstGeom prst="rect">
              <a:avLst/>
            </a:prstGeom>
            <a:noFill/>
            <a:ln>
              <a:noFill/>
            </a:ln>
          </p:spPr>
          <p:txBody>
            <a:bodyPr wrap="square" rtlCol="0">
              <a:spAutoFit/>
            </a:bodyPr>
            <a:lstStyle/>
            <a:p>
              <a:r>
                <a:rPr lang="en-US" sz="1400" dirty="0">
                  <a:solidFill>
                    <a:prstClr val="white"/>
                  </a:solidFill>
                </a:rPr>
                <a:t>Annual growth in Cyber Insurance </a:t>
              </a:r>
            </a:p>
          </p:txBody>
        </p:sp>
        <p:sp>
          <p:nvSpPr>
            <p:cNvPr id="298" name="Rectangle 297"/>
            <p:cNvSpPr/>
            <p:nvPr/>
          </p:nvSpPr>
          <p:spPr>
            <a:xfrm>
              <a:off x="391076" y="4558850"/>
              <a:ext cx="2025218" cy="1560596"/>
            </a:xfrm>
            <a:prstGeom prst="rect">
              <a:avLst/>
            </a:prstGeom>
            <a:solidFill>
              <a:srgbClr val="C8D7D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rPr>
                <a:t>Combining </a:t>
              </a:r>
              <a:r>
                <a:rPr lang="en-US" sz="1600" b="1" dirty="0">
                  <a:solidFill>
                    <a:prstClr val="black"/>
                  </a:solidFill>
                </a:rPr>
                <a:t>global, industry expertise</a:t>
              </a:r>
              <a:r>
                <a:rPr lang="en-US" sz="1600" dirty="0">
                  <a:solidFill>
                    <a:prstClr val="black"/>
                  </a:solidFill>
                </a:rPr>
                <a:t> with a </a:t>
              </a:r>
              <a:r>
                <a:rPr lang="en-US" sz="1600" b="1" dirty="0">
                  <a:solidFill>
                    <a:prstClr val="black"/>
                  </a:solidFill>
                </a:rPr>
                <a:t>wealth of FINEX broking</a:t>
              </a:r>
            </a:p>
            <a:p>
              <a:r>
                <a:rPr lang="en-US" sz="1600" b="1" dirty="0">
                  <a:solidFill>
                    <a:prstClr val="black"/>
                  </a:solidFill>
                </a:rPr>
                <a:t>experience</a:t>
              </a:r>
            </a:p>
          </p:txBody>
        </p:sp>
        <p:sp>
          <p:nvSpPr>
            <p:cNvPr id="40" name="Rectangle 39"/>
            <p:cNvSpPr/>
            <p:nvPr/>
          </p:nvSpPr>
          <p:spPr>
            <a:xfrm>
              <a:off x="2502847" y="4558848"/>
              <a:ext cx="2019297" cy="156059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1" name="TextBox 40"/>
            <p:cNvSpPr txBox="1"/>
            <p:nvPr/>
          </p:nvSpPr>
          <p:spPr>
            <a:xfrm>
              <a:off x="2561399" y="4540987"/>
              <a:ext cx="1920240" cy="402714"/>
            </a:xfrm>
            <a:prstGeom prst="rect">
              <a:avLst/>
            </a:prstGeom>
            <a:noFill/>
            <a:ln>
              <a:noFill/>
            </a:ln>
          </p:spPr>
          <p:txBody>
            <a:bodyPr wrap="square" rtlCol="0">
              <a:spAutoFit/>
            </a:bodyPr>
            <a:lstStyle/>
            <a:p>
              <a:pPr algn="r"/>
              <a:endParaRPr lang="en-US" sz="1700" b="1" dirty="0">
                <a:solidFill>
                  <a:prstClr val="black"/>
                </a:solidFill>
              </a:endParaRPr>
            </a:p>
          </p:txBody>
        </p:sp>
        <p:sp>
          <p:nvSpPr>
            <p:cNvPr id="42" name="Rectangle 41"/>
            <p:cNvSpPr/>
            <p:nvPr/>
          </p:nvSpPr>
          <p:spPr>
            <a:xfrm>
              <a:off x="3336789" y="4558848"/>
              <a:ext cx="184730" cy="1009471"/>
            </a:xfrm>
            <a:prstGeom prst="rect">
              <a:avLst/>
            </a:prstGeom>
            <a:ln>
              <a:noFill/>
            </a:ln>
          </p:spPr>
          <p:txBody>
            <a:bodyPr wrap="none">
              <a:spAutoFit/>
            </a:bodyPr>
            <a:lstStyle/>
            <a:p>
              <a:pPr algn="ctr"/>
              <a:endParaRPr lang="en-US" sz="6000" dirty="0">
                <a:solidFill>
                  <a:prstClr val="black"/>
                </a:solidFill>
              </a:endParaRPr>
            </a:p>
          </p:txBody>
        </p:sp>
        <p:sp>
          <p:nvSpPr>
            <p:cNvPr id="297" name="Rectangle 296"/>
            <p:cNvSpPr/>
            <p:nvPr/>
          </p:nvSpPr>
          <p:spPr>
            <a:xfrm>
              <a:off x="4606414" y="4558850"/>
              <a:ext cx="4135924" cy="1560596"/>
            </a:xfrm>
            <a:prstGeom prst="rect">
              <a:avLst/>
            </a:prstGeom>
            <a:solidFill>
              <a:srgbClr val="DDD0C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CFCF"/>
                </a:solidFill>
              </a:endParaRPr>
            </a:p>
          </p:txBody>
        </p:sp>
        <p:sp>
          <p:nvSpPr>
            <p:cNvPr id="301" name="TextBox 300"/>
            <p:cNvSpPr txBox="1"/>
            <p:nvPr/>
          </p:nvSpPr>
          <p:spPr>
            <a:xfrm>
              <a:off x="6526654" y="4656286"/>
              <a:ext cx="2215684" cy="945502"/>
            </a:xfrm>
            <a:prstGeom prst="rect">
              <a:avLst/>
            </a:prstGeom>
            <a:noFill/>
            <a:ln>
              <a:noFill/>
            </a:ln>
          </p:spPr>
          <p:txBody>
            <a:bodyPr wrap="square" rtlCol="0">
              <a:spAutoFit/>
            </a:bodyPr>
            <a:lstStyle/>
            <a:p>
              <a:r>
                <a:rPr lang="en-US" sz="1200" dirty="0">
                  <a:solidFill>
                    <a:prstClr val="black"/>
                  </a:solidFill>
                </a:rPr>
                <a:t>Average tenure of our Claims &amp; Legal Advocacy team.</a:t>
              </a:r>
            </a:p>
            <a:p>
              <a:endParaRPr lang="en-US" sz="1200" dirty="0">
                <a:solidFill>
                  <a:prstClr val="black"/>
                </a:solidFill>
              </a:endParaRPr>
            </a:p>
            <a:p>
              <a:r>
                <a:rPr lang="en-US" sz="1200" dirty="0">
                  <a:solidFill>
                    <a:prstClr val="black"/>
                  </a:solidFill>
                </a:rPr>
                <a:t> </a:t>
              </a:r>
            </a:p>
          </p:txBody>
        </p:sp>
        <p:grpSp>
          <p:nvGrpSpPr>
            <p:cNvPr id="2" name="Group 1"/>
            <p:cNvGrpSpPr/>
            <p:nvPr/>
          </p:nvGrpSpPr>
          <p:grpSpPr>
            <a:xfrm>
              <a:off x="4615557" y="4589571"/>
              <a:ext cx="2390817" cy="1452082"/>
              <a:chOff x="4550876" y="4594280"/>
              <a:chExt cx="2390817" cy="1276227"/>
            </a:xfrm>
          </p:grpSpPr>
          <p:sp>
            <p:nvSpPr>
              <p:cNvPr id="300" name="TextBox 17"/>
              <p:cNvSpPr txBox="1">
                <a:spLocks noChangeArrowheads="1"/>
              </p:cNvSpPr>
              <p:nvPr/>
            </p:nvSpPr>
            <p:spPr bwMode="auto">
              <a:xfrm>
                <a:off x="4550876" y="4594280"/>
                <a:ext cx="1966187" cy="7303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9pPr>
              </a:lstStyle>
              <a:p>
                <a:pPr eaLnBrk="1" hangingPunct="1"/>
                <a:r>
                  <a:rPr lang="en-US" sz="5400" b="1" dirty="0">
                    <a:solidFill>
                      <a:prstClr val="black"/>
                    </a:solidFill>
                  </a:rPr>
                  <a:t>17+</a:t>
                </a:r>
                <a:endParaRPr lang="en-US" sz="5400" b="1" baseline="60000" dirty="0">
                  <a:solidFill>
                    <a:prstClr val="black"/>
                  </a:solidFill>
                </a:endParaRPr>
              </a:p>
            </p:txBody>
          </p:sp>
          <p:sp>
            <p:nvSpPr>
              <p:cNvPr id="43" name="TextBox 17"/>
              <p:cNvSpPr txBox="1">
                <a:spLocks noChangeArrowheads="1"/>
              </p:cNvSpPr>
              <p:nvPr/>
            </p:nvSpPr>
            <p:spPr bwMode="auto">
              <a:xfrm>
                <a:off x="4655693" y="5039510"/>
                <a:ext cx="2286000"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lnSpc>
                    <a:spcPct val="90000"/>
                  </a:lnSpc>
                  <a:spcBef>
                    <a:spcPct val="0"/>
                  </a:spcBef>
                  <a:spcAft>
                    <a:spcPct val="0"/>
                  </a:spcAft>
                  <a:defRPr>
                    <a:solidFill>
                      <a:schemeClr val="tx1"/>
                    </a:solidFill>
                    <a:latin typeface="Arial" pitchFamily="34" charset="0"/>
                    <a:cs typeface="Arial" pitchFamily="34" charset="0"/>
                  </a:defRPr>
                </a:lvl9pPr>
              </a:lstStyle>
              <a:p>
                <a:pPr eaLnBrk="1" hangingPunct="1"/>
                <a:r>
                  <a:rPr lang="en-US" sz="5400" b="1" dirty="0">
                    <a:solidFill>
                      <a:prstClr val="black"/>
                    </a:solidFill>
                  </a:rPr>
                  <a:t>years</a:t>
                </a:r>
                <a:endParaRPr lang="en-US" sz="5400" b="1" baseline="60000" dirty="0">
                  <a:solidFill>
                    <a:prstClr val="black"/>
                  </a:solidFill>
                </a:endParaRPr>
              </a:p>
            </p:txBody>
          </p:sp>
        </p:grpSp>
        <p:sp>
          <p:nvSpPr>
            <p:cNvPr id="10" name="Rectangle 9"/>
            <p:cNvSpPr/>
            <p:nvPr/>
          </p:nvSpPr>
          <p:spPr>
            <a:xfrm>
              <a:off x="6581744" y="5053905"/>
              <a:ext cx="2171182" cy="800219"/>
            </a:xfrm>
            <a:prstGeom prst="rect">
              <a:avLst/>
            </a:prstGeom>
          </p:spPr>
          <p:txBody>
            <a:bodyPr wrap="square">
              <a:spAutoFit/>
            </a:bodyPr>
            <a:lstStyle/>
            <a:p>
              <a:pPr defTabSz="177800"/>
              <a:r>
                <a:rPr lang="en-US" sz="3000" b="1" dirty="0">
                  <a:solidFill>
                    <a:prstClr val="black"/>
                  </a:solidFill>
                </a:rPr>
                <a:t>100% </a:t>
              </a:r>
              <a:r>
                <a:rPr lang="en-US" sz="1600" dirty="0">
                  <a:solidFill>
                    <a:prstClr val="black"/>
                  </a:solidFill>
                </a:rPr>
                <a:t>are attorneys</a:t>
              </a:r>
            </a:p>
          </p:txBody>
        </p:sp>
        <p:sp>
          <p:nvSpPr>
            <p:cNvPr id="11" name="Rectangle 10"/>
            <p:cNvSpPr/>
            <p:nvPr/>
          </p:nvSpPr>
          <p:spPr>
            <a:xfrm>
              <a:off x="2533297" y="4579023"/>
              <a:ext cx="2773829" cy="815608"/>
            </a:xfrm>
            <a:prstGeom prst="rect">
              <a:avLst/>
            </a:prstGeom>
          </p:spPr>
          <p:txBody>
            <a:bodyPr wrap="square">
              <a:spAutoFit/>
            </a:bodyPr>
            <a:lstStyle/>
            <a:p>
              <a:r>
                <a:rPr lang="en-US" sz="3300" b="1" dirty="0">
                  <a:solidFill>
                    <a:prstClr val="black"/>
                  </a:solidFill>
                </a:rPr>
                <a:t>160+ </a:t>
              </a:r>
            </a:p>
            <a:p>
              <a:r>
                <a:rPr lang="en-US" sz="1400" b="1" dirty="0">
                  <a:solidFill>
                    <a:prstClr val="black"/>
                  </a:solidFill>
                </a:rPr>
                <a:t>Professionals</a:t>
              </a:r>
              <a:endParaRPr lang="en-US" sz="1400" dirty="0">
                <a:solidFill>
                  <a:prstClr val="black"/>
                </a:solidFill>
              </a:endParaRPr>
            </a:p>
          </p:txBody>
        </p:sp>
        <p:sp>
          <p:nvSpPr>
            <p:cNvPr id="49" name="TextBox 48"/>
            <p:cNvSpPr txBox="1"/>
            <p:nvPr/>
          </p:nvSpPr>
          <p:spPr>
            <a:xfrm>
              <a:off x="2601304" y="5406850"/>
              <a:ext cx="1901980" cy="461665"/>
            </a:xfrm>
            <a:prstGeom prst="rect">
              <a:avLst/>
            </a:prstGeom>
            <a:noFill/>
            <a:ln>
              <a:noFill/>
            </a:ln>
          </p:spPr>
          <p:txBody>
            <a:bodyPr wrap="square" rtlCol="0">
              <a:spAutoFit/>
            </a:bodyPr>
            <a:lstStyle/>
            <a:p>
              <a:r>
                <a:rPr lang="en-US" sz="1200" dirty="0">
                  <a:solidFill>
                    <a:prstClr val="black"/>
                  </a:solidFill>
                </a:rPr>
                <a:t>Dedicated FINEX associates in N. America</a:t>
              </a:r>
            </a:p>
          </p:txBody>
        </p:sp>
        <p:sp>
          <p:nvSpPr>
            <p:cNvPr id="50" name="Rectangle 49"/>
            <p:cNvSpPr/>
            <p:nvPr/>
          </p:nvSpPr>
          <p:spPr>
            <a:xfrm>
              <a:off x="2502847" y="1139483"/>
              <a:ext cx="2019297" cy="1456555"/>
            </a:xfrm>
            <a:prstGeom prst="rect">
              <a:avLst/>
            </a:prstGeom>
            <a:solidFill>
              <a:srgbClr val="D9E6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120+</a:t>
              </a:r>
              <a:r>
                <a:rPr lang="en-US" sz="2000" b="1" dirty="0">
                  <a:solidFill>
                    <a:schemeClr val="tx1"/>
                  </a:solidFill>
                </a:rPr>
                <a:t> Number of Countries where WTW has offices</a:t>
              </a:r>
              <a:endParaRPr lang="en-US" sz="1600" b="1" dirty="0">
                <a:solidFill>
                  <a:schemeClr val="tx1"/>
                </a:solidFill>
              </a:endParaRPr>
            </a:p>
          </p:txBody>
        </p:sp>
        <p:sp>
          <p:nvSpPr>
            <p:cNvPr id="51" name="Rectangle 50"/>
            <p:cNvSpPr/>
            <p:nvPr/>
          </p:nvSpPr>
          <p:spPr>
            <a:xfrm>
              <a:off x="6674375" y="1139483"/>
              <a:ext cx="2067961" cy="1456556"/>
            </a:xfrm>
            <a:prstGeom prst="rect">
              <a:avLst/>
            </a:prstGeom>
            <a:pattFill prst="wdDnDiag">
              <a:fgClr>
                <a:srgbClr val="A72FC3"/>
              </a:fgClr>
              <a:bgClr>
                <a:srgbClr val="702082"/>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Peer Review </a:t>
              </a:r>
              <a:r>
                <a:rPr lang="en-US" sz="1000" b="1" dirty="0">
                  <a:solidFill>
                    <a:schemeClr val="bg1"/>
                  </a:solidFill>
                </a:rPr>
                <a:t>Process  whereat least 5 team members review every policy for our </a:t>
              </a:r>
              <a:r>
                <a:rPr lang="en-US" sz="2000" b="1" dirty="0">
                  <a:solidFill>
                    <a:schemeClr val="bg1"/>
                  </a:solidFill>
                </a:rPr>
                <a:t>clients</a:t>
              </a:r>
              <a:endParaRPr lang="en-US" sz="1400" b="1" dirty="0">
                <a:solidFill>
                  <a:schemeClr val="bg1"/>
                </a:solidFill>
              </a:endParaRPr>
            </a:p>
          </p:txBody>
        </p:sp>
      </p:grpSp>
      <p:sp>
        <p:nvSpPr>
          <p:cNvPr id="39" name="Footer Placeholder 3"/>
          <p:cNvSpPr>
            <a:spLocks noGrp="1"/>
          </p:cNvSpPr>
          <p:nvPr>
            <p:ph type="ftr" sz="quarter" idx="3"/>
          </p:nvPr>
        </p:nvSpPr>
        <p:spPr>
          <a:xfrm>
            <a:off x="457199" y="6400800"/>
            <a:ext cx="5277853" cy="92333"/>
          </a:xfrm>
        </p:spPr>
        <p:txBody>
          <a:bodyPr/>
          <a:lstStyle/>
          <a:p>
            <a:r>
              <a:rPr lang="en-US"/>
              <a:t>© 2020 Willis Towers Watson. All rights reserved. </a:t>
            </a:r>
            <a:endParaRPr lang="en-US" dirty="0"/>
          </a:p>
        </p:txBody>
      </p:sp>
      <p:sp>
        <p:nvSpPr>
          <p:cNvPr id="5" name="Slide Number Placeholder 4">
            <a:extLst>
              <a:ext uri="{FF2B5EF4-FFF2-40B4-BE49-F238E27FC236}">
                <a16:creationId xmlns:a16="http://schemas.microsoft.com/office/drawing/2014/main" id="{10DC9E52-8824-4D51-9BBE-915002C275F7}"/>
              </a:ext>
            </a:extLst>
          </p:cNvPr>
          <p:cNvSpPr>
            <a:spLocks noGrp="1"/>
          </p:cNvSpPr>
          <p:nvPr>
            <p:ph type="sldNum" sz="quarter" idx="12"/>
          </p:nvPr>
        </p:nvSpPr>
        <p:spPr/>
        <p:txBody>
          <a:bodyPr/>
          <a:lstStyle/>
          <a:p>
            <a:fld id="{2083E393-C0BF-4ED8-8545-7E4C90AFF831}" type="slidenum">
              <a:rPr lang="en-US" smtClean="0">
                <a:solidFill>
                  <a:prstClr val="black"/>
                </a:solidFill>
              </a:rPr>
              <a:pPr/>
              <a:t>56</a:t>
            </a:fld>
            <a:endParaRPr lang="en-US" dirty="0">
              <a:solidFill>
                <a:prstClr val="black"/>
              </a:solidFill>
            </a:endParaRPr>
          </a:p>
        </p:txBody>
      </p:sp>
    </p:spTree>
    <p:custDataLst>
      <p:tags r:id="rId1"/>
    </p:custDataLst>
    <p:extLst>
      <p:ext uri="{BB962C8B-B14F-4D97-AF65-F5344CB8AC3E}">
        <p14:creationId xmlns:p14="http://schemas.microsoft.com/office/powerpoint/2010/main" val="333986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Methodology </a:t>
            </a:r>
            <a:endParaRPr lang="en-US" dirty="0"/>
          </a:p>
        </p:txBody>
      </p:sp>
      <p:sp>
        <p:nvSpPr>
          <p:cNvPr id="12" name="Slide Number Placeholder 11">
            <a:extLst>
              <a:ext uri="{FF2B5EF4-FFF2-40B4-BE49-F238E27FC236}">
                <a16:creationId xmlns:a16="http://schemas.microsoft.com/office/drawing/2014/main" id="{57B483A0-9D72-4BE1-80E6-A1E6EF78F43E}"/>
              </a:ext>
            </a:extLst>
          </p:cNvPr>
          <p:cNvSpPr>
            <a:spLocks noGrp="1"/>
          </p:cNvSpPr>
          <p:nvPr>
            <p:ph type="sldNum" sz="quarter" idx="12"/>
          </p:nvPr>
        </p:nvSpPr>
        <p:spPr/>
        <p:txBody>
          <a:bodyPr/>
          <a:lstStyle/>
          <a:p>
            <a:fld id="{2083E393-C0BF-4ED8-8545-7E4C90AFF831}" type="slidenum">
              <a:rPr lang="en-US" smtClean="0"/>
              <a:pPr/>
              <a:t>6</a:t>
            </a:fld>
            <a:endParaRPr lang="en-US" dirty="0"/>
          </a:p>
        </p:txBody>
      </p:sp>
      <p:sp>
        <p:nvSpPr>
          <p:cNvPr id="28" name="Text Placeholder 27">
            <a:extLst>
              <a:ext uri="{FF2B5EF4-FFF2-40B4-BE49-F238E27FC236}">
                <a16:creationId xmlns:a16="http://schemas.microsoft.com/office/drawing/2014/main" id="{FCD42383-CA3E-47D5-9112-9E9D2EB615A3}"/>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7983314F-35A5-4AF3-B270-7B916FCF20BF}"/>
              </a:ext>
            </a:extLst>
          </p:cNvPr>
          <p:cNvSpPr>
            <a:spLocks noGrp="1"/>
          </p:cNvSpPr>
          <p:nvPr>
            <p:ph idx="1"/>
          </p:nvPr>
        </p:nvSpPr>
        <p:spPr/>
        <p:txBody>
          <a:bodyPr/>
          <a:lstStyle/>
          <a:p>
            <a:r>
              <a:rPr lang="en-US" sz="1600" dirty="0"/>
              <a:t>Broadly speaking, political forecasting is as follows: </a:t>
            </a:r>
          </a:p>
          <a:p>
            <a:pPr lvl="2"/>
            <a:r>
              <a:rPr lang="en-US" sz="1600" dirty="0"/>
              <a:t>“Forecasting of events that affect the structure of political systems and the configurations of political power.</a:t>
            </a:r>
          </a:p>
          <a:p>
            <a:pPr lvl="2"/>
            <a:endParaRPr lang="en-US" sz="1600" dirty="0"/>
          </a:p>
          <a:p>
            <a:r>
              <a:rPr lang="en-US" sz="1600" dirty="0"/>
              <a:t>In relatively stable, prosperous, democratic, and developed countries, political forecasting largely involves two related forecasting activities:</a:t>
            </a:r>
          </a:p>
          <a:p>
            <a:pPr lvl="3"/>
            <a:r>
              <a:rPr lang="en-US" sz="1600" dirty="0"/>
              <a:t>Predicting what individual or political parties will win elections</a:t>
            </a:r>
          </a:p>
          <a:p>
            <a:pPr lvl="3"/>
            <a:r>
              <a:rPr lang="en-US" sz="1600" dirty="0"/>
              <a:t>Predicting what sort of policies will be implemented by the ruling parties</a:t>
            </a:r>
          </a:p>
          <a:p>
            <a:pPr lvl="3"/>
            <a:endParaRPr lang="en-US" sz="1600" dirty="0"/>
          </a:p>
          <a:p>
            <a:endParaRPr lang="en-US" sz="1600" dirty="0"/>
          </a:p>
        </p:txBody>
      </p:sp>
      <p:sp>
        <p:nvSpPr>
          <p:cNvPr id="2" name="Footer Placeholder 1"/>
          <p:cNvSpPr>
            <a:spLocks noGrp="1"/>
          </p:cNvSpPr>
          <p:nvPr>
            <p:ph type="ftr" sz="quarter" idx="3"/>
          </p:nvPr>
        </p:nvSpPr>
        <p:spPr/>
        <p:txBody>
          <a:bodyPr/>
          <a:lstStyle/>
          <a:p>
            <a:r>
              <a:rPr lang="en-US"/>
              <a:t>© 2020 Willis Towers Watson. All rights reserved. </a:t>
            </a:r>
            <a:endParaRPr lang="en-US" dirty="0"/>
          </a:p>
        </p:txBody>
      </p:sp>
      <p:pic>
        <p:nvPicPr>
          <p:cNvPr id="8" name="Picture 7" descr="A picture containing drawing&#10;&#10;Description automatically generated">
            <a:extLst>
              <a:ext uri="{FF2B5EF4-FFF2-40B4-BE49-F238E27FC236}">
                <a16:creationId xmlns:a16="http://schemas.microsoft.com/office/drawing/2014/main" id="{1C09809B-3E74-4641-B3FB-6169CAAD3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029455"/>
            <a:ext cx="3657600" cy="2028306"/>
          </a:xfrm>
          <a:prstGeom prst="rect">
            <a:avLst/>
          </a:prstGeom>
        </p:spPr>
      </p:pic>
      <p:sp>
        <p:nvSpPr>
          <p:cNvPr id="18" name="Rectangle 17">
            <a:extLst>
              <a:ext uri="{FF2B5EF4-FFF2-40B4-BE49-F238E27FC236}">
                <a16:creationId xmlns:a16="http://schemas.microsoft.com/office/drawing/2014/main" id="{2A99E192-1D99-4C41-AD3C-BF4724DB3715}"/>
              </a:ext>
            </a:extLst>
          </p:cNvPr>
          <p:cNvSpPr/>
          <p:nvPr/>
        </p:nvSpPr>
        <p:spPr>
          <a:xfrm>
            <a:off x="457200" y="4307538"/>
            <a:ext cx="4800602" cy="1483662"/>
          </a:xfrm>
          <a:prstGeom prst="rect">
            <a:avLst/>
          </a:prstGeom>
          <a:solidFill>
            <a:schemeClr val="accent3">
              <a:lumMod val="20000"/>
              <a:lumOff val="80000"/>
            </a:schemeClr>
          </a:solidFill>
        </p:spPr>
        <p:txBody>
          <a:bodyPr wrap="square">
            <a:noAutofit/>
          </a:bodyPr>
          <a:lstStyle/>
          <a:p>
            <a:pPr marL="0" lvl="2"/>
            <a:r>
              <a:rPr lang="en-US" sz="3600" b="1" dirty="0">
                <a:solidFill>
                  <a:schemeClr val="accent4"/>
                </a:solidFill>
              </a:rPr>
              <a:t>2020</a:t>
            </a:r>
            <a:r>
              <a:rPr lang="en-US" dirty="0">
                <a:solidFill>
                  <a:schemeClr val="accent4"/>
                </a:solidFill>
              </a:rPr>
              <a:t> </a:t>
            </a:r>
          </a:p>
          <a:p>
            <a:pPr marL="0" lvl="2"/>
            <a:r>
              <a:rPr lang="en-US" sz="2400" dirty="0"/>
              <a:t>   has thrown this all</a:t>
            </a:r>
          </a:p>
          <a:p>
            <a:pPr marL="0" lvl="2"/>
            <a:r>
              <a:rPr lang="en-US" sz="2400" dirty="0"/>
              <a:t>        out the window </a:t>
            </a:r>
          </a:p>
        </p:txBody>
      </p:sp>
      <p:grpSp>
        <p:nvGrpSpPr>
          <p:cNvPr id="19" name="Group 81">
            <a:extLst>
              <a:ext uri="{FF2B5EF4-FFF2-40B4-BE49-F238E27FC236}">
                <a16:creationId xmlns:a16="http://schemas.microsoft.com/office/drawing/2014/main" id="{E7768EA7-F86F-48DE-A467-C2C05E8F6EC8}"/>
              </a:ext>
            </a:extLst>
          </p:cNvPr>
          <p:cNvGrpSpPr>
            <a:grpSpLocks noChangeAspect="1"/>
          </p:cNvGrpSpPr>
          <p:nvPr/>
        </p:nvGrpSpPr>
        <p:grpSpPr bwMode="auto">
          <a:xfrm>
            <a:off x="3810000" y="4476114"/>
            <a:ext cx="1066800" cy="1134988"/>
            <a:chOff x="4191" y="2603"/>
            <a:chExt cx="485" cy="516"/>
          </a:xfrm>
        </p:grpSpPr>
        <p:sp>
          <p:nvSpPr>
            <p:cNvPr id="20" name="AutoShape 80">
              <a:extLst>
                <a:ext uri="{FF2B5EF4-FFF2-40B4-BE49-F238E27FC236}">
                  <a16:creationId xmlns:a16="http://schemas.microsoft.com/office/drawing/2014/main" id="{C850BB34-8232-4CFA-B2CF-DBA492EA537E}"/>
                </a:ext>
              </a:extLst>
            </p:cNvPr>
            <p:cNvSpPr>
              <a:spLocks noChangeAspect="1" noChangeArrowheads="1" noTextEdit="1"/>
            </p:cNvSpPr>
            <p:nvPr/>
          </p:nvSpPr>
          <p:spPr bwMode="auto">
            <a:xfrm>
              <a:off x="4191" y="2603"/>
              <a:ext cx="485"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2">
              <a:extLst>
                <a:ext uri="{FF2B5EF4-FFF2-40B4-BE49-F238E27FC236}">
                  <a16:creationId xmlns:a16="http://schemas.microsoft.com/office/drawing/2014/main" id="{350FBDBB-FEC8-4289-A739-17FC31E67142}"/>
                </a:ext>
              </a:extLst>
            </p:cNvPr>
            <p:cNvSpPr>
              <a:spLocks/>
            </p:cNvSpPr>
            <p:nvPr/>
          </p:nvSpPr>
          <p:spPr bwMode="auto">
            <a:xfrm>
              <a:off x="4386" y="2767"/>
              <a:ext cx="290" cy="352"/>
            </a:xfrm>
            <a:custGeom>
              <a:avLst/>
              <a:gdLst>
                <a:gd name="T0" fmla="*/ 43 w 138"/>
                <a:gd name="T1" fmla="*/ 168 h 168"/>
                <a:gd name="T2" fmla="*/ 0 w 138"/>
                <a:gd name="T3" fmla="*/ 168 h 168"/>
                <a:gd name="T4" fmla="*/ 2 w 138"/>
                <a:gd name="T5" fmla="*/ 150 h 168"/>
                <a:gd name="T6" fmla="*/ 11 w 138"/>
                <a:gd name="T7" fmla="*/ 105 h 168"/>
                <a:gd name="T8" fmla="*/ 64 w 138"/>
                <a:gd name="T9" fmla="*/ 34 h 168"/>
                <a:gd name="T10" fmla="*/ 85 w 138"/>
                <a:gd name="T11" fmla="*/ 22 h 168"/>
                <a:gd name="T12" fmla="*/ 76 w 138"/>
                <a:gd name="T13" fmla="*/ 0 h 168"/>
                <a:gd name="T14" fmla="*/ 138 w 138"/>
                <a:gd name="T15" fmla="*/ 24 h 168"/>
                <a:gd name="T16" fmla="*/ 110 w 138"/>
                <a:gd name="T17" fmla="*/ 84 h 168"/>
                <a:gd name="T18" fmla="*/ 100 w 138"/>
                <a:gd name="T19" fmla="*/ 61 h 168"/>
                <a:gd name="T20" fmla="*/ 85 w 138"/>
                <a:gd name="T21" fmla="*/ 72 h 168"/>
                <a:gd name="T22" fmla="*/ 47 w 138"/>
                <a:gd name="T23" fmla="*/ 135 h 168"/>
                <a:gd name="T24" fmla="*/ 43 w 138"/>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68">
                  <a:moveTo>
                    <a:pt x="43" y="168"/>
                  </a:moveTo>
                  <a:cubicBezTo>
                    <a:pt x="29" y="168"/>
                    <a:pt x="15" y="168"/>
                    <a:pt x="0" y="168"/>
                  </a:cubicBezTo>
                  <a:cubicBezTo>
                    <a:pt x="0" y="161"/>
                    <a:pt x="1" y="156"/>
                    <a:pt x="2" y="150"/>
                  </a:cubicBezTo>
                  <a:cubicBezTo>
                    <a:pt x="3" y="135"/>
                    <a:pt x="6" y="119"/>
                    <a:pt x="11" y="105"/>
                  </a:cubicBezTo>
                  <a:cubicBezTo>
                    <a:pt x="21" y="74"/>
                    <a:pt x="38" y="51"/>
                    <a:pt x="64" y="34"/>
                  </a:cubicBezTo>
                  <a:cubicBezTo>
                    <a:pt x="70" y="30"/>
                    <a:pt x="78" y="26"/>
                    <a:pt x="85" y="22"/>
                  </a:cubicBezTo>
                  <a:cubicBezTo>
                    <a:pt x="82" y="15"/>
                    <a:pt x="79" y="8"/>
                    <a:pt x="76" y="0"/>
                  </a:cubicBezTo>
                  <a:cubicBezTo>
                    <a:pt x="96" y="8"/>
                    <a:pt x="117" y="16"/>
                    <a:pt x="138" y="24"/>
                  </a:cubicBezTo>
                  <a:cubicBezTo>
                    <a:pt x="128" y="44"/>
                    <a:pt x="119" y="64"/>
                    <a:pt x="110" y="84"/>
                  </a:cubicBezTo>
                  <a:cubicBezTo>
                    <a:pt x="107" y="77"/>
                    <a:pt x="104" y="70"/>
                    <a:pt x="100" y="61"/>
                  </a:cubicBezTo>
                  <a:cubicBezTo>
                    <a:pt x="96" y="66"/>
                    <a:pt x="90" y="68"/>
                    <a:pt x="85" y="72"/>
                  </a:cubicBezTo>
                  <a:cubicBezTo>
                    <a:pt x="63" y="87"/>
                    <a:pt x="52" y="109"/>
                    <a:pt x="47" y="135"/>
                  </a:cubicBezTo>
                  <a:cubicBezTo>
                    <a:pt x="45" y="146"/>
                    <a:pt x="44" y="157"/>
                    <a:pt x="43" y="16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3">
              <a:extLst>
                <a:ext uri="{FF2B5EF4-FFF2-40B4-BE49-F238E27FC236}">
                  <a16:creationId xmlns:a16="http://schemas.microsoft.com/office/drawing/2014/main" id="{A691A1D3-D6CC-4EBA-B3BC-030DF8FDB040}"/>
                </a:ext>
              </a:extLst>
            </p:cNvPr>
            <p:cNvSpPr>
              <a:spLocks/>
            </p:cNvSpPr>
            <p:nvPr/>
          </p:nvSpPr>
          <p:spPr bwMode="auto">
            <a:xfrm>
              <a:off x="4189" y="2767"/>
              <a:ext cx="218" cy="235"/>
            </a:xfrm>
            <a:custGeom>
              <a:avLst/>
              <a:gdLst>
                <a:gd name="T0" fmla="*/ 37 w 104"/>
                <a:gd name="T1" fmla="*/ 62 h 112"/>
                <a:gd name="T2" fmla="*/ 28 w 104"/>
                <a:gd name="T3" fmla="*/ 84 h 112"/>
                <a:gd name="T4" fmla="*/ 0 w 104"/>
                <a:gd name="T5" fmla="*/ 22 h 112"/>
                <a:gd name="T6" fmla="*/ 62 w 104"/>
                <a:gd name="T7" fmla="*/ 0 h 112"/>
                <a:gd name="T8" fmla="*/ 53 w 104"/>
                <a:gd name="T9" fmla="*/ 22 h 112"/>
                <a:gd name="T10" fmla="*/ 67 w 104"/>
                <a:gd name="T11" fmla="*/ 30 h 112"/>
                <a:gd name="T12" fmla="*/ 103 w 104"/>
                <a:gd name="T13" fmla="*/ 61 h 112"/>
                <a:gd name="T14" fmla="*/ 104 w 104"/>
                <a:gd name="T15" fmla="*/ 64 h 112"/>
                <a:gd name="T16" fmla="*/ 84 w 104"/>
                <a:gd name="T17" fmla="*/ 111 h 112"/>
                <a:gd name="T18" fmla="*/ 83 w 104"/>
                <a:gd name="T19" fmla="*/ 112 h 112"/>
                <a:gd name="T20" fmla="*/ 37 w 104"/>
                <a:gd name="T21"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12">
                  <a:moveTo>
                    <a:pt x="37" y="62"/>
                  </a:moveTo>
                  <a:cubicBezTo>
                    <a:pt x="34" y="69"/>
                    <a:pt x="31" y="76"/>
                    <a:pt x="28" y="84"/>
                  </a:cubicBezTo>
                  <a:cubicBezTo>
                    <a:pt x="19" y="63"/>
                    <a:pt x="9" y="43"/>
                    <a:pt x="0" y="22"/>
                  </a:cubicBezTo>
                  <a:cubicBezTo>
                    <a:pt x="20" y="15"/>
                    <a:pt x="41" y="7"/>
                    <a:pt x="62" y="0"/>
                  </a:cubicBezTo>
                  <a:cubicBezTo>
                    <a:pt x="59" y="7"/>
                    <a:pt x="56" y="14"/>
                    <a:pt x="53" y="22"/>
                  </a:cubicBezTo>
                  <a:cubicBezTo>
                    <a:pt x="58" y="24"/>
                    <a:pt x="62" y="27"/>
                    <a:pt x="67" y="30"/>
                  </a:cubicBezTo>
                  <a:cubicBezTo>
                    <a:pt x="81" y="38"/>
                    <a:pt x="93" y="49"/>
                    <a:pt x="103" y="61"/>
                  </a:cubicBezTo>
                  <a:cubicBezTo>
                    <a:pt x="104" y="62"/>
                    <a:pt x="104" y="63"/>
                    <a:pt x="104" y="64"/>
                  </a:cubicBezTo>
                  <a:cubicBezTo>
                    <a:pt x="95" y="79"/>
                    <a:pt x="88" y="94"/>
                    <a:pt x="84" y="111"/>
                  </a:cubicBezTo>
                  <a:cubicBezTo>
                    <a:pt x="84" y="111"/>
                    <a:pt x="84" y="112"/>
                    <a:pt x="83" y="112"/>
                  </a:cubicBezTo>
                  <a:cubicBezTo>
                    <a:pt x="75" y="89"/>
                    <a:pt x="58" y="73"/>
                    <a:pt x="37"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4">
              <a:extLst>
                <a:ext uri="{FF2B5EF4-FFF2-40B4-BE49-F238E27FC236}">
                  <a16:creationId xmlns:a16="http://schemas.microsoft.com/office/drawing/2014/main" id="{88A9E866-8EA3-4E03-9F2C-D8C71B64A1D8}"/>
                </a:ext>
              </a:extLst>
            </p:cNvPr>
            <p:cNvSpPr>
              <a:spLocks/>
            </p:cNvSpPr>
            <p:nvPr/>
          </p:nvSpPr>
          <p:spPr bwMode="auto">
            <a:xfrm>
              <a:off x="4336" y="2605"/>
              <a:ext cx="193" cy="260"/>
            </a:xfrm>
            <a:custGeom>
              <a:avLst/>
              <a:gdLst>
                <a:gd name="T0" fmla="*/ 25 w 92"/>
                <a:gd name="T1" fmla="*/ 50 h 124"/>
                <a:gd name="T2" fmla="*/ 0 w 92"/>
                <a:gd name="T3" fmla="*/ 50 h 124"/>
                <a:gd name="T4" fmla="*/ 47 w 92"/>
                <a:gd name="T5" fmla="*/ 0 h 124"/>
                <a:gd name="T6" fmla="*/ 92 w 92"/>
                <a:gd name="T7" fmla="*/ 50 h 124"/>
                <a:gd name="T8" fmla="*/ 67 w 92"/>
                <a:gd name="T9" fmla="*/ 50 h 124"/>
                <a:gd name="T10" fmla="*/ 67 w 92"/>
                <a:gd name="T11" fmla="*/ 54 h 124"/>
                <a:gd name="T12" fmla="*/ 67 w 92"/>
                <a:gd name="T13" fmla="*/ 102 h 124"/>
                <a:gd name="T14" fmla="*/ 66 w 92"/>
                <a:gd name="T15" fmla="*/ 106 h 124"/>
                <a:gd name="T16" fmla="*/ 47 w 92"/>
                <a:gd name="T17" fmla="*/ 124 h 124"/>
                <a:gd name="T18" fmla="*/ 47 w 92"/>
                <a:gd name="T19" fmla="*/ 124 h 124"/>
                <a:gd name="T20" fmla="*/ 31 w 92"/>
                <a:gd name="T21" fmla="*/ 109 h 124"/>
                <a:gd name="T22" fmla="*/ 25 w 92"/>
                <a:gd name="T23" fmla="*/ 97 h 124"/>
                <a:gd name="T24" fmla="*/ 25 w 92"/>
                <a:gd name="T25" fmla="*/ 54 h 124"/>
                <a:gd name="T26" fmla="*/ 25 w 92"/>
                <a:gd name="T27"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24">
                  <a:moveTo>
                    <a:pt x="25" y="50"/>
                  </a:moveTo>
                  <a:cubicBezTo>
                    <a:pt x="17" y="50"/>
                    <a:pt x="9" y="50"/>
                    <a:pt x="0" y="50"/>
                  </a:cubicBezTo>
                  <a:cubicBezTo>
                    <a:pt x="17" y="34"/>
                    <a:pt x="31" y="17"/>
                    <a:pt x="47" y="0"/>
                  </a:cubicBezTo>
                  <a:cubicBezTo>
                    <a:pt x="62" y="17"/>
                    <a:pt x="77" y="34"/>
                    <a:pt x="92" y="50"/>
                  </a:cubicBezTo>
                  <a:cubicBezTo>
                    <a:pt x="83" y="50"/>
                    <a:pt x="75" y="50"/>
                    <a:pt x="67" y="50"/>
                  </a:cubicBezTo>
                  <a:cubicBezTo>
                    <a:pt x="67" y="52"/>
                    <a:pt x="67" y="53"/>
                    <a:pt x="67" y="54"/>
                  </a:cubicBezTo>
                  <a:cubicBezTo>
                    <a:pt x="67" y="70"/>
                    <a:pt x="68" y="86"/>
                    <a:pt x="67" y="102"/>
                  </a:cubicBezTo>
                  <a:cubicBezTo>
                    <a:pt x="67" y="103"/>
                    <a:pt x="67" y="105"/>
                    <a:pt x="66" y="106"/>
                  </a:cubicBezTo>
                  <a:cubicBezTo>
                    <a:pt x="60" y="111"/>
                    <a:pt x="53" y="118"/>
                    <a:pt x="47" y="124"/>
                  </a:cubicBezTo>
                  <a:cubicBezTo>
                    <a:pt x="47" y="124"/>
                    <a:pt x="46" y="124"/>
                    <a:pt x="47" y="124"/>
                  </a:cubicBezTo>
                  <a:cubicBezTo>
                    <a:pt x="41" y="119"/>
                    <a:pt x="36" y="114"/>
                    <a:pt x="31" y="109"/>
                  </a:cubicBezTo>
                  <a:cubicBezTo>
                    <a:pt x="26" y="106"/>
                    <a:pt x="25" y="102"/>
                    <a:pt x="25" y="97"/>
                  </a:cubicBezTo>
                  <a:cubicBezTo>
                    <a:pt x="25" y="83"/>
                    <a:pt x="25" y="68"/>
                    <a:pt x="25" y="54"/>
                  </a:cubicBezTo>
                  <a:cubicBezTo>
                    <a:pt x="25" y="53"/>
                    <a:pt x="25" y="52"/>
                    <a:pt x="25"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2837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D7D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83E393-C0BF-4ED8-8545-7E4C90AFF831}" type="slidenum">
              <a:rPr lang="en-US" smtClean="0"/>
              <a:pPr/>
              <a:t>7</a:t>
            </a:fld>
            <a:endParaRPr lang="en-US" dirty="0"/>
          </a:p>
        </p:txBody>
      </p:sp>
      <p:sp>
        <p:nvSpPr>
          <p:cNvPr id="8" name="Text Placeholder 7">
            <a:extLst>
              <a:ext uri="{FF2B5EF4-FFF2-40B4-BE49-F238E27FC236}">
                <a16:creationId xmlns:a16="http://schemas.microsoft.com/office/drawing/2014/main" id="{F62771B0-E155-41CB-8CE7-AD57006761D5}"/>
              </a:ext>
            </a:extLst>
          </p:cNvPr>
          <p:cNvSpPr>
            <a:spLocks noGrp="1"/>
          </p:cNvSpPr>
          <p:nvPr>
            <p:ph type="body" sz="quarter" idx="13"/>
          </p:nvPr>
        </p:nvSpPr>
        <p:spPr/>
        <p:txBody>
          <a:bodyPr/>
          <a:lstStyle/>
          <a:p>
            <a:r>
              <a:rPr lang="en-US" dirty="0"/>
              <a:t>Overview of Candidate Platforms </a:t>
            </a:r>
          </a:p>
        </p:txBody>
      </p:sp>
      <p:sp>
        <p:nvSpPr>
          <p:cNvPr id="6" name="Title 5"/>
          <p:cNvSpPr>
            <a:spLocks noGrp="1"/>
          </p:cNvSpPr>
          <p:nvPr>
            <p:ph type="title"/>
          </p:nvPr>
        </p:nvSpPr>
        <p:spPr/>
        <p:txBody>
          <a:bodyPr/>
          <a:lstStyle/>
          <a:p>
            <a:r>
              <a:rPr lang="en-US"/>
              <a:t>Part II:</a:t>
            </a:r>
            <a:endParaRPr lang="en-US" dirty="0"/>
          </a:p>
        </p:txBody>
      </p:sp>
      <p:sp>
        <p:nvSpPr>
          <p:cNvPr id="3" name="Footer Placeholder 2">
            <a:extLst>
              <a:ext uri="{FF2B5EF4-FFF2-40B4-BE49-F238E27FC236}">
                <a16:creationId xmlns:a16="http://schemas.microsoft.com/office/drawing/2014/main" id="{944E7C2F-B4D1-4012-A648-21F258021286}"/>
              </a:ext>
            </a:extLst>
          </p:cNvPr>
          <p:cNvSpPr>
            <a:spLocks noGrp="1"/>
          </p:cNvSpPr>
          <p:nvPr>
            <p:ph type="ftr" sz="quarter" idx="3"/>
          </p:nvPr>
        </p:nvSpPr>
        <p:spPr/>
        <p:txBody>
          <a:bodyPr/>
          <a:lstStyle/>
          <a:p>
            <a:r>
              <a:rPr lang="en-US"/>
              <a:t>© 2020 Willis Towers Watson. All rights reserved. </a:t>
            </a:r>
            <a:endParaRPr lang="en-US" dirty="0"/>
          </a:p>
        </p:txBody>
      </p:sp>
    </p:spTree>
    <p:extLst>
      <p:ext uri="{BB962C8B-B14F-4D97-AF65-F5344CB8AC3E}">
        <p14:creationId xmlns:p14="http://schemas.microsoft.com/office/powerpoint/2010/main" val="42159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Taxes </a:t>
            </a:r>
            <a:endParaRPr lang="en-US" dirty="0"/>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8</a:t>
            </a:fld>
            <a:endParaRPr lang="en-US" dirty="0"/>
          </a:p>
        </p:txBody>
      </p:sp>
      <p:sp>
        <p:nvSpPr>
          <p:cNvPr id="3" name="Text Placeholder 2"/>
          <p:cNvSpPr>
            <a:spLocks noGrp="1"/>
          </p:cNvSpPr>
          <p:nvPr>
            <p:ph type="body" sz="quarter" idx="13"/>
          </p:nvPr>
        </p:nvSpPr>
        <p:spPr/>
        <p:txBody>
          <a:bodyPr/>
          <a:lstStyle/>
          <a:p>
            <a:r>
              <a:rPr lang="en-US" dirty="0">
                <a:solidFill>
                  <a:srgbClr val="0070C0"/>
                </a:solidFill>
              </a:rPr>
              <a:t>Biden</a:t>
            </a:r>
          </a:p>
        </p:txBody>
      </p:sp>
      <p:sp>
        <p:nvSpPr>
          <p:cNvPr id="13" name="Content Placeholder 12">
            <a:extLst>
              <a:ext uri="{FF2B5EF4-FFF2-40B4-BE49-F238E27FC236}">
                <a16:creationId xmlns:a16="http://schemas.microsoft.com/office/drawing/2014/main" id="{5A636796-8C06-4BE0-AE3E-0A5CE6E09536}"/>
              </a:ext>
            </a:extLst>
          </p:cNvPr>
          <p:cNvSpPr>
            <a:spLocks noGrp="1"/>
          </p:cNvSpPr>
          <p:nvPr>
            <p:ph idx="1"/>
          </p:nvPr>
        </p:nvSpPr>
        <p:spPr/>
        <p:txBody>
          <a:bodyPr>
            <a:normAutofit lnSpcReduction="10000"/>
          </a:bodyPr>
          <a:lstStyle/>
          <a:p>
            <a:r>
              <a:rPr lang="en-US" dirty="0">
                <a:solidFill>
                  <a:srgbClr val="0070C0"/>
                </a:solidFill>
              </a:rPr>
              <a:t>An increase in the corporate tax rate</a:t>
            </a:r>
          </a:p>
          <a:p>
            <a:pPr lvl="2"/>
            <a:r>
              <a:rPr lang="en-US" sz="1200" dirty="0"/>
              <a:t>Arguably the biggest change from Donald Trump's hallmark Tax Cuts and Jobs Act (TCJA) would be the partial undoing of the tax cut passed along to corporations.</a:t>
            </a:r>
          </a:p>
          <a:p>
            <a:pPr lvl="2"/>
            <a:r>
              <a:rPr lang="en-US" sz="1200" dirty="0"/>
              <a:t>Under the Biden tax plan, the corporate tax rate would be increased to 28%. You'll note this is still well below where it was during the Obama presidency.</a:t>
            </a:r>
          </a:p>
          <a:p>
            <a:pPr lvl="2"/>
            <a:r>
              <a:rPr lang="en-US" sz="1200" dirty="0"/>
              <a:t>Increasing the corporate tax rate to 28% should be responsible for raising roughly a third of the $3.3 trillion to $3.7 trillion in estimated extra revenue over the next decade.</a:t>
            </a:r>
          </a:p>
          <a:p>
            <a:pPr>
              <a:spcBef>
                <a:spcPts val="600"/>
              </a:spcBef>
            </a:pPr>
            <a:r>
              <a:rPr lang="en-US" dirty="0">
                <a:solidFill>
                  <a:srgbClr val="0070C0"/>
                </a:solidFill>
              </a:rPr>
              <a:t>A minimum tax on corporate income</a:t>
            </a:r>
          </a:p>
          <a:p>
            <a:pPr lvl="2"/>
            <a:r>
              <a:rPr lang="en-US" sz="1200" dirty="0"/>
              <a:t>Minimum tax of 15% on companies with $100 million or more in annual net income that pay little or no federal income tax</a:t>
            </a:r>
          </a:p>
          <a:p>
            <a:pPr lvl="2"/>
            <a:r>
              <a:rPr lang="en-US" sz="1200" dirty="0"/>
              <a:t>this minimum tax is set up like an alternative minimum tax, where corporations will pay the greater of their normal corporate income tax or the 15% minimum book income tax. However, companies will still be allowed to carry net operating losses forward, as well as lean on foreign tax credits.</a:t>
            </a:r>
          </a:p>
          <a:p>
            <a:pPr lvl="1">
              <a:spcBef>
                <a:spcPts val="600"/>
              </a:spcBef>
            </a:pPr>
            <a:r>
              <a:rPr lang="en-US" b="1" dirty="0">
                <a:solidFill>
                  <a:srgbClr val="0070C0"/>
                </a:solidFill>
              </a:rPr>
              <a:t>Double the GILTI tax rate on foreign subsidiaries</a:t>
            </a:r>
          </a:p>
          <a:p>
            <a:pPr lvl="2"/>
            <a:r>
              <a:rPr lang="en-US" sz="1200" dirty="0"/>
              <a:t>Biden's tax plan would also double the tax rate on Global Intangible Low-Tax Income (GILTI) earned by foreign subsidiaries of U.S. companies. Currently set at 10.5% under the TCJA, the GILTI tax rate would increase to 21%.</a:t>
            </a:r>
          </a:p>
          <a:p>
            <a:pPr lvl="1">
              <a:lnSpc>
                <a:spcPct val="110000"/>
              </a:lnSpc>
              <a:spcBef>
                <a:spcPts val="600"/>
              </a:spcBef>
            </a:pPr>
            <a:r>
              <a:rPr lang="en-US" b="1" dirty="0">
                <a:solidFill>
                  <a:srgbClr val="0070C0"/>
                </a:solidFill>
              </a:rPr>
              <a:t>An increase of the marginal tax rate for top earners</a:t>
            </a:r>
          </a:p>
          <a:p>
            <a:pPr lvl="2">
              <a:lnSpc>
                <a:spcPct val="110000"/>
              </a:lnSpc>
            </a:pPr>
            <a:r>
              <a:rPr lang="en-US" sz="1200" dirty="0">
                <a:highlight>
                  <a:srgbClr val="FFFF00"/>
                </a:highlight>
              </a:rPr>
              <a:t>From 37% to 39.6%. </a:t>
            </a:r>
          </a:p>
          <a:p>
            <a:pPr lvl="1">
              <a:spcBef>
                <a:spcPts val="600"/>
              </a:spcBef>
            </a:pPr>
            <a:r>
              <a:rPr lang="en-US" b="1" dirty="0">
                <a:solidFill>
                  <a:srgbClr val="0070C0"/>
                </a:solidFill>
              </a:rPr>
              <a:t>Reinstitute the payroll tax on the top 1%</a:t>
            </a:r>
          </a:p>
          <a:p>
            <a:pPr lvl="2"/>
            <a:r>
              <a:rPr lang="en-US" sz="1200" dirty="0"/>
              <a:t>Under the Biden tax plan, a doughnut hole would be created between $137,700 and $400,000, where this exemption would remain in place. However, for earned income above $400,000, the 12.4% payroll tax would be reinstated.</a:t>
            </a:r>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032" name="Picture 8" descr="File:Biden Harris logo.svg - Wikimedia Commons">
            <a:extLst>
              <a:ext uri="{FF2B5EF4-FFF2-40B4-BE49-F238E27FC236}">
                <a16:creationId xmlns:a16="http://schemas.microsoft.com/office/drawing/2014/main" id="{7E8C20E4-6D36-4611-9927-92C7C5E971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58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Taxes </a:t>
            </a:r>
          </a:p>
        </p:txBody>
      </p:sp>
      <p:sp>
        <p:nvSpPr>
          <p:cNvPr id="7" name="Slide Number Placeholder 6">
            <a:extLst>
              <a:ext uri="{FF2B5EF4-FFF2-40B4-BE49-F238E27FC236}">
                <a16:creationId xmlns:a16="http://schemas.microsoft.com/office/drawing/2014/main" id="{C7B9A37D-A2FD-41BF-AB07-882D1C7DAE76}"/>
              </a:ext>
            </a:extLst>
          </p:cNvPr>
          <p:cNvSpPr>
            <a:spLocks noGrp="1"/>
          </p:cNvSpPr>
          <p:nvPr>
            <p:ph type="sldNum" sz="quarter" idx="12"/>
          </p:nvPr>
        </p:nvSpPr>
        <p:spPr/>
        <p:txBody>
          <a:bodyPr/>
          <a:lstStyle/>
          <a:p>
            <a:fld id="{2083E393-C0BF-4ED8-8545-7E4C90AFF831}" type="slidenum">
              <a:rPr lang="en-US" smtClean="0"/>
              <a:pPr/>
              <a:t>9</a:t>
            </a:fld>
            <a:endParaRPr lang="en-US" dirty="0"/>
          </a:p>
        </p:txBody>
      </p:sp>
      <p:sp>
        <p:nvSpPr>
          <p:cNvPr id="3" name="Text Placeholder 2"/>
          <p:cNvSpPr>
            <a:spLocks noGrp="1"/>
          </p:cNvSpPr>
          <p:nvPr>
            <p:ph type="body" sz="quarter" idx="13"/>
          </p:nvPr>
        </p:nvSpPr>
        <p:spPr/>
        <p:txBody>
          <a:bodyPr/>
          <a:lstStyle/>
          <a:p>
            <a:r>
              <a:rPr lang="en-US" dirty="0">
                <a:solidFill>
                  <a:srgbClr val="0070C0"/>
                </a:solidFill>
              </a:rPr>
              <a:t>Biden</a:t>
            </a:r>
          </a:p>
          <a:p>
            <a:endParaRPr lang="en-US" dirty="0"/>
          </a:p>
        </p:txBody>
      </p:sp>
      <p:sp>
        <p:nvSpPr>
          <p:cNvPr id="4" name="Content Placeholder 3"/>
          <p:cNvSpPr>
            <a:spLocks noGrp="1"/>
          </p:cNvSpPr>
          <p:nvPr>
            <p:ph idx="1"/>
          </p:nvPr>
        </p:nvSpPr>
        <p:spPr/>
        <p:txBody>
          <a:bodyPr>
            <a:normAutofit lnSpcReduction="10000"/>
          </a:bodyPr>
          <a:lstStyle/>
          <a:p>
            <a:r>
              <a:rPr lang="en-US" dirty="0">
                <a:solidFill>
                  <a:srgbClr val="0070C0"/>
                </a:solidFill>
              </a:rPr>
              <a:t>Lift the capital gains tax on filers with incomes above $1 million</a:t>
            </a:r>
          </a:p>
          <a:p>
            <a:pPr lvl="2"/>
            <a:r>
              <a:rPr lang="en-US" sz="1200" dirty="0"/>
              <a:t>Filers with over $1 million in income to pay ordinary tax rates on their gains, no matter how long they've held an asset. This would imply 39.6%, plus the NIIT, for a total tax rate of over 43%.</a:t>
            </a:r>
          </a:p>
          <a:p>
            <a:pPr lvl="1">
              <a:spcBef>
                <a:spcPts val="600"/>
              </a:spcBef>
            </a:pPr>
            <a:r>
              <a:rPr lang="en-US" b="1" dirty="0">
                <a:solidFill>
                  <a:srgbClr val="0070C0"/>
                </a:solidFill>
              </a:rPr>
              <a:t>Eliminate the stepped-up basis</a:t>
            </a:r>
          </a:p>
          <a:p>
            <a:pPr lvl="2"/>
            <a:r>
              <a:rPr lang="en-US" sz="1200" dirty="0"/>
              <a:t>If Biden's proposal were to become law, heirs would not "inherit" a stepped-up cost basis, thereby lifting the collectable capital gains tax over the coming decade.</a:t>
            </a:r>
          </a:p>
          <a:p>
            <a:pPr lvl="1">
              <a:spcBef>
                <a:spcPts val="600"/>
              </a:spcBef>
            </a:pPr>
            <a:r>
              <a:rPr lang="en-US" b="1" dirty="0">
                <a:solidFill>
                  <a:srgbClr val="0070C0"/>
                </a:solidFill>
              </a:rPr>
              <a:t>Limit itemized deductions</a:t>
            </a:r>
          </a:p>
          <a:p>
            <a:pPr lvl="2"/>
            <a:r>
              <a:rPr lang="en-US" sz="1200" dirty="0"/>
              <a:t>For each dollar of itemized tax deductions, including charitable contributions, a taxpayer or couple filing jointly would only receive a maximum benefit of $0.28. This 28% limit would hold true even if a filer is paying a higher marginal tax rate.</a:t>
            </a:r>
          </a:p>
          <a:p>
            <a:pPr lvl="1">
              <a:spcBef>
                <a:spcPts val="600"/>
              </a:spcBef>
            </a:pPr>
            <a:r>
              <a:rPr lang="en-US" b="1" dirty="0">
                <a:solidFill>
                  <a:srgbClr val="0070C0"/>
                </a:solidFill>
              </a:rPr>
              <a:t>Phase out small business income deductions over $400,000</a:t>
            </a:r>
          </a:p>
          <a:p>
            <a:pPr lvl="2"/>
            <a:r>
              <a:rPr lang="en-US" sz="1200" dirty="0"/>
              <a:t>Biden's plan aims to simplify this by keeping QBI deductions in place for those with less than $400,000 in earnings, but phasing out pass-through deductions for those with over $400,000 in earnings.</a:t>
            </a:r>
          </a:p>
          <a:p>
            <a:pPr lvl="1">
              <a:spcBef>
                <a:spcPts val="600"/>
              </a:spcBef>
            </a:pPr>
            <a:r>
              <a:rPr lang="en-US" b="1" dirty="0">
                <a:solidFill>
                  <a:srgbClr val="0070C0"/>
                </a:solidFill>
              </a:rPr>
              <a:t>Institute first-time homebuyers' and renters' tax credits </a:t>
            </a:r>
          </a:p>
          <a:p>
            <a:pPr lvl="2">
              <a:lnSpc>
                <a:spcPct val="110000"/>
              </a:lnSpc>
            </a:pPr>
            <a:r>
              <a:rPr lang="en-US" sz="1200" dirty="0">
                <a:highlight>
                  <a:srgbClr val="FFFF00"/>
                </a:highlight>
              </a:rPr>
              <a:t>$15,000 for first-time homebuyers.</a:t>
            </a:r>
          </a:p>
          <a:p>
            <a:pPr lvl="1">
              <a:lnSpc>
                <a:spcPct val="110000"/>
              </a:lnSpc>
              <a:spcBef>
                <a:spcPts val="600"/>
              </a:spcBef>
            </a:pPr>
            <a:r>
              <a:rPr lang="en-US" b="1" dirty="0">
                <a:solidFill>
                  <a:srgbClr val="0070C0"/>
                </a:solidFill>
              </a:rPr>
              <a:t>Up the existing Child and Dependent Care Tax Credit</a:t>
            </a:r>
          </a:p>
          <a:p>
            <a:pPr lvl="2"/>
            <a:r>
              <a:rPr lang="en-US" sz="1200" dirty="0"/>
              <a:t>Under the TCJA this tax is worth up to $2,100 under the TCJA. </a:t>
            </a:r>
          </a:p>
          <a:p>
            <a:pPr lvl="2"/>
            <a:r>
              <a:rPr lang="en-US" sz="1200" dirty="0"/>
              <a:t>With Biden's plan, maximum allowable expenses would soar to $8,000 for individuals and $16,000 for multiple dependents, with the reimbursement percentage being adjusted to 50%. In other words, this credit could be worth as much as $8,000 and also include people who have no tax liability. </a:t>
            </a:r>
          </a:p>
        </p:txBody>
      </p:sp>
      <p:sp>
        <p:nvSpPr>
          <p:cNvPr id="6" name="Footer Placeholder 5"/>
          <p:cNvSpPr>
            <a:spLocks noGrp="1"/>
          </p:cNvSpPr>
          <p:nvPr>
            <p:ph type="ftr" sz="quarter" idx="3"/>
          </p:nvPr>
        </p:nvSpPr>
        <p:spPr/>
        <p:txBody>
          <a:bodyPr/>
          <a:lstStyle/>
          <a:p>
            <a:pPr lvl="0"/>
            <a:r>
              <a:rPr lang="en-US" noProof="0"/>
              <a:t>© 2020 Willis Towers Watson. All rights reserved. </a:t>
            </a:r>
            <a:endParaRPr lang="en-US" noProof="0" dirty="0"/>
          </a:p>
        </p:txBody>
      </p:sp>
      <p:pic>
        <p:nvPicPr>
          <p:cNvPr id="17" name="Picture 8" descr="File:Biden Harris logo.svg - Wikimedia Commons">
            <a:extLst>
              <a:ext uri="{FF2B5EF4-FFF2-40B4-BE49-F238E27FC236}">
                <a16:creationId xmlns:a16="http://schemas.microsoft.com/office/drawing/2014/main" id="{D3E43FA4-7AC6-4730-B25A-1A6E3F65A9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90244"/>
            <a:ext cx="1222969" cy="5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7221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2.xml><?xml version="1.0" encoding="utf-8"?>
<p:tagLst xmlns:a="http://schemas.openxmlformats.org/drawingml/2006/main" xmlns:r="http://schemas.openxmlformats.org/officeDocument/2006/relationships" xmlns:p="http://schemas.openxmlformats.org/presentationml/2006/main">
  <p:tag name="WT_DIALOGNAME" val="Image Title Slide"/>
  <p:tag name="WT_SHORTNAME" val="BASIC"/>
  <p:tag name="WT_ASSOCIATEDSLIDES" val=""/>
  <p:tag name="WT_INNEWPRESENTATION" val="NO"/>
  <p:tag name="WT_ONINSERTSLIDEDLG" val="YES"/>
</p:tagLst>
</file>

<file path=ppt/tags/tag3.xml><?xml version="1.0" encoding="utf-8"?>
<p:tagLst xmlns:a="http://schemas.openxmlformats.org/drawingml/2006/main" xmlns:r="http://schemas.openxmlformats.org/officeDocument/2006/relationships" xmlns:p="http://schemas.openxmlformats.org/presentationml/2006/main">
  <p:tag name="WT_DIALOGNAME" val="One-Column Slide with Basic Bullets"/>
  <p:tag name="WT_SHORTNAME" val="BASIC"/>
  <p:tag name="WT_ASSOCIATEDSLIDES" val=""/>
  <p:tag name="WT_INNEWPRESENTATION" val="YES"/>
  <p:tag name="WT_ONINSERTSLIDEDLG" val="YES"/>
</p:tagLst>
</file>

<file path=ppt/theme/theme1.xml><?xml version="1.0" encoding="utf-8"?>
<a:theme xmlns:a="http://schemas.openxmlformats.org/drawingml/2006/main" name="2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19" id="{0B0FD344-06A5-4893-A9AF-1127782101D4}" vid="{12BB378F-8E67-46A2-90A1-7E731C193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20206</TotalTime>
  <Words>9113</Words>
  <Application>Microsoft Office PowerPoint</Application>
  <PresentationFormat>On-screen Show (4:3)</PresentationFormat>
  <Paragraphs>698</Paragraphs>
  <Slides>56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Wingdings</vt:lpstr>
      <vt:lpstr>2_WTW</vt:lpstr>
      <vt:lpstr>Corporate Risk Mitigation Tactics Whether the White House Stays Red or Turns Blue</vt:lpstr>
      <vt:lpstr>Executive Summary</vt:lpstr>
      <vt:lpstr>Executive Summary</vt:lpstr>
      <vt:lpstr>Part I: </vt:lpstr>
      <vt:lpstr>Assumptions </vt:lpstr>
      <vt:lpstr>Methodology </vt:lpstr>
      <vt:lpstr>Part II:</vt:lpstr>
      <vt:lpstr>Taxes </vt:lpstr>
      <vt:lpstr>Taxes </vt:lpstr>
      <vt:lpstr>Taxes </vt:lpstr>
      <vt:lpstr>Regulatory State</vt:lpstr>
      <vt:lpstr>Regulatory State</vt:lpstr>
      <vt:lpstr>Regulatory State</vt:lpstr>
      <vt:lpstr>Trade &amp; US-China Relations </vt:lpstr>
      <vt:lpstr>Trade &amp; US-China Relations </vt:lpstr>
      <vt:lpstr>Climate Change</vt:lpstr>
      <vt:lpstr>Climate Change</vt:lpstr>
      <vt:lpstr>Part III:</vt:lpstr>
      <vt:lpstr>M&amp;A &amp; Transactional Forecasts </vt:lpstr>
      <vt:lpstr>M&amp;A &amp; Transactional Forecasts</vt:lpstr>
      <vt:lpstr>M&amp;A &amp; Transactional Forecasts </vt:lpstr>
      <vt:lpstr>M&amp;A &amp; Transactional Forecasts </vt:lpstr>
      <vt:lpstr>Tax Planning &amp; Transactional Considerations</vt:lpstr>
      <vt:lpstr>Tax Planning &amp; Transactional Considerations</vt:lpstr>
      <vt:lpstr>Regulatory Impact</vt:lpstr>
      <vt:lpstr>Regulatory Impact</vt:lpstr>
      <vt:lpstr>Regulatory Impact</vt:lpstr>
      <vt:lpstr>Regulatory Impact </vt:lpstr>
      <vt:lpstr>Regulatory Impact</vt:lpstr>
      <vt:lpstr>Regulatory Impact</vt:lpstr>
      <vt:lpstr>Regulatory Impact</vt:lpstr>
      <vt:lpstr>Regulatory Impact</vt:lpstr>
      <vt:lpstr>Foreign Investment &amp; Trade </vt:lpstr>
      <vt:lpstr>Foreign Investment &amp; Trade </vt:lpstr>
      <vt:lpstr>Foreign Investment &amp; Trade </vt:lpstr>
      <vt:lpstr>Part IV:   </vt:lpstr>
      <vt:lpstr>Recommendations – M&amp;A Activity </vt:lpstr>
      <vt:lpstr>Recommendations – M&amp;A Activity </vt:lpstr>
      <vt:lpstr>Recommendations – M&amp;A Activity </vt:lpstr>
      <vt:lpstr>Preparing Your Company - M&amp;A Activity </vt:lpstr>
      <vt:lpstr>General Recommendations – M&amp;A Activity </vt:lpstr>
      <vt:lpstr>Recommendations – Regulatory </vt:lpstr>
      <vt:lpstr>Recommendations – Regulatory </vt:lpstr>
      <vt:lpstr>Recommendations – Regulatory </vt:lpstr>
      <vt:lpstr>Recommendations – Taxes </vt:lpstr>
      <vt:lpstr>Recommendations – Taxes </vt:lpstr>
      <vt:lpstr>Recommendations – Taxes </vt:lpstr>
      <vt:lpstr>Recommendations – International Investment &amp; Trade </vt:lpstr>
      <vt:lpstr>Recommendations – General </vt:lpstr>
      <vt:lpstr>History As Our Guide</vt:lpstr>
      <vt:lpstr>APPENDIX</vt:lpstr>
      <vt:lpstr>Pre-Closing Due Diligence Mission</vt:lpstr>
      <vt:lpstr>Jay Heidbrink</vt:lpstr>
      <vt:lpstr>Laura Burns </vt:lpstr>
      <vt:lpstr>Willis Towers Watson </vt:lpstr>
      <vt:lpstr>Why Willis Towers Watson FINEX?</vt:lpstr>
    </vt:vector>
  </TitlesOfParts>
  <Company>Willis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IPO Litigation</dc:title>
  <dc:creator>Shah, Nirali</dc:creator>
  <cp:lastModifiedBy>Avila, Angie</cp:lastModifiedBy>
  <cp:revision>171</cp:revision>
  <dcterms:created xsi:type="dcterms:W3CDTF">2018-12-03T21:45:30Z</dcterms:created>
  <dcterms:modified xsi:type="dcterms:W3CDTF">2020-09-30T21:15:08Z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9c700311-1b20-487f-9129-30717d50ca8e_Enabled">
    <vt:lpwstr>True</vt:lpwstr>
  </property>
  <property fmtid="{D5CDD505-2E9C-101B-9397-08002B2CF9AE}" pid="4" name="MSIP_Label_9c700311-1b20-487f-9129-30717d50ca8e_SiteId">
    <vt:lpwstr>76e3921f-489b-4b7e-9547-9ea297add9b5</vt:lpwstr>
  </property>
  <property fmtid="{D5CDD505-2E9C-101B-9397-08002B2CF9AE}" pid="5" name="MSIP_Label_9c700311-1b20-487f-9129-30717d50ca8e_Owner">
    <vt:lpwstr>meredith.forrester@willistowerswatson.com</vt:lpwstr>
  </property>
  <property fmtid="{D5CDD505-2E9C-101B-9397-08002B2CF9AE}" pid="6" name="MSIP_Label_9c700311-1b20-487f-9129-30717d50ca8e_SetDate">
    <vt:lpwstr>2020-02-24T20:43:33.7861293Z</vt:lpwstr>
  </property>
  <property fmtid="{D5CDD505-2E9C-101B-9397-08002B2CF9AE}" pid="7" name="MSIP_Label_9c700311-1b20-487f-9129-30717d50ca8e_Name">
    <vt:lpwstr>Confidential</vt:lpwstr>
  </property>
  <property fmtid="{D5CDD505-2E9C-101B-9397-08002B2CF9AE}" pid="8" name="MSIP_Label_9c700311-1b20-487f-9129-30717d50ca8e_Application">
    <vt:lpwstr>Microsoft Azure Information Protection</vt:lpwstr>
  </property>
  <property fmtid="{D5CDD505-2E9C-101B-9397-08002B2CF9AE}" pid="9" name="MSIP_Label_9c700311-1b20-487f-9129-30717d50ca8e_ActionId">
    <vt:lpwstr>d03535af-6910-4a87-a031-3bc61be16fec</vt:lpwstr>
  </property>
  <property fmtid="{D5CDD505-2E9C-101B-9397-08002B2CF9AE}" pid="10" name="MSIP_Label_9c700311-1b20-487f-9129-30717d50ca8e_Extended_MSFT_Method">
    <vt:lpwstr>Automatic</vt:lpwstr>
  </property>
  <property fmtid="{D5CDD505-2E9C-101B-9397-08002B2CF9AE}" pid="11" name="MSIP_Label_d347b247-e90e-43a3-9d7b-004f14ae6873_Enabled">
    <vt:lpwstr>True</vt:lpwstr>
  </property>
  <property fmtid="{D5CDD505-2E9C-101B-9397-08002B2CF9AE}" pid="12" name="MSIP_Label_d347b247-e90e-43a3-9d7b-004f14ae6873_SiteId">
    <vt:lpwstr>76e3921f-489b-4b7e-9547-9ea297add9b5</vt:lpwstr>
  </property>
  <property fmtid="{D5CDD505-2E9C-101B-9397-08002B2CF9AE}" pid="13" name="MSIP_Label_d347b247-e90e-43a3-9d7b-004f14ae6873_Owner">
    <vt:lpwstr>meredith.forrester@willistowerswatson.com</vt:lpwstr>
  </property>
  <property fmtid="{D5CDD505-2E9C-101B-9397-08002B2CF9AE}" pid="14" name="MSIP_Label_d347b247-e90e-43a3-9d7b-004f14ae6873_SetDate">
    <vt:lpwstr>2020-02-24T20:43:33.7861293Z</vt:lpwstr>
  </property>
  <property fmtid="{D5CDD505-2E9C-101B-9397-08002B2CF9AE}" pid="15" name="MSIP_Label_d347b247-e90e-43a3-9d7b-004f14ae6873_Name">
    <vt:lpwstr>Anyone (No Protection)</vt:lpwstr>
  </property>
  <property fmtid="{D5CDD505-2E9C-101B-9397-08002B2CF9AE}" pid="16" name="MSIP_Label_d347b247-e90e-43a3-9d7b-004f14ae6873_Application">
    <vt:lpwstr>Microsoft Azure Information Protection</vt:lpwstr>
  </property>
  <property fmtid="{D5CDD505-2E9C-101B-9397-08002B2CF9AE}" pid="17" name="MSIP_Label_d347b247-e90e-43a3-9d7b-004f14ae6873_ActionId">
    <vt:lpwstr>d03535af-6910-4a87-a031-3bc61be16fec</vt:lpwstr>
  </property>
  <property fmtid="{D5CDD505-2E9C-101B-9397-08002B2CF9AE}" pid="18" name="MSIP_Label_d347b247-e90e-43a3-9d7b-004f14ae6873_Parent">
    <vt:lpwstr>9c700311-1b20-487f-9129-30717d50ca8e</vt:lpwstr>
  </property>
  <property fmtid="{D5CDD505-2E9C-101B-9397-08002B2CF9AE}" pid="19" name="MSIP_Label_d347b247-e90e-43a3-9d7b-004f14ae6873_Extended_MSFT_Method">
    <vt:lpwstr>Automatic</vt:lpwstr>
  </property>
  <property fmtid="{D5CDD505-2E9C-101B-9397-08002B2CF9AE}" pid="20" name="Sensitivity">
    <vt:lpwstr>Confidential Anyone (No Protection)</vt:lpwstr>
  </property>
</Properties>
</file>