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5" r:id="rId3"/>
    <p:sldId id="277" r:id="rId4"/>
    <p:sldId id="280" r:id="rId5"/>
    <p:sldId id="281" r:id="rId6"/>
    <p:sldId id="278" r:id="rId7"/>
    <p:sldId id="282" r:id="rId8"/>
    <p:sldId id="279"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ormorant Garamond Medium Italics"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32A"/>
    <a:srgbClr val="002856"/>
    <a:srgbClr val="C2C3C4"/>
    <a:srgbClr val="4C4C4C"/>
    <a:srgbClr val="EE3135"/>
    <a:srgbClr val="7A0223"/>
    <a:srgbClr val="C81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700" y="785812"/>
            <a:ext cx="10782300" cy="1117328"/>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647700" y="2752510"/>
            <a:ext cx="16992600" cy="6186920"/>
          </a:xfrm>
        </p:spPr>
        <p:txBody>
          <a:bodyPr/>
          <a:lstStyle>
            <a:lvl1pPr>
              <a:defRPr>
                <a:solidFill>
                  <a:srgbClr val="5F5F5F"/>
                </a:solidFill>
                <a:latin typeface="Arial" panose="020B0604020202020204" pitchFamily="34" charset="0"/>
                <a:cs typeface="Arial" panose="020B0604020202020204" pitchFamily="34" charset="0"/>
              </a:defRPr>
            </a:lvl1pPr>
            <a:lvl2pPr>
              <a:defRPr>
                <a:solidFill>
                  <a:schemeClr val="accent1"/>
                </a:solidFill>
                <a:latin typeface="Arial" panose="020B0604020202020204" pitchFamily="34" charset="0"/>
                <a:cs typeface="Arial" panose="020B0604020202020204" pitchFamily="34" charset="0"/>
              </a:defRPr>
            </a:lvl2pPr>
            <a:lvl3pPr marL="540000" indent="-540000">
              <a:buClr>
                <a:srgbClr val="5F5F5F"/>
              </a:buClr>
              <a:buFont typeface="Wingdings" panose="05000000000000000000" pitchFamily="2" charset="2"/>
              <a:buChar char="§"/>
              <a:defRPr>
                <a:latin typeface="Arial" panose="020B0604020202020204" pitchFamily="34" charset="0"/>
                <a:cs typeface="Arial" panose="020B0604020202020204" pitchFamily="34" charset="0"/>
              </a:defRPr>
            </a:lvl3pPr>
            <a:lvl4pPr marL="1080000" indent="-540000">
              <a:buClr>
                <a:srgbClr val="5F5F5F"/>
              </a:buClr>
              <a:buFont typeface="Wingdings" panose="05000000000000000000" pitchFamily="2" charset="2"/>
              <a:buChar char="§"/>
              <a:defRPr>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buAutoNum type="arabicPeriod"/>
              <a:defRPr>
                <a:latin typeface="Arial" panose="020B0604020202020204" pitchFamily="34" charset="0"/>
                <a:cs typeface="Arial" panose="020B0604020202020204" pitchFamily="34" charset="0"/>
              </a:defRPr>
            </a:lvl7pPr>
            <a:lvl8pPr>
              <a:buAutoNum type="alphaLcParenR"/>
              <a:defRPr>
                <a:latin typeface="Arial" panose="020B0604020202020204" pitchFamily="34" charset="0"/>
                <a:cs typeface="Arial" panose="020B0604020202020204" pitchFamily="34" charset="0"/>
              </a:defRPr>
            </a:lvl8pPr>
            <a:lvl9pPr>
              <a:defRPr>
                <a:latin typeface="Arial" panose="020B0604020202020204" pitchFamily="34" charset="0"/>
                <a:cs typeface="Arial" panose="020B0604020202020204" pitchFamily="34" charset="0"/>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647700" y="571501"/>
            <a:ext cx="10782300" cy="431006"/>
          </a:xfrm>
        </p:spPr>
        <p:txBody>
          <a:bodyPr/>
          <a:lstStyle>
            <a:lvl1pPr>
              <a:defRPr>
                <a:solidFill>
                  <a:schemeClr val="accent6"/>
                </a:solidFill>
                <a:latin typeface="Arial" panose="020B0604020202020204" pitchFamily="34" charset="0"/>
                <a:cs typeface="Arial" panose="020B0604020202020204" pitchFamily="34" charset="0"/>
              </a:defRPr>
            </a:lvl1pPr>
          </a:lstStyle>
          <a:p>
            <a:pPr lvl="0"/>
            <a:r>
              <a:rPr lang="en-US" dirty="0"/>
              <a:t>Subheading</a:t>
            </a:r>
            <a:endParaRPr lang="en-GB" dirty="0"/>
          </a:p>
        </p:txBody>
      </p:sp>
    </p:spTree>
    <p:extLst>
      <p:ext uri="{BB962C8B-B14F-4D97-AF65-F5344CB8AC3E}">
        <p14:creationId xmlns:p14="http://schemas.microsoft.com/office/powerpoint/2010/main" val="6874105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700" y="785812"/>
            <a:ext cx="10782300" cy="1117328"/>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647700" y="2752510"/>
            <a:ext cx="16992600" cy="6186920"/>
          </a:xfrm>
        </p:spPr>
        <p:txBody>
          <a:bodyPr/>
          <a:lstStyle>
            <a:lvl1pPr>
              <a:defRPr>
                <a:solidFill>
                  <a:srgbClr val="5F5F5F"/>
                </a:solidFill>
                <a:latin typeface="Arial" panose="020B0604020202020204" pitchFamily="34" charset="0"/>
                <a:cs typeface="Arial" panose="020B0604020202020204" pitchFamily="34" charset="0"/>
              </a:defRPr>
            </a:lvl1pPr>
            <a:lvl2pPr>
              <a:defRPr>
                <a:solidFill>
                  <a:schemeClr val="accent1"/>
                </a:solidFill>
                <a:latin typeface="Arial" panose="020B0604020202020204" pitchFamily="34" charset="0"/>
                <a:cs typeface="Arial" panose="020B0604020202020204" pitchFamily="34" charset="0"/>
              </a:defRPr>
            </a:lvl2pPr>
            <a:lvl3pPr marL="540000" indent="-540000">
              <a:buClr>
                <a:srgbClr val="5F5F5F"/>
              </a:buClr>
              <a:buFont typeface="Wingdings" panose="05000000000000000000" pitchFamily="2" charset="2"/>
              <a:buChar char="§"/>
              <a:defRPr>
                <a:latin typeface="Arial" panose="020B0604020202020204" pitchFamily="34" charset="0"/>
                <a:cs typeface="Arial" panose="020B0604020202020204" pitchFamily="34" charset="0"/>
              </a:defRPr>
            </a:lvl3pPr>
            <a:lvl4pPr marL="1080000" indent="-540000">
              <a:buClr>
                <a:srgbClr val="5F5F5F"/>
              </a:buClr>
              <a:buFont typeface="Wingdings" panose="05000000000000000000" pitchFamily="2" charset="2"/>
              <a:buChar char="§"/>
              <a:defRPr>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buAutoNum type="arabicPeriod"/>
              <a:defRPr>
                <a:latin typeface="Arial" panose="020B0604020202020204" pitchFamily="34" charset="0"/>
                <a:cs typeface="Arial" panose="020B0604020202020204" pitchFamily="34" charset="0"/>
              </a:defRPr>
            </a:lvl7pPr>
            <a:lvl8pPr>
              <a:buAutoNum type="alphaLcParenR"/>
              <a:defRPr>
                <a:latin typeface="Arial" panose="020B0604020202020204" pitchFamily="34" charset="0"/>
                <a:cs typeface="Arial" panose="020B0604020202020204" pitchFamily="34" charset="0"/>
              </a:defRPr>
            </a:lvl8pPr>
            <a:lvl9pPr>
              <a:defRPr>
                <a:latin typeface="Arial" panose="020B0604020202020204" pitchFamily="34" charset="0"/>
                <a:cs typeface="Arial" panose="020B0604020202020204" pitchFamily="34" charset="0"/>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647700" y="571501"/>
            <a:ext cx="10782300" cy="431006"/>
          </a:xfrm>
        </p:spPr>
        <p:txBody>
          <a:bodyPr/>
          <a:lstStyle>
            <a:lvl1pPr>
              <a:defRPr>
                <a:solidFill>
                  <a:schemeClr val="accent6"/>
                </a:solidFill>
                <a:latin typeface="Arial" panose="020B0604020202020204" pitchFamily="34" charset="0"/>
                <a:cs typeface="Arial" panose="020B0604020202020204" pitchFamily="34" charset="0"/>
              </a:defRPr>
            </a:lvl1pPr>
          </a:lstStyle>
          <a:p>
            <a:pPr lvl="0"/>
            <a:r>
              <a:rPr lang="en-US" dirty="0"/>
              <a:t>Subheading</a:t>
            </a:r>
            <a:endParaRPr lang="en-GB" dirty="0"/>
          </a:p>
        </p:txBody>
      </p:sp>
    </p:spTree>
    <p:extLst>
      <p:ext uri="{BB962C8B-B14F-4D97-AF65-F5344CB8AC3E}">
        <p14:creationId xmlns:p14="http://schemas.microsoft.com/office/powerpoint/2010/main" val="18957216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1D8BD707-D9CF-40AE-B4C6-C98DA3205C09}" type="datetimeFigureOut">
              <a:rPr lang="en-US" smtClean="0"/>
              <a:pPr/>
              <a:t>9/30/2020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jpeg"/></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2" name="Picture 2" descr="" title=""/>
          <p:cNvPicPr>
            <a:picLocks noChangeAspect="1"/>
          </p:cNvPicPr>
          <p:nvPr/>
        </p:nvPicPr>
        <p:blipFill>
          <a:blip r:embed="rId2"/>
          <a:srcRect l="30522" r="30522"/>
          <a:stretch>
            <a:fillRect/>
          </a:stretch>
        </p:blipFill>
        <p:spPr>
          <a:xfrm>
            <a:off x="10519582" y="0"/>
            <a:ext cx="7768418" cy="10287000"/>
          </a:xfrm>
          <a:prstGeom prst="rect">
            <a:avLst/>
          </a:prstGeom>
        </p:spPr>
      </p:pic>
      <p:sp>
        <p:nvSpPr>
          <p:cNvPr id="3" name="AutoShape 3" descr="" title=""/>
          <p:cNvSpPr/>
          <p:nvPr/>
        </p:nvSpPr>
        <p:spPr>
          <a:xfrm>
            <a:off x="-1" y="-1"/>
            <a:ext cx="10519583" cy="10287001"/>
          </a:xfrm>
          <a:prstGeom prst="rect">
            <a:avLst/>
          </a:prstGeom>
          <a:solidFill>
            <a:srgbClr val="FFFFFF"/>
          </a:solidFill>
        </p:spPr>
      </p:sp>
      <p:pic>
        <p:nvPicPr>
          <p:cNvPr id="5" name="Picture 5" descr="" title=""/>
          <p:cNvPicPr>
            <a:picLocks noChangeAspect="1"/>
          </p:cNvPicPr>
          <p:nvPr/>
        </p:nvPicPr>
        <p:blipFill>
          <a:blip r:embed="rId3"/>
          <a:srcRect/>
          <a:stretch>
            <a:fillRect/>
          </a:stretch>
        </p:blipFill>
        <p:spPr>
          <a:xfrm>
            <a:off x="1028700" y="1028700"/>
            <a:ext cx="6339802" cy="2414408"/>
          </a:xfrm>
          <a:prstGeom prst="rect">
            <a:avLst/>
          </a:prstGeom>
        </p:spPr>
      </p:pic>
      <p:sp>
        <p:nvSpPr>
          <p:cNvPr id="10" name="Right Triangle 9" descr="" title=""/>
          <p:cNvSpPr/>
          <p:nvPr/>
        </p:nvSpPr>
        <p:spPr>
          <a:xfrm>
            <a:off x="10519582" y="1028700"/>
            <a:ext cx="2535426" cy="92583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6" descr="" title=""/>
          <p:cNvGrpSpPr/>
          <p:nvPr/>
        </p:nvGrpSpPr>
        <p:grpSpPr>
          <a:xfrm>
            <a:off x="1028700" y="7007230"/>
            <a:ext cx="9659354" cy="2272920"/>
            <a:chOff x="0" y="104775"/>
            <a:chExt cx="12879139" cy="3030559"/>
          </a:xfrm>
        </p:grpSpPr>
        <p:sp>
          <p:nvSpPr>
            <p:cNvPr id="7" name="TextBox 7" descr="" title=""/>
            <p:cNvSpPr txBox="1"/>
            <p:nvPr/>
          </p:nvSpPr>
          <p:spPr>
            <a:xfrm>
              <a:off x="0" y="104775"/>
              <a:ext cx="12879139" cy="1920953"/>
            </a:xfrm>
            <a:prstGeom prst="rect">
              <a:avLst/>
            </a:prstGeom>
          </p:spPr>
          <p:txBody>
            <a:bodyPr lIns="0" tIns="0" rIns="0" bIns="0" rtlCol="0" anchor="t">
              <a:spAutoFit/>
            </a:bodyPr>
            <a:lstStyle/>
            <a:p>
              <a:pPr>
                <a:lnSpc>
                  <a:spcPts val="11550"/>
                </a:lnSpc>
              </a:pPr>
              <a:r>
                <a:rPr lang="en-US" sz="9000" spc="-420" dirty="0" smtClean="0">
                  <a:solidFill>
                    <a:srgbClr val="000000"/>
                  </a:solidFill>
                  <a:latin typeface="+mj-lt"/>
                  <a:cs typeface="Arial" panose="020B0604020202020204" pitchFamily="34" charset="0"/>
                </a:rPr>
                <a:t>California Privacy Law</a:t>
              </a:r>
              <a:endParaRPr lang="en-US" sz="9000" spc="-420" dirty="0">
                <a:solidFill>
                  <a:srgbClr val="000000"/>
                </a:solidFill>
                <a:latin typeface="+mj-lt"/>
                <a:cs typeface="Arial" panose="020B0604020202020204" pitchFamily="34" charset="0"/>
              </a:endParaRPr>
            </a:p>
          </p:txBody>
        </p:sp>
        <p:sp>
          <p:nvSpPr>
            <p:cNvPr id="8" name="TextBox 8" descr="" title=""/>
            <p:cNvSpPr txBox="1"/>
            <p:nvPr/>
          </p:nvSpPr>
          <p:spPr>
            <a:xfrm>
              <a:off x="0" y="2387009"/>
              <a:ext cx="12874174" cy="748325"/>
            </a:xfrm>
            <a:prstGeom prst="rect">
              <a:avLst/>
            </a:prstGeom>
          </p:spPr>
          <p:txBody>
            <a:bodyPr lIns="0" tIns="0" rIns="0" bIns="0" rtlCol="0" anchor="t">
              <a:spAutoFit/>
            </a:bodyPr>
            <a:lstStyle/>
            <a:p>
              <a:pPr>
                <a:lnSpc>
                  <a:spcPts val="4560"/>
                </a:lnSpc>
              </a:pPr>
              <a:endParaRPr lang="en-US" sz="3257" spc="130" dirty="0">
                <a:solidFill>
                  <a:srgbClr val="DB2345"/>
                </a:solidFill>
                <a:latin typeface="Cormorant Garamond Medium Italics"/>
              </a:endParaRPr>
            </a:p>
          </p:txBody>
        </p:sp>
      </p:grpSp>
      <p:grpSp>
        <p:nvGrpSpPr>
          <p:cNvPr id="14" name="Group 13" descr="" title=""/>
          <p:cNvGrpSpPr/>
          <p:nvPr/>
        </p:nvGrpSpPr>
        <p:grpSpPr>
          <a:xfrm>
            <a:off x="14020275" y="7509776"/>
            <a:ext cx="3856905" cy="1900484"/>
            <a:chOff x="13137748" y="278748"/>
            <a:chExt cx="5389867" cy="2655848"/>
          </a:xfrm>
        </p:grpSpPr>
        <p:sp>
          <p:nvSpPr>
            <p:cNvPr id="13" name="Rounded Rectangle 12" descr="" title=""/>
            <p:cNvSpPr/>
            <p:nvPr/>
          </p:nvSpPr>
          <p:spPr>
            <a:xfrm>
              <a:off x="13137748" y="278748"/>
              <a:ext cx="5389867" cy="2655848"/>
            </a:xfrm>
            <a:prstGeom prst="roundRect">
              <a:avLst/>
            </a:prstGeom>
            <a:gradFill flip="none" rotWithShape="1">
              <a:gsLst>
                <a:gs pos="0">
                  <a:schemeClr val="bg1"/>
                </a:gs>
                <a:gs pos="47000">
                  <a:schemeClr val="bg1"/>
                </a:gs>
                <a:gs pos="79000">
                  <a:schemeClr val="bg1">
                    <a:shade val="100000"/>
                    <a:satMod val="115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 tit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7941" y="1028700"/>
              <a:ext cx="4280002" cy="1479307"/>
            </a:xfrm>
            <a:prstGeom prst="rect">
              <a:avLst/>
            </a:prstGeom>
          </p:spPr>
        </p:pic>
      </p:grpSp>
    </p:spTree>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47700" y="785812"/>
            <a:ext cx="15981109" cy="1117328"/>
          </a:xfrm>
        </p:spPr>
        <p:txBody>
          <a:bodyPr>
            <a:noAutofit/>
          </a:bodyPr>
          <a:lstStyle/>
          <a:p>
            <a:pPr algn="l"/>
            <a:r>
              <a:rPr lang="en-US" dirty="0" smtClean="0">
                <a:solidFill>
                  <a:schemeClr val="tx1"/>
                </a:solidFill>
                <a:latin typeface="+mj-lt"/>
              </a:rPr>
              <a:t>What's </a:t>
            </a:r>
            <a:r>
              <a:rPr lang="en-US" dirty="0">
                <a:solidFill>
                  <a:schemeClr val="tx1"/>
                </a:solidFill>
                <a:latin typeface="+mj-lt"/>
              </a:rPr>
              <a:t>new or on the horizon </a:t>
            </a:r>
            <a:r>
              <a:rPr lang="en-US" dirty="0" smtClean="0">
                <a:solidFill>
                  <a:schemeClr val="tx1"/>
                </a:solidFill>
                <a:latin typeface="+mj-lt"/>
              </a:rPr>
              <a:t>in California </a:t>
            </a:r>
            <a:r>
              <a:rPr lang="en-US" dirty="0">
                <a:solidFill>
                  <a:schemeClr val="tx1"/>
                </a:solidFill>
                <a:latin typeface="+mj-lt"/>
              </a:rPr>
              <a:t>Privacy Law?</a:t>
            </a:r>
            <a:endParaRPr lang="en-GB" dirty="0">
              <a:solidFill>
                <a:schemeClr val="tx1"/>
              </a:solidFill>
              <a:latin typeface="+mj-lt"/>
            </a:endParaRPr>
          </a:p>
        </p:txBody>
      </p:sp>
      <p:grpSp>
        <p:nvGrpSpPr>
          <p:cNvPr id="19" name="Group 18" descr="" title=""/>
          <p:cNvGrpSpPr/>
          <p:nvPr/>
        </p:nvGrpSpPr>
        <p:grpSpPr>
          <a:xfrm>
            <a:off x="1295400" y="3341433"/>
            <a:ext cx="3078801" cy="4659021"/>
            <a:chOff x="1295400" y="3341433"/>
            <a:chExt cx="3078801" cy="4659021"/>
          </a:xfrm>
        </p:grpSpPr>
        <p:sp>
          <p:nvSpPr>
            <p:cNvPr id="7" name="Freeform 8" descr="" title=""/>
            <p:cNvSpPr>
              <a:spLocks/>
            </p:cNvSpPr>
            <p:nvPr/>
          </p:nvSpPr>
          <p:spPr bwMode="auto">
            <a:xfrm>
              <a:off x="1295400" y="5688733"/>
              <a:ext cx="3078801" cy="2311721"/>
            </a:xfrm>
            <a:custGeom>
              <a:avLst/>
              <a:gdLst>
                <a:gd name="T0" fmla="*/ 226 w 448"/>
                <a:gd name="T1" fmla="*/ 90 h 488"/>
                <a:gd name="T2" fmla="*/ 30 w 448"/>
                <a:gd name="T3" fmla="*/ 11 h 488"/>
                <a:gd name="T4" fmla="*/ 0 w 448"/>
                <a:gd name="T5" fmla="*/ 23 h 488"/>
                <a:gd name="T6" fmla="*/ 0 w 448"/>
                <a:gd name="T7" fmla="*/ 414 h 488"/>
                <a:gd name="T8" fmla="*/ 74 w 448"/>
                <a:gd name="T9" fmla="*/ 488 h 488"/>
                <a:gd name="T10" fmla="*/ 374 w 448"/>
                <a:gd name="T11" fmla="*/ 488 h 488"/>
                <a:gd name="T12" fmla="*/ 448 w 448"/>
                <a:gd name="T13" fmla="*/ 414 h 488"/>
                <a:gd name="T14" fmla="*/ 448 w 448"/>
                <a:gd name="T15" fmla="*/ 28 h 488"/>
                <a:gd name="T16" fmla="*/ 418 w 448"/>
                <a:gd name="T17" fmla="*/ 15 h 488"/>
                <a:gd name="T18" fmla="*/ 226 w 448"/>
                <a:gd name="T19" fmla="*/ 9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8">
                  <a:moveTo>
                    <a:pt x="226" y="90"/>
                  </a:moveTo>
                  <a:cubicBezTo>
                    <a:pt x="150" y="90"/>
                    <a:pt x="81" y="60"/>
                    <a:pt x="30" y="11"/>
                  </a:cubicBezTo>
                  <a:cubicBezTo>
                    <a:pt x="19" y="0"/>
                    <a:pt x="0" y="8"/>
                    <a:pt x="0" y="23"/>
                  </a:cubicBezTo>
                  <a:cubicBezTo>
                    <a:pt x="0" y="414"/>
                    <a:pt x="0" y="414"/>
                    <a:pt x="0" y="414"/>
                  </a:cubicBezTo>
                  <a:cubicBezTo>
                    <a:pt x="0" y="455"/>
                    <a:pt x="33" y="488"/>
                    <a:pt x="74" y="488"/>
                  </a:cubicBezTo>
                  <a:cubicBezTo>
                    <a:pt x="374" y="488"/>
                    <a:pt x="374" y="488"/>
                    <a:pt x="374" y="488"/>
                  </a:cubicBezTo>
                  <a:cubicBezTo>
                    <a:pt x="415" y="488"/>
                    <a:pt x="448" y="455"/>
                    <a:pt x="448" y="414"/>
                  </a:cubicBezTo>
                  <a:cubicBezTo>
                    <a:pt x="448" y="28"/>
                    <a:pt x="448" y="28"/>
                    <a:pt x="448" y="28"/>
                  </a:cubicBezTo>
                  <a:cubicBezTo>
                    <a:pt x="448" y="13"/>
                    <a:pt x="430" y="5"/>
                    <a:pt x="418" y="15"/>
                  </a:cubicBezTo>
                  <a:cubicBezTo>
                    <a:pt x="368" y="62"/>
                    <a:pt x="300" y="90"/>
                    <a:pt x="226" y="90"/>
                  </a:cubicBezTo>
                  <a:close/>
                </a:path>
              </a:pathLst>
            </a:custGeom>
            <a:noFill/>
            <a:ln>
              <a:noFill/>
            </a:ln>
          </p:spPr>
          <p:txBody>
            <a:bodyPr vert="horz" wrap="square" lIns="182880" tIns="822960" rIns="182880" bIns="91440" numCol="1" anchor="t" anchorCtr="0" compatLnSpc="1">
              <a:prstTxWarp prst="textNoShape">
                <a:avLst/>
              </a:prstTxWarp>
            </a:bodyPr>
            <a:lstStyle/>
            <a:p>
              <a:pPr algn="ctr"/>
              <a:r>
                <a:rPr lang="en-US" sz="2400" dirty="0">
                  <a:solidFill>
                    <a:srgbClr val="4C4C4C"/>
                  </a:solidFill>
                  <a:latin typeface="Arial" panose="020B0604020202020204" pitchFamily="34" charset="0"/>
                  <a:cs typeface="Arial" panose="020B0604020202020204" pitchFamily="34" charset="0"/>
                </a:rPr>
                <a:t>CCPA Regulations became final on August 14, 2020</a:t>
              </a:r>
            </a:p>
          </p:txBody>
        </p:sp>
        <p:cxnSp>
          <p:nvCxnSpPr>
            <p:cNvPr id="70" name="Straight Connector 69" descr="" title=""/>
            <p:cNvCxnSpPr/>
            <p:nvPr/>
          </p:nvCxnSpPr>
          <p:spPr>
            <a:xfrm>
              <a:off x="2834801" y="5786321"/>
              <a:ext cx="0" cy="355142"/>
            </a:xfrm>
            <a:prstGeom prst="line">
              <a:avLst/>
            </a:prstGeom>
            <a:ln w="12700">
              <a:solidFill>
                <a:srgbClr val="C2C3C4"/>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Oval 5" descr="" title=""/>
            <p:cNvSpPr>
              <a:spLocks noChangeArrowheads="1"/>
            </p:cNvSpPr>
            <p:nvPr/>
          </p:nvSpPr>
          <p:spPr bwMode="auto">
            <a:xfrm>
              <a:off x="1721985" y="3341433"/>
              <a:ext cx="2225631" cy="2235614"/>
            </a:xfrm>
            <a:prstGeom prst="ellipse">
              <a:avLst/>
            </a:prstGeom>
            <a:solidFill>
              <a:srgbClr val="EE3135"/>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5" name="Oval 6" descr="" title=""/>
            <p:cNvSpPr>
              <a:spLocks noChangeArrowheads="1"/>
            </p:cNvSpPr>
            <p:nvPr/>
          </p:nvSpPr>
          <p:spPr bwMode="auto">
            <a:xfrm>
              <a:off x="1923396" y="3532534"/>
              <a:ext cx="1853410" cy="1853410"/>
            </a:xfrm>
            <a:prstGeom prst="ellipse">
              <a:avLst/>
            </a:prstGeom>
            <a:solidFill>
              <a:srgbClr val="002856"/>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78" name="Rectangle 101" descr="" title=""/>
            <p:cNvSpPr>
              <a:spLocks noChangeArrowheads="1"/>
            </p:cNvSpPr>
            <p:nvPr/>
          </p:nvSpPr>
          <p:spPr bwMode="auto">
            <a:xfrm>
              <a:off x="2540489" y="4543544"/>
              <a:ext cx="64707" cy="60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79" name="Rectangle 102" descr="" title=""/>
            <p:cNvSpPr>
              <a:spLocks noChangeArrowheads="1"/>
            </p:cNvSpPr>
            <p:nvPr/>
          </p:nvSpPr>
          <p:spPr bwMode="auto">
            <a:xfrm>
              <a:off x="2669904" y="4543544"/>
              <a:ext cx="64707" cy="60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80" name="Rectangle 103" descr="" title=""/>
            <p:cNvSpPr>
              <a:spLocks noChangeArrowheads="1"/>
            </p:cNvSpPr>
            <p:nvPr/>
          </p:nvSpPr>
          <p:spPr bwMode="auto">
            <a:xfrm>
              <a:off x="2799317" y="4543544"/>
              <a:ext cx="68753" cy="60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81" name="Rectangle 104" descr="" title=""/>
            <p:cNvSpPr>
              <a:spLocks noChangeArrowheads="1"/>
            </p:cNvSpPr>
            <p:nvPr/>
          </p:nvSpPr>
          <p:spPr bwMode="auto">
            <a:xfrm>
              <a:off x="2540489" y="4689134"/>
              <a:ext cx="64707" cy="60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82" name="Rectangle 105" descr="" title=""/>
            <p:cNvSpPr>
              <a:spLocks noChangeArrowheads="1"/>
            </p:cNvSpPr>
            <p:nvPr/>
          </p:nvSpPr>
          <p:spPr bwMode="auto">
            <a:xfrm>
              <a:off x="2669904" y="4689134"/>
              <a:ext cx="64707" cy="60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83" name="Freeform 106" descr="" title=""/>
            <p:cNvSpPr>
              <a:spLocks noEditPoints="1"/>
            </p:cNvSpPr>
            <p:nvPr/>
          </p:nvSpPr>
          <p:spPr bwMode="auto">
            <a:xfrm>
              <a:off x="2407032" y="4082509"/>
              <a:ext cx="954423" cy="970598"/>
            </a:xfrm>
            <a:custGeom>
              <a:avLst/>
              <a:gdLst>
                <a:gd name="T0" fmla="*/ 108 w 210"/>
                <a:gd name="T1" fmla="*/ 156 h 213"/>
                <a:gd name="T2" fmla="*/ 199 w 210"/>
                <a:gd name="T3" fmla="*/ 156 h 213"/>
                <a:gd name="T4" fmla="*/ 99 w 210"/>
                <a:gd name="T5" fmla="*/ 172 h 213"/>
                <a:gd name="T6" fmla="*/ 11 w 210"/>
                <a:gd name="T7" fmla="*/ 170 h 213"/>
                <a:gd name="T8" fmla="*/ 156 w 210"/>
                <a:gd name="T9" fmla="*/ 78 h 213"/>
                <a:gd name="T10" fmla="*/ 153 w 210"/>
                <a:gd name="T11" fmla="*/ 99 h 213"/>
                <a:gd name="T12" fmla="*/ 99 w 210"/>
                <a:gd name="T13" fmla="*/ 172 h 213"/>
                <a:gd name="T14" fmla="*/ 13 w 210"/>
                <a:gd name="T15" fmla="*/ 31 h 213"/>
                <a:gd name="T16" fmla="*/ 24 w 210"/>
                <a:gd name="T17" fmla="*/ 37 h 213"/>
                <a:gd name="T18" fmla="*/ 56 w 210"/>
                <a:gd name="T19" fmla="*/ 37 h 213"/>
                <a:gd name="T20" fmla="*/ 110 w 210"/>
                <a:gd name="T21" fmla="*/ 31 h 213"/>
                <a:gd name="T22" fmla="*/ 126 w 210"/>
                <a:gd name="T23" fmla="*/ 53 h 213"/>
                <a:gd name="T24" fmla="*/ 141 w 210"/>
                <a:gd name="T25" fmla="*/ 31 h 213"/>
                <a:gd name="T26" fmla="*/ 156 w 210"/>
                <a:gd name="T27" fmla="*/ 33 h 213"/>
                <a:gd name="T28" fmla="*/ 11 w 210"/>
                <a:gd name="T29" fmla="*/ 66 h 213"/>
                <a:gd name="T30" fmla="*/ 35 w 210"/>
                <a:gd name="T31" fmla="*/ 16 h 213"/>
                <a:gd name="T32" fmla="*/ 45 w 210"/>
                <a:gd name="T33" fmla="*/ 16 h 213"/>
                <a:gd name="T34" fmla="*/ 40 w 210"/>
                <a:gd name="T35" fmla="*/ 42 h 213"/>
                <a:gd name="T36" fmla="*/ 35 w 210"/>
                <a:gd name="T37" fmla="*/ 16 h 213"/>
                <a:gd name="T38" fmla="*/ 126 w 210"/>
                <a:gd name="T39" fmla="*/ 12 h 213"/>
                <a:gd name="T40" fmla="*/ 130 w 210"/>
                <a:gd name="T41" fmla="*/ 37 h 213"/>
                <a:gd name="T42" fmla="*/ 121 w 210"/>
                <a:gd name="T43" fmla="*/ 37 h 213"/>
                <a:gd name="T44" fmla="*/ 168 w 210"/>
                <a:gd name="T45" fmla="*/ 101 h 213"/>
                <a:gd name="T46" fmla="*/ 154 w 210"/>
                <a:gd name="T47" fmla="*/ 19 h 213"/>
                <a:gd name="T48" fmla="*/ 141 w 210"/>
                <a:gd name="T49" fmla="*/ 16 h 213"/>
                <a:gd name="T50" fmla="*/ 110 w 210"/>
                <a:gd name="T51" fmla="*/ 16 h 213"/>
                <a:gd name="T52" fmla="*/ 56 w 210"/>
                <a:gd name="T53" fmla="*/ 19 h 213"/>
                <a:gd name="T54" fmla="*/ 40 w 210"/>
                <a:gd name="T55" fmla="*/ 0 h 213"/>
                <a:gd name="T56" fmla="*/ 24 w 210"/>
                <a:gd name="T57" fmla="*/ 19 h 213"/>
                <a:gd name="T58" fmla="*/ 0 w 210"/>
                <a:gd name="T59" fmla="*/ 33 h 213"/>
                <a:gd name="T60" fmla="*/ 13 w 210"/>
                <a:gd name="T61" fmla="*/ 184 h 213"/>
                <a:gd name="T62" fmla="*/ 153 w 210"/>
                <a:gd name="T63" fmla="*/ 213 h 213"/>
                <a:gd name="T64" fmla="*/ 168 w 210"/>
                <a:gd name="T65" fmla="*/ 10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 h="213">
                  <a:moveTo>
                    <a:pt x="153" y="201"/>
                  </a:moveTo>
                  <a:cubicBezTo>
                    <a:pt x="128" y="201"/>
                    <a:pt x="108" y="181"/>
                    <a:pt x="108" y="156"/>
                  </a:cubicBezTo>
                  <a:cubicBezTo>
                    <a:pt x="108" y="131"/>
                    <a:pt x="128" y="111"/>
                    <a:pt x="153" y="111"/>
                  </a:cubicBezTo>
                  <a:cubicBezTo>
                    <a:pt x="178" y="111"/>
                    <a:pt x="199" y="131"/>
                    <a:pt x="199" y="156"/>
                  </a:cubicBezTo>
                  <a:cubicBezTo>
                    <a:pt x="199" y="181"/>
                    <a:pt x="178" y="201"/>
                    <a:pt x="153" y="201"/>
                  </a:cubicBezTo>
                  <a:moveTo>
                    <a:pt x="99" y="172"/>
                  </a:moveTo>
                  <a:cubicBezTo>
                    <a:pt x="13" y="172"/>
                    <a:pt x="13" y="172"/>
                    <a:pt x="13" y="172"/>
                  </a:cubicBezTo>
                  <a:cubicBezTo>
                    <a:pt x="12" y="172"/>
                    <a:pt x="11" y="172"/>
                    <a:pt x="11" y="170"/>
                  </a:cubicBezTo>
                  <a:cubicBezTo>
                    <a:pt x="11" y="78"/>
                    <a:pt x="11" y="78"/>
                    <a:pt x="11" y="78"/>
                  </a:cubicBezTo>
                  <a:cubicBezTo>
                    <a:pt x="156" y="78"/>
                    <a:pt x="156" y="78"/>
                    <a:pt x="156" y="78"/>
                  </a:cubicBezTo>
                  <a:cubicBezTo>
                    <a:pt x="156" y="99"/>
                    <a:pt x="156" y="99"/>
                    <a:pt x="156" y="99"/>
                  </a:cubicBezTo>
                  <a:cubicBezTo>
                    <a:pt x="155" y="99"/>
                    <a:pt x="154" y="99"/>
                    <a:pt x="153" y="99"/>
                  </a:cubicBezTo>
                  <a:cubicBezTo>
                    <a:pt x="122" y="99"/>
                    <a:pt x="96" y="125"/>
                    <a:pt x="96" y="156"/>
                  </a:cubicBezTo>
                  <a:cubicBezTo>
                    <a:pt x="96" y="162"/>
                    <a:pt x="97" y="167"/>
                    <a:pt x="99" y="172"/>
                  </a:cubicBezTo>
                  <a:moveTo>
                    <a:pt x="11" y="33"/>
                  </a:moveTo>
                  <a:cubicBezTo>
                    <a:pt x="11" y="32"/>
                    <a:pt x="12" y="31"/>
                    <a:pt x="13" y="31"/>
                  </a:cubicBezTo>
                  <a:cubicBezTo>
                    <a:pt x="24" y="31"/>
                    <a:pt x="24" y="31"/>
                    <a:pt x="24" y="31"/>
                  </a:cubicBezTo>
                  <a:cubicBezTo>
                    <a:pt x="24" y="37"/>
                    <a:pt x="24" y="37"/>
                    <a:pt x="24" y="37"/>
                  </a:cubicBezTo>
                  <a:cubicBezTo>
                    <a:pt x="24" y="46"/>
                    <a:pt x="31" y="53"/>
                    <a:pt x="40" y="53"/>
                  </a:cubicBezTo>
                  <a:cubicBezTo>
                    <a:pt x="49" y="53"/>
                    <a:pt x="56" y="46"/>
                    <a:pt x="56" y="37"/>
                  </a:cubicBezTo>
                  <a:cubicBezTo>
                    <a:pt x="56" y="31"/>
                    <a:pt x="56" y="31"/>
                    <a:pt x="56" y="31"/>
                  </a:cubicBezTo>
                  <a:cubicBezTo>
                    <a:pt x="110" y="31"/>
                    <a:pt x="110" y="31"/>
                    <a:pt x="110" y="31"/>
                  </a:cubicBezTo>
                  <a:cubicBezTo>
                    <a:pt x="110" y="37"/>
                    <a:pt x="110" y="37"/>
                    <a:pt x="110" y="37"/>
                  </a:cubicBezTo>
                  <a:cubicBezTo>
                    <a:pt x="110" y="46"/>
                    <a:pt x="117" y="53"/>
                    <a:pt x="126" y="53"/>
                  </a:cubicBezTo>
                  <a:cubicBezTo>
                    <a:pt x="134" y="53"/>
                    <a:pt x="141" y="46"/>
                    <a:pt x="141" y="37"/>
                  </a:cubicBezTo>
                  <a:cubicBezTo>
                    <a:pt x="141" y="31"/>
                    <a:pt x="141" y="31"/>
                    <a:pt x="141" y="31"/>
                  </a:cubicBezTo>
                  <a:cubicBezTo>
                    <a:pt x="154" y="31"/>
                    <a:pt x="154" y="31"/>
                    <a:pt x="154" y="31"/>
                  </a:cubicBezTo>
                  <a:cubicBezTo>
                    <a:pt x="155" y="31"/>
                    <a:pt x="156" y="32"/>
                    <a:pt x="156" y="33"/>
                  </a:cubicBezTo>
                  <a:cubicBezTo>
                    <a:pt x="156" y="66"/>
                    <a:pt x="156" y="66"/>
                    <a:pt x="156" y="66"/>
                  </a:cubicBezTo>
                  <a:cubicBezTo>
                    <a:pt x="11" y="66"/>
                    <a:pt x="11" y="66"/>
                    <a:pt x="11" y="66"/>
                  </a:cubicBezTo>
                  <a:lnTo>
                    <a:pt x="11" y="33"/>
                  </a:lnTo>
                  <a:close/>
                  <a:moveTo>
                    <a:pt x="35" y="16"/>
                  </a:moveTo>
                  <a:cubicBezTo>
                    <a:pt x="35" y="14"/>
                    <a:pt x="37" y="12"/>
                    <a:pt x="40" y="12"/>
                  </a:cubicBezTo>
                  <a:cubicBezTo>
                    <a:pt x="43" y="12"/>
                    <a:pt x="45" y="14"/>
                    <a:pt x="45" y="16"/>
                  </a:cubicBezTo>
                  <a:cubicBezTo>
                    <a:pt x="45" y="37"/>
                    <a:pt x="45" y="37"/>
                    <a:pt x="45" y="37"/>
                  </a:cubicBezTo>
                  <a:cubicBezTo>
                    <a:pt x="45" y="39"/>
                    <a:pt x="43" y="42"/>
                    <a:pt x="40" y="42"/>
                  </a:cubicBezTo>
                  <a:cubicBezTo>
                    <a:pt x="37" y="42"/>
                    <a:pt x="35" y="39"/>
                    <a:pt x="35" y="37"/>
                  </a:cubicBezTo>
                  <a:lnTo>
                    <a:pt x="35" y="16"/>
                  </a:lnTo>
                  <a:close/>
                  <a:moveTo>
                    <a:pt x="121" y="16"/>
                  </a:moveTo>
                  <a:cubicBezTo>
                    <a:pt x="121" y="14"/>
                    <a:pt x="123" y="12"/>
                    <a:pt x="126" y="12"/>
                  </a:cubicBezTo>
                  <a:cubicBezTo>
                    <a:pt x="128" y="12"/>
                    <a:pt x="130" y="14"/>
                    <a:pt x="130" y="16"/>
                  </a:cubicBezTo>
                  <a:cubicBezTo>
                    <a:pt x="130" y="37"/>
                    <a:pt x="130" y="37"/>
                    <a:pt x="130" y="37"/>
                  </a:cubicBezTo>
                  <a:cubicBezTo>
                    <a:pt x="130" y="39"/>
                    <a:pt x="128" y="42"/>
                    <a:pt x="126" y="42"/>
                  </a:cubicBezTo>
                  <a:cubicBezTo>
                    <a:pt x="123" y="42"/>
                    <a:pt x="121" y="39"/>
                    <a:pt x="121" y="37"/>
                  </a:cubicBezTo>
                  <a:lnTo>
                    <a:pt x="121" y="16"/>
                  </a:lnTo>
                  <a:close/>
                  <a:moveTo>
                    <a:pt x="168" y="101"/>
                  </a:moveTo>
                  <a:cubicBezTo>
                    <a:pt x="168" y="33"/>
                    <a:pt x="168" y="33"/>
                    <a:pt x="168" y="33"/>
                  </a:cubicBezTo>
                  <a:cubicBezTo>
                    <a:pt x="168" y="25"/>
                    <a:pt x="162" y="19"/>
                    <a:pt x="154" y="19"/>
                  </a:cubicBezTo>
                  <a:cubicBezTo>
                    <a:pt x="141" y="19"/>
                    <a:pt x="141" y="19"/>
                    <a:pt x="141" y="19"/>
                  </a:cubicBezTo>
                  <a:cubicBezTo>
                    <a:pt x="141" y="16"/>
                    <a:pt x="141" y="16"/>
                    <a:pt x="141" y="16"/>
                  </a:cubicBezTo>
                  <a:cubicBezTo>
                    <a:pt x="141" y="8"/>
                    <a:pt x="134" y="0"/>
                    <a:pt x="126" y="0"/>
                  </a:cubicBezTo>
                  <a:cubicBezTo>
                    <a:pt x="117" y="0"/>
                    <a:pt x="110" y="8"/>
                    <a:pt x="110" y="16"/>
                  </a:cubicBezTo>
                  <a:cubicBezTo>
                    <a:pt x="110" y="19"/>
                    <a:pt x="110" y="19"/>
                    <a:pt x="110" y="19"/>
                  </a:cubicBezTo>
                  <a:cubicBezTo>
                    <a:pt x="56" y="19"/>
                    <a:pt x="56" y="19"/>
                    <a:pt x="56" y="19"/>
                  </a:cubicBezTo>
                  <a:cubicBezTo>
                    <a:pt x="56" y="16"/>
                    <a:pt x="56" y="16"/>
                    <a:pt x="56" y="16"/>
                  </a:cubicBezTo>
                  <a:cubicBezTo>
                    <a:pt x="56" y="8"/>
                    <a:pt x="49" y="0"/>
                    <a:pt x="40" y="0"/>
                  </a:cubicBezTo>
                  <a:cubicBezTo>
                    <a:pt x="31" y="0"/>
                    <a:pt x="24" y="8"/>
                    <a:pt x="24" y="16"/>
                  </a:cubicBezTo>
                  <a:cubicBezTo>
                    <a:pt x="24" y="19"/>
                    <a:pt x="24" y="19"/>
                    <a:pt x="24" y="19"/>
                  </a:cubicBezTo>
                  <a:cubicBezTo>
                    <a:pt x="13" y="19"/>
                    <a:pt x="13" y="19"/>
                    <a:pt x="13" y="19"/>
                  </a:cubicBezTo>
                  <a:cubicBezTo>
                    <a:pt x="6" y="19"/>
                    <a:pt x="0" y="25"/>
                    <a:pt x="0" y="33"/>
                  </a:cubicBezTo>
                  <a:cubicBezTo>
                    <a:pt x="0" y="170"/>
                    <a:pt x="0" y="170"/>
                    <a:pt x="0" y="170"/>
                  </a:cubicBezTo>
                  <a:cubicBezTo>
                    <a:pt x="0" y="178"/>
                    <a:pt x="6" y="184"/>
                    <a:pt x="13" y="184"/>
                  </a:cubicBezTo>
                  <a:cubicBezTo>
                    <a:pt x="104" y="184"/>
                    <a:pt x="104" y="184"/>
                    <a:pt x="104" y="184"/>
                  </a:cubicBezTo>
                  <a:cubicBezTo>
                    <a:pt x="113" y="201"/>
                    <a:pt x="132" y="213"/>
                    <a:pt x="153" y="213"/>
                  </a:cubicBezTo>
                  <a:cubicBezTo>
                    <a:pt x="185" y="213"/>
                    <a:pt x="210" y="188"/>
                    <a:pt x="210" y="156"/>
                  </a:cubicBezTo>
                  <a:cubicBezTo>
                    <a:pt x="210" y="130"/>
                    <a:pt x="192" y="108"/>
                    <a:pt x="168" y="10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84" name="Freeform 107" descr="" title=""/>
            <p:cNvSpPr>
              <a:spLocks/>
            </p:cNvSpPr>
            <p:nvPr/>
          </p:nvSpPr>
          <p:spPr bwMode="auto">
            <a:xfrm>
              <a:off x="3074321" y="4632515"/>
              <a:ext cx="169855" cy="254783"/>
            </a:xfrm>
            <a:custGeom>
              <a:avLst/>
              <a:gdLst>
                <a:gd name="T0" fmla="*/ 12 w 37"/>
                <a:gd name="T1" fmla="*/ 0 h 56"/>
                <a:gd name="T2" fmla="*/ 0 w 37"/>
                <a:gd name="T3" fmla="*/ 0 h 56"/>
                <a:gd name="T4" fmla="*/ 0 w 37"/>
                <a:gd name="T5" fmla="*/ 39 h 56"/>
                <a:gd name="T6" fmla="*/ 4 w 37"/>
                <a:gd name="T7" fmla="*/ 45 h 56"/>
                <a:gd name="T8" fmla="*/ 32 w 37"/>
                <a:gd name="T9" fmla="*/ 56 h 56"/>
                <a:gd name="T10" fmla="*/ 37 w 37"/>
                <a:gd name="T11" fmla="*/ 46 h 56"/>
                <a:gd name="T12" fmla="*/ 12 w 37"/>
                <a:gd name="T13" fmla="*/ 35 h 56"/>
                <a:gd name="T14" fmla="*/ 12 w 37"/>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6">
                  <a:moveTo>
                    <a:pt x="12" y="0"/>
                  </a:moveTo>
                  <a:cubicBezTo>
                    <a:pt x="0" y="0"/>
                    <a:pt x="0" y="0"/>
                    <a:pt x="0" y="0"/>
                  </a:cubicBezTo>
                  <a:cubicBezTo>
                    <a:pt x="0" y="39"/>
                    <a:pt x="0" y="39"/>
                    <a:pt x="0" y="39"/>
                  </a:cubicBezTo>
                  <a:cubicBezTo>
                    <a:pt x="0" y="41"/>
                    <a:pt x="2" y="44"/>
                    <a:pt x="4" y="45"/>
                  </a:cubicBezTo>
                  <a:cubicBezTo>
                    <a:pt x="32" y="56"/>
                    <a:pt x="32" y="56"/>
                    <a:pt x="32" y="56"/>
                  </a:cubicBezTo>
                  <a:cubicBezTo>
                    <a:pt x="37" y="46"/>
                    <a:pt x="37" y="46"/>
                    <a:pt x="37" y="46"/>
                  </a:cubicBezTo>
                  <a:cubicBezTo>
                    <a:pt x="12" y="35"/>
                    <a:pt x="12" y="35"/>
                    <a:pt x="12" y="35"/>
                  </a:cubicBezTo>
                  <a:lnTo>
                    <a:pt x="1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3600" dirty="0">
                <a:latin typeface="Arial" panose="020B0604020202020204" pitchFamily="34" charset="0"/>
                <a:cs typeface="Arial" panose="020B0604020202020204" pitchFamily="34" charset="0"/>
              </a:endParaRPr>
            </a:p>
          </p:txBody>
        </p:sp>
      </p:grpSp>
      <p:grpSp>
        <p:nvGrpSpPr>
          <p:cNvPr id="22" name="Group 21" descr="" title=""/>
          <p:cNvGrpSpPr/>
          <p:nvPr/>
        </p:nvGrpSpPr>
        <p:grpSpPr>
          <a:xfrm>
            <a:off x="4486041" y="3341433"/>
            <a:ext cx="3071371" cy="4659019"/>
            <a:chOff x="4486041" y="3341433"/>
            <a:chExt cx="3071371" cy="4659019"/>
          </a:xfrm>
        </p:grpSpPr>
        <p:sp>
          <p:nvSpPr>
            <p:cNvPr id="13" name="Freeform 14" descr="" title=""/>
            <p:cNvSpPr>
              <a:spLocks/>
            </p:cNvSpPr>
            <p:nvPr/>
          </p:nvSpPr>
          <p:spPr bwMode="auto">
            <a:xfrm>
              <a:off x="4486041" y="5688734"/>
              <a:ext cx="3071371" cy="2311718"/>
            </a:xfrm>
            <a:custGeom>
              <a:avLst/>
              <a:gdLst>
                <a:gd name="T0" fmla="*/ 226 w 447"/>
                <a:gd name="T1" fmla="*/ 90 h 488"/>
                <a:gd name="T2" fmla="*/ 29 w 447"/>
                <a:gd name="T3" fmla="*/ 11 h 488"/>
                <a:gd name="T4" fmla="*/ 0 w 447"/>
                <a:gd name="T5" fmla="*/ 23 h 488"/>
                <a:gd name="T6" fmla="*/ 0 w 447"/>
                <a:gd name="T7" fmla="*/ 414 h 488"/>
                <a:gd name="T8" fmla="*/ 74 w 447"/>
                <a:gd name="T9" fmla="*/ 488 h 488"/>
                <a:gd name="T10" fmla="*/ 374 w 447"/>
                <a:gd name="T11" fmla="*/ 488 h 488"/>
                <a:gd name="T12" fmla="*/ 447 w 447"/>
                <a:gd name="T13" fmla="*/ 414 h 488"/>
                <a:gd name="T14" fmla="*/ 447 w 447"/>
                <a:gd name="T15" fmla="*/ 28 h 488"/>
                <a:gd name="T16" fmla="*/ 418 w 447"/>
                <a:gd name="T17" fmla="*/ 15 h 488"/>
                <a:gd name="T18" fmla="*/ 226 w 447"/>
                <a:gd name="T19" fmla="*/ 9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488">
                  <a:moveTo>
                    <a:pt x="226" y="90"/>
                  </a:moveTo>
                  <a:cubicBezTo>
                    <a:pt x="150" y="90"/>
                    <a:pt x="80" y="60"/>
                    <a:pt x="29" y="11"/>
                  </a:cubicBezTo>
                  <a:cubicBezTo>
                    <a:pt x="18" y="0"/>
                    <a:pt x="0" y="8"/>
                    <a:pt x="0" y="23"/>
                  </a:cubicBezTo>
                  <a:cubicBezTo>
                    <a:pt x="0" y="414"/>
                    <a:pt x="0" y="414"/>
                    <a:pt x="0" y="414"/>
                  </a:cubicBezTo>
                  <a:cubicBezTo>
                    <a:pt x="0" y="455"/>
                    <a:pt x="33" y="488"/>
                    <a:pt x="74" y="488"/>
                  </a:cubicBezTo>
                  <a:cubicBezTo>
                    <a:pt x="374" y="488"/>
                    <a:pt x="374" y="488"/>
                    <a:pt x="374" y="488"/>
                  </a:cubicBezTo>
                  <a:cubicBezTo>
                    <a:pt x="414" y="488"/>
                    <a:pt x="447" y="455"/>
                    <a:pt x="447" y="414"/>
                  </a:cubicBezTo>
                  <a:cubicBezTo>
                    <a:pt x="447" y="28"/>
                    <a:pt x="447" y="28"/>
                    <a:pt x="447" y="28"/>
                  </a:cubicBezTo>
                  <a:cubicBezTo>
                    <a:pt x="447" y="13"/>
                    <a:pt x="429" y="5"/>
                    <a:pt x="418" y="15"/>
                  </a:cubicBezTo>
                  <a:cubicBezTo>
                    <a:pt x="368" y="62"/>
                    <a:pt x="300" y="90"/>
                    <a:pt x="226" y="90"/>
                  </a:cubicBezTo>
                  <a:close/>
                </a:path>
              </a:pathLst>
            </a:custGeom>
            <a:noFill/>
            <a:ln>
              <a:noFill/>
            </a:ln>
          </p:spPr>
          <p:txBody>
            <a:bodyPr vert="horz" wrap="square" lIns="182880" tIns="822960" rIns="182880" bIns="91440" numCol="1" anchor="t" anchorCtr="0" compatLnSpc="1">
              <a:prstTxWarp prst="textNoShape">
                <a:avLst/>
              </a:prstTxWarp>
            </a:bodyPr>
            <a:lstStyle/>
            <a:p>
              <a:pPr algn="ctr"/>
              <a:r>
                <a:rPr lang="en-US" sz="2400" dirty="0" smtClean="0">
                  <a:solidFill>
                    <a:srgbClr val="4C4C4C"/>
                  </a:solidFill>
                  <a:latin typeface="Arial" panose="020B0604020202020204" pitchFamily="34" charset="0"/>
                  <a:cs typeface="Arial" panose="020B0604020202020204" pitchFamily="34" charset="0"/>
                </a:rPr>
                <a:t>CCPA New Exemptions for Medical and Health Information</a:t>
              </a:r>
              <a:endParaRPr lang="en-US" sz="2400" dirty="0">
                <a:solidFill>
                  <a:srgbClr val="4C4C4C"/>
                </a:solidFill>
                <a:latin typeface="Arial" panose="020B0604020202020204" pitchFamily="34" charset="0"/>
                <a:cs typeface="Arial" panose="020B0604020202020204" pitchFamily="34" charset="0"/>
              </a:endParaRPr>
            </a:p>
          </p:txBody>
        </p:sp>
        <p:cxnSp>
          <p:nvCxnSpPr>
            <p:cNvPr id="72" name="Straight Connector 71" descr="" title=""/>
            <p:cNvCxnSpPr/>
            <p:nvPr/>
          </p:nvCxnSpPr>
          <p:spPr>
            <a:xfrm>
              <a:off x="6021727" y="5786321"/>
              <a:ext cx="0" cy="355142"/>
            </a:xfrm>
            <a:prstGeom prst="line">
              <a:avLst/>
            </a:prstGeom>
            <a:ln w="12700">
              <a:solidFill>
                <a:srgbClr val="C2C3C4"/>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 name="Oval 11" descr="" title=""/>
            <p:cNvSpPr>
              <a:spLocks noChangeArrowheads="1"/>
            </p:cNvSpPr>
            <p:nvPr/>
          </p:nvSpPr>
          <p:spPr bwMode="auto">
            <a:xfrm>
              <a:off x="4910575" y="3341433"/>
              <a:ext cx="2222304" cy="2235614"/>
            </a:xfrm>
            <a:prstGeom prst="ellipse">
              <a:avLst/>
            </a:prstGeom>
            <a:solidFill>
              <a:srgbClr val="002856"/>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11" name="Oval 12" descr="" title=""/>
            <p:cNvSpPr>
              <a:spLocks noChangeArrowheads="1"/>
            </p:cNvSpPr>
            <p:nvPr/>
          </p:nvSpPr>
          <p:spPr bwMode="auto">
            <a:xfrm>
              <a:off x="5125477" y="3532537"/>
              <a:ext cx="1849060" cy="1853412"/>
            </a:xfrm>
            <a:prstGeom prst="ellipse">
              <a:avLst/>
            </a:prstGeom>
            <a:solidFill>
              <a:srgbClr val="EE3135"/>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86" name="Freeform 30" descr="" title=""/>
            <p:cNvSpPr>
              <a:spLocks noEditPoints="1"/>
            </p:cNvSpPr>
            <p:nvPr/>
          </p:nvSpPr>
          <p:spPr bwMode="auto">
            <a:xfrm>
              <a:off x="5707347" y="4195135"/>
              <a:ext cx="772707" cy="562689"/>
            </a:xfrm>
            <a:custGeom>
              <a:avLst/>
              <a:gdLst>
                <a:gd name="T0" fmla="*/ 22 w 173"/>
                <a:gd name="T1" fmla="*/ 94 h 126"/>
                <a:gd name="T2" fmla="*/ 32 w 173"/>
                <a:gd name="T3" fmla="*/ 104 h 126"/>
                <a:gd name="T4" fmla="*/ 22 w 173"/>
                <a:gd name="T5" fmla="*/ 113 h 126"/>
                <a:gd name="T6" fmla="*/ 13 w 173"/>
                <a:gd name="T7" fmla="*/ 104 h 126"/>
                <a:gd name="T8" fmla="*/ 22 w 173"/>
                <a:gd name="T9" fmla="*/ 94 h 126"/>
                <a:gd name="T10" fmla="*/ 63 w 173"/>
                <a:gd name="T11" fmla="*/ 36 h 126"/>
                <a:gd name="T12" fmla="*/ 72 w 173"/>
                <a:gd name="T13" fmla="*/ 46 h 126"/>
                <a:gd name="T14" fmla="*/ 63 w 173"/>
                <a:gd name="T15" fmla="*/ 55 h 126"/>
                <a:gd name="T16" fmla="*/ 53 w 173"/>
                <a:gd name="T17" fmla="*/ 46 h 126"/>
                <a:gd name="T18" fmla="*/ 63 w 173"/>
                <a:gd name="T19" fmla="*/ 36 h 126"/>
                <a:gd name="T20" fmla="*/ 112 w 173"/>
                <a:gd name="T21" fmla="*/ 66 h 126"/>
                <a:gd name="T22" fmla="*/ 121 w 173"/>
                <a:gd name="T23" fmla="*/ 75 h 126"/>
                <a:gd name="T24" fmla="*/ 112 w 173"/>
                <a:gd name="T25" fmla="*/ 85 h 126"/>
                <a:gd name="T26" fmla="*/ 102 w 173"/>
                <a:gd name="T27" fmla="*/ 75 h 126"/>
                <a:gd name="T28" fmla="*/ 112 w 173"/>
                <a:gd name="T29" fmla="*/ 66 h 126"/>
                <a:gd name="T30" fmla="*/ 151 w 173"/>
                <a:gd name="T31" fmla="*/ 13 h 126"/>
                <a:gd name="T32" fmla="*/ 161 w 173"/>
                <a:gd name="T33" fmla="*/ 22 h 126"/>
                <a:gd name="T34" fmla="*/ 151 w 173"/>
                <a:gd name="T35" fmla="*/ 32 h 126"/>
                <a:gd name="T36" fmla="*/ 142 w 173"/>
                <a:gd name="T37" fmla="*/ 22 h 126"/>
                <a:gd name="T38" fmla="*/ 151 w 173"/>
                <a:gd name="T39" fmla="*/ 13 h 126"/>
                <a:gd name="T40" fmla="*/ 22 w 173"/>
                <a:gd name="T41" fmla="*/ 126 h 126"/>
                <a:gd name="T42" fmla="*/ 44 w 173"/>
                <a:gd name="T43" fmla="*/ 104 h 126"/>
                <a:gd name="T44" fmla="*/ 39 w 173"/>
                <a:gd name="T45" fmla="*/ 90 h 126"/>
                <a:gd name="T46" fmla="*/ 56 w 173"/>
                <a:gd name="T47" fmla="*/ 66 h 126"/>
                <a:gd name="T48" fmla="*/ 63 w 173"/>
                <a:gd name="T49" fmla="*/ 68 h 126"/>
                <a:gd name="T50" fmla="*/ 77 w 173"/>
                <a:gd name="T51" fmla="*/ 62 h 126"/>
                <a:gd name="T52" fmla="*/ 91 w 173"/>
                <a:gd name="T53" fmla="*/ 70 h 126"/>
                <a:gd name="T54" fmla="*/ 90 w 173"/>
                <a:gd name="T55" fmla="*/ 75 h 126"/>
                <a:gd name="T56" fmla="*/ 112 w 173"/>
                <a:gd name="T57" fmla="*/ 97 h 126"/>
                <a:gd name="T58" fmla="*/ 134 w 173"/>
                <a:gd name="T59" fmla="*/ 75 h 126"/>
                <a:gd name="T60" fmla="*/ 129 w 173"/>
                <a:gd name="T61" fmla="*/ 62 h 126"/>
                <a:gd name="T62" fmla="*/ 144 w 173"/>
                <a:gd name="T63" fmla="*/ 43 h 126"/>
                <a:gd name="T64" fmla="*/ 151 w 173"/>
                <a:gd name="T65" fmla="*/ 44 h 126"/>
                <a:gd name="T66" fmla="*/ 173 w 173"/>
                <a:gd name="T67" fmla="*/ 22 h 126"/>
                <a:gd name="T68" fmla="*/ 151 w 173"/>
                <a:gd name="T69" fmla="*/ 0 h 126"/>
                <a:gd name="T70" fmla="*/ 129 w 173"/>
                <a:gd name="T71" fmla="*/ 22 h 126"/>
                <a:gd name="T72" fmla="*/ 134 w 173"/>
                <a:gd name="T73" fmla="*/ 35 h 126"/>
                <a:gd name="T74" fmla="*/ 119 w 173"/>
                <a:gd name="T75" fmla="*/ 55 h 126"/>
                <a:gd name="T76" fmla="*/ 112 w 173"/>
                <a:gd name="T77" fmla="*/ 53 h 126"/>
                <a:gd name="T78" fmla="*/ 97 w 173"/>
                <a:gd name="T79" fmla="*/ 59 h 126"/>
                <a:gd name="T80" fmla="*/ 84 w 173"/>
                <a:gd name="T81" fmla="*/ 51 h 126"/>
                <a:gd name="T82" fmla="*/ 85 w 173"/>
                <a:gd name="T83" fmla="*/ 46 h 126"/>
                <a:gd name="T84" fmla="*/ 63 w 173"/>
                <a:gd name="T85" fmla="*/ 24 h 126"/>
                <a:gd name="T86" fmla="*/ 41 w 173"/>
                <a:gd name="T87" fmla="*/ 46 h 126"/>
                <a:gd name="T88" fmla="*/ 46 w 173"/>
                <a:gd name="T89" fmla="*/ 59 h 126"/>
                <a:gd name="T90" fmla="*/ 29 w 173"/>
                <a:gd name="T91" fmla="*/ 83 h 126"/>
                <a:gd name="T92" fmla="*/ 22 w 173"/>
                <a:gd name="T93" fmla="*/ 82 h 126"/>
                <a:gd name="T94" fmla="*/ 0 w 173"/>
                <a:gd name="T95" fmla="*/ 104 h 126"/>
                <a:gd name="T96" fmla="*/ 22 w 173"/>
                <a:gd name="T9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26">
                  <a:moveTo>
                    <a:pt x="22" y="94"/>
                  </a:moveTo>
                  <a:cubicBezTo>
                    <a:pt x="27" y="94"/>
                    <a:pt x="32" y="98"/>
                    <a:pt x="32" y="104"/>
                  </a:cubicBezTo>
                  <a:cubicBezTo>
                    <a:pt x="32" y="109"/>
                    <a:pt x="27" y="113"/>
                    <a:pt x="22" y="113"/>
                  </a:cubicBezTo>
                  <a:cubicBezTo>
                    <a:pt x="17" y="113"/>
                    <a:pt x="13" y="109"/>
                    <a:pt x="13" y="104"/>
                  </a:cubicBezTo>
                  <a:cubicBezTo>
                    <a:pt x="13" y="98"/>
                    <a:pt x="17" y="94"/>
                    <a:pt x="22" y="94"/>
                  </a:cubicBezTo>
                  <a:moveTo>
                    <a:pt x="63" y="36"/>
                  </a:moveTo>
                  <a:cubicBezTo>
                    <a:pt x="68" y="36"/>
                    <a:pt x="72" y="40"/>
                    <a:pt x="72" y="46"/>
                  </a:cubicBezTo>
                  <a:cubicBezTo>
                    <a:pt x="72" y="51"/>
                    <a:pt x="68" y="55"/>
                    <a:pt x="63" y="55"/>
                  </a:cubicBezTo>
                  <a:cubicBezTo>
                    <a:pt x="58" y="55"/>
                    <a:pt x="53" y="51"/>
                    <a:pt x="53" y="46"/>
                  </a:cubicBezTo>
                  <a:cubicBezTo>
                    <a:pt x="53" y="40"/>
                    <a:pt x="58" y="36"/>
                    <a:pt x="63" y="36"/>
                  </a:cubicBezTo>
                  <a:moveTo>
                    <a:pt x="112" y="66"/>
                  </a:moveTo>
                  <a:cubicBezTo>
                    <a:pt x="117" y="66"/>
                    <a:pt x="121" y="70"/>
                    <a:pt x="121" y="75"/>
                  </a:cubicBezTo>
                  <a:cubicBezTo>
                    <a:pt x="121" y="81"/>
                    <a:pt x="117" y="85"/>
                    <a:pt x="112" y="85"/>
                  </a:cubicBezTo>
                  <a:cubicBezTo>
                    <a:pt x="107" y="85"/>
                    <a:pt x="102" y="81"/>
                    <a:pt x="102" y="75"/>
                  </a:cubicBezTo>
                  <a:cubicBezTo>
                    <a:pt x="102" y="70"/>
                    <a:pt x="107" y="66"/>
                    <a:pt x="112" y="66"/>
                  </a:cubicBezTo>
                  <a:moveTo>
                    <a:pt x="151" y="13"/>
                  </a:moveTo>
                  <a:cubicBezTo>
                    <a:pt x="156" y="13"/>
                    <a:pt x="161" y="17"/>
                    <a:pt x="161" y="22"/>
                  </a:cubicBezTo>
                  <a:cubicBezTo>
                    <a:pt x="161" y="27"/>
                    <a:pt x="156" y="32"/>
                    <a:pt x="151" y="32"/>
                  </a:cubicBezTo>
                  <a:cubicBezTo>
                    <a:pt x="146" y="32"/>
                    <a:pt x="142" y="27"/>
                    <a:pt x="142" y="22"/>
                  </a:cubicBezTo>
                  <a:cubicBezTo>
                    <a:pt x="142" y="17"/>
                    <a:pt x="146" y="13"/>
                    <a:pt x="151" y="13"/>
                  </a:cubicBezTo>
                  <a:moveTo>
                    <a:pt x="22" y="126"/>
                  </a:moveTo>
                  <a:cubicBezTo>
                    <a:pt x="34" y="126"/>
                    <a:pt x="44" y="116"/>
                    <a:pt x="44" y="104"/>
                  </a:cubicBezTo>
                  <a:cubicBezTo>
                    <a:pt x="44" y="99"/>
                    <a:pt x="42" y="94"/>
                    <a:pt x="39" y="90"/>
                  </a:cubicBezTo>
                  <a:cubicBezTo>
                    <a:pt x="56" y="66"/>
                    <a:pt x="56" y="66"/>
                    <a:pt x="56" y="66"/>
                  </a:cubicBezTo>
                  <a:cubicBezTo>
                    <a:pt x="58" y="67"/>
                    <a:pt x="60" y="68"/>
                    <a:pt x="63" y="68"/>
                  </a:cubicBezTo>
                  <a:cubicBezTo>
                    <a:pt x="68" y="68"/>
                    <a:pt x="74" y="65"/>
                    <a:pt x="77" y="62"/>
                  </a:cubicBezTo>
                  <a:cubicBezTo>
                    <a:pt x="91" y="70"/>
                    <a:pt x="91" y="70"/>
                    <a:pt x="91" y="70"/>
                  </a:cubicBezTo>
                  <a:cubicBezTo>
                    <a:pt x="90" y="72"/>
                    <a:pt x="90" y="74"/>
                    <a:pt x="90" y="75"/>
                  </a:cubicBezTo>
                  <a:cubicBezTo>
                    <a:pt x="90" y="88"/>
                    <a:pt x="100" y="97"/>
                    <a:pt x="112" y="97"/>
                  </a:cubicBezTo>
                  <a:cubicBezTo>
                    <a:pt x="124" y="97"/>
                    <a:pt x="134" y="88"/>
                    <a:pt x="134" y="75"/>
                  </a:cubicBezTo>
                  <a:cubicBezTo>
                    <a:pt x="134" y="71"/>
                    <a:pt x="132" y="66"/>
                    <a:pt x="129" y="62"/>
                  </a:cubicBezTo>
                  <a:cubicBezTo>
                    <a:pt x="144" y="43"/>
                    <a:pt x="144" y="43"/>
                    <a:pt x="144" y="43"/>
                  </a:cubicBezTo>
                  <a:cubicBezTo>
                    <a:pt x="146" y="44"/>
                    <a:pt x="149" y="44"/>
                    <a:pt x="151" y="44"/>
                  </a:cubicBezTo>
                  <a:cubicBezTo>
                    <a:pt x="163" y="44"/>
                    <a:pt x="173" y="34"/>
                    <a:pt x="173" y="22"/>
                  </a:cubicBezTo>
                  <a:cubicBezTo>
                    <a:pt x="173" y="10"/>
                    <a:pt x="163" y="0"/>
                    <a:pt x="151" y="0"/>
                  </a:cubicBezTo>
                  <a:cubicBezTo>
                    <a:pt x="139" y="0"/>
                    <a:pt x="129" y="10"/>
                    <a:pt x="129" y="22"/>
                  </a:cubicBezTo>
                  <a:cubicBezTo>
                    <a:pt x="129" y="27"/>
                    <a:pt x="131" y="32"/>
                    <a:pt x="134" y="35"/>
                  </a:cubicBezTo>
                  <a:cubicBezTo>
                    <a:pt x="119" y="55"/>
                    <a:pt x="119" y="55"/>
                    <a:pt x="119" y="55"/>
                  </a:cubicBezTo>
                  <a:cubicBezTo>
                    <a:pt x="117" y="54"/>
                    <a:pt x="114" y="53"/>
                    <a:pt x="112" y="53"/>
                  </a:cubicBezTo>
                  <a:cubicBezTo>
                    <a:pt x="106" y="53"/>
                    <a:pt x="101" y="56"/>
                    <a:pt x="97" y="59"/>
                  </a:cubicBezTo>
                  <a:cubicBezTo>
                    <a:pt x="84" y="51"/>
                    <a:pt x="84" y="51"/>
                    <a:pt x="84" y="51"/>
                  </a:cubicBezTo>
                  <a:cubicBezTo>
                    <a:pt x="84" y="49"/>
                    <a:pt x="85" y="48"/>
                    <a:pt x="85" y="46"/>
                  </a:cubicBezTo>
                  <a:cubicBezTo>
                    <a:pt x="85" y="33"/>
                    <a:pt x="75" y="24"/>
                    <a:pt x="63" y="24"/>
                  </a:cubicBezTo>
                  <a:cubicBezTo>
                    <a:pt x="51" y="24"/>
                    <a:pt x="41" y="33"/>
                    <a:pt x="41" y="46"/>
                  </a:cubicBezTo>
                  <a:cubicBezTo>
                    <a:pt x="41" y="51"/>
                    <a:pt x="43" y="55"/>
                    <a:pt x="46" y="59"/>
                  </a:cubicBezTo>
                  <a:cubicBezTo>
                    <a:pt x="29" y="83"/>
                    <a:pt x="29" y="83"/>
                    <a:pt x="29" y="83"/>
                  </a:cubicBezTo>
                  <a:cubicBezTo>
                    <a:pt x="27" y="82"/>
                    <a:pt x="25" y="82"/>
                    <a:pt x="22" y="82"/>
                  </a:cubicBezTo>
                  <a:cubicBezTo>
                    <a:pt x="10" y="82"/>
                    <a:pt x="0" y="92"/>
                    <a:pt x="0" y="104"/>
                  </a:cubicBezTo>
                  <a:cubicBezTo>
                    <a:pt x="0" y="116"/>
                    <a:pt x="10" y="126"/>
                    <a:pt x="22" y="1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87" name="Freeform 31" descr="" title=""/>
            <p:cNvSpPr>
              <a:spLocks/>
            </p:cNvSpPr>
            <p:nvPr/>
          </p:nvSpPr>
          <p:spPr bwMode="auto">
            <a:xfrm>
              <a:off x="5588470" y="4135697"/>
              <a:ext cx="919320" cy="748932"/>
            </a:xfrm>
            <a:custGeom>
              <a:avLst/>
              <a:gdLst>
                <a:gd name="T0" fmla="*/ 200 w 206"/>
                <a:gd name="T1" fmla="*/ 156 h 168"/>
                <a:gd name="T2" fmla="*/ 12 w 206"/>
                <a:gd name="T3" fmla="*/ 156 h 168"/>
                <a:gd name="T4" fmla="*/ 12 w 206"/>
                <a:gd name="T5" fmla="*/ 6 h 168"/>
                <a:gd name="T6" fmla="*/ 6 w 206"/>
                <a:gd name="T7" fmla="*/ 0 h 168"/>
                <a:gd name="T8" fmla="*/ 0 w 206"/>
                <a:gd name="T9" fmla="*/ 6 h 168"/>
                <a:gd name="T10" fmla="*/ 0 w 206"/>
                <a:gd name="T11" fmla="*/ 168 h 168"/>
                <a:gd name="T12" fmla="*/ 200 w 206"/>
                <a:gd name="T13" fmla="*/ 168 h 168"/>
                <a:gd name="T14" fmla="*/ 206 w 206"/>
                <a:gd name="T15" fmla="*/ 162 h 168"/>
                <a:gd name="T16" fmla="*/ 200 w 206"/>
                <a:gd name="T17"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68">
                  <a:moveTo>
                    <a:pt x="200" y="156"/>
                  </a:moveTo>
                  <a:cubicBezTo>
                    <a:pt x="12" y="156"/>
                    <a:pt x="12" y="156"/>
                    <a:pt x="12" y="156"/>
                  </a:cubicBezTo>
                  <a:cubicBezTo>
                    <a:pt x="12" y="6"/>
                    <a:pt x="12" y="6"/>
                    <a:pt x="12" y="6"/>
                  </a:cubicBezTo>
                  <a:cubicBezTo>
                    <a:pt x="12" y="3"/>
                    <a:pt x="10" y="0"/>
                    <a:pt x="6" y="0"/>
                  </a:cubicBezTo>
                  <a:cubicBezTo>
                    <a:pt x="3" y="0"/>
                    <a:pt x="0" y="3"/>
                    <a:pt x="0" y="6"/>
                  </a:cubicBezTo>
                  <a:cubicBezTo>
                    <a:pt x="0" y="168"/>
                    <a:pt x="0" y="168"/>
                    <a:pt x="0" y="168"/>
                  </a:cubicBezTo>
                  <a:cubicBezTo>
                    <a:pt x="200" y="168"/>
                    <a:pt x="200" y="168"/>
                    <a:pt x="200" y="168"/>
                  </a:cubicBezTo>
                  <a:cubicBezTo>
                    <a:pt x="203" y="168"/>
                    <a:pt x="206" y="165"/>
                    <a:pt x="206" y="162"/>
                  </a:cubicBezTo>
                  <a:cubicBezTo>
                    <a:pt x="206" y="158"/>
                    <a:pt x="203" y="156"/>
                    <a:pt x="200" y="15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3600" dirty="0">
                <a:latin typeface="Arial" panose="020B0604020202020204" pitchFamily="34" charset="0"/>
                <a:cs typeface="Arial" panose="020B0604020202020204" pitchFamily="34" charset="0"/>
              </a:endParaRPr>
            </a:p>
          </p:txBody>
        </p:sp>
      </p:grpSp>
      <p:grpSp>
        <p:nvGrpSpPr>
          <p:cNvPr id="24" name="Group 23" descr="" title=""/>
          <p:cNvGrpSpPr/>
          <p:nvPr/>
        </p:nvGrpSpPr>
        <p:grpSpPr>
          <a:xfrm>
            <a:off x="7272516" y="3341433"/>
            <a:ext cx="3776770" cy="4659019"/>
            <a:chOff x="7272516" y="3341433"/>
            <a:chExt cx="3776770" cy="4659019"/>
          </a:xfrm>
        </p:grpSpPr>
        <p:sp>
          <p:nvSpPr>
            <p:cNvPr id="18" name="Freeform 21" descr="" title=""/>
            <p:cNvSpPr>
              <a:spLocks/>
            </p:cNvSpPr>
            <p:nvPr/>
          </p:nvSpPr>
          <p:spPr bwMode="auto">
            <a:xfrm>
              <a:off x="7272516" y="5688734"/>
              <a:ext cx="3776770" cy="2311718"/>
            </a:xfrm>
            <a:custGeom>
              <a:avLst/>
              <a:gdLst>
                <a:gd name="T0" fmla="*/ 226 w 447"/>
                <a:gd name="T1" fmla="*/ 90 h 488"/>
                <a:gd name="T2" fmla="*/ 29 w 447"/>
                <a:gd name="T3" fmla="*/ 11 h 488"/>
                <a:gd name="T4" fmla="*/ 0 w 447"/>
                <a:gd name="T5" fmla="*/ 23 h 488"/>
                <a:gd name="T6" fmla="*/ 0 w 447"/>
                <a:gd name="T7" fmla="*/ 414 h 488"/>
                <a:gd name="T8" fmla="*/ 73 w 447"/>
                <a:gd name="T9" fmla="*/ 488 h 488"/>
                <a:gd name="T10" fmla="*/ 373 w 447"/>
                <a:gd name="T11" fmla="*/ 488 h 488"/>
                <a:gd name="T12" fmla="*/ 447 w 447"/>
                <a:gd name="T13" fmla="*/ 414 h 488"/>
                <a:gd name="T14" fmla="*/ 447 w 447"/>
                <a:gd name="T15" fmla="*/ 28 h 488"/>
                <a:gd name="T16" fmla="*/ 418 w 447"/>
                <a:gd name="T17" fmla="*/ 15 h 488"/>
                <a:gd name="T18" fmla="*/ 226 w 447"/>
                <a:gd name="T19" fmla="*/ 9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488">
                  <a:moveTo>
                    <a:pt x="226" y="90"/>
                  </a:moveTo>
                  <a:cubicBezTo>
                    <a:pt x="149" y="90"/>
                    <a:pt x="80" y="60"/>
                    <a:pt x="29" y="11"/>
                  </a:cubicBezTo>
                  <a:cubicBezTo>
                    <a:pt x="18" y="0"/>
                    <a:pt x="0" y="8"/>
                    <a:pt x="0" y="23"/>
                  </a:cubicBezTo>
                  <a:cubicBezTo>
                    <a:pt x="0" y="414"/>
                    <a:pt x="0" y="414"/>
                    <a:pt x="0" y="414"/>
                  </a:cubicBezTo>
                  <a:cubicBezTo>
                    <a:pt x="0" y="455"/>
                    <a:pt x="33" y="488"/>
                    <a:pt x="73" y="488"/>
                  </a:cubicBezTo>
                  <a:cubicBezTo>
                    <a:pt x="373" y="488"/>
                    <a:pt x="373" y="488"/>
                    <a:pt x="373" y="488"/>
                  </a:cubicBezTo>
                  <a:cubicBezTo>
                    <a:pt x="414" y="488"/>
                    <a:pt x="447" y="455"/>
                    <a:pt x="447" y="414"/>
                  </a:cubicBezTo>
                  <a:cubicBezTo>
                    <a:pt x="447" y="28"/>
                    <a:pt x="447" y="28"/>
                    <a:pt x="447" y="28"/>
                  </a:cubicBezTo>
                  <a:cubicBezTo>
                    <a:pt x="447" y="13"/>
                    <a:pt x="429" y="5"/>
                    <a:pt x="418" y="15"/>
                  </a:cubicBezTo>
                  <a:cubicBezTo>
                    <a:pt x="367" y="62"/>
                    <a:pt x="300" y="90"/>
                    <a:pt x="226" y="90"/>
                  </a:cubicBezTo>
                  <a:close/>
                </a:path>
              </a:pathLst>
            </a:custGeom>
            <a:noFill/>
            <a:ln>
              <a:noFill/>
            </a:ln>
          </p:spPr>
          <p:txBody>
            <a:bodyPr vert="horz" wrap="square" lIns="182880" tIns="822960" rIns="182880" bIns="91440" numCol="1" anchor="t" anchorCtr="0" compatLnSpc="1">
              <a:prstTxWarp prst="textNoShape">
                <a:avLst/>
              </a:prstTxWarp>
            </a:bodyPr>
            <a:lstStyle/>
            <a:p>
              <a:pPr algn="ctr"/>
              <a:r>
                <a:rPr lang="en-US" sz="2400" dirty="0">
                  <a:solidFill>
                    <a:srgbClr val="4C4C4C"/>
                  </a:solidFill>
                  <a:latin typeface="Arial" panose="020B0604020202020204" pitchFamily="34" charset="0"/>
                  <a:cs typeface="Arial" panose="020B0604020202020204" pitchFamily="34" charset="0"/>
                </a:rPr>
                <a:t>California </a:t>
              </a:r>
              <a:r>
                <a:rPr lang="en-US" sz="2400" dirty="0" smtClean="0">
                  <a:solidFill>
                    <a:srgbClr val="4C4C4C"/>
                  </a:solidFill>
                  <a:latin typeface="Arial" panose="020B0604020202020204" pitchFamily="34" charset="0"/>
                  <a:cs typeface="Arial" panose="020B0604020202020204" pitchFamily="34" charset="0"/>
                </a:rPr>
                <a:t>Invasion</a:t>
              </a:r>
              <a:br>
                <a:rPr lang="en-US" sz="2400" dirty="0" smtClean="0">
                  <a:solidFill>
                    <a:srgbClr val="4C4C4C"/>
                  </a:solidFill>
                  <a:latin typeface="Arial" panose="020B0604020202020204" pitchFamily="34" charset="0"/>
                  <a:cs typeface="Arial" panose="020B0604020202020204" pitchFamily="34" charset="0"/>
                </a:rPr>
              </a:br>
              <a:r>
                <a:rPr lang="en-US" sz="2400" dirty="0" smtClean="0">
                  <a:solidFill>
                    <a:srgbClr val="4C4C4C"/>
                  </a:solidFill>
                  <a:latin typeface="Arial" panose="020B0604020202020204" pitchFamily="34" charset="0"/>
                  <a:cs typeface="Arial" panose="020B0604020202020204" pitchFamily="34" charset="0"/>
                </a:rPr>
                <a:t>of </a:t>
              </a:r>
              <a:r>
                <a:rPr lang="en-US" sz="2400" dirty="0">
                  <a:solidFill>
                    <a:srgbClr val="4C4C4C"/>
                  </a:solidFill>
                  <a:latin typeface="Arial" panose="020B0604020202020204" pitchFamily="34" charset="0"/>
                  <a:cs typeface="Arial" panose="020B0604020202020204" pitchFamily="34" charset="0"/>
                </a:rPr>
                <a:t>Privacy </a:t>
              </a:r>
              <a:r>
                <a:rPr lang="en-US" sz="2400" dirty="0" smtClean="0">
                  <a:solidFill>
                    <a:srgbClr val="4C4C4C"/>
                  </a:solidFill>
                  <a:latin typeface="Arial" panose="020B0604020202020204" pitchFamily="34" charset="0"/>
                  <a:cs typeface="Arial" panose="020B0604020202020204" pitchFamily="34" charset="0"/>
                </a:rPr>
                <a:t>Act</a:t>
              </a:r>
              <a:br>
                <a:rPr lang="en-US" sz="2400" dirty="0" smtClean="0">
                  <a:solidFill>
                    <a:srgbClr val="4C4C4C"/>
                  </a:solidFill>
                  <a:latin typeface="Arial" panose="020B0604020202020204" pitchFamily="34" charset="0"/>
                  <a:cs typeface="Arial" panose="020B0604020202020204" pitchFamily="34" charset="0"/>
                </a:rPr>
              </a:br>
              <a:r>
                <a:rPr lang="en-US" sz="2400" dirty="0" smtClean="0">
                  <a:solidFill>
                    <a:srgbClr val="4C4C4C"/>
                  </a:solidFill>
                  <a:latin typeface="Arial" panose="020B0604020202020204" pitchFamily="34" charset="0"/>
                  <a:cs typeface="Arial" panose="020B0604020202020204" pitchFamily="34" charset="0"/>
                </a:rPr>
                <a:t>– </a:t>
              </a:r>
              <a:r>
                <a:rPr lang="en-US" sz="2400" i="1" dirty="0">
                  <a:solidFill>
                    <a:srgbClr val="4C4C4C"/>
                  </a:solidFill>
                  <a:latin typeface="Arial" panose="020B0604020202020204" pitchFamily="34" charset="0"/>
                  <a:cs typeface="Arial" panose="020B0604020202020204" pitchFamily="34" charset="0"/>
                </a:rPr>
                <a:t>Smith v LoanMe Inc.</a:t>
              </a:r>
            </a:p>
          </p:txBody>
        </p:sp>
        <p:cxnSp>
          <p:nvCxnSpPr>
            <p:cNvPr id="73" name="Straight Connector 72" descr="" title=""/>
            <p:cNvCxnSpPr/>
            <p:nvPr/>
          </p:nvCxnSpPr>
          <p:spPr>
            <a:xfrm>
              <a:off x="9160901" y="5786321"/>
              <a:ext cx="0" cy="355142"/>
            </a:xfrm>
            <a:prstGeom prst="line">
              <a:avLst/>
            </a:prstGeom>
            <a:ln w="12700">
              <a:solidFill>
                <a:srgbClr val="C2C3C4"/>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6" name="Oval 19" descr="" title=""/>
            <p:cNvSpPr>
              <a:spLocks noChangeArrowheads="1"/>
            </p:cNvSpPr>
            <p:nvPr/>
          </p:nvSpPr>
          <p:spPr bwMode="auto">
            <a:xfrm>
              <a:off x="8049749" y="3341433"/>
              <a:ext cx="2222304" cy="2235614"/>
            </a:xfrm>
            <a:prstGeom prst="ellipse">
              <a:avLst/>
            </a:prstGeom>
            <a:solidFill>
              <a:srgbClr val="EE3135"/>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17" name="Oval 20" descr="" title=""/>
            <p:cNvSpPr>
              <a:spLocks noChangeArrowheads="1"/>
            </p:cNvSpPr>
            <p:nvPr/>
          </p:nvSpPr>
          <p:spPr bwMode="auto">
            <a:xfrm>
              <a:off x="8238546" y="3532537"/>
              <a:ext cx="1853412" cy="1853412"/>
            </a:xfrm>
            <a:prstGeom prst="ellipse">
              <a:avLst/>
            </a:prstGeom>
            <a:solidFill>
              <a:srgbClr val="002856"/>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89" name="Freeform 113" descr="" title=""/>
            <p:cNvSpPr>
              <a:spLocks/>
            </p:cNvSpPr>
            <p:nvPr/>
          </p:nvSpPr>
          <p:spPr bwMode="auto">
            <a:xfrm>
              <a:off x="8678963" y="3995378"/>
              <a:ext cx="919763" cy="915073"/>
            </a:xfrm>
            <a:custGeom>
              <a:avLst/>
              <a:gdLst>
                <a:gd name="T0" fmla="*/ 93 w 174"/>
                <a:gd name="T1" fmla="*/ 165 h 174"/>
                <a:gd name="T2" fmla="*/ 77 w 174"/>
                <a:gd name="T3" fmla="*/ 146 h 174"/>
                <a:gd name="T4" fmla="*/ 61 w 174"/>
                <a:gd name="T5" fmla="*/ 136 h 174"/>
                <a:gd name="T6" fmla="*/ 36 w 174"/>
                <a:gd name="T7" fmla="*/ 147 h 174"/>
                <a:gd name="T8" fmla="*/ 38 w 174"/>
                <a:gd name="T9" fmla="*/ 122 h 174"/>
                <a:gd name="T10" fmla="*/ 34 w 174"/>
                <a:gd name="T11" fmla="*/ 103 h 174"/>
                <a:gd name="T12" fmla="*/ 9 w 174"/>
                <a:gd name="T13" fmla="*/ 93 h 174"/>
                <a:gd name="T14" fmla="*/ 27 w 174"/>
                <a:gd name="T15" fmla="*/ 77 h 174"/>
                <a:gd name="T16" fmla="*/ 38 w 174"/>
                <a:gd name="T17" fmla="*/ 61 h 174"/>
                <a:gd name="T18" fmla="*/ 27 w 174"/>
                <a:gd name="T19" fmla="*/ 36 h 174"/>
                <a:gd name="T20" fmla="*/ 52 w 174"/>
                <a:gd name="T21" fmla="*/ 38 h 174"/>
                <a:gd name="T22" fmla="*/ 70 w 174"/>
                <a:gd name="T23" fmla="*/ 34 h 174"/>
                <a:gd name="T24" fmla="*/ 81 w 174"/>
                <a:gd name="T25" fmla="*/ 9 h 174"/>
                <a:gd name="T26" fmla="*/ 97 w 174"/>
                <a:gd name="T27" fmla="*/ 27 h 174"/>
                <a:gd name="T28" fmla="*/ 112 w 174"/>
                <a:gd name="T29" fmla="*/ 38 h 174"/>
                <a:gd name="T30" fmla="*/ 138 w 174"/>
                <a:gd name="T31" fmla="*/ 27 h 174"/>
                <a:gd name="T32" fmla="*/ 136 w 174"/>
                <a:gd name="T33" fmla="*/ 52 h 174"/>
                <a:gd name="T34" fmla="*/ 139 w 174"/>
                <a:gd name="T35" fmla="*/ 70 h 174"/>
                <a:gd name="T36" fmla="*/ 165 w 174"/>
                <a:gd name="T37" fmla="*/ 81 h 174"/>
                <a:gd name="T38" fmla="*/ 146 w 174"/>
                <a:gd name="T39" fmla="*/ 97 h 174"/>
                <a:gd name="T40" fmla="*/ 152 w 174"/>
                <a:gd name="T41" fmla="*/ 105 h 174"/>
                <a:gd name="T42" fmla="*/ 174 w 174"/>
                <a:gd name="T43" fmla="*/ 94 h 174"/>
                <a:gd name="T44" fmla="*/ 168 w 174"/>
                <a:gd name="T45" fmla="*/ 72 h 174"/>
                <a:gd name="T46" fmla="*/ 148 w 174"/>
                <a:gd name="T47" fmla="*/ 67 h 174"/>
                <a:gd name="T48" fmla="*/ 144 w 174"/>
                <a:gd name="T49" fmla="*/ 57 h 174"/>
                <a:gd name="T50" fmla="*/ 153 w 174"/>
                <a:gd name="T51" fmla="*/ 30 h 174"/>
                <a:gd name="T52" fmla="*/ 133 w 174"/>
                <a:gd name="T53" fmla="*/ 19 h 174"/>
                <a:gd name="T54" fmla="*/ 116 w 174"/>
                <a:gd name="T55" fmla="*/ 30 h 174"/>
                <a:gd name="T56" fmla="*/ 107 w 174"/>
                <a:gd name="T57" fmla="*/ 26 h 174"/>
                <a:gd name="T58" fmla="*/ 102 w 174"/>
                <a:gd name="T59" fmla="*/ 6 h 174"/>
                <a:gd name="T60" fmla="*/ 80 w 174"/>
                <a:gd name="T61" fmla="*/ 0 h 174"/>
                <a:gd name="T62" fmla="*/ 68 w 174"/>
                <a:gd name="T63" fmla="*/ 25 h 174"/>
                <a:gd name="T64" fmla="*/ 58 w 174"/>
                <a:gd name="T65" fmla="*/ 30 h 174"/>
                <a:gd name="T66" fmla="*/ 57 w 174"/>
                <a:gd name="T67" fmla="*/ 30 h 174"/>
                <a:gd name="T68" fmla="*/ 30 w 174"/>
                <a:gd name="T69" fmla="*/ 20 h 174"/>
                <a:gd name="T70" fmla="*/ 19 w 174"/>
                <a:gd name="T71" fmla="*/ 41 h 174"/>
                <a:gd name="T72" fmla="*/ 30 w 174"/>
                <a:gd name="T73" fmla="*/ 58 h 174"/>
                <a:gd name="T74" fmla="*/ 26 w 174"/>
                <a:gd name="T75" fmla="*/ 68 h 174"/>
                <a:gd name="T76" fmla="*/ 0 w 174"/>
                <a:gd name="T77" fmla="*/ 80 h 174"/>
                <a:gd name="T78" fmla="*/ 6 w 174"/>
                <a:gd name="T79" fmla="*/ 102 h 174"/>
                <a:gd name="T80" fmla="*/ 26 w 174"/>
                <a:gd name="T81" fmla="*/ 107 h 174"/>
                <a:gd name="T82" fmla="*/ 30 w 174"/>
                <a:gd name="T83" fmla="*/ 117 h 174"/>
                <a:gd name="T84" fmla="*/ 20 w 174"/>
                <a:gd name="T85" fmla="*/ 143 h 174"/>
                <a:gd name="T86" fmla="*/ 41 w 174"/>
                <a:gd name="T87" fmla="*/ 155 h 174"/>
                <a:gd name="T88" fmla="*/ 57 w 174"/>
                <a:gd name="T89" fmla="*/ 144 h 174"/>
                <a:gd name="T90" fmla="*/ 67 w 174"/>
                <a:gd name="T91" fmla="*/ 148 h 174"/>
                <a:gd name="T92" fmla="*/ 72 w 174"/>
                <a:gd name="T93" fmla="*/ 168 h 174"/>
                <a:gd name="T94" fmla="*/ 80 w 174"/>
                <a:gd name="T95" fmla="*/ 174 h 174"/>
                <a:gd name="T96" fmla="*/ 102 w 174"/>
                <a:gd name="T97" fmla="*/ 168 h 174"/>
                <a:gd name="T98" fmla="*/ 98 w 174"/>
                <a:gd name="T99"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174">
                  <a:moveTo>
                    <a:pt x="97" y="146"/>
                  </a:moveTo>
                  <a:cubicBezTo>
                    <a:pt x="93" y="165"/>
                    <a:pt x="93" y="165"/>
                    <a:pt x="93" y="165"/>
                  </a:cubicBezTo>
                  <a:cubicBezTo>
                    <a:pt x="81" y="165"/>
                    <a:pt x="81" y="165"/>
                    <a:pt x="81" y="165"/>
                  </a:cubicBezTo>
                  <a:cubicBezTo>
                    <a:pt x="77" y="146"/>
                    <a:pt x="77" y="146"/>
                    <a:pt x="77" y="146"/>
                  </a:cubicBezTo>
                  <a:cubicBezTo>
                    <a:pt x="76" y="143"/>
                    <a:pt x="73" y="141"/>
                    <a:pt x="70" y="140"/>
                  </a:cubicBezTo>
                  <a:cubicBezTo>
                    <a:pt x="61" y="136"/>
                    <a:pt x="61" y="136"/>
                    <a:pt x="61" y="136"/>
                  </a:cubicBezTo>
                  <a:cubicBezTo>
                    <a:pt x="59" y="135"/>
                    <a:pt x="55" y="135"/>
                    <a:pt x="52" y="136"/>
                  </a:cubicBezTo>
                  <a:cubicBezTo>
                    <a:pt x="36" y="147"/>
                    <a:pt x="36" y="147"/>
                    <a:pt x="36" y="147"/>
                  </a:cubicBezTo>
                  <a:cubicBezTo>
                    <a:pt x="27" y="138"/>
                    <a:pt x="27" y="138"/>
                    <a:pt x="27" y="138"/>
                  </a:cubicBezTo>
                  <a:cubicBezTo>
                    <a:pt x="38" y="122"/>
                    <a:pt x="38" y="122"/>
                    <a:pt x="38" y="122"/>
                  </a:cubicBezTo>
                  <a:cubicBezTo>
                    <a:pt x="39" y="119"/>
                    <a:pt x="39" y="115"/>
                    <a:pt x="38" y="112"/>
                  </a:cubicBezTo>
                  <a:cubicBezTo>
                    <a:pt x="34" y="103"/>
                    <a:pt x="34" y="103"/>
                    <a:pt x="34" y="103"/>
                  </a:cubicBezTo>
                  <a:cubicBezTo>
                    <a:pt x="33" y="101"/>
                    <a:pt x="30" y="98"/>
                    <a:pt x="27" y="97"/>
                  </a:cubicBezTo>
                  <a:cubicBezTo>
                    <a:pt x="9" y="93"/>
                    <a:pt x="9" y="93"/>
                    <a:pt x="9" y="93"/>
                  </a:cubicBezTo>
                  <a:cubicBezTo>
                    <a:pt x="9" y="81"/>
                    <a:pt x="9" y="81"/>
                    <a:pt x="9" y="81"/>
                  </a:cubicBezTo>
                  <a:cubicBezTo>
                    <a:pt x="27" y="77"/>
                    <a:pt x="27" y="77"/>
                    <a:pt x="27" y="77"/>
                  </a:cubicBezTo>
                  <a:cubicBezTo>
                    <a:pt x="30" y="76"/>
                    <a:pt x="33" y="73"/>
                    <a:pt x="34" y="70"/>
                  </a:cubicBezTo>
                  <a:cubicBezTo>
                    <a:pt x="38" y="61"/>
                    <a:pt x="38" y="61"/>
                    <a:pt x="38" y="61"/>
                  </a:cubicBezTo>
                  <a:cubicBezTo>
                    <a:pt x="39" y="59"/>
                    <a:pt x="39" y="55"/>
                    <a:pt x="37" y="52"/>
                  </a:cubicBezTo>
                  <a:cubicBezTo>
                    <a:pt x="27" y="36"/>
                    <a:pt x="27" y="36"/>
                    <a:pt x="27" y="36"/>
                  </a:cubicBezTo>
                  <a:cubicBezTo>
                    <a:pt x="36" y="27"/>
                    <a:pt x="36" y="27"/>
                    <a:pt x="36" y="27"/>
                  </a:cubicBezTo>
                  <a:cubicBezTo>
                    <a:pt x="52" y="38"/>
                    <a:pt x="52" y="38"/>
                    <a:pt x="52" y="38"/>
                  </a:cubicBezTo>
                  <a:cubicBezTo>
                    <a:pt x="55" y="39"/>
                    <a:pt x="59" y="39"/>
                    <a:pt x="61" y="38"/>
                  </a:cubicBezTo>
                  <a:cubicBezTo>
                    <a:pt x="70" y="34"/>
                    <a:pt x="70" y="34"/>
                    <a:pt x="70" y="34"/>
                  </a:cubicBezTo>
                  <a:cubicBezTo>
                    <a:pt x="73" y="33"/>
                    <a:pt x="76" y="30"/>
                    <a:pt x="76" y="27"/>
                  </a:cubicBezTo>
                  <a:cubicBezTo>
                    <a:pt x="81" y="9"/>
                    <a:pt x="81" y="9"/>
                    <a:pt x="81" y="9"/>
                  </a:cubicBezTo>
                  <a:cubicBezTo>
                    <a:pt x="93" y="9"/>
                    <a:pt x="93" y="9"/>
                    <a:pt x="93" y="9"/>
                  </a:cubicBezTo>
                  <a:cubicBezTo>
                    <a:pt x="97" y="27"/>
                    <a:pt x="97" y="27"/>
                    <a:pt x="97" y="27"/>
                  </a:cubicBezTo>
                  <a:cubicBezTo>
                    <a:pt x="98" y="30"/>
                    <a:pt x="101" y="33"/>
                    <a:pt x="103" y="34"/>
                  </a:cubicBezTo>
                  <a:cubicBezTo>
                    <a:pt x="112" y="38"/>
                    <a:pt x="112" y="38"/>
                    <a:pt x="112" y="38"/>
                  </a:cubicBezTo>
                  <a:cubicBezTo>
                    <a:pt x="115" y="39"/>
                    <a:pt x="119" y="39"/>
                    <a:pt x="122" y="38"/>
                  </a:cubicBezTo>
                  <a:cubicBezTo>
                    <a:pt x="138" y="27"/>
                    <a:pt x="138" y="27"/>
                    <a:pt x="138" y="27"/>
                  </a:cubicBezTo>
                  <a:cubicBezTo>
                    <a:pt x="147" y="36"/>
                    <a:pt x="147" y="36"/>
                    <a:pt x="147" y="36"/>
                  </a:cubicBezTo>
                  <a:cubicBezTo>
                    <a:pt x="136" y="52"/>
                    <a:pt x="136" y="52"/>
                    <a:pt x="136" y="52"/>
                  </a:cubicBezTo>
                  <a:cubicBezTo>
                    <a:pt x="135" y="55"/>
                    <a:pt x="134" y="59"/>
                    <a:pt x="136" y="61"/>
                  </a:cubicBezTo>
                  <a:cubicBezTo>
                    <a:pt x="139" y="70"/>
                    <a:pt x="139" y="70"/>
                    <a:pt x="139" y="70"/>
                  </a:cubicBezTo>
                  <a:cubicBezTo>
                    <a:pt x="141" y="73"/>
                    <a:pt x="143" y="76"/>
                    <a:pt x="146" y="77"/>
                  </a:cubicBezTo>
                  <a:cubicBezTo>
                    <a:pt x="165" y="81"/>
                    <a:pt x="165" y="81"/>
                    <a:pt x="165" y="81"/>
                  </a:cubicBezTo>
                  <a:cubicBezTo>
                    <a:pt x="165" y="93"/>
                    <a:pt x="165" y="93"/>
                    <a:pt x="165" y="93"/>
                  </a:cubicBezTo>
                  <a:cubicBezTo>
                    <a:pt x="146" y="97"/>
                    <a:pt x="146" y="97"/>
                    <a:pt x="146" y="97"/>
                  </a:cubicBezTo>
                  <a:cubicBezTo>
                    <a:pt x="146" y="97"/>
                    <a:pt x="145" y="98"/>
                    <a:pt x="145" y="98"/>
                  </a:cubicBezTo>
                  <a:cubicBezTo>
                    <a:pt x="152" y="105"/>
                    <a:pt x="152" y="105"/>
                    <a:pt x="152" y="105"/>
                  </a:cubicBezTo>
                  <a:cubicBezTo>
                    <a:pt x="168" y="102"/>
                    <a:pt x="168" y="102"/>
                    <a:pt x="168" y="102"/>
                  </a:cubicBezTo>
                  <a:cubicBezTo>
                    <a:pt x="171" y="101"/>
                    <a:pt x="174" y="98"/>
                    <a:pt x="174" y="94"/>
                  </a:cubicBezTo>
                  <a:cubicBezTo>
                    <a:pt x="174" y="80"/>
                    <a:pt x="174" y="80"/>
                    <a:pt x="174" y="80"/>
                  </a:cubicBezTo>
                  <a:cubicBezTo>
                    <a:pt x="174" y="76"/>
                    <a:pt x="171" y="73"/>
                    <a:pt x="168" y="72"/>
                  </a:cubicBezTo>
                  <a:cubicBezTo>
                    <a:pt x="148" y="68"/>
                    <a:pt x="148" y="68"/>
                    <a:pt x="148" y="68"/>
                  </a:cubicBezTo>
                  <a:cubicBezTo>
                    <a:pt x="148" y="68"/>
                    <a:pt x="148" y="67"/>
                    <a:pt x="148" y="67"/>
                  </a:cubicBezTo>
                  <a:cubicBezTo>
                    <a:pt x="144" y="58"/>
                    <a:pt x="144" y="58"/>
                    <a:pt x="144" y="58"/>
                  </a:cubicBezTo>
                  <a:cubicBezTo>
                    <a:pt x="144" y="58"/>
                    <a:pt x="144" y="57"/>
                    <a:pt x="144" y="57"/>
                  </a:cubicBezTo>
                  <a:cubicBezTo>
                    <a:pt x="154" y="40"/>
                    <a:pt x="154" y="40"/>
                    <a:pt x="154" y="40"/>
                  </a:cubicBezTo>
                  <a:cubicBezTo>
                    <a:pt x="156" y="37"/>
                    <a:pt x="156" y="33"/>
                    <a:pt x="153" y="30"/>
                  </a:cubicBezTo>
                  <a:cubicBezTo>
                    <a:pt x="143" y="20"/>
                    <a:pt x="143" y="20"/>
                    <a:pt x="143" y="20"/>
                  </a:cubicBezTo>
                  <a:cubicBezTo>
                    <a:pt x="141" y="18"/>
                    <a:pt x="136" y="17"/>
                    <a:pt x="133" y="19"/>
                  </a:cubicBezTo>
                  <a:cubicBezTo>
                    <a:pt x="117" y="30"/>
                    <a:pt x="117" y="30"/>
                    <a:pt x="117" y="30"/>
                  </a:cubicBezTo>
                  <a:cubicBezTo>
                    <a:pt x="117" y="30"/>
                    <a:pt x="117" y="30"/>
                    <a:pt x="116" y="30"/>
                  </a:cubicBezTo>
                  <a:cubicBezTo>
                    <a:pt x="116" y="30"/>
                    <a:pt x="116" y="30"/>
                    <a:pt x="116" y="30"/>
                  </a:cubicBezTo>
                  <a:cubicBezTo>
                    <a:pt x="107" y="26"/>
                    <a:pt x="107" y="26"/>
                    <a:pt x="107" y="26"/>
                  </a:cubicBezTo>
                  <a:cubicBezTo>
                    <a:pt x="106" y="26"/>
                    <a:pt x="106" y="26"/>
                    <a:pt x="106" y="26"/>
                  </a:cubicBezTo>
                  <a:cubicBezTo>
                    <a:pt x="102" y="6"/>
                    <a:pt x="102" y="6"/>
                    <a:pt x="102" y="6"/>
                  </a:cubicBezTo>
                  <a:cubicBezTo>
                    <a:pt x="101" y="3"/>
                    <a:pt x="98" y="0"/>
                    <a:pt x="94" y="0"/>
                  </a:cubicBezTo>
                  <a:cubicBezTo>
                    <a:pt x="80" y="0"/>
                    <a:pt x="80" y="0"/>
                    <a:pt x="80" y="0"/>
                  </a:cubicBezTo>
                  <a:cubicBezTo>
                    <a:pt x="76" y="0"/>
                    <a:pt x="73" y="3"/>
                    <a:pt x="72" y="6"/>
                  </a:cubicBezTo>
                  <a:cubicBezTo>
                    <a:pt x="68" y="25"/>
                    <a:pt x="68" y="25"/>
                    <a:pt x="68" y="25"/>
                  </a:cubicBezTo>
                  <a:cubicBezTo>
                    <a:pt x="68" y="26"/>
                    <a:pt x="67" y="26"/>
                    <a:pt x="67" y="26"/>
                  </a:cubicBezTo>
                  <a:cubicBezTo>
                    <a:pt x="58" y="30"/>
                    <a:pt x="58" y="30"/>
                    <a:pt x="58" y="30"/>
                  </a:cubicBezTo>
                  <a:cubicBezTo>
                    <a:pt x="58" y="30"/>
                    <a:pt x="58" y="30"/>
                    <a:pt x="57" y="30"/>
                  </a:cubicBezTo>
                  <a:cubicBezTo>
                    <a:pt x="57" y="30"/>
                    <a:pt x="57" y="30"/>
                    <a:pt x="57" y="30"/>
                  </a:cubicBezTo>
                  <a:cubicBezTo>
                    <a:pt x="40" y="19"/>
                    <a:pt x="40" y="19"/>
                    <a:pt x="40" y="19"/>
                  </a:cubicBezTo>
                  <a:cubicBezTo>
                    <a:pt x="37" y="17"/>
                    <a:pt x="33" y="18"/>
                    <a:pt x="30" y="20"/>
                  </a:cubicBezTo>
                  <a:cubicBezTo>
                    <a:pt x="20" y="31"/>
                    <a:pt x="20" y="31"/>
                    <a:pt x="20" y="31"/>
                  </a:cubicBezTo>
                  <a:cubicBezTo>
                    <a:pt x="18" y="33"/>
                    <a:pt x="17" y="37"/>
                    <a:pt x="19" y="41"/>
                  </a:cubicBezTo>
                  <a:cubicBezTo>
                    <a:pt x="30" y="57"/>
                    <a:pt x="30" y="57"/>
                    <a:pt x="30" y="57"/>
                  </a:cubicBezTo>
                  <a:cubicBezTo>
                    <a:pt x="30" y="57"/>
                    <a:pt x="30" y="58"/>
                    <a:pt x="30" y="58"/>
                  </a:cubicBezTo>
                  <a:cubicBezTo>
                    <a:pt x="26" y="67"/>
                    <a:pt x="26" y="67"/>
                    <a:pt x="26" y="67"/>
                  </a:cubicBezTo>
                  <a:cubicBezTo>
                    <a:pt x="26" y="68"/>
                    <a:pt x="26" y="68"/>
                    <a:pt x="26" y="68"/>
                  </a:cubicBezTo>
                  <a:cubicBezTo>
                    <a:pt x="6" y="72"/>
                    <a:pt x="6" y="72"/>
                    <a:pt x="6" y="72"/>
                  </a:cubicBezTo>
                  <a:cubicBezTo>
                    <a:pt x="3" y="73"/>
                    <a:pt x="0" y="76"/>
                    <a:pt x="0" y="80"/>
                  </a:cubicBezTo>
                  <a:cubicBezTo>
                    <a:pt x="0" y="94"/>
                    <a:pt x="0" y="94"/>
                    <a:pt x="0" y="94"/>
                  </a:cubicBezTo>
                  <a:cubicBezTo>
                    <a:pt x="0" y="98"/>
                    <a:pt x="3" y="101"/>
                    <a:pt x="6" y="102"/>
                  </a:cubicBezTo>
                  <a:cubicBezTo>
                    <a:pt x="25" y="106"/>
                    <a:pt x="25" y="106"/>
                    <a:pt x="25" y="106"/>
                  </a:cubicBezTo>
                  <a:cubicBezTo>
                    <a:pt x="26" y="106"/>
                    <a:pt x="26" y="106"/>
                    <a:pt x="26" y="107"/>
                  </a:cubicBezTo>
                  <a:cubicBezTo>
                    <a:pt x="30" y="116"/>
                    <a:pt x="30" y="116"/>
                    <a:pt x="30" y="116"/>
                  </a:cubicBezTo>
                  <a:cubicBezTo>
                    <a:pt x="30" y="116"/>
                    <a:pt x="30" y="117"/>
                    <a:pt x="30" y="117"/>
                  </a:cubicBezTo>
                  <a:cubicBezTo>
                    <a:pt x="19" y="133"/>
                    <a:pt x="19" y="133"/>
                    <a:pt x="19" y="133"/>
                  </a:cubicBezTo>
                  <a:cubicBezTo>
                    <a:pt x="17" y="137"/>
                    <a:pt x="18" y="141"/>
                    <a:pt x="20" y="143"/>
                  </a:cubicBezTo>
                  <a:cubicBezTo>
                    <a:pt x="31" y="153"/>
                    <a:pt x="31" y="153"/>
                    <a:pt x="31" y="153"/>
                  </a:cubicBezTo>
                  <a:cubicBezTo>
                    <a:pt x="33" y="156"/>
                    <a:pt x="38" y="156"/>
                    <a:pt x="41" y="155"/>
                  </a:cubicBezTo>
                  <a:cubicBezTo>
                    <a:pt x="57" y="144"/>
                    <a:pt x="57" y="144"/>
                    <a:pt x="57" y="144"/>
                  </a:cubicBezTo>
                  <a:cubicBezTo>
                    <a:pt x="57" y="144"/>
                    <a:pt x="57" y="144"/>
                    <a:pt x="57" y="144"/>
                  </a:cubicBezTo>
                  <a:cubicBezTo>
                    <a:pt x="58" y="144"/>
                    <a:pt x="58" y="144"/>
                    <a:pt x="58" y="144"/>
                  </a:cubicBezTo>
                  <a:cubicBezTo>
                    <a:pt x="67" y="148"/>
                    <a:pt x="67" y="148"/>
                    <a:pt x="67" y="148"/>
                  </a:cubicBezTo>
                  <a:cubicBezTo>
                    <a:pt x="68" y="148"/>
                    <a:pt x="68" y="148"/>
                    <a:pt x="68" y="148"/>
                  </a:cubicBezTo>
                  <a:cubicBezTo>
                    <a:pt x="72" y="168"/>
                    <a:pt x="72" y="168"/>
                    <a:pt x="72" y="168"/>
                  </a:cubicBezTo>
                  <a:cubicBezTo>
                    <a:pt x="73" y="171"/>
                    <a:pt x="76" y="174"/>
                    <a:pt x="80" y="174"/>
                  </a:cubicBezTo>
                  <a:cubicBezTo>
                    <a:pt x="80" y="174"/>
                    <a:pt x="80" y="174"/>
                    <a:pt x="80" y="174"/>
                  </a:cubicBezTo>
                  <a:cubicBezTo>
                    <a:pt x="94" y="174"/>
                    <a:pt x="94" y="174"/>
                    <a:pt x="94" y="174"/>
                  </a:cubicBezTo>
                  <a:cubicBezTo>
                    <a:pt x="98" y="174"/>
                    <a:pt x="101" y="171"/>
                    <a:pt x="102" y="168"/>
                  </a:cubicBezTo>
                  <a:cubicBezTo>
                    <a:pt x="105" y="152"/>
                    <a:pt x="105" y="152"/>
                    <a:pt x="105" y="152"/>
                  </a:cubicBezTo>
                  <a:cubicBezTo>
                    <a:pt x="98" y="145"/>
                    <a:pt x="98" y="145"/>
                    <a:pt x="98" y="145"/>
                  </a:cubicBezTo>
                  <a:cubicBezTo>
                    <a:pt x="98" y="145"/>
                    <a:pt x="97" y="146"/>
                    <a:pt x="97" y="14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90" name="Freeform 114" descr="" title=""/>
            <p:cNvSpPr>
              <a:spLocks noEditPoints="1"/>
            </p:cNvSpPr>
            <p:nvPr/>
          </p:nvSpPr>
          <p:spPr bwMode="auto">
            <a:xfrm>
              <a:off x="8904211" y="4215934"/>
              <a:ext cx="783678" cy="769598"/>
            </a:xfrm>
            <a:custGeom>
              <a:avLst/>
              <a:gdLst>
                <a:gd name="T0" fmla="*/ 139 w 149"/>
                <a:gd name="T1" fmla="*/ 105 h 146"/>
                <a:gd name="T2" fmla="*/ 89 w 149"/>
                <a:gd name="T3" fmla="*/ 55 h 146"/>
                <a:gd name="T4" fmla="*/ 90 w 149"/>
                <a:gd name="T5" fmla="*/ 45 h 146"/>
                <a:gd name="T6" fmla="*/ 59 w 149"/>
                <a:gd name="T7" fmla="*/ 2 h 146"/>
                <a:gd name="T8" fmla="*/ 45 w 149"/>
                <a:gd name="T9" fmla="*/ 0 h 146"/>
                <a:gd name="T10" fmla="*/ 32 w 149"/>
                <a:gd name="T11" fmla="*/ 2 h 146"/>
                <a:gd name="T12" fmla="*/ 26 w 149"/>
                <a:gd name="T13" fmla="*/ 5 h 146"/>
                <a:gd name="T14" fmla="*/ 26 w 149"/>
                <a:gd name="T15" fmla="*/ 22 h 146"/>
                <a:gd name="T16" fmla="*/ 44 w 149"/>
                <a:gd name="T17" fmla="*/ 39 h 146"/>
                <a:gd name="T18" fmla="*/ 39 w 149"/>
                <a:gd name="T19" fmla="*/ 44 h 146"/>
                <a:gd name="T20" fmla="*/ 32 w 149"/>
                <a:gd name="T21" fmla="*/ 36 h 146"/>
                <a:gd name="T22" fmla="*/ 22 w 149"/>
                <a:gd name="T23" fmla="*/ 26 h 146"/>
                <a:gd name="T24" fmla="*/ 13 w 149"/>
                <a:gd name="T25" fmla="*/ 23 h 146"/>
                <a:gd name="T26" fmla="*/ 5 w 149"/>
                <a:gd name="T27" fmla="*/ 26 h 146"/>
                <a:gd name="T28" fmla="*/ 2 w 149"/>
                <a:gd name="T29" fmla="*/ 32 h 146"/>
                <a:gd name="T30" fmla="*/ 0 w 149"/>
                <a:gd name="T31" fmla="*/ 45 h 146"/>
                <a:gd name="T32" fmla="*/ 2 w 149"/>
                <a:gd name="T33" fmla="*/ 59 h 146"/>
                <a:gd name="T34" fmla="*/ 2 w 149"/>
                <a:gd name="T35" fmla="*/ 59 h 146"/>
                <a:gd name="T36" fmla="*/ 45 w 149"/>
                <a:gd name="T37" fmla="*/ 90 h 146"/>
                <a:gd name="T38" fmla="*/ 55 w 149"/>
                <a:gd name="T39" fmla="*/ 89 h 146"/>
                <a:gd name="T40" fmla="*/ 105 w 149"/>
                <a:gd name="T41" fmla="*/ 139 h 146"/>
                <a:gd name="T42" fmla="*/ 122 w 149"/>
                <a:gd name="T43" fmla="*/ 146 h 146"/>
                <a:gd name="T44" fmla="*/ 139 w 149"/>
                <a:gd name="T45" fmla="*/ 139 h 146"/>
                <a:gd name="T46" fmla="*/ 139 w 149"/>
                <a:gd name="T47" fmla="*/ 105 h 146"/>
                <a:gd name="T48" fmla="*/ 133 w 149"/>
                <a:gd name="T49" fmla="*/ 133 h 146"/>
                <a:gd name="T50" fmla="*/ 122 w 149"/>
                <a:gd name="T51" fmla="*/ 137 h 146"/>
                <a:gd name="T52" fmla="*/ 111 w 149"/>
                <a:gd name="T53" fmla="*/ 133 h 146"/>
                <a:gd name="T54" fmla="*/ 57 w 149"/>
                <a:gd name="T55" fmla="*/ 79 h 146"/>
                <a:gd name="T56" fmla="*/ 45 w 149"/>
                <a:gd name="T57" fmla="*/ 81 h 146"/>
                <a:gd name="T58" fmla="*/ 10 w 149"/>
                <a:gd name="T59" fmla="*/ 56 h 146"/>
                <a:gd name="T60" fmla="*/ 10 w 149"/>
                <a:gd name="T61" fmla="*/ 56 h 146"/>
                <a:gd name="T62" fmla="*/ 8 w 149"/>
                <a:gd name="T63" fmla="*/ 45 h 146"/>
                <a:gd name="T64" fmla="*/ 10 w 149"/>
                <a:gd name="T65" fmla="*/ 34 h 146"/>
                <a:gd name="T66" fmla="*/ 11 w 149"/>
                <a:gd name="T67" fmla="*/ 33 h 146"/>
                <a:gd name="T68" fmla="*/ 13 w 149"/>
                <a:gd name="T69" fmla="*/ 32 h 146"/>
                <a:gd name="T70" fmla="*/ 16 w 149"/>
                <a:gd name="T71" fmla="*/ 33 h 146"/>
                <a:gd name="T72" fmla="*/ 26 w 149"/>
                <a:gd name="T73" fmla="*/ 42 h 146"/>
                <a:gd name="T74" fmla="*/ 36 w 149"/>
                <a:gd name="T75" fmla="*/ 53 h 146"/>
                <a:gd name="T76" fmla="*/ 39 w 149"/>
                <a:gd name="T77" fmla="*/ 54 h 146"/>
                <a:gd name="T78" fmla="*/ 43 w 149"/>
                <a:gd name="T79" fmla="*/ 53 h 146"/>
                <a:gd name="T80" fmla="*/ 53 w 149"/>
                <a:gd name="T81" fmla="*/ 43 h 146"/>
                <a:gd name="T82" fmla="*/ 53 w 149"/>
                <a:gd name="T83" fmla="*/ 36 h 146"/>
                <a:gd name="T84" fmla="*/ 33 w 149"/>
                <a:gd name="T85" fmla="*/ 16 h 146"/>
                <a:gd name="T86" fmla="*/ 33 w 149"/>
                <a:gd name="T87" fmla="*/ 11 h 146"/>
                <a:gd name="T88" fmla="*/ 34 w 149"/>
                <a:gd name="T89" fmla="*/ 10 h 146"/>
                <a:gd name="T90" fmla="*/ 45 w 149"/>
                <a:gd name="T91" fmla="*/ 8 h 146"/>
                <a:gd name="T92" fmla="*/ 56 w 149"/>
                <a:gd name="T93" fmla="*/ 10 h 146"/>
                <a:gd name="T94" fmla="*/ 81 w 149"/>
                <a:gd name="T95" fmla="*/ 45 h 146"/>
                <a:gd name="T96" fmla="*/ 79 w 149"/>
                <a:gd name="T97" fmla="*/ 57 h 146"/>
                <a:gd name="T98" fmla="*/ 133 w 149"/>
                <a:gd name="T99" fmla="*/ 111 h 146"/>
                <a:gd name="T100" fmla="*/ 133 w 149"/>
                <a:gd name="T101"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146">
                  <a:moveTo>
                    <a:pt x="139" y="105"/>
                  </a:moveTo>
                  <a:cubicBezTo>
                    <a:pt x="89" y="55"/>
                    <a:pt x="89" y="55"/>
                    <a:pt x="89" y="55"/>
                  </a:cubicBezTo>
                  <a:cubicBezTo>
                    <a:pt x="90" y="52"/>
                    <a:pt x="90" y="48"/>
                    <a:pt x="90" y="45"/>
                  </a:cubicBezTo>
                  <a:cubicBezTo>
                    <a:pt x="90" y="25"/>
                    <a:pt x="78" y="8"/>
                    <a:pt x="59" y="2"/>
                  </a:cubicBezTo>
                  <a:cubicBezTo>
                    <a:pt x="55" y="0"/>
                    <a:pt x="50" y="0"/>
                    <a:pt x="45" y="0"/>
                  </a:cubicBezTo>
                  <a:cubicBezTo>
                    <a:pt x="39" y="0"/>
                    <a:pt x="32" y="1"/>
                    <a:pt x="32" y="2"/>
                  </a:cubicBezTo>
                  <a:cubicBezTo>
                    <a:pt x="30" y="2"/>
                    <a:pt x="28" y="3"/>
                    <a:pt x="26" y="5"/>
                  </a:cubicBezTo>
                  <a:cubicBezTo>
                    <a:pt x="21" y="10"/>
                    <a:pt x="22" y="17"/>
                    <a:pt x="26" y="22"/>
                  </a:cubicBezTo>
                  <a:cubicBezTo>
                    <a:pt x="44" y="39"/>
                    <a:pt x="44" y="39"/>
                    <a:pt x="44" y="39"/>
                  </a:cubicBezTo>
                  <a:cubicBezTo>
                    <a:pt x="39" y="44"/>
                    <a:pt x="39" y="44"/>
                    <a:pt x="39" y="44"/>
                  </a:cubicBezTo>
                  <a:cubicBezTo>
                    <a:pt x="32" y="36"/>
                    <a:pt x="32" y="36"/>
                    <a:pt x="32" y="36"/>
                  </a:cubicBezTo>
                  <a:cubicBezTo>
                    <a:pt x="22" y="26"/>
                    <a:pt x="22" y="26"/>
                    <a:pt x="22" y="26"/>
                  </a:cubicBezTo>
                  <a:cubicBezTo>
                    <a:pt x="20" y="24"/>
                    <a:pt x="17" y="23"/>
                    <a:pt x="13" y="23"/>
                  </a:cubicBezTo>
                  <a:cubicBezTo>
                    <a:pt x="10" y="23"/>
                    <a:pt x="7" y="24"/>
                    <a:pt x="5" y="26"/>
                  </a:cubicBezTo>
                  <a:cubicBezTo>
                    <a:pt x="3" y="28"/>
                    <a:pt x="2" y="30"/>
                    <a:pt x="2" y="32"/>
                  </a:cubicBezTo>
                  <a:cubicBezTo>
                    <a:pt x="1" y="33"/>
                    <a:pt x="0" y="39"/>
                    <a:pt x="0" y="45"/>
                  </a:cubicBezTo>
                  <a:cubicBezTo>
                    <a:pt x="0" y="50"/>
                    <a:pt x="0" y="54"/>
                    <a:pt x="2" y="59"/>
                  </a:cubicBezTo>
                  <a:cubicBezTo>
                    <a:pt x="2" y="59"/>
                    <a:pt x="2" y="59"/>
                    <a:pt x="2" y="59"/>
                  </a:cubicBezTo>
                  <a:cubicBezTo>
                    <a:pt x="8" y="78"/>
                    <a:pt x="25" y="90"/>
                    <a:pt x="45" y="90"/>
                  </a:cubicBezTo>
                  <a:cubicBezTo>
                    <a:pt x="48" y="90"/>
                    <a:pt x="52" y="90"/>
                    <a:pt x="55" y="89"/>
                  </a:cubicBezTo>
                  <a:cubicBezTo>
                    <a:pt x="105" y="139"/>
                    <a:pt x="105" y="139"/>
                    <a:pt x="105" y="139"/>
                  </a:cubicBezTo>
                  <a:cubicBezTo>
                    <a:pt x="109" y="144"/>
                    <a:pt x="115" y="146"/>
                    <a:pt x="122" y="146"/>
                  </a:cubicBezTo>
                  <a:cubicBezTo>
                    <a:pt x="129" y="146"/>
                    <a:pt x="135" y="144"/>
                    <a:pt x="139" y="139"/>
                  </a:cubicBezTo>
                  <a:cubicBezTo>
                    <a:pt x="149" y="130"/>
                    <a:pt x="148" y="114"/>
                    <a:pt x="139" y="105"/>
                  </a:cubicBezTo>
                  <a:moveTo>
                    <a:pt x="133" y="133"/>
                  </a:moveTo>
                  <a:cubicBezTo>
                    <a:pt x="130" y="136"/>
                    <a:pt x="126" y="137"/>
                    <a:pt x="122" y="137"/>
                  </a:cubicBezTo>
                  <a:cubicBezTo>
                    <a:pt x="118" y="137"/>
                    <a:pt x="114" y="136"/>
                    <a:pt x="111" y="133"/>
                  </a:cubicBezTo>
                  <a:cubicBezTo>
                    <a:pt x="57" y="79"/>
                    <a:pt x="57" y="79"/>
                    <a:pt x="57" y="79"/>
                  </a:cubicBezTo>
                  <a:cubicBezTo>
                    <a:pt x="53" y="81"/>
                    <a:pt x="49" y="81"/>
                    <a:pt x="45" y="81"/>
                  </a:cubicBezTo>
                  <a:cubicBezTo>
                    <a:pt x="29" y="81"/>
                    <a:pt x="15" y="71"/>
                    <a:pt x="10" y="56"/>
                  </a:cubicBezTo>
                  <a:cubicBezTo>
                    <a:pt x="10" y="56"/>
                    <a:pt x="10" y="56"/>
                    <a:pt x="10" y="56"/>
                  </a:cubicBezTo>
                  <a:cubicBezTo>
                    <a:pt x="9" y="53"/>
                    <a:pt x="8" y="49"/>
                    <a:pt x="8" y="45"/>
                  </a:cubicBezTo>
                  <a:cubicBezTo>
                    <a:pt x="8" y="40"/>
                    <a:pt x="10" y="34"/>
                    <a:pt x="10" y="34"/>
                  </a:cubicBezTo>
                  <a:cubicBezTo>
                    <a:pt x="10" y="34"/>
                    <a:pt x="11" y="33"/>
                    <a:pt x="11" y="33"/>
                  </a:cubicBezTo>
                  <a:cubicBezTo>
                    <a:pt x="12" y="32"/>
                    <a:pt x="13" y="32"/>
                    <a:pt x="13" y="32"/>
                  </a:cubicBezTo>
                  <a:cubicBezTo>
                    <a:pt x="14" y="32"/>
                    <a:pt x="15" y="32"/>
                    <a:pt x="16" y="33"/>
                  </a:cubicBezTo>
                  <a:cubicBezTo>
                    <a:pt x="26" y="42"/>
                    <a:pt x="26" y="42"/>
                    <a:pt x="26" y="42"/>
                  </a:cubicBezTo>
                  <a:cubicBezTo>
                    <a:pt x="36" y="53"/>
                    <a:pt x="36" y="53"/>
                    <a:pt x="36" y="53"/>
                  </a:cubicBezTo>
                  <a:cubicBezTo>
                    <a:pt x="37" y="54"/>
                    <a:pt x="38" y="54"/>
                    <a:pt x="39" y="54"/>
                  </a:cubicBezTo>
                  <a:cubicBezTo>
                    <a:pt x="41" y="54"/>
                    <a:pt x="42" y="54"/>
                    <a:pt x="43" y="53"/>
                  </a:cubicBezTo>
                  <a:cubicBezTo>
                    <a:pt x="53" y="43"/>
                    <a:pt x="53" y="43"/>
                    <a:pt x="53" y="43"/>
                  </a:cubicBezTo>
                  <a:cubicBezTo>
                    <a:pt x="55" y="41"/>
                    <a:pt x="55" y="38"/>
                    <a:pt x="53" y="36"/>
                  </a:cubicBezTo>
                  <a:cubicBezTo>
                    <a:pt x="33" y="16"/>
                    <a:pt x="33" y="16"/>
                    <a:pt x="33" y="16"/>
                  </a:cubicBezTo>
                  <a:cubicBezTo>
                    <a:pt x="31" y="15"/>
                    <a:pt x="31" y="13"/>
                    <a:pt x="33" y="11"/>
                  </a:cubicBezTo>
                  <a:cubicBezTo>
                    <a:pt x="33" y="11"/>
                    <a:pt x="34" y="10"/>
                    <a:pt x="34" y="10"/>
                  </a:cubicBezTo>
                  <a:cubicBezTo>
                    <a:pt x="34" y="10"/>
                    <a:pt x="40" y="8"/>
                    <a:pt x="45" y="8"/>
                  </a:cubicBezTo>
                  <a:cubicBezTo>
                    <a:pt x="49" y="8"/>
                    <a:pt x="53" y="9"/>
                    <a:pt x="56" y="10"/>
                  </a:cubicBezTo>
                  <a:cubicBezTo>
                    <a:pt x="71" y="15"/>
                    <a:pt x="81" y="29"/>
                    <a:pt x="81" y="45"/>
                  </a:cubicBezTo>
                  <a:cubicBezTo>
                    <a:pt x="81" y="49"/>
                    <a:pt x="81" y="53"/>
                    <a:pt x="79" y="57"/>
                  </a:cubicBezTo>
                  <a:cubicBezTo>
                    <a:pt x="133" y="111"/>
                    <a:pt x="133" y="111"/>
                    <a:pt x="133" y="111"/>
                  </a:cubicBezTo>
                  <a:cubicBezTo>
                    <a:pt x="139" y="117"/>
                    <a:pt x="139" y="127"/>
                    <a:pt x="133"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91" name="Oval 115" descr="" title=""/>
            <p:cNvSpPr>
              <a:spLocks noChangeArrowheads="1"/>
            </p:cNvSpPr>
            <p:nvPr/>
          </p:nvSpPr>
          <p:spPr bwMode="auto">
            <a:xfrm>
              <a:off x="9518953" y="4825982"/>
              <a:ext cx="46926" cy="563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3600" dirty="0">
                <a:latin typeface="Arial" panose="020B0604020202020204" pitchFamily="34" charset="0"/>
                <a:cs typeface="Arial" panose="020B0604020202020204" pitchFamily="34" charset="0"/>
              </a:endParaRPr>
            </a:p>
          </p:txBody>
        </p:sp>
      </p:grpSp>
      <p:grpSp>
        <p:nvGrpSpPr>
          <p:cNvPr id="25" name="Group 24" descr="" title=""/>
          <p:cNvGrpSpPr/>
          <p:nvPr/>
        </p:nvGrpSpPr>
        <p:grpSpPr>
          <a:xfrm>
            <a:off x="10747761" y="3341433"/>
            <a:ext cx="3082518" cy="4659019"/>
            <a:chOff x="10747761" y="3341433"/>
            <a:chExt cx="3082518" cy="4659019"/>
          </a:xfrm>
        </p:grpSpPr>
        <p:sp>
          <p:nvSpPr>
            <p:cNvPr id="21" name="Freeform 24" descr="" title=""/>
            <p:cNvSpPr>
              <a:spLocks/>
            </p:cNvSpPr>
            <p:nvPr/>
          </p:nvSpPr>
          <p:spPr bwMode="auto">
            <a:xfrm>
              <a:off x="10747761" y="5688734"/>
              <a:ext cx="3082518" cy="2311718"/>
            </a:xfrm>
            <a:custGeom>
              <a:avLst/>
              <a:gdLst>
                <a:gd name="T0" fmla="*/ 227 w 448"/>
                <a:gd name="T1" fmla="*/ 90 h 488"/>
                <a:gd name="T2" fmla="*/ 30 w 448"/>
                <a:gd name="T3" fmla="*/ 11 h 488"/>
                <a:gd name="T4" fmla="*/ 0 w 448"/>
                <a:gd name="T5" fmla="*/ 23 h 488"/>
                <a:gd name="T6" fmla="*/ 0 w 448"/>
                <a:gd name="T7" fmla="*/ 414 h 488"/>
                <a:gd name="T8" fmla="*/ 74 w 448"/>
                <a:gd name="T9" fmla="*/ 488 h 488"/>
                <a:gd name="T10" fmla="*/ 374 w 448"/>
                <a:gd name="T11" fmla="*/ 488 h 488"/>
                <a:gd name="T12" fmla="*/ 448 w 448"/>
                <a:gd name="T13" fmla="*/ 414 h 488"/>
                <a:gd name="T14" fmla="*/ 448 w 448"/>
                <a:gd name="T15" fmla="*/ 28 h 488"/>
                <a:gd name="T16" fmla="*/ 419 w 448"/>
                <a:gd name="T17" fmla="*/ 15 h 488"/>
                <a:gd name="T18" fmla="*/ 227 w 448"/>
                <a:gd name="T19" fmla="*/ 9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88">
                  <a:moveTo>
                    <a:pt x="227" y="90"/>
                  </a:moveTo>
                  <a:cubicBezTo>
                    <a:pt x="150" y="90"/>
                    <a:pt x="81" y="60"/>
                    <a:pt x="30" y="11"/>
                  </a:cubicBezTo>
                  <a:cubicBezTo>
                    <a:pt x="19" y="0"/>
                    <a:pt x="0" y="8"/>
                    <a:pt x="0" y="23"/>
                  </a:cubicBezTo>
                  <a:cubicBezTo>
                    <a:pt x="0" y="414"/>
                    <a:pt x="0" y="414"/>
                    <a:pt x="0" y="414"/>
                  </a:cubicBezTo>
                  <a:cubicBezTo>
                    <a:pt x="0" y="455"/>
                    <a:pt x="33" y="488"/>
                    <a:pt x="74" y="488"/>
                  </a:cubicBezTo>
                  <a:cubicBezTo>
                    <a:pt x="374" y="488"/>
                    <a:pt x="374" y="488"/>
                    <a:pt x="374" y="488"/>
                  </a:cubicBezTo>
                  <a:cubicBezTo>
                    <a:pt x="415" y="488"/>
                    <a:pt x="448" y="455"/>
                    <a:pt x="448" y="414"/>
                  </a:cubicBezTo>
                  <a:cubicBezTo>
                    <a:pt x="448" y="28"/>
                    <a:pt x="448" y="28"/>
                    <a:pt x="448" y="28"/>
                  </a:cubicBezTo>
                  <a:cubicBezTo>
                    <a:pt x="448" y="13"/>
                    <a:pt x="430" y="5"/>
                    <a:pt x="419" y="15"/>
                  </a:cubicBezTo>
                  <a:cubicBezTo>
                    <a:pt x="368" y="62"/>
                    <a:pt x="301" y="90"/>
                    <a:pt x="227" y="90"/>
                  </a:cubicBezTo>
                  <a:close/>
                </a:path>
              </a:pathLst>
            </a:custGeom>
            <a:noFill/>
            <a:ln>
              <a:noFill/>
            </a:ln>
          </p:spPr>
          <p:txBody>
            <a:bodyPr vert="horz" wrap="square" lIns="182880" tIns="822960" rIns="0" bIns="91440" numCol="1" anchor="t" anchorCtr="0" compatLnSpc="1">
              <a:prstTxWarp prst="textNoShape">
                <a:avLst/>
              </a:prstTxWarp>
            </a:bodyPr>
            <a:lstStyle/>
            <a:p>
              <a:pPr algn="ctr"/>
              <a:r>
                <a:rPr lang="en-US" sz="2400" dirty="0">
                  <a:solidFill>
                    <a:srgbClr val="4C4C4C"/>
                  </a:solidFill>
                  <a:latin typeface="Arial" panose="020B0604020202020204" pitchFamily="34" charset="0"/>
                  <a:cs typeface="Arial" panose="020B0604020202020204" pitchFamily="34" charset="0"/>
                </a:rPr>
                <a:t>Anti-Spam lawsuits on the rise</a:t>
              </a:r>
            </a:p>
          </p:txBody>
        </p:sp>
        <p:cxnSp>
          <p:nvCxnSpPr>
            <p:cNvPr id="74" name="Straight Connector 73" descr="" title=""/>
            <p:cNvCxnSpPr/>
            <p:nvPr/>
          </p:nvCxnSpPr>
          <p:spPr>
            <a:xfrm>
              <a:off x="12289020" y="5786321"/>
              <a:ext cx="0" cy="355142"/>
            </a:xfrm>
            <a:prstGeom prst="line">
              <a:avLst/>
            </a:prstGeom>
            <a:ln w="12700">
              <a:solidFill>
                <a:srgbClr val="C2C3C4"/>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0" name="Oval 23" descr="" title=""/>
            <p:cNvSpPr>
              <a:spLocks noChangeArrowheads="1"/>
            </p:cNvSpPr>
            <p:nvPr/>
          </p:nvSpPr>
          <p:spPr bwMode="auto">
            <a:xfrm>
              <a:off x="11176204" y="3341433"/>
              <a:ext cx="2225631" cy="2235614"/>
            </a:xfrm>
            <a:prstGeom prst="ellipse">
              <a:avLst/>
            </a:prstGeom>
            <a:solidFill>
              <a:srgbClr val="002856"/>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23" name="Oval 27" descr="" title=""/>
            <p:cNvSpPr>
              <a:spLocks noChangeArrowheads="1"/>
            </p:cNvSpPr>
            <p:nvPr/>
          </p:nvSpPr>
          <p:spPr bwMode="auto">
            <a:xfrm>
              <a:off x="11368841" y="3532534"/>
              <a:ext cx="1849060" cy="1853410"/>
            </a:xfrm>
            <a:prstGeom prst="ellipse">
              <a:avLst/>
            </a:prstGeom>
            <a:solidFill>
              <a:srgbClr val="EE3135"/>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93" name="Freeform 5" descr="" title=""/>
            <p:cNvSpPr>
              <a:spLocks noEditPoints="1"/>
            </p:cNvSpPr>
            <p:nvPr/>
          </p:nvSpPr>
          <p:spPr bwMode="auto">
            <a:xfrm>
              <a:off x="12063878" y="4306993"/>
              <a:ext cx="458164" cy="456861"/>
            </a:xfrm>
            <a:custGeom>
              <a:avLst/>
              <a:gdLst>
                <a:gd name="T0" fmla="*/ 47 w 168"/>
                <a:gd name="T1" fmla="*/ 163 h 167"/>
                <a:gd name="T2" fmla="*/ 82 w 168"/>
                <a:gd name="T3" fmla="*/ 127 h 167"/>
                <a:gd name="T4" fmla="*/ 117 w 168"/>
                <a:gd name="T5" fmla="*/ 163 h 167"/>
                <a:gd name="T6" fmla="*/ 124 w 168"/>
                <a:gd name="T7" fmla="*/ 165 h 167"/>
                <a:gd name="T8" fmla="*/ 132 w 168"/>
                <a:gd name="T9" fmla="*/ 163 h 167"/>
                <a:gd name="T10" fmla="*/ 164 w 168"/>
                <a:gd name="T11" fmla="*/ 131 h 167"/>
                <a:gd name="T12" fmla="*/ 164 w 168"/>
                <a:gd name="T13" fmla="*/ 117 h 167"/>
                <a:gd name="T14" fmla="*/ 128 w 168"/>
                <a:gd name="T15" fmla="*/ 81 h 167"/>
                <a:gd name="T16" fmla="*/ 160 w 168"/>
                <a:gd name="T17" fmla="*/ 49 h 167"/>
                <a:gd name="T18" fmla="*/ 160 w 168"/>
                <a:gd name="T19" fmla="*/ 35 h 167"/>
                <a:gd name="T20" fmla="*/ 132 w 168"/>
                <a:gd name="T21" fmla="*/ 7 h 167"/>
                <a:gd name="T22" fmla="*/ 118 w 168"/>
                <a:gd name="T23" fmla="*/ 7 h 167"/>
                <a:gd name="T24" fmla="*/ 86 w 168"/>
                <a:gd name="T25" fmla="*/ 39 h 167"/>
                <a:gd name="T26" fmla="*/ 50 w 168"/>
                <a:gd name="T27" fmla="*/ 4 h 167"/>
                <a:gd name="T28" fmla="*/ 36 w 168"/>
                <a:gd name="T29" fmla="*/ 4 h 167"/>
                <a:gd name="T30" fmla="*/ 4 w 168"/>
                <a:gd name="T31" fmla="*/ 36 h 167"/>
                <a:gd name="T32" fmla="*/ 4 w 168"/>
                <a:gd name="T33" fmla="*/ 50 h 167"/>
                <a:gd name="T34" fmla="*/ 39 w 168"/>
                <a:gd name="T35" fmla="*/ 85 h 167"/>
                <a:gd name="T36" fmla="*/ 4 w 168"/>
                <a:gd name="T37" fmla="*/ 120 h 167"/>
                <a:gd name="T38" fmla="*/ 4 w 168"/>
                <a:gd name="T39" fmla="*/ 134 h 167"/>
                <a:gd name="T40" fmla="*/ 32 w 168"/>
                <a:gd name="T41" fmla="*/ 163 h 167"/>
                <a:gd name="T42" fmla="*/ 47 w 168"/>
                <a:gd name="T43" fmla="*/ 163 h 167"/>
                <a:gd name="T44" fmla="*/ 61 w 168"/>
                <a:gd name="T45" fmla="*/ 92 h 167"/>
                <a:gd name="T46" fmla="*/ 61 w 168"/>
                <a:gd name="T47" fmla="*/ 78 h 167"/>
                <a:gd name="T48" fmla="*/ 26 w 168"/>
                <a:gd name="T49" fmla="*/ 43 h 167"/>
                <a:gd name="T50" fmla="*/ 43 w 168"/>
                <a:gd name="T51" fmla="*/ 25 h 167"/>
                <a:gd name="T52" fmla="*/ 78 w 168"/>
                <a:gd name="T53" fmla="*/ 61 h 167"/>
                <a:gd name="T54" fmla="*/ 92 w 168"/>
                <a:gd name="T55" fmla="*/ 61 h 167"/>
                <a:gd name="T56" fmla="*/ 124 w 168"/>
                <a:gd name="T57" fmla="*/ 29 h 167"/>
                <a:gd name="T58" fmla="*/ 138 w 168"/>
                <a:gd name="T59" fmla="*/ 43 h 167"/>
                <a:gd name="T60" fmla="*/ 106 w 168"/>
                <a:gd name="T61" fmla="*/ 75 h 167"/>
                <a:gd name="T62" fmla="*/ 106 w 168"/>
                <a:gd name="T63" fmla="*/ 89 h 167"/>
                <a:gd name="T64" fmla="*/ 142 w 168"/>
                <a:gd name="T65" fmla="*/ 124 h 167"/>
                <a:gd name="T66" fmla="*/ 124 w 168"/>
                <a:gd name="T67" fmla="*/ 141 h 167"/>
                <a:gd name="T68" fmla="*/ 89 w 168"/>
                <a:gd name="T69" fmla="*/ 106 h 167"/>
                <a:gd name="T70" fmla="*/ 82 w 168"/>
                <a:gd name="T71" fmla="*/ 103 h 167"/>
                <a:gd name="T72" fmla="*/ 74 w 168"/>
                <a:gd name="T73" fmla="*/ 106 h 167"/>
                <a:gd name="T74" fmla="*/ 39 w 168"/>
                <a:gd name="T75" fmla="*/ 141 h 167"/>
                <a:gd name="T76" fmla="*/ 25 w 168"/>
                <a:gd name="T77" fmla="*/ 127 h 167"/>
                <a:gd name="T78" fmla="*/ 61 w 168"/>
                <a:gd name="T79" fmla="*/ 9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167">
                  <a:moveTo>
                    <a:pt x="47" y="163"/>
                  </a:moveTo>
                  <a:cubicBezTo>
                    <a:pt x="82" y="127"/>
                    <a:pt x="82" y="127"/>
                    <a:pt x="82" y="127"/>
                  </a:cubicBezTo>
                  <a:cubicBezTo>
                    <a:pt x="117" y="163"/>
                    <a:pt x="117" y="163"/>
                    <a:pt x="117" y="163"/>
                  </a:cubicBezTo>
                  <a:cubicBezTo>
                    <a:pt x="119" y="165"/>
                    <a:pt x="122" y="165"/>
                    <a:pt x="124" y="165"/>
                  </a:cubicBezTo>
                  <a:cubicBezTo>
                    <a:pt x="127" y="165"/>
                    <a:pt x="130" y="165"/>
                    <a:pt x="132" y="163"/>
                  </a:cubicBezTo>
                  <a:cubicBezTo>
                    <a:pt x="164" y="131"/>
                    <a:pt x="164" y="131"/>
                    <a:pt x="164" y="131"/>
                  </a:cubicBezTo>
                  <a:cubicBezTo>
                    <a:pt x="168" y="127"/>
                    <a:pt x="168" y="120"/>
                    <a:pt x="164" y="117"/>
                  </a:cubicBezTo>
                  <a:cubicBezTo>
                    <a:pt x="128" y="81"/>
                    <a:pt x="128" y="81"/>
                    <a:pt x="128" y="81"/>
                  </a:cubicBezTo>
                  <a:cubicBezTo>
                    <a:pt x="160" y="49"/>
                    <a:pt x="160" y="49"/>
                    <a:pt x="160" y="49"/>
                  </a:cubicBezTo>
                  <a:cubicBezTo>
                    <a:pt x="164" y="45"/>
                    <a:pt x="164" y="39"/>
                    <a:pt x="160" y="35"/>
                  </a:cubicBezTo>
                  <a:cubicBezTo>
                    <a:pt x="132" y="7"/>
                    <a:pt x="132" y="7"/>
                    <a:pt x="132" y="7"/>
                  </a:cubicBezTo>
                  <a:cubicBezTo>
                    <a:pt x="128" y="3"/>
                    <a:pt x="122" y="3"/>
                    <a:pt x="118" y="7"/>
                  </a:cubicBezTo>
                  <a:cubicBezTo>
                    <a:pt x="86" y="39"/>
                    <a:pt x="86" y="39"/>
                    <a:pt x="86" y="39"/>
                  </a:cubicBezTo>
                  <a:cubicBezTo>
                    <a:pt x="50" y="4"/>
                    <a:pt x="50" y="4"/>
                    <a:pt x="50" y="4"/>
                  </a:cubicBezTo>
                  <a:cubicBezTo>
                    <a:pt x="46" y="0"/>
                    <a:pt x="40" y="0"/>
                    <a:pt x="36" y="4"/>
                  </a:cubicBezTo>
                  <a:cubicBezTo>
                    <a:pt x="4" y="36"/>
                    <a:pt x="4" y="36"/>
                    <a:pt x="4" y="36"/>
                  </a:cubicBezTo>
                  <a:cubicBezTo>
                    <a:pt x="0" y="40"/>
                    <a:pt x="0" y="46"/>
                    <a:pt x="4" y="50"/>
                  </a:cubicBezTo>
                  <a:cubicBezTo>
                    <a:pt x="39" y="85"/>
                    <a:pt x="39" y="85"/>
                    <a:pt x="39" y="85"/>
                  </a:cubicBezTo>
                  <a:cubicBezTo>
                    <a:pt x="4" y="120"/>
                    <a:pt x="4" y="120"/>
                    <a:pt x="4" y="120"/>
                  </a:cubicBezTo>
                  <a:cubicBezTo>
                    <a:pt x="0" y="124"/>
                    <a:pt x="0" y="131"/>
                    <a:pt x="4" y="134"/>
                  </a:cubicBezTo>
                  <a:cubicBezTo>
                    <a:pt x="32" y="163"/>
                    <a:pt x="32" y="163"/>
                    <a:pt x="32" y="163"/>
                  </a:cubicBezTo>
                  <a:cubicBezTo>
                    <a:pt x="36" y="167"/>
                    <a:pt x="43" y="167"/>
                    <a:pt x="47" y="163"/>
                  </a:cubicBezTo>
                  <a:close/>
                  <a:moveTo>
                    <a:pt x="61" y="92"/>
                  </a:moveTo>
                  <a:cubicBezTo>
                    <a:pt x="65" y="88"/>
                    <a:pt x="65" y="82"/>
                    <a:pt x="61" y="78"/>
                  </a:cubicBezTo>
                  <a:cubicBezTo>
                    <a:pt x="26" y="43"/>
                    <a:pt x="26" y="43"/>
                    <a:pt x="26" y="43"/>
                  </a:cubicBezTo>
                  <a:cubicBezTo>
                    <a:pt x="43" y="25"/>
                    <a:pt x="43" y="25"/>
                    <a:pt x="43" y="25"/>
                  </a:cubicBezTo>
                  <a:cubicBezTo>
                    <a:pt x="78" y="61"/>
                    <a:pt x="78" y="61"/>
                    <a:pt x="78" y="61"/>
                  </a:cubicBezTo>
                  <a:cubicBezTo>
                    <a:pt x="82" y="65"/>
                    <a:pt x="89" y="65"/>
                    <a:pt x="92" y="61"/>
                  </a:cubicBezTo>
                  <a:cubicBezTo>
                    <a:pt x="124" y="29"/>
                    <a:pt x="124" y="29"/>
                    <a:pt x="124" y="29"/>
                  </a:cubicBezTo>
                  <a:cubicBezTo>
                    <a:pt x="138" y="43"/>
                    <a:pt x="138" y="43"/>
                    <a:pt x="138" y="43"/>
                  </a:cubicBezTo>
                  <a:cubicBezTo>
                    <a:pt x="106" y="75"/>
                    <a:pt x="106" y="75"/>
                    <a:pt x="106" y="75"/>
                  </a:cubicBezTo>
                  <a:cubicBezTo>
                    <a:pt x="102" y="79"/>
                    <a:pt x="102" y="85"/>
                    <a:pt x="106" y="89"/>
                  </a:cubicBezTo>
                  <a:cubicBezTo>
                    <a:pt x="142" y="124"/>
                    <a:pt x="142" y="124"/>
                    <a:pt x="142" y="124"/>
                  </a:cubicBezTo>
                  <a:cubicBezTo>
                    <a:pt x="124" y="141"/>
                    <a:pt x="124" y="141"/>
                    <a:pt x="124" y="141"/>
                  </a:cubicBezTo>
                  <a:cubicBezTo>
                    <a:pt x="89" y="106"/>
                    <a:pt x="89" y="106"/>
                    <a:pt x="89" y="106"/>
                  </a:cubicBezTo>
                  <a:cubicBezTo>
                    <a:pt x="87" y="104"/>
                    <a:pt x="84" y="103"/>
                    <a:pt x="82" y="103"/>
                  </a:cubicBezTo>
                  <a:cubicBezTo>
                    <a:pt x="79" y="103"/>
                    <a:pt x="76" y="104"/>
                    <a:pt x="74" y="106"/>
                  </a:cubicBezTo>
                  <a:cubicBezTo>
                    <a:pt x="39" y="141"/>
                    <a:pt x="39" y="141"/>
                    <a:pt x="39" y="141"/>
                  </a:cubicBezTo>
                  <a:cubicBezTo>
                    <a:pt x="25" y="127"/>
                    <a:pt x="25" y="127"/>
                    <a:pt x="25" y="127"/>
                  </a:cubicBezTo>
                  <a:lnTo>
                    <a:pt x="61" y="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94" name="Freeform 6" descr="" title=""/>
            <p:cNvSpPr>
              <a:spLocks noEditPoints="1"/>
            </p:cNvSpPr>
            <p:nvPr/>
          </p:nvSpPr>
          <p:spPr bwMode="auto">
            <a:xfrm>
              <a:off x="11823701" y="4068121"/>
              <a:ext cx="900664" cy="937216"/>
            </a:xfrm>
            <a:custGeom>
              <a:avLst/>
              <a:gdLst>
                <a:gd name="T0" fmla="*/ 168 w 330"/>
                <a:gd name="T1" fmla="*/ 342 h 342"/>
                <a:gd name="T2" fmla="*/ 170 w 330"/>
                <a:gd name="T3" fmla="*/ 342 h 342"/>
                <a:gd name="T4" fmla="*/ 172 w 330"/>
                <a:gd name="T5" fmla="*/ 341 h 342"/>
                <a:gd name="T6" fmla="*/ 252 w 330"/>
                <a:gd name="T7" fmla="*/ 289 h 342"/>
                <a:gd name="T8" fmla="*/ 330 w 330"/>
                <a:gd name="T9" fmla="*/ 52 h 342"/>
                <a:gd name="T10" fmla="*/ 330 w 330"/>
                <a:gd name="T11" fmla="*/ 42 h 342"/>
                <a:gd name="T12" fmla="*/ 320 w 330"/>
                <a:gd name="T13" fmla="*/ 42 h 342"/>
                <a:gd name="T14" fmla="*/ 176 w 330"/>
                <a:gd name="T15" fmla="*/ 4 h 342"/>
                <a:gd name="T16" fmla="*/ 170 w 330"/>
                <a:gd name="T17" fmla="*/ 0 h 342"/>
                <a:gd name="T18" fmla="*/ 164 w 330"/>
                <a:gd name="T19" fmla="*/ 4 h 342"/>
                <a:gd name="T20" fmla="*/ 20 w 330"/>
                <a:gd name="T21" fmla="*/ 42 h 342"/>
                <a:gd name="T22" fmla="*/ 0 w 330"/>
                <a:gd name="T23" fmla="*/ 42 h 342"/>
                <a:gd name="T24" fmla="*/ 0 w 330"/>
                <a:gd name="T25" fmla="*/ 52 h 342"/>
                <a:gd name="T26" fmla="*/ 83 w 330"/>
                <a:gd name="T27" fmla="*/ 290 h 342"/>
                <a:gd name="T28" fmla="*/ 168 w 330"/>
                <a:gd name="T29" fmla="*/ 342 h 342"/>
                <a:gd name="T30" fmla="*/ 170 w 330"/>
                <a:gd name="T31" fmla="*/ 24 h 342"/>
                <a:gd name="T32" fmla="*/ 310 w 330"/>
                <a:gd name="T33" fmla="*/ 62 h 342"/>
                <a:gd name="T34" fmla="*/ 239 w 330"/>
                <a:gd name="T35" fmla="*/ 275 h 342"/>
                <a:gd name="T36" fmla="*/ 170 w 330"/>
                <a:gd name="T37" fmla="*/ 322 h 342"/>
                <a:gd name="T38" fmla="*/ 20 w 330"/>
                <a:gd name="T39" fmla="*/ 62 h 342"/>
                <a:gd name="T40" fmla="*/ 170 w 330"/>
                <a:gd name="T41" fmla="*/ 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0" h="342">
                  <a:moveTo>
                    <a:pt x="168" y="342"/>
                  </a:moveTo>
                  <a:cubicBezTo>
                    <a:pt x="170" y="342"/>
                    <a:pt x="170" y="342"/>
                    <a:pt x="170" y="342"/>
                  </a:cubicBezTo>
                  <a:cubicBezTo>
                    <a:pt x="172" y="341"/>
                    <a:pt x="172" y="341"/>
                    <a:pt x="172" y="341"/>
                  </a:cubicBezTo>
                  <a:cubicBezTo>
                    <a:pt x="174" y="341"/>
                    <a:pt x="213" y="330"/>
                    <a:pt x="252" y="289"/>
                  </a:cubicBezTo>
                  <a:cubicBezTo>
                    <a:pt x="288" y="252"/>
                    <a:pt x="330" y="180"/>
                    <a:pt x="330" y="52"/>
                  </a:cubicBezTo>
                  <a:cubicBezTo>
                    <a:pt x="330" y="42"/>
                    <a:pt x="330" y="42"/>
                    <a:pt x="330" y="42"/>
                  </a:cubicBezTo>
                  <a:cubicBezTo>
                    <a:pt x="320" y="42"/>
                    <a:pt x="320" y="42"/>
                    <a:pt x="320" y="42"/>
                  </a:cubicBezTo>
                  <a:cubicBezTo>
                    <a:pt x="270" y="42"/>
                    <a:pt x="220" y="29"/>
                    <a:pt x="176" y="4"/>
                  </a:cubicBezTo>
                  <a:cubicBezTo>
                    <a:pt x="170" y="0"/>
                    <a:pt x="170" y="0"/>
                    <a:pt x="170" y="0"/>
                  </a:cubicBezTo>
                  <a:cubicBezTo>
                    <a:pt x="164" y="4"/>
                    <a:pt x="164" y="4"/>
                    <a:pt x="164" y="4"/>
                  </a:cubicBezTo>
                  <a:cubicBezTo>
                    <a:pt x="120" y="29"/>
                    <a:pt x="70" y="42"/>
                    <a:pt x="20" y="42"/>
                  </a:cubicBezTo>
                  <a:cubicBezTo>
                    <a:pt x="0" y="42"/>
                    <a:pt x="0" y="42"/>
                    <a:pt x="0" y="42"/>
                  </a:cubicBezTo>
                  <a:cubicBezTo>
                    <a:pt x="0" y="52"/>
                    <a:pt x="0" y="52"/>
                    <a:pt x="0" y="52"/>
                  </a:cubicBezTo>
                  <a:cubicBezTo>
                    <a:pt x="0" y="180"/>
                    <a:pt x="45" y="252"/>
                    <a:pt x="83" y="290"/>
                  </a:cubicBezTo>
                  <a:cubicBezTo>
                    <a:pt x="124" y="331"/>
                    <a:pt x="166" y="341"/>
                    <a:pt x="168" y="342"/>
                  </a:cubicBezTo>
                  <a:close/>
                  <a:moveTo>
                    <a:pt x="170" y="24"/>
                  </a:moveTo>
                  <a:cubicBezTo>
                    <a:pt x="213" y="47"/>
                    <a:pt x="261" y="60"/>
                    <a:pt x="310" y="62"/>
                  </a:cubicBezTo>
                  <a:cubicBezTo>
                    <a:pt x="308" y="153"/>
                    <a:pt x="284" y="226"/>
                    <a:pt x="239" y="275"/>
                  </a:cubicBezTo>
                  <a:cubicBezTo>
                    <a:pt x="209" y="307"/>
                    <a:pt x="179" y="319"/>
                    <a:pt x="170" y="322"/>
                  </a:cubicBezTo>
                  <a:cubicBezTo>
                    <a:pt x="150" y="316"/>
                    <a:pt x="24" y="268"/>
                    <a:pt x="20" y="62"/>
                  </a:cubicBezTo>
                  <a:cubicBezTo>
                    <a:pt x="72" y="62"/>
                    <a:pt x="124" y="49"/>
                    <a:pt x="170" y="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grpSp>
      <p:grpSp>
        <p:nvGrpSpPr>
          <p:cNvPr id="26" name="Group 25" descr="" title=""/>
          <p:cNvGrpSpPr/>
          <p:nvPr/>
        </p:nvGrpSpPr>
        <p:grpSpPr>
          <a:xfrm>
            <a:off x="13898104" y="3341433"/>
            <a:ext cx="3075088" cy="4659019"/>
            <a:chOff x="13898104" y="3341433"/>
            <a:chExt cx="3075088" cy="4659019"/>
          </a:xfrm>
        </p:grpSpPr>
        <p:sp>
          <p:nvSpPr>
            <p:cNvPr id="48" name="Freeform 21" descr="" title=""/>
            <p:cNvSpPr>
              <a:spLocks/>
            </p:cNvSpPr>
            <p:nvPr/>
          </p:nvSpPr>
          <p:spPr bwMode="auto">
            <a:xfrm>
              <a:off x="13898104" y="5688734"/>
              <a:ext cx="3075088" cy="2311718"/>
            </a:xfrm>
            <a:custGeom>
              <a:avLst/>
              <a:gdLst>
                <a:gd name="T0" fmla="*/ 226 w 447"/>
                <a:gd name="T1" fmla="*/ 90 h 488"/>
                <a:gd name="T2" fmla="*/ 29 w 447"/>
                <a:gd name="T3" fmla="*/ 11 h 488"/>
                <a:gd name="T4" fmla="*/ 0 w 447"/>
                <a:gd name="T5" fmla="*/ 23 h 488"/>
                <a:gd name="T6" fmla="*/ 0 w 447"/>
                <a:gd name="T7" fmla="*/ 414 h 488"/>
                <a:gd name="T8" fmla="*/ 73 w 447"/>
                <a:gd name="T9" fmla="*/ 488 h 488"/>
                <a:gd name="T10" fmla="*/ 373 w 447"/>
                <a:gd name="T11" fmla="*/ 488 h 488"/>
                <a:gd name="T12" fmla="*/ 447 w 447"/>
                <a:gd name="T13" fmla="*/ 414 h 488"/>
                <a:gd name="T14" fmla="*/ 447 w 447"/>
                <a:gd name="T15" fmla="*/ 28 h 488"/>
                <a:gd name="T16" fmla="*/ 418 w 447"/>
                <a:gd name="T17" fmla="*/ 15 h 488"/>
                <a:gd name="T18" fmla="*/ 226 w 447"/>
                <a:gd name="T19" fmla="*/ 9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488">
                  <a:moveTo>
                    <a:pt x="226" y="90"/>
                  </a:moveTo>
                  <a:cubicBezTo>
                    <a:pt x="149" y="90"/>
                    <a:pt x="80" y="60"/>
                    <a:pt x="29" y="11"/>
                  </a:cubicBezTo>
                  <a:cubicBezTo>
                    <a:pt x="18" y="0"/>
                    <a:pt x="0" y="8"/>
                    <a:pt x="0" y="23"/>
                  </a:cubicBezTo>
                  <a:cubicBezTo>
                    <a:pt x="0" y="414"/>
                    <a:pt x="0" y="414"/>
                    <a:pt x="0" y="414"/>
                  </a:cubicBezTo>
                  <a:cubicBezTo>
                    <a:pt x="0" y="455"/>
                    <a:pt x="33" y="488"/>
                    <a:pt x="73" y="488"/>
                  </a:cubicBezTo>
                  <a:cubicBezTo>
                    <a:pt x="373" y="488"/>
                    <a:pt x="373" y="488"/>
                    <a:pt x="373" y="488"/>
                  </a:cubicBezTo>
                  <a:cubicBezTo>
                    <a:pt x="414" y="488"/>
                    <a:pt x="447" y="455"/>
                    <a:pt x="447" y="414"/>
                  </a:cubicBezTo>
                  <a:cubicBezTo>
                    <a:pt x="447" y="28"/>
                    <a:pt x="447" y="28"/>
                    <a:pt x="447" y="28"/>
                  </a:cubicBezTo>
                  <a:cubicBezTo>
                    <a:pt x="447" y="13"/>
                    <a:pt x="429" y="5"/>
                    <a:pt x="418" y="15"/>
                  </a:cubicBezTo>
                  <a:cubicBezTo>
                    <a:pt x="367" y="62"/>
                    <a:pt x="300" y="90"/>
                    <a:pt x="226" y="90"/>
                  </a:cubicBezTo>
                  <a:close/>
                </a:path>
              </a:pathLst>
            </a:custGeom>
            <a:noFill/>
            <a:ln>
              <a:noFill/>
            </a:ln>
          </p:spPr>
          <p:txBody>
            <a:bodyPr vert="horz" wrap="square" lIns="182880" tIns="822960" rIns="182880" bIns="91440" numCol="1" anchor="t" anchorCtr="0" compatLnSpc="1">
              <a:prstTxWarp prst="textNoShape">
                <a:avLst/>
              </a:prstTxWarp>
            </a:bodyPr>
            <a:lstStyle/>
            <a:p>
              <a:pPr algn="ctr"/>
              <a:r>
                <a:rPr lang="en-US" sz="2400" dirty="0">
                  <a:solidFill>
                    <a:srgbClr val="4C4C4C"/>
                  </a:solidFill>
                  <a:latin typeface="Arial" panose="020B0604020202020204" pitchFamily="34" charset="0"/>
                  <a:cs typeface="Arial" panose="020B0604020202020204" pitchFamily="34" charset="0"/>
                </a:rPr>
                <a:t>CPRA Qualifies for the November Ballot</a:t>
              </a:r>
            </a:p>
          </p:txBody>
        </p:sp>
        <p:cxnSp>
          <p:nvCxnSpPr>
            <p:cNvPr id="75" name="Straight Connector 74" descr="" title=""/>
            <p:cNvCxnSpPr/>
            <p:nvPr/>
          </p:nvCxnSpPr>
          <p:spPr>
            <a:xfrm>
              <a:off x="15435648" y="5786321"/>
              <a:ext cx="0" cy="355142"/>
            </a:xfrm>
            <a:prstGeom prst="line">
              <a:avLst/>
            </a:prstGeom>
            <a:ln w="12700">
              <a:solidFill>
                <a:srgbClr val="C2C3C4"/>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6" name="Oval 19" descr="" title=""/>
            <p:cNvSpPr>
              <a:spLocks noChangeArrowheads="1"/>
            </p:cNvSpPr>
            <p:nvPr/>
          </p:nvSpPr>
          <p:spPr bwMode="auto">
            <a:xfrm>
              <a:off x="14324496" y="3341433"/>
              <a:ext cx="2222304" cy="2235614"/>
            </a:xfrm>
            <a:prstGeom prst="ellipse">
              <a:avLst/>
            </a:prstGeom>
            <a:solidFill>
              <a:srgbClr val="EE3135"/>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47" name="Oval 20" descr="" title=""/>
            <p:cNvSpPr>
              <a:spLocks noChangeArrowheads="1"/>
            </p:cNvSpPr>
            <p:nvPr/>
          </p:nvSpPr>
          <p:spPr bwMode="auto">
            <a:xfrm>
              <a:off x="14513293" y="3532537"/>
              <a:ext cx="1853412" cy="1853412"/>
            </a:xfrm>
            <a:prstGeom prst="ellipse">
              <a:avLst/>
            </a:prstGeom>
            <a:solidFill>
              <a:srgbClr val="002856"/>
            </a:solidFill>
            <a:ln>
              <a:noFill/>
            </a:ln>
          </p:spPr>
          <p:txBody>
            <a:bodyPr vert="horz" wrap="square" lIns="182880" tIns="91440" rIns="182880" bIns="91440" numCol="1" anchor="t" anchorCtr="0" compatLnSpc="1">
              <a:prstTxWarp prst="textNoShape">
                <a:avLst/>
              </a:prstTxWarp>
            </a:bodyPr>
            <a:lstStyle/>
            <a:p>
              <a:pPr algn="ctr"/>
              <a:endParaRPr lang="en-US" sz="4000" dirty="0">
                <a:latin typeface="Arial" panose="020B0604020202020204" pitchFamily="34" charset="0"/>
                <a:cs typeface="Arial" panose="020B0604020202020204" pitchFamily="34" charset="0"/>
              </a:endParaRPr>
            </a:p>
          </p:txBody>
        </p:sp>
        <p:sp>
          <p:nvSpPr>
            <p:cNvPr id="96" name="Rectangle 118" descr="" title=""/>
            <p:cNvSpPr>
              <a:spLocks noChangeArrowheads="1"/>
            </p:cNvSpPr>
            <p:nvPr/>
          </p:nvSpPr>
          <p:spPr bwMode="auto">
            <a:xfrm>
              <a:off x="15505647" y="4327034"/>
              <a:ext cx="181905" cy="619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97" name="Rectangle 119" descr="" title=""/>
            <p:cNvSpPr>
              <a:spLocks noChangeArrowheads="1"/>
            </p:cNvSpPr>
            <p:nvPr/>
          </p:nvSpPr>
          <p:spPr bwMode="auto">
            <a:xfrm>
              <a:off x="15505647" y="4528287"/>
              <a:ext cx="181905" cy="541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98" name="Freeform 120" descr="" title=""/>
            <p:cNvSpPr>
              <a:spLocks noEditPoints="1"/>
            </p:cNvSpPr>
            <p:nvPr/>
          </p:nvSpPr>
          <p:spPr bwMode="auto">
            <a:xfrm>
              <a:off x="14987030" y="4059984"/>
              <a:ext cx="851459" cy="905643"/>
            </a:xfrm>
            <a:custGeom>
              <a:avLst/>
              <a:gdLst>
                <a:gd name="T0" fmla="*/ 183 w 196"/>
                <a:gd name="T1" fmla="*/ 161 h 208"/>
                <a:gd name="T2" fmla="*/ 156 w 196"/>
                <a:gd name="T3" fmla="*/ 195 h 208"/>
                <a:gd name="T4" fmla="*/ 150 w 196"/>
                <a:gd name="T5" fmla="*/ 195 h 208"/>
                <a:gd name="T6" fmla="*/ 106 w 196"/>
                <a:gd name="T7" fmla="*/ 195 h 208"/>
                <a:gd name="T8" fmla="*/ 38 w 196"/>
                <a:gd name="T9" fmla="*/ 195 h 208"/>
                <a:gd name="T10" fmla="*/ 14 w 196"/>
                <a:gd name="T11" fmla="*/ 162 h 208"/>
                <a:gd name="T12" fmla="*/ 125 w 196"/>
                <a:gd name="T13" fmla="*/ 162 h 208"/>
                <a:gd name="T14" fmla="*/ 152 w 196"/>
                <a:gd name="T15" fmla="*/ 191 h 208"/>
                <a:gd name="T16" fmla="*/ 159 w 196"/>
                <a:gd name="T17" fmla="*/ 184 h 208"/>
                <a:gd name="T18" fmla="*/ 152 w 196"/>
                <a:gd name="T19" fmla="*/ 177 h 208"/>
                <a:gd name="T20" fmla="*/ 137 w 196"/>
                <a:gd name="T21" fmla="*/ 155 h 208"/>
                <a:gd name="T22" fmla="*/ 131 w 196"/>
                <a:gd name="T23" fmla="*/ 149 h 208"/>
                <a:gd name="T24" fmla="*/ 42 w 196"/>
                <a:gd name="T25" fmla="*/ 149 h 208"/>
                <a:gd name="T26" fmla="*/ 42 w 196"/>
                <a:gd name="T27" fmla="*/ 23 h 208"/>
                <a:gd name="T28" fmla="*/ 51 w 196"/>
                <a:gd name="T29" fmla="*/ 14 h 208"/>
                <a:gd name="T30" fmla="*/ 174 w 196"/>
                <a:gd name="T31" fmla="*/ 14 h 208"/>
                <a:gd name="T32" fmla="*/ 183 w 196"/>
                <a:gd name="T33" fmla="*/ 23 h 208"/>
                <a:gd name="T34" fmla="*/ 183 w 196"/>
                <a:gd name="T35" fmla="*/ 161 h 208"/>
                <a:gd name="T36" fmla="*/ 174 w 196"/>
                <a:gd name="T37" fmla="*/ 0 h 208"/>
                <a:gd name="T38" fmla="*/ 51 w 196"/>
                <a:gd name="T39" fmla="*/ 0 h 208"/>
                <a:gd name="T40" fmla="*/ 29 w 196"/>
                <a:gd name="T41" fmla="*/ 23 h 208"/>
                <a:gd name="T42" fmla="*/ 29 w 196"/>
                <a:gd name="T43" fmla="*/ 149 h 208"/>
                <a:gd name="T44" fmla="*/ 7 w 196"/>
                <a:gd name="T45" fmla="*/ 149 h 208"/>
                <a:gd name="T46" fmla="*/ 0 w 196"/>
                <a:gd name="T47" fmla="*/ 155 h 208"/>
                <a:gd name="T48" fmla="*/ 37 w 196"/>
                <a:gd name="T49" fmla="*/ 208 h 208"/>
                <a:gd name="T50" fmla="*/ 38 w 196"/>
                <a:gd name="T51" fmla="*/ 208 h 208"/>
                <a:gd name="T52" fmla="*/ 51 w 196"/>
                <a:gd name="T53" fmla="*/ 208 h 208"/>
                <a:gd name="T54" fmla="*/ 150 w 196"/>
                <a:gd name="T55" fmla="*/ 208 h 208"/>
                <a:gd name="T56" fmla="*/ 156 w 196"/>
                <a:gd name="T57" fmla="*/ 208 h 208"/>
                <a:gd name="T58" fmla="*/ 196 w 196"/>
                <a:gd name="T59" fmla="*/ 161 h 208"/>
                <a:gd name="T60" fmla="*/ 196 w 196"/>
                <a:gd name="T61" fmla="*/ 23 h 208"/>
                <a:gd name="T62" fmla="*/ 174 w 196"/>
                <a:gd name="T6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 h="208">
                  <a:moveTo>
                    <a:pt x="183" y="161"/>
                  </a:moveTo>
                  <a:cubicBezTo>
                    <a:pt x="183" y="192"/>
                    <a:pt x="170" y="195"/>
                    <a:pt x="156" y="195"/>
                  </a:cubicBezTo>
                  <a:cubicBezTo>
                    <a:pt x="150" y="195"/>
                    <a:pt x="150" y="195"/>
                    <a:pt x="150" y="195"/>
                  </a:cubicBezTo>
                  <a:cubicBezTo>
                    <a:pt x="106" y="195"/>
                    <a:pt x="106" y="195"/>
                    <a:pt x="106" y="195"/>
                  </a:cubicBezTo>
                  <a:cubicBezTo>
                    <a:pt x="38" y="195"/>
                    <a:pt x="38" y="195"/>
                    <a:pt x="38" y="195"/>
                  </a:cubicBezTo>
                  <a:cubicBezTo>
                    <a:pt x="35" y="194"/>
                    <a:pt x="16" y="190"/>
                    <a:pt x="14" y="162"/>
                  </a:cubicBezTo>
                  <a:cubicBezTo>
                    <a:pt x="125" y="162"/>
                    <a:pt x="125" y="162"/>
                    <a:pt x="125" y="162"/>
                  </a:cubicBezTo>
                  <a:cubicBezTo>
                    <a:pt x="128" y="175"/>
                    <a:pt x="135" y="191"/>
                    <a:pt x="152" y="191"/>
                  </a:cubicBezTo>
                  <a:cubicBezTo>
                    <a:pt x="156" y="191"/>
                    <a:pt x="159" y="188"/>
                    <a:pt x="159" y="184"/>
                  </a:cubicBezTo>
                  <a:cubicBezTo>
                    <a:pt x="159" y="180"/>
                    <a:pt x="156" y="177"/>
                    <a:pt x="152" y="177"/>
                  </a:cubicBezTo>
                  <a:cubicBezTo>
                    <a:pt x="140" y="177"/>
                    <a:pt x="137" y="155"/>
                    <a:pt x="137" y="155"/>
                  </a:cubicBezTo>
                  <a:cubicBezTo>
                    <a:pt x="137" y="151"/>
                    <a:pt x="134" y="149"/>
                    <a:pt x="131" y="149"/>
                  </a:cubicBezTo>
                  <a:cubicBezTo>
                    <a:pt x="42" y="149"/>
                    <a:pt x="42" y="149"/>
                    <a:pt x="42" y="149"/>
                  </a:cubicBezTo>
                  <a:cubicBezTo>
                    <a:pt x="42" y="23"/>
                    <a:pt x="42" y="23"/>
                    <a:pt x="42" y="23"/>
                  </a:cubicBezTo>
                  <a:cubicBezTo>
                    <a:pt x="42" y="18"/>
                    <a:pt x="46" y="14"/>
                    <a:pt x="51" y="14"/>
                  </a:cubicBezTo>
                  <a:cubicBezTo>
                    <a:pt x="174" y="14"/>
                    <a:pt x="174" y="14"/>
                    <a:pt x="174" y="14"/>
                  </a:cubicBezTo>
                  <a:cubicBezTo>
                    <a:pt x="179" y="14"/>
                    <a:pt x="183" y="18"/>
                    <a:pt x="183" y="23"/>
                  </a:cubicBezTo>
                  <a:lnTo>
                    <a:pt x="183" y="161"/>
                  </a:lnTo>
                  <a:close/>
                  <a:moveTo>
                    <a:pt x="174" y="0"/>
                  </a:moveTo>
                  <a:cubicBezTo>
                    <a:pt x="51" y="0"/>
                    <a:pt x="51" y="0"/>
                    <a:pt x="51" y="0"/>
                  </a:cubicBezTo>
                  <a:cubicBezTo>
                    <a:pt x="39" y="0"/>
                    <a:pt x="29" y="10"/>
                    <a:pt x="29" y="23"/>
                  </a:cubicBezTo>
                  <a:cubicBezTo>
                    <a:pt x="29" y="149"/>
                    <a:pt x="29" y="149"/>
                    <a:pt x="29" y="149"/>
                  </a:cubicBezTo>
                  <a:cubicBezTo>
                    <a:pt x="7" y="149"/>
                    <a:pt x="7" y="149"/>
                    <a:pt x="7" y="149"/>
                  </a:cubicBezTo>
                  <a:cubicBezTo>
                    <a:pt x="3" y="149"/>
                    <a:pt x="0" y="152"/>
                    <a:pt x="0" y="155"/>
                  </a:cubicBezTo>
                  <a:cubicBezTo>
                    <a:pt x="0" y="203"/>
                    <a:pt x="36" y="208"/>
                    <a:pt x="37" y="208"/>
                  </a:cubicBezTo>
                  <a:cubicBezTo>
                    <a:pt x="37" y="208"/>
                    <a:pt x="37" y="208"/>
                    <a:pt x="38" y="208"/>
                  </a:cubicBezTo>
                  <a:cubicBezTo>
                    <a:pt x="51" y="208"/>
                    <a:pt x="51" y="208"/>
                    <a:pt x="51" y="208"/>
                  </a:cubicBezTo>
                  <a:cubicBezTo>
                    <a:pt x="150" y="208"/>
                    <a:pt x="150" y="208"/>
                    <a:pt x="150" y="208"/>
                  </a:cubicBezTo>
                  <a:cubicBezTo>
                    <a:pt x="156" y="208"/>
                    <a:pt x="156" y="208"/>
                    <a:pt x="156" y="208"/>
                  </a:cubicBezTo>
                  <a:cubicBezTo>
                    <a:pt x="183" y="208"/>
                    <a:pt x="196" y="193"/>
                    <a:pt x="196" y="161"/>
                  </a:cubicBezTo>
                  <a:cubicBezTo>
                    <a:pt x="196" y="23"/>
                    <a:pt x="196" y="23"/>
                    <a:pt x="196" y="23"/>
                  </a:cubicBezTo>
                  <a:cubicBezTo>
                    <a:pt x="196" y="10"/>
                    <a:pt x="186" y="0"/>
                    <a:pt x="17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99" name="Freeform 121" descr="" title=""/>
            <p:cNvSpPr>
              <a:spLocks/>
            </p:cNvSpPr>
            <p:nvPr/>
          </p:nvSpPr>
          <p:spPr bwMode="auto">
            <a:xfrm>
              <a:off x="15250209" y="4257369"/>
              <a:ext cx="228348" cy="174164"/>
            </a:xfrm>
            <a:custGeom>
              <a:avLst/>
              <a:gdLst>
                <a:gd name="T0" fmla="*/ 24 w 59"/>
                <a:gd name="T1" fmla="*/ 25 h 45"/>
                <a:gd name="T2" fmla="*/ 9 w 59"/>
                <a:gd name="T3" fmla="*/ 13 h 45"/>
                <a:gd name="T4" fmla="*/ 0 w 59"/>
                <a:gd name="T5" fmla="*/ 26 h 45"/>
                <a:gd name="T6" fmla="*/ 25 w 59"/>
                <a:gd name="T7" fmla="*/ 45 h 45"/>
                <a:gd name="T8" fmla="*/ 59 w 59"/>
                <a:gd name="T9" fmla="*/ 11 h 45"/>
                <a:gd name="T10" fmla="*/ 49 w 59"/>
                <a:gd name="T11" fmla="*/ 0 h 45"/>
                <a:gd name="T12" fmla="*/ 24 w 59"/>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9" h="45">
                  <a:moveTo>
                    <a:pt x="24" y="25"/>
                  </a:moveTo>
                  <a:lnTo>
                    <a:pt x="9" y="13"/>
                  </a:lnTo>
                  <a:lnTo>
                    <a:pt x="0" y="26"/>
                  </a:lnTo>
                  <a:lnTo>
                    <a:pt x="25" y="45"/>
                  </a:lnTo>
                  <a:lnTo>
                    <a:pt x="59" y="11"/>
                  </a:lnTo>
                  <a:lnTo>
                    <a:pt x="49" y="0"/>
                  </a:ln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dirty="0">
                <a:latin typeface="Arial" panose="020B0604020202020204" pitchFamily="34" charset="0"/>
                <a:cs typeface="Arial" panose="020B0604020202020204" pitchFamily="34" charset="0"/>
              </a:endParaRPr>
            </a:p>
          </p:txBody>
        </p:sp>
        <p:sp>
          <p:nvSpPr>
            <p:cNvPr id="100" name="Freeform 122" descr="" title=""/>
            <p:cNvSpPr>
              <a:spLocks/>
            </p:cNvSpPr>
            <p:nvPr/>
          </p:nvSpPr>
          <p:spPr bwMode="auto">
            <a:xfrm>
              <a:off x="15250209" y="4450883"/>
              <a:ext cx="228348" cy="174164"/>
            </a:xfrm>
            <a:custGeom>
              <a:avLst/>
              <a:gdLst>
                <a:gd name="T0" fmla="*/ 24 w 59"/>
                <a:gd name="T1" fmla="*/ 25 h 45"/>
                <a:gd name="T2" fmla="*/ 9 w 59"/>
                <a:gd name="T3" fmla="*/ 14 h 45"/>
                <a:gd name="T4" fmla="*/ 0 w 59"/>
                <a:gd name="T5" fmla="*/ 26 h 45"/>
                <a:gd name="T6" fmla="*/ 25 w 59"/>
                <a:gd name="T7" fmla="*/ 45 h 45"/>
                <a:gd name="T8" fmla="*/ 59 w 59"/>
                <a:gd name="T9" fmla="*/ 12 h 45"/>
                <a:gd name="T10" fmla="*/ 49 w 59"/>
                <a:gd name="T11" fmla="*/ 0 h 45"/>
                <a:gd name="T12" fmla="*/ 24 w 59"/>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9" h="45">
                  <a:moveTo>
                    <a:pt x="24" y="25"/>
                  </a:moveTo>
                  <a:lnTo>
                    <a:pt x="9" y="14"/>
                  </a:lnTo>
                  <a:lnTo>
                    <a:pt x="0" y="26"/>
                  </a:lnTo>
                  <a:lnTo>
                    <a:pt x="25" y="45"/>
                  </a:lnTo>
                  <a:lnTo>
                    <a:pt x="59" y="12"/>
                  </a:lnTo>
                  <a:lnTo>
                    <a:pt x="49" y="0"/>
                  </a:ln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3600" dirty="0">
                <a:latin typeface="Arial" panose="020B0604020202020204" pitchFamily="34" charset="0"/>
                <a:cs typeface="Arial" panose="020B0604020202020204" pitchFamily="34" charset="0"/>
              </a:endParaRPr>
            </a:p>
          </p:txBody>
        </p:sp>
      </p:grpSp>
      <p:pic>
        <p:nvPicPr>
          <p:cNvPr id="56" name="Picture 5" descr="" title=""/>
          <p:cNvPicPr>
            <a:picLocks noChangeAspect="1"/>
          </p:cNvPicPr>
          <p:nvPr/>
        </p:nvPicPr>
        <p:blipFill>
          <a:blip r:embed="rId2"/>
          <a:srcRect/>
          <a:stretch>
            <a:fillRect/>
          </a:stretch>
        </p:blipFill>
        <p:spPr>
          <a:xfrm>
            <a:off x="304800" y="8999528"/>
            <a:ext cx="3138402" cy="1195208"/>
          </a:xfrm>
          <a:prstGeom prst="rect">
            <a:avLst/>
          </a:prstGeom>
        </p:spPr>
      </p:pic>
    </p:spTree>
    <p:extLst>
      <p:ext uri="{BB962C8B-B14F-4D97-AF65-F5344CB8AC3E}">
        <p14:creationId xmlns:p14="http://schemas.microsoft.com/office/powerpoint/2010/main" val="414478398"/>
      </p:ext>
    </p:extLst>
  </p:cSld>
  <p:clrMapOvr>
    <a:masterClrMapping/>
  </p:clrMapOvr>
</p:sld>
</file>

<file path=ppt/slides/slide3.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p:cNvSpPr>
            <a:spLocks noGrp="1"/>
          </p:cNvSpPr>
          <p:nvPr>
            <p:ph type="sldNum" sz="quarter" idx="11"/>
          </p:nvPr>
        </p:nvSpPr>
        <p:spPr/>
        <p:txBody>
          <a:bodyPr/>
          <a:lstStyle/>
          <a:p>
            <a:fld id="{B511D280-0087-4025-85DC-7A4BA4039648}" type="slidenum">
              <a:rPr lang="en-AU" smtClean="0"/>
              <a:pPr/>
              <a:t>3</a:t>
            </a:fld>
            <a:endParaRPr lang="en-AU" dirty="0"/>
          </a:p>
        </p:txBody>
      </p:sp>
      <p:graphicFrame>
        <p:nvGraphicFramePr>
          <p:cNvPr id="6" name="Content Placeholder 5" descr="" title=""/>
          <p:cNvGraphicFramePr>
            <a:graphicFrameLocks noGrp="1"/>
          </p:cNvGraphicFramePr>
          <p:nvPr>
            <p:ph sz="quarter" idx="10"/>
            <p:extLst>
              <p:ext uri="{D42A27DB-BD31-4B8C-83A1-F6EECF244321}">
                <p14:modId xmlns:p14="http://schemas.microsoft.com/office/powerpoint/2010/main" val="1143845065"/>
              </p:ext>
            </p:extLst>
          </p:nvPr>
        </p:nvGraphicFramePr>
        <p:xfrm>
          <a:off x="1143000" y="2078536"/>
          <a:ext cx="16040100" cy="6787271"/>
        </p:xfrm>
        <a:graphic>
          <a:graphicData uri="http://schemas.openxmlformats.org/drawingml/2006/table">
            <a:tbl>
              <a:tblPr firstRow="1" bandRow="1">
                <a:tableStyleId>{5C22544A-7EE6-4342-B048-85BDC9FD1C3A}</a:tableStyleId>
              </a:tblPr>
              <a:tblGrid>
                <a:gridCol w="3111858">
                  <a:extLst>
                    <a:ext uri="{9D8B030D-6E8A-4147-A177-3AD203B41FA5}">
                      <a16:colId xmlns:a16="http://schemas.microsoft.com/office/drawing/2014/main" val="1169584138"/>
                    </a:ext>
                  </a:extLst>
                </a:gridCol>
                <a:gridCol w="4889142">
                  <a:extLst>
                    <a:ext uri="{9D8B030D-6E8A-4147-A177-3AD203B41FA5}">
                      <a16:colId xmlns:a16="http://schemas.microsoft.com/office/drawing/2014/main" val="2136009912"/>
                    </a:ext>
                  </a:extLst>
                </a:gridCol>
                <a:gridCol w="4099160">
                  <a:extLst>
                    <a:ext uri="{9D8B030D-6E8A-4147-A177-3AD203B41FA5}">
                      <a16:colId xmlns:a16="http://schemas.microsoft.com/office/drawing/2014/main" val="616189590"/>
                    </a:ext>
                  </a:extLst>
                </a:gridCol>
                <a:gridCol w="3939940">
                  <a:extLst>
                    <a:ext uri="{9D8B030D-6E8A-4147-A177-3AD203B41FA5}">
                      <a16:colId xmlns:a16="http://schemas.microsoft.com/office/drawing/2014/main" val="1315154851"/>
                    </a:ext>
                  </a:extLst>
                </a:gridCol>
              </a:tblGrid>
              <a:tr h="242354">
                <a:tc>
                  <a:txBody>
                    <a:bodyPr/>
                    <a:lstStyle/>
                    <a:p>
                      <a:endParaRPr lang="en-US" sz="2000" dirty="0">
                        <a:latin typeface="Arial" panose="020B0604020202020204" pitchFamily="34" charset="0"/>
                        <a:cs typeface="Arial" panose="020B0604020202020204" pitchFamily="34" charset="0"/>
                      </a:endParaRPr>
                    </a:p>
                  </a:txBody>
                  <a:tcPr marL="209146" marR="209146" marT="41829" marB="41829" anchor="ctr">
                    <a:solidFill>
                      <a:srgbClr val="002856"/>
                    </a:solidFill>
                  </a:tcPr>
                </a:tc>
                <a:tc>
                  <a:txBody>
                    <a:bodyPr/>
                    <a:lstStyle/>
                    <a:p>
                      <a:r>
                        <a:rPr lang="en-US" sz="2000" dirty="0" smtClean="0">
                          <a:latin typeface="Arial" panose="020B0604020202020204" pitchFamily="34" charset="0"/>
                          <a:cs typeface="Arial" panose="020B0604020202020204" pitchFamily="34" charset="0"/>
                        </a:rPr>
                        <a:t>CPRA</a:t>
                      </a:r>
                      <a:endParaRPr lang="en-US" sz="2000" dirty="0">
                        <a:latin typeface="Arial" panose="020B0604020202020204" pitchFamily="34" charset="0"/>
                        <a:cs typeface="Arial" panose="020B0604020202020204" pitchFamily="34" charset="0"/>
                      </a:endParaRPr>
                    </a:p>
                  </a:txBody>
                  <a:tcPr marL="209146" marR="209146" marT="41829" marB="41829" anchor="ctr">
                    <a:solidFill>
                      <a:srgbClr val="002856"/>
                    </a:solidFill>
                  </a:tcPr>
                </a:tc>
                <a:tc>
                  <a:txBody>
                    <a:bodyPr/>
                    <a:lstStyle/>
                    <a:p>
                      <a:r>
                        <a:rPr lang="en-US" sz="2000" dirty="0" smtClean="0">
                          <a:latin typeface="Arial" panose="020B0604020202020204" pitchFamily="34" charset="0"/>
                          <a:cs typeface="Arial" panose="020B0604020202020204" pitchFamily="34" charset="0"/>
                        </a:rPr>
                        <a:t>CCPA</a:t>
                      </a:r>
                      <a:endParaRPr lang="en-US" sz="2000" dirty="0">
                        <a:latin typeface="Arial" panose="020B0604020202020204" pitchFamily="34" charset="0"/>
                        <a:cs typeface="Arial" panose="020B0604020202020204" pitchFamily="34" charset="0"/>
                      </a:endParaRPr>
                    </a:p>
                  </a:txBody>
                  <a:tcPr marL="209146" marR="209146" marT="41829" marB="41829" anchor="ctr">
                    <a:solidFill>
                      <a:srgbClr val="002856"/>
                    </a:solidFill>
                  </a:tcPr>
                </a:tc>
                <a:tc>
                  <a:txBody>
                    <a:bodyPr/>
                    <a:lstStyle/>
                    <a:p>
                      <a:r>
                        <a:rPr lang="en-US" sz="2000" dirty="0" smtClean="0">
                          <a:latin typeface="Arial" panose="020B0604020202020204" pitchFamily="34" charset="0"/>
                          <a:cs typeface="Arial" panose="020B0604020202020204" pitchFamily="34" charset="0"/>
                        </a:rPr>
                        <a:t>GDPR</a:t>
                      </a:r>
                      <a:endParaRPr lang="en-US" sz="2000" dirty="0">
                        <a:latin typeface="Arial" panose="020B0604020202020204" pitchFamily="34" charset="0"/>
                        <a:cs typeface="Arial" panose="020B0604020202020204" pitchFamily="34" charset="0"/>
                      </a:endParaRPr>
                    </a:p>
                  </a:txBody>
                  <a:tcPr marL="209146" marR="209146" marT="41829" marB="41829" anchor="ctr">
                    <a:solidFill>
                      <a:srgbClr val="002856"/>
                    </a:solidFill>
                  </a:tcPr>
                </a:tc>
                <a:extLst>
                  <a:ext uri="{0D108BD9-81ED-4DB2-BD59-A6C34878D82A}">
                    <a16:rowId xmlns:a16="http://schemas.microsoft.com/office/drawing/2014/main" val="71222246"/>
                  </a:ext>
                </a:extLst>
              </a:tr>
              <a:tr h="1554480">
                <a:tc>
                  <a:txBody>
                    <a:bodyPr/>
                    <a:lstStyle/>
                    <a:p>
                      <a:r>
                        <a:rPr lang="en-US" sz="1400" dirty="0" smtClean="0">
                          <a:solidFill>
                            <a:srgbClr val="4C4C4C"/>
                          </a:solidFill>
                          <a:latin typeface="Arial" panose="020B0604020202020204" pitchFamily="34" charset="0"/>
                          <a:cs typeface="Arial" panose="020B0604020202020204" pitchFamily="34" charset="0"/>
                        </a:rPr>
                        <a:t>Data</a:t>
                      </a:r>
                      <a:r>
                        <a:rPr lang="en-US" sz="1400" baseline="0" dirty="0" smtClean="0">
                          <a:solidFill>
                            <a:srgbClr val="4C4C4C"/>
                          </a:solidFill>
                          <a:latin typeface="Arial" panose="020B0604020202020204" pitchFamily="34" charset="0"/>
                          <a:cs typeface="Arial" panose="020B0604020202020204" pitchFamily="34" charset="0"/>
                        </a:rPr>
                        <a:t> Rights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Access, </a:t>
                      </a:r>
                    </a:p>
                    <a:p>
                      <a:r>
                        <a:rPr lang="en-US" sz="1400" dirty="0" smtClean="0">
                          <a:solidFill>
                            <a:srgbClr val="4C4C4C"/>
                          </a:solidFill>
                          <a:latin typeface="Arial" panose="020B0604020202020204" pitchFamily="34" charset="0"/>
                          <a:cs typeface="Arial" panose="020B0604020202020204" pitchFamily="34" charset="0"/>
                        </a:rPr>
                        <a:t>Deletion (+Business</a:t>
                      </a:r>
                      <a:r>
                        <a:rPr lang="en-US" sz="1400" baseline="0" dirty="0" smtClean="0">
                          <a:solidFill>
                            <a:srgbClr val="4C4C4C"/>
                          </a:solidFill>
                          <a:latin typeface="Arial" panose="020B0604020202020204" pitchFamily="34" charset="0"/>
                          <a:cs typeface="Arial" panose="020B0604020202020204" pitchFamily="34" charset="0"/>
                        </a:rPr>
                        <a:t> </a:t>
                      </a:r>
                      <a:r>
                        <a:rPr lang="en-US" sz="1400" dirty="0" smtClean="0">
                          <a:solidFill>
                            <a:srgbClr val="4C4C4C"/>
                          </a:solidFill>
                          <a:latin typeface="Arial" panose="020B0604020202020204" pitchFamily="34" charset="0"/>
                          <a:cs typeface="Arial" panose="020B0604020202020204" pitchFamily="34" charset="0"/>
                        </a:rPr>
                        <a:t>Notification Duty)</a:t>
                      </a:r>
                      <a:endParaRPr lang="en-US" sz="1400" baseline="0" dirty="0" smtClean="0">
                        <a:solidFill>
                          <a:srgbClr val="4C4C4C"/>
                        </a:solidFill>
                        <a:latin typeface="Arial" panose="020B0604020202020204" pitchFamily="34" charset="0"/>
                        <a:cs typeface="Arial" panose="020B0604020202020204" pitchFamily="34" charset="0"/>
                      </a:endParaRPr>
                    </a:p>
                    <a:p>
                      <a:r>
                        <a:rPr lang="en-US" sz="1400" baseline="0" dirty="0" smtClean="0">
                          <a:solidFill>
                            <a:srgbClr val="4C4C4C"/>
                          </a:solidFill>
                          <a:latin typeface="Arial" panose="020B0604020202020204" pitchFamily="34" charset="0"/>
                          <a:cs typeface="Arial" panose="020B0604020202020204" pitchFamily="34" charset="0"/>
                        </a:rPr>
                        <a:t>Portability, </a:t>
                      </a:r>
                    </a:p>
                    <a:p>
                      <a:r>
                        <a:rPr lang="en-US" sz="1400" baseline="0" dirty="0" smtClean="0">
                          <a:solidFill>
                            <a:srgbClr val="4C4C4C"/>
                          </a:solidFill>
                          <a:latin typeface="Arial" panose="020B0604020202020204" pitchFamily="34" charset="0"/>
                          <a:cs typeface="Arial" panose="020B0604020202020204" pitchFamily="34" charset="0"/>
                        </a:rPr>
                        <a:t>Say No to Sale, </a:t>
                      </a:r>
                    </a:p>
                    <a:p>
                      <a:r>
                        <a:rPr lang="en-US" sz="1400" baseline="0" dirty="0" smtClean="0">
                          <a:solidFill>
                            <a:srgbClr val="4C4C4C"/>
                          </a:solidFill>
                          <a:latin typeface="Arial" panose="020B0604020202020204" pitchFamily="34" charset="0"/>
                          <a:cs typeface="Arial" panose="020B0604020202020204" pitchFamily="34" charset="0"/>
                        </a:rPr>
                        <a:t>Rectification</a:t>
                      </a:r>
                    </a:p>
                    <a:p>
                      <a:r>
                        <a:rPr lang="en-US" sz="1400" baseline="0" dirty="0" smtClean="0">
                          <a:solidFill>
                            <a:srgbClr val="4C4C4C"/>
                          </a:solidFill>
                          <a:latin typeface="Arial" panose="020B0604020202020204" pitchFamily="34" charset="0"/>
                          <a:cs typeface="Arial" panose="020B0604020202020204" pitchFamily="34" charset="0"/>
                        </a:rPr>
                        <a:t>Limit Use of Sensitive Personal Information</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Access,</a:t>
                      </a:r>
                      <a:r>
                        <a:rPr lang="en-US" sz="1400" baseline="0" dirty="0" smtClean="0">
                          <a:solidFill>
                            <a:srgbClr val="4C4C4C"/>
                          </a:solidFill>
                          <a:latin typeface="Arial" panose="020B0604020202020204" pitchFamily="34" charset="0"/>
                          <a:cs typeface="Arial" panose="020B0604020202020204" pitchFamily="34" charset="0"/>
                        </a:rPr>
                        <a:t> </a:t>
                      </a:r>
                    </a:p>
                    <a:p>
                      <a:r>
                        <a:rPr lang="en-US" sz="1400" baseline="0" dirty="0" smtClean="0">
                          <a:solidFill>
                            <a:srgbClr val="4C4C4C"/>
                          </a:solidFill>
                          <a:latin typeface="Arial" panose="020B0604020202020204" pitchFamily="34" charset="0"/>
                          <a:cs typeface="Arial" panose="020B0604020202020204" pitchFamily="34" charset="0"/>
                        </a:rPr>
                        <a:t>Deletion, </a:t>
                      </a:r>
                    </a:p>
                    <a:p>
                      <a:r>
                        <a:rPr lang="en-US" sz="1400" baseline="0" dirty="0" smtClean="0">
                          <a:solidFill>
                            <a:srgbClr val="4C4C4C"/>
                          </a:solidFill>
                          <a:latin typeface="Arial" panose="020B0604020202020204" pitchFamily="34" charset="0"/>
                          <a:cs typeface="Arial" panose="020B0604020202020204" pitchFamily="34" charset="0"/>
                        </a:rPr>
                        <a:t>Portability (Implied), </a:t>
                      </a:r>
                    </a:p>
                    <a:p>
                      <a:r>
                        <a:rPr lang="en-US" sz="1400" baseline="0" dirty="0" smtClean="0">
                          <a:solidFill>
                            <a:srgbClr val="4C4C4C"/>
                          </a:solidFill>
                          <a:latin typeface="Arial" panose="020B0604020202020204" pitchFamily="34" charset="0"/>
                          <a:cs typeface="Arial" panose="020B0604020202020204" pitchFamily="34" charset="0"/>
                        </a:rPr>
                        <a:t>Say No to Sale</a:t>
                      </a:r>
                    </a:p>
                    <a:p>
                      <a:r>
                        <a:rPr lang="en-US" sz="1400" baseline="0" dirty="0" smtClean="0">
                          <a:solidFill>
                            <a:srgbClr val="4C4C4C"/>
                          </a:solidFill>
                          <a:latin typeface="Arial" panose="020B0604020202020204" pitchFamily="34" charset="0"/>
                          <a:cs typeface="Arial" panose="020B0604020202020204" pitchFamily="34" charset="0"/>
                        </a:rPr>
                        <a:t>Non-Discrimination</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Access,</a:t>
                      </a:r>
                      <a:r>
                        <a:rPr lang="en-US" sz="1400" baseline="0" dirty="0" smtClean="0">
                          <a:solidFill>
                            <a:srgbClr val="4C4C4C"/>
                          </a:solidFill>
                          <a:latin typeface="Arial" panose="020B0604020202020204" pitchFamily="34" charset="0"/>
                          <a:cs typeface="Arial" panose="020B0604020202020204" pitchFamily="34" charset="0"/>
                        </a:rPr>
                        <a:t> </a:t>
                      </a:r>
                    </a:p>
                    <a:p>
                      <a:r>
                        <a:rPr lang="en-US" sz="1400" baseline="0" dirty="0" smtClean="0">
                          <a:solidFill>
                            <a:srgbClr val="4C4C4C"/>
                          </a:solidFill>
                          <a:latin typeface="Arial" panose="020B0604020202020204" pitchFamily="34" charset="0"/>
                          <a:cs typeface="Arial" panose="020B0604020202020204" pitchFamily="34" charset="0"/>
                        </a:rPr>
                        <a:t>Deletion, </a:t>
                      </a:r>
                    </a:p>
                    <a:p>
                      <a:r>
                        <a:rPr lang="en-US" sz="1400" baseline="0" dirty="0" smtClean="0">
                          <a:solidFill>
                            <a:srgbClr val="4C4C4C"/>
                          </a:solidFill>
                          <a:latin typeface="Arial" panose="020B0604020202020204" pitchFamily="34" charset="0"/>
                          <a:cs typeface="Arial" panose="020B0604020202020204" pitchFamily="34" charset="0"/>
                        </a:rPr>
                        <a:t>Portability, </a:t>
                      </a:r>
                    </a:p>
                    <a:p>
                      <a:r>
                        <a:rPr lang="en-US" sz="1400" baseline="0" dirty="0" smtClean="0">
                          <a:solidFill>
                            <a:srgbClr val="4C4C4C"/>
                          </a:solidFill>
                          <a:latin typeface="Arial" panose="020B0604020202020204" pitchFamily="34" charset="0"/>
                          <a:cs typeface="Arial" panose="020B0604020202020204" pitchFamily="34" charset="0"/>
                        </a:rPr>
                        <a:t>Say No to Sale (Implied under right of objection), </a:t>
                      </a:r>
                    </a:p>
                    <a:p>
                      <a:r>
                        <a:rPr lang="en-US" sz="1400" baseline="0" dirty="0" smtClean="0">
                          <a:solidFill>
                            <a:srgbClr val="4C4C4C"/>
                          </a:solidFill>
                          <a:latin typeface="Arial" panose="020B0604020202020204" pitchFamily="34" charset="0"/>
                          <a:cs typeface="Arial" panose="020B0604020202020204" pitchFamily="34" charset="0"/>
                        </a:rPr>
                        <a:t>Rectification</a:t>
                      </a:r>
                    </a:p>
                    <a:p>
                      <a:r>
                        <a:rPr lang="en-US" sz="1400" baseline="0" dirty="0" smtClean="0">
                          <a:solidFill>
                            <a:srgbClr val="4C4C4C"/>
                          </a:solidFill>
                          <a:latin typeface="Arial" panose="020B0604020202020204" pitchFamily="34" charset="0"/>
                          <a:cs typeface="Arial" panose="020B0604020202020204" pitchFamily="34" charset="0"/>
                        </a:rPr>
                        <a:t>Limit Use of Sensitive Personal Information</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extLst>
                  <a:ext uri="{0D108BD9-81ED-4DB2-BD59-A6C34878D82A}">
                    <a16:rowId xmlns:a16="http://schemas.microsoft.com/office/drawing/2014/main" val="2554893429"/>
                  </a:ext>
                </a:extLst>
              </a:tr>
              <a:tr h="491400">
                <a:tc>
                  <a:txBody>
                    <a:bodyPr/>
                    <a:lstStyle/>
                    <a:p>
                      <a:r>
                        <a:rPr lang="en-US" sz="1400" dirty="0" smtClean="0">
                          <a:solidFill>
                            <a:srgbClr val="4C4C4C"/>
                          </a:solidFill>
                          <a:latin typeface="Arial" panose="020B0604020202020204" pitchFamily="34" charset="0"/>
                          <a:cs typeface="Arial" panose="020B0604020202020204" pitchFamily="34" charset="0"/>
                        </a:rPr>
                        <a:t>Requires "Do Not Sell My Personal Information" Button</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 (+Do not share personal information for cross-context behavioral advertising)</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No</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extLst>
                  <a:ext uri="{0D108BD9-81ED-4DB2-BD59-A6C34878D82A}">
                    <a16:rowId xmlns:a16="http://schemas.microsoft.com/office/drawing/2014/main" val="2451398825"/>
                  </a:ext>
                </a:extLst>
              </a:tr>
              <a:tr h="1120571">
                <a:tc>
                  <a:txBody>
                    <a:bodyPr/>
                    <a:lstStyle/>
                    <a:p>
                      <a:r>
                        <a:rPr lang="en-US" sz="1400" dirty="0" smtClean="0">
                          <a:solidFill>
                            <a:srgbClr val="4C4C4C"/>
                          </a:solidFill>
                          <a:latin typeface="Arial" panose="020B0604020202020204" pitchFamily="34" charset="0"/>
                          <a:cs typeface="Arial" panose="020B0604020202020204" pitchFamily="34" charset="0"/>
                        </a:rPr>
                        <a:t>Service Provider Contracts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Characterize</a:t>
                      </a:r>
                      <a:r>
                        <a:rPr lang="en-US" sz="1400" baseline="0" dirty="0" smtClean="0">
                          <a:solidFill>
                            <a:srgbClr val="4C4C4C"/>
                          </a:solidFill>
                          <a:latin typeface="Arial" panose="020B0604020202020204" pitchFamily="34" charset="0"/>
                          <a:cs typeface="Arial" panose="020B0604020202020204" pitchFamily="34" charset="0"/>
                        </a:rPr>
                        <a:t> recipient as service provider or contractor, more prescriptive provisions regarding what agreements with contractors should contain, direct obligations on service providers to assist business with CPRA compliance activities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Prohibit</a:t>
                      </a:r>
                      <a:r>
                        <a:rPr lang="en-US" sz="1400" baseline="0" dirty="0" smtClean="0">
                          <a:solidFill>
                            <a:srgbClr val="4C4C4C"/>
                          </a:solidFill>
                          <a:latin typeface="Arial" panose="020B0604020202020204" pitchFamily="34" charset="0"/>
                          <a:cs typeface="Arial" panose="020B0604020202020204" pitchFamily="34" charset="0"/>
                        </a:rPr>
                        <a:t> disclosure, use, retaining or selling personal information, certification requirements, security practices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Processor requirements under Article 28</a:t>
                      </a:r>
                      <a:r>
                        <a:rPr lang="en-US" sz="1400" baseline="0" dirty="0" smtClean="0">
                          <a:solidFill>
                            <a:srgbClr val="4C4C4C"/>
                          </a:solidFill>
                          <a:latin typeface="Arial" panose="020B0604020202020204" pitchFamily="34" charset="0"/>
                          <a:cs typeface="Arial" panose="020B0604020202020204" pitchFamily="34" charset="0"/>
                        </a:rPr>
                        <a:t> of the GDPR, SCCs 2010</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extLst>
                  <a:ext uri="{0D108BD9-81ED-4DB2-BD59-A6C34878D82A}">
                    <a16:rowId xmlns:a16="http://schemas.microsoft.com/office/drawing/2014/main" val="3899629743"/>
                  </a:ext>
                </a:extLst>
              </a:tr>
              <a:tr h="281677">
                <a:tc>
                  <a:txBody>
                    <a:bodyPr/>
                    <a:lstStyle/>
                    <a:p>
                      <a:r>
                        <a:rPr lang="en-US" sz="1400" dirty="0" smtClean="0">
                          <a:solidFill>
                            <a:srgbClr val="4C4C4C"/>
                          </a:solidFill>
                          <a:latin typeface="Arial" panose="020B0604020202020204" pitchFamily="34" charset="0"/>
                          <a:cs typeface="Arial" panose="020B0604020202020204" pitchFamily="34" charset="0"/>
                        </a:rPr>
                        <a:t>Storage</a:t>
                      </a:r>
                      <a:r>
                        <a:rPr lang="en-US" sz="1400" baseline="0" dirty="0" smtClean="0">
                          <a:solidFill>
                            <a:srgbClr val="4C4C4C"/>
                          </a:solidFill>
                          <a:latin typeface="Arial" panose="020B0604020202020204" pitchFamily="34" charset="0"/>
                          <a:cs typeface="Arial" panose="020B0604020202020204" pitchFamily="34" charset="0"/>
                        </a:rPr>
                        <a:t> Limitation</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No</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extLst>
                  <a:ext uri="{0D108BD9-81ED-4DB2-BD59-A6C34878D82A}">
                    <a16:rowId xmlns:a16="http://schemas.microsoft.com/office/drawing/2014/main" val="3792028553"/>
                  </a:ext>
                </a:extLst>
              </a:tr>
              <a:tr h="281677">
                <a:tc>
                  <a:txBody>
                    <a:bodyPr/>
                    <a:lstStyle/>
                    <a:p>
                      <a:r>
                        <a:rPr lang="en-US" sz="1400" dirty="0" smtClean="0">
                          <a:solidFill>
                            <a:srgbClr val="4C4C4C"/>
                          </a:solidFill>
                          <a:latin typeface="Arial" panose="020B0604020202020204" pitchFamily="34" charset="0"/>
                          <a:cs typeface="Arial" panose="020B0604020202020204" pitchFamily="34" charset="0"/>
                        </a:rPr>
                        <a:t>Data Minimization</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No</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extLst>
                  <a:ext uri="{0D108BD9-81ED-4DB2-BD59-A6C34878D82A}">
                    <a16:rowId xmlns:a16="http://schemas.microsoft.com/office/drawing/2014/main" val="3794543523"/>
                  </a:ext>
                </a:extLst>
              </a:tr>
              <a:tr h="544229">
                <a:tc>
                  <a:txBody>
                    <a:bodyPr/>
                    <a:lstStyle/>
                    <a:p>
                      <a:r>
                        <a:rPr lang="en-US" sz="1400" dirty="0" smtClean="0">
                          <a:solidFill>
                            <a:srgbClr val="4C4C4C"/>
                          </a:solidFill>
                          <a:latin typeface="Arial" panose="020B0604020202020204" pitchFamily="34" charset="0"/>
                          <a:cs typeface="Arial" panose="020B0604020202020204" pitchFamily="34" charset="0"/>
                        </a:rPr>
                        <a:t>High Risk Processors Required to Perform</a:t>
                      </a:r>
                      <a:r>
                        <a:rPr lang="en-US" sz="1400" baseline="0" dirty="0" smtClean="0">
                          <a:solidFill>
                            <a:srgbClr val="4C4C4C"/>
                          </a:solidFill>
                          <a:latin typeface="Arial" panose="020B0604020202020204" pitchFamily="34" charset="0"/>
                          <a:cs typeface="Arial" panose="020B0604020202020204" pitchFamily="34" charset="0"/>
                        </a:rPr>
                        <a:t> Risk Assessments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No</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extLst>
                  <a:ext uri="{0D108BD9-81ED-4DB2-BD59-A6C34878D82A}">
                    <a16:rowId xmlns:a16="http://schemas.microsoft.com/office/drawing/2014/main" val="1755182971"/>
                  </a:ext>
                </a:extLst>
              </a:tr>
              <a:tr h="491400">
                <a:tc>
                  <a:txBody>
                    <a:bodyPr/>
                    <a:lstStyle/>
                    <a:p>
                      <a:r>
                        <a:rPr lang="en-US" sz="1400" dirty="0" smtClean="0">
                          <a:solidFill>
                            <a:srgbClr val="4C4C4C"/>
                          </a:solidFill>
                          <a:latin typeface="Arial" panose="020B0604020202020204" pitchFamily="34" charset="0"/>
                          <a:cs typeface="Arial" panose="020B0604020202020204" pitchFamily="34" charset="0"/>
                        </a:rPr>
                        <a:t>Penalties for</a:t>
                      </a:r>
                      <a:r>
                        <a:rPr lang="en-US" sz="1400" baseline="0" dirty="0" smtClean="0">
                          <a:solidFill>
                            <a:srgbClr val="4C4C4C"/>
                          </a:solidFill>
                          <a:latin typeface="Arial" panose="020B0604020202020204" pitchFamily="34" charset="0"/>
                          <a:cs typeface="Arial" panose="020B0604020202020204" pitchFamily="34" charset="0"/>
                        </a:rPr>
                        <a:t> Stolen </a:t>
                      </a:r>
                      <a:r>
                        <a:rPr lang="en-US" sz="1400" dirty="0" smtClean="0">
                          <a:solidFill>
                            <a:srgbClr val="4C4C4C"/>
                          </a:solidFill>
                          <a:latin typeface="Arial" panose="020B0604020202020204" pitchFamily="34" charset="0"/>
                          <a:cs typeface="Arial" panose="020B0604020202020204" pitchFamily="34" charset="0"/>
                        </a:rPr>
                        <a:t>Email</a:t>
                      </a:r>
                      <a:r>
                        <a:rPr lang="en-US" sz="1400" baseline="0" dirty="0" smtClean="0">
                          <a:solidFill>
                            <a:srgbClr val="4C4C4C"/>
                          </a:solidFill>
                          <a:latin typeface="Arial" panose="020B0604020202020204" pitchFamily="34" charset="0"/>
                          <a:cs typeface="Arial" panose="020B0604020202020204" pitchFamily="34" charset="0"/>
                        </a:rPr>
                        <a:t> + Password</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No</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extLst>
                  <a:ext uri="{0D108BD9-81ED-4DB2-BD59-A6C34878D82A}">
                    <a16:rowId xmlns:a16="http://schemas.microsoft.com/office/drawing/2014/main" val="3878941931"/>
                  </a:ext>
                </a:extLst>
              </a:tr>
              <a:tr h="491400">
                <a:tc>
                  <a:txBody>
                    <a:bodyPr/>
                    <a:lstStyle/>
                    <a:p>
                      <a:r>
                        <a:rPr lang="en-US" sz="1400" dirty="0" smtClean="0">
                          <a:solidFill>
                            <a:srgbClr val="4C4C4C"/>
                          </a:solidFill>
                          <a:latin typeface="Arial" panose="020B0604020202020204" pitchFamily="34" charset="0"/>
                          <a:cs typeface="Arial" panose="020B0604020202020204" pitchFamily="34" charset="0"/>
                        </a:rPr>
                        <a:t>Right to Opt Out of Advertisers Using Geolocation</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No</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rgbClr val="C2C3C4">
                        <a:alpha val="30000"/>
                      </a:srgbClr>
                    </a:solidFill>
                  </a:tcPr>
                </a:tc>
                <a:extLst>
                  <a:ext uri="{0D108BD9-81ED-4DB2-BD59-A6C34878D82A}">
                    <a16:rowId xmlns:a16="http://schemas.microsoft.com/office/drawing/2014/main" val="619586774"/>
                  </a:ext>
                </a:extLst>
              </a:tr>
              <a:tr h="491400">
                <a:tc>
                  <a:txBody>
                    <a:bodyPr/>
                    <a:lstStyle/>
                    <a:p>
                      <a:r>
                        <a:rPr lang="en-US" sz="1400" dirty="0" smtClean="0">
                          <a:solidFill>
                            <a:srgbClr val="4C4C4C"/>
                          </a:solidFill>
                          <a:latin typeface="Arial" panose="020B0604020202020204" pitchFamily="34" charset="0"/>
                          <a:cs typeface="Arial" panose="020B0604020202020204" pitchFamily="34" charset="0"/>
                        </a:rPr>
                        <a:t>Covers Employees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Retroactively Extends Delay Until January 1, 2023</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Delayed Implementation Until January 1, 2021</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solidFill>
                      <a:schemeClr val="bg1">
                        <a:alpha val="30000"/>
                      </a:schemeClr>
                    </a:solidFill>
                  </a:tcPr>
                </a:tc>
                <a:extLst>
                  <a:ext uri="{0D108BD9-81ED-4DB2-BD59-A6C34878D82A}">
                    <a16:rowId xmlns:a16="http://schemas.microsoft.com/office/drawing/2014/main" val="600652974"/>
                  </a:ext>
                </a:extLst>
              </a:tr>
              <a:tr h="491400">
                <a:tc>
                  <a:txBody>
                    <a:bodyPr/>
                    <a:lstStyle/>
                    <a:p>
                      <a:r>
                        <a:rPr lang="en-US" sz="1400" baseline="0" dirty="0" smtClean="0">
                          <a:solidFill>
                            <a:srgbClr val="4C4C4C"/>
                          </a:solidFill>
                          <a:latin typeface="Arial" panose="020B0604020202020204" pitchFamily="34" charset="0"/>
                          <a:cs typeface="Arial" panose="020B0604020202020204" pitchFamily="34" charset="0"/>
                        </a:rPr>
                        <a:t>Dedicated Enforcement Agency/Authority</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lnB w="12700" cap="flat" cmpd="sng" algn="ctr">
                      <a:solidFill>
                        <a:srgbClr val="E5E9EE"/>
                      </a:solidFill>
                      <a:prstDash val="solid"/>
                      <a:round/>
                      <a:headEnd type="none" w="med" len="med"/>
                      <a:tailEnd type="none" w="med" len="med"/>
                    </a:lnB>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lnB w="12700" cap="flat" cmpd="sng" algn="ctr">
                      <a:solidFill>
                        <a:srgbClr val="E5E9EE"/>
                      </a:solidFill>
                      <a:prstDash val="solid"/>
                      <a:round/>
                      <a:headEnd type="none" w="med" len="med"/>
                      <a:tailEnd type="none" w="med" len="med"/>
                    </a:lnB>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No</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lnB w="12700" cap="flat" cmpd="sng" algn="ctr">
                      <a:solidFill>
                        <a:srgbClr val="E5E9EE"/>
                      </a:solidFill>
                      <a:prstDash val="solid"/>
                      <a:round/>
                      <a:headEnd type="none" w="med" len="med"/>
                      <a:tailEnd type="none" w="med" len="med"/>
                    </a:lnB>
                    <a:solidFill>
                      <a:srgbClr val="C2C3C4">
                        <a:alpha val="30000"/>
                      </a:srgbClr>
                    </a:solidFill>
                  </a:tcPr>
                </a:tc>
                <a:tc>
                  <a:txBody>
                    <a:bodyPr/>
                    <a:lstStyle/>
                    <a:p>
                      <a:r>
                        <a:rPr lang="en-US" sz="1400" dirty="0" smtClean="0">
                          <a:solidFill>
                            <a:srgbClr val="4C4C4C"/>
                          </a:solidFill>
                          <a:latin typeface="Arial" panose="020B0604020202020204" pitchFamily="34" charset="0"/>
                          <a:cs typeface="Arial" panose="020B0604020202020204" pitchFamily="34" charset="0"/>
                        </a:rPr>
                        <a:t>Yes</a:t>
                      </a:r>
                      <a:endParaRPr lang="en-US" sz="1400" dirty="0">
                        <a:solidFill>
                          <a:srgbClr val="4C4C4C"/>
                        </a:solidFill>
                        <a:latin typeface="Arial" panose="020B0604020202020204" pitchFamily="34" charset="0"/>
                        <a:cs typeface="Arial" panose="020B0604020202020204" pitchFamily="34" charset="0"/>
                      </a:endParaRPr>
                    </a:p>
                  </a:txBody>
                  <a:tcPr marL="209146" marR="209146" marT="41829" marB="41829" anchor="ctr">
                    <a:lnB w="12700" cap="flat" cmpd="sng" algn="ctr">
                      <a:solidFill>
                        <a:srgbClr val="E5E9EE"/>
                      </a:solidFill>
                      <a:prstDash val="solid"/>
                      <a:round/>
                      <a:headEnd type="none" w="med" len="med"/>
                      <a:tailEnd type="none" w="med" len="med"/>
                    </a:lnB>
                    <a:solidFill>
                      <a:srgbClr val="C2C3C4">
                        <a:alpha val="30000"/>
                      </a:srgbClr>
                    </a:solidFill>
                  </a:tcPr>
                </a:tc>
                <a:extLst>
                  <a:ext uri="{0D108BD9-81ED-4DB2-BD59-A6C34878D82A}">
                    <a16:rowId xmlns:a16="http://schemas.microsoft.com/office/drawing/2014/main" val="3917152423"/>
                  </a:ext>
                </a:extLst>
              </a:tr>
            </a:tbl>
          </a:graphicData>
        </a:graphic>
      </p:graphicFrame>
      <p:sp>
        <p:nvSpPr>
          <p:cNvPr id="5" name="Title 4" descr="" title=""/>
          <p:cNvSpPr>
            <a:spLocks noGrp="1"/>
          </p:cNvSpPr>
          <p:nvPr>
            <p:ph type="title"/>
          </p:nvPr>
        </p:nvSpPr>
        <p:spPr/>
        <p:txBody>
          <a:bodyPr/>
          <a:lstStyle/>
          <a:p>
            <a:pPr algn="l"/>
            <a:r>
              <a:rPr lang="en-US" dirty="0">
                <a:solidFill>
                  <a:schemeClr val="tx1"/>
                </a:solidFill>
                <a:latin typeface="+mj-lt"/>
              </a:rPr>
              <a:t>CPRA against CCPA and GDPR</a:t>
            </a:r>
            <a:endParaRPr lang="en-US" dirty="0">
              <a:latin typeface="+mj-lt"/>
            </a:endParaRPr>
          </a:p>
        </p:txBody>
      </p:sp>
      <p:pic>
        <p:nvPicPr>
          <p:cNvPr id="9" name="Picture 5" descr="" title=""/>
          <p:cNvPicPr>
            <a:picLocks noChangeAspect="1"/>
          </p:cNvPicPr>
          <p:nvPr/>
        </p:nvPicPr>
        <p:blipFill>
          <a:blip r:embed="rId2"/>
          <a:srcRect/>
          <a:stretch>
            <a:fillRect/>
          </a:stretch>
        </p:blipFill>
        <p:spPr>
          <a:xfrm>
            <a:off x="304800" y="8999528"/>
            <a:ext cx="3138402" cy="1195208"/>
          </a:xfrm>
          <a:prstGeom prst="rect">
            <a:avLst/>
          </a:prstGeom>
        </p:spPr>
      </p:pic>
    </p:spTree>
    <p:extLst>
      <p:ext uri="{BB962C8B-B14F-4D97-AF65-F5344CB8AC3E}">
        <p14:creationId xmlns:p14="http://schemas.microsoft.com/office/powerpoint/2010/main" val="3879063233"/>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le 4" descr="" title=""/>
          <p:cNvSpPr>
            <a:spLocks noGrp="1"/>
          </p:cNvSpPr>
          <p:nvPr>
            <p:ph type="title"/>
          </p:nvPr>
        </p:nvSpPr>
        <p:spPr/>
        <p:txBody>
          <a:bodyPr>
            <a:normAutofit fontScale="90000"/>
          </a:bodyPr>
          <a:lstStyle/>
          <a:p>
            <a:pPr algn="l"/>
            <a:r>
              <a:rPr lang="en-US" dirty="0" smtClean="0">
                <a:solidFill>
                  <a:schemeClr val="tx1"/>
                </a:solidFill>
                <a:latin typeface="+mj-lt"/>
              </a:rPr>
              <a:t>Key Action Items for CPRA Compliance</a:t>
            </a:r>
            <a:endParaRPr lang="en-US" dirty="0">
              <a:latin typeface="+mj-lt"/>
            </a:endParaRPr>
          </a:p>
        </p:txBody>
      </p:sp>
      <p:sp>
        <p:nvSpPr>
          <p:cNvPr id="4" name="Content Placeholder 3" descr="" title=""/>
          <p:cNvSpPr>
            <a:spLocks noGrp="1"/>
          </p:cNvSpPr>
          <p:nvPr>
            <p:ph idx="1"/>
          </p:nvPr>
        </p:nvSpPr>
        <p:spPr>
          <a:xfrm>
            <a:off x="480874" y="2552700"/>
            <a:ext cx="14935200" cy="6210300"/>
          </a:xfrm>
        </p:spPr>
        <p:txBody>
          <a:bodyPr>
            <a:normAutofit/>
          </a:bodyPr>
          <a:lstStyle/>
          <a:p>
            <a:pPr marL="514350" indent="-514350">
              <a:buFont typeface="+mj-lt"/>
              <a:buAutoNum type="arabicPeriod"/>
            </a:pPr>
            <a:r>
              <a:rPr lang="en-US" b="1" dirty="0" smtClean="0"/>
              <a:t>New link: </a:t>
            </a:r>
            <a:r>
              <a:rPr lang="en-US" dirty="0" smtClean="0"/>
              <a:t>New link on website would be required if company shares personal information for purposes of cross-context behavioral advertising </a:t>
            </a:r>
          </a:p>
          <a:p>
            <a:pPr marL="514350" indent="-514350">
              <a:buFont typeface="+mj-lt"/>
              <a:buAutoNum type="arabicPeriod"/>
            </a:pPr>
            <a:endParaRPr lang="en-US" dirty="0" smtClean="0"/>
          </a:p>
          <a:p>
            <a:pPr marL="514350" indent="-514350">
              <a:buFont typeface="+mj-lt"/>
              <a:buAutoNum type="arabicPeriod"/>
            </a:pPr>
            <a:r>
              <a:rPr lang="en-US" b="1" dirty="0" smtClean="0"/>
              <a:t>New Service Provider Contracts: </a:t>
            </a:r>
            <a:r>
              <a:rPr lang="en-US" dirty="0" smtClean="0"/>
              <a:t>Service provider contracts would have to address direct obligations to assist businesses with CPRA compliance activities</a:t>
            </a:r>
          </a:p>
          <a:p>
            <a:pPr marL="514350" indent="-514350">
              <a:buFont typeface="+mj-lt"/>
              <a:buAutoNum type="arabicPeriod"/>
            </a:pPr>
            <a:endParaRPr lang="en-US" b="1" dirty="0" smtClean="0"/>
          </a:p>
          <a:p>
            <a:pPr marL="514350" indent="-514350">
              <a:buFont typeface="+mj-lt"/>
              <a:buAutoNum type="arabicPeriod"/>
            </a:pPr>
            <a:r>
              <a:rPr lang="en-US" b="1" dirty="0" smtClean="0"/>
              <a:t>Revised notices: </a:t>
            </a:r>
            <a:r>
              <a:rPr lang="en-US" dirty="0" smtClean="0"/>
              <a:t>At collection companies would have to state </a:t>
            </a:r>
            <a:r>
              <a:rPr lang="en-US" dirty="0"/>
              <a:t>if </a:t>
            </a:r>
            <a:r>
              <a:rPr lang="en-US" dirty="0" smtClean="0"/>
              <a:t>personal information </a:t>
            </a:r>
            <a:r>
              <a:rPr lang="en-US" dirty="0"/>
              <a:t>is sold or "</a:t>
            </a:r>
            <a:r>
              <a:rPr lang="en-US" dirty="0" smtClean="0"/>
              <a:t>shared“ and </a:t>
            </a:r>
            <a:r>
              <a:rPr lang="en-US" dirty="0"/>
              <a:t>retention period per category of information or "criteria</a:t>
            </a:r>
            <a:r>
              <a:rPr lang="en-US" dirty="0" smtClean="0"/>
              <a:t>"</a:t>
            </a:r>
            <a:endParaRPr lang="en-US" dirty="0"/>
          </a:p>
        </p:txBody>
      </p:sp>
      <p:pic>
        <p:nvPicPr>
          <p:cNvPr id="9" name="Picture 5" descr="" title=""/>
          <p:cNvPicPr>
            <a:picLocks noChangeAspect="1"/>
          </p:cNvPicPr>
          <p:nvPr/>
        </p:nvPicPr>
        <p:blipFill>
          <a:blip r:embed="rId2"/>
          <a:srcRect/>
          <a:stretch>
            <a:fillRect/>
          </a:stretch>
        </p:blipFill>
        <p:spPr>
          <a:xfrm>
            <a:off x="304800" y="8999528"/>
            <a:ext cx="3138402" cy="1195208"/>
          </a:xfrm>
          <a:prstGeom prst="rect">
            <a:avLst/>
          </a:prstGeom>
        </p:spPr>
      </p:pic>
    </p:spTree>
    <p:extLst>
      <p:ext uri="{BB962C8B-B14F-4D97-AF65-F5344CB8AC3E}">
        <p14:creationId xmlns:p14="http://schemas.microsoft.com/office/powerpoint/2010/main" val="1324271215"/>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pPr algn="l"/>
            <a:r>
              <a:rPr lang="en-US" dirty="0" smtClean="0">
                <a:solidFill>
                  <a:schemeClr val="tx1"/>
                </a:solidFill>
              </a:rPr>
              <a:t>Top 10 CCPA Action Items</a:t>
            </a:r>
            <a:endParaRPr lang="en-US" dirty="0">
              <a:solidFill>
                <a:schemeClr val="tx1"/>
              </a:solidFill>
            </a:endParaRPr>
          </a:p>
        </p:txBody>
      </p:sp>
      <p:sp>
        <p:nvSpPr>
          <p:cNvPr id="3" name="Content Placeholder 2" descr="" title=""/>
          <p:cNvSpPr>
            <a:spLocks noGrp="1"/>
          </p:cNvSpPr>
          <p:nvPr>
            <p:ph sz="quarter" idx="12"/>
          </p:nvPr>
        </p:nvSpPr>
        <p:spPr>
          <a:xfrm>
            <a:off x="647700" y="2476500"/>
            <a:ext cx="16992600" cy="7086600"/>
          </a:xfrm>
        </p:spPr>
        <p:txBody>
          <a:bodyPr>
            <a:normAutofit fontScale="92500" lnSpcReduction="20000"/>
          </a:bodyPr>
          <a:lstStyle/>
          <a:p>
            <a:pPr marL="514350" lvl="0" indent="-514350">
              <a:buFont typeface="+mj-lt"/>
              <a:buAutoNum type="arabicPeriod"/>
            </a:pPr>
            <a:r>
              <a:rPr lang="en-US" dirty="0"/>
              <a:t>Decide whether to sell or not to sell with key stakeholders in the company</a:t>
            </a:r>
          </a:p>
          <a:p>
            <a:pPr marL="514350" lvl="0" indent="-514350">
              <a:buFont typeface="+mj-lt"/>
              <a:buAutoNum type="arabicPeriod"/>
            </a:pPr>
            <a:r>
              <a:rPr lang="en-US" dirty="0"/>
              <a:t>If you decide to sell (or can't avoid selling personal information) post "do not sell my personal information link" on every website and create simple opt-out mechanism</a:t>
            </a:r>
          </a:p>
          <a:p>
            <a:pPr marL="514350" lvl="0" indent="-514350">
              <a:buFont typeface="+mj-lt"/>
              <a:buAutoNum type="arabicPeriod"/>
            </a:pPr>
            <a:r>
              <a:rPr lang="en-US" dirty="0"/>
              <a:t>Notify vendors and business partners not to sell (effective January 1, 2019) and update contracts to eliminate/avoid selling of personal information </a:t>
            </a:r>
          </a:p>
          <a:p>
            <a:pPr marL="514350" lvl="0" indent="-514350">
              <a:buFont typeface="+mj-lt"/>
              <a:buAutoNum type="arabicPeriod"/>
            </a:pPr>
            <a:r>
              <a:rPr lang="en-US" dirty="0"/>
              <a:t>Prepare privacy notices for all situations where your company collects personal information from California residents (e.g., from website visitors, employees, job candidates, contractors, and vendors) and ensure that such notices are issued to California residents at or before the point that collects their personal information</a:t>
            </a:r>
          </a:p>
          <a:p>
            <a:pPr marL="514350" lvl="0" indent="-514350">
              <a:buFont typeface="+mj-lt"/>
              <a:buAutoNum type="arabicPeriod"/>
            </a:pPr>
            <a:r>
              <a:rPr lang="en-US" dirty="0"/>
              <a:t>Post a privacy policy and notices in compliance with the Final Regulations of the California Attorney General </a:t>
            </a:r>
          </a:p>
          <a:p>
            <a:pPr marL="514350" lvl="0" indent="-514350">
              <a:buFont typeface="+mj-lt"/>
              <a:buAutoNum type="arabicPeriod"/>
            </a:pPr>
            <a:r>
              <a:rPr lang="en-US" dirty="0"/>
              <a:t>Create and pressure-test subject request mechanisms (access and deletion)</a:t>
            </a:r>
          </a:p>
          <a:p>
            <a:pPr marL="514350" lvl="0" indent="-514350">
              <a:buFont typeface="+mj-lt"/>
              <a:buAutoNum type="arabicPeriod"/>
            </a:pPr>
            <a:r>
              <a:rPr lang="en-US" dirty="0"/>
              <a:t>Conduct CCPA trainings </a:t>
            </a:r>
          </a:p>
          <a:p>
            <a:pPr marL="514350" lvl="0" indent="-514350">
              <a:buFont typeface="+mj-lt"/>
              <a:buAutoNum type="arabicPeriod"/>
            </a:pPr>
            <a:r>
              <a:rPr lang="en-US" dirty="0"/>
              <a:t>Determine whether you have to provide a “notice of financial incentive”</a:t>
            </a:r>
          </a:p>
          <a:p>
            <a:pPr marL="514350" lvl="0" indent="-514350">
              <a:buFont typeface="+mj-lt"/>
              <a:buAutoNum type="arabicPeriod"/>
            </a:pPr>
            <a:r>
              <a:rPr lang="en-US" dirty="0"/>
              <a:t>Update intercompany agreements</a:t>
            </a:r>
          </a:p>
          <a:p>
            <a:pPr marL="514350" lvl="0" indent="-514350">
              <a:buFont typeface="+mj-lt"/>
              <a:buAutoNum type="arabicPeriod"/>
            </a:pPr>
            <a:r>
              <a:rPr lang="en-US" dirty="0"/>
              <a:t>Monitor statutory amendments and enforcement actions </a:t>
            </a:r>
          </a:p>
        </p:txBody>
      </p:sp>
    </p:spTree>
    <p:extLst>
      <p:ext uri="{BB962C8B-B14F-4D97-AF65-F5344CB8AC3E}">
        <p14:creationId xmlns:p14="http://schemas.microsoft.com/office/powerpoint/2010/main" val="108775832"/>
      </p:ext>
    </p:extLst>
  </p:cSld>
  <p:clrMapOvr>
    <a:masterClrMapping/>
  </p:clrMapOvr>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pPr algn="l"/>
            <a:r>
              <a:rPr lang="en-US" dirty="0" smtClean="0">
                <a:solidFill>
                  <a:schemeClr val="tx1"/>
                </a:solidFill>
                <a:latin typeface="+mj-lt"/>
              </a:rPr>
              <a:t>CCPA Enforcement. Any good news?</a:t>
            </a:r>
            <a:endParaRPr lang="en-US" dirty="0">
              <a:solidFill>
                <a:schemeClr val="tx1"/>
              </a:solidFill>
              <a:latin typeface="+mj-lt"/>
            </a:endParaRPr>
          </a:p>
        </p:txBody>
      </p:sp>
      <p:sp>
        <p:nvSpPr>
          <p:cNvPr id="8" name="Oval 7" descr="" title=""/>
          <p:cNvSpPr/>
          <p:nvPr/>
        </p:nvSpPr>
        <p:spPr>
          <a:xfrm>
            <a:off x="1841056" y="4073559"/>
            <a:ext cx="848050" cy="839149"/>
          </a:xfrm>
          <a:prstGeom prst="ellipse">
            <a:avLst/>
          </a:prstGeom>
          <a:solidFill>
            <a:srgbClr val="00285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uk-UA" sz="3200">
              <a:solidFill>
                <a:schemeClr val="tx1"/>
              </a:solidFill>
              <a:latin typeface="Arial" panose="020B0604020202020204" pitchFamily="34" charset="0"/>
              <a:cs typeface="Arial" panose="020B0604020202020204" pitchFamily="34" charset="0"/>
            </a:endParaRPr>
          </a:p>
        </p:txBody>
      </p:sp>
      <p:sp>
        <p:nvSpPr>
          <p:cNvPr id="10" name="TextBox 9" descr="" title=""/>
          <p:cNvSpPr txBox="1"/>
          <p:nvPr/>
        </p:nvSpPr>
        <p:spPr>
          <a:xfrm>
            <a:off x="2976861" y="4364612"/>
            <a:ext cx="12110739" cy="276999"/>
          </a:xfrm>
          <a:prstGeom prst="rect">
            <a:avLst/>
          </a:prstGeom>
          <a:noFill/>
        </p:spPr>
        <p:txBody>
          <a:bodyPr wrap="square" lIns="0" tIns="0" rIns="0" bIns="0" rtlCol="0">
            <a:spAutoFit/>
          </a:bodyPr>
          <a:lstStyle/>
          <a:p>
            <a:pPr>
              <a:spcAft>
                <a:spcPts val="600"/>
              </a:spcAft>
            </a:pPr>
            <a:r>
              <a:rPr lang="en-US" dirty="0">
                <a:solidFill>
                  <a:srgbClr val="4C4C4C"/>
                </a:solidFill>
                <a:latin typeface="Arial" panose="020B0604020202020204" pitchFamily="34" charset="0"/>
                <a:cs typeface="Arial" panose="020B0604020202020204" pitchFamily="34" charset="0"/>
              </a:rPr>
              <a:t>Across several industries: Technology, Financial Institutions, Healthcare, Hospitality, Online Retail, Communications</a:t>
            </a:r>
          </a:p>
        </p:txBody>
      </p:sp>
      <p:sp>
        <p:nvSpPr>
          <p:cNvPr id="11" name="TextBox 10" descr="" title=""/>
          <p:cNvSpPr txBox="1"/>
          <p:nvPr/>
        </p:nvSpPr>
        <p:spPr>
          <a:xfrm>
            <a:off x="2976861" y="3950237"/>
            <a:ext cx="7343430" cy="369332"/>
          </a:xfrm>
          <a:prstGeom prst="rect">
            <a:avLst/>
          </a:prstGeom>
          <a:noFill/>
        </p:spPr>
        <p:txBody>
          <a:bodyPr wrap="square" lIns="0" tIns="0" rIns="0" bIns="0" rtlCol="0">
            <a:spAutoFit/>
          </a:bodyPr>
          <a:lstStyle/>
          <a:p>
            <a:r>
              <a:rPr lang="en-US" sz="2400" b="1" dirty="0">
                <a:solidFill>
                  <a:srgbClr val="EE3135"/>
                </a:solidFill>
                <a:latin typeface="Arial" panose="020B0604020202020204" pitchFamily="34" charset="0"/>
                <a:cs typeface="Arial" panose="020B0604020202020204" pitchFamily="34" charset="0"/>
              </a:rPr>
              <a:t>Over 40 actions as of September 1, 2020</a:t>
            </a:r>
          </a:p>
        </p:txBody>
      </p:sp>
      <p:sp>
        <p:nvSpPr>
          <p:cNvPr id="24" name="TextBox 23" descr="" title=""/>
          <p:cNvSpPr txBox="1"/>
          <p:nvPr/>
        </p:nvSpPr>
        <p:spPr>
          <a:xfrm>
            <a:off x="2852780" y="5835015"/>
            <a:ext cx="8340748" cy="984885"/>
          </a:xfrm>
          <a:prstGeom prst="rect">
            <a:avLst/>
          </a:prstGeom>
          <a:noFill/>
        </p:spPr>
        <p:txBody>
          <a:bodyPr wrap="square" lIns="0" tIns="0" rIns="0" bIns="0" rtlCol="0">
            <a:spAutoFit/>
          </a:bodyPr>
          <a:lstStyle/>
          <a:p>
            <a:pPr marL="365760" indent="-365760">
              <a:spcAft>
                <a:spcPts val="600"/>
              </a:spcAft>
              <a:buFont typeface="+mj-lt"/>
              <a:buAutoNum type="arabicPeriod"/>
            </a:pPr>
            <a:r>
              <a:rPr lang="en-US" dirty="0">
                <a:solidFill>
                  <a:srgbClr val="4C4C4C"/>
                </a:solidFill>
                <a:latin typeface="Arial" panose="020B0604020202020204" pitchFamily="34" charset="0"/>
                <a:cs typeface="Arial" panose="020B0604020202020204" pitchFamily="34" charset="0"/>
              </a:rPr>
              <a:t>Unfair Competition Law</a:t>
            </a:r>
          </a:p>
          <a:p>
            <a:pPr marL="365760" indent="-365760">
              <a:spcAft>
                <a:spcPts val="600"/>
              </a:spcAft>
              <a:buFont typeface="+mj-lt"/>
              <a:buAutoNum type="arabicPeriod"/>
            </a:pPr>
            <a:r>
              <a:rPr lang="en-US" dirty="0">
                <a:solidFill>
                  <a:srgbClr val="4C4C4C"/>
                </a:solidFill>
                <a:latin typeface="Arial" panose="020B0604020202020204" pitchFamily="34" charset="0"/>
                <a:cs typeface="Arial" panose="020B0604020202020204" pitchFamily="34" charset="0"/>
              </a:rPr>
              <a:t>Negligence </a:t>
            </a:r>
            <a:r>
              <a:rPr lang="en-US" dirty="0">
                <a:solidFill>
                  <a:srgbClr val="AE132A"/>
                </a:solidFill>
                <a:latin typeface="Arial" panose="020B0604020202020204" pitchFamily="34" charset="0"/>
                <a:cs typeface="Arial" panose="020B0604020202020204" pitchFamily="34" charset="0"/>
              </a:rPr>
              <a:t>Per Se </a:t>
            </a:r>
            <a:r>
              <a:rPr lang="en-US" dirty="0">
                <a:solidFill>
                  <a:srgbClr val="4C4C4C"/>
                </a:solidFill>
                <a:latin typeface="Arial" panose="020B0604020202020204" pitchFamily="34" charset="0"/>
                <a:cs typeface="Arial" panose="020B0604020202020204" pitchFamily="34" charset="0"/>
              </a:rPr>
              <a:t>Claims incorporating CCPA standards of care</a:t>
            </a:r>
          </a:p>
          <a:p>
            <a:pPr marL="365760" indent="-365760">
              <a:spcAft>
                <a:spcPts val="600"/>
              </a:spcAft>
              <a:buFont typeface="+mj-lt"/>
              <a:buAutoNum type="arabicPeriod"/>
            </a:pPr>
            <a:r>
              <a:rPr lang="en-US" dirty="0">
                <a:solidFill>
                  <a:srgbClr val="4C4C4C"/>
                </a:solidFill>
                <a:latin typeface="Arial" panose="020B0604020202020204" pitchFamily="34" charset="0"/>
                <a:cs typeface="Arial" panose="020B0604020202020204" pitchFamily="34" charset="0"/>
              </a:rPr>
              <a:t>Actions asserted directly under the CCPA.</a:t>
            </a:r>
          </a:p>
        </p:txBody>
      </p:sp>
      <p:sp>
        <p:nvSpPr>
          <p:cNvPr id="25" name="TextBox 24" descr="" title=""/>
          <p:cNvSpPr txBox="1"/>
          <p:nvPr/>
        </p:nvSpPr>
        <p:spPr>
          <a:xfrm>
            <a:off x="2852778" y="5366658"/>
            <a:ext cx="11015622" cy="369332"/>
          </a:xfrm>
          <a:prstGeom prst="rect">
            <a:avLst/>
          </a:prstGeom>
          <a:noFill/>
        </p:spPr>
        <p:txBody>
          <a:bodyPr wrap="square" lIns="0" tIns="0" rIns="0" bIns="0" rtlCol="0">
            <a:spAutoFit/>
          </a:bodyPr>
          <a:lstStyle/>
          <a:p>
            <a:r>
              <a:rPr lang="en-US" sz="2400" b="1" dirty="0">
                <a:solidFill>
                  <a:srgbClr val="EE3135"/>
                </a:solidFill>
                <a:latin typeface="Arial" panose="020B0604020202020204" pitchFamily="34" charset="0"/>
                <a:cs typeface="Arial" panose="020B0604020202020204" pitchFamily="34" charset="0"/>
              </a:rPr>
              <a:t>3 main categories of non-data breach </a:t>
            </a:r>
            <a:r>
              <a:rPr lang="en-US" sz="2400" b="1" dirty="0" smtClean="0">
                <a:solidFill>
                  <a:srgbClr val="EE3135"/>
                </a:solidFill>
                <a:latin typeface="Arial" panose="020B0604020202020204" pitchFamily="34" charset="0"/>
                <a:cs typeface="Arial" panose="020B0604020202020204" pitchFamily="34" charset="0"/>
              </a:rPr>
              <a:t>lawsuits – Unsuccessful So Far</a:t>
            </a:r>
            <a:endParaRPr lang="en-US" sz="2400" b="1" dirty="0">
              <a:solidFill>
                <a:srgbClr val="EE3135"/>
              </a:solidFill>
              <a:latin typeface="Arial" panose="020B0604020202020204" pitchFamily="34" charset="0"/>
              <a:cs typeface="Arial" panose="020B0604020202020204" pitchFamily="34" charset="0"/>
            </a:endParaRPr>
          </a:p>
        </p:txBody>
      </p:sp>
      <p:sp>
        <p:nvSpPr>
          <p:cNvPr id="30" name="TextBox 29" descr="" title=""/>
          <p:cNvSpPr txBox="1"/>
          <p:nvPr/>
        </p:nvSpPr>
        <p:spPr>
          <a:xfrm>
            <a:off x="2852778" y="7394806"/>
            <a:ext cx="7767391" cy="369332"/>
          </a:xfrm>
          <a:prstGeom prst="rect">
            <a:avLst/>
          </a:prstGeom>
          <a:noFill/>
        </p:spPr>
        <p:txBody>
          <a:bodyPr wrap="square" lIns="0" tIns="0" rIns="0" bIns="0" rtlCol="0">
            <a:spAutoFit/>
          </a:bodyPr>
          <a:lstStyle/>
          <a:p>
            <a:r>
              <a:rPr lang="en-US" sz="2400" b="1" dirty="0">
                <a:solidFill>
                  <a:srgbClr val="EE3135"/>
                </a:solidFill>
                <a:latin typeface="Arial" panose="020B0604020202020204" pitchFamily="34" charset="0"/>
                <a:cs typeface="Arial" panose="020B0604020202020204" pitchFamily="34" charset="0"/>
              </a:rPr>
              <a:t>Increase of appx. 30% of a lawsuit after a data breach</a:t>
            </a:r>
          </a:p>
        </p:txBody>
      </p:sp>
      <p:cxnSp>
        <p:nvCxnSpPr>
          <p:cNvPr id="21" name="Straight Connector 20" descr="" title=""/>
          <p:cNvCxnSpPr/>
          <p:nvPr/>
        </p:nvCxnSpPr>
        <p:spPr>
          <a:xfrm>
            <a:off x="1703814" y="5143500"/>
            <a:ext cx="8818458" cy="0"/>
          </a:xfrm>
          <a:prstGeom prst="line">
            <a:avLst/>
          </a:prstGeom>
          <a:ln w="9525">
            <a:solidFill>
              <a:srgbClr val="C2C3C4"/>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descr="" title=""/>
          <p:cNvCxnSpPr/>
          <p:nvPr/>
        </p:nvCxnSpPr>
        <p:spPr>
          <a:xfrm>
            <a:off x="1703814" y="7048500"/>
            <a:ext cx="8818458" cy="0"/>
          </a:xfrm>
          <a:prstGeom prst="line">
            <a:avLst/>
          </a:prstGeom>
          <a:ln w="9525">
            <a:solidFill>
              <a:srgbClr val="C2C3C4"/>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8" name="Freeform 77" descr="" title=""/>
          <p:cNvSpPr>
            <a:spLocks noEditPoints="1"/>
          </p:cNvSpPr>
          <p:nvPr/>
        </p:nvSpPr>
        <p:spPr bwMode="auto">
          <a:xfrm>
            <a:off x="1975555" y="4200151"/>
            <a:ext cx="579048" cy="584145"/>
          </a:xfrm>
          <a:custGeom>
            <a:avLst/>
            <a:gdLst>
              <a:gd name="T0" fmla="*/ 166 w 184"/>
              <a:gd name="T1" fmla="*/ 140 h 207"/>
              <a:gd name="T2" fmla="*/ 168 w 184"/>
              <a:gd name="T3" fmla="*/ 155 h 207"/>
              <a:gd name="T4" fmla="*/ 133 w 184"/>
              <a:gd name="T5" fmla="*/ 122 h 207"/>
              <a:gd name="T6" fmla="*/ 156 w 184"/>
              <a:gd name="T7" fmla="*/ 72 h 207"/>
              <a:gd name="T8" fmla="*/ 164 w 184"/>
              <a:gd name="T9" fmla="*/ 131 h 207"/>
              <a:gd name="T10" fmla="*/ 104 w 184"/>
              <a:gd name="T11" fmla="*/ 179 h 207"/>
              <a:gd name="T12" fmla="*/ 99 w 184"/>
              <a:gd name="T13" fmla="*/ 175 h 207"/>
              <a:gd name="T14" fmla="*/ 97 w 184"/>
              <a:gd name="T15" fmla="*/ 147 h 207"/>
              <a:gd name="T16" fmla="*/ 152 w 184"/>
              <a:gd name="T17" fmla="*/ 142 h 207"/>
              <a:gd name="T18" fmla="*/ 104 w 184"/>
              <a:gd name="T19" fmla="*/ 179 h 207"/>
              <a:gd name="T20" fmla="*/ 85 w 184"/>
              <a:gd name="T21" fmla="*/ 191 h 207"/>
              <a:gd name="T22" fmla="*/ 92 w 184"/>
              <a:gd name="T23" fmla="*/ 199 h 207"/>
              <a:gd name="T24" fmla="*/ 32 w 184"/>
              <a:gd name="T25" fmla="*/ 144 h 207"/>
              <a:gd name="T26" fmla="*/ 88 w 184"/>
              <a:gd name="T27" fmla="*/ 148 h 207"/>
              <a:gd name="T28" fmla="*/ 80 w 184"/>
              <a:gd name="T29" fmla="*/ 179 h 207"/>
              <a:gd name="T30" fmla="*/ 21 w 184"/>
              <a:gd name="T31" fmla="*/ 131 h 207"/>
              <a:gd name="T32" fmla="*/ 28 w 184"/>
              <a:gd name="T33" fmla="*/ 72 h 207"/>
              <a:gd name="T34" fmla="*/ 51 w 184"/>
              <a:gd name="T35" fmla="*/ 122 h 207"/>
              <a:gd name="T36" fmla="*/ 21 w 184"/>
              <a:gd name="T37" fmla="*/ 131 h 207"/>
              <a:gd name="T38" fmla="*/ 9 w 184"/>
              <a:gd name="T39" fmla="*/ 147 h 207"/>
              <a:gd name="T40" fmla="*/ 16 w 184"/>
              <a:gd name="T41" fmla="*/ 155 h 207"/>
              <a:gd name="T42" fmla="*/ 16 w 184"/>
              <a:gd name="T43" fmla="*/ 52 h 207"/>
              <a:gd name="T44" fmla="*/ 16 w 184"/>
              <a:gd name="T45" fmla="*/ 68 h 207"/>
              <a:gd name="T46" fmla="*/ 33 w 184"/>
              <a:gd name="T47" fmla="*/ 56 h 207"/>
              <a:gd name="T48" fmla="*/ 80 w 184"/>
              <a:gd name="T49" fmla="*/ 28 h 207"/>
              <a:gd name="T50" fmla="*/ 88 w 184"/>
              <a:gd name="T51" fmla="*/ 59 h 207"/>
              <a:gd name="T52" fmla="*/ 32 w 184"/>
              <a:gd name="T53" fmla="*/ 65 h 207"/>
              <a:gd name="T54" fmla="*/ 92 w 184"/>
              <a:gd name="T55" fmla="*/ 9 h 207"/>
              <a:gd name="T56" fmla="*/ 84 w 184"/>
              <a:gd name="T57" fmla="*/ 17 h 207"/>
              <a:gd name="T58" fmla="*/ 124 w 184"/>
              <a:gd name="T59" fmla="*/ 90 h 207"/>
              <a:gd name="T60" fmla="*/ 96 w 184"/>
              <a:gd name="T61" fmla="*/ 138 h 207"/>
              <a:gd name="T62" fmla="*/ 124 w 184"/>
              <a:gd name="T63" fmla="*/ 90 h 207"/>
              <a:gd name="T64" fmla="*/ 60 w 184"/>
              <a:gd name="T65" fmla="*/ 122 h 207"/>
              <a:gd name="T66" fmla="*/ 88 w 184"/>
              <a:gd name="T67" fmla="*/ 106 h 207"/>
              <a:gd name="T68" fmla="*/ 64 w 184"/>
              <a:gd name="T69" fmla="*/ 83 h 207"/>
              <a:gd name="T70" fmla="*/ 120 w 184"/>
              <a:gd name="T71" fmla="*/ 83 h 207"/>
              <a:gd name="T72" fmla="*/ 64 w 184"/>
              <a:gd name="T73" fmla="*/ 83 h 207"/>
              <a:gd name="T74" fmla="*/ 151 w 184"/>
              <a:gd name="T75" fmla="*/ 65 h 207"/>
              <a:gd name="T76" fmla="*/ 96 w 184"/>
              <a:gd name="T77" fmla="*/ 59 h 207"/>
              <a:gd name="T78" fmla="*/ 104 w 184"/>
              <a:gd name="T79" fmla="*/ 29 h 207"/>
              <a:gd name="T80" fmla="*/ 160 w 184"/>
              <a:gd name="T81" fmla="*/ 56 h 207"/>
              <a:gd name="T82" fmla="*/ 175 w 184"/>
              <a:gd name="T83" fmla="*/ 60 h 207"/>
              <a:gd name="T84" fmla="*/ 160 w 184"/>
              <a:gd name="T85" fmla="*/ 56 h 207"/>
              <a:gd name="T86" fmla="*/ 172 w 184"/>
              <a:gd name="T87" fmla="*/ 76 h 207"/>
              <a:gd name="T88" fmla="*/ 168 w 184"/>
              <a:gd name="T89" fmla="*/ 43 h 207"/>
              <a:gd name="T90" fmla="*/ 108 w 184"/>
              <a:gd name="T91" fmla="*/ 21 h 207"/>
              <a:gd name="T92" fmla="*/ 93 w 184"/>
              <a:gd name="T93" fmla="*/ 0 h 207"/>
              <a:gd name="T94" fmla="*/ 77 w 184"/>
              <a:gd name="T95" fmla="*/ 21 h 207"/>
              <a:gd name="T96" fmla="*/ 16 w 184"/>
              <a:gd name="T97" fmla="*/ 43 h 207"/>
              <a:gd name="T98" fmla="*/ 13 w 184"/>
              <a:gd name="T99" fmla="*/ 76 h 207"/>
              <a:gd name="T100" fmla="*/ 0 w 184"/>
              <a:gd name="T101" fmla="*/ 147 h 207"/>
              <a:gd name="T102" fmla="*/ 28 w 184"/>
              <a:gd name="T103" fmla="*/ 159 h 207"/>
              <a:gd name="T104" fmla="*/ 76 w 184"/>
              <a:gd name="T105" fmla="*/ 191 h 207"/>
              <a:gd name="T106" fmla="*/ 109 w 184"/>
              <a:gd name="T107" fmla="*/ 191 h 207"/>
              <a:gd name="T108" fmla="*/ 156 w 184"/>
              <a:gd name="T109" fmla="*/ 159 h 207"/>
              <a:gd name="T110" fmla="*/ 184 w 184"/>
              <a:gd name="T111" fmla="*/ 14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207">
                <a:moveTo>
                  <a:pt x="168" y="155"/>
                </a:moveTo>
                <a:cubicBezTo>
                  <a:pt x="158" y="155"/>
                  <a:pt x="156" y="143"/>
                  <a:pt x="166" y="140"/>
                </a:cubicBezTo>
                <a:cubicBezTo>
                  <a:pt x="168" y="138"/>
                  <a:pt x="175" y="141"/>
                  <a:pt x="176" y="147"/>
                </a:cubicBezTo>
                <a:cubicBezTo>
                  <a:pt x="175" y="151"/>
                  <a:pt x="172" y="155"/>
                  <a:pt x="168" y="155"/>
                </a:cubicBezTo>
                <a:moveTo>
                  <a:pt x="156" y="135"/>
                </a:moveTo>
                <a:cubicBezTo>
                  <a:pt x="133" y="122"/>
                  <a:pt x="133" y="122"/>
                  <a:pt x="133" y="122"/>
                </a:cubicBezTo>
                <a:cubicBezTo>
                  <a:pt x="133" y="85"/>
                  <a:pt x="133" y="85"/>
                  <a:pt x="133" y="85"/>
                </a:cubicBezTo>
                <a:cubicBezTo>
                  <a:pt x="156" y="72"/>
                  <a:pt x="156" y="72"/>
                  <a:pt x="156" y="72"/>
                </a:cubicBezTo>
                <a:cubicBezTo>
                  <a:pt x="158" y="74"/>
                  <a:pt x="161" y="75"/>
                  <a:pt x="164" y="76"/>
                </a:cubicBezTo>
                <a:cubicBezTo>
                  <a:pt x="164" y="131"/>
                  <a:pt x="164" y="131"/>
                  <a:pt x="164" y="131"/>
                </a:cubicBezTo>
                <a:cubicBezTo>
                  <a:pt x="160" y="132"/>
                  <a:pt x="158" y="133"/>
                  <a:pt x="156" y="135"/>
                </a:cubicBezTo>
                <a:moveTo>
                  <a:pt x="104" y="179"/>
                </a:moveTo>
                <a:cubicBezTo>
                  <a:pt x="103" y="178"/>
                  <a:pt x="101" y="176"/>
                  <a:pt x="99" y="176"/>
                </a:cubicBezTo>
                <a:cubicBezTo>
                  <a:pt x="99" y="175"/>
                  <a:pt x="99" y="175"/>
                  <a:pt x="99" y="175"/>
                </a:cubicBezTo>
                <a:cubicBezTo>
                  <a:pt x="98" y="175"/>
                  <a:pt x="98" y="175"/>
                  <a:pt x="97" y="174"/>
                </a:cubicBezTo>
                <a:cubicBezTo>
                  <a:pt x="97" y="147"/>
                  <a:pt x="97" y="147"/>
                  <a:pt x="97" y="147"/>
                </a:cubicBezTo>
                <a:cubicBezTo>
                  <a:pt x="129" y="129"/>
                  <a:pt x="129" y="129"/>
                  <a:pt x="129" y="129"/>
                </a:cubicBezTo>
                <a:cubicBezTo>
                  <a:pt x="152" y="142"/>
                  <a:pt x="152" y="142"/>
                  <a:pt x="152" y="142"/>
                </a:cubicBezTo>
                <a:cubicBezTo>
                  <a:pt x="151" y="145"/>
                  <a:pt x="151" y="148"/>
                  <a:pt x="152" y="150"/>
                </a:cubicBezTo>
                <a:lnTo>
                  <a:pt x="104" y="179"/>
                </a:lnTo>
                <a:close/>
                <a:moveTo>
                  <a:pt x="92" y="199"/>
                </a:moveTo>
                <a:cubicBezTo>
                  <a:pt x="88" y="199"/>
                  <a:pt x="85" y="195"/>
                  <a:pt x="85" y="191"/>
                </a:cubicBezTo>
                <a:cubicBezTo>
                  <a:pt x="85" y="181"/>
                  <a:pt x="99" y="180"/>
                  <a:pt x="101" y="191"/>
                </a:cubicBezTo>
                <a:cubicBezTo>
                  <a:pt x="100" y="195"/>
                  <a:pt x="97" y="199"/>
                  <a:pt x="92" y="199"/>
                </a:cubicBezTo>
                <a:moveTo>
                  <a:pt x="32" y="152"/>
                </a:moveTo>
                <a:cubicBezTo>
                  <a:pt x="33" y="149"/>
                  <a:pt x="33" y="147"/>
                  <a:pt x="32" y="144"/>
                </a:cubicBezTo>
                <a:cubicBezTo>
                  <a:pt x="56" y="130"/>
                  <a:pt x="56" y="130"/>
                  <a:pt x="56" y="130"/>
                </a:cubicBezTo>
                <a:cubicBezTo>
                  <a:pt x="88" y="148"/>
                  <a:pt x="88" y="148"/>
                  <a:pt x="88" y="148"/>
                </a:cubicBezTo>
                <a:cubicBezTo>
                  <a:pt x="88" y="175"/>
                  <a:pt x="88" y="175"/>
                  <a:pt x="88" y="175"/>
                </a:cubicBezTo>
                <a:cubicBezTo>
                  <a:pt x="85" y="176"/>
                  <a:pt x="82" y="177"/>
                  <a:pt x="80" y="179"/>
                </a:cubicBezTo>
                <a:lnTo>
                  <a:pt x="32" y="152"/>
                </a:lnTo>
                <a:close/>
                <a:moveTo>
                  <a:pt x="21" y="131"/>
                </a:moveTo>
                <a:cubicBezTo>
                  <a:pt x="21" y="76"/>
                  <a:pt x="21" y="76"/>
                  <a:pt x="21" y="76"/>
                </a:cubicBezTo>
                <a:cubicBezTo>
                  <a:pt x="22" y="77"/>
                  <a:pt x="28" y="73"/>
                  <a:pt x="28" y="72"/>
                </a:cubicBezTo>
                <a:cubicBezTo>
                  <a:pt x="51" y="86"/>
                  <a:pt x="51" y="86"/>
                  <a:pt x="51" y="86"/>
                </a:cubicBezTo>
                <a:cubicBezTo>
                  <a:pt x="51" y="122"/>
                  <a:pt x="51" y="122"/>
                  <a:pt x="51" y="122"/>
                </a:cubicBezTo>
                <a:cubicBezTo>
                  <a:pt x="28" y="136"/>
                  <a:pt x="28" y="136"/>
                  <a:pt x="28" y="136"/>
                </a:cubicBezTo>
                <a:cubicBezTo>
                  <a:pt x="28" y="135"/>
                  <a:pt x="22" y="131"/>
                  <a:pt x="21" y="131"/>
                </a:cubicBezTo>
                <a:moveTo>
                  <a:pt x="16" y="155"/>
                </a:moveTo>
                <a:cubicBezTo>
                  <a:pt x="12" y="155"/>
                  <a:pt x="9" y="152"/>
                  <a:pt x="9" y="147"/>
                </a:cubicBezTo>
                <a:cubicBezTo>
                  <a:pt x="9" y="143"/>
                  <a:pt x="12" y="140"/>
                  <a:pt x="16" y="140"/>
                </a:cubicBezTo>
                <a:cubicBezTo>
                  <a:pt x="26" y="138"/>
                  <a:pt x="28" y="154"/>
                  <a:pt x="16" y="155"/>
                </a:cubicBezTo>
                <a:moveTo>
                  <a:pt x="9" y="60"/>
                </a:moveTo>
                <a:cubicBezTo>
                  <a:pt x="9" y="56"/>
                  <a:pt x="12" y="52"/>
                  <a:pt x="16" y="52"/>
                </a:cubicBezTo>
                <a:cubicBezTo>
                  <a:pt x="19" y="52"/>
                  <a:pt x="22" y="54"/>
                  <a:pt x="23" y="57"/>
                </a:cubicBezTo>
                <a:cubicBezTo>
                  <a:pt x="25" y="60"/>
                  <a:pt x="23" y="68"/>
                  <a:pt x="16" y="68"/>
                </a:cubicBezTo>
                <a:cubicBezTo>
                  <a:pt x="12" y="68"/>
                  <a:pt x="9" y="65"/>
                  <a:pt x="9" y="60"/>
                </a:cubicBezTo>
                <a:moveTo>
                  <a:pt x="33" y="56"/>
                </a:moveTo>
                <a:cubicBezTo>
                  <a:pt x="33" y="56"/>
                  <a:pt x="33" y="56"/>
                  <a:pt x="33" y="56"/>
                </a:cubicBezTo>
                <a:cubicBezTo>
                  <a:pt x="80" y="28"/>
                  <a:pt x="80" y="28"/>
                  <a:pt x="80" y="28"/>
                </a:cubicBezTo>
                <a:cubicBezTo>
                  <a:pt x="82" y="30"/>
                  <a:pt x="85" y="32"/>
                  <a:pt x="88" y="33"/>
                </a:cubicBezTo>
                <a:cubicBezTo>
                  <a:pt x="88" y="59"/>
                  <a:pt x="88" y="59"/>
                  <a:pt x="88" y="59"/>
                </a:cubicBezTo>
                <a:cubicBezTo>
                  <a:pt x="56" y="78"/>
                  <a:pt x="56" y="78"/>
                  <a:pt x="56" y="78"/>
                </a:cubicBezTo>
                <a:cubicBezTo>
                  <a:pt x="32" y="65"/>
                  <a:pt x="32" y="65"/>
                  <a:pt x="32" y="65"/>
                </a:cubicBezTo>
                <a:cubicBezTo>
                  <a:pt x="33" y="62"/>
                  <a:pt x="33" y="59"/>
                  <a:pt x="33" y="56"/>
                </a:cubicBezTo>
                <a:moveTo>
                  <a:pt x="92" y="9"/>
                </a:moveTo>
                <a:cubicBezTo>
                  <a:pt x="97" y="9"/>
                  <a:pt x="100" y="12"/>
                  <a:pt x="100" y="17"/>
                </a:cubicBezTo>
                <a:cubicBezTo>
                  <a:pt x="100" y="27"/>
                  <a:pt x="85" y="28"/>
                  <a:pt x="84" y="17"/>
                </a:cubicBezTo>
                <a:cubicBezTo>
                  <a:pt x="84" y="12"/>
                  <a:pt x="88" y="9"/>
                  <a:pt x="92" y="9"/>
                </a:cubicBezTo>
                <a:moveTo>
                  <a:pt x="124" y="90"/>
                </a:moveTo>
                <a:cubicBezTo>
                  <a:pt x="124" y="122"/>
                  <a:pt x="124" y="122"/>
                  <a:pt x="124" y="122"/>
                </a:cubicBezTo>
                <a:cubicBezTo>
                  <a:pt x="96" y="138"/>
                  <a:pt x="96" y="138"/>
                  <a:pt x="96" y="138"/>
                </a:cubicBezTo>
                <a:cubicBezTo>
                  <a:pt x="96" y="106"/>
                  <a:pt x="96" y="106"/>
                  <a:pt x="96" y="106"/>
                </a:cubicBezTo>
                <a:lnTo>
                  <a:pt x="124" y="90"/>
                </a:lnTo>
                <a:close/>
                <a:moveTo>
                  <a:pt x="88" y="138"/>
                </a:moveTo>
                <a:cubicBezTo>
                  <a:pt x="60" y="122"/>
                  <a:pt x="60" y="122"/>
                  <a:pt x="60" y="122"/>
                </a:cubicBezTo>
                <a:cubicBezTo>
                  <a:pt x="60" y="90"/>
                  <a:pt x="60" y="90"/>
                  <a:pt x="60" y="90"/>
                </a:cubicBezTo>
                <a:cubicBezTo>
                  <a:pt x="88" y="106"/>
                  <a:pt x="88" y="106"/>
                  <a:pt x="88" y="106"/>
                </a:cubicBezTo>
                <a:lnTo>
                  <a:pt x="88" y="138"/>
                </a:lnTo>
                <a:close/>
                <a:moveTo>
                  <a:pt x="64" y="83"/>
                </a:moveTo>
                <a:cubicBezTo>
                  <a:pt x="92" y="67"/>
                  <a:pt x="92" y="67"/>
                  <a:pt x="92" y="67"/>
                </a:cubicBezTo>
                <a:cubicBezTo>
                  <a:pt x="120" y="83"/>
                  <a:pt x="120" y="83"/>
                  <a:pt x="120" y="83"/>
                </a:cubicBezTo>
                <a:cubicBezTo>
                  <a:pt x="92" y="99"/>
                  <a:pt x="92" y="99"/>
                  <a:pt x="92" y="99"/>
                </a:cubicBezTo>
                <a:lnTo>
                  <a:pt x="64" y="83"/>
                </a:lnTo>
                <a:close/>
                <a:moveTo>
                  <a:pt x="151" y="56"/>
                </a:moveTo>
                <a:cubicBezTo>
                  <a:pt x="151" y="59"/>
                  <a:pt x="150" y="62"/>
                  <a:pt x="151" y="65"/>
                </a:cubicBezTo>
                <a:cubicBezTo>
                  <a:pt x="128" y="78"/>
                  <a:pt x="128" y="78"/>
                  <a:pt x="128" y="78"/>
                </a:cubicBezTo>
                <a:cubicBezTo>
                  <a:pt x="96" y="59"/>
                  <a:pt x="96" y="59"/>
                  <a:pt x="96" y="59"/>
                </a:cubicBezTo>
                <a:cubicBezTo>
                  <a:pt x="96" y="33"/>
                  <a:pt x="96" y="33"/>
                  <a:pt x="96" y="33"/>
                </a:cubicBezTo>
                <a:cubicBezTo>
                  <a:pt x="99" y="33"/>
                  <a:pt x="101" y="31"/>
                  <a:pt x="104" y="29"/>
                </a:cubicBezTo>
                <a:lnTo>
                  <a:pt x="151" y="56"/>
                </a:lnTo>
                <a:close/>
                <a:moveTo>
                  <a:pt x="160" y="56"/>
                </a:moveTo>
                <a:cubicBezTo>
                  <a:pt x="161" y="54"/>
                  <a:pt x="164" y="52"/>
                  <a:pt x="167" y="52"/>
                </a:cubicBezTo>
                <a:cubicBezTo>
                  <a:pt x="171" y="52"/>
                  <a:pt x="175" y="55"/>
                  <a:pt x="175" y="60"/>
                </a:cubicBezTo>
                <a:cubicBezTo>
                  <a:pt x="175" y="64"/>
                  <a:pt x="171" y="68"/>
                  <a:pt x="167" y="68"/>
                </a:cubicBezTo>
                <a:cubicBezTo>
                  <a:pt x="161" y="68"/>
                  <a:pt x="158" y="63"/>
                  <a:pt x="160" y="56"/>
                </a:cubicBezTo>
                <a:moveTo>
                  <a:pt x="172" y="131"/>
                </a:moveTo>
                <a:cubicBezTo>
                  <a:pt x="172" y="76"/>
                  <a:pt x="172" y="76"/>
                  <a:pt x="172" y="76"/>
                </a:cubicBezTo>
                <a:cubicBezTo>
                  <a:pt x="179" y="74"/>
                  <a:pt x="184" y="68"/>
                  <a:pt x="184" y="60"/>
                </a:cubicBezTo>
                <a:cubicBezTo>
                  <a:pt x="184" y="51"/>
                  <a:pt x="177" y="43"/>
                  <a:pt x="168" y="43"/>
                </a:cubicBezTo>
                <a:cubicBezTo>
                  <a:pt x="163" y="43"/>
                  <a:pt x="159" y="45"/>
                  <a:pt x="156" y="48"/>
                </a:cubicBezTo>
                <a:cubicBezTo>
                  <a:pt x="108" y="21"/>
                  <a:pt x="108" y="21"/>
                  <a:pt x="108" y="21"/>
                </a:cubicBezTo>
                <a:cubicBezTo>
                  <a:pt x="109" y="20"/>
                  <a:pt x="109" y="18"/>
                  <a:pt x="109" y="17"/>
                </a:cubicBezTo>
                <a:cubicBezTo>
                  <a:pt x="109" y="8"/>
                  <a:pt x="102" y="0"/>
                  <a:pt x="93" y="0"/>
                </a:cubicBezTo>
                <a:cubicBezTo>
                  <a:pt x="84" y="0"/>
                  <a:pt x="76" y="8"/>
                  <a:pt x="76" y="17"/>
                </a:cubicBezTo>
                <a:cubicBezTo>
                  <a:pt x="76" y="18"/>
                  <a:pt x="77" y="19"/>
                  <a:pt x="77" y="21"/>
                </a:cubicBezTo>
                <a:cubicBezTo>
                  <a:pt x="29" y="48"/>
                  <a:pt x="29" y="48"/>
                  <a:pt x="29" y="48"/>
                </a:cubicBezTo>
                <a:cubicBezTo>
                  <a:pt x="25" y="46"/>
                  <a:pt x="21" y="43"/>
                  <a:pt x="16" y="43"/>
                </a:cubicBezTo>
                <a:cubicBezTo>
                  <a:pt x="7" y="43"/>
                  <a:pt x="0" y="51"/>
                  <a:pt x="0" y="60"/>
                </a:cubicBezTo>
                <a:cubicBezTo>
                  <a:pt x="0" y="68"/>
                  <a:pt x="5" y="74"/>
                  <a:pt x="13" y="76"/>
                </a:cubicBezTo>
                <a:cubicBezTo>
                  <a:pt x="13" y="131"/>
                  <a:pt x="13" y="131"/>
                  <a:pt x="13" y="131"/>
                </a:cubicBezTo>
                <a:cubicBezTo>
                  <a:pt x="5" y="133"/>
                  <a:pt x="0" y="139"/>
                  <a:pt x="0" y="147"/>
                </a:cubicBezTo>
                <a:cubicBezTo>
                  <a:pt x="0" y="156"/>
                  <a:pt x="7" y="163"/>
                  <a:pt x="16" y="163"/>
                </a:cubicBezTo>
                <a:cubicBezTo>
                  <a:pt x="21" y="163"/>
                  <a:pt x="25" y="162"/>
                  <a:pt x="28" y="159"/>
                </a:cubicBezTo>
                <a:cubicBezTo>
                  <a:pt x="76" y="186"/>
                  <a:pt x="76" y="186"/>
                  <a:pt x="76" y="186"/>
                </a:cubicBezTo>
                <a:cubicBezTo>
                  <a:pt x="76" y="188"/>
                  <a:pt x="76" y="189"/>
                  <a:pt x="76" y="191"/>
                </a:cubicBezTo>
                <a:cubicBezTo>
                  <a:pt x="76" y="200"/>
                  <a:pt x="83" y="207"/>
                  <a:pt x="92" y="207"/>
                </a:cubicBezTo>
                <a:cubicBezTo>
                  <a:pt x="101" y="207"/>
                  <a:pt x="109" y="200"/>
                  <a:pt x="109" y="191"/>
                </a:cubicBezTo>
                <a:cubicBezTo>
                  <a:pt x="109" y="189"/>
                  <a:pt x="108" y="188"/>
                  <a:pt x="108" y="186"/>
                </a:cubicBezTo>
                <a:cubicBezTo>
                  <a:pt x="156" y="159"/>
                  <a:pt x="156" y="159"/>
                  <a:pt x="156" y="159"/>
                </a:cubicBezTo>
                <a:cubicBezTo>
                  <a:pt x="159" y="162"/>
                  <a:pt x="163" y="163"/>
                  <a:pt x="168" y="163"/>
                </a:cubicBezTo>
                <a:cubicBezTo>
                  <a:pt x="177" y="163"/>
                  <a:pt x="184" y="156"/>
                  <a:pt x="184" y="147"/>
                </a:cubicBezTo>
                <a:cubicBezTo>
                  <a:pt x="184" y="140"/>
                  <a:pt x="179" y="133"/>
                  <a:pt x="172" y="131"/>
                </a:cubicBezTo>
              </a:path>
            </a:pathLst>
          </a:custGeom>
          <a:solidFill>
            <a:schemeClr val="bg1"/>
          </a:solidFill>
          <a:ln>
            <a:noFill/>
          </a:ln>
          <a:extLst/>
        </p:spPr>
        <p:txBody>
          <a:bodyPr vert="horz" wrap="square" lIns="182880" tIns="91440" rIns="182880" bIns="91440" numCol="1" anchor="t" anchorCtr="0" compatLnSpc="1">
            <a:prstTxWarp prst="textNoShape">
              <a:avLst/>
            </a:prstTxWarp>
          </a:bodyPr>
          <a:lstStyle/>
          <a:p>
            <a:endParaRPr lang="en-US" sz="4800" dirty="0">
              <a:latin typeface="Arial" panose="020B0604020202020204" pitchFamily="34" charset="0"/>
              <a:cs typeface="Arial" panose="020B0604020202020204" pitchFamily="34" charset="0"/>
            </a:endParaRPr>
          </a:p>
        </p:txBody>
      </p:sp>
      <p:sp>
        <p:nvSpPr>
          <p:cNvPr id="4" name="TextBox 3" descr="" title=""/>
          <p:cNvSpPr txBox="1"/>
          <p:nvPr/>
        </p:nvSpPr>
        <p:spPr>
          <a:xfrm>
            <a:off x="1731927" y="3008624"/>
            <a:ext cx="4581473" cy="584775"/>
          </a:xfrm>
          <a:prstGeom prst="rect">
            <a:avLst/>
          </a:prstGeom>
          <a:noFill/>
        </p:spPr>
        <p:txBody>
          <a:bodyPr wrap="square" rtlCol="0">
            <a:spAutoFit/>
          </a:bodyPr>
          <a:lstStyle/>
          <a:p>
            <a:r>
              <a:rPr lang="en-US" sz="3200" b="1" dirty="0" smtClean="0">
                <a:solidFill>
                  <a:srgbClr val="002856"/>
                </a:solidFill>
                <a:latin typeface="Arial" panose="020B0604020202020204" pitchFamily="34" charset="0"/>
                <a:cs typeface="Arial" panose="020B0604020202020204" pitchFamily="34" charset="0"/>
              </a:rPr>
              <a:t>Trends</a:t>
            </a:r>
            <a:endParaRPr lang="en-US" sz="3200" b="1" dirty="0">
              <a:solidFill>
                <a:srgbClr val="002856"/>
              </a:solidFill>
              <a:latin typeface="Arial" panose="020B0604020202020204" pitchFamily="34" charset="0"/>
              <a:cs typeface="Arial" panose="020B0604020202020204" pitchFamily="34" charset="0"/>
            </a:endParaRPr>
          </a:p>
        </p:txBody>
      </p:sp>
      <p:sp>
        <p:nvSpPr>
          <p:cNvPr id="23" name="Oval 22" descr="" title=""/>
          <p:cNvSpPr/>
          <p:nvPr/>
        </p:nvSpPr>
        <p:spPr>
          <a:xfrm>
            <a:off x="1841051" y="5386852"/>
            <a:ext cx="848050" cy="839149"/>
          </a:xfrm>
          <a:prstGeom prst="ellipse">
            <a:avLst/>
          </a:prstGeom>
          <a:solidFill>
            <a:srgbClr val="00285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uk-UA" sz="3200">
              <a:solidFill>
                <a:schemeClr val="tx1"/>
              </a:solidFill>
              <a:latin typeface="Arial" panose="020B0604020202020204" pitchFamily="34" charset="0"/>
              <a:cs typeface="Arial" panose="020B0604020202020204" pitchFamily="34" charset="0"/>
            </a:endParaRPr>
          </a:p>
        </p:txBody>
      </p:sp>
      <p:sp>
        <p:nvSpPr>
          <p:cNvPr id="29" name="Freeform 36" descr="" title=""/>
          <p:cNvSpPr>
            <a:spLocks noEditPoints="1"/>
          </p:cNvSpPr>
          <p:nvPr/>
        </p:nvSpPr>
        <p:spPr bwMode="auto">
          <a:xfrm>
            <a:off x="2037014" y="5583600"/>
            <a:ext cx="433235" cy="438809"/>
          </a:xfrm>
          <a:custGeom>
            <a:avLst/>
            <a:gdLst>
              <a:gd name="T0" fmla="*/ 155 w 196"/>
              <a:gd name="T1" fmla="*/ 151 h 202"/>
              <a:gd name="T2" fmla="*/ 155 w 196"/>
              <a:gd name="T3" fmla="*/ 135 h 202"/>
              <a:gd name="T4" fmla="*/ 155 w 196"/>
              <a:gd name="T5" fmla="*/ 124 h 202"/>
              <a:gd name="T6" fmla="*/ 155 w 196"/>
              <a:gd name="T7" fmla="*/ 111 h 202"/>
              <a:gd name="T8" fmla="*/ 183 w 196"/>
              <a:gd name="T9" fmla="*/ 131 h 202"/>
              <a:gd name="T10" fmla="*/ 155 w 196"/>
              <a:gd name="T11" fmla="*/ 151 h 202"/>
              <a:gd name="T12" fmla="*/ 81 w 196"/>
              <a:gd name="T13" fmla="*/ 40 h 202"/>
              <a:gd name="T14" fmla="*/ 101 w 196"/>
              <a:gd name="T15" fmla="*/ 13 h 202"/>
              <a:gd name="T16" fmla="*/ 121 w 196"/>
              <a:gd name="T17" fmla="*/ 40 h 202"/>
              <a:gd name="T18" fmla="*/ 81 w 196"/>
              <a:gd name="T19" fmla="*/ 40 h 202"/>
              <a:gd name="T20" fmla="*/ 41 w 196"/>
              <a:gd name="T21" fmla="*/ 114 h 202"/>
              <a:gd name="T22" fmla="*/ 13 w 196"/>
              <a:gd name="T23" fmla="*/ 94 h 202"/>
              <a:gd name="T24" fmla="*/ 41 w 196"/>
              <a:gd name="T25" fmla="*/ 74 h 202"/>
              <a:gd name="T26" fmla="*/ 41 w 196"/>
              <a:gd name="T27" fmla="*/ 114 h 202"/>
              <a:gd name="T28" fmla="*/ 192 w 196"/>
              <a:gd name="T29" fmla="*/ 123 h 202"/>
              <a:gd name="T30" fmla="*/ 157 w 196"/>
              <a:gd name="T31" fmla="*/ 98 h 202"/>
              <a:gd name="T32" fmla="*/ 152 w 196"/>
              <a:gd name="T33" fmla="*/ 96 h 202"/>
              <a:gd name="T34" fmla="*/ 144 w 196"/>
              <a:gd name="T35" fmla="*/ 105 h 202"/>
              <a:gd name="T36" fmla="*/ 144 w 196"/>
              <a:gd name="T37" fmla="*/ 124 h 202"/>
              <a:gd name="T38" fmla="*/ 107 w 196"/>
              <a:gd name="T39" fmla="*/ 135 h 202"/>
              <a:gd name="T40" fmla="*/ 107 w 196"/>
              <a:gd name="T41" fmla="*/ 52 h 202"/>
              <a:gd name="T42" fmla="*/ 127 w 196"/>
              <a:gd name="T43" fmla="*/ 52 h 202"/>
              <a:gd name="T44" fmla="*/ 135 w 196"/>
              <a:gd name="T45" fmla="*/ 47 h 202"/>
              <a:gd name="T46" fmla="*/ 134 w 196"/>
              <a:gd name="T47" fmla="*/ 38 h 202"/>
              <a:gd name="T48" fmla="*/ 109 w 196"/>
              <a:gd name="T49" fmla="*/ 4 h 202"/>
              <a:gd name="T50" fmla="*/ 101 w 196"/>
              <a:gd name="T51" fmla="*/ 0 h 202"/>
              <a:gd name="T52" fmla="*/ 93 w 196"/>
              <a:gd name="T53" fmla="*/ 4 h 202"/>
              <a:gd name="T54" fmla="*/ 69 w 196"/>
              <a:gd name="T55" fmla="*/ 38 h 202"/>
              <a:gd name="T56" fmla="*/ 68 w 196"/>
              <a:gd name="T57" fmla="*/ 47 h 202"/>
              <a:gd name="T58" fmla="*/ 76 w 196"/>
              <a:gd name="T59" fmla="*/ 52 h 202"/>
              <a:gd name="T60" fmla="*/ 96 w 196"/>
              <a:gd name="T61" fmla="*/ 52 h 202"/>
              <a:gd name="T62" fmla="*/ 96 w 196"/>
              <a:gd name="T63" fmla="*/ 114 h 202"/>
              <a:gd name="T64" fmla="*/ 52 w 196"/>
              <a:gd name="T65" fmla="*/ 88 h 202"/>
              <a:gd name="T66" fmla="*/ 52 w 196"/>
              <a:gd name="T67" fmla="*/ 69 h 202"/>
              <a:gd name="T68" fmla="*/ 44 w 196"/>
              <a:gd name="T69" fmla="*/ 60 h 202"/>
              <a:gd name="T70" fmla="*/ 38 w 196"/>
              <a:gd name="T71" fmla="*/ 62 h 202"/>
              <a:gd name="T72" fmla="*/ 4 w 196"/>
              <a:gd name="T73" fmla="*/ 86 h 202"/>
              <a:gd name="T74" fmla="*/ 0 w 196"/>
              <a:gd name="T75" fmla="*/ 94 h 202"/>
              <a:gd name="T76" fmla="*/ 4 w 196"/>
              <a:gd name="T77" fmla="*/ 102 h 202"/>
              <a:gd name="T78" fmla="*/ 38 w 196"/>
              <a:gd name="T79" fmla="*/ 126 h 202"/>
              <a:gd name="T80" fmla="*/ 44 w 196"/>
              <a:gd name="T81" fmla="*/ 128 h 202"/>
              <a:gd name="T82" fmla="*/ 50 w 196"/>
              <a:gd name="T83" fmla="*/ 125 h 202"/>
              <a:gd name="T84" fmla="*/ 52 w 196"/>
              <a:gd name="T85" fmla="*/ 119 h 202"/>
              <a:gd name="T86" fmla="*/ 52 w 196"/>
              <a:gd name="T87" fmla="*/ 100 h 202"/>
              <a:gd name="T88" fmla="*/ 87 w 196"/>
              <a:gd name="T89" fmla="*/ 123 h 202"/>
              <a:gd name="T90" fmla="*/ 96 w 196"/>
              <a:gd name="T91" fmla="*/ 147 h 202"/>
              <a:gd name="T92" fmla="*/ 96 w 196"/>
              <a:gd name="T93" fmla="*/ 167 h 202"/>
              <a:gd name="T94" fmla="*/ 96 w 196"/>
              <a:gd name="T95" fmla="*/ 189 h 202"/>
              <a:gd name="T96" fmla="*/ 96 w 196"/>
              <a:gd name="T97" fmla="*/ 202 h 202"/>
              <a:gd name="T98" fmla="*/ 107 w 196"/>
              <a:gd name="T99" fmla="*/ 202 h 202"/>
              <a:gd name="T100" fmla="*/ 107 w 196"/>
              <a:gd name="T101" fmla="*/ 189 h 202"/>
              <a:gd name="T102" fmla="*/ 107 w 196"/>
              <a:gd name="T103" fmla="*/ 167 h 202"/>
              <a:gd name="T104" fmla="*/ 144 w 196"/>
              <a:gd name="T105" fmla="*/ 135 h 202"/>
              <a:gd name="T106" fmla="*/ 144 w 196"/>
              <a:gd name="T107" fmla="*/ 156 h 202"/>
              <a:gd name="T108" fmla="*/ 152 w 196"/>
              <a:gd name="T109" fmla="*/ 165 h 202"/>
              <a:gd name="T110" fmla="*/ 157 w 196"/>
              <a:gd name="T111" fmla="*/ 163 h 202"/>
              <a:gd name="T112" fmla="*/ 192 w 196"/>
              <a:gd name="T113" fmla="*/ 139 h 202"/>
              <a:gd name="T114" fmla="*/ 196 w 196"/>
              <a:gd name="T115" fmla="*/ 131 h 202"/>
              <a:gd name="T116" fmla="*/ 192 w 196"/>
              <a:gd name="T117" fmla="*/ 1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202">
                <a:moveTo>
                  <a:pt x="155" y="151"/>
                </a:moveTo>
                <a:cubicBezTo>
                  <a:pt x="155" y="135"/>
                  <a:pt x="155" y="135"/>
                  <a:pt x="155" y="135"/>
                </a:cubicBezTo>
                <a:cubicBezTo>
                  <a:pt x="155" y="124"/>
                  <a:pt x="155" y="124"/>
                  <a:pt x="155" y="124"/>
                </a:cubicBezTo>
                <a:cubicBezTo>
                  <a:pt x="155" y="111"/>
                  <a:pt x="155" y="111"/>
                  <a:pt x="155" y="111"/>
                </a:cubicBezTo>
                <a:cubicBezTo>
                  <a:pt x="183" y="131"/>
                  <a:pt x="183" y="131"/>
                  <a:pt x="183" y="131"/>
                </a:cubicBezTo>
                <a:lnTo>
                  <a:pt x="155" y="151"/>
                </a:lnTo>
                <a:close/>
                <a:moveTo>
                  <a:pt x="81" y="40"/>
                </a:moveTo>
                <a:cubicBezTo>
                  <a:pt x="101" y="13"/>
                  <a:pt x="101" y="13"/>
                  <a:pt x="101" y="13"/>
                </a:cubicBezTo>
                <a:cubicBezTo>
                  <a:pt x="121" y="40"/>
                  <a:pt x="121" y="40"/>
                  <a:pt x="121" y="40"/>
                </a:cubicBezTo>
                <a:lnTo>
                  <a:pt x="81" y="40"/>
                </a:lnTo>
                <a:close/>
                <a:moveTo>
                  <a:pt x="41" y="114"/>
                </a:moveTo>
                <a:cubicBezTo>
                  <a:pt x="13" y="94"/>
                  <a:pt x="13" y="94"/>
                  <a:pt x="13" y="94"/>
                </a:cubicBezTo>
                <a:cubicBezTo>
                  <a:pt x="41" y="74"/>
                  <a:pt x="41" y="74"/>
                  <a:pt x="41" y="74"/>
                </a:cubicBezTo>
                <a:lnTo>
                  <a:pt x="41" y="114"/>
                </a:lnTo>
                <a:close/>
                <a:moveTo>
                  <a:pt x="192" y="123"/>
                </a:moveTo>
                <a:cubicBezTo>
                  <a:pt x="157" y="98"/>
                  <a:pt x="157" y="98"/>
                  <a:pt x="157" y="98"/>
                </a:cubicBezTo>
                <a:cubicBezTo>
                  <a:pt x="156" y="97"/>
                  <a:pt x="154" y="96"/>
                  <a:pt x="152" y="96"/>
                </a:cubicBezTo>
                <a:cubicBezTo>
                  <a:pt x="148" y="96"/>
                  <a:pt x="144" y="100"/>
                  <a:pt x="144" y="105"/>
                </a:cubicBezTo>
                <a:cubicBezTo>
                  <a:pt x="144" y="124"/>
                  <a:pt x="144" y="124"/>
                  <a:pt x="144" y="124"/>
                </a:cubicBezTo>
                <a:cubicBezTo>
                  <a:pt x="130" y="124"/>
                  <a:pt x="116" y="127"/>
                  <a:pt x="107" y="135"/>
                </a:cubicBezTo>
                <a:cubicBezTo>
                  <a:pt x="107" y="52"/>
                  <a:pt x="107" y="52"/>
                  <a:pt x="107" y="52"/>
                </a:cubicBezTo>
                <a:cubicBezTo>
                  <a:pt x="127" y="52"/>
                  <a:pt x="127" y="52"/>
                  <a:pt x="127" y="52"/>
                </a:cubicBezTo>
                <a:cubicBezTo>
                  <a:pt x="130" y="52"/>
                  <a:pt x="133" y="50"/>
                  <a:pt x="135" y="47"/>
                </a:cubicBezTo>
                <a:cubicBezTo>
                  <a:pt x="136" y="44"/>
                  <a:pt x="136" y="41"/>
                  <a:pt x="134" y="38"/>
                </a:cubicBezTo>
                <a:cubicBezTo>
                  <a:pt x="109" y="4"/>
                  <a:pt x="109" y="4"/>
                  <a:pt x="109" y="4"/>
                </a:cubicBezTo>
                <a:cubicBezTo>
                  <a:pt x="107" y="1"/>
                  <a:pt x="104" y="0"/>
                  <a:pt x="101" y="0"/>
                </a:cubicBezTo>
                <a:cubicBezTo>
                  <a:pt x="98" y="0"/>
                  <a:pt x="95" y="1"/>
                  <a:pt x="93" y="4"/>
                </a:cubicBezTo>
                <a:cubicBezTo>
                  <a:pt x="69" y="38"/>
                  <a:pt x="69" y="38"/>
                  <a:pt x="69" y="38"/>
                </a:cubicBezTo>
                <a:cubicBezTo>
                  <a:pt x="67" y="41"/>
                  <a:pt x="66" y="44"/>
                  <a:pt x="68" y="47"/>
                </a:cubicBezTo>
                <a:cubicBezTo>
                  <a:pt x="69" y="50"/>
                  <a:pt x="72" y="52"/>
                  <a:pt x="76" y="52"/>
                </a:cubicBezTo>
                <a:cubicBezTo>
                  <a:pt x="96" y="52"/>
                  <a:pt x="96" y="52"/>
                  <a:pt x="96" y="52"/>
                </a:cubicBezTo>
                <a:cubicBezTo>
                  <a:pt x="96" y="114"/>
                  <a:pt x="96" y="114"/>
                  <a:pt x="96" y="114"/>
                </a:cubicBezTo>
                <a:cubicBezTo>
                  <a:pt x="87" y="101"/>
                  <a:pt x="73" y="89"/>
                  <a:pt x="52" y="88"/>
                </a:cubicBezTo>
                <a:cubicBezTo>
                  <a:pt x="52" y="69"/>
                  <a:pt x="52" y="69"/>
                  <a:pt x="52" y="69"/>
                </a:cubicBezTo>
                <a:cubicBezTo>
                  <a:pt x="52" y="63"/>
                  <a:pt x="48" y="60"/>
                  <a:pt x="44" y="60"/>
                </a:cubicBezTo>
                <a:cubicBezTo>
                  <a:pt x="42" y="60"/>
                  <a:pt x="40" y="60"/>
                  <a:pt x="38" y="62"/>
                </a:cubicBezTo>
                <a:cubicBezTo>
                  <a:pt x="4" y="86"/>
                  <a:pt x="4" y="86"/>
                  <a:pt x="4" y="86"/>
                </a:cubicBezTo>
                <a:cubicBezTo>
                  <a:pt x="2" y="88"/>
                  <a:pt x="0" y="91"/>
                  <a:pt x="0" y="94"/>
                </a:cubicBezTo>
                <a:cubicBezTo>
                  <a:pt x="0" y="97"/>
                  <a:pt x="2" y="100"/>
                  <a:pt x="4" y="102"/>
                </a:cubicBezTo>
                <a:cubicBezTo>
                  <a:pt x="38" y="126"/>
                  <a:pt x="38" y="126"/>
                  <a:pt x="38" y="126"/>
                </a:cubicBezTo>
                <a:cubicBezTo>
                  <a:pt x="40" y="128"/>
                  <a:pt x="42" y="128"/>
                  <a:pt x="44" y="128"/>
                </a:cubicBezTo>
                <a:cubicBezTo>
                  <a:pt x="47" y="128"/>
                  <a:pt x="49" y="127"/>
                  <a:pt x="50" y="125"/>
                </a:cubicBezTo>
                <a:cubicBezTo>
                  <a:pt x="51" y="124"/>
                  <a:pt x="52" y="122"/>
                  <a:pt x="52" y="119"/>
                </a:cubicBezTo>
                <a:cubicBezTo>
                  <a:pt x="52" y="100"/>
                  <a:pt x="52" y="100"/>
                  <a:pt x="52" y="100"/>
                </a:cubicBezTo>
                <a:cubicBezTo>
                  <a:pt x="67" y="101"/>
                  <a:pt x="79" y="109"/>
                  <a:pt x="87" y="123"/>
                </a:cubicBezTo>
                <a:cubicBezTo>
                  <a:pt x="94" y="134"/>
                  <a:pt x="95" y="146"/>
                  <a:pt x="96" y="147"/>
                </a:cubicBezTo>
                <a:cubicBezTo>
                  <a:pt x="96" y="167"/>
                  <a:pt x="96" y="167"/>
                  <a:pt x="96" y="167"/>
                </a:cubicBezTo>
                <a:cubicBezTo>
                  <a:pt x="96" y="189"/>
                  <a:pt x="96" y="189"/>
                  <a:pt x="96" y="189"/>
                </a:cubicBezTo>
                <a:cubicBezTo>
                  <a:pt x="96" y="202"/>
                  <a:pt x="96" y="202"/>
                  <a:pt x="96" y="202"/>
                </a:cubicBezTo>
                <a:cubicBezTo>
                  <a:pt x="107" y="202"/>
                  <a:pt x="107" y="202"/>
                  <a:pt x="107" y="202"/>
                </a:cubicBezTo>
                <a:cubicBezTo>
                  <a:pt x="107" y="189"/>
                  <a:pt x="107" y="189"/>
                  <a:pt x="107" y="189"/>
                </a:cubicBezTo>
                <a:cubicBezTo>
                  <a:pt x="107" y="167"/>
                  <a:pt x="107" y="167"/>
                  <a:pt x="107" y="167"/>
                </a:cubicBezTo>
                <a:cubicBezTo>
                  <a:pt x="107" y="145"/>
                  <a:pt x="117" y="136"/>
                  <a:pt x="144" y="135"/>
                </a:cubicBezTo>
                <a:cubicBezTo>
                  <a:pt x="144" y="156"/>
                  <a:pt x="144" y="156"/>
                  <a:pt x="144" y="156"/>
                </a:cubicBezTo>
                <a:cubicBezTo>
                  <a:pt x="144" y="162"/>
                  <a:pt x="148" y="165"/>
                  <a:pt x="152" y="165"/>
                </a:cubicBezTo>
                <a:cubicBezTo>
                  <a:pt x="154" y="165"/>
                  <a:pt x="156" y="164"/>
                  <a:pt x="157" y="163"/>
                </a:cubicBezTo>
                <a:cubicBezTo>
                  <a:pt x="192" y="139"/>
                  <a:pt x="192" y="139"/>
                  <a:pt x="192" y="139"/>
                </a:cubicBezTo>
                <a:cubicBezTo>
                  <a:pt x="194" y="137"/>
                  <a:pt x="196" y="134"/>
                  <a:pt x="196" y="131"/>
                </a:cubicBezTo>
                <a:cubicBezTo>
                  <a:pt x="196" y="128"/>
                  <a:pt x="194" y="125"/>
                  <a:pt x="192" y="123"/>
                </a:cubicBezTo>
              </a:path>
            </a:pathLst>
          </a:custGeom>
          <a:solidFill>
            <a:schemeClr val="bg1"/>
          </a:solidFill>
          <a:ln>
            <a:noFill/>
          </a:ln>
          <a:extLst/>
        </p:spPr>
        <p:txBody>
          <a:bodyPr vert="horz" wrap="square" lIns="182880" tIns="91440" rIns="182880" bIns="91440" numCol="1" anchor="t" anchorCtr="0" compatLnSpc="1">
            <a:prstTxWarp prst="textNoShape">
              <a:avLst/>
            </a:prstTxWarp>
          </a:bodyPr>
          <a:lstStyle/>
          <a:p>
            <a:endParaRPr lang="en-US" sz="4800" dirty="0">
              <a:latin typeface="Arial" panose="020B0604020202020204" pitchFamily="34" charset="0"/>
              <a:cs typeface="Arial" panose="020B0604020202020204" pitchFamily="34" charset="0"/>
            </a:endParaRPr>
          </a:p>
        </p:txBody>
      </p:sp>
      <p:sp>
        <p:nvSpPr>
          <p:cNvPr id="31" name="Oval 30" descr="" title=""/>
          <p:cNvSpPr/>
          <p:nvPr/>
        </p:nvSpPr>
        <p:spPr>
          <a:xfrm>
            <a:off x="1841056" y="7199951"/>
            <a:ext cx="848050" cy="839149"/>
          </a:xfrm>
          <a:prstGeom prst="ellipse">
            <a:avLst/>
          </a:prstGeom>
          <a:solidFill>
            <a:srgbClr val="00285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uk-UA" sz="3200">
              <a:solidFill>
                <a:schemeClr val="tx1"/>
              </a:solidFill>
              <a:latin typeface="Arial" panose="020B0604020202020204" pitchFamily="34" charset="0"/>
              <a:cs typeface="Arial" panose="020B0604020202020204" pitchFamily="34" charset="0"/>
            </a:endParaRPr>
          </a:p>
        </p:txBody>
      </p:sp>
      <p:grpSp>
        <p:nvGrpSpPr>
          <p:cNvPr id="39" name="Group 38" descr="" title=""/>
          <p:cNvGrpSpPr/>
          <p:nvPr/>
        </p:nvGrpSpPr>
        <p:grpSpPr>
          <a:xfrm>
            <a:off x="2063505" y="7425223"/>
            <a:ext cx="401420" cy="343378"/>
            <a:chOff x="4905375" y="2551112"/>
            <a:chExt cx="371475" cy="327025"/>
          </a:xfrm>
          <a:solidFill>
            <a:schemeClr val="bg1"/>
          </a:solidFill>
        </p:grpSpPr>
        <p:sp>
          <p:nvSpPr>
            <p:cNvPr id="40" name="Freeform 99" descr="" title=""/>
            <p:cNvSpPr>
              <a:spLocks noEditPoints="1"/>
            </p:cNvSpPr>
            <p:nvPr/>
          </p:nvSpPr>
          <p:spPr bwMode="auto">
            <a:xfrm>
              <a:off x="4905375" y="2652712"/>
              <a:ext cx="371475" cy="225425"/>
            </a:xfrm>
            <a:custGeom>
              <a:avLst/>
              <a:gdLst>
                <a:gd name="T0" fmla="*/ 177 w 208"/>
                <a:gd name="T1" fmla="*/ 114 h 126"/>
                <a:gd name="T2" fmla="*/ 153 w 208"/>
                <a:gd name="T3" fmla="*/ 114 h 126"/>
                <a:gd name="T4" fmla="*/ 153 w 208"/>
                <a:gd name="T5" fmla="*/ 12 h 126"/>
                <a:gd name="T6" fmla="*/ 177 w 208"/>
                <a:gd name="T7" fmla="*/ 12 h 126"/>
                <a:gd name="T8" fmla="*/ 177 w 208"/>
                <a:gd name="T9" fmla="*/ 114 h 126"/>
                <a:gd name="T10" fmla="*/ 118 w 208"/>
                <a:gd name="T11" fmla="*/ 114 h 126"/>
                <a:gd name="T12" fmla="*/ 93 w 208"/>
                <a:gd name="T13" fmla="*/ 114 h 126"/>
                <a:gd name="T14" fmla="*/ 93 w 208"/>
                <a:gd name="T15" fmla="*/ 50 h 126"/>
                <a:gd name="T16" fmla="*/ 118 w 208"/>
                <a:gd name="T17" fmla="*/ 50 h 126"/>
                <a:gd name="T18" fmla="*/ 118 w 208"/>
                <a:gd name="T19" fmla="*/ 114 h 126"/>
                <a:gd name="T20" fmla="*/ 58 w 208"/>
                <a:gd name="T21" fmla="*/ 114 h 126"/>
                <a:gd name="T22" fmla="*/ 34 w 208"/>
                <a:gd name="T23" fmla="*/ 114 h 126"/>
                <a:gd name="T24" fmla="*/ 34 w 208"/>
                <a:gd name="T25" fmla="*/ 88 h 126"/>
                <a:gd name="T26" fmla="*/ 58 w 208"/>
                <a:gd name="T27" fmla="*/ 88 h 126"/>
                <a:gd name="T28" fmla="*/ 58 w 208"/>
                <a:gd name="T29" fmla="*/ 114 h 126"/>
                <a:gd name="T30" fmla="*/ 189 w 208"/>
                <a:gd name="T31" fmla="*/ 114 h 126"/>
                <a:gd name="T32" fmla="*/ 189 w 208"/>
                <a:gd name="T33" fmla="*/ 11 h 126"/>
                <a:gd name="T34" fmla="*/ 178 w 208"/>
                <a:gd name="T35" fmla="*/ 0 h 126"/>
                <a:gd name="T36" fmla="*/ 152 w 208"/>
                <a:gd name="T37" fmla="*/ 0 h 126"/>
                <a:gd name="T38" fmla="*/ 141 w 208"/>
                <a:gd name="T39" fmla="*/ 11 h 126"/>
                <a:gd name="T40" fmla="*/ 141 w 208"/>
                <a:gd name="T41" fmla="*/ 114 h 126"/>
                <a:gd name="T42" fmla="*/ 130 w 208"/>
                <a:gd name="T43" fmla="*/ 114 h 126"/>
                <a:gd name="T44" fmla="*/ 130 w 208"/>
                <a:gd name="T45" fmla="*/ 49 h 126"/>
                <a:gd name="T46" fmla="*/ 118 w 208"/>
                <a:gd name="T47" fmla="*/ 38 h 126"/>
                <a:gd name="T48" fmla="*/ 93 w 208"/>
                <a:gd name="T49" fmla="*/ 38 h 126"/>
                <a:gd name="T50" fmla="*/ 81 w 208"/>
                <a:gd name="T51" fmla="*/ 49 h 126"/>
                <a:gd name="T52" fmla="*/ 81 w 208"/>
                <a:gd name="T53" fmla="*/ 114 h 126"/>
                <a:gd name="T54" fmla="*/ 70 w 208"/>
                <a:gd name="T55" fmla="*/ 114 h 126"/>
                <a:gd name="T56" fmla="*/ 70 w 208"/>
                <a:gd name="T57" fmla="*/ 87 h 126"/>
                <a:gd name="T58" fmla="*/ 59 w 208"/>
                <a:gd name="T59" fmla="*/ 76 h 126"/>
                <a:gd name="T60" fmla="*/ 33 w 208"/>
                <a:gd name="T61" fmla="*/ 76 h 126"/>
                <a:gd name="T62" fmla="*/ 22 w 208"/>
                <a:gd name="T63" fmla="*/ 87 h 126"/>
                <a:gd name="T64" fmla="*/ 22 w 208"/>
                <a:gd name="T65" fmla="*/ 114 h 126"/>
                <a:gd name="T66" fmla="*/ 0 w 208"/>
                <a:gd name="T67" fmla="*/ 114 h 126"/>
                <a:gd name="T68" fmla="*/ 0 w 208"/>
                <a:gd name="T69" fmla="*/ 126 h 126"/>
                <a:gd name="T70" fmla="*/ 33 w 208"/>
                <a:gd name="T71" fmla="*/ 126 h 126"/>
                <a:gd name="T72" fmla="*/ 59 w 208"/>
                <a:gd name="T73" fmla="*/ 126 h 126"/>
                <a:gd name="T74" fmla="*/ 93 w 208"/>
                <a:gd name="T75" fmla="*/ 126 h 126"/>
                <a:gd name="T76" fmla="*/ 118 w 208"/>
                <a:gd name="T77" fmla="*/ 126 h 126"/>
                <a:gd name="T78" fmla="*/ 152 w 208"/>
                <a:gd name="T79" fmla="*/ 126 h 126"/>
                <a:gd name="T80" fmla="*/ 178 w 208"/>
                <a:gd name="T81" fmla="*/ 126 h 126"/>
                <a:gd name="T82" fmla="*/ 208 w 208"/>
                <a:gd name="T83" fmla="*/ 126 h 126"/>
                <a:gd name="T84" fmla="*/ 208 w 208"/>
                <a:gd name="T85" fmla="*/ 114 h 126"/>
                <a:gd name="T86" fmla="*/ 189 w 208"/>
                <a:gd name="T87"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126">
                  <a:moveTo>
                    <a:pt x="177" y="114"/>
                  </a:moveTo>
                  <a:cubicBezTo>
                    <a:pt x="153" y="114"/>
                    <a:pt x="153" y="114"/>
                    <a:pt x="153" y="114"/>
                  </a:cubicBezTo>
                  <a:cubicBezTo>
                    <a:pt x="153" y="12"/>
                    <a:pt x="153" y="12"/>
                    <a:pt x="153" y="12"/>
                  </a:cubicBezTo>
                  <a:cubicBezTo>
                    <a:pt x="177" y="12"/>
                    <a:pt x="177" y="12"/>
                    <a:pt x="177" y="12"/>
                  </a:cubicBezTo>
                  <a:lnTo>
                    <a:pt x="177" y="114"/>
                  </a:lnTo>
                  <a:close/>
                  <a:moveTo>
                    <a:pt x="118" y="114"/>
                  </a:moveTo>
                  <a:cubicBezTo>
                    <a:pt x="93" y="114"/>
                    <a:pt x="93" y="114"/>
                    <a:pt x="93" y="114"/>
                  </a:cubicBezTo>
                  <a:cubicBezTo>
                    <a:pt x="93" y="50"/>
                    <a:pt x="93" y="50"/>
                    <a:pt x="93" y="50"/>
                  </a:cubicBezTo>
                  <a:cubicBezTo>
                    <a:pt x="118" y="50"/>
                    <a:pt x="118" y="50"/>
                    <a:pt x="118" y="50"/>
                  </a:cubicBezTo>
                  <a:lnTo>
                    <a:pt x="118" y="114"/>
                  </a:lnTo>
                  <a:close/>
                  <a:moveTo>
                    <a:pt x="58" y="114"/>
                  </a:moveTo>
                  <a:cubicBezTo>
                    <a:pt x="34" y="114"/>
                    <a:pt x="34" y="114"/>
                    <a:pt x="34" y="114"/>
                  </a:cubicBezTo>
                  <a:cubicBezTo>
                    <a:pt x="34" y="88"/>
                    <a:pt x="34" y="88"/>
                    <a:pt x="34" y="88"/>
                  </a:cubicBezTo>
                  <a:cubicBezTo>
                    <a:pt x="58" y="88"/>
                    <a:pt x="58" y="88"/>
                    <a:pt x="58" y="88"/>
                  </a:cubicBezTo>
                  <a:lnTo>
                    <a:pt x="58" y="114"/>
                  </a:lnTo>
                  <a:close/>
                  <a:moveTo>
                    <a:pt x="189" y="114"/>
                  </a:moveTo>
                  <a:cubicBezTo>
                    <a:pt x="189" y="11"/>
                    <a:pt x="189" y="11"/>
                    <a:pt x="189" y="11"/>
                  </a:cubicBezTo>
                  <a:cubicBezTo>
                    <a:pt x="189" y="5"/>
                    <a:pt x="184" y="0"/>
                    <a:pt x="178" y="0"/>
                  </a:cubicBezTo>
                  <a:cubicBezTo>
                    <a:pt x="152" y="0"/>
                    <a:pt x="152" y="0"/>
                    <a:pt x="152" y="0"/>
                  </a:cubicBezTo>
                  <a:cubicBezTo>
                    <a:pt x="146" y="0"/>
                    <a:pt x="141" y="5"/>
                    <a:pt x="141" y="11"/>
                  </a:cubicBezTo>
                  <a:cubicBezTo>
                    <a:pt x="141" y="114"/>
                    <a:pt x="141" y="114"/>
                    <a:pt x="141" y="114"/>
                  </a:cubicBezTo>
                  <a:cubicBezTo>
                    <a:pt x="130" y="114"/>
                    <a:pt x="130" y="114"/>
                    <a:pt x="130" y="114"/>
                  </a:cubicBezTo>
                  <a:cubicBezTo>
                    <a:pt x="130" y="49"/>
                    <a:pt x="130" y="49"/>
                    <a:pt x="130" y="49"/>
                  </a:cubicBezTo>
                  <a:cubicBezTo>
                    <a:pt x="130" y="43"/>
                    <a:pt x="125" y="38"/>
                    <a:pt x="118" y="38"/>
                  </a:cubicBezTo>
                  <a:cubicBezTo>
                    <a:pt x="93" y="38"/>
                    <a:pt x="93" y="38"/>
                    <a:pt x="93" y="38"/>
                  </a:cubicBezTo>
                  <a:cubicBezTo>
                    <a:pt x="86" y="38"/>
                    <a:pt x="81" y="43"/>
                    <a:pt x="81" y="49"/>
                  </a:cubicBezTo>
                  <a:cubicBezTo>
                    <a:pt x="81" y="114"/>
                    <a:pt x="81" y="114"/>
                    <a:pt x="81" y="114"/>
                  </a:cubicBezTo>
                  <a:cubicBezTo>
                    <a:pt x="70" y="114"/>
                    <a:pt x="70" y="114"/>
                    <a:pt x="70" y="114"/>
                  </a:cubicBezTo>
                  <a:cubicBezTo>
                    <a:pt x="70" y="87"/>
                    <a:pt x="70" y="87"/>
                    <a:pt x="70" y="87"/>
                  </a:cubicBezTo>
                  <a:cubicBezTo>
                    <a:pt x="70" y="81"/>
                    <a:pt x="65" y="76"/>
                    <a:pt x="59" y="76"/>
                  </a:cubicBezTo>
                  <a:cubicBezTo>
                    <a:pt x="33" y="76"/>
                    <a:pt x="33" y="76"/>
                    <a:pt x="33" y="76"/>
                  </a:cubicBezTo>
                  <a:cubicBezTo>
                    <a:pt x="27" y="76"/>
                    <a:pt x="22" y="81"/>
                    <a:pt x="22" y="87"/>
                  </a:cubicBezTo>
                  <a:cubicBezTo>
                    <a:pt x="22" y="114"/>
                    <a:pt x="22" y="114"/>
                    <a:pt x="22" y="114"/>
                  </a:cubicBezTo>
                  <a:cubicBezTo>
                    <a:pt x="0" y="114"/>
                    <a:pt x="0" y="114"/>
                    <a:pt x="0" y="114"/>
                  </a:cubicBezTo>
                  <a:cubicBezTo>
                    <a:pt x="0" y="126"/>
                    <a:pt x="0" y="126"/>
                    <a:pt x="0" y="126"/>
                  </a:cubicBezTo>
                  <a:cubicBezTo>
                    <a:pt x="33" y="126"/>
                    <a:pt x="33" y="126"/>
                    <a:pt x="33" y="126"/>
                  </a:cubicBezTo>
                  <a:cubicBezTo>
                    <a:pt x="59" y="126"/>
                    <a:pt x="59" y="126"/>
                    <a:pt x="59" y="126"/>
                  </a:cubicBezTo>
                  <a:cubicBezTo>
                    <a:pt x="93" y="126"/>
                    <a:pt x="93" y="126"/>
                    <a:pt x="93" y="126"/>
                  </a:cubicBezTo>
                  <a:cubicBezTo>
                    <a:pt x="118" y="126"/>
                    <a:pt x="118" y="126"/>
                    <a:pt x="118" y="126"/>
                  </a:cubicBezTo>
                  <a:cubicBezTo>
                    <a:pt x="152" y="126"/>
                    <a:pt x="152" y="126"/>
                    <a:pt x="152" y="126"/>
                  </a:cubicBezTo>
                  <a:cubicBezTo>
                    <a:pt x="178" y="126"/>
                    <a:pt x="178" y="126"/>
                    <a:pt x="178" y="126"/>
                  </a:cubicBezTo>
                  <a:cubicBezTo>
                    <a:pt x="208" y="126"/>
                    <a:pt x="208" y="126"/>
                    <a:pt x="208" y="126"/>
                  </a:cubicBezTo>
                  <a:cubicBezTo>
                    <a:pt x="208" y="114"/>
                    <a:pt x="208" y="114"/>
                    <a:pt x="208" y="114"/>
                  </a:cubicBezTo>
                  <a:lnTo>
                    <a:pt x="189"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4800" dirty="0">
                <a:latin typeface="Arial" panose="020B0604020202020204" pitchFamily="34" charset="0"/>
                <a:cs typeface="Arial" panose="020B0604020202020204" pitchFamily="34" charset="0"/>
              </a:endParaRPr>
            </a:p>
          </p:txBody>
        </p:sp>
        <p:sp>
          <p:nvSpPr>
            <p:cNvPr id="41" name="Freeform 100" descr="" title=""/>
            <p:cNvSpPr>
              <a:spLocks noEditPoints="1"/>
            </p:cNvSpPr>
            <p:nvPr/>
          </p:nvSpPr>
          <p:spPr bwMode="auto">
            <a:xfrm>
              <a:off x="4918075" y="2551112"/>
              <a:ext cx="206375" cy="209550"/>
            </a:xfrm>
            <a:custGeom>
              <a:avLst/>
              <a:gdLst>
                <a:gd name="T0" fmla="*/ 103 w 116"/>
                <a:gd name="T1" fmla="*/ 14 h 117"/>
                <a:gd name="T2" fmla="*/ 96 w 116"/>
                <a:gd name="T3" fmla="*/ 45 h 117"/>
                <a:gd name="T4" fmla="*/ 71 w 116"/>
                <a:gd name="T5" fmla="*/ 21 h 117"/>
                <a:gd name="T6" fmla="*/ 103 w 116"/>
                <a:gd name="T7" fmla="*/ 14 h 117"/>
                <a:gd name="T8" fmla="*/ 8 w 116"/>
                <a:gd name="T9" fmla="*/ 117 h 117"/>
                <a:gd name="T10" fmla="*/ 79 w 116"/>
                <a:gd name="T11" fmla="*/ 46 h 117"/>
                <a:gd name="T12" fmla="*/ 92 w 116"/>
                <a:gd name="T13" fmla="*/ 59 h 117"/>
                <a:gd name="T14" fmla="*/ 98 w 116"/>
                <a:gd name="T15" fmla="*/ 62 h 117"/>
                <a:gd name="T16" fmla="*/ 106 w 116"/>
                <a:gd name="T17" fmla="*/ 54 h 117"/>
                <a:gd name="T18" fmla="*/ 116 w 116"/>
                <a:gd name="T19" fmla="*/ 12 h 117"/>
                <a:gd name="T20" fmla="*/ 114 w 116"/>
                <a:gd name="T21" fmla="*/ 4 h 117"/>
                <a:gd name="T22" fmla="*/ 105 w 116"/>
                <a:gd name="T23" fmla="*/ 1 h 117"/>
                <a:gd name="T24" fmla="*/ 62 w 116"/>
                <a:gd name="T25" fmla="*/ 10 h 117"/>
                <a:gd name="T26" fmla="*/ 55 w 116"/>
                <a:gd name="T27" fmla="*/ 16 h 117"/>
                <a:gd name="T28" fmla="*/ 58 w 116"/>
                <a:gd name="T29" fmla="*/ 25 h 117"/>
                <a:gd name="T30" fmla="*/ 71 w 116"/>
                <a:gd name="T31" fmla="*/ 37 h 117"/>
                <a:gd name="T32" fmla="*/ 0 w 116"/>
                <a:gd name="T33" fmla="*/ 108 h 117"/>
                <a:gd name="T34" fmla="*/ 8 w 116"/>
                <a:gd name="T3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7">
                  <a:moveTo>
                    <a:pt x="103" y="14"/>
                  </a:moveTo>
                  <a:cubicBezTo>
                    <a:pt x="96" y="45"/>
                    <a:pt x="96" y="45"/>
                    <a:pt x="96" y="45"/>
                  </a:cubicBezTo>
                  <a:cubicBezTo>
                    <a:pt x="71" y="21"/>
                    <a:pt x="71" y="21"/>
                    <a:pt x="71" y="21"/>
                  </a:cubicBezTo>
                  <a:lnTo>
                    <a:pt x="103" y="14"/>
                  </a:lnTo>
                  <a:close/>
                  <a:moveTo>
                    <a:pt x="8" y="117"/>
                  </a:moveTo>
                  <a:cubicBezTo>
                    <a:pt x="79" y="46"/>
                    <a:pt x="79" y="46"/>
                    <a:pt x="79" y="46"/>
                  </a:cubicBezTo>
                  <a:cubicBezTo>
                    <a:pt x="92" y="59"/>
                    <a:pt x="92" y="59"/>
                    <a:pt x="92" y="59"/>
                  </a:cubicBezTo>
                  <a:cubicBezTo>
                    <a:pt x="94" y="61"/>
                    <a:pt x="96" y="62"/>
                    <a:pt x="98" y="62"/>
                  </a:cubicBezTo>
                  <a:cubicBezTo>
                    <a:pt x="102" y="62"/>
                    <a:pt x="105" y="59"/>
                    <a:pt x="106" y="54"/>
                  </a:cubicBezTo>
                  <a:cubicBezTo>
                    <a:pt x="116" y="12"/>
                    <a:pt x="116" y="12"/>
                    <a:pt x="116" y="12"/>
                  </a:cubicBezTo>
                  <a:cubicBezTo>
                    <a:pt x="116" y="9"/>
                    <a:pt x="116" y="6"/>
                    <a:pt x="114" y="4"/>
                  </a:cubicBezTo>
                  <a:cubicBezTo>
                    <a:pt x="112" y="1"/>
                    <a:pt x="108" y="0"/>
                    <a:pt x="105" y="1"/>
                  </a:cubicBezTo>
                  <a:cubicBezTo>
                    <a:pt x="62" y="10"/>
                    <a:pt x="62" y="10"/>
                    <a:pt x="62" y="10"/>
                  </a:cubicBezTo>
                  <a:cubicBezTo>
                    <a:pt x="59" y="11"/>
                    <a:pt x="56" y="13"/>
                    <a:pt x="55" y="16"/>
                  </a:cubicBezTo>
                  <a:cubicBezTo>
                    <a:pt x="54" y="19"/>
                    <a:pt x="55" y="22"/>
                    <a:pt x="58" y="25"/>
                  </a:cubicBezTo>
                  <a:cubicBezTo>
                    <a:pt x="71" y="37"/>
                    <a:pt x="71" y="37"/>
                    <a:pt x="71" y="37"/>
                  </a:cubicBezTo>
                  <a:cubicBezTo>
                    <a:pt x="0" y="108"/>
                    <a:pt x="0" y="108"/>
                    <a:pt x="0" y="108"/>
                  </a:cubicBezTo>
                  <a:lnTo>
                    <a:pt x="8"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4800" dirty="0">
                <a:latin typeface="Arial" panose="020B0604020202020204" pitchFamily="34" charset="0"/>
                <a:cs typeface="Arial" panose="020B0604020202020204" pitchFamily="34" charset="0"/>
              </a:endParaRPr>
            </a:p>
          </p:txBody>
        </p:sp>
      </p:grpSp>
      <p:pic>
        <p:nvPicPr>
          <p:cNvPr id="34" name="Picture 5" descr="" title=""/>
          <p:cNvPicPr>
            <a:picLocks noChangeAspect="1"/>
          </p:cNvPicPr>
          <p:nvPr/>
        </p:nvPicPr>
        <p:blipFill>
          <a:blip r:embed="rId2"/>
          <a:srcRect/>
          <a:stretch>
            <a:fillRect/>
          </a:stretch>
        </p:blipFill>
        <p:spPr>
          <a:xfrm>
            <a:off x="304800" y="8999528"/>
            <a:ext cx="3138402" cy="1195208"/>
          </a:xfrm>
          <a:prstGeom prst="rect">
            <a:avLst/>
          </a:prstGeom>
        </p:spPr>
      </p:pic>
      <p:sp>
        <p:nvSpPr>
          <p:cNvPr id="19" name="Rectangle 18" descr="" title=""/>
          <p:cNvSpPr/>
          <p:nvPr/>
        </p:nvSpPr>
        <p:spPr>
          <a:xfrm>
            <a:off x="1219200" y="2307154"/>
            <a:ext cx="15901086" cy="6288360"/>
          </a:xfrm>
          <a:prstGeom prst="rect">
            <a:avLst/>
          </a:prstGeom>
          <a:noFill/>
          <a:ln>
            <a:solidFill>
              <a:srgbClr val="C2C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020617"/>
      </p:ext>
    </p:extLst>
  </p:cSld>
  <p:clrMapOvr>
    <a:masterClrMapping/>
  </p:clrMapOvr>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pPr algn="l"/>
            <a:r>
              <a:rPr lang="en-US" dirty="0" smtClean="0">
                <a:solidFill>
                  <a:schemeClr val="tx1"/>
                </a:solidFill>
                <a:latin typeface="+mj-lt"/>
              </a:rPr>
              <a:t>Resources</a:t>
            </a:r>
            <a:endParaRPr lang="en-US" dirty="0">
              <a:solidFill>
                <a:schemeClr val="tx1"/>
              </a:solidFill>
              <a:latin typeface="+mj-lt"/>
            </a:endParaRPr>
          </a:p>
        </p:txBody>
      </p:sp>
      <p:sp>
        <p:nvSpPr>
          <p:cNvPr id="28" name="Freeform 77" descr="" title=""/>
          <p:cNvSpPr>
            <a:spLocks noEditPoints="1"/>
          </p:cNvSpPr>
          <p:nvPr/>
        </p:nvSpPr>
        <p:spPr bwMode="auto">
          <a:xfrm>
            <a:off x="1975555" y="4200151"/>
            <a:ext cx="579048" cy="584145"/>
          </a:xfrm>
          <a:custGeom>
            <a:avLst/>
            <a:gdLst>
              <a:gd name="T0" fmla="*/ 166 w 184"/>
              <a:gd name="T1" fmla="*/ 140 h 207"/>
              <a:gd name="T2" fmla="*/ 168 w 184"/>
              <a:gd name="T3" fmla="*/ 155 h 207"/>
              <a:gd name="T4" fmla="*/ 133 w 184"/>
              <a:gd name="T5" fmla="*/ 122 h 207"/>
              <a:gd name="T6" fmla="*/ 156 w 184"/>
              <a:gd name="T7" fmla="*/ 72 h 207"/>
              <a:gd name="T8" fmla="*/ 164 w 184"/>
              <a:gd name="T9" fmla="*/ 131 h 207"/>
              <a:gd name="T10" fmla="*/ 104 w 184"/>
              <a:gd name="T11" fmla="*/ 179 h 207"/>
              <a:gd name="T12" fmla="*/ 99 w 184"/>
              <a:gd name="T13" fmla="*/ 175 h 207"/>
              <a:gd name="T14" fmla="*/ 97 w 184"/>
              <a:gd name="T15" fmla="*/ 147 h 207"/>
              <a:gd name="T16" fmla="*/ 152 w 184"/>
              <a:gd name="T17" fmla="*/ 142 h 207"/>
              <a:gd name="T18" fmla="*/ 104 w 184"/>
              <a:gd name="T19" fmla="*/ 179 h 207"/>
              <a:gd name="T20" fmla="*/ 85 w 184"/>
              <a:gd name="T21" fmla="*/ 191 h 207"/>
              <a:gd name="T22" fmla="*/ 92 w 184"/>
              <a:gd name="T23" fmla="*/ 199 h 207"/>
              <a:gd name="T24" fmla="*/ 32 w 184"/>
              <a:gd name="T25" fmla="*/ 144 h 207"/>
              <a:gd name="T26" fmla="*/ 88 w 184"/>
              <a:gd name="T27" fmla="*/ 148 h 207"/>
              <a:gd name="T28" fmla="*/ 80 w 184"/>
              <a:gd name="T29" fmla="*/ 179 h 207"/>
              <a:gd name="T30" fmla="*/ 21 w 184"/>
              <a:gd name="T31" fmla="*/ 131 h 207"/>
              <a:gd name="T32" fmla="*/ 28 w 184"/>
              <a:gd name="T33" fmla="*/ 72 h 207"/>
              <a:gd name="T34" fmla="*/ 51 w 184"/>
              <a:gd name="T35" fmla="*/ 122 h 207"/>
              <a:gd name="T36" fmla="*/ 21 w 184"/>
              <a:gd name="T37" fmla="*/ 131 h 207"/>
              <a:gd name="T38" fmla="*/ 9 w 184"/>
              <a:gd name="T39" fmla="*/ 147 h 207"/>
              <a:gd name="T40" fmla="*/ 16 w 184"/>
              <a:gd name="T41" fmla="*/ 155 h 207"/>
              <a:gd name="T42" fmla="*/ 16 w 184"/>
              <a:gd name="T43" fmla="*/ 52 h 207"/>
              <a:gd name="T44" fmla="*/ 16 w 184"/>
              <a:gd name="T45" fmla="*/ 68 h 207"/>
              <a:gd name="T46" fmla="*/ 33 w 184"/>
              <a:gd name="T47" fmla="*/ 56 h 207"/>
              <a:gd name="T48" fmla="*/ 80 w 184"/>
              <a:gd name="T49" fmla="*/ 28 h 207"/>
              <a:gd name="T50" fmla="*/ 88 w 184"/>
              <a:gd name="T51" fmla="*/ 59 h 207"/>
              <a:gd name="T52" fmla="*/ 32 w 184"/>
              <a:gd name="T53" fmla="*/ 65 h 207"/>
              <a:gd name="T54" fmla="*/ 92 w 184"/>
              <a:gd name="T55" fmla="*/ 9 h 207"/>
              <a:gd name="T56" fmla="*/ 84 w 184"/>
              <a:gd name="T57" fmla="*/ 17 h 207"/>
              <a:gd name="T58" fmla="*/ 124 w 184"/>
              <a:gd name="T59" fmla="*/ 90 h 207"/>
              <a:gd name="T60" fmla="*/ 96 w 184"/>
              <a:gd name="T61" fmla="*/ 138 h 207"/>
              <a:gd name="T62" fmla="*/ 124 w 184"/>
              <a:gd name="T63" fmla="*/ 90 h 207"/>
              <a:gd name="T64" fmla="*/ 60 w 184"/>
              <a:gd name="T65" fmla="*/ 122 h 207"/>
              <a:gd name="T66" fmla="*/ 88 w 184"/>
              <a:gd name="T67" fmla="*/ 106 h 207"/>
              <a:gd name="T68" fmla="*/ 64 w 184"/>
              <a:gd name="T69" fmla="*/ 83 h 207"/>
              <a:gd name="T70" fmla="*/ 120 w 184"/>
              <a:gd name="T71" fmla="*/ 83 h 207"/>
              <a:gd name="T72" fmla="*/ 64 w 184"/>
              <a:gd name="T73" fmla="*/ 83 h 207"/>
              <a:gd name="T74" fmla="*/ 151 w 184"/>
              <a:gd name="T75" fmla="*/ 65 h 207"/>
              <a:gd name="T76" fmla="*/ 96 w 184"/>
              <a:gd name="T77" fmla="*/ 59 h 207"/>
              <a:gd name="T78" fmla="*/ 104 w 184"/>
              <a:gd name="T79" fmla="*/ 29 h 207"/>
              <a:gd name="T80" fmla="*/ 160 w 184"/>
              <a:gd name="T81" fmla="*/ 56 h 207"/>
              <a:gd name="T82" fmla="*/ 175 w 184"/>
              <a:gd name="T83" fmla="*/ 60 h 207"/>
              <a:gd name="T84" fmla="*/ 160 w 184"/>
              <a:gd name="T85" fmla="*/ 56 h 207"/>
              <a:gd name="T86" fmla="*/ 172 w 184"/>
              <a:gd name="T87" fmla="*/ 76 h 207"/>
              <a:gd name="T88" fmla="*/ 168 w 184"/>
              <a:gd name="T89" fmla="*/ 43 h 207"/>
              <a:gd name="T90" fmla="*/ 108 w 184"/>
              <a:gd name="T91" fmla="*/ 21 h 207"/>
              <a:gd name="T92" fmla="*/ 93 w 184"/>
              <a:gd name="T93" fmla="*/ 0 h 207"/>
              <a:gd name="T94" fmla="*/ 77 w 184"/>
              <a:gd name="T95" fmla="*/ 21 h 207"/>
              <a:gd name="T96" fmla="*/ 16 w 184"/>
              <a:gd name="T97" fmla="*/ 43 h 207"/>
              <a:gd name="T98" fmla="*/ 13 w 184"/>
              <a:gd name="T99" fmla="*/ 76 h 207"/>
              <a:gd name="T100" fmla="*/ 0 w 184"/>
              <a:gd name="T101" fmla="*/ 147 h 207"/>
              <a:gd name="T102" fmla="*/ 28 w 184"/>
              <a:gd name="T103" fmla="*/ 159 h 207"/>
              <a:gd name="T104" fmla="*/ 76 w 184"/>
              <a:gd name="T105" fmla="*/ 191 h 207"/>
              <a:gd name="T106" fmla="*/ 109 w 184"/>
              <a:gd name="T107" fmla="*/ 191 h 207"/>
              <a:gd name="T108" fmla="*/ 156 w 184"/>
              <a:gd name="T109" fmla="*/ 159 h 207"/>
              <a:gd name="T110" fmla="*/ 184 w 184"/>
              <a:gd name="T111" fmla="*/ 14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207">
                <a:moveTo>
                  <a:pt x="168" y="155"/>
                </a:moveTo>
                <a:cubicBezTo>
                  <a:pt x="158" y="155"/>
                  <a:pt x="156" y="143"/>
                  <a:pt x="166" y="140"/>
                </a:cubicBezTo>
                <a:cubicBezTo>
                  <a:pt x="168" y="138"/>
                  <a:pt x="175" y="141"/>
                  <a:pt x="176" y="147"/>
                </a:cubicBezTo>
                <a:cubicBezTo>
                  <a:pt x="175" y="151"/>
                  <a:pt x="172" y="155"/>
                  <a:pt x="168" y="155"/>
                </a:cubicBezTo>
                <a:moveTo>
                  <a:pt x="156" y="135"/>
                </a:moveTo>
                <a:cubicBezTo>
                  <a:pt x="133" y="122"/>
                  <a:pt x="133" y="122"/>
                  <a:pt x="133" y="122"/>
                </a:cubicBezTo>
                <a:cubicBezTo>
                  <a:pt x="133" y="85"/>
                  <a:pt x="133" y="85"/>
                  <a:pt x="133" y="85"/>
                </a:cubicBezTo>
                <a:cubicBezTo>
                  <a:pt x="156" y="72"/>
                  <a:pt x="156" y="72"/>
                  <a:pt x="156" y="72"/>
                </a:cubicBezTo>
                <a:cubicBezTo>
                  <a:pt x="158" y="74"/>
                  <a:pt x="161" y="75"/>
                  <a:pt x="164" y="76"/>
                </a:cubicBezTo>
                <a:cubicBezTo>
                  <a:pt x="164" y="131"/>
                  <a:pt x="164" y="131"/>
                  <a:pt x="164" y="131"/>
                </a:cubicBezTo>
                <a:cubicBezTo>
                  <a:pt x="160" y="132"/>
                  <a:pt x="158" y="133"/>
                  <a:pt x="156" y="135"/>
                </a:cubicBezTo>
                <a:moveTo>
                  <a:pt x="104" y="179"/>
                </a:moveTo>
                <a:cubicBezTo>
                  <a:pt x="103" y="178"/>
                  <a:pt x="101" y="176"/>
                  <a:pt x="99" y="176"/>
                </a:cubicBezTo>
                <a:cubicBezTo>
                  <a:pt x="99" y="175"/>
                  <a:pt x="99" y="175"/>
                  <a:pt x="99" y="175"/>
                </a:cubicBezTo>
                <a:cubicBezTo>
                  <a:pt x="98" y="175"/>
                  <a:pt x="98" y="175"/>
                  <a:pt x="97" y="174"/>
                </a:cubicBezTo>
                <a:cubicBezTo>
                  <a:pt x="97" y="147"/>
                  <a:pt x="97" y="147"/>
                  <a:pt x="97" y="147"/>
                </a:cubicBezTo>
                <a:cubicBezTo>
                  <a:pt x="129" y="129"/>
                  <a:pt x="129" y="129"/>
                  <a:pt x="129" y="129"/>
                </a:cubicBezTo>
                <a:cubicBezTo>
                  <a:pt x="152" y="142"/>
                  <a:pt x="152" y="142"/>
                  <a:pt x="152" y="142"/>
                </a:cubicBezTo>
                <a:cubicBezTo>
                  <a:pt x="151" y="145"/>
                  <a:pt x="151" y="148"/>
                  <a:pt x="152" y="150"/>
                </a:cubicBezTo>
                <a:lnTo>
                  <a:pt x="104" y="179"/>
                </a:lnTo>
                <a:close/>
                <a:moveTo>
                  <a:pt x="92" y="199"/>
                </a:moveTo>
                <a:cubicBezTo>
                  <a:pt x="88" y="199"/>
                  <a:pt x="85" y="195"/>
                  <a:pt x="85" y="191"/>
                </a:cubicBezTo>
                <a:cubicBezTo>
                  <a:pt x="85" y="181"/>
                  <a:pt x="99" y="180"/>
                  <a:pt x="101" y="191"/>
                </a:cubicBezTo>
                <a:cubicBezTo>
                  <a:pt x="100" y="195"/>
                  <a:pt x="97" y="199"/>
                  <a:pt x="92" y="199"/>
                </a:cubicBezTo>
                <a:moveTo>
                  <a:pt x="32" y="152"/>
                </a:moveTo>
                <a:cubicBezTo>
                  <a:pt x="33" y="149"/>
                  <a:pt x="33" y="147"/>
                  <a:pt x="32" y="144"/>
                </a:cubicBezTo>
                <a:cubicBezTo>
                  <a:pt x="56" y="130"/>
                  <a:pt x="56" y="130"/>
                  <a:pt x="56" y="130"/>
                </a:cubicBezTo>
                <a:cubicBezTo>
                  <a:pt x="88" y="148"/>
                  <a:pt x="88" y="148"/>
                  <a:pt x="88" y="148"/>
                </a:cubicBezTo>
                <a:cubicBezTo>
                  <a:pt x="88" y="175"/>
                  <a:pt x="88" y="175"/>
                  <a:pt x="88" y="175"/>
                </a:cubicBezTo>
                <a:cubicBezTo>
                  <a:pt x="85" y="176"/>
                  <a:pt x="82" y="177"/>
                  <a:pt x="80" y="179"/>
                </a:cubicBezTo>
                <a:lnTo>
                  <a:pt x="32" y="152"/>
                </a:lnTo>
                <a:close/>
                <a:moveTo>
                  <a:pt x="21" y="131"/>
                </a:moveTo>
                <a:cubicBezTo>
                  <a:pt x="21" y="76"/>
                  <a:pt x="21" y="76"/>
                  <a:pt x="21" y="76"/>
                </a:cubicBezTo>
                <a:cubicBezTo>
                  <a:pt x="22" y="77"/>
                  <a:pt x="28" y="73"/>
                  <a:pt x="28" y="72"/>
                </a:cubicBezTo>
                <a:cubicBezTo>
                  <a:pt x="51" y="86"/>
                  <a:pt x="51" y="86"/>
                  <a:pt x="51" y="86"/>
                </a:cubicBezTo>
                <a:cubicBezTo>
                  <a:pt x="51" y="122"/>
                  <a:pt x="51" y="122"/>
                  <a:pt x="51" y="122"/>
                </a:cubicBezTo>
                <a:cubicBezTo>
                  <a:pt x="28" y="136"/>
                  <a:pt x="28" y="136"/>
                  <a:pt x="28" y="136"/>
                </a:cubicBezTo>
                <a:cubicBezTo>
                  <a:pt x="28" y="135"/>
                  <a:pt x="22" y="131"/>
                  <a:pt x="21" y="131"/>
                </a:cubicBezTo>
                <a:moveTo>
                  <a:pt x="16" y="155"/>
                </a:moveTo>
                <a:cubicBezTo>
                  <a:pt x="12" y="155"/>
                  <a:pt x="9" y="152"/>
                  <a:pt x="9" y="147"/>
                </a:cubicBezTo>
                <a:cubicBezTo>
                  <a:pt x="9" y="143"/>
                  <a:pt x="12" y="140"/>
                  <a:pt x="16" y="140"/>
                </a:cubicBezTo>
                <a:cubicBezTo>
                  <a:pt x="26" y="138"/>
                  <a:pt x="28" y="154"/>
                  <a:pt x="16" y="155"/>
                </a:cubicBezTo>
                <a:moveTo>
                  <a:pt x="9" y="60"/>
                </a:moveTo>
                <a:cubicBezTo>
                  <a:pt x="9" y="56"/>
                  <a:pt x="12" y="52"/>
                  <a:pt x="16" y="52"/>
                </a:cubicBezTo>
                <a:cubicBezTo>
                  <a:pt x="19" y="52"/>
                  <a:pt x="22" y="54"/>
                  <a:pt x="23" y="57"/>
                </a:cubicBezTo>
                <a:cubicBezTo>
                  <a:pt x="25" y="60"/>
                  <a:pt x="23" y="68"/>
                  <a:pt x="16" y="68"/>
                </a:cubicBezTo>
                <a:cubicBezTo>
                  <a:pt x="12" y="68"/>
                  <a:pt x="9" y="65"/>
                  <a:pt x="9" y="60"/>
                </a:cubicBezTo>
                <a:moveTo>
                  <a:pt x="33" y="56"/>
                </a:moveTo>
                <a:cubicBezTo>
                  <a:pt x="33" y="56"/>
                  <a:pt x="33" y="56"/>
                  <a:pt x="33" y="56"/>
                </a:cubicBezTo>
                <a:cubicBezTo>
                  <a:pt x="80" y="28"/>
                  <a:pt x="80" y="28"/>
                  <a:pt x="80" y="28"/>
                </a:cubicBezTo>
                <a:cubicBezTo>
                  <a:pt x="82" y="30"/>
                  <a:pt x="85" y="32"/>
                  <a:pt x="88" y="33"/>
                </a:cubicBezTo>
                <a:cubicBezTo>
                  <a:pt x="88" y="59"/>
                  <a:pt x="88" y="59"/>
                  <a:pt x="88" y="59"/>
                </a:cubicBezTo>
                <a:cubicBezTo>
                  <a:pt x="56" y="78"/>
                  <a:pt x="56" y="78"/>
                  <a:pt x="56" y="78"/>
                </a:cubicBezTo>
                <a:cubicBezTo>
                  <a:pt x="32" y="65"/>
                  <a:pt x="32" y="65"/>
                  <a:pt x="32" y="65"/>
                </a:cubicBezTo>
                <a:cubicBezTo>
                  <a:pt x="33" y="62"/>
                  <a:pt x="33" y="59"/>
                  <a:pt x="33" y="56"/>
                </a:cubicBezTo>
                <a:moveTo>
                  <a:pt x="92" y="9"/>
                </a:moveTo>
                <a:cubicBezTo>
                  <a:pt x="97" y="9"/>
                  <a:pt x="100" y="12"/>
                  <a:pt x="100" y="17"/>
                </a:cubicBezTo>
                <a:cubicBezTo>
                  <a:pt x="100" y="27"/>
                  <a:pt x="85" y="28"/>
                  <a:pt x="84" y="17"/>
                </a:cubicBezTo>
                <a:cubicBezTo>
                  <a:pt x="84" y="12"/>
                  <a:pt x="88" y="9"/>
                  <a:pt x="92" y="9"/>
                </a:cubicBezTo>
                <a:moveTo>
                  <a:pt x="124" y="90"/>
                </a:moveTo>
                <a:cubicBezTo>
                  <a:pt x="124" y="122"/>
                  <a:pt x="124" y="122"/>
                  <a:pt x="124" y="122"/>
                </a:cubicBezTo>
                <a:cubicBezTo>
                  <a:pt x="96" y="138"/>
                  <a:pt x="96" y="138"/>
                  <a:pt x="96" y="138"/>
                </a:cubicBezTo>
                <a:cubicBezTo>
                  <a:pt x="96" y="106"/>
                  <a:pt x="96" y="106"/>
                  <a:pt x="96" y="106"/>
                </a:cubicBezTo>
                <a:lnTo>
                  <a:pt x="124" y="90"/>
                </a:lnTo>
                <a:close/>
                <a:moveTo>
                  <a:pt x="88" y="138"/>
                </a:moveTo>
                <a:cubicBezTo>
                  <a:pt x="60" y="122"/>
                  <a:pt x="60" y="122"/>
                  <a:pt x="60" y="122"/>
                </a:cubicBezTo>
                <a:cubicBezTo>
                  <a:pt x="60" y="90"/>
                  <a:pt x="60" y="90"/>
                  <a:pt x="60" y="90"/>
                </a:cubicBezTo>
                <a:cubicBezTo>
                  <a:pt x="88" y="106"/>
                  <a:pt x="88" y="106"/>
                  <a:pt x="88" y="106"/>
                </a:cubicBezTo>
                <a:lnTo>
                  <a:pt x="88" y="138"/>
                </a:lnTo>
                <a:close/>
                <a:moveTo>
                  <a:pt x="64" y="83"/>
                </a:moveTo>
                <a:cubicBezTo>
                  <a:pt x="92" y="67"/>
                  <a:pt x="92" y="67"/>
                  <a:pt x="92" y="67"/>
                </a:cubicBezTo>
                <a:cubicBezTo>
                  <a:pt x="120" y="83"/>
                  <a:pt x="120" y="83"/>
                  <a:pt x="120" y="83"/>
                </a:cubicBezTo>
                <a:cubicBezTo>
                  <a:pt x="92" y="99"/>
                  <a:pt x="92" y="99"/>
                  <a:pt x="92" y="99"/>
                </a:cubicBezTo>
                <a:lnTo>
                  <a:pt x="64" y="83"/>
                </a:lnTo>
                <a:close/>
                <a:moveTo>
                  <a:pt x="151" y="56"/>
                </a:moveTo>
                <a:cubicBezTo>
                  <a:pt x="151" y="59"/>
                  <a:pt x="150" y="62"/>
                  <a:pt x="151" y="65"/>
                </a:cubicBezTo>
                <a:cubicBezTo>
                  <a:pt x="128" y="78"/>
                  <a:pt x="128" y="78"/>
                  <a:pt x="128" y="78"/>
                </a:cubicBezTo>
                <a:cubicBezTo>
                  <a:pt x="96" y="59"/>
                  <a:pt x="96" y="59"/>
                  <a:pt x="96" y="59"/>
                </a:cubicBezTo>
                <a:cubicBezTo>
                  <a:pt x="96" y="33"/>
                  <a:pt x="96" y="33"/>
                  <a:pt x="96" y="33"/>
                </a:cubicBezTo>
                <a:cubicBezTo>
                  <a:pt x="99" y="33"/>
                  <a:pt x="101" y="31"/>
                  <a:pt x="104" y="29"/>
                </a:cubicBezTo>
                <a:lnTo>
                  <a:pt x="151" y="56"/>
                </a:lnTo>
                <a:close/>
                <a:moveTo>
                  <a:pt x="160" y="56"/>
                </a:moveTo>
                <a:cubicBezTo>
                  <a:pt x="161" y="54"/>
                  <a:pt x="164" y="52"/>
                  <a:pt x="167" y="52"/>
                </a:cubicBezTo>
                <a:cubicBezTo>
                  <a:pt x="171" y="52"/>
                  <a:pt x="175" y="55"/>
                  <a:pt x="175" y="60"/>
                </a:cubicBezTo>
                <a:cubicBezTo>
                  <a:pt x="175" y="64"/>
                  <a:pt x="171" y="68"/>
                  <a:pt x="167" y="68"/>
                </a:cubicBezTo>
                <a:cubicBezTo>
                  <a:pt x="161" y="68"/>
                  <a:pt x="158" y="63"/>
                  <a:pt x="160" y="56"/>
                </a:cubicBezTo>
                <a:moveTo>
                  <a:pt x="172" y="131"/>
                </a:moveTo>
                <a:cubicBezTo>
                  <a:pt x="172" y="76"/>
                  <a:pt x="172" y="76"/>
                  <a:pt x="172" y="76"/>
                </a:cubicBezTo>
                <a:cubicBezTo>
                  <a:pt x="179" y="74"/>
                  <a:pt x="184" y="68"/>
                  <a:pt x="184" y="60"/>
                </a:cubicBezTo>
                <a:cubicBezTo>
                  <a:pt x="184" y="51"/>
                  <a:pt x="177" y="43"/>
                  <a:pt x="168" y="43"/>
                </a:cubicBezTo>
                <a:cubicBezTo>
                  <a:pt x="163" y="43"/>
                  <a:pt x="159" y="45"/>
                  <a:pt x="156" y="48"/>
                </a:cubicBezTo>
                <a:cubicBezTo>
                  <a:pt x="108" y="21"/>
                  <a:pt x="108" y="21"/>
                  <a:pt x="108" y="21"/>
                </a:cubicBezTo>
                <a:cubicBezTo>
                  <a:pt x="109" y="20"/>
                  <a:pt x="109" y="18"/>
                  <a:pt x="109" y="17"/>
                </a:cubicBezTo>
                <a:cubicBezTo>
                  <a:pt x="109" y="8"/>
                  <a:pt x="102" y="0"/>
                  <a:pt x="93" y="0"/>
                </a:cubicBezTo>
                <a:cubicBezTo>
                  <a:pt x="84" y="0"/>
                  <a:pt x="76" y="8"/>
                  <a:pt x="76" y="17"/>
                </a:cubicBezTo>
                <a:cubicBezTo>
                  <a:pt x="76" y="18"/>
                  <a:pt x="77" y="19"/>
                  <a:pt x="77" y="21"/>
                </a:cubicBezTo>
                <a:cubicBezTo>
                  <a:pt x="29" y="48"/>
                  <a:pt x="29" y="48"/>
                  <a:pt x="29" y="48"/>
                </a:cubicBezTo>
                <a:cubicBezTo>
                  <a:pt x="25" y="46"/>
                  <a:pt x="21" y="43"/>
                  <a:pt x="16" y="43"/>
                </a:cubicBezTo>
                <a:cubicBezTo>
                  <a:pt x="7" y="43"/>
                  <a:pt x="0" y="51"/>
                  <a:pt x="0" y="60"/>
                </a:cubicBezTo>
                <a:cubicBezTo>
                  <a:pt x="0" y="68"/>
                  <a:pt x="5" y="74"/>
                  <a:pt x="13" y="76"/>
                </a:cubicBezTo>
                <a:cubicBezTo>
                  <a:pt x="13" y="131"/>
                  <a:pt x="13" y="131"/>
                  <a:pt x="13" y="131"/>
                </a:cubicBezTo>
                <a:cubicBezTo>
                  <a:pt x="5" y="133"/>
                  <a:pt x="0" y="139"/>
                  <a:pt x="0" y="147"/>
                </a:cubicBezTo>
                <a:cubicBezTo>
                  <a:pt x="0" y="156"/>
                  <a:pt x="7" y="163"/>
                  <a:pt x="16" y="163"/>
                </a:cubicBezTo>
                <a:cubicBezTo>
                  <a:pt x="21" y="163"/>
                  <a:pt x="25" y="162"/>
                  <a:pt x="28" y="159"/>
                </a:cubicBezTo>
                <a:cubicBezTo>
                  <a:pt x="76" y="186"/>
                  <a:pt x="76" y="186"/>
                  <a:pt x="76" y="186"/>
                </a:cubicBezTo>
                <a:cubicBezTo>
                  <a:pt x="76" y="188"/>
                  <a:pt x="76" y="189"/>
                  <a:pt x="76" y="191"/>
                </a:cubicBezTo>
                <a:cubicBezTo>
                  <a:pt x="76" y="200"/>
                  <a:pt x="83" y="207"/>
                  <a:pt x="92" y="207"/>
                </a:cubicBezTo>
                <a:cubicBezTo>
                  <a:pt x="101" y="207"/>
                  <a:pt x="109" y="200"/>
                  <a:pt x="109" y="191"/>
                </a:cubicBezTo>
                <a:cubicBezTo>
                  <a:pt x="109" y="189"/>
                  <a:pt x="108" y="188"/>
                  <a:pt x="108" y="186"/>
                </a:cubicBezTo>
                <a:cubicBezTo>
                  <a:pt x="156" y="159"/>
                  <a:pt x="156" y="159"/>
                  <a:pt x="156" y="159"/>
                </a:cubicBezTo>
                <a:cubicBezTo>
                  <a:pt x="159" y="162"/>
                  <a:pt x="163" y="163"/>
                  <a:pt x="168" y="163"/>
                </a:cubicBezTo>
                <a:cubicBezTo>
                  <a:pt x="177" y="163"/>
                  <a:pt x="184" y="156"/>
                  <a:pt x="184" y="147"/>
                </a:cubicBezTo>
                <a:cubicBezTo>
                  <a:pt x="184" y="140"/>
                  <a:pt x="179" y="133"/>
                  <a:pt x="172" y="131"/>
                </a:cubicBezTo>
              </a:path>
            </a:pathLst>
          </a:custGeom>
          <a:solidFill>
            <a:schemeClr val="bg1"/>
          </a:solidFill>
          <a:ln>
            <a:noFill/>
          </a:ln>
          <a:extLst/>
        </p:spPr>
        <p:txBody>
          <a:bodyPr vert="horz" wrap="square" lIns="182880" tIns="91440" rIns="182880" bIns="91440" numCol="1" anchor="t" anchorCtr="0" compatLnSpc="1">
            <a:prstTxWarp prst="textNoShape">
              <a:avLst/>
            </a:prstTxWarp>
          </a:bodyPr>
          <a:lstStyle/>
          <a:p>
            <a:endParaRPr lang="en-US" sz="4800" dirty="0">
              <a:latin typeface="Arial" panose="020B0604020202020204" pitchFamily="34" charset="0"/>
              <a:cs typeface="Arial" panose="020B0604020202020204" pitchFamily="34" charset="0"/>
            </a:endParaRPr>
          </a:p>
        </p:txBody>
      </p:sp>
      <p:sp>
        <p:nvSpPr>
          <p:cNvPr id="29" name="Freeform 36" descr="" title=""/>
          <p:cNvSpPr>
            <a:spLocks noEditPoints="1"/>
          </p:cNvSpPr>
          <p:nvPr/>
        </p:nvSpPr>
        <p:spPr bwMode="auto">
          <a:xfrm>
            <a:off x="2037014" y="5583600"/>
            <a:ext cx="433235" cy="438809"/>
          </a:xfrm>
          <a:custGeom>
            <a:avLst/>
            <a:gdLst>
              <a:gd name="T0" fmla="*/ 155 w 196"/>
              <a:gd name="T1" fmla="*/ 151 h 202"/>
              <a:gd name="T2" fmla="*/ 155 w 196"/>
              <a:gd name="T3" fmla="*/ 135 h 202"/>
              <a:gd name="T4" fmla="*/ 155 w 196"/>
              <a:gd name="T5" fmla="*/ 124 h 202"/>
              <a:gd name="T6" fmla="*/ 155 w 196"/>
              <a:gd name="T7" fmla="*/ 111 h 202"/>
              <a:gd name="T8" fmla="*/ 183 w 196"/>
              <a:gd name="T9" fmla="*/ 131 h 202"/>
              <a:gd name="T10" fmla="*/ 155 w 196"/>
              <a:gd name="T11" fmla="*/ 151 h 202"/>
              <a:gd name="T12" fmla="*/ 81 w 196"/>
              <a:gd name="T13" fmla="*/ 40 h 202"/>
              <a:gd name="T14" fmla="*/ 101 w 196"/>
              <a:gd name="T15" fmla="*/ 13 h 202"/>
              <a:gd name="T16" fmla="*/ 121 w 196"/>
              <a:gd name="T17" fmla="*/ 40 h 202"/>
              <a:gd name="T18" fmla="*/ 81 w 196"/>
              <a:gd name="T19" fmla="*/ 40 h 202"/>
              <a:gd name="T20" fmla="*/ 41 w 196"/>
              <a:gd name="T21" fmla="*/ 114 h 202"/>
              <a:gd name="T22" fmla="*/ 13 w 196"/>
              <a:gd name="T23" fmla="*/ 94 h 202"/>
              <a:gd name="T24" fmla="*/ 41 w 196"/>
              <a:gd name="T25" fmla="*/ 74 h 202"/>
              <a:gd name="T26" fmla="*/ 41 w 196"/>
              <a:gd name="T27" fmla="*/ 114 h 202"/>
              <a:gd name="T28" fmla="*/ 192 w 196"/>
              <a:gd name="T29" fmla="*/ 123 h 202"/>
              <a:gd name="T30" fmla="*/ 157 w 196"/>
              <a:gd name="T31" fmla="*/ 98 h 202"/>
              <a:gd name="T32" fmla="*/ 152 w 196"/>
              <a:gd name="T33" fmla="*/ 96 h 202"/>
              <a:gd name="T34" fmla="*/ 144 w 196"/>
              <a:gd name="T35" fmla="*/ 105 h 202"/>
              <a:gd name="T36" fmla="*/ 144 w 196"/>
              <a:gd name="T37" fmla="*/ 124 h 202"/>
              <a:gd name="T38" fmla="*/ 107 w 196"/>
              <a:gd name="T39" fmla="*/ 135 h 202"/>
              <a:gd name="T40" fmla="*/ 107 w 196"/>
              <a:gd name="T41" fmla="*/ 52 h 202"/>
              <a:gd name="T42" fmla="*/ 127 w 196"/>
              <a:gd name="T43" fmla="*/ 52 h 202"/>
              <a:gd name="T44" fmla="*/ 135 w 196"/>
              <a:gd name="T45" fmla="*/ 47 h 202"/>
              <a:gd name="T46" fmla="*/ 134 w 196"/>
              <a:gd name="T47" fmla="*/ 38 h 202"/>
              <a:gd name="T48" fmla="*/ 109 w 196"/>
              <a:gd name="T49" fmla="*/ 4 h 202"/>
              <a:gd name="T50" fmla="*/ 101 w 196"/>
              <a:gd name="T51" fmla="*/ 0 h 202"/>
              <a:gd name="T52" fmla="*/ 93 w 196"/>
              <a:gd name="T53" fmla="*/ 4 h 202"/>
              <a:gd name="T54" fmla="*/ 69 w 196"/>
              <a:gd name="T55" fmla="*/ 38 h 202"/>
              <a:gd name="T56" fmla="*/ 68 w 196"/>
              <a:gd name="T57" fmla="*/ 47 h 202"/>
              <a:gd name="T58" fmla="*/ 76 w 196"/>
              <a:gd name="T59" fmla="*/ 52 h 202"/>
              <a:gd name="T60" fmla="*/ 96 w 196"/>
              <a:gd name="T61" fmla="*/ 52 h 202"/>
              <a:gd name="T62" fmla="*/ 96 w 196"/>
              <a:gd name="T63" fmla="*/ 114 h 202"/>
              <a:gd name="T64" fmla="*/ 52 w 196"/>
              <a:gd name="T65" fmla="*/ 88 h 202"/>
              <a:gd name="T66" fmla="*/ 52 w 196"/>
              <a:gd name="T67" fmla="*/ 69 h 202"/>
              <a:gd name="T68" fmla="*/ 44 w 196"/>
              <a:gd name="T69" fmla="*/ 60 h 202"/>
              <a:gd name="T70" fmla="*/ 38 w 196"/>
              <a:gd name="T71" fmla="*/ 62 h 202"/>
              <a:gd name="T72" fmla="*/ 4 w 196"/>
              <a:gd name="T73" fmla="*/ 86 h 202"/>
              <a:gd name="T74" fmla="*/ 0 w 196"/>
              <a:gd name="T75" fmla="*/ 94 h 202"/>
              <a:gd name="T76" fmla="*/ 4 w 196"/>
              <a:gd name="T77" fmla="*/ 102 h 202"/>
              <a:gd name="T78" fmla="*/ 38 w 196"/>
              <a:gd name="T79" fmla="*/ 126 h 202"/>
              <a:gd name="T80" fmla="*/ 44 w 196"/>
              <a:gd name="T81" fmla="*/ 128 h 202"/>
              <a:gd name="T82" fmla="*/ 50 w 196"/>
              <a:gd name="T83" fmla="*/ 125 h 202"/>
              <a:gd name="T84" fmla="*/ 52 w 196"/>
              <a:gd name="T85" fmla="*/ 119 h 202"/>
              <a:gd name="T86" fmla="*/ 52 w 196"/>
              <a:gd name="T87" fmla="*/ 100 h 202"/>
              <a:gd name="T88" fmla="*/ 87 w 196"/>
              <a:gd name="T89" fmla="*/ 123 h 202"/>
              <a:gd name="T90" fmla="*/ 96 w 196"/>
              <a:gd name="T91" fmla="*/ 147 h 202"/>
              <a:gd name="T92" fmla="*/ 96 w 196"/>
              <a:gd name="T93" fmla="*/ 167 h 202"/>
              <a:gd name="T94" fmla="*/ 96 w 196"/>
              <a:gd name="T95" fmla="*/ 189 h 202"/>
              <a:gd name="T96" fmla="*/ 96 w 196"/>
              <a:gd name="T97" fmla="*/ 202 h 202"/>
              <a:gd name="T98" fmla="*/ 107 w 196"/>
              <a:gd name="T99" fmla="*/ 202 h 202"/>
              <a:gd name="T100" fmla="*/ 107 w 196"/>
              <a:gd name="T101" fmla="*/ 189 h 202"/>
              <a:gd name="T102" fmla="*/ 107 w 196"/>
              <a:gd name="T103" fmla="*/ 167 h 202"/>
              <a:gd name="T104" fmla="*/ 144 w 196"/>
              <a:gd name="T105" fmla="*/ 135 h 202"/>
              <a:gd name="T106" fmla="*/ 144 w 196"/>
              <a:gd name="T107" fmla="*/ 156 h 202"/>
              <a:gd name="T108" fmla="*/ 152 w 196"/>
              <a:gd name="T109" fmla="*/ 165 h 202"/>
              <a:gd name="T110" fmla="*/ 157 w 196"/>
              <a:gd name="T111" fmla="*/ 163 h 202"/>
              <a:gd name="T112" fmla="*/ 192 w 196"/>
              <a:gd name="T113" fmla="*/ 139 h 202"/>
              <a:gd name="T114" fmla="*/ 196 w 196"/>
              <a:gd name="T115" fmla="*/ 131 h 202"/>
              <a:gd name="T116" fmla="*/ 192 w 196"/>
              <a:gd name="T117" fmla="*/ 12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202">
                <a:moveTo>
                  <a:pt x="155" y="151"/>
                </a:moveTo>
                <a:cubicBezTo>
                  <a:pt x="155" y="135"/>
                  <a:pt x="155" y="135"/>
                  <a:pt x="155" y="135"/>
                </a:cubicBezTo>
                <a:cubicBezTo>
                  <a:pt x="155" y="124"/>
                  <a:pt x="155" y="124"/>
                  <a:pt x="155" y="124"/>
                </a:cubicBezTo>
                <a:cubicBezTo>
                  <a:pt x="155" y="111"/>
                  <a:pt x="155" y="111"/>
                  <a:pt x="155" y="111"/>
                </a:cubicBezTo>
                <a:cubicBezTo>
                  <a:pt x="183" y="131"/>
                  <a:pt x="183" y="131"/>
                  <a:pt x="183" y="131"/>
                </a:cubicBezTo>
                <a:lnTo>
                  <a:pt x="155" y="151"/>
                </a:lnTo>
                <a:close/>
                <a:moveTo>
                  <a:pt x="81" y="40"/>
                </a:moveTo>
                <a:cubicBezTo>
                  <a:pt x="101" y="13"/>
                  <a:pt x="101" y="13"/>
                  <a:pt x="101" y="13"/>
                </a:cubicBezTo>
                <a:cubicBezTo>
                  <a:pt x="121" y="40"/>
                  <a:pt x="121" y="40"/>
                  <a:pt x="121" y="40"/>
                </a:cubicBezTo>
                <a:lnTo>
                  <a:pt x="81" y="40"/>
                </a:lnTo>
                <a:close/>
                <a:moveTo>
                  <a:pt x="41" y="114"/>
                </a:moveTo>
                <a:cubicBezTo>
                  <a:pt x="13" y="94"/>
                  <a:pt x="13" y="94"/>
                  <a:pt x="13" y="94"/>
                </a:cubicBezTo>
                <a:cubicBezTo>
                  <a:pt x="41" y="74"/>
                  <a:pt x="41" y="74"/>
                  <a:pt x="41" y="74"/>
                </a:cubicBezTo>
                <a:lnTo>
                  <a:pt x="41" y="114"/>
                </a:lnTo>
                <a:close/>
                <a:moveTo>
                  <a:pt x="192" y="123"/>
                </a:moveTo>
                <a:cubicBezTo>
                  <a:pt x="157" y="98"/>
                  <a:pt x="157" y="98"/>
                  <a:pt x="157" y="98"/>
                </a:cubicBezTo>
                <a:cubicBezTo>
                  <a:pt x="156" y="97"/>
                  <a:pt x="154" y="96"/>
                  <a:pt x="152" y="96"/>
                </a:cubicBezTo>
                <a:cubicBezTo>
                  <a:pt x="148" y="96"/>
                  <a:pt x="144" y="100"/>
                  <a:pt x="144" y="105"/>
                </a:cubicBezTo>
                <a:cubicBezTo>
                  <a:pt x="144" y="124"/>
                  <a:pt x="144" y="124"/>
                  <a:pt x="144" y="124"/>
                </a:cubicBezTo>
                <a:cubicBezTo>
                  <a:pt x="130" y="124"/>
                  <a:pt x="116" y="127"/>
                  <a:pt x="107" y="135"/>
                </a:cubicBezTo>
                <a:cubicBezTo>
                  <a:pt x="107" y="52"/>
                  <a:pt x="107" y="52"/>
                  <a:pt x="107" y="52"/>
                </a:cubicBezTo>
                <a:cubicBezTo>
                  <a:pt x="127" y="52"/>
                  <a:pt x="127" y="52"/>
                  <a:pt x="127" y="52"/>
                </a:cubicBezTo>
                <a:cubicBezTo>
                  <a:pt x="130" y="52"/>
                  <a:pt x="133" y="50"/>
                  <a:pt x="135" y="47"/>
                </a:cubicBezTo>
                <a:cubicBezTo>
                  <a:pt x="136" y="44"/>
                  <a:pt x="136" y="41"/>
                  <a:pt x="134" y="38"/>
                </a:cubicBezTo>
                <a:cubicBezTo>
                  <a:pt x="109" y="4"/>
                  <a:pt x="109" y="4"/>
                  <a:pt x="109" y="4"/>
                </a:cubicBezTo>
                <a:cubicBezTo>
                  <a:pt x="107" y="1"/>
                  <a:pt x="104" y="0"/>
                  <a:pt x="101" y="0"/>
                </a:cubicBezTo>
                <a:cubicBezTo>
                  <a:pt x="98" y="0"/>
                  <a:pt x="95" y="1"/>
                  <a:pt x="93" y="4"/>
                </a:cubicBezTo>
                <a:cubicBezTo>
                  <a:pt x="69" y="38"/>
                  <a:pt x="69" y="38"/>
                  <a:pt x="69" y="38"/>
                </a:cubicBezTo>
                <a:cubicBezTo>
                  <a:pt x="67" y="41"/>
                  <a:pt x="66" y="44"/>
                  <a:pt x="68" y="47"/>
                </a:cubicBezTo>
                <a:cubicBezTo>
                  <a:pt x="69" y="50"/>
                  <a:pt x="72" y="52"/>
                  <a:pt x="76" y="52"/>
                </a:cubicBezTo>
                <a:cubicBezTo>
                  <a:pt x="96" y="52"/>
                  <a:pt x="96" y="52"/>
                  <a:pt x="96" y="52"/>
                </a:cubicBezTo>
                <a:cubicBezTo>
                  <a:pt x="96" y="114"/>
                  <a:pt x="96" y="114"/>
                  <a:pt x="96" y="114"/>
                </a:cubicBezTo>
                <a:cubicBezTo>
                  <a:pt x="87" y="101"/>
                  <a:pt x="73" y="89"/>
                  <a:pt x="52" y="88"/>
                </a:cubicBezTo>
                <a:cubicBezTo>
                  <a:pt x="52" y="69"/>
                  <a:pt x="52" y="69"/>
                  <a:pt x="52" y="69"/>
                </a:cubicBezTo>
                <a:cubicBezTo>
                  <a:pt x="52" y="63"/>
                  <a:pt x="48" y="60"/>
                  <a:pt x="44" y="60"/>
                </a:cubicBezTo>
                <a:cubicBezTo>
                  <a:pt x="42" y="60"/>
                  <a:pt x="40" y="60"/>
                  <a:pt x="38" y="62"/>
                </a:cubicBezTo>
                <a:cubicBezTo>
                  <a:pt x="4" y="86"/>
                  <a:pt x="4" y="86"/>
                  <a:pt x="4" y="86"/>
                </a:cubicBezTo>
                <a:cubicBezTo>
                  <a:pt x="2" y="88"/>
                  <a:pt x="0" y="91"/>
                  <a:pt x="0" y="94"/>
                </a:cubicBezTo>
                <a:cubicBezTo>
                  <a:pt x="0" y="97"/>
                  <a:pt x="2" y="100"/>
                  <a:pt x="4" y="102"/>
                </a:cubicBezTo>
                <a:cubicBezTo>
                  <a:pt x="38" y="126"/>
                  <a:pt x="38" y="126"/>
                  <a:pt x="38" y="126"/>
                </a:cubicBezTo>
                <a:cubicBezTo>
                  <a:pt x="40" y="128"/>
                  <a:pt x="42" y="128"/>
                  <a:pt x="44" y="128"/>
                </a:cubicBezTo>
                <a:cubicBezTo>
                  <a:pt x="47" y="128"/>
                  <a:pt x="49" y="127"/>
                  <a:pt x="50" y="125"/>
                </a:cubicBezTo>
                <a:cubicBezTo>
                  <a:pt x="51" y="124"/>
                  <a:pt x="52" y="122"/>
                  <a:pt x="52" y="119"/>
                </a:cubicBezTo>
                <a:cubicBezTo>
                  <a:pt x="52" y="100"/>
                  <a:pt x="52" y="100"/>
                  <a:pt x="52" y="100"/>
                </a:cubicBezTo>
                <a:cubicBezTo>
                  <a:pt x="67" y="101"/>
                  <a:pt x="79" y="109"/>
                  <a:pt x="87" y="123"/>
                </a:cubicBezTo>
                <a:cubicBezTo>
                  <a:pt x="94" y="134"/>
                  <a:pt x="95" y="146"/>
                  <a:pt x="96" y="147"/>
                </a:cubicBezTo>
                <a:cubicBezTo>
                  <a:pt x="96" y="167"/>
                  <a:pt x="96" y="167"/>
                  <a:pt x="96" y="167"/>
                </a:cubicBezTo>
                <a:cubicBezTo>
                  <a:pt x="96" y="189"/>
                  <a:pt x="96" y="189"/>
                  <a:pt x="96" y="189"/>
                </a:cubicBezTo>
                <a:cubicBezTo>
                  <a:pt x="96" y="202"/>
                  <a:pt x="96" y="202"/>
                  <a:pt x="96" y="202"/>
                </a:cubicBezTo>
                <a:cubicBezTo>
                  <a:pt x="107" y="202"/>
                  <a:pt x="107" y="202"/>
                  <a:pt x="107" y="202"/>
                </a:cubicBezTo>
                <a:cubicBezTo>
                  <a:pt x="107" y="189"/>
                  <a:pt x="107" y="189"/>
                  <a:pt x="107" y="189"/>
                </a:cubicBezTo>
                <a:cubicBezTo>
                  <a:pt x="107" y="167"/>
                  <a:pt x="107" y="167"/>
                  <a:pt x="107" y="167"/>
                </a:cubicBezTo>
                <a:cubicBezTo>
                  <a:pt x="107" y="145"/>
                  <a:pt x="117" y="136"/>
                  <a:pt x="144" y="135"/>
                </a:cubicBezTo>
                <a:cubicBezTo>
                  <a:pt x="144" y="156"/>
                  <a:pt x="144" y="156"/>
                  <a:pt x="144" y="156"/>
                </a:cubicBezTo>
                <a:cubicBezTo>
                  <a:pt x="144" y="162"/>
                  <a:pt x="148" y="165"/>
                  <a:pt x="152" y="165"/>
                </a:cubicBezTo>
                <a:cubicBezTo>
                  <a:pt x="154" y="165"/>
                  <a:pt x="156" y="164"/>
                  <a:pt x="157" y="163"/>
                </a:cubicBezTo>
                <a:cubicBezTo>
                  <a:pt x="192" y="139"/>
                  <a:pt x="192" y="139"/>
                  <a:pt x="192" y="139"/>
                </a:cubicBezTo>
                <a:cubicBezTo>
                  <a:pt x="194" y="137"/>
                  <a:pt x="196" y="134"/>
                  <a:pt x="196" y="131"/>
                </a:cubicBezTo>
                <a:cubicBezTo>
                  <a:pt x="196" y="128"/>
                  <a:pt x="194" y="125"/>
                  <a:pt x="192" y="123"/>
                </a:cubicBezTo>
              </a:path>
            </a:pathLst>
          </a:custGeom>
          <a:solidFill>
            <a:schemeClr val="bg1"/>
          </a:solidFill>
          <a:ln>
            <a:noFill/>
          </a:ln>
          <a:extLst/>
        </p:spPr>
        <p:txBody>
          <a:bodyPr vert="horz" wrap="square" lIns="182880" tIns="91440" rIns="182880" bIns="91440" numCol="1" anchor="t" anchorCtr="0" compatLnSpc="1">
            <a:prstTxWarp prst="textNoShape">
              <a:avLst/>
            </a:prstTxWarp>
          </a:bodyPr>
          <a:lstStyle/>
          <a:p>
            <a:endParaRPr lang="en-US" sz="4800" dirty="0">
              <a:latin typeface="Arial" panose="020B0604020202020204" pitchFamily="34" charset="0"/>
              <a:cs typeface="Arial" panose="020B0604020202020204" pitchFamily="34" charset="0"/>
            </a:endParaRPr>
          </a:p>
        </p:txBody>
      </p:sp>
      <p:grpSp>
        <p:nvGrpSpPr>
          <p:cNvPr id="39" name="Group 38" descr="" title=""/>
          <p:cNvGrpSpPr/>
          <p:nvPr/>
        </p:nvGrpSpPr>
        <p:grpSpPr>
          <a:xfrm>
            <a:off x="2063505" y="7425223"/>
            <a:ext cx="401420" cy="343378"/>
            <a:chOff x="4905375" y="2551112"/>
            <a:chExt cx="371475" cy="327025"/>
          </a:xfrm>
          <a:solidFill>
            <a:schemeClr val="bg1"/>
          </a:solidFill>
        </p:grpSpPr>
        <p:sp>
          <p:nvSpPr>
            <p:cNvPr id="40" name="Freeform 99" descr="" title=""/>
            <p:cNvSpPr>
              <a:spLocks noEditPoints="1"/>
            </p:cNvSpPr>
            <p:nvPr/>
          </p:nvSpPr>
          <p:spPr bwMode="auto">
            <a:xfrm>
              <a:off x="4905375" y="2652712"/>
              <a:ext cx="371475" cy="225425"/>
            </a:xfrm>
            <a:custGeom>
              <a:avLst/>
              <a:gdLst>
                <a:gd name="T0" fmla="*/ 177 w 208"/>
                <a:gd name="T1" fmla="*/ 114 h 126"/>
                <a:gd name="T2" fmla="*/ 153 w 208"/>
                <a:gd name="T3" fmla="*/ 114 h 126"/>
                <a:gd name="T4" fmla="*/ 153 w 208"/>
                <a:gd name="T5" fmla="*/ 12 h 126"/>
                <a:gd name="T6" fmla="*/ 177 w 208"/>
                <a:gd name="T7" fmla="*/ 12 h 126"/>
                <a:gd name="T8" fmla="*/ 177 w 208"/>
                <a:gd name="T9" fmla="*/ 114 h 126"/>
                <a:gd name="T10" fmla="*/ 118 w 208"/>
                <a:gd name="T11" fmla="*/ 114 h 126"/>
                <a:gd name="T12" fmla="*/ 93 w 208"/>
                <a:gd name="T13" fmla="*/ 114 h 126"/>
                <a:gd name="T14" fmla="*/ 93 w 208"/>
                <a:gd name="T15" fmla="*/ 50 h 126"/>
                <a:gd name="T16" fmla="*/ 118 w 208"/>
                <a:gd name="T17" fmla="*/ 50 h 126"/>
                <a:gd name="T18" fmla="*/ 118 w 208"/>
                <a:gd name="T19" fmla="*/ 114 h 126"/>
                <a:gd name="T20" fmla="*/ 58 w 208"/>
                <a:gd name="T21" fmla="*/ 114 h 126"/>
                <a:gd name="T22" fmla="*/ 34 w 208"/>
                <a:gd name="T23" fmla="*/ 114 h 126"/>
                <a:gd name="T24" fmla="*/ 34 w 208"/>
                <a:gd name="T25" fmla="*/ 88 h 126"/>
                <a:gd name="T26" fmla="*/ 58 w 208"/>
                <a:gd name="T27" fmla="*/ 88 h 126"/>
                <a:gd name="T28" fmla="*/ 58 w 208"/>
                <a:gd name="T29" fmla="*/ 114 h 126"/>
                <a:gd name="T30" fmla="*/ 189 w 208"/>
                <a:gd name="T31" fmla="*/ 114 h 126"/>
                <a:gd name="T32" fmla="*/ 189 w 208"/>
                <a:gd name="T33" fmla="*/ 11 h 126"/>
                <a:gd name="T34" fmla="*/ 178 w 208"/>
                <a:gd name="T35" fmla="*/ 0 h 126"/>
                <a:gd name="T36" fmla="*/ 152 w 208"/>
                <a:gd name="T37" fmla="*/ 0 h 126"/>
                <a:gd name="T38" fmla="*/ 141 w 208"/>
                <a:gd name="T39" fmla="*/ 11 h 126"/>
                <a:gd name="T40" fmla="*/ 141 w 208"/>
                <a:gd name="T41" fmla="*/ 114 h 126"/>
                <a:gd name="T42" fmla="*/ 130 w 208"/>
                <a:gd name="T43" fmla="*/ 114 h 126"/>
                <a:gd name="T44" fmla="*/ 130 w 208"/>
                <a:gd name="T45" fmla="*/ 49 h 126"/>
                <a:gd name="T46" fmla="*/ 118 w 208"/>
                <a:gd name="T47" fmla="*/ 38 h 126"/>
                <a:gd name="T48" fmla="*/ 93 w 208"/>
                <a:gd name="T49" fmla="*/ 38 h 126"/>
                <a:gd name="T50" fmla="*/ 81 w 208"/>
                <a:gd name="T51" fmla="*/ 49 h 126"/>
                <a:gd name="T52" fmla="*/ 81 w 208"/>
                <a:gd name="T53" fmla="*/ 114 h 126"/>
                <a:gd name="T54" fmla="*/ 70 w 208"/>
                <a:gd name="T55" fmla="*/ 114 h 126"/>
                <a:gd name="T56" fmla="*/ 70 w 208"/>
                <a:gd name="T57" fmla="*/ 87 h 126"/>
                <a:gd name="T58" fmla="*/ 59 w 208"/>
                <a:gd name="T59" fmla="*/ 76 h 126"/>
                <a:gd name="T60" fmla="*/ 33 w 208"/>
                <a:gd name="T61" fmla="*/ 76 h 126"/>
                <a:gd name="T62" fmla="*/ 22 w 208"/>
                <a:gd name="T63" fmla="*/ 87 h 126"/>
                <a:gd name="T64" fmla="*/ 22 w 208"/>
                <a:gd name="T65" fmla="*/ 114 h 126"/>
                <a:gd name="T66" fmla="*/ 0 w 208"/>
                <a:gd name="T67" fmla="*/ 114 h 126"/>
                <a:gd name="T68" fmla="*/ 0 w 208"/>
                <a:gd name="T69" fmla="*/ 126 h 126"/>
                <a:gd name="T70" fmla="*/ 33 w 208"/>
                <a:gd name="T71" fmla="*/ 126 h 126"/>
                <a:gd name="T72" fmla="*/ 59 w 208"/>
                <a:gd name="T73" fmla="*/ 126 h 126"/>
                <a:gd name="T74" fmla="*/ 93 w 208"/>
                <a:gd name="T75" fmla="*/ 126 h 126"/>
                <a:gd name="T76" fmla="*/ 118 w 208"/>
                <a:gd name="T77" fmla="*/ 126 h 126"/>
                <a:gd name="T78" fmla="*/ 152 w 208"/>
                <a:gd name="T79" fmla="*/ 126 h 126"/>
                <a:gd name="T80" fmla="*/ 178 w 208"/>
                <a:gd name="T81" fmla="*/ 126 h 126"/>
                <a:gd name="T82" fmla="*/ 208 w 208"/>
                <a:gd name="T83" fmla="*/ 126 h 126"/>
                <a:gd name="T84" fmla="*/ 208 w 208"/>
                <a:gd name="T85" fmla="*/ 114 h 126"/>
                <a:gd name="T86" fmla="*/ 189 w 208"/>
                <a:gd name="T87"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126">
                  <a:moveTo>
                    <a:pt x="177" y="114"/>
                  </a:moveTo>
                  <a:cubicBezTo>
                    <a:pt x="153" y="114"/>
                    <a:pt x="153" y="114"/>
                    <a:pt x="153" y="114"/>
                  </a:cubicBezTo>
                  <a:cubicBezTo>
                    <a:pt x="153" y="12"/>
                    <a:pt x="153" y="12"/>
                    <a:pt x="153" y="12"/>
                  </a:cubicBezTo>
                  <a:cubicBezTo>
                    <a:pt x="177" y="12"/>
                    <a:pt x="177" y="12"/>
                    <a:pt x="177" y="12"/>
                  </a:cubicBezTo>
                  <a:lnTo>
                    <a:pt x="177" y="114"/>
                  </a:lnTo>
                  <a:close/>
                  <a:moveTo>
                    <a:pt x="118" y="114"/>
                  </a:moveTo>
                  <a:cubicBezTo>
                    <a:pt x="93" y="114"/>
                    <a:pt x="93" y="114"/>
                    <a:pt x="93" y="114"/>
                  </a:cubicBezTo>
                  <a:cubicBezTo>
                    <a:pt x="93" y="50"/>
                    <a:pt x="93" y="50"/>
                    <a:pt x="93" y="50"/>
                  </a:cubicBezTo>
                  <a:cubicBezTo>
                    <a:pt x="118" y="50"/>
                    <a:pt x="118" y="50"/>
                    <a:pt x="118" y="50"/>
                  </a:cubicBezTo>
                  <a:lnTo>
                    <a:pt x="118" y="114"/>
                  </a:lnTo>
                  <a:close/>
                  <a:moveTo>
                    <a:pt x="58" y="114"/>
                  </a:moveTo>
                  <a:cubicBezTo>
                    <a:pt x="34" y="114"/>
                    <a:pt x="34" y="114"/>
                    <a:pt x="34" y="114"/>
                  </a:cubicBezTo>
                  <a:cubicBezTo>
                    <a:pt x="34" y="88"/>
                    <a:pt x="34" y="88"/>
                    <a:pt x="34" y="88"/>
                  </a:cubicBezTo>
                  <a:cubicBezTo>
                    <a:pt x="58" y="88"/>
                    <a:pt x="58" y="88"/>
                    <a:pt x="58" y="88"/>
                  </a:cubicBezTo>
                  <a:lnTo>
                    <a:pt x="58" y="114"/>
                  </a:lnTo>
                  <a:close/>
                  <a:moveTo>
                    <a:pt x="189" y="114"/>
                  </a:moveTo>
                  <a:cubicBezTo>
                    <a:pt x="189" y="11"/>
                    <a:pt x="189" y="11"/>
                    <a:pt x="189" y="11"/>
                  </a:cubicBezTo>
                  <a:cubicBezTo>
                    <a:pt x="189" y="5"/>
                    <a:pt x="184" y="0"/>
                    <a:pt x="178" y="0"/>
                  </a:cubicBezTo>
                  <a:cubicBezTo>
                    <a:pt x="152" y="0"/>
                    <a:pt x="152" y="0"/>
                    <a:pt x="152" y="0"/>
                  </a:cubicBezTo>
                  <a:cubicBezTo>
                    <a:pt x="146" y="0"/>
                    <a:pt x="141" y="5"/>
                    <a:pt x="141" y="11"/>
                  </a:cubicBezTo>
                  <a:cubicBezTo>
                    <a:pt x="141" y="114"/>
                    <a:pt x="141" y="114"/>
                    <a:pt x="141" y="114"/>
                  </a:cubicBezTo>
                  <a:cubicBezTo>
                    <a:pt x="130" y="114"/>
                    <a:pt x="130" y="114"/>
                    <a:pt x="130" y="114"/>
                  </a:cubicBezTo>
                  <a:cubicBezTo>
                    <a:pt x="130" y="49"/>
                    <a:pt x="130" y="49"/>
                    <a:pt x="130" y="49"/>
                  </a:cubicBezTo>
                  <a:cubicBezTo>
                    <a:pt x="130" y="43"/>
                    <a:pt x="125" y="38"/>
                    <a:pt x="118" y="38"/>
                  </a:cubicBezTo>
                  <a:cubicBezTo>
                    <a:pt x="93" y="38"/>
                    <a:pt x="93" y="38"/>
                    <a:pt x="93" y="38"/>
                  </a:cubicBezTo>
                  <a:cubicBezTo>
                    <a:pt x="86" y="38"/>
                    <a:pt x="81" y="43"/>
                    <a:pt x="81" y="49"/>
                  </a:cubicBezTo>
                  <a:cubicBezTo>
                    <a:pt x="81" y="114"/>
                    <a:pt x="81" y="114"/>
                    <a:pt x="81" y="114"/>
                  </a:cubicBezTo>
                  <a:cubicBezTo>
                    <a:pt x="70" y="114"/>
                    <a:pt x="70" y="114"/>
                    <a:pt x="70" y="114"/>
                  </a:cubicBezTo>
                  <a:cubicBezTo>
                    <a:pt x="70" y="87"/>
                    <a:pt x="70" y="87"/>
                    <a:pt x="70" y="87"/>
                  </a:cubicBezTo>
                  <a:cubicBezTo>
                    <a:pt x="70" y="81"/>
                    <a:pt x="65" y="76"/>
                    <a:pt x="59" y="76"/>
                  </a:cubicBezTo>
                  <a:cubicBezTo>
                    <a:pt x="33" y="76"/>
                    <a:pt x="33" y="76"/>
                    <a:pt x="33" y="76"/>
                  </a:cubicBezTo>
                  <a:cubicBezTo>
                    <a:pt x="27" y="76"/>
                    <a:pt x="22" y="81"/>
                    <a:pt x="22" y="87"/>
                  </a:cubicBezTo>
                  <a:cubicBezTo>
                    <a:pt x="22" y="114"/>
                    <a:pt x="22" y="114"/>
                    <a:pt x="22" y="114"/>
                  </a:cubicBezTo>
                  <a:cubicBezTo>
                    <a:pt x="0" y="114"/>
                    <a:pt x="0" y="114"/>
                    <a:pt x="0" y="114"/>
                  </a:cubicBezTo>
                  <a:cubicBezTo>
                    <a:pt x="0" y="126"/>
                    <a:pt x="0" y="126"/>
                    <a:pt x="0" y="126"/>
                  </a:cubicBezTo>
                  <a:cubicBezTo>
                    <a:pt x="33" y="126"/>
                    <a:pt x="33" y="126"/>
                    <a:pt x="33" y="126"/>
                  </a:cubicBezTo>
                  <a:cubicBezTo>
                    <a:pt x="59" y="126"/>
                    <a:pt x="59" y="126"/>
                    <a:pt x="59" y="126"/>
                  </a:cubicBezTo>
                  <a:cubicBezTo>
                    <a:pt x="93" y="126"/>
                    <a:pt x="93" y="126"/>
                    <a:pt x="93" y="126"/>
                  </a:cubicBezTo>
                  <a:cubicBezTo>
                    <a:pt x="118" y="126"/>
                    <a:pt x="118" y="126"/>
                    <a:pt x="118" y="126"/>
                  </a:cubicBezTo>
                  <a:cubicBezTo>
                    <a:pt x="152" y="126"/>
                    <a:pt x="152" y="126"/>
                    <a:pt x="152" y="126"/>
                  </a:cubicBezTo>
                  <a:cubicBezTo>
                    <a:pt x="178" y="126"/>
                    <a:pt x="178" y="126"/>
                    <a:pt x="178" y="126"/>
                  </a:cubicBezTo>
                  <a:cubicBezTo>
                    <a:pt x="208" y="126"/>
                    <a:pt x="208" y="126"/>
                    <a:pt x="208" y="126"/>
                  </a:cubicBezTo>
                  <a:cubicBezTo>
                    <a:pt x="208" y="114"/>
                    <a:pt x="208" y="114"/>
                    <a:pt x="208" y="114"/>
                  </a:cubicBezTo>
                  <a:lnTo>
                    <a:pt x="189"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4800" dirty="0">
                <a:latin typeface="Arial" panose="020B0604020202020204" pitchFamily="34" charset="0"/>
                <a:cs typeface="Arial" panose="020B0604020202020204" pitchFamily="34" charset="0"/>
              </a:endParaRPr>
            </a:p>
          </p:txBody>
        </p:sp>
        <p:sp>
          <p:nvSpPr>
            <p:cNvPr id="41" name="Freeform 100" descr="" title=""/>
            <p:cNvSpPr>
              <a:spLocks noEditPoints="1"/>
            </p:cNvSpPr>
            <p:nvPr/>
          </p:nvSpPr>
          <p:spPr bwMode="auto">
            <a:xfrm>
              <a:off x="4918075" y="2551112"/>
              <a:ext cx="206375" cy="209550"/>
            </a:xfrm>
            <a:custGeom>
              <a:avLst/>
              <a:gdLst>
                <a:gd name="T0" fmla="*/ 103 w 116"/>
                <a:gd name="T1" fmla="*/ 14 h 117"/>
                <a:gd name="T2" fmla="*/ 96 w 116"/>
                <a:gd name="T3" fmla="*/ 45 h 117"/>
                <a:gd name="T4" fmla="*/ 71 w 116"/>
                <a:gd name="T5" fmla="*/ 21 h 117"/>
                <a:gd name="T6" fmla="*/ 103 w 116"/>
                <a:gd name="T7" fmla="*/ 14 h 117"/>
                <a:gd name="T8" fmla="*/ 8 w 116"/>
                <a:gd name="T9" fmla="*/ 117 h 117"/>
                <a:gd name="T10" fmla="*/ 79 w 116"/>
                <a:gd name="T11" fmla="*/ 46 h 117"/>
                <a:gd name="T12" fmla="*/ 92 w 116"/>
                <a:gd name="T13" fmla="*/ 59 h 117"/>
                <a:gd name="T14" fmla="*/ 98 w 116"/>
                <a:gd name="T15" fmla="*/ 62 h 117"/>
                <a:gd name="T16" fmla="*/ 106 w 116"/>
                <a:gd name="T17" fmla="*/ 54 h 117"/>
                <a:gd name="T18" fmla="*/ 116 w 116"/>
                <a:gd name="T19" fmla="*/ 12 h 117"/>
                <a:gd name="T20" fmla="*/ 114 w 116"/>
                <a:gd name="T21" fmla="*/ 4 h 117"/>
                <a:gd name="T22" fmla="*/ 105 w 116"/>
                <a:gd name="T23" fmla="*/ 1 h 117"/>
                <a:gd name="T24" fmla="*/ 62 w 116"/>
                <a:gd name="T25" fmla="*/ 10 h 117"/>
                <a:gd name="T26" fmla="*/ 55 w 116"/>
                <a:gd name="T27" fmla="*/ 16 h 117"/>
                <a:gd name="T28" fmla="*/ 58 w 116"/>
                <a:gd name="T29" fmla="*/ 25 h 117"/>
                <a:gd name="T30" fmla="*/ 71 w 116"/>
                <a:gd name="T31" fmla="*/ 37 h 117"/>
                <a:gd name="T32" fmla="*/ 0 w 116"/>
                <a:gd name="T33" fmla="*/ 108 h 117"/>
                <a:gd name="T34" fmla="*/ 8 w 116"/>
                <a:gd name="T3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7">
                  <a:moveTo>
                    <a:pt x="103" y="14"/>
                  </a:moveTo>
                  <a:cubicBezTo>
                    <a:pt x="96" y="45"/>
                    <a:pt x="96" y="45"/>
                    <a:pt x="96" y="45"/>
                  </a:cubicBezTo>
                  <a:cubicBezTo>
                    <a:pt x="71" y="21"/>
                    <a:pt x="71" y="21"/>
                    <a:pt x="71" y="21"/>
                  </a:cubicBezTo>
                  <a:lnTo>
                    <a:pt x="103" y="14"/>
                  </a:lnTo>
                  <a:close/>
                  <a:moveTo>
                    <a:pt x="8" y="117"/>
                  </a:moveTo>
                  <a:cubicBezTo>
                    <a:pt x="79" y="46"/>
                    <a:pt x="79" y="46"/>
                    <a:pt x="79" y="46"/>
                  </a:cubicBezTo>
                  <a:cubicBezTo>
                    <a:pt x="92" y="59"/>
                    <a:pt x="92" y="59"/>
                    <a:pt x="92" y="59"/>
                  </a:cubicBezTo>
                  <a:cubicBezTo>
                    <a:pt x="94" y="61"/>
                    <a:pt x="96" y="62"/>
                    <a:pt x="98" y="62"/>
                  </a:cubicBezTo>
                  <a:cubicBezTo>
                    <a:pt x="102" y="62"/>
                    <a:pt x="105" y="59"/>
                    <a:pt x="106" y="54"/>
                  </a:cubicBezTo>
                  <a:cubicBezTo>
                    <a:pt x="116" y="12"/>
                    <a:pt x="116" y="12"/>
                    <a:pt x="116" y="12"/>
                  </a:cubicBezTo>
                  <a:cubicBezTo>
                    <a:pt x="116" y="9"/>
                    <a:pt x="116" y="6"/>
                    <a:pt x="114" y="4"/>
                  </a:cubicBezTo>
                  <a:cubicBezTo>
                    <a:pt x="112" y="1"/>
                    <a:pt x="108" y="0"/>
                    <a:pt x="105" y="1"/>
                  </a:cubicBezTo>
                  <a:cubicBezTo>
                    <a:pt x="62" y="10"/>
                    <a:pt x="62" y="10"/>
                    <a:pt x="62" y="10"/>
                  </a:cubicBezTo>
                  <a:cubicBezTo>
                    <a:pt x="59" y="11"/>
                    <a:pt x="56" y="13"/>
                    <a:pt x="55" y="16"/>
                  </a:cubicBezTo>
                  <a:cubicBezTo>
                    <a:pt x="54" y="19"/>
                    <a:pt x="55" y="22"/>
                    <a:pt x="58" y="25"/>
                  </a:cubicBezTo>
                  <a:cubicBezTo>
                    <a:pt x="71" y="37"/>
                    <a:pt x="71" y="37"/>
                    <a:pt x="71" y="37"/>
                  </a:cubicBezTo>
                  <a:cubicBezTo>
                    <a:pt x="0" y="108"/>
                    <a:pt x="0" y="108"/>
                    <a:pt x="0" y="108"/>
                  </a:cubicBezTo>
                  <a:lnTo>
                    <a:pt x="8"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GB" sz="4800" dirty="0">
                <a:latin typeface="Arial" panose="020B0604020202020204" pitchFamily="34" charset="0"/>
                <a:cs typeface="Arial" panose="020B0604020202020204" pitchFamily="34" charset="0"/>
              </a:endParaRPr>
            </a:p>
          </p:txBody>
        </p:sp>
      </p:grpSp>
      <p:grpSp>
        <p:nvGrpSpPr>
          <p:cNvPr id="18" name="Group 17" descr="" title=""/>
          <p:cNvGrpSpPr/>
          <p:nvPr/>
        </p:nvGrpSpPr>
        <p:grpSpPr>
          <a:xfrm>
            <a:off x="11380067" y="2400300"/>
            <a:ext cx="5772131" cy="3858634"/>
            <a:chOff x="11256584" y="3530276"/>
            <a:chExt cx="4894068" cy="3438211"/>
          </a:xfrm>
        </p:grpSpPr>
        <p:pic>
          <p:nvPicPr>
            <p:cNvPr id="12" name="Picture 11" descr="" tit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6584" y="3530276"/>
              <a:ext cx="2527745" cy="3438211"/>
            </a:xfrm>
            <a:prstGeom prst="rect">
              <a:avLst/>
            </a:prstGeom>
            <a:ln>
              <a:solidFill>
                <a:schemeClr val="bg2"/>
              </a:solidFill>
            </a:ln>
          </p:spPr>
        </p:pic>
        <p:sp>
          <p:nvSpPr>
            <p:cNvPr id="32" name="TextBox 31" descr="" title=""/>
            <p:cNvSpPr txBox="1"/>
            <p:nvPr/>
          </p:nvSpPr>
          <p:spPr>
            <a:xfrm>
              <a:off x="13962418" y="5331931"/>
              <a:ext cx="2188234" cy="1615827"/>
            </a:xfrm>
            <a:prstGeom prst="rect">
              <a:avLst/>
            </a:prstGeom>
            <a:noFill/>
          </p:spPr>
          <p:txBody>
            <a:bodyPr wrap="square" lIns="0" tIns="0" rIns="0" bIns="0" rtlCol="0">
              <a:spAutoFit/>
            </a:bodyPr>
            <a:lstStyle/>
            <a:p>
              <a:r>
                <a:rPr lang="en-US" sz="1600" b="1" dirty="0">
                  <a:solidFill>
                    <a:srgbClr val="EE3135"/>
                  </a:solidFill>
                  <a:latin typeface="Arial" panose="020B0604020202020204" pitchFamily="34" charset="0"/>
                  <a:cs typeface="Arial" panose="020B0604020202020204" pitchFamily="34" charset="0"/>
                </a:rPr>
                <a:t>California Privacy Law</a:t>
              </a:r>
            </a:p>
            <a:p>
              <a:r>
                <a:rPr lang="en-US" sz="1400" b="1" dirty="0">
                  <a:solidFill>
                    <a:srgbClr val="4C4C4C"/>
                  </a:solidFill>
                  <a:latin typeface="Arial" panose="020B0604020202020204" pitchFamily="34" charset="0"/>
                  <a:cs typeface="Arial" panose="020B0604020202020204" pitchFamily="34" charset="0"/>
                </a:rPr>
                <a:t>Practical Guide and Commentary</a:t>
              </a:r>
            </a:p>
            <a:p>
              <a:pPr>
                <a:spcAft>
                  <a:spcPts val="600"/>
                </a:spcAft>
              </a:pPr>
              <a:r>
                <a:rPr lang="en-US" sz="1400" b="1" dirty="0">
                  <a:solidFill>
                    <a:srgbClr val="4C4C4C"/>
                  </a:solidFill>
                  <a:latin typeface="Arial" panose="020B0604020202020204" pitchFamily="34" charset="0"/>
                  <a:cs typeface="Arial" panose="020B0604020202020204" pitchFamily="34" charset="0"/>
                </a:rPr>
                <a:t>U.S. Federal and California Law </a:t>
              </a:r>
            </a:p>
            <a:p>
              <a:r>
                <a:rPr lang="en-US" sz="1400" dirty="0" smtClean="0">
                  <a:solidFill>
                    <a:srgbClr val="4C4C4C"/>
                  </a:solidFill>
                  <a:latin typeface="Arial" panose="020B0604020202020204" pitchFamily="34" charset="0"/>
                  <a:cs typeface="Arial" panose="020B0604020202020204" pitchFamily="34" charset="0"/>
                </a:rPr>
                <a:t>4</a:t>
              </a:r>
              <a:r>
                <a:rPr lang="en-US" sz="1400" baseline="30000" dirty="0" smtClean="0">
                  <a:solidFill>
                    <a:srgbClr val="4C4C4C"/>
                  </a:solidFill>
                  <a:latin typeface="Arial" panose="020B0604020202020204" pitchFamily="34" charset="0"/>
                  <a:cs typeface="Arial" panose="020B0604020202020204" pitchFamily="34" charset="0"/>
                </a:rPr>
                <a:t>th</a:t>
              </a:r>
              <a:r>
                <a:rPr lang="en-US" sz="1400" dirty="0" smtClean="0">
                  <a:solidFill>
                    <a:srgbClr val="4C4C4C"/>
                  </a:solidFill>
                  <a:latin typeface="Arial" panose="020B0604020202020204" pitchFamily="34" charset="0"/>
                  <a:cs typeface="Arial" panose="020B0604020202020204" pitchFamily="34" charset="0"/>
                </a:rPr>
                <a:t> </a:t>
              </a:r>
              <a:r>
                <a:rPr lang="en-US" sz="1400" dirty="0">
                  <a:solidFill>
                    <a:srgbClr val="4C4C4C"/>
                  </a:solidFill>
                  <a:latin typeface="Arial" panose="020B0604020202020204" pitchFamily="34" charset="0"/>
                  <a:cs typeface="Arial" panose="020B0604020202020204" pitchFamily="34" charset="0"/>
                </a:rPr>
                <a:t>Edition 2020 by </a:t>
              </a:r>
            </a:p>
            <a:p>
              <a:r>
                <a:rPr lang="en-US" sz="1400" dirty="0">
                  <a:solidFill>
                    <a:srgbClr val="4C4C4C"/>
                  </a:solidFill>
                  <a:latin typeface="Arial" panose="020B0604020202020204" pitchFamily="34" charset="0"/>
                  <a:cs typeface="Arial" panose="020B0604020202020204" pitchFamily="34" charset="0"/>
                </a:rPr>
                <a:t>Lothar Determann </a:t>
              </a:r>
            </a:p>
          </p:txBody>
        </p:sp>
        <p:pic>
          <p:nvPicPr>
            <p:cNvPr id="13" name="Picture 12" descr="" 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9574" y="3631692"/>
              <a:ext cx="1274943" cy="1593678"/>
            </a:xfrm>
            <a:prstGeom prst="rect">
              <a:avLst/>
            </a:prstGeom>
            <a:ln>
              <a:solidFill>
                <a:srgbClr val="C2C3C4"/>
              </a:solidFill>
            </a:ln>
          </p:spPr>
        </p:pic>
      </p:grpSp>
      <p:pic>
        <p:nvPicPr>
          <p:cNvPr id="34" name="Picture 5" descr="" title=""/>
          <p:cNvPicPr>
            <a:picLocks noChangeAspect="1"/>
          </p:cNvPicPr>
          <p:nvPr/>
        </p:nvPicPr>
        <p:blipFill>
          <a:blip r:embed="rId4"/>
          <a:srcRect/>
          <a:stretch>
            <a:fillRect/>
          </a:stretch>
        </p:blipFill>
        <p:spPr>
          <a:xfrm>
            <a:off x="304800" y="8999528"/>
            <a:ext cx="3138402" cy="1195208"/>
          </a:xfrm>
          <a:prstGeom prst="rect">
            <a:avLst/>
          </a:prstGeom>
        </p:spPr>
      </p:pic>
      <p:sp>
        <p:nvSpPr>
          <p:cNvPr id="19" name="Rectangle 18" descr="" title=""/>
          <p:cNvSpPr/>
          <p:nvPr/>
        </p:nvSpPr>
        <p:spPr>
          <a:xfrm>
            <a:off x="1219200" y="1903140"/>
            <a:ext cx="15901086" cy="7096388"/>
          </a:xfrm>
          <a:prstGeom prst="rect">
            <a:avLst/>
          </a:prstGeom>
          <a:noFill/>
          <a:ln>
            <a:solidFill>
              <a:srgbClr val="C2C3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descr="" title=""/>
          <p:cNvCxnSpPr/>
          <p:nvPr/>
        </p:nvCxnSpPr>
        <p:spPr>
          <a:xfrm>
            <a:off x="11178744" y="2628900"/>
            <a:ext cx="0" cy="5715000"/>
          </a:xfrm>
          <a:prstGeom prst="line">
            <a:avLst/>
          </a:prstGeom>
          <a:ln>
            <a:solidFill>
              <a:srgbClr val="C2C3C4"/>
            </a:solidFill>
          </a:ln>
        </p:spPr>
        <p:style>
          <a:lnRef idx="1">
            <a:schemeClr val="accent1"/>
          </a:lnRef>
          <a:fillRef idx="0">
            <a:schemeClr val="accent1"/>
          </a:fillRef>
          <a:effectRef idx="0">
            <a:schemeClr val="accent1"/>
          </a:effectRef>
          <a:fontRef idx="minor">
            <a:schemeClr val="tx1"/>
          </a:fontRef>
        </p:style>
      </p:cxnSp>
      <p:pic>
        <p:nvPicPr>
          <p:cNvPr id="3" name="Picture 2" descr="" title=""/>
          <p:cNvPicPr>
            <a:picLocks noChangeAspect="1"/>
          </p:cNvPicPr>
          <p:nvPr/>
        </p:nvPicPr>
        <p:blipFill>
          <a:blip r:embed="rId5"/>
          <a:stretch>
            <a:fillRect/>
          </a:stretch>
        </p:blipFill>
        <p:spPr>
          <a:xfrm>
            <a:off x="1515631" y="2262686"/>
            <a:ext cx="9372600" cy="2762250"/>
          </a:xfrm>
          <a:prstGeom prst="rect">
            <a:avLst/>
          </a:prstGeom>
        </p:spPr>
      </p:pic>
      <p:pic>
        <p:nvPicPr>
          <p:cNvPr id="5" name="Picture 4" descr="" title=""/>
          <p:cNvPicPr>
            <a:picLocks noChangeAspect="1"/>
          </p:cNvPicPr>
          <p:nvPr/>
        </p:nvPicPr>
        <p:blipFill>
          <a:blip r:embed="rId6"/>
          <a:stretch>
            <a:fillRect/>
          </a:stretch>
        </p:blipFill>
        <p:spPr>
          <a:xfrm>
            <a:off x="10515600" y="6364840"/>
            <a:ext cx="6506823" cy="2605461"/>
          </a:xfrm>
          <a:prstGeom prst="rect">
            <a:avLst/>
          </a:prstGeom>
        </p:spPr>
      </p:pic>
      <p:sp>
        <p:nvSpPr>
          <p:cNvPr id="6" name="Rectangle 5" descr="" title=""/>
          <p:cNvSpPr/>
          <p:nvPr/>
        </p:nvSpPr>
        <p:spPr>
          <a:xfrm>
            <a:off x="8763000" y="3086100"/>
            <a:ext cx="2134109"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 title=""/>
          <p:cNvPicPr>
            <a:picLocks noChangeAspect="1"/>
          </p:cNvPicPr>
          <p:nvPr/>
        </p:nvPicPr>
        <p:blipFill>
          <a:blip r:embed="rId7"/>
          <a:stretch>
            <a:fillRect/>
          </a:stretch>
        </p:blipFill>
        <p:spPr>
          <a:xfrm>
            <a:off x="1596037" y="4925531"/>
            <a:ext cx="2974497" cy="2801008"/>
          </a:xfrm>
          <a:prstGeom prst="rect">
            <a:avLst/>
          </a:prstGeom>
        </p:spPr>
      </p:pic>
      <p:pic>
        <p:nvPicPr>
          <p:cNvPr id="4" name="Picture 3" descr="" title=""/>
          <p:cNvPicPr>
            <a:picLocks noChangeAspect="1"/>
          </p:cNvPicPr>
          <p:nvPr/>
        </p:nvPicPr>
        <p:blipFill>
          <a:blip r:embed="rId8"/>
          <a:stretch>
            <a:fillRect/>
          </a:stretch>
        </p:blipFill>
        <p:spPr>
          <a:xfrm>
            <a:off x="3967075" y="4955381"/>
            <a:ext cx="6539647" cy="2958727"/>
          </a:xfrm>
          <a:prstGeom prst="rect">
            <a:avLst/>
          </a:prstGeom>
        </p:spPr>
      </p:pic>
    </p:spTree>
    <p:extLst>
      <p:ext uri="{BB962C8B-B14F-4D97-AF65-F5344CB8AC3E}">
        <p14:creationId xmlns:p14="http://schemas.microsoft.com/office/powerpoint/2010/main" val="1745341961"/>
      </p:ext>
    </p:extLst>
  </p:cSld>
  <p:clrMapOvr>
    <a:masterClrMapping/>
  </p:clrMapOvr>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2" name="Picture 2" descr="" title=""/>
          <p:cNvPicPr>
            <a:picLocks noChangeAspect="1"/>
          </p:cNvPicPr>
          <p:nvPr/>
        </p:nvPicPr>
        <p:blipFill>
          <a:blip r:embed="rId2"/>
          <a:srcRect l="30522" r="30522"/>
          <a:stretch>
            <a:fillRect/>
          </a:stretch>
        </p:blipFill>
        <p:spPr>
          <a:xfrm>
            <a:off x="10519582" y="0"/>
            <a:ext cx="7768418" cy="10287000"/>
          </a:xfrm>
          <a:prstGeom prst="rect">
            <a:avLst/>
          </a:prstGeom>
        </p:spPr>
      </p:pic>
      <p:sp>
        <p:nvSpPr>
          <p:cNvPr id="10" name="Right Triangle 9" descr="" title=""/>
          <p:cNvSpPr/>
          <p:nvPr/>
        </p:nvSpPr>
        <p:spPr>
          <a:xfrm>
            <a:off x="10519582" y="1028700"/>
            <a:ext cx="2535426" cy="92583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descr="" title=""/>
          <p:cNvSpPr txBox="1">
            <a:spLocks/>
          </p:cNvSpPr>
          <p:nvPr/>
        </p:nvSpPr>
        <p:spPr>
          <a:xfrm>
            <a:off x="647700" y="785812"/>
            <a:ext cx="10782300" cy="11173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cs typeface="Arial" panose="020B0604020202020204" pitchFamily="34" charset="0"/>
              </a:rPr>
              <a:t>Speakers</a:t>
            </a:r>
            <a:endParaRPr lang="en-US" dirty="0">
              <a:cs typeface="Arial" panose="020B0604020202020204" pitchFamily="34" charset="0"/>
            </a:endParaRPr>
          </a:p>
        </p:txBody>
      </p:sp>
      <p:pic>
        <p:nvPicPr>
          <p:cNvPr id="14" name="Picture 5" descr="" title=""/>
          <p:cNvPicPr>
            <a:picLocks noChangeAspect="1"/>
          </p:cNvPicPr>
          <p:nvPr/>
        </p:nvPicPr>
        <p:blipFill>
          <a:blip r:embed="rId3"/>
          <a:srcRect/>
          <a:stretch>
            <a:fillRect/>
          </a:stretch>
        </p:blipFill>
        <p:spPr>
          <a:xfrm>
            <a:off x="304800" y="8999528"/>
            <a:ext cx="3138402" cy="1195208"/>
          </a:xfrm>
          <a:prstGeom prst="rect">
            <a:avLst/>
          </a:prstGeom>
        </p:spPr>
      </p:pic>
      <p:grpSp>
        <p:nvGrpSpPr>
          <p:cNvPr id="15" name="Group 14" descr="" title=""/>
          <p:cNvGrpSpPr/>
          <p:nvPr/>
        </p:nvGrpSpPr>
        <p:grpSpPr>
          <a:xfrm>
            <a:off x="14020275" y="7509776"/>
            <a:ext cx="3856905" cy="1900484"/>
            <a:chOff x="13137748" y="278748"/>
            <a:chExt cx="5389867" cy="2655848"/>
          </a:xfrm>
        </p:grpSpPr>
        <p:sp>
          <p:nvSpPr>
            <p:cNvPr id="16" name="Rounded Rectangle 15" descr="" title=""/>
            <p:cNvSpPr/>
            <p:nvPr/>
          </p:nvSpPr>
          <p:spPr>
            <a:xfrm>
              <a:off x="13137748" y="278748"/>
              <a:ext cx="5389867" cy="2655848"/>
            </a:xfrm>
            <a:prstGeom prst="roundRect">
              <a:avLst/>
            </a:prstGeom>
            <a:gradFill flip="none" rotWithShape="1">
              <a:gsLst>
                <a:gs pos="0">
                  <a:schemeClr val="bg1"/>
                </a:gs>
                <a:gs pos="47000">
                  <a:schemeClr val="bg1"/>
                </a:gs>
                <a:gs pos="79000">
                  <a:schemeClr val="bg1">
                    <a:shade val="100000"/>
                    <a:satMod val="115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 tit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7941" y="1028700"/>
              <a:ext cx="4280002" cy="1479307"/>
            </a:xfrm>
            <a:prstGeom prst="rect">
              <a:avLst/>
            </a:prstGeom>
          </p:spPr>
        </p:pic>
      </p:grpSp>
      <p:pic>
        <p:nvPicPr>
          <p:cNvPr id="5" name="Picture 4" descr="" tit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 y="2097084"/>
            <a:ext cx="1601029" cy="2001287"/>
          </a:xfrm>
          <a:prstGeom prst="rect">
            <a:avLst/>
          </a:prstGeom>
        </p:spPr>
      </p:pic>
      <p:sp>
        <p:nvSpPr>
          <p:cNvPr id="19" name="TextBox 18" descr="" title=""/>
          <p:cNvSpPr txBox="1"/>
          <p:nvPr/>
        </p:nvSpPr>
        <p:spPr>
          <a:xfrm>
            <a:off x="2495637" y="2683789"/>
            <a:ext cx="3922438" cy="1600438"/>
          </a:xfrm>
          <a:prstGeom prst="rect">
            <a:avLst/>
          </a:prstGeom>
          <a:noFill/>
        </p:spPr>
        <p:txBody>
          <a:bodyPr wrap="square" lIns="0" tIns="0" rIns="0" bIns="0" rtlCol="0">
            <a:spAutoFit/>
          </a:bodyPr>
          <a:lstStyle/>
          <a:p>
            <a:r>
              <a:rPr lang="en-US" sz="2400" b="1" dirty="0" smtClean="0">
                <a:solidFill>
                  <a:srgbClr val="EE3135"/>
                </a:solidFill>
                <a:latin typeface="Arial" panose="020B0604020202020204" pitchFamily="34" charset="0"/>
                <a:cs typeface="Arial" panose="020B0604020202020204" pitchFamily="34" charset="0"/>
              </a:rPr>
              <a:t>Lothar Determann</a:t>
            </a:r>
            <a:endParaRPr lang="en-US" sz="2400" b="1" dirty="0">
              <a:solidFill>
                <a:srgbClr val="EE3135"/>
              </a:solidFill>
              <a:latin typeface="Arial" panose="020B0604020202020204" pitchFamily="34" charset="0"/>
              <a:cs typeface="Arial" panose="020B0604020202020204" pitchFamily="34" charset="0"/>
            </a:endParaRPr>
          </a:p>
          <a:p>
            <a:r>
              <a:rPr lang="en-US" sz="2000" dirty="0" smtClean="0">
                <a:solidFill>
                  <a:srgbClr val="4C4C4C"/>
                </a:solidFill>
                <a:latin typeface="Arial" panose="020B0604020202020204" pitchFamily="34" charset="0"/>
                <a:cs typeface="Arial" panose="020B0604020202020204" pitchFamily="34" charset="0"/>
              </a:rPr>
              <a:t>Principal, International Commercial</a:t>
            </a:r>
          </a:p>
          <a:p>
            <a:r>
              <a:rPr lang="en-US" sz="2000" dirty="0" smtClean="0">
                <a:solidFill>
                  <a:srgbClr val="002856"/>
                </a:solidFill>
                <a:latin typeface="Arial" panose="020B0604020202020204" pitchFamily="34" charset="0"/>
                <a:cs typeface="Arial" panose="020B0604020202020204" pitchFamily="34" charset="0"/>
              </a:rPr>
              <a:t>lothar.determann</a:t>
            </a:r>
            <a:br>
              <a:rPr lang="en-US" sz="2000" dirty="0" smtClean="0">
                <a:solidFill>
                  <a:srgbClr val="002856"/>
                </a:solidFill>
                <a:latin typeface="Arial" panose="020B0604020202020204" pitchFamily="34" charset="0"/>
                <a:cs typeface="Arial" panose="020B0604020202020204" pitchFamily="34" charset="0"/>
              </a:rPr>
            </a:br>
            <a:r>
              <a:rPr lang="en-US" sz="2000" dirty="0" smtClean="0">
                <a:solidFill>
                  <a:srgbClr val="002856"/>
                </a:solidFill>
                <a:latin typeface="Arial" panose="020B0604020202020204" pitchFamily="34" charset="0"/>
                <a:cs typeface="Arial" panose="020B0604020202020204" pitchFamily="34" charset="0"/>
              </a:rPr>
              <a:t>@bakermckenzie.com</a:t>
            </a:r>
            <a:endParaRPr lang="en-US" sz="2000" dirty="0">
              <a:solidFill>
                <a:srgbClr val="002856"/>
              </a:solidFill>
              <a:latin typeface="Arial" panose="020B0604020202020204" pitchFamily="34" charset="0"/>
              <a:cs typeface="Arial" panose="020B0604020202020204" pitchFamily="34" charset="0"/>
            </a:endParaRPr>
          </a:p>
        </p:txBody>
      </p:sp>
      <p:pic>
        <p:nvPicPr>
          <p:cNvPr id="20" name="Picture 19" descr="" tit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 y="4170910"/>
            <a:ext cx="1601029" cy="2001286"/>
          </a:xfrm>
          <a:prstGeom prst="rect">
            <a:avLst/>
          </a:prstGeom>
        </p:spPr>
      </p:pic>
      <p:sp>
        <p:nvSpPr>
          <p:cNvPr id="21" name="TextBox 20" descr="" title=""/>
          <p:cNvSpPr txBox="1"/>
          <p:nvPr/>
        </p:nvSpPr>
        <p:spPr>
          <a:xfrm>
            <a:off x="2495636" y="4757615"/>
            <a:ext cx="4286163" cy="1292662"/>
          </a:xfrm>
          <a:prstGeom prst="rect">
            <a:avLst/>
          </a:prstGeom>
          <a:noFill/>
        </p:spPr>
        <p:txBody>
          <a:bodyPr wrap="square" lIns="0" tIns="0" rIns="0" bIns="0" rtlCol="0">
            <a:spAutoFit/>
          </a:bodyPr>
          <a:lstStyle/>
          <a:p>
            <a:r>
              <a:rPr lang="en-US" sz="2400" b="1" dirty="0" smtClean="0">
                <a:solidFill>
                  <a:srgbClr val="EE3135"/>
                </a:solidFill>
                <a:latin typeface="Arial" panose="020B0604020202020204" pitchFamily="34" charset="0"/>
                <a:cs typeface="Arial" panose="020B0604020202020204" pitchFamily="34" charset="0"/>
              </a:rPr>
              <a:t>Helena Engfeldt</a:t>
            </a:r>
            <a:endParaRPr lang="en-US" sz="2400" b="1" dirty="0">
              <a:solidFill>
                <a:srgbClr val="EE3135"/>
              </a:solidFill>
              <a:latin typeface="Arial" panose="020B0604020202020204" pitchFamily="34" charset="0"/>
              <a:cs typeface="Arial" panose="020B0604020202020204" pitchFamily="34" charset="0"/>
            </a:endParaRPr>
          </a:p>
          <a:p>
            <a:r>
              <a:rPr lang="en-US" sz="2000" dirty="0" smtClean="0">
                <a:solidFill>
                  <a:srgbClr val="4C4C4C"/>
                </a:solidFill>
                <a:latin typeface="Arial" panose="020B0604020202020204" pitchFamily="34" charset="0"/>
                <a:cs typeface="Arial" panose="020B0604020202020204" pitchFamily="34" charset="0"/>
              </a:rPr>
              <a:t>Associate, International Commercial</a:t>
            </a:r>
          </a:p>
          <a:p>
            <a:r>
              <a:rPr lang="en-US" sz="2000" dirty="0" smtClean="0">
                <a:solidFill>
                  <a:srgbClr val="002856"/>
                </a:solidFill>
                <a:latin typeface="Arial" panose="020B0604020202020204" pitchFamily="34" charset="0"/>
                <a:cs typeface="Arial" panose="020B0604020202020204" pitchFamily="34" charset="0"/>
              </a:rPr>
              <a:t>helena.engfeldt</a:t>
            </a:r>
            <a:br>
              <a:rPr lang="en-US" sz="2000" dirty="0" smtClean="0">
                <a:solidFill>
                  <a:srgbClr val="002856"/>
                </a:solidFill>
                <a:latin typeface="Arial" panose="020B0604020202020204" pitchFamily="34" charset="0"/>
                <a:cs typeface="Arial" panose="020B0604020202020204" pitchFamily="34" charset="0"/>
              </a:rPr>
            </a:br>
            <a:r>
              <a:rPr lang="en-US" sz="2000" dirty="0" smtClean="0">
                <a:solidFill>
                  <a:srgbClr val="002856"/>
                </a:solidFill>
                <a:latin typeface="Arial" panose="020B0604020202020204" pitchFamily="34" charset="0"/>
                <a:cs typeface="Arial" panose="020B0604020202020204" pitchFamily="34" charset="0"/>
              </a:rPr>
              <a:t>@</a:t>
            </a:r>
            <a:r>
              <a:rPr lang="en-US" sz="2000" dirty="0">
                <a:solidFill>
                  <a:srgbClr val="002856"/>
                </a:solidFill>
                <a:latin typeface="Arial" panose="020B0604020202020204" pitchFamily="34" charset="0"/>
                <a:cs typeface="Arial" panose="020B0604020202020204" pitchFamily="34" charset="0"/>
              </a:rPr>
              <a:t>bakermckenzie.com</a:t>
            </a:r>
          </a:p>
        </p:txBody>
      </p:sp>
      <p:pic>
        <p:nvPicPr>
          <p:cNvPr id="22" name="Picture 21" descr="" title=""/>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53247" y1="81497" x2="70649" y2="93555"/>
                        <a14:foregroundMark x1="22338" y1="83992" x2="779" y2="99168"/>
                      </a14:backgroundRemoval>
                    </a14:imgEffect>
                  </a14:imgLayer>
                </a14:imgProps>
              </a:ext>
              <a:ext uri="{28A0092B-C50C-407E-A947-70E740481C1C}">
                <a14:useLocalDpi xmlns:a14="http://schemas.microsoft.com/office/drawing/2010/main" val="0"/>
              </a:ext>
            </a:extLst>
          </a:blip>
          <a:stretch>
            <a:fillRect/>
          </a:stretch>
        </p:blipFill>
        <p:spPr>
          <a:xfrm>
            <a:off x="647700" y="6244735"/>
            <a:ext cx="1601029" cy="2001286"/>
          </a:xfrm>
          <a:prstGeom prst="rect">
            <a:avLst/>
          </a:prstGeom>
        </p:spPr>
      </p:pic>
      <p:sp>
        <p:nvSpPr>
          <p:cNvPr id="23" name="TextBox 22" descr="" title=""/>
          <p:cNvSpPr txBox="1"/>
          <p:nvPr/>
        </p:nvSpPr>
        <p:spPr>
          <a:xfrm>
            <a:off x="2495636" y="6831441"/>
            <a:ext cx="4514763" cy="1292662"/>
          </a:xfrm>
          <a:prstGeom prst="rect">
            <a:avLst/>
          </a:prstGeom>
          <a:noFill/>
        </p:spPr>
        <p:txBody>
          <a:bodyPr wrap="square" lIns="0" tIns="0" rIns="0" bIns="0" rtlCol="0">
            <a:spAutoFit/>
          </a:bodyPr>
          <a:lstStyle/>
          <a:p>
            <a:r>
              <a:rPr lang="en-US" sz="2400" b="1" dirty="0" smtClean="0">
                <a:solidFill>
                  <a:srgbClr val="EE3135"/>
                </a:solidFill>
                <a:latin typeface="Arial" panose="020B0604020202020204" pitchFamily="34" charset="0"/>
                <a:cs typeface="Arial" panose="020B0604020202020204" pitchFamily="34" charset="0"/>
              </a:rPr>
              <a:t>Andrea Tovar</a:t>
            </a:r>
            <a:endParaRPr lang="en-US" sz="2400" b="1" dirty="0">
              <a:solidFill>
                <a:srgbClr val="EE3135"/>
              </a:solidFill>
              <a:latin typeface="Arial" panose="020B0604020202020204" pitchFamily="34" charset="0"/>
              <a:cs typeface="Arial" panose="020B0604020202020204" pitchFamily="34" charset="0"/>
            </a:endParaRPr>
          </a:p>
          <a:p>
            <a:r>
              <a:rPr lang="en-US" sz="2000" dirty="0" smtClean="0">
                <a:solidFill>
                  <a:srgbClr val="4C4C4C"/>
                </a:solidFill>
                <a:latin typeface="Arial" panose="020B0604020202020204" pitchFamily="34" charset="0"/>
                <a:cs typeface="Arial" panose="020B0604020202020204" pitchFamily="34" charset="0"/>
              </a:rPr>
              <a:t>Associate, International Commercial</a:t>
            </a:r>
          </a:p>
          <a:p>
            <a:r>
              <a:rPr lang="en-US" sz="2000" dirty="0" smtClean="0">
                <a:solidFill>
                  <a:srgbClr val="002856"/>
                </a:solidFill>
                <a:latin typeface="Arial" panose="020B0604020202020204" pitchFamily="34" charset="0"/>
                <a:cs typeface="Arial" panose="020B0604020202020204" pitchFamily="34" charset="0"/>
              </a:rPr>
              <a:t>andrea.tovar</a:t>
            </a:r>
            <a:br>
              <a:rPr lang="en-US" sz="2000" dirty="0" smtClean="0">
                <a:solidFill>
                  <a:srgbClr val="002856"/>
                </a:solidFill>
                <a:latin typeface="Arial" panose="020B0604020202020204" pitchFamily="34" charset="0"/>
                <a:cs typeface="Arial" panose="020B0604020202020204" pitchFamily="34" charset="0"/>
              </a:rPr>
            </a:br>
            <a:r>
              <a:rPr lang="en-US" sz="2000" dirty="0" smtClean="0">
                <a:solidFill>
                  <a:srgbClr val="002856"/>
                </a:solidFill>
                <a:latin typeface="Arial" panose="020B0604020202020204" pitchFamily="34" charset="0"/>
                <a:cs typeface="Arial" panose="020B0604020202020204" pitchFamily="34" charset="0"/>
              </a:rPr>
              <a:t>@bakermckenzie.com</a:t>
            </a:r>
            <a:endParaRPr lang="en-US" sz="2000" dirty="0">
              <a:solidFill>
                <a:srgbClr val="0028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632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Words>
  <Application>Microsoft Office PowerPoint</Application>
  <PresentationFormat>Custom</PresentationFormat>
  <Paragraphs>108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Cormorant Garamond Medium Italics</vt:lpstr>
      <vt:lpstr>Arial</vt:lpstr>
      <vt:lpstr>Wingdings</vt:lpstr>
      <vt:lpstr>Office Theme</vt:lpstr>
      <vt:lpstr>PowerPoint Presentation</vt:lpstr>
      <vt:lpstr>What's new or on the horizon in California Privacy Law?</vt:lpstr>
      <vt:lpstr>CPRA against CCPA and GDPR</vt:lpstr>
      <vt:lpstr>Key Action Items for CPRA Compliance</vt:lpstr>
      <vt:lpstr>Top 10 CCPA Action Items</vt:lpstr>
      <vt:lpstr>CCPA Enforcement. Any good news?</vt:lpstr>
      <vt:lpstr>Resources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1900-01-01T06:00:00Z</dcterms:created>
  <dcterms:modified xsi:type="dcterms:W3CDTF">1900-01-01T06:00:00Z</dcterms:modified>
  <dc:identifier>DAEIE4raVk8</dc:identifier>
</cp:coreProperties>
</file>