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sldIdLst>
    <p:sldId id="256" r:id="rId2"/>
    <p:sldId id="257" r:id="rId3"/>
    <p:sldId id="258" r:id="rId4"/>
    <p:sldId id="259" r:id="rId5"/>
    <p:sldId id="260" r:id="rId6"/>
    <p:sldId id="262" r:id="rId7"/>
    <p:sldId id="273" r:id="rId8"/>
    <p:sldId id="263" r:id="rId9"/>
    <p:sldId id="275" r:id="rId10"/>
    <p:sldId id="271" r:id="rId11"/>
    <p:sldId id="264" r:id="rId12"/>
    <p:sldId id="266" r:id="rId13"/>
    <p:sldId id="261" r:id="rId14"/>
    <p:sldId id="274" r:id="rId15"/>
    <p:sldId id="26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loria Steinberg" initials="GS" lastIdx="4" clrIdx="0">
    <p:extLst>
      <p:ext uri="{19B8F6BF-5375-455C-9EA6-DF929625EA0E}">
        <p15:presenceInfo xmlns:p15="http://schemas.microsoft.com/office/powerpoint/2012/main" userId="S::gloria@hansantos.com::61e8c9db-01dd-44da-924b-01956243c3b7" providerId="AD"/>
      </p:ext>
    </p:extLst>
  </p:cmAuthor>
  <p:cmAuthor id="2" name="Shamim Mohandessi" initials="SM" lastIdx="1" clrIdx="1">
    <p:extLst>
      <p:ext uri="{19B8F6BF-5375-455C-9EA6-DF929625EA0E}">
        <p15:presenceInfo xmlns:p15="http://schemas.microsoft.com/office/powerpoint/2012/main" userId="S::shamim@hansantos.com::81dc19a1-1f00-4f49-8436-f36db462d4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C8039F-0169-46E7-A9A6-5B67E2381D0E}" v="92" dt="2020-09-23T20:35:45.836"/>
    <p1510:client id="{1D7A7EF6-5E03-4B4E-A076-55D777732637}" v="7" dt="2020-09-24T18:29:37.413"/>
    <p1510:client id="{253AEAD2-6D39-4CAC-B5C8-8FAED16D2A4A}" v="78" dt="2020-09-24T18:32:47.385"/>
    <p1510:client id="{2EEEF110-CC1D-4036-8E9B-B1C10778EB2D}" v="2398" dt="2020-09-21T20:05:14.642"/>
    <p1510:client id="{3A0D67A9-51B5-6B13-D9BD-7A94DA58E0DE}" v="161" dt="2020-09-29T18:31:23.035"/>
    <p1510:client id="{441FDFDC-A5B9-41F4-ADF2-85683EAA4142}" v="556" dt="2020-09-21T20:43:44.633"/>
    <p1510:client id="{4A66A543-1079-42C3-8189-6C6ECBF33644}" v="1306" dt="2020-09-21T21:35:14.209"/>
    <p1510:client id="{56EEC460-C05F-4635-8E02-F1453C5BEAEB}" v="1526" dt="2020-09-21T05:32:48.187"/>
    <p1510:client id="{59C112D7-C608-4E84-BE0B-E907A96C9950}" v="42" dt="2020-09-28T17:21:57.904"/>
    <p1510:client id="{59F0E8A3-E67D-4689-A4DB-A1707760130A}" v="707" dt="2020-09-23T18:43:47.425"/>
    <p1510:client id="{5C9F7A01-1F71-4676-BFDF-F3B7CEBE845B}" v="377" dt="2020-09-26T01:33:27.955"/>
    <p1510:client id="{7096347B-13F8-4FAB-9EE8-B2DEBF051B44}" v="118" vWet="119" dt="2020-09-21T21:30:33.759"/>
    <p1510:client id="{BBBF44D3-1240-4683-8617-212AFC738588}" v="2683" dt="2020-09-24T17:58:46.748"/>
    <p1510:client id="{C67DBFDA-085C-42FC-AE6C-DA5E2CA0F412}" v="227" dt="2020-09-21T21:05:25.146"/>
    <p1510:client id="{CEB0EFC9-7C8F-1ED1-085C-FA3BF36E4EE5}" v="17" dt="2020-09-28T20:47:24.513"/>
    <p1510:client id="{DA68E570-933D-4457-A919-33B691D53563}" v="192" dt="2020-09-21T20:37:01.348"/>
    <p1510:client id="{F2971410-3890-4F7D-AA50-B3EBC644A62B}" v="1" dt="2020-09-21T21:51:06.8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A30A30-9514-4F6A-AB42-1F22C8DB992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4E0CE1D5-F785-43B9-A62A-2967BEFF9A66}">
      <dgm:prSet phldrT="[Text]" phldr="0"/>
      <dgm:spPr/>
      <dgm:t>
        <a:bodyPr/>
        <a:lstStyle/>
        <a:p>
          <a:pPr rtl="0"/>
          <a:r>
            <a:rPr lang="en-US" dirty="0">
              <a:latin typeface="Calibri Light" panose="020F0302020204030204"/>
            </a:rPr>
            <a:t>Software Addendum</a:t>
          </a:r>
          <a:endParaRPr lang="en-US" dirty="0"/>
        </a:p>
      </dgm:t>
    </dgm:pt>
    <dgm:pt modelId="{7A541C36-001F-4643-BB12-9D3FE379367A}" type="parTrans" cxnId="{EB8CEA82-C584-4554-ACA5-C3EA9024D7DD}">
      <dgm:prSet/>
      <dgm:spPr/>
      <dgm:t>
        <a:bodyPr/>
        <a:lstStyle/>
        <a:p>
          <a:endParaRPr lang="en-US"/>
        </a:p>
      </dgm:t>
    </dgm:pt>
    <dgm:pt modelId="{B2014CC2-18DD-4626-B078-8442A846B2DD}" type="sibTrans" cxnId="{EB8CEA82-C584-4554-ACA5-C3EA9024D7DD}">
      <dgm:prSet/>
      <dgm:spPr/>
      <dgm:t>
        <a:bodyPr/>
        <a:lstStyle/>
        <a:p>
          <a:endParaRPr lang="en-US"/>
        </a:p>
      </dgm:t>
    </dgm:pt>
    <dgm:pt modelId="{14A164B5-DBDB-4B51-A1FB-608D9DBBA207}">
      <dgm:prSet phldrT="[Text]" phldr="0"/>
      <dgm:spPr/>
      <dgm:t>
        <a:bodyPr/>
        <a:lstStyle/>
        <a:p>
          <a:pPr rtl="0"/>
          <a:r>
            <a:rPr lang="en-US" dirty="0">
              <a:latin typeface="Calibri Light" panose="020F0302020204030204"/>
            </a:rPr>
            <a:t>Professional Services Addendum</a:t>
          </a:r>
          <a:endParaRPr lang="en-US" dirty="0"/>
        </a:p>
      </dgm:t>
    </dgm:pt>
    <dgm:pt modelId="{D41A4991-4372-46D3-8960-44330A25526E}" type="parTrans" cxnId="{EF5EB337-5531-4E6F-B7DB-897E5FBEAB01}">
      <dgm:prSet/>
      <dgm:spPr/>
      <dgm:t>
        <a:bodyPr/>
        <a:lstStyle/>
        <a:p>
          <a:endParaRPr lang="en-US"/>
        </a:p>
      </dgm:t>
    </dgm:pt>
    <dgm:pt modelId="{165EA64B-9BB4-4553-82CD-BAD71D72D16D}" type="sibTrans" cxnId="{EF5EB337-5531-4E6F-B7DB-897E5FBEAB01}">
      <dgm:prSet/>
      <dgm:spPr/>
      <dgm:t>
        <a:bodyPr/>
        <a:lstStyle/>
        <a:p>
          <a:endParaRPr lang="en-US"/>
        </a:p>
      </dgm:t>
    </dgm:pt>
    <dgm:pt modelId="{494BD3F9-EDA7-4A0E-82B8-5E31AE96DDE6}">
      <dgm:prSet phldrT="[Text]" phldr="0"/>
      <dgm:spPr/>
      <dgm:t>
        <a:bodyPr/>
        <a:lstStyle/>
        <a:p>
          <a:pPr rtl="0"/>
          <a:r>
            <a:rPr lang="en-US" dirty="0">
              <a:latin typeface="Calibri Light" panose="020F0302020204030204"/>
            </a:rPr>
            <a:t>Cloud Addendum</a:t>
          </a:r>
          <a:endParaRPr lang="en-US" dirty="0"/>
        </a:p>
      </dgm:t>
    </dgm:pt>
    <dgm:pt modelId="{C60D3808-DC7C-4EAB-924C-2635683A8A0F}" type="parTrans" cxnId="{343467A2-9F6A-4171-92CD-1C655767BB30}">
      <dgm:prSet/>
      <dgm:spPr/>
      <dgm:t>
        <a:bodyPr/>
        <a:lstStyle/>
        <a:p>
          <a:endParaRPr lang="en-US"/>
        </a:p>
      </dgm:t>
    </dgm:pt>
    <dgm:pt modelId="{25F55CE9-E56D-46BF-AA9E-4FC4EDCD5354}" type="sibTrans" cxnId="{343467A2-9F6A-4171-92CD-1C655767BB30}">
      <dgm:prSet/>
      <dgm:spPr/>
      <dgm:t>
        <a:bodyPr/>
        <a:lstStyle/>
        <a:p>
          <a:endParaRPr lang="en-US"/>
        </a:p>
      </dgm:t>
    </dgm:pt>
    <dgm:pt modelId="{A2FA8A39-5643-4584-8302-A81E395BB56D}">
      <dgm:prSet phldrT="[Text]" phldr="0"/>
      <dgm:spPr/>
      <dgm:t>
        <a:bodyPr/>
        <a:lstStyle/>
        <a:p>
          <a:pPr rtl="0"/>
          <a:r>
            <a:rPr lang="en-US" dirty="0">
              <a:latin typeface="Calibri Light" panose="020F0302020204030204"/>
            </a:rPr>
            <a:t>Hardware Addendum</a:t>
          </a:r>
          <a:endParaRPr lang="en-US" dirty="0"/>
        </a:p>
      </dgm:t>
    </dgm:pt>
    <dgm:pt modelId="{49357B81-B233-4EF5-B47D-28BA8F04A22C}" type="parTrans" cxnId="{267C5D5F-B722-447A-BCB8-4983FB172134}">
      <dgm:prSet/>
      <dgm:spPr/>
      <dgm:t>
        <a:bodyPr/>
        <a:lstStyle/>
        <a:p>
          <a:endParaRPr lang="en-US"/>
        </a:p>
      </dgm:t>
    </dgm:pt>
    <dgm:pt modelId="{3CBD9340-E63D-4C26-B7D5-6B34A4A726F7}" type="sibTrans" cxnId="{267C5D5F-B722-447A-BCB8-4983FB172134}">
      <dgm:prSet/>
      <dgm:spPr/>
      <dgm:t>
        <a:bodyPr/>
        <a:lstStyle/>
        <a:p>
          <a:endParaRPr lang="en-US"/>
        </a:p>
      </dgm:t>
    </dgm:pt>
    <dgm:pt modelId="{71460256-8C1E-4AB1-8B5C-6F8696382D6E}">
      <dgm:prSet phldrT="[Text]" phldr="0"/>
      <dgm:spPr/>
      <dgm:t>
        <a:bodyPr/>
        <a:lstStyle/>
        <a:p>
          <a:pPr rtl="0"/>
          <a:r>
            <a:rPr lang="en-US" dirty="0">
              <a:latin typeface="Calibri Light" panose="020F0302020204030204"/>
            </a:rPr>
            <a:t>Data Management Addendum</a:t>
          </a:r>
          <a:endParaRPr lang="en-US" dirty="0"/>
        </a:p>
      </dgm:t>
    </dgm:pt>
    <dgm:pt modelId="{9B2C6D51-527A-4D7F-9689-53D030211A9F}" type="parTrans" cxnId="{03606608-6AD0-4D83-890C-7E813C5E7155}">
      <dgm:prSet/>
      <dgm:spPr/>
      <dgm:t>
        <a:bodyPr/>
        <a:lstStyle/>
        <a:p>
          <a:endParaRPr lang="en-US"/>
        </a:p>
      </dgm:t>
    </dgm:pt>
    <dgm:pt modelId="{F0420A99-B757-40DB-94C4-0C12CA0D4B93}" type="sibTrans" cxnId="{03606608-6AD0-4D83-890C-7E813C5E7155}">
      <dgm:prSet/>
      <dgm:spPr/>
      <dgm:t>
        <a:bodyPr/>
        <a:lstStyle/>
        <a:p>
          <a:endParaRPr lang="en-US"/>
        </a:p>
      </dgm:t>
    </dgm:pt>
    <dgm:pt modelId="{62B90378-ACC1-4F3E-A5E8-4DD20E4712F0}" type="pres">
      <dgm:prSet presAssocID="{93A30A30-9514-4F6A-AB42-1F22C8DB992B}" presName="cycle" presStyleCnt="0">
        <dgm:presLayoutVars>
          <dgm:dir/>
          <dgm:resizeHandles val="exact"/>
        </dgm:presLayoutVars>
      </dgm:prSet>
      <dgm:spPr/>
    </dgm:pt>
    <dgm:pt modelId="{B9D636FF-534D-4E07-804C-278813D3EB6E}" type="pres">
      <dgm:prSet presAssocID="{4E0CE1D5-F785-43B9-A62A-2967BEFF9A66}" presName="node" presStyleLbl="node1" presStyleIdx="0" presStyleCnt="5">
        <dgm:presLayoutVars>
          <dgm:bulletEnabled val="1"/>
        </dgm:presLayoutVars>
      </dgm:prSet>
      <dgm:spPr/>
    </dgm:pt>
    <dgm:pt modelId="{8A70E512-6290-4D83-98E8-2B7A885CA710}" type="pres">
      <dgm:prSet presAssocID="{4E0CE1D5-F785-43B9-A62A-2967BEFF9A66}" presName="spNode" presStyleCnt="0"/>
      <dgm:spPr/>
    </dgm:pt>
    <dgm:pt modelId="{0E8C0A91-FB83-4C64-B153-6F860E22C232}" type="pres">
      <dgm:prSet presAssocID="{B2014CC2-18DD-4626-B078-8442A846B2DD}" presName="sibTrans" presStyleLbl="sibTrans1D1" presStyleIdx="0" presStyleCnt="5"/>
      <dgm:spPr/>
    </dgm:pt>
    <dgm:pt modelId="{059F413E-91FB-4AE3-944B-AC7D0871BFC3}" type="pres">
      <dgm:prSet presAssocID="{14A164B5-DBDB-4B51-A1FB-608D9DBBA207}" presName="node" presStyleLbl="node1" presStyleIdx="1" presStyleCnt="5">
        <dgm:presLayoutVars>
          <dgm:bulletEnabled val="1"/>
        </dgm:presLayoutVars>
      </dgm:prSet>
      <dgm:spPr/>
    </dgm:pt>
    <dgm:pt modelId="{2B84ACED-8E6F-4B9B-B412-207CC869DD40}" type="pres">
      <dgm:prSet presAssocID="{14A164B5-DBDB-4B51-A1FB-608D9DBBA207}" presName="spNode" presStyleCnt="0"/>
      <dgm:spPr/>
    </dgm:pt>
    <dgm:pt modelId="{0BE8A612-E133-4EB8-A984-AD4229E93464}" type="pres">
      <dgm:prSet presAssocID="{165EA64B-9BB4-4553-82CD-BAD71D72D16D}" presName="sibTrans" presStyleLbl="sibTrans1D1" presStyleIdx="1" presStyleCnt="5"/>
      <dgm:spPr/>
    </dgm:pt>
    <dgm:pt modelId="{7FC1F298-A88A-4029-B9E1-5004BAB0AAC4}" type="pres">
      <dgm:prSet presAssocID="{494BD3F9-EDA7-4A0E-82B8-5E31AE96DDE6}" presName="node" presStyleLbl="node1" presStyleIdx="2" presStyleCnt="5">
        <dgm:presLayoutVars>
          <dgm:bulletEnabled val="1"/>
        </dgm:presLayoutVars>
      </dgm:prSet>
      <dgm:spPr/>
    </dgm:pt>
    <dgm:pt modelId="{9CA6EA1E-12DB-4C32-B357-930F24493A66}" type="pres">
      <dgm:prSet presAssocID="{494BD3F9-EDA7-4A0E-82B8-5E31AE96DDE6}" presName="spNode" presStyleCnt="0"/>
      <dgm:spPr/>
    </dgm:pt>
    <dgm:pt modelId="{94B18C02-ACA3-486C-82B6-1A666F34A508}" type="pres">
      <dgm:prSet presAssocID="{25F55CE9-E56D-46BF-AA9E-4FC4EDCD5354}" presName="sibTrans" presStyleLbl="sibTrans1D1" presStyleIdx="2" presStyleCnt="5"/>
      <dgm:spPr/>
    </dgm:pt>
    <dgm:pt modelId="{B00E2C14-7FE7-4048-A09C-24B8024401A2}" type="pres">
      <dgm:prSet presAssocID="{A2FA8A39-5643-4584-8302-A81E395BB56D}" presName="node" presStyleLbl="node1" presStyleIdx="3" presStyleCnt="5">
        <dgm:presLayoutVars>
          <dgm:bulletEnabled val="1"/>
        </dgm:presLayoutVars>
      </dgm:prSet>
      <dgm:spPr/>
    </dgm:pt>
    <dgm:pt modelId="{0EA4958D-57F4-4A9C-B328-00006E3AE537}" type="pres">
      <dgm:prSet presAssocID="{A2FA8A39-5643-4584-8302-A81E395BB56D}" presName="spNode" presStyleCnt="0"/>
      <dgm:spPr/>
    </dgm:pt>
    <dgm:pt modelId="{E7AAC87A-E0E9-4EDA-B7F9-02DAE17823E6}" type="pres">
      <dgm:prSet presAssocID="{3CBD9340-E63D-4C26-B7D5-6B34A4A726F7}" presName="sibTrans" presStyleLbl="sibTrans1D1" presStyleIdx="3" presStyleCnt="5"/>
      <dgm:spPr/>
    </dgm:pt>
    <dgm:pt modelId="{80E7CCEF-2343-4840-B020-2C8194496A18}" type="pres">
      <dgm:prSet presAssocID="{71460256-8C1E-4AB1-8B5C-6F8696382D6E}" presName="node" presStyleLbl="node1" presStyleIdx="4" presStyleCnt="5">
        <dgm:presLayoutVars>
          <dgm:bulletEnabled val="1"/>
        </dgm:presLayoutVars>
      </dgm:prSet>
      <dgm:spPr/>
    </dgm:pt>
    <dgm:pt modelId="{71F2DAB3-20DC-4A9B-A5A3-9E954FD52F9F}" type="pres">
      <dgm:prSet presAssocID="{71460256-8C1E-4AB1-8B5C-6F8696382D6E}" presName="spNode" presStyleCnt="0"/>
      <dgm:spPr/>
    </dgm:pt>
    <dgm:pt modelId="{91CA1865-51BB-428D-86CE-FB0ED25BE6AF}" type="pres">
      <dgm:prSet presAssocID="{F0420A99-B757-40DB-94C4-0C12CA0D4B93}" presName="sibTrans" presStyleLbl="sibTrans1D1" presStyleIdx="4" presStyleCnt="5"/>
      <dgm:spPr/>
    </dgm:pt>
  </dgm:ptLst>
  <dgm:cxnLst>
    <dgm:cxn modelId="{03606608-6AD0-4D83-890C-7E813C5E7155}" srcId="{93A30A30-9514-4F6A-AB42-1F22C8DB992B}" destId="{71460256-8C1E-4AB1-8B5C-6F8696382D6E}" srcOrd="4" destOrd="0" parTransId="{9B2C6D51-527A-4D7F-9689-53D030211A9F}" sibTransId="{F0420A99-B757-40DB-94C4-0C12CA0D4B93}"/>
    <dgm:cxn modelId="{04A91C2A-5005-4E50-B659-FC4AE30A74EB}" type="presOf" srcId="{93A30A30-9514-4F6A-AB42-1F22C8DB992B}" destId="{62B90378-ACC1-4F3E-A5E8-4DD20E4712F0}" srcOrd="0" destOrd="0" presId="urn:microsoft.com/office/officeart/2005/8/layout/cycle6"/>
    <dgm:cxn modelId="{7CB18B31-4565-4199-889A-7B7B9BD12EA9}" type="presOf" srcId="{25F55CE9-E56D-46BF-AA9E-4FC4EDCD5354}" destId="{94B18C02-ACA3-486C-82B6-1A666F34A508}" srcOrd="0" destOrd="0" presId="urn:microsoft.com/office/officeart/2005/8/layout/cycle6"/>
    <dgm:cxn modelId="{EF5EB337-5531-4E6F-B7DB-897E5FBEAB01}" srcId="{93A30A30-9514-4F6A-AB42-1F22C8DB992B}" destId="{14A164B5-DBDB-4B51-A1FB-608D9DBBA207}" srcOrd="1" destOrd="0" parTransId="{D41A4991-4372-46D3-8960-44330A25526E}" sibTransId="{165EA64B-9BB4-4553-82CD-BAD71D72D16D}"/>
    <dgm:cxn modelId="{7DC0B73F-BB21-43EC-BAD2-2A92F7EFF160}" type="presOf" srcId="{B2014CC2-18DD-4626-B078-8442A846B2DD}" destId="{0E8C0A91-FB83-4C64-B153-6F860E22C232}" srcOrd="0" destOrd="0" presId="urn:microsoft.com/office/officeart/2005/8/layout/cycle6"/>
    <dgm:cxn modelId="{267C5D5F-B722-447A-BCB8-4983FB172134}" srcId="{93A30A30-9514-4F6A-AB42-1F22C8DB992B}" destId="{A2FA8A39-5643-4584-8302-A81E395BB56D}" srcOrd="3" destOrd="0" parTransId="{49357B81-B233-4EF5-B47D-28BA8F04A22C}" sibTransId="{3CBD9340-E63D-4C26-B7D5-6B34A4A726F7}"/>
    <dgm:cxn modelId="{76D4D846-7904-4D87-B283-CE2E6D5162E0}" type="presOf" srcId="{A2FA8A39-5643-4584-8302-A81E395BB56D}" destId="{B00E2C14-7FE7-4048-A09C-24B8024401A2}" srcOrd="0" destOrd="0" presId="urn:microsoft.com/office/officeart/2005/8/layout/cycle6"/>
    <dgm:cxn modelId="{DA085B47-9978-4710-BD28-2BD15AD1083D}" type="presOf" srcId="{14A164B5-DBDB-4B51-A1FB-608D9DBBA207}" destId="{059F413E-91FB-4AE3-944B-AC7D0871BFC3}" srcOrd="0" destOrd="0" presId="urn:microsoft.com/office/officeart/2005/8/layout/cycle6"/>
    <dgm:cxn modelId="{B197417B-DF32-4D89-A3B0-3EE71FF3751B}" type="presOf" srcId="{F0420A99-B757-40DB-94C4-0C12CA0D4B93}" destId="{91CA1865-51BB-428D-86CE-FB0ED25BE6AF}" srcOrd="0" destOrd="0" presId="urn:microsoft.com/office/officeart/2005/8/layout/cycle6"/>
    <dgm:cxn modelId="{6FAE797B-550A-432E-8196-910985B45F0A}" type="presOf" srcId="{494BD3F9-EDA7-4A0E-82B8-5E31AE96DDE6}" destId="{7FC1F298-A88A-4029-B9E1-5004BAB0AAC4}" srcOrd="0" destOrd="0" presId="urn:microsoft.com/office/officeart/2005/8/layout/cycle6"/>
    <dgm:cxn modelId="{EB8CEA82-C584-4554-ACA5-C3EA9024D7DD}" srcId="{93A30A30-9514-4F6A-AB42-1F22C8DB992B}" destId="{4E0CE1D5-F785-43B9-A62A-2967BEFF9A66}" srcOrd="0" destOrd="0" parTransId="{7A541C36-001F-4643-BB12-9D3FE379367A}" sibTransId="{B2014CC2-18DD-4626-B078-8442A846B2DD}"/>
    <dgm:cxn modelId="{343467A2-9F6A-4171-92CD-1C655767BB30}" srcId="{93A30A30-9514-4F6A-AB42-1F22C8DB992B}" destId="{494BD3F9-EDA7-4A0E-82B8-5E31AE96DDE6}" srcOrd="2" destOrd="0" parTransId="{C60D3808-DC7C-4EAB-924C-2635683A8A0F}" sibTransId="{25F55CE9-E56D-46BF-AA9E-4FC4EDCD5354}"/>
    <dgm:cxn modelId="{70307DBC-D9E7-4448-A3AD-15D061296C61}" type="presOf" srcId="{165EA64B-9BB4-4553-82CD-BAD71D72D16D}" destId="{0BE8A612-E133-4EB8-A984-AD4229E93464}" srcOrd="0" destOrd="0" presId="urn:microsoft.com/office/officeart/2005/8/layout/cycle6"/>
    <dgm:cxn modelId="{3192B4C2-C0CB-4FAC-AC98-D3D8085E07CB}" type="presOf" srcId="{71460256-8C1E-4AB1-8B5C-6F8696382D6E}" destId="{80E7CCEF-2343-4840-B020-2C8194496A18}" srcOrd="0" destOrd="0" presId="urn:microsoft.com/office/officeart/2005/8/layout/cycle6"/>
    <dgm:cxn modelId="{EBDCF9C4-77E8-4C16-993A-F6B6AE6C66F7}" type="presOf" srcId="{4E0CE1D5-F785-43B9-A62A-2967BEFF9A66}" destId="{B9D636FF-534D-4E07-804C-278813D3EB6E}" srcOrd="0" destOrd="0" presId="urn:microsoft.com/office/officeart/2005/8/layout/cycle6"/>
    <dgm:cxn modelId="{17C5F5FD-839D-4579-A1F5-64E40D400C11}" type="presOf" srcId="{3CBD9340-E63D-4C26-B7D5-6B34A4A726F7}" destId="{E7AAC87A-E0E9-4EDA-B7F9-02DAE17823E6}" srcOrd="0" destOrd="0" presId="urn:microsoft.com/office/officeart/2005/8/layout/cycle6"/>
    <dgm:cxn modelId="{4D7AACD2-A4B0-495B-8120-846650080DF2}" type="presParOf" srcId="{62B90378-ACC1-4F3E-A5E8-4DD20E4712F0}" destId="{B9D636FF-534D-4E07-804C-278813D3EB6E}" srcOrd="0" destOrd="0" presId="urn:microsoft.com/office/officeart/2005/8/layout/cycle6"/>
    <dgm:cxn modelId="{21448615-26BC-4A4A-AFDC-200D97219088}" type="presParOf" srcId="{62B90378-ACC1-4F3E-A5E8-4DD20E4712F0}" destId="{8A70E512-6290-4D83-98E8-2B7A885CA710}" srcOrd="1" destOrd="0" presId="urn:microsoft.com/office/officeart/2005/8/layout/cycle6"/>
    <dgm:cxn modelId="{DB353615-0A2B-4193-ACF7-ED56C922DC03}" type="presParOf" srcId="{62B90378-ACC1-4F3E-A5E8-4DD20E4712F0}" destId="{0E8C0A91-FB83-4C64-B153-6F860E22C232}" srcOrd="2" destOrd="0" presId="urn:microsoft.com/office/officeart/2005/8/layout/cycle6"/>
    <dgm:cxn modelId="{8B4C01B1-454D-451C-BAF6-2070E44AB18E}" type="presParOf" srcId="{62B90378-ACC1-4F3E-A5E8-4DD20E4712F0}" destId="{059F413E-91FB-4AE3-944B-AC7D0871BFC3}" srcOrd="3" destOrd="0" presId="urn:microsoft.com/office/officeart/2005/8/layout/cycle6"/>
    <dgm:cxn modelId="{6A87309E-1690-4761-8A5C-9C1B9ECD3217}" type="presParOf" srcId="{62B90378-ACC1-4F3E-A5E8-4DD20E4712F0}" destId="{2B84ACED-8E6F-4B9B-B412-207CC869DD40}" srcOrd="4" destOrd="0" presId="urn:microsoft.com/office/officeart/2005/8/layout/cycle6"/>
    <dgm:cxn modelId="{03DC1D23-0E14-4A0B-A9EC-EE888AD078AB}" type="presParOf" srcId="{62B90378-ACC1-4F3E-A5E8-4DD20E4712F0}" destId="{0BE8A612-E133-4EB8-A984-AD4229E93464}" srcOrd="5" destOrd="0" presId="urn:microsoft.com/office/officeart/2005/8/layout/cycle6"/>
    <dgm:cxn modelId="{3354D4D2-896C-488C-8845-515ED2C64639}" type="presParOf" srcId="{62B90378-ACC1-4F3E-A5E8-4DD20E4712F0}" destId="{7FC1F298-A88A-4029-B9E1-5004BAB0AAC4}" srcOrd="6" destOrd="0" presId="urn:microsoft.com/office/officeart/2005/8/layout/cycle6"/>
    <dgm:cxn modelId="{4F8B98F0-565F-4DDB-8800-A0E76E5CBD74}" type="presParOf" srcId="{62B90378-ACC1-4F3E-A5E8-4DD20E4712F0}" destId="{9CA6EA1E-12DB-4C32-B357-930F24493A66}" srcOrd="7" destOrd="0" presId="urn:microsoft.com/office/officeart/2005/8/layout/cycle6"/>
    <dgm:cxn modelId="{DD8E6CE6-8590-4BCA-87A4-2A9562D011C9}" type="presParOf" srcId="{62B90378-ACC1-4F3E-A5E8-4DD20E4712F0}" destId="{94B18C02-ACA3-486C-82B6-1A666F34A508}" srcOrd="8" destOrd="0" presId="urn:microsoft.com/office/officeart/2005/8/layout/cycle6"/>
    <dgm:cxn modelId="{0E90C65D-C8FD-4655-BE2F-FD04A364F71B}" type="presParOf" srcId="{62B90378-ACC1-4F3E-A5E8-4DD20E4712F0}" destId="{B00E2C14-7FE7-4048-A09C-24B8024401A2}" srcOrd="9" destOrd="0" presId="urn:microsoft.com/office/officeart/2005/8/layout/cycle6"/>
    <dgm:cxn modelId="{7127C7AC-F375-4988-B500-3812E800BC98}" type="presParOf" srcId="{62B90378-ACC1-4F3E-A5E8-4DD20E4712F0}" destId="{0EA4958D-57F4-4A9C-B328-00006E3AE537}" srcOrd="10" destOrd="0" presId="urn:microsoft.com/office/officeart/2005/8/layout/cycle6"/>
    <dgm:cxn modelId="{1E0D062B-52AF-4C32-85A8-EFE36EC1DF8C}" type="presParOf" srcId="{62B90378-ACC1-4F3E-A5E8-4DD20E4712F0}" destId="{E7AAC87A-E0E9-4EDA-B7F9-02DAE17823E6}" srcOrd="11" destOrd="0" presId="urn:microsoft.com/office/officeart/2005/8/layout/cycle6"/>
    <dgm:cxn modelId="{C5481C07-B90A-4DDC-8633-E169F7BBFACC}" type="presParOf" srcId="{62B90378-ACC1-4F3E-A5E8-4DD20E4712F0}" destId="{80E7CCEF-2343-4840-B020-2C8194496A18}" srcOrd="12" destOrd="0" presId="urn:microsoft.com/office/officeart/2005/8/layout/cycle6"/>
    <dgm:cxn modelId="{2BAA2299-B75D-4EDA-A102-C65B1645BF0B}" type="presParOf" srcId="{62B90378-ACC1-4F3E-A5E8-4DD20E4712F0}" destId="{71F2DAB3-20DC-4A9B-A5A3-9E954FD52F9F}" srcOrd="13" destOrd="0" presId="urn:microsoft.com/office/officeart/2005/8/layout/cycle6"/>
    <dgm:cxn modelId="{92478971-A8BA-421D-8399-8B9BC6ABF036}" type="presParOf" srcId="{62B90378-ACC1-4F3E-A5E8-4DD20E4712F0}" destId="{91CA1865-51BB-428D-86CE-FB0ED25BE6AF}" srcOrd="14"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D636FF-534D-4E07-804C-278813D3EB6E}">
      <dsp:nvSpPr>
        <dsp:cNvPr id="0" name=""/>
        <dsp:cNvSpPr/>
      </dsp:nvSpPr>
      <dsp:spPr>
        <a:xfrm>
          <a:off x="1916648" y="3189"/>
          <a:ext cx="1314632" cy="854511"/>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Calibri Light" panose="020F0302020204030204"/>
            </a:rPr>
            <a:t>Software Addendum</a:t>
          </a:r>
          <a:endParaRPr lang="en-US" sz="1500" kern="1200" dirty="0"/>
        </a:p>
      </dsp:txBody>
      <dsp:txXfrm>
        <a:off x="1958362" y="44903"/>
        <a:ext cx="1231204" cy="771083"/>
      </dsp:txXfrm>
    </dsp:sp>
    <dsp:sp modelId="{0E8C0A91-FB83-4C64-B153-6F860E22C232}">
      <dsp:nvSpPr>
        <dsp:cNvPr id="0" name=""/>
        <dsp:cNvSpPr/>
      </dsp:nvSpPr>
      <dsp:spPr>
        <a:xfrm>
          <a:off x="868080" y="430444"/>
          <a:ext cx="3411768" cy="3411768"/>
        </a:xfrm>
        <a:custGeom>
          <a:avLst/>
          <a:gdLst/>
          <a:ahLst/>
          <a:cxnLst/>
          <a:rect l="0" t="0" r="0" b="0"/>
          <a:pathLst>
            <a:path>
              <a:moveTo>
                <a:pt x="2372214" y="135519"/>
              </a:moveTo>
              <a:arcTo wR="1705884" hR="1705884" stAng="17579537" swAng="1959576"/>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59F413E-91FB-4AE3-944B-AC7D0871BFC3}">
      <dsp:nvSpPr>
        <dsp:cNvPr id="0" name=""/>
        <dsp:cNvSpPr/>
      </dsp:nvSpPr>
      <dsp:spPr>
        <a:xfrm>
          <a:off x="3539040" y="1181926"/>
          <a:ext cx="1314632" cy="854511"/>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Calibri Light" panose="020F0302020204030204"/>
            </a:rPr>
            <a:t>Professional Services Addendum</a:t>
          </a:r>
          <a:endParaRPr lang="en-US" sz="1500" kern="1200" dirty="0"/>
        </a:p>
      </dsp:txBody>
      <dsp:txXfrm>
        <a:off x="3580754" y="1223640"/>
        <a:ext cx="1231204" cy="771083"/>
      </dsp:txXfrm>
    </dsp:sp>
    <dsp:sp modelId="{0BE8A612-E133-4EB8-A984-AD4229E93464}">
      <dsp:nvSpPr>
        <dsp:cNvPr id="0" name=""/>
        <dsp:cNvSpPr/>
      </dsp:nvSpPr>
      <dsp:spPr>
        <a:xfrm>
          <a:off x="868080" y="430444"/>
          <a:ext cx="3411768" cy="3411768"/>
        </a:xfrm>
        <a:custGeom>
          <a:avLst/>
          <a:gdLst/>
          <a:ahLst/>
          <a:cxnLst/>
          <a:rect l="0" t="0" r="0" b="0"/>
          <a:pathLst>
            <a:path>
              <a:moveTo>
                <a:pt x="3409445" y="1616889"/>
              </a:moveTo>
              <a:arcTo wR="1705884" hR="1705884" stAng="21420575" swAng="2194795"/>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FC1F298-A88A-4029-B9E1-5004BAB0AAC4}">
      <dsp:nvSpPr>
        <dsp:cNvPr id="0" name=""/>
        <dsp:cNvSpPr/>
      </dsp:nvSpPr>
      <dsp:spPr>
        <a:xfrm>
          <a:off x="2919342" y="3089162"/>
          <a:ext cx="1314632" cy="854511"/>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Calibri Light" panose="020F0302020204030204"/>
            </a:rPr>
            <a:t>Cloud Addendum</a:t>
          </a:r>
          <a:endParaRPr lang="en-US" sz="1500" kern="1200" dirty="0"/>
        </a:p>
      </dsp:txBody>
      <dsp:txXfrm>
        <a:off x="2961056" y="3130876"/>
        <a:ext cx="1231204" cy="771083"/>
      </dsp:txXfrm>
    </dsp:sp>
    <dsp:sp modelId="{94B18C02-ACA3-486C-82B6-1A666F34A508}">
      <dsp:nvSpPr>
        <dsp:cNvPr id="0" name=""/>
        <dsp:cNvSpPr/>
      </dsp:nvSpPr>
      <dsp:spPr>
        <a:xfrm>
          <a:off x="868080" y="430444"/>
          <a:ext cx="3411768" cy="3411768"/>
        </a:xfrm>
        <a:custGeom>
          <a:avLst/>
          <a:gdLst/>
          <a:ahLst/>
          <a:cxnLst/>
          <a:rect l="0" t="0" r="0" b="0"/>
          <a:pathLst>
            <a:path>
              <a:moveTo>
                <a:pt x="2044493" y="3377824"/>
              </a:moveTo>
              <a:arcTo wR="1705884" hR="1705884" stAng="4713061" swAng="1373878"/>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00E2C14-7FE7-4048-A09C-24B8024401A2}">
      <dsp:nvSpPr>
        <dsp:cNvPr id="0" name=""/>
        <dsp:cNvSpPr/>
      </dsp:nvSpPr>
      <dsp:spPr>
        <a:xfrm>
          <a:off x="913955" y="3089162"/>
          <a:ext cx="1314632" cy="854511"/>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Calibri Light" panose="020F0302020204030204"/>
            </a:rPr>
            <a:t>Hardware Addendum</a:t>
          </a:r>
          <a:endParaRPr lang="en-US" sz="1500" kern="1200" dirty="0"/>
        </a:p>
      </dsp:txBody>
      <dsp:txXfrm>
        <a:off x="955669" y="3130876"/>
        <a:ext cx="1231204" cy="771083"/>
      </dsp:txXfrm>
    </dsp:sp>
    <dsp:sp modelId="{E7AAC87A-E0E9-4EDA-B7F9-02DAE17823E6}">
      <dsp:nvSpPr>
        <dsp:cNvPr id="0" name=""/>
        <dsp:cNvSpPr/>
      </dsp:nvSpPr>
      <dsp:spPr>
        <a:xfrm>
          <a:off x="868080" y="430444"/>
          <a:ext cx="3411768" cy="3411768"/>
        </a:xfrm>
        <a:custGeom>
          <a:avLst/>
          <a:gdLst/>
          <a:ahLst/>
          <a:cxnLst/>
          <a:rect l="0" t="0" r="0" b="0"/>
          <a:pathLst>
            <a:path>
              <a:moveTo>
                <a:pt x="284843" y="2649645"/>
              </a:moveTo>
              <a:arcTo wR="1705884" hR="1705884" stAng="8784630" swAng="2194795"/>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80E7CCEF-2343-4840-B020-2C8194496A18}">
      <dsp:nvSpPr>
        <dsp:cNvPr id="0" name=""/>
        <dsp:cNvSpPr/>
      </dsp:nvSpPr>
      <dsp:spPr>
        <a:xfrm>
          <a:off x="294256" y="1181926"/>
          <a:ext cx="1314632" cy="854511"/>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Calibri Light" panose="020F0302020204030204"/>
            </a:rPr>
            <a:t>Data Management Addendum</a:t>
          </a:r>
          <a:endParaRPr lang="en-US" sz="1500" kern="1200" dirty="0"/>
        </a:p>
      </dsp:txBody>
      <dsp:txXfrm>
        <a:off x="335970" y="1223640"/>
        <a:ext cx="1231204" cy="771083"/>
      </dsp:txXfrm>
    </dsp:sp>
    <dsp:sp modelId="{91CA1865-51BB-428D-86CE-FB0ED25BE6AF}">
      <dsp:nvSpPr>
        <dsp:cNvPr id="0" name=""/>
        <dsp:cNvSpPr/>
      </dsp:nvSpPr>
      <dsp:spPr>
        <a:xfrm>
          <a:off x="868080" y="430444"/>
          <a:ext cx="3411768" cy="3411768"/>
        </a:xfrm>
        <a:custGeom>
          <a:avLst/>
          <a:gdLst/>
          <a:ahLst/>
          <a:cxnLst/>
          <a:rect l="0" t="0" r="0" b="0"/>
          <a:pathLst>
            <a:path>
              <a:moveTo>
                <a:pt x="297464" y="743390"/>
              </a:moveTo>
              <a:arcTo wR="1705884" hR="1705884" stAng="12860887" swAng="1959576"/>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2382FC-C530-45CB-A869-3CDE79F2C0E6}" type="datetimeFigureOut">
              <a:rPr lang="en-US"/>
              <a:t>9/29/2020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E219B0-473E-4D00-AA37-9DBA54550F5E}" type="slidenum">
              <a:rPr lang="en-US"/>
              <a:t>‹#›</a:t>
            </a:fld>
            <a:endParaRPr lang="en-US"/>
          </a:p>
        </p:txBody>
      </p:sp>
    </p:spTree>
    <p:extLst>
      <p:ext uri="{BB962C8B-B14F-4D97-AF65-F5344CB8AC3E}">
        <p14:creationId xmlns:p14="http://schemas.microsoft.com/office/powerpoint/2010/main" val="431915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lnSpc>
                <a:spcPct val="90000"/>
              </a:lnSpc>
              <a:spcBef>
                <a:spcPts val="1000"/>
              </a:spcBef>
              <a:buFont typeface="Arial"/>
              <a:buChar char="•"/>
            </a:pPr>
            <a:r>
              <a:rPr lang="en-US" dirty="0"/>
              <a:t>Software Addendum </a:t>
            </a:r>
          </a:p>
          <a:p>
            <a:pPr lvl="1">
              <a:lnSpc>
                <a:spcPct val="90000"/>
              </a:lnSpc>
              <a:spcBef>
                <a:spcPts val="500"/>
              </a:spcBef>
              <a:buFont typeface="Arial"/>
              <a:buChar char="•"/>
            </a:pPr>
            <a:r>
              <a:rPr lang="en-US" dirty="0"/>
              <a:t>License grant</a:t>
            </a:r>
            <a:endParaRPr lang="en-US" dirty="0">
              <a:cs typeface="Calibri"/>
            </a:endParaRPr>
          </a:p>
          <a:p>
            <a:pPr lvl="1">
              <a:lnSpc>
                <a:spcPct val="90000"/>
              </a:lnSpc>
              <a:spcBef>
                <a:spcPts val="500"/>
              </a:spcBef>
              <a:buFont typeface="Arial"/>
              <a:buChar char="•"/>
            </a:pPr>
            <a:r>
              <a:rPr lang="en-US" dirty="0"/>
              <a:t>Ownership of Work Product</a:t>
            </a:r>
            <a:endParaRPr lang="en-US" dirty="0">
              <a:cs typeface="Calibri"/>
            </a:endParaRPr>
          </a:p>
          <a:p>
            <a:pPr lvl="1">
              <a:lnSpc>
                <a:spcPct val="90000"/>
              </a:lnSpc>
              <a:spcBef>
                <a:spcPts val="500"/>
              </a:spcBef>
              <a:buFont typeface="Arial"/>
              <a:buChar char="•"/>
            </a:pPr>
            <a:r>
              <a:rPr lang="en-US" dirty="0"/>
              <a:t>Maintenance</a:t>
            </a:r>
            <a:endParaRPr lang="en-US" dirty="0">
              <a:cs typeface="Calibri"/>
            </a:endParaRPr>
          </a:p>
          <a:p>
            <a:pPr marL="285750" indent="-285750">
              <a:lnSpc>
                <a:spcPct val="90000"/>
              </a:lnSpc>
              <a:spcBef>
                <a:spcPts val="1000"/>
              </a:spcBef>
              <a:buFont typeface="Arial"/>
              <a:buChar char="•"/>
            </a:pPr>
            <a:r>
              <a:rPr lang="en-US" dirty="0"/>
              <a:t>Professional Services Addendum</a:t>
            </a:r>
            <a:endParaRPr lang="en-US" dirty="0">
              <a:cs typeface="Calibri"/>
            </a:endParaRPr>
          </a:p>
          <a:p>
            <a:pPr lvl="1">
              <a:lnSpc>
                <a:spcPct val="90000"/>
              </a:lnSpc>
              <a:spcBef>
                <a:spcPts val="500"/>
              </a:spcBef>
              <a:buFont typeface="Arial"/>
              <a:buChar char="•"/>
            </a:pPr>
            <a:r>
              <a:rPr lang="en-US" dirty="0"/>
              <a:t>Order/Obligations of Professional Service Providers</a:t>
            </a:r>
            <a:endParaRPr lang="en-US" dirty="0">
              <a:cs typeface="Calibri"/>
            </a:endParaRPr>
          </a:p>
          <a:p>
            <a:pPr marL="285750" indent="-285750">
              <a:lnSpc>
                <a:spcPct val="90000"/>
              </a:lnSpc>
              <a:spcBef>
                <a:spcPts val="1000"/>
              </a:spcBef>
              <a:buFont typeface="Arial"/>
              <a:buChar char="•"/>
            </a:pPr>
            <a:r>
              <a:rPr lang="en-US" dirty="0"/>
              <a:t>Cloud-Based Services/Hosted Services Addendum</a:t>
            </a:r>
            <a:endParaRPr lang="en-US" dirty="0">
              <a:cs typeface="Calibri"/>
            </a:endParaRPr>
          </a:p>
          <a:p>
            <a:pPr lvl="1">
              <a:lnSpc>
                <a:spcPct val="90000"/>
              </a:lnSpc>
              <a:spcBef>
                <a:spcPts val="500"/>
              </a:spcBef>
              <a:buFont typeface="Arial"/>
              <a:buChar char="•"/>
            </a:pPr>
            <a:r>
              <a:rPr lang="en-US" dirty="0"/>
              <a:t>Privacy Provisions Necessary for Cloud-Based Services</a:t>
            </a:r>
            <a:endParaRPr lang="en-US" dirty="0">
              <a:cs typeface="Calibri"/>
            </a:endParaRPr>
          </a:p>
          <a:p>
            <a:pPr lvl="1">
              <a:lnSpc>
                <a:spcPct val="90000"/>
              </a:lnSpc>
              <a:spcBef>
                <a:spcPts val="500"/>
              </a:spcBef>
              <a:buFont typeface="Arial"/>
              <a:buChar char="•"/>
            </a:pPr>
            <a:r>
              <a:rPr lang="en-US" dirty="0"/>
              <a:t>Data Security Org (DSO) and Third Party Risk Management (TPRM) Considerations</a:t>
            </a:r>
            <a:endParaRPr lang="en-US" dirty="0">
              <a:cs typeface="Calibri"/>
            </a:endParaRPr>
          </a:p>
          <a:p>
            <a:pPr marL="285750" indent="-285750">
              <a:lnSpc>
                <a:spcPct val="90000"/>
              </a:lnSpc>
              <a:spcBef>
                <a:spcPts val="1000"/>
              </a:spcBef>
              <a:buFont typeface="Arial"/>
              <a:buChar char="•"/>
            </a:pPr>
            <a:r>
              <a:rPr lang="en-US" dirty="0"/>
              <a:t>Hardware Addendum</a:t>
            </a:r>
            <a:endParaRPr lang="en-US" dirty="0">
              <a:cs typeface="Calibri"/>
            </a:endParaRPr>
          </a:p>
          <a:p>
            <a:pPr lvl="1">
              <a:lnSpc>
                <a:spcPct val="90000"/>
              </a:lnSpc>
              <a:spcBef>
                <a:spcPts val="500"/>
              </a:spcBef>
              <a:buFont typeface="Arial"/>
              <a:buChar char="•"/>
            </a:pPr>
            <a:r>
              <a:rPr lang="en-US" dirty="0"/>
              <a:t>Privacy and IP Protection of On-Prem/Off-Prem Devices</a:t>
            </a:r>
            <a:endParaRPr lang="en-US" dirty="0">
              <a:cs typeface="Calibri"/>
            </a:endParaRPr>
          </a:p>
          <a:p>
            <a:pPr marL="285750" indent="-285750">
              <a:lnSpc>
                <a:spcPct val="90000"/>
              </a:lnSpc>
              <a:spcBef>
                <a:spcPts val="1000"/>
              </a:spcBef>
              <a:buFont typeface="Arial"/>
              <a:buChar char="•"/>
            </a:pPr>
            <a:r>
              <a:rPr lang="en-US" dirty="0"/>
              <a:t>Data Management Addendum</a:t>
            </a:r>
            <a:endParaRPr lang="en-US" dirty="0">
              <a:cs typeface="Calibri"/>
            </a:endParaRPr>
          </a:p>
          <a:p>
            <a:pPr lvl="1">
              <a:lnSpc>
                <a:spcPct val="90000"/>
              </a:lnSpc>
              <a:spcBef>
                <a:spcPts val="500"/>
              </a:spcBef>
              <a:buFont typeface="Arial"/>
              <a:buChar char="•"/>
            </a:pPr>
            <a:r>
              <a:rPr lang="en-US" dirty="0"/>
              <a:t>Obligations of Data Handlers and Rights to Source Data, Ownership of Data</a:t>
            </a:r>
            <a:endParaRPr lang="en-US" dirty="0">
              <a:cs typeface="Calibri"/>
            </a:endParaRPr>
          </a:p>
          <a:p>
            <a:pPr lvl="1">
              <a:lnSpc>
                <a:spcPct val="90000"/>
              </a:lnSpc>
              <a:spcBef>
                <a:spcPts val="500"/>
              </a:spcBef>
              <a:buFont typeface="Arial"/>
              <a:buChar char="•"/>
            </a:pPr>
            <a:r>
              <a:rPr lang="en-US" dirty="0"/>
              <a:t>Ownership of Machine Learning Models Based on Data</a:t>
            </a:r>
          </a:p>
        </p:txBody>
      </p:sp>
      <p:sp>
        <p:nvSpPr>
          <p:cNvPr id="4" name="Slide Number Placeholder 3"/>
          <p:cNvSpPr>
            <a:spLocks noGrp="1"/>
          </p:cNvSpPr>
          <p:nvPr>
            <p:ph type="sldNum" sz="quarter" idx="5"/>
          </p:nvPr>
        </p:nvSpPr>
        <p:spPr/>
        <p:txBody>
          <a:bodyPr/>
          <a:lstStyle/>
          <a:p>
            <a:fld id="{28E219B0-473E-4D00-AA37-9DBA54550F5E}" type="slidenum">
              <a:rPr lang="en-US"/>
              <a:t>5</a:t>
            </a:fld>
            <a:endParaRPr lang="en-US"/>
          </a:p>
        </p:txBody>
      </p:sp>
    </p:spTree>
    <p:extLst>
      <p:ext uri="{BB962C8B-B14F-4D97-AF65-F5344CB8AC3E}">
        <p14:creationId xmlns:p14="http://schemas.microsoft.com/office/powerpoint/2010/main" val="589793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9/29/2020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656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9/29/2020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65440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9/29/2020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3305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9/29/2020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30286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60562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9/29/2020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25465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9/29/2020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33773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9/29/2020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87077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9/29/2020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110558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69634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898154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9/29/2020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7462176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mailto:Shamim@hansantos.com" TargetMode="External"/><Relationship Id="rId7" Type="http://schemas.openxmlformats.org/officeDocument/2006/relationships/image" Target="../media/image6.png"/><Relationship Id="rId2" Type="http://schemas.openxmlformats.org/officeDocument/2006/relationships/hyperlink" Target="mailto:Nabil@hansantos.com" TargetMode="Externa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hyperlink" Target="mailto:Mohamed.khalil@medstreaming.com" TargetMode="External"/><Relationship Id="rId10" Type="http://schemas.openxmlformats.org/officeDocument/2006/relationships/image" Target="../media/image9.jpeg"/><Relationship Id="rId4" Type="http://schemas.openxmlformats.org/officeDocument/2006/relationships/hyperlink" Target="mailto:Gloria@hansantos.com" TargetMode="External"/><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11A6C-D88B-8A45-9291-DEB4A9158AA3}"/>
              </a:ext>
            </a:extLst>
          </p:cNvPr>
          <p:cNvSpPr>
            <a:spLocks noGrp="1"/>
          </p:cNvSpPr>
          <p:nvPr>
            <p:ph type="ctrTitle"/>
          </p:nvPr>
        </p:nvSpPr>
        <p:spPr>
          <a:xfrm>
            <a:off x="810867" y="2324433"/>
            <a:ext cx="6379535" cy="2387600"/>
          </a:xfrm>
        </p:spPr>
        <p:txBody>
          <a:bodyPr>
            <a:normAutofit fontScale="90000"/>
          </a:bodyPr>
          <a:lstStyle/>
          <a:p>
            <a:pPr algn="l"/>
            <a:r>
              <a:rPr lang="en-US" dirty="0">
                <a:latin typeface="Garamond"/>
              </a:rPr>
              <a:t>Modifying MSAs for IP and Privacy Provisions </a:t>
            </a:r>
            <a:endParaRPr lang="en-US">
              <a:latin typeface="Garamond"/>
            </a:endParaRPr>
          </a:p>
        </p:txBody>
      </p:sp>
      <p:sp>
        <p:nvSpPr>
          <p:cNvPr id="3" name="Subtitle 2">
            <a:extLst>
              <a:ext uri="{FF2B5EF4-FFF2-40B4-BE49-F238E27FC236}">
                <a16:creationId xmlns:a16="http://schemas.microsoft.com/office/drawing/2014/main" id="{C50FE30C-08F5-D84E-8EC2-3DD6182D5C47}"/>
              </a:ext>
            </a:extLst>
          </p:cNvPr>
          <p:cNvSpPr>
            <a:spLocks noGrp="1"/>
          </p:cNvSpPr>
          <p:nvPr>
            <p:ph type="subTitle" idx="1"/>
          </p:nvPr>
        </p:nvSpPr>
        <p:spPr>
          <a:xfrm>
            <a:off x="806302" y="4828004"/>
            <a:ext cx="3818861" cy="1413308"/>
          </a:xfrm>
        </p:spPr>
        <p:txBody>
          <a:bodyPr vert="horz" lIns="91440" tIns="45720" rIns="91440" bIns="45720" rtlCol="0" anchor="t">
            <a:normAutofit lnSpcReduction="10000"/>
          </a:bodyPr>
          <a:lstStyle/>
          <a:p>
            <a:pPr algn="l"/>
            <a:r>
              <a:rPr lang="en-US" sz="1800" b="1" dirty="0">
                <a:solidFill>
                  <a:srgbClr val="C00000"/>
                </a:solidFill>
                <a:latin typeface="Garamond"/>
              </a:rPr>
              <a:t>Han Santos, PLLC</a:t>
            </a:r>
          </a:p>
          <a:p>
            <a:pPr lvl="1" algn="l"/>
            <a:r>
              <a:rPr lang="en-US" sz="1400" i="1" dirty="0">
                <a:solidFill>
                  <a:srgbClr val="C00000"/>
                </a:solidFill>
                <a:latin typeface="Garamond"/>
              </a:rPr>
              <a:t>Nabil Abdalla</a:t>
            </a:r>
          </a:p>
          <a:p>
            <a:pPr lvl="1" algn="l"/>
            <a:r>
              <a:rPr lang="en-US" sz="1400" i="1" dirty="0">
                <a:solidFill>
                  <a:srgbClr val="C00000"/>
                </a:solidFill>
                <a:latin typeface="Garamond"/>
              </a:rPr>
              <a:t>Shamim Mohandessi</a:t>
            </a:r>
          </a:p>
          <a:p>
            <a:pPr lvl="1" algn="l"/>
            <a:r>
              <a:rPr lang="en-US" sz="1400" i="1" dirty="0">
                <a:solidFill>
                  <a:srgbClr val="C00000"/>
                </a:solidFill>
                <a:latin typeface="Garamond"/>
              </a:rPr>
              <a:t>Gloria Steinberg</a:t>
            </a:r>
          </a:p>
          <a:p>
            <a:pPr algn="l"/>
            <a:r>
              <a:rPr lang="en-US" sz="1800" b="1" dirty="0">
                <a:solidFill>
                  <a:srgbClr val="C00000"/>
                </a:solidFill>
                <a:latin typeface="Garamond"/>
              </a:rPr>
              <a:t>Guest Speaker: Mohamed Khalil </a:t>
            </a:r>
          </a:p>
        </p:txBody>
      </p:sp>
      <p:pic>
        <p:nvPicPr>
          <p:cNvPr id="4" name="Picture 4" descr="A picture containing computer, computer, drawing&#10;&#10;Description automatically generated">
            <a:extLst>
              <a:ext uri="{FF2B5EF4-FFF2-40B4-BE49-F238E27FC236}">
                <a16:creationId xmlns:a16="http://schemas.microsoft.com/office/drawing/2014/main" id="{556B2F9C-583C-4C37-961E-21614E6A04A5}"/>
              </a:ext>
            </a:extLst>
          </p:cNvPr>
          <p:cNvPicPr>
            <a:picLocks noChangeAspect="1"/>
          </p:cNvPicPr>
          <p:nvPr/>
        </p:nvPicPr>
        <p:blipFill>
          <a:blip r:embed="rId2"/>
          <a:stretch>
            <a:fillRect/>
          </a:stretch>
        </p:blipFill>
        <p:spPr>
          <a:xfrm>
            <a:off x="810491" y="736201"/>
            <a:ext cx="3897745" cy="1483232"/>
          </a:xfrm>
          <a:prstGeom prst="rect">
            <a:avLst/>
          </a:prstGeom>
        </p:spPr>
      </p:pic>
      <p:pic>
        <p:nvPicPr>
          <p:cNvPr id="5" name="Picture 5" descr="A close up of a map&#10;&#10;Description automatically generated">
            <a:extLst>
              <a:ext uri="{FF2B5EF4-FFF2-40B4-BE49-F238E27FC236}">
                <a16:creationId xmlns:a16="http://schemas.microsoft.com/office/drawing/2014/main" id="{15EEF96F-ACF5-4922-8D64-567032871C63}"/>
              </a:ext>
            </a:extLst>
          </p:cNvPr>
          <p:cNvPicPr>
            <a:picLocks noChangeAspect="1"/>
          </p:cNvPicPr>
          <p:nvPr/>
        </p:nvPicPr>
        <p:blipFill>
          <a:blip r:embed="rId3"/>
          <a:stretch>
            <a:fillRect/>
          </a:stretch>
        </p:blipFill>
        <p:spPr>
          <a:xfrm>
            <a:off x="8511309" y="66556"/>
            <a:ext cx="3678382" cy="6759524"/>
          </a:xfrm>
          <a:prstGeom prst="rect">
            <a:avLst/>
          </a:prstGeom>
        </p:spPr>
      </p:pic>
      <p:pic>
        <p:nvPicPr>
          <p:cNvPr id="6" name="Picture 6" descr="A close up of a logo&#10;&#10;Description automatically generated">
            <a:extLst>
              <a:ext uri="{FF2B5EF4-FFF2-40B4-BE49-F238E27FC236}">
                <a16:creationId xmlns:a16="http://schemas.microsoft.com/office/drawing/2014/main" id="{30F71835-6A5A-47E2-9911-79088BC4A527}"/>
              </a:ext>
            </a:extLst>
          </p:cNvPr>
          <p:cNvPicPr>
            <a:picLocks noChangeAspect="1"/>
          </p:cNvPicPr>
          <p:nvPr/>
        </p:nvPicPr>
        <p:blipFill>
          <a:blip r:embed="rId4"/>
          <a:stretch>
            <a:fillRect/>
          </a:stretch>
        </p:blipFill>
        <p:spPr>
          <a:xfrm>
            <a:off x="7693209" y="-140854"/>
            <a:ext cx="1331401" cy="7139708"/>
          </a:xfrm>
          <a:prstGeom prst="rect">
            <a:avLst/>
          </a:prstGeom>
        </p:spPr>
      </p:pic>
    </p:spTree>
    <p:extLst>
      <p:ext uri="{BB962C8B-B14F-4D97-AF65-F5344CB8AC3E}">
        <p14:creationId xmlns:p14="http://schemas.microsoft.com/office/powerpoint/2010/main" val="42797691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DC5EAAE-3DBF-4CF8-8306-F14FA17F31FE}"/>
              </a:ext>
            </a:extLst>
          </p:cNvPr>
          <p:cNvSpPr>
            <a:spLocks noGrp="1"/>
          </p:cNvSpPr>
          <p:nvPr>
            <p:ph type="title"/>
          </p:nvPr>
        </p:nvSpPr>
        <p:spPr>
          <a:xfrm>
            <a:off x="1156851" y="637762"/>
            <a:ext cx="9888496" cy="900131"/>
          </a:xfrm>
        </p:spPr>
        <p:txBody>
          <a:bodyPr anchor="t">
            <a:normAutofit/>
          </a:bodyPr>
          <a:lstStyle/>
          <a:p>
            <a:r>
              <a:rPr lang="en-US" sz="4000">
                <a:solidFill>
                  <a:schemeClr val="bg1"/>
                </a:solidFill>
                <a:latin typeface="Garamond"/>
                <a:cs typeface="Calibri Light"/>
              </a:rPr>
              <a:t>Sample Privacy/Security Clause</a:t>
            </a:r>
            <a:endParaRPr lang="en-US" sz="4000">
              <a:solidFill>
                <a:schemeClr val="bg1"/>
              </a:solidFill>
              <a:latin typeface="Garamond"/>
            </a:endParaRPr>
          </a:p>
        </p:txBody>
      </p:sp>
      <p:sp>
        <p:nvSpPr>
          <p:cNvPr id="11"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904CCE9-105B-4908-A3D6-74AD95F99CB2}"/>
              </a:ext>
            </a:extLst>
          </p:cNvPr>
          <p:cNvSpPr>
            <a:spLocks noGrp="1"/>
          </p:cNvSpPr>
          <p:nvPr>
            <p:ph idx="1"/>
          </p:nvPr>
        </p:nvSpPr>
        <p:spPr>
          <a:xfrm>
            <a:off x="1155548" y="2217343"/>
            <a:ext cx="9880893" cy="3959619"/>
          </a:xfrm>
        </p:spPr>
        <p:txBody>
          <a:bodyPr vert="horz" lIns="91440" tIns="45720" rIns="91440" bIns="45720" rtlCol="0">
            <a:normAutofit/>
          </a:bodyPr>
          <a:lstStyle/>
          <a:p>
            <a:r>
              <a:rPr lang="en-US" sz="1700" b="1">
                <a:latin typeface="Garamond"/>
                <a:ea typeface="+mn-lt"/>
                <a:cs typeface="+mn-lt"/>
              </a:rPr>
              <a:t>Access</a:t>
            </a:r>
            <a:r>
              <a:rPr lang="en-US" sz="1700">
                <a:latin typeface="Garamond"/>
                <a:ea typeface="+mn-lt"/>
                <a:cs typeface="+mn-lt"/>
              </a:rPr>
              <a:t>.  Company B has the right to access, review, and retain Company B Data held by Company A, including all computer or other files containing Company B Data, and Company A will ensure Company B has prompt and unrestricted access to such Company B Data.  Company A will provide Company B with all passwords, codes, comments, keys, and documentation necessary for such access and to use the Services.</a:t>
            </a:r>
          </a:p>
          <a:p>
            <a:r>
              <a:rPr lang="en-US" sz="1700" b="1">
                <a:latin typeface="Garamond"/>
                <a:ea typeface="+mn-lt"/>
                <a:cs typeface="+mn-lt"/>
              </a:rPr>
              <a:t>Restrictions</a:t>
            </a:r>
            <a:r>
              <a:rPr lang="en-US" sz="1700">
                <a:latin typeface="Garamond"/>
                <a:ea typeface="+mn-lt"/>
                <a:cs typeface="+mn-lt"/>
              </a:rPr>
              <a:t>.  Company A may collect, use, store and retain only the Company B Data expressly authorized under the applicable Order solely as necessary for Company A to perform the Professional Services in accordance with this Agreement and such Order.  Company A (including its Affiliates and their Personnel) will not: (i) otherwise collect, monitor, use or retain any Company B Data; (ii) collect Company B Data by means other than those authorized in this Agreement or the applicable Order or (iii) monitor, collect, use or store any personally identifiable information other than on behalf of, and as directed by, Company B.</a:t>
            </a:r>
          </a:p>
          <a:p>
            <a:r>
              <a:rPr lang="en-US" sz="1700" b="1">
                <a:latin typeface="Garamond"/>
                <a:ea typeface="+mn-lt"/>
                <a:cs typeface="+mn-lt"/>
              </a:rPr>
              <a:t>Security.  </a:t>
            </a:r>
            <a:r>
              <a:rPr lang="en-US" sz="1700">
                <a:latin typeface="Garamond"/>
                <a:ea typeface="+mn-lt"/>
                <a:cs typeface="+mn-lt"/>
              </a:rPr>
              <a:t>In providing the Services, Company A will comply with Company B's Security Policy.  Company A will immediately notify Company B of any security breach relating to the Services that may involve Company B's Confidential Information or Company B Data.</a:t>
            </a:r>
          </a:p>
        </p:txBody>
      </p:sp>
    </p:spTree>
    <p:extLst>
      <p:ext uri="{BB962C8B-B14F-4D97-AF65-F5344CB8AC3E}">
        <p14:creationId xmlns:p14="http://schemas.microsoft.com/office/powerpoint/2010/main" val="443774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3883F09-8E36-764A-8AA7-1C00B6B861F5}"/>
              </a:ext>
            </a:extLst>
          </p:cNvPr>
          <p:cNvSpPr>
            <a:spLocks noGrp="1"/>
          </p:cNvSpPr>
          <p:nvPr>
            <p:ph type="title"/>
          </p:nvPr>
        </p:nvSpPr>
        <p:spPr>
          <a:xfrm>
            <a:off x="804671" y="640263"/>
            <a:ext cx="3284331" cy="5254510"/>
          </a:xfrm>
        </p:spPr>
        <p:txBody>
          <a:bodyPr>
            <a:normAutofit/>
          </a:bodyPr>
          <a:lstStyle/>
          <a:p>
            <a:r>
              <a:rPr lang="en-US">
                <a:latin typeface="Garamond"/>
              </a:rPr>
              <a:t>Case Study #3</a:t>
            </a:r>
          </a:p>
        </p:txBody>
      </p:sp>
      <p:sp>
        <p:nvSpPr>
          <p:cNvPr id="3" name="Content Placeholder 2">
            <a:extLst>
              <a:ext uri="{FF2B5EF4-FFF2-40B4-BE49-F238E27FC236}">
                <a16:creationId xmlns:a16="http://schemas.microsoft.com/office/drawing/2014/main" id="{EF955FF8-60E4-C24F-A288-3A112DEEFB7B}"/>
              </a:ext>
            </a:extLst>
          </p:cNvPr>
          <p:cNvSpPr>
            <a:spLocks noGrp="1"/>
          </p:cNvSpPr>
          <p:nvPr>
            <p:ph idx="1"/>
          </p:nvPr>
        </p:nvSpPr>
        <p:spPr>
          <a:xfrm>
            <a:off x="5358384" y="640263"/>
            <a:ext cx="6028944" cy="5254510"/>
          </a:xfrm>
        </p:spPr>
        <p:txBody>
          <a:bodyPr vert="horz" lIns="91440" tIns="45720" rIns="91440" bIns="45720" rtlCol="0" anchor="ctr">
            <a:normAutofit/>
          </a:bodyPr>
          <a:lstStyle/>
          <a:p>
            <a:r>
              <a:rPr lang="en-US" sz="1700" b="1">
                <a:solidFill>
                  <a:schemeClr val="bg1"/>
                </a:solidFill>
                <a:latin typeface="Garamond"/>
              </a:rPr>
              <a:t>Background:</a:t>
            </a:r>
          </a:p>
          <a:p>
            <a:pPr lvl="1"/>
            <a:r>
              <a:rPr lang="en-US" sz="1700">
                <a:solidFill>
                  <a:schemeClr val="bg1"/>
                </a:solidFill>
                <a:latin typeface="Garamond"/>
              </a:rPr>
              <a:t>Company A enters into an MSA with Company B to load Company A's software on Company C’s GPU so that Company B can develop its products using Company C’s GPU preloaded with Company A’s software that can collect certain data from IoT devices operated by Company B's customers.</a:t>
            </a:r>
            <a:endParaRPr lang="en-US" sz="1700">
              <a:solidFill>
                <a:schemeClr val="bg1"/>
              </a:solidFill>
              <a:latin typeface="Garamond"/>
              <a:cs typeface="Calibri" panose="020F0502020204030204"/>
            </a:endParaRPr>
          </a:p>
          <a:p>
            <a:r>
              <a:rPr lang="en-US" sz="1700" b="1">
                <a:solidFill>
                  <a:schemeClr val="bg1"/>
                </a:solidFill>
                <a:latin typeface="Garamond"/>
              </a:rPr>
              <a:t>Terms:</a:t>
            </a:r>
            <a:endParaRPr lang="en-US" sz="1700" b="1">
              <a:solidFill>
                <a:schemeClr val="bg1"/>
              </a:solidFill>
              <a:latin typeface="Garamond"/>
              <a:cs typeface="Calibri"/>
            </a:endParaRPr>
          </a:p>
          <a:p>
            <a:pPr lvl="1"/>
            <a:r>
              <a:rPr lang="en-US" sz="1700">
                <a:solidFill>
                  <a:schemeClr val="bg1"/>
                </a:solidFill>
                <a:latin typeface="Garamond"/>
              </a:rPr>
              <a:t>Company A:</a:t>
            </a:r>
            <a:endParaRPr lang="en-US" sz="1700">
              <a:solidFill>
                <a:schemeClr val="bg1"/>
              </a:solidFill>
              <a:latin typeface="Garamond"/>
              <a:cs typeface="Calibri"/>
            </a:endParaRPr>
          </a:p>
          <a:p>
            <a:pPr lvl="2"/>
            <a:r>
              <a:rPr lang="en-US" sz="1700">
                <a:solidFill>
                  <a:schemeClr val="bg1"/>
                </a:solidFill>
                <a:latin typeface="Garamond"/>
              </a:rPr>
              <a:t>grants a limited license to Company B;</a:t>
            </a:r>
            <a:endParaRPr lang="en-US" sz="1700">
              <a:solidFill>
                <a:schemeClr val="bg1"/>
              </a:solidFill>
              <a:latin typeface="Garamond"/>
              <a:cs typeface="Calibri"/>
            </a:endParaRPr>
          </a:p>
          <a:p>
            <a:pPr lvl="2"/>
            <a:r>
              <a:rPr lang="en-US" sz="1700">
                <a:solidFill>
                  <a:schemeClr val="bg1"/>
                </a:solidFill>
                <a:latin typeface="Garamond"/>
                <a:cs typeface="Calibri"/>
              </a:rPr>
              <a:t>grants rights to create derivative work to Company B;</a:t>
            </a:r>
          </a:p>
          <a:p>
            <a:pPr lvl="2"/>
            <a:r>
              <a:rPr lang="en-US" sz="1700">
                <a:solidFill>
                  <a:schemeClr val="bg1"/>
                </a:solidFill>
                <a:latin typeface="Garamond"/>
                <a:cs typeface="Calibri"/>
              </a:rPr>
              <a:t>assigns all rights to the work product to Company B; and</a:t>
            </a:r>
            <a:endParaRPr lang="en-US" sz="1700">
              <a:solidFill>
                <a:schemeClr val="bg1"/>
              </a:solidFill>
              <a:latin typeface="Garamond"/>
            </a:endParaRPr>
          </a:p>
          <a:p>
            <a:pPr lvl="2"/>
            <a:r>
              <a:rPr lang="en-US" sz="1700">
                <a:solidFill>
                  <a:schemeClr val="bg1"/>
                </a:solidFill>
                <a:latin typeface="Garamond"/>
                <a:cs typeface="Calibri"/>
              </a:rPr>
              <a:t>provides maintenance and support to Company B</a:t>
            </a:r>
            <a:endParaRPr lang="en-US" sz="1700">
              <a:solidFill>
                <a:schemeClr val="bg1"/>
              </a:solidFill>
              <a:latin typeface="Garamond"/>
            </a:endParaRPr>
          </a:p>
          <a:p>
            <a:pPr lvl="1"/>
            <a:r>
              <a:rPr lang="en-US" sz="1700">
                <a:solidFill>
                  <a:schemeClr val="bg1"/>
                </a:solidFill>
                <a:latin typeface="Garamond"/>
              </a:rPr>
              <a:t>Company B:</a:t>
            </a:r>
            <a:endParaRPr lang="en-US" sz="1700">
              <a:solidFill>
                <a:schemeClr val="bg1"/>
              </a:solidFill>
              <a:latin typeface="Garamond"/>
              <a:cs typeface="Calibri"/>
            </a:endParaRPr>
          </a:p>
          <a:p>
            <a:pPr lvl="2"/>
            <a:r>
              <a:rPr lang="en-US" sz="1700">
                <a:solidFill>
                  <a:schemeClr val="bg1"/>
                </a:solidFill>
                <a:latin typeface="Garamond"/>
                <a:ea typeface="+mn-lt"/>
                <a:cs typeface="+mn-lt"/>
              </a:rPr>
              <a:t>maintains ownership of the derivative work; and</a:t>
            </a:r>
          </a:p>
          <a:p>
            <a:pPr lvl="2"/>
            <a:r>
              <a:rPr lang="en-US" sz="1700">
                <a:solidFill>
                  <a:schemeClr val="bg1"/>
                </a:solidFill>
                <a:latin typeface="Garamond"/>
                <a:cs typeface="Calibri" panose="020F0502020204030204"/>
              </a:rPr>
              <a:t>provides grant back to Company A</a:t>
            </a:r>
          </a:p>
          <a:p>
            <a:endParaRPr lang="en-US" sz="1700">
              <a:solidFill>
                <a:schemeClr val="bg1"/>
              </a:solidFill>
              <a:latin typeface="Garamond"/>
              <a:cs typeface="Calibri" panose="020F0502020204030204"/>
            </a:endParaRPr>
          </a:p>
        </p:txBody>
      </p:sp>
    </p:spTree>
    <p:extLst>
      <p:ext uri="{BB962C8B-B14F-4D97-AF65-F5344CB8AC3E}">
        <p14:creationId xmlns:p14="http://schemas.microsoft.com/office/powerpoint/2010/main" val="1118775658"/>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a:extLst>
              <a:ext uri="{FF2B5EF4-FFF2-40B4-BE49-F238E27FC236}">
                <a16:creationId xmlns:a16="http://schemas.microsoft.com/office/drawing/2014/main" id="{64E585EA-75FD-4025-8270-F66A58A15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AE758E5-F682-4090-AA55-CF46E31A2C01}"/>
              </a:ext>
            </a:extLst>
          </p:cNvPr>
          <p:cNvSpPr>
            <a:spLocks noGrp="1"/>
          </p:cNvSpPr>
          <p:nvPr>
            <p:ph type="title"/>
          </p:nvPr>
        </p:nvSpPr>
        <p:spPr>
          <a:xfrm>
            <a:off x="833002" y="365125"/>
            <a:ext cx="10520702" cy="1325563"/>
          </a:xfrm>
        </p:spPr>
        <p:txBody>
          <a:bodyPr>
            <a:normAutofit/>
          </a:bodyPr>
          <a:lstStyle/>
          <a:p>
            <a:r>
              <a:rPr lang="en-US">
                <a:solidFill>
                  <a:srgbClr val="FFFFFF"/>
                </a:solidFill>
                <a:latin typeface="Garamond"/>
                <a:ea typeface="+mj-lt"/>
                <a:cs typeface="+mj-lt"/>
              </a:rPr>
              <a:t>Case Study #3 (continued)</a:t>
            </a:r>
            <a:endParaRPr lang="en-US">
              <a:solidFill>
                <a:srgbClr val="FFFFFF"/>
              </a:solidFill>
              <a:latin typeface="Garamond"/>
              <a:cs typeface="Calibri Light"/>
            </a:endParaRPr>
          </a:p>
        </p:txBody>
      </p:sp>
      <p:sp>
        <p:nvSpPr>
          <p:cNvPr id="3" name="Content Placeholder 2">
            <a:extLst>
              <a:ext uri="{FF2B5EF4-FFF2-40B4-BE49-F238E27FC236}">
                <a16:creationId xmlns:a16="http://schemas.microsoft.com/office/drawing/2014/main" id="{44A0523C-4599-47DC-8EBB-8E88183CF1E4}"/>
              </a:ext>
            </a:extLst>
          </p:cNvPr>
          <p:cNvSpPr>
            <a:spLocks noGrp="1"/>
          </p:cNvSpPr>
          <p:nvPr>
            <p:ph idx="1"/>
          </p:nvPr>
        </p:nvSpPr>
        <p:spPr>
          <a:xfrm>
            <a:off x="838201" y="2022601"/>
            <a:ext cx="10515598" cy="4154361"/>
          </a:xfrm>
        </p:spPr>
        <p:txBody>
          <a:bodyPr vert="horz" lIns="91440" tIns="45720" rIns="91440" bIns="45720" rtlCol="0" anchor="t">
            <a:normAutofit/>
          </a:bodyPr>
          <a:lstStyle/>
          <a:p>
            <a:r>
              <a:rPr lang="en-US" sz="2000" dirty="0">
                <a:solidFill>
                  <a:srgbClr val="FFFFFF"/>
                </a:solidFill>
                <a:latin typeface="Garamond"/>
                <a:ea typeface="+mn-lt"/>
                <a:cs typeface="+mn-lt"/>
              </a:rPr>
              <a:t>License. Company A hereby grants Company B, its Affiliates, and their contractors solely for the Permitted Purposes to Company B and its Affiliates, a non-exclusive, limited, non-transferable, non-sublicensable, irrevocable right and license to install, test, use, reproduce, distribute, modify  or create derivative works or improvements of the Software. </a:t>
            </a:r>
            <a:endParaRPr lang="en-US" sz="2000" dirty="0">
              <a:solidFill>
                <a:srgbClr val="FFFFFF"/>
              </a:solidFill>
              <a:latin typeface="Garamond"/>
              <a:cs typeface="Calibri"/>
            </a:endParaRPr>
          </a:p>
          <a:p>
            <a:r>
              <a:rPr lang="en-US" sz="2000" dirty="0">
                <a:solidFill>
                  <a:srgbClr val="FFFFFF"/>
                </a:solidFill>
                <a:latin typeface="Garamond"/>
                <a:cs typeface="Calibri"/>
              </a:rPr>
              <a:t>Grant-back. Company B hereby grants to Company A, its Affiliates, and their contractors a worldwide, royalty-free, a fully paid-up, irrevocable, and non-exclusive right and license to use, sell, and offer for sale the derivative works created by Company B ("Grant-Back License").</a:t>
            </a:r>
          </a:p>
          <a:p>
            <a:r>
              <a:rPr lang="en-US" sz="2000" dirty="0">
                <a:solidFill>
                  <a:srgbClr val="FFFFFF"/>
                </a:solidFill>
                <a:latin typeface="Garamond"/>
                <a:cs typeface="Calibri"/>
              </a:rPr>
              <a:t>Work Product.  Company B owns, or upon assignment by Company A, will own, all right, title, and interest in all Work Product and intellectual property rights thereto.  To the extent that any Deliverables does not qualify as Work Product, Company A irrevocably transfers its ownership, right, and title to the Deliverables under this Agreement.  </a:t>
            </a:r>
            <a:endParaRPr lang="en-US" sz="2000" dirty="0">
              <a:solidFill>
                <a:srgbClr val="FFFFFF"/>
              </a:solidFill>
              <a:ea typeface="+mn-lt"/>
              <a:cs typeface="+mn-lt"/>
            </a:endParaRPr>
          </a:p>
          <a:p>
            <a:r>
              <a:rPr lang="en-US" sz="2000" dirty="0">
                <a:solidFill>
                  <a:srgbClr val="FFFFFF"/>
                </a:solidFill>
                <a:latin typeface="Garamond"/>
                <a:cs typeface="Calibri"/>
              </a:rPr>
              <a:t>Support and Maintenance.</a:t>
            </a:r>
            <a:r>
              <a:rPr lang="en-US" sz="2000" b="1" dirty="0">
                <a:solidFill>
                  <a:srgbClr val="FFFFFF"/>
                </a:solidFill>
                <a:latin typeface="Garamond"/>
                <a:cs typeface="Calibri"/>
              </a:rPr>
              <a:t> </a:t>
            </a:r>
            <a:r>
              <a:rPr lang="en-US" sz="2000" dirty="0">
                <a:solidFill>
                  <a:srgbClr val="FFFFFF"/>
                </a:solidFill>
                <a:latin typeface="Garamond"/>
                <a:cs typeface="Calibri"/>
              </a:rPr>
              <a:t>Company A will provide to Company B the Professional Services, including support and maintenance services as identified in Exhibit A.  </a:t>
            </a:r>
            <a:endParaRPr lang="en-US" sz="2000" dirty="0">
              <a:solidFill>
                <a:srgbClr val="FFFFFF"/>
              </a:solidFill>
            </a:endParaRPr>
          </a:p>
        </p:txBody>
      </p:sp>
    </p:spTree>
    <p:extLst>
      <p:ext uri="{BB962C8B-B14F-4D97-AF65-F5344CB8AC3E}">
        <p14:creationId xmlns:p14="http://schemas.microsoft.com/office/powerpoint/2010/main" val="190424274"/>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Callout: Right Arrow 45">
            <a:extLst>
              <a:ext uri="{FF2B5EF4-FFF2-40B4-BE49-F238E27FC236}">
                <a16:creationId xmlns:a16="http://schemas.microsoft.com/office/drawing/2014/main" id="{9E702BAE-365A-43C7-A37A-B735FDC2FC81}"/>
              </a:ext>
            </a:extLst>
          </p:cNvPr>
          <p:cNvSpPr/>
          <p:nvPr/>
        </p:nvSpPr>
        <p:spPr>
          <a:xfrm>
            <a:off x="7428345" y="2498435"/>
            <a:ext cx="1847271" cy="923635"/>
          </a:xfrm>
          <a:prstGeom prst="rightArrowCallout">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cs typeface="Calibri"/>
            </a:endParaRPr>
          </a:p>
        </p:txBody>
      </p:sp>
      <p:sp>
        <p:nvSpPr>
          <p:cNvPr id="43" name="Callout: Right Arrow 42">
            <a:extLst>
              <a:ext uri="{FF2B5EF4-FFF2-40B4-BE49-F238E27FC236}">
                <a16:creationId xmlns:a16="http://schemas.microsoft.com/office/drawing/2014/main" id="{55A123D7-8808-449B-A31B-29AA4DBD2A74}"/>
              </a:ext>
            </a:extLst>
          </p:cNvPr>
          <p:cNvSpPr/>
          <p:nvPr/>
        </p:nvSpPr>
        <p:spPr>
          <a:xfrm>
            <a:off x="3849255" y="3918526"/>
            <a:ext cx="1743362" cy="912090"/>
          </a:xfrm>
          <a:prstGeom prst="rightArrowCallout">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cs typeface="Calibri"/>
            </a:endParaRPr>
          </a:p>
        </p:txBody>
      </p:sp>
      <p:sp>
        <p:nvSpPr>
          <p:cNvPr id="36" name="Callout: Down Arrow 35">
            <a:extLst>
              <a:ext uri="{FF2B5EF4-FFF2-40B4-BE49-F238E27FC236}">
                <a16:creationId xmlns:a16="http://schemas.microsoft.com/office/drawing/2014/main" id="{43C7E1E5-32B7-4287-AA2D-7C177E97B5B6}"/>
              </a:ext>
            </a:extLst>
          </p:cNvPr>
          <p:cNvSpPr/>
          <p:nvPr/>
        </p:nvSpPr>
        <p:spPr>
          <a:xfrm rot="10800000">
            <a:off x="3849254" y="3422072"/>
            <a:ext cx="1131453" cy="1385453"/>
          </a:xfrm>
          <a:prstGeom prst="downArrowCallout">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p>
        </p:txBody>
      </p:sp>
      <p:sp>
        <p:nvSpPr>
          <p:cNvPr id="2" name="Title 1">
            <a:extLst>
              <a:ext uri="{FF2B5EF4-FFF2-40B4-BE49-F238E27FC236}">
                <a16:creationId xmlns:a16="http://schemas.microsoft.com/office/drawing/2014/main" id="{B935FEE2-13C0-764C-B1F1-19634CEBAEC5}"/>
              </a:ext>
            </a:extLst>
          </p:cNvPr>
          <p:cNvSpPr>
            <a:spLocks noGrp="1"/>
          </p:cNvSpPr>
          <p:nvPr>
            <p:ph type="title"/>
          </p:nvPr>
        </p:nvSpPr>
        <p:spPr/>
        <p:txBody>
          <a:bodyPr/>
          <a:lstStyle/>
          <a:p>
            <a:r>
              <a:rPr lang="en-US">
                <a:latin typeface="Garamond"/>
              </a:rPr>
              <a:t>Best Practices for Negotiating in Situations with Asymmetrical Bargaining Power </a:t>
            </a:r>
          </a:p>
        </p:txBody>
      </p:sp>
      <p:sp>
        <p:nvSpPr>
          <p:cNvPr id="30" name="Content Placeholder 29">
            <a:extLst>
              <a:ext uri="{FF2B5EF4-FFF2-40B4-BE49-F238E27FC236}">
                <a16:creationId xmlns:a16="http://schemas.microsoft.com/office/drawing/2014/main" id="{F433E6A9-B32B-4D51-894C-6A8C7411F64F}"/>
              </a:ext>
            </a:extLst>
          </p:cNvPr>
          <p:cNvSpPr>
            <a:spLocks noGrp="1"/>
          </p:cNvSpPr>
          <p:nvPr>
            <p:ph idx="1"/>
          </p:nvPr>
        </p:nvSpPr>
        <p:spPr>
          <a:xfrm>
            <a:off x="838200" y="1825625"/>
            <a:ext cx="10250055" cy="4351338"/>
          </a:xfrm>
        </p:spPr>
        <p:txBody>
          <a:bodyPr vert="horz" lIns="91440" tIns="45720" rIns="91440" bIns="45720" rtlCol="0" anchor="t">
            <a:normAutofit/>
          </a:bodyPr>
          <a:lstStyle/>
          <a:p>
            <a:r>
              <a:rPr lang="en-US" dirty="0">
                <a:latin typeface="Garamond"/>
                <a:cs typeface="Calibri"/>
              </a:rPr>
              <a:t>Consider interplay among different provisions</a:t>
            </a:r>
          </a:p>
          <a:p>
            <a:endParaRPr lang="en-US" dirty="0">
              <a:latin typeface="Garamond"/>
              <a:cs typeface="Calibri"/>
            </a:endParaRPr>
          </a:p>
          <a:p>
            <a:pPr lvl="1"/>
            <a:endParaRPr lang="en-US">
              <a:latin typeface="Garamond"/>
              <a:cs typeface="Calibri"/>
            </a:endParaRPr>
          </a:p>
        </p:txBody>
      </p:sp>
      <p:sp>
        <p:nvSpPr>
          <p:cNvPr id="29" name="Callout: Right Arrow 28">
            <a:extLst>
              <a:ext uri="{FF2B5EF4-FFF2-40B4-BE49-F238E27FC236}">
                <a16:creationId xmlns:a16="http://schemas.microsoft.com/office/drawing/2014/main" id="{7940FB55-A3C3-4920-AD95-E486D461179B}"/>
              </a:ext>
            </a:extLst>
          </p:cNvPr>
          <p:cNvSpPr/>
          <p:nvPr/>
        </p:nvSpPr>
        <p:spPr>
          <a:xfrm>
            <a:off x="5592619" y="3918528"/>
            <a:ext cx="1743362" cy="912090"/>
          </a:xfrm>
          <a:prstGeom prst="rightArrowCallout">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cs typeface="Calibri"/>
              </a:rPr>
              <a:t>Fees</a:t>
            </a:r>
            <a:endParaRPr lang="en-US" dirty="0"/>
          </a:p>
        </p:txBody>
      </p:sp>
      <p:sp>
        <p:nvSpPr>
          <p:cNvPr id="31" name="Callout: Down Arrow 30">
            <a:extLst>
              <a:ext uri="{FF2B5EF4-FFF2-40B4-BE49-F238E27FC236}">
                <a16:creationId xmlns:a16="http://schemas.microsoft.com/office/drawing/2014/main" id="{9EF77293-8FC1-442D-8BF7-F39086B4C928}"/>
              </a:ext>
            </a:extLst>
          </p:cNvPr>
          <p:cNvSpPr/>
          <p:nvPr/>
        </p:nvSpPr>
        <p:spPr>
          <a:xfrm>
            <a:off x="7266709" y="2498437"/>
            <a:ext cx="1281543" cy="1420089"/>
          </a:xfrm>
          <a:prstGeom prst="downArrowCallout">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cs typeface="Calibri"/>
              </a:rPr>
              <a:t>Acceptance Criteria</a:t>
            </a:r>
          </a:p>
        </p:txBody>
      </p:sp>
      <p:sp>
        <p:nvSpPr>
          <p:cNvPr id="32" name="Rectangle 31">
            <a:extLst>
              <a:ext uri="{FF2B5EF4-FFF2-40B4-BE49-F238E27FC236}">
                <a16:creationId xmlns:a16="http://schemas.microsoft.com/office/drawing/2014/main" id="{43785517-214E-4000-846D-487D6DFB1E66}"/>
              </a:ext>
            </a:extLst>
          </p:cNvPr>
          <p:cNvSpPr/>
          <p:nvPr/>
        </p:nvSpPr>
        <p:spPr>
          <a:xfrm>
            <a:off x="7340312" y="3922858"/>
            <a:ext cx="1131453" cy="912090"/>
          </a:xfrm>
          <a:prstGeom prst="rect">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cs typeface="Calibri"/>
              </a:rPr>
              <a:t>Payment </a:t>
            </a:r>
            <a:r>
              <a:rPr lang="en-US">
                <a:cs typeface="Calibri"/>
              </a:rPr>
              <a:t>Terms</a:t>
            </a:r>
            <a:endParaRPr lang="en-US" dirty="0">
              <a:cs typeface="Calibri"/>
            </a:endParaRPr>
          </a:p>
        </p:txBody>
      </p:sp>
      <p:sp>
        <p:nvSpPr>
          <p:cNvPr id="35" name="Callout: Up Arrow 34">
            <a:extLst>
              <a:ext uri="{FF2B5EF4-FFF2-40B4-BE49-F238E27FC236}">
                <a16:creationId xmlns:a16="http://schemas.microsoft.com/office/drawing/2014/main" id="{91F52F05-58E1-4C43-AA90-92CA7BF7D1F6}"/>
              </a:ext>
            </a:extLst>
          </p:cNvPr>
          <p:cNvSpPr/>
          <p:nvPr/>
        </p:nvSpPr>
        <p:spPr>
          <a:xfrm>
            <a:off x="9277063" y="3423515"/>
            <a:ext cx="1350816" cy="1420089"/>
          </a:xfrm>
          <a:prstGeom prst="upArrowCallout">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cs typeface="Calibri"/>
              </a:rPr>
              <a:t>Termination</a:t>
            </a:r>
          </a:p>
        </p:txBody>
      </p:sp>
      <p:sp>
        <p:nvSpPr>
          <p:cNvPr id="38" name="Rectangle 37">
            <a:extLst>
              <a:ext uri="{FF2B5EF4-FFF2-40B4-BE49-F238E27FC236}">
                <a16:creationId xmlns:a16="http://schemas.microsoft.com/office/drawing/2014/main" id="{360418CF-9F1F-49DD-8A4A-8512ED7360A8}"/>
              </a:ext>
            </a:extLst>
          </p:cNvPr>
          <p:cNvSpPr/>
          <p:nvPr/>
        </p:nvSpPr>
        <p:spPr>
          <a:xfrm>
            <a:off x="1544493" y="3899766"/>
            <a:ext cx="1512453" cy="912090"/>
          </a:xfrm>
          <a:prstGeom prst="rect">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dirty="0">
                <a:cs typeface="Calibri"/>
              </a:rPr>
              <a:t>Limitations</a:t>
            </a:r>
          </a:p>
        </p:txBody>
      </p:sp>
      <p:sp>
        <p:nvSpPr>
          <p:cNvPr id="39" name="Callout: Left Arrow 38">
            <a:extLst>
              <a:ext uri="{FF2B5EF4-FFF2-40B4-BE49-F238E27FC236}">
                <a16:creationId xmlns:a16="http://schemas.microsoft.com/office/drawing/2014/main" id="{43E3D431-9A30-4CD8-A4A5-AAFB0A5855B5}"/>
              </a:ext>
            </a:extLst>
          </p:cNvPr>
          <p:cNvSpPr/>
          <p:nvPr/>
        </p:nvSpPr>
        <p:spPr>
          <a:xfrm>
            <a:off x="3061275" y="3904096"/>
            <a:ext cx="1985815" cy="923635"/>
          </a:xfrm>
          <a:prstGeom prst="leftArrowCallout">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dirty="0">
                <a:cs typeface="Calibri"/>
              </a:rPr>
              <a:t>Derivative Works</a:t>
            </a:r>
            <a:endParaRPr lang="en-US" dirty="0"/>
          </a:p>
        </p:txBody>
      </p:sp>
      <p:sp>
        <p:nvSpPr>
          <p:cNvPr id="40" name="Rectangle 39">
            <a:extLst>
              <a:ext uri="{FF2B5EF4-FFF2-40B4-BE49-F238E27FC236}">
                <a16:creationId xmlns:a16="http://schemas.microsoft.com/office/drawing/2014/main" id="{4CA47AA6-B297-4251-AC8E-2389604365AD}"/>
              </a:ext>
            </a:extLst>
          </p:cNvPr>
          <p:cNvSpPr/>
          <p:nvPr/>
        </p:nvSpPr>
        <p:spPr>
          <a:xfrm>
            <a:off x="3853584" y="2479675"/>
            <a:ext cx="1131453" cy="912090"/>
          </a:xfrm>
          <a:prstGeom prst="rect">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dirty="0">
                <a:cs typeface="Calibri"/>
              </a:rPr>
              <a:t>Grant Back</a:t>
            </a:r>
          </a:p>
        </p:txBody>
      </p:sp>
      <p:sp>
        <p:nvSpPr>
          <p:cNvPr id="41" name="Callout: Up Arrow 40">
            <a:extLst>
              <a:ext uri="{FF2B5EF4-FFF2-40B4-BE49-F238E27FC236}">
                <a16:creationId xmlns:a16="http://schemas.microsoft.com/office/drawing/2014/main" id="{DB7E2EDB-87B4-4AFE-8899-035359394AEB}"/>
              </a:ext>
            </a:extLst>
          </p:cNvPr>
          <p:cNvSpPr/>
          <p:nvPr/>
        </p:nvSpPr>
        <p:spPr>
          <a:xfrm>
            <a:off x="3735244" y="4832060"/>
            <a:ext cx="1350816" cy="1385453"/>
          </a:xfrm>
          <a:prstGeom prst="upArrowCallout">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dirty="0">
                <a:cs typeface="Calibri"/>
              </a:rPr>
              <a:t>License</a:t>
            </a:r>
            <a:endParaRPr lang="en-US" dirty="0"/>
          </a:p>
        </p:txBody>
      </p:sp>
      <p:sp>
        <p:nvSpPr>
          <p:cNvPr id="42" name="Arrow: Bent-Up 41">
            <a:extLst>
              <a:ext uri="{FF2B5EF4-FFF2-40B4-BE49-F238E27FC236}">
                <a16:creationId xmlns:a16="http://schemas.microsoft.com/office/drawing/2014/main" id="{D0A1EC17-0CB9-4934-A481-45DD0A3AAF07}"/>
              </a:ext>
            </a:extLst>
          </p:cNvPr>
          <p:cNvSpPr/>
          <p:nvPr/>
        </p:nvSpPr>
        <p:spPr>
          <a:xfrm flipH="1">
            <a:off x="2016667" y="4835466"/>
            <a:ext cx="1720273" cy="1015999"/>
          </a:xfrm>
          <a:prstGeom prst="bentUpArrow">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Arrow: Bent-Up 43">
            <a:extLst>
              <a:ext uri="{FF2B5EF4-FFF2-40B4-BE49-F238E27FC236}">
                <a16:creationId xmlns:a16="http://schemas.microsoft.com/office/drawing/2014/main" id="{E4D73655-9488-4287-90D6-359A78EAAC13}"/>
              </a:ext>
            </a:extLst>
          </p:cNvPr>
          <p:cNvSpPr/>
          <p:nvPr/>
        </p:nvSpPr>
        <p:spPr>
          <a:xfrm>
            <a:off x="5080542" y="4839795"/>
            <a:ext cx="1316181" cy="1015999"/>
          </a:xfrm>
          <a:prstGeom prst="bentUpArrow">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Arrow: Left-Right 44">
            <a:extLst>
              <a:ext uri="{FF2B5EF4-FFF2-40B4-BE49-F238E27FC236}">
                <a16:creationId xmlns:a16="http://schemas.microsoft.com/office/drawing/2014/main" id="{F24427C2-8E15-4909-97F7-1FBB3BF918B7}"/>
              </a:ext>
            </a:extLst>
          </p:cNvPr>
          <p:cNvSpPr/>
          <p:nvPr/>
        </p:nvSpPr>
        <p:spPr>
          <a:xfrm>
            <a:off x="8469538" y="4147841"/>
            <a:ext cx="796636" cy="484909"/>
          </a:xfrm>
          <a:prstGeom prst="leftRightArrow">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F8390631-46BD-4794-B7A4-C9D7E6B44520}"/>
              </a:ext>
            </a:extLst>
          </p:cNvPr>
          <p:cNvSpPr/>
          <p:nvPr/>
        </p:nvSpPr>
        <p:spPr>
          <a:xfrm>
            <a:off x="9279948" y="2502766"/>
            <a:ext cx="1350816" cy="923635"/>
          </a:xfrm>
          <a:prstGeom prst="rect">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dirty="0">
                <a:cs typeface="Calibri"/>
              </a:rPr>
              <a:t>Liquidated Damages</a:t>
            </a:r>
            <a:endParaRPr lang="en-US" dirty="0"/>
          </a:p>
        </p:txBody>
      </p:sp>
    </p:spTree>
    <p:extLst>
      <p:ext uri="{BB962C8B-B14F-4D97-AF65-F5344CB8AC3E}">
        <p14:creationId xmlns:p14="http://schemas.microsoft.com/office/powerpoint/2010/main" val="1778505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799540D4-BBF9-496C-92CB-80B24C036941}"/>
              </a:ext>
            </a:extLst>
          </p:cNvPr>
          <p:cNvSpPr>
            <a:spLocks noGrp="1"/>
          </p:cNvSpPr>
          <p:nvPr>
            <p:ph type="title"/>
          </p:nvPr>
        </p:nvSpPr>
        <p:spPr>
          <a:xfrm>
            <a:off x="841248" y="704850"/>
            <a:ext cx="3785616" cy="2978150"/>
          </a:xfrm>
        </p:spPr>
        <p:txBody>
          <a:bodyPr anchor="b">
            <a:normAutofit/>
          </a:bodyPr>
          <a:lstStyle/>
          <a:p>
            <a:r>
              <a:rPr lang="en-US" sz="3700">
                <a:latin typeface="Garamond"/>
              </a:rPr>
              <a:t>Best Practices for Negotiating in Situations with Asymmetrical Bargaining Power </a:t>
            </a:r>
            <a:endParaRPr lang="en-US" sz="3700"/>
          </a:p>
        </p:txBody>
      </p:sp>
      <p:sp>
        <p:nvSpPr>
          <p:cNvPr id="3" name="Content Placeholder 2">
            <a:extLst>
              <a:ext uri="{FF2B5EF4-FFF2-40B4-BE49-F238E27FC236}">
                <a16:creationId xmlns:a16="http://schemas.microsoft.com/office/drawing/2014/main" id="{E38F1509-B003-43F2-B6EA-1354B115BDD4}"/>
              </a:ext>
            </a:extLst>
          </p:cNvPr>
          <p:cNvSpPr>
            <a:spLocks noGrp="1"/>
          </p:cNvSpPr>
          <p:nvPr>
            <p:ph idx="1"/>
          </p:nvPr>
        </p:nvSpPr>
        <p:spPr>
          <a:xfrm>
            <a:off x="6038850" y="704850"/>
            <a:ext cx="5314950" cy="5251450"/>
          </a:xfrm>
        </p:spPr>
        <p:txBody>
          <a:bodyPr vert="horz" lIns="91440" tIns="45720" rIns="91440" bIns="45720" rtlCol="0" anchor="ctr">
            <a:normAutofit/>
          </a:bodyPr>
          <a:lstStyle/>
          <a:p>
            <a:r>
              <a:rPr lang="en-US" sz="2100">
                <a:solidFill>
                  <a:schemeClr val="bg1"/>
                </a:solidFill>
                <a:latin typeface="Garamond"/>
              </a:rPr>
              <a:t>More leeway with work orders and other addendum</a:t>
            </a:r>
            <a:endParaRPr lang="en-US" sz="2100">
              <a:solidFill>
                <a:schemeClr val="bg1"/>
              </a:solidFill>
              <a:ea typeface="+mn-lt"/>
              <a:cs typeface="+mn-lt"/>
            </a:endParaRPr>
          </a:p>
          <a:p>
            <a:r>
              <a:rPr lang="en-US" sz="2100">
                <a:solidFill>
                  <a:schemeClr val="bg1"/>
                </a:solidFill>
                <a:latin typeface="Garamond"/>
              </a:rPr>
              <a:t>Look at the big picture</a:t>
            </a:r>
            <a:endParaRPr lang="en-US" sz="2100">
              <a:solidFill>
                <a:schemeClr val="bg1"/>
              </a:solidFill>
              <a:ea typeface="+mn-lt"/>
              <a:cs typeface="+mn-lt"/>
            </a:endParaRPr>
          </a:p>
          <a:p>
            <a:pPr lvl="1"/>
            <a:r>
              <a:rPr lang="en-US" sz="2100">
                <a:solidFill>
                  <a:schemeClr val="bg1"/>
                </a:solidFill>
                <a:latin typeface="Garamond"/>
              </a:rPr>
              <a:t>Ultimate objective of the parties and business interests</a:t>
            </a:r>
            <a:endParaRPr lang="en-US" sz="2100">
              <a:solidFill>
                <a:schemeClr val="bg1"/>
              </a:solidFill>
              <a:ea typeface="+mn-lt"/>
              <a:cs typeface="+mn-lt"/>
            </a:endParaRPr>
          </a:p>
          <a:p>
            <a:pPr lvl="1"/>
            <a:r>
              <a:rPr lang="en-US" sz="2100">
                <a:solidFill>
                  <a:schemeClr val="bg1"/>
                </a:solidFill>
                <a:latin typeface="Garamond"/>
              </a:rPr>
              <a:t>What is the bottom line</a:t>
            </a:r>
            <a:endParaRPr lang="en-US" sz="2100">
              <a:solidFill>
                <a:schemeClr val="bg1"/>
              </a:solidFill>
            </a:endParaRPr>
          </a:p>
        </p:txBody>
      </p:sp>
    </p:spTree>
    <p:extLst>
      <p:ext uri="{BB962C8B-B14F-4D97-AF65-F5344CB8AC3E}">
        <p14:creationId xmlns:p14="http://schemas.microsoft.com/office/powerpoint/2010/main" val="2054877381"/>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C7C6E-AABA-B240-BCDD-F39368731EFC}"/>
              </a:ext>
            </a:extLst>
          </p:cNvPr>
          <p:cNvSpPr>
            <a:spLocks noGrp="1"/>
          </p:cNvSpPr>
          <p:nvPr>
            <p:ph type="title"/>
          </p:nvPr>
        </p:nvSpPr>
        <p:spPr>
          <a:xfrm>
            <a:off x="791737" y="643906"/>
            <a:ext cx="3876964" cy="1325563"/>
          </a:xfrm>
        </p:spPr>
        <p:txBody>
          <a:bodyPr/>
          <a:lstStyle/>
          <a:p>
            <a:r>
              <a:rPr lang="en-US" b="1" dirty="0">
                <a:latin typeface="Garamond"/>
              </a:rPr>
              <a:t>Question &amp; Answer</a:t>
            </a:r>
          </a:p>
        </p:txBody>
      </p:sp>
      <p:sp>
        <p:nvSpPr>
          <p:cNvPr id="3" name="Content Placeholder 2">
            <a:extLst>
              <a:ext uri="{FF2B5EF4-FFF2-40B4-BE49-F238E27FC236}">
                <a16:creationId xmlns:a16="http://schemas.microsoft.com/office/drawing/2014/main" id="{D6065EF1-B5AB-6148-85F7-30E460A20129}"/>
              </a:ext>
            </a:extLst>
          </p:cNvPr>
          <p:cNvSpPr>
            <a:spLocks noGrp="1"/>
          </p:cNvSpPr>
          <p:nvPr>
            <p:ph sz="half" idx="4294967295"/>
          </p:nvPr>
        </p:nvSpPr>
        <p:spPr>
          <a:xfrm>
            <a:off x="5297062" y="1588"/>
            <a:ext cx="6848475" cy="6859587"/>
          </a:xfrm>
          <a:solidFill>
            <a:schemeClr val="bg2">
              <a:lumMod val="25000"/>
            </a:schemeClr>
          </a:solidFill>
        </p:spPr>
        <p:txBody>
          <a:bodyPr vert="horz" lIns="91440" tIns="45720" rIns="91440" bIns="45720" rtlCol="0" anchor="t">
            <a:normAutofit/>
          </a:bodyPr>
          <a:lstStyle/>
          <a:p>
            <a:pPr marL="0" indent="0">
              <a:buNone/>
            </a:pPr>
            <a:endParaRPr lang="en-US" b="1" dirty="0">
              <a:solidFill>
                <a:schemeClr val="bg1"/>
              </a:solidFill>
              <a:cs typeface="Calibri"/>
            </a:endParaRPr>
          </a:p>
          <a:p>
            <a:pPr marL="457200" lvl="1" indent="0">
              <a:buNone/>
            </a:pPr>
            <a:r>
              <a:rPr lang="en-US" sz="2800" b="1" dirty="0">
                <a:solidFill>
                  <a:srgbClr val="C00000"/>
                </a:solidFill>
                <a:latin typeface="Garamond"/>
                <a:cs typeface="Calibri"/>
              </a:rPr>
              <a:t>Nabil Abdalla</a:t>
            </a:r>
            <a:endParaRPr lang="en-US" sz="2800" b="1" dirty="0">
              <a:solidFill>
                <a:srgbClr val="C00000"/>
              </a:solidFill>
              <a:latin typeface="Calibri" panose="020F0502020204030204"/>
              <a:cs typeface="Calibri"/>
            </a:endParaRPr>
          </a:p>
          <a:p>
            <a:pPr marL="457200" lvl="1" indent="0">
              <a:buNone/>
            </a:pPr>
            <a:r>
              <a:rPr lang="en-US" i="1" dirty="0">
                <a:solidFill>
                  <a:srgbClr val="C00000"/>
                </a:solidFill>
                <a:latin typeface="Garamond"/>
                <a:cs typeface="Calibri"/>
              </a:rPr>
              <a:t>Senior Associate</a:t>
            </a:r>
          </a:p>
          <a:p>
            <a:pPr marL="457200" lvl="1" indent="0">
              <a:buNone/>
            </a:pPr>
            <a:r>
              <a:rPr lang="en-US" sz="1800" b="1" dirty="0">
                <a:solidFill>
                  <a:schemeClr val="bg1"/>
                </a:solidFill>
                <a:latin typeface="Garamond"/>
                <a:cs typeface="Calibri"/>
                <a:hlinkClick r:id="rId2">
                  <a:extLst>
                    <a:ext uri="{A12FA001-AC4F-418D-AE19-62706E023703}">
                      <ahyp:hlinkClr xmlns:ahyp="http://schemas.microsoft.com/office/drawing/2018/hyperlinkcolor" val="tx"/>
                    </a:ext>
                  </a:extLst>
                </a:hlinkClick>
              </a:rPr>
              <a:t>Nabil@hansantos.com</a:t>
            </a:r>
            <a:endParaRPr lang="en-US" sz="1800" b="1" dirty="0">
              <a:solidFill>
                <a:schemeClr val="bg1"/>
              </a:solidFill>
              <a:latin typeface="Garamond"/>
              <a:cs typeface="Calibri"/>
            </a:endParaRPr>
          </a:p>
          <a:p>
            <a:pPr marL="457200" lvl="1" indent="0">
              <a:buNone/>
            </a:pPr>
            <a:endParaRPr lang="en-US" sz="2800" b="1" dirty="0">
              <a:solidFill>
                <a:srgbClr val="C00000"/>
              </a:solidFill>
              <a:latin typeface="Garamond"/>
              <a:cs typeface="Calibri"/>
            </a:endParaRPr>
          </a:p>
          <a:p>
            <a:pPr marL="457200" lvl="1" indent="0">
              <a:buNone/>
            </a:pPr>
            <a:r>
              <a:rPr lang="en-US" sz="2800" b="1" dirty="0">
                <a:solidFill>
                  <a:srgbClr val="C00000"/>
                </a:solidFill>
                <a:latin typeface="Garamond"/>
                <a:cs typeface="Calibri"/>
              </a:rPr>
              <a:t>Shamim </a:t>
            </a:r>
            <a:r>
              <a:rPr lang="en-US" sz="2800" b="1" dirty="0" err="1">
                <a:solidFill>
                  <a:srgbClr val="C00000"/>
                </a:solidFill>
                <a:latin typeface="Garamond"/>
                <a:cs typeface="Calibri"/>
              </a:rPr>
              <a:t>Mohandessi</a:t>
            </a:r>
            <a:endParaRPr lang="en-US" sz="2800" b="1" dirty="0">
              <a:solidFill>
                <a:srgbClr val="C00000"/>
              </a:solidFill>
              <a:latin typeface="Garamond"/>
              <a:cs typeface="Calibri"/>
            </a:endParaRPr>
          </a:p>
          <a:p>
            <a:pPr marL="457200" lvl="1" indent="0">
              <a:buNone/>
            </a:pPr>
            <a:r>
              <a:rPr lang="en-US" i="1" dirty="0">
                <a:solidFill>
                  <a:srgbClr val="C00000"/>
                </a:solidFill>
                <a:latin typeface="Garamond"/>
                <a:cs typeface="Calibri"/>
              </a:rPr>
              <a:t>Senior Associate</a:t>
            </a:r>
            <a:endParaRPr lang="en-US" i="1" dirty="0">
              <a:cs typeface="Calibri" panose="020F0502020204030204"/>
            </a:endParaRPr>
          </a:p>
          <a:p>
            <a:pPr marL="457200" lvl="1" indent="0">
              <a:buNone/>
            </a:pPr>
            <a:r>
              <a:rPr lang="en-US" sz="1800" b="1" dirty="0">
                <a:solidFill>
                  <a:schemeClr val="bg1"/>
                </a:solidFill>
                <a:latin typeface="Garamond"/>
                <a:cs typeface="Calibri"/>
                <a:hlinkClick r:id="rId3">
                  <a:extLst>
                    <a:ext uri="{A12FA001-AC4F-418D-AE19-62706E023703}">
                      <ahyp:hlinkClr xmlns:ahyp="http://schemas.microsoft.com/office/drawing/2018/hyperlinkcolor" val="tx"/>
                    </a:ext>
                  </a:extLst>
                </a:hlinkClick>
              </a:rPr>
              <a:t>Shamim@hansantos.com</a:t>
            </a:r>
            <a:endParaRPr lang="en-US" sz="1800" b="1" dirty="0">
              <a:solidFill>
                <a:schemeClr val="bg1"/>
              </a:solidFill>
              <a:latin typeface="Garamond"/>
              <a:cs typeface="Calibri"/>
            </a:endParaRPr>
          </a:p>
          <a:p>
            <a:pPr marL="457200" lvl="1" indent="0">
              <a:buNone/>
            </a:pPr>
            <a:endParaRPr lang="en-US" b="1" dirty="0">
              <a:solidFill>
                <a:srgbClr val="C00000"/>
              </a:solidFill>
              <a:latin typeface="Garamond"/>
              <a:cs typeface="Calibri"/>
            </a:endParaRPr>
          </a:p>
          <a:p>
            <a:pPr marL="457200" lvl="1" indent="0">
              <a:buNone/>
            </a:pPr>
            <a:r>
              <a:rPr lang="en-US" sz="2800" b="1" dirty="0">
                <a:solidFill>
                  <a:srgbClr val="C00000"/>
                </a:solidFill>
                <a:latin typeface="Garamond"/>
                <a:cs typeface="Calibri"/>
              </a:rPr>
              <a:t>Gloria Steinberg</a:t>
            </a:r>
          </a:p>
          <a:p>
            <a:pPr marL="457200" lvl="1" indent="0">
              <a:buNone/>
            </a:pPr>
            <a:r>
              <a:rPr lang="en-US" i="1" dirty="0">
                <a:solidFill>
                  <a:srgbClr val="C00000"/>
                </a:solidFill>
                <a:latin typeface="Garamond"/>
                <a:cs typeface="Calibri"/>
              </a:rPr>
              <a:t>Senior Associate</a:t>
            </a:r>
            <a:endParaRPr lang="en-US" i="1" dirty="0">
              <a:cs typeface="Calibri" panose="020F0502020204030204"/>
            </a:endParaRPr>
          </a:p>
          <a:p>
            <a:pPr marL="457200" lvl="1" indent="0">
              <a:buNone/>
            </a:pPr>
            <a:r>
              <a:rPr lang="en-US" sz="1800" b="1" dirty="0">
                <a:solidFill>
                  <a:schemeClr val="bg1"/>
                </a:solidFill>
                <a:latin typeface="Garamond"/>
                <a:cs typeface="Calibri"/>
                <a:hlinkClick r:id="rId4">
                  <a:extLst>
                    <a:ext uri="{A12FA001-AC4F-418D-AE19-62706E023703}">
                      <ahyp:hlinkClr xmlns:ahyp="http://schemas.microsoft.com/office/drawing/2018/hyperlinkcolor" val="tx"/>
                    </a:ext>
                  </a:extLst>
                </a:hlinkClick>
              </a:rPr>
              <a:t>Gloria@hansantos.com</a:t>
            </a:r>
            <a:endParaRPr lang="en-US" sz="1800" b="1" dirty="0">
              <a:solidFill>
                <a:schemeClr val="bg1"/>
              </a:solidFill>
              <a:latin typeface="Garamond"/>
              <a:cs typeface="Calibri"/>
            </a:endParaRPr>
          </a:p>
          <a:p>
            <a:pPr marL="457200" lvl="1" indent="0">
              <a:buNone/>
            </a:pPr>
            <a:endParaRPr lang="en-US" sz="1800" b="1" dirty="0">
              <a:solidFill>
                <a:schemeClr val="bg1"/>
              </a:solidFill>
              <a:latin typeface="Garamond"/>
              <a:cs typeface="Calibri"/>
            </a:endParaRPr>
          </a:p>
          <a:p>
            <a:pPr marL="457200" lvl="1" indent="0">
              <a:buNone/>
            </a:pPr>
            <a:r>
              <a:rPr lang="en-US" sz="2800" b="1" dirty="0">
                <a:solidFill>
                  <a:srgbClr val="C00000"/>
                </a:solidFill>
                <a:latin typeface="Garamond"/>
                <a:cs typeface="Calibri"/>
              </a:rPr>
              <a:t>Mohamed Khalil </a:t>
            </a:r>
            <a:endParaRPr lang="en-US" sz="2800" dirty="0">
              <a:ea typeface="+mn-lt"/>
              <a:cs typeface="+mn-lt"/>
            </a:endParaRPr>
          </a:p>
          <a:p>
            <a:pPr marL="457200" lvl="1" indent="0">
              <a:buNone/>
            </a:pPr>
            <a:r>
              <a:rPr lang="en-US" i="1" dirty="0">
                <a:solidFill>
                  <a:srgbClr val="C00000"/>
                </a:solidFill>
                <a:latin typeface="Garamond"/>
                <a:cs typeface="Calibri"/>
              </a:rPr>
              <a:t>Senior  Corporate Counsel </a:t>
            </a:r>
            <a:endParaRPr lang="en-US" dirty="0">
              <a:ea typeface="+mn-lt"/>
              <a:cs typeface="+mn-lt"/>
            </a:endParaRPr>
          </a:p>
          <a:p>
            <a:pPr marL="457200" lvl="1" indent="0">
              <a:buNone/>
            </a:pPr>
            <a:r>
              <a:rPr lang="en-US" sz="1800" b="1" dirty="0">
                <a:solidFill>
                  <a:schemeClr val="bg1"/>
                </a:solidFill>
                <a:latin typeface="Garamond"/>
                <a:cs typeface="Calibri"/>
                <a:hlinkClick r:id="rId5">
                  <a:extLst>
                    <a:ext uri="{A12FA001-AC4F-418D-AE19-62706E023703}">
                      <ahyp:hlinkClr xmlns:ahyp="http://schemas.microsoft.com/office/drawing/2018/hyperlinkcolor" val="tx"/>
                    </a:ext>
                  </a:extLst>
                </a:hlinkClick>
              </a:rPr>
              <a:t>Mohamed.khalil@medstreaming.com</a:t>
            </a:r>
            <a:endParaRPr lang="en-US" dirty="0">
              <a:solidFill>
                <a:schemeClr val="bg1"/>
              </a:solidFill>
            </a:endParaRPr>
          </a:p>
          <a:p>
            <a:pPr marL="457200" lvl="1" indent="0">
              <a:buNone/>
            </a:pPr>
            <a:endParaRPr lang="en-US" sz="1800" b="1" dirty="0">
              <a:solidFill>
                <a:schemeClr val="bg1"/>
              </a:solidFill>
              <a:latin typeface="Garamond"/>
              <a:cs typeface="Calibri"/>
            </a:endParaRPr>
          </a:p>
          <a:p>
            <a:pPr marL="0" indent="0">
              <a:buNone/>
            </a:pPr>
            <a:endParaRPr lang="en-US" dirty="0">
              <a:solidFill>
                <a:schemeClr val="bg1"/>
              </a:solidFill>
              <a:latin typeface="Garamond"/>
              <a:cs typeface="Calibri"/>
            </a:endParaRPr>
          </a:p>
          <a:p>
            <a:pPr marL="0" indent="0">
              <a:buNone/>
            </a:pPr>
            <a:endParaRPr lang="en-US" dirty="0">
              <a:solidFill>
                <a:schemeClr val="bg1"/>
              </a:solidFill>
              <a:latin typeface="Garamond"/>
              <a:cs typeface="Calibri"/>
            </a:endParaRPr>
          </a:p>
        </p:txBody>
      </p:sp>
      <p:pic>
        <p:nvPicPr>
          <p:cNvPr id="4" name="Picture 4" descr="A picture containing sitting, drawing, food, holding&#10;&#10;Description automatically generated">
            <a:extLst>
              <a:ext uri="{FF2B5EF4-FFF2-40B4-BE49-F238E27FC236}">
                <a16:creationId xmlns:a16="http://schemas.microsoft.com/office/drawing/2014/main" id="{27EBA7B8-D2FA-41BF-8EC5-DF647C2C6799}"/>
              </a:ext>
            </a:extLst>
          </p:cNvPr>
          <p:cNvPicPr>
            <a:picLocks noChangeAspect="1"/>
          </p:cNvPicPr>
          <p:nvPr/>
        </p:nvPicPr>
        <p:blipFill>
          <a:blip r:embed="rId6"/>
          <a:stretch>
            <a:fillRect/>
          </a:stretch>
        </p:blipFill>
        <p:spPr>
          <a:xfrm>
            <a:off x="301481" y="5879234"/>
            <a:ext cx="2352675" cy="895350"/>
          </a:xfrm>
          <a:prstGeom prst="rect">
            <a:avLst/>
          </a:prstGeom>
        </p:spPr>
      </p:pic>
      <p:pic>
        <p:nvPicPr>
          <p:cNvPr id="10" name="Picture 10" descr="A person smiling for the camera&#10;&#10;Description automatically generated">
            <a:extLst>
              <a:ext uri="{FF2B5EF4-FFF2-40B4-BE49-F238E27FC236}">
                <a16:creationId xmlns:a16="http://schemas.microsoft.com/office/drawing/2014/main" id="{CAEAB8FA-74B8-4FF5-8E67-E06AC89D7CAD}"/>
              </a:ext>
            </a:extLst>
          </p:cNvPr>
          <p:cNvPicPr>
            <a:picLocks noChangeAspect="1"/>
          </p:cNvPicPr>
          <p:nvPr/>
        </p:nvPicPr>
        <p:blipFill>
          <a:blip r:embed="rId7"/>
          <a:stretch>
            <a:fillRect/>
          </a:stretch>
        </p:blipFill>
        <p:spPr>
          <a:xfrm>
            <a:off x="10009504" y="3658640"/>
            <a:ext cx="1057275" cy="1075205"/>
          </a:xfrm>
          <a:prstGeom prst="rect">
            <a:avLst/>
          </a:prstGeom>
        </p:spPr>
      </p:pic>
      <p:pic>
        <p:nvPicPr>
          <p:cNvPr id="12" name="Picture 12" descr="A person posing for the camera&#10;&#10;Description automatically generated">
            <a:extLst>
              <a:ext uri="{FF2B5EF4-FFF2-40B4-BE49-F238E27FC236}">
                <a16:creationId xmlns:a16="http://schemas.microsoft.com/office/drawing/2014/main" id="{9D627A7B-3E2C-496E-A693-C0F80110B583}"/>
              </a:ext>
            </a:extLst>
          </p:cNvPr>
          <p:cNvPicPr>
            <a:picLocks noChangeAspect="1"/>
          </p:cNvPicPr>
          <p:nvPr/>
        </p:nvPicPr>
        <p:blipFill>
          <a:blip r:embed="rId8"/>
          <a:stretch>
            <a:fillRect/>
          </a:stretch>
        </p:blipFill>
        <p:spPr>
          <a:xfrm>
            <a:off x="10055039" y="507558"/>
            <a:ext cx="1100418" cy="1110503"/>
          </a:xfrm>
          <a:prstGeom prst="rect">
            <a:avLst/>
          </a:prstGeom>
        </p:spPr>
      </p:pic>
      <p:pic>
        <p:nvPicPr>
          <p:cNvPr id="13" name="Picture 13" descr="A person wearing a suit and tie smiling at the camera&#10;&#10;Description automatically generated">
            <a:extLst>
              <a:ext uri="{FF2B5EF4-FFF2-40B4-BE49-F238E27FC236}">
                <a16:creationId xmlns:a16="http://schemas.microsoft.com/office/drawing/2014/main" id="{F15D42F5-EBB2-49F2-8375-A8AF62E8866E}"/>
              </a:ext>
            </a:extLst>
          </p:cNvPr>
          <p:cNvPicPr>
            <a:picLocks noChangeAspect="1"/>
          </p:cNvPicPr>
          <p:nvPr/>
        </p:nvPicPr>
        <p:blipFill>
          <a:blip r:embed="rId9"/>
          <a:stretch>
            <a:fillRect/>
          </a:stretch>
        </p:blipFill>
        <p:spPr>
          <a:xfrm>
            <a:off x="10010215" y="2080699"/>
            <a:ext cx="1093134" cy="1111064"/>
          </a:xfrm>
          <a:prstGeom prst="rect">
            <a:avLst/>
          </a:prstGeom>
        </p:spPr>
      </p:pic>
      <p:pic>
        <p:nvPicPr>
          <p:cNvPr id="5" name="Picture 5" descr="A person wearing a suit and tie smiling at the camera&#10;&#10;Description automatically generated">
            <a:extLst>
              <a:ext uri="{FF2B5EF4-FFF2-40B4-BE49-F238E27FC236}">
                <a16:creationId xmlns:a16="http://schemas.microsoft.com/office/drawing/2014/main" id="{555B9CD7-C21F-4DDE-A278-2F0475D837EF}"/>
              </a:ext>
            </a:extLst>
          </p:cNvPr>
          <p:cNvPicPr>
            <a:picLocks noChangeAspect="1"/>
          </p:cNvPicPr>
          <p:nvPr/>
        </p:nvPicPr>
        <p:blipFill>
          <a:blip r:embed="rId10"/>
          <a:stretch>
            <a:fillRect/>
          </a:stretch>
        </p:blipFill>
        <p:spPr>
          <a:xfrm>
            <a:off x="10006416" y="5202427"/>
            <a:ext cx="1050074" cy="1068659"/>
          </a:xfrm>
          <a:prstGeom prst="rect">
            <a:avLst/>
          </a:prstGeom>
        </p:spPr>
      </p:pic>
    </p:spTree>
    <p:extLst>
      <p:ext uri="{BB962C8B-B14F-4D97-AF65-F5344CB8AC3E}">
        <p14:creationId xmlns:p14="http://schemas.microsoft.com/office/powerpoint/2010/main" val="1949813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reeform: Shape 22">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5FF8B1E-4419-7F4D-A91D-82DAC0C5CB50}"/>
              </a:ext>
            </a:extLst>
          </p:cNvPr>
          <p:cNvSpPr>
            <a:spLocks noGrp="1"/>
          </p:cNvSpPr>
          <p:nvPr>
            <p:ph type="title"/>
          </p:nvPr>
        </p:nvSpPr>
        <p:spPr>
          <a:xfrm>
            <a:off x="804671" y="640263"/>
            <a:ext cx="3284331" cy="5254510"/>
          </a:xfrm>
        </p:spPr>
        <p:txBody>
          <a:bodyPr>
            <a:normAutofit/>
          </a:bodyPr>
          <a:lstStyle/>
          <a:p>
            <a:r>
              <a:rPr lang="en-US">
                <a:latin typeface="Garamond"/>
              </a:rPr>
              <a:t>Agenda</a:t>
            </a:r>
          </a:p>
        </p:txBody>
      </p:sp>
      <p:sp>
        <p:nvSpPr>
          <p:cNvPr id="3" name="Content Placeholder 2">
            <a:extLst>
              <a:ext uri="{FF2B5EF4-FFF2-40B4-BE49-F238E27FC236}">
                <a16:creationId xmlns:a16="http://schemas.microsoft.com/office/drawing/2014/main" id="{7FEFEB2F-BC19-7146-9BE6-C7C8092B36F5}"/>
              </a:ext>
            </a:extLst>
          </p:cNvPr>
          <p:cNvSpPr>
            <a:spLocks noGrp="1"/>
          </p:cNvSpPr>
          <p:nvPr>
            <p:ph idx="1"/>
          </p:nvPr>
        </p:nvSpPr>
        <p:spPr>
          <a:xfrm>
            <a:off x="5358384" y="640263"/>
            <a:ext cx="6028944" cy="5254510"/>
          </a:xfrm>
        </p:spPr>
        <p:txBody>
          <a:bodyPr anchor="ctr">
            <a:normAutofit/>
          </a:bodyPr>
          <a:lstStyle/>
          <a:p>
            <a:r>
              <a:rPr lang="en-US" sz="2200">
                <a:solidFill>
                  <a:schemeClr val="bg1"/>
                </a:solidFill>
                <a:latin typeface="Garamond"/>
              </a:rPr>
              <a:t>What are Master Service Agreements?</a:t>
            </a:r>
          </a:p>
          <a:p>
            <a:r>
              <a:rPr lang="en-US" sz="2200">
                <a:solidFill>
                  <a:schemeClr val="bg1"/>
                </a:solidFill>
                <a:latin typeface="Garamond"/>
              </a:rPr>
              <a:t>Utility of Master Service Agreements in Mid to Large Organizations</a:t>
            </a:r>
          </a:p>
          <a:p>
            <a:r>
              <a:rPr lang="en-US" sz="2200">
                <a:solidFill>
                  <a:schemeClr val="bg1"/>
                </a:solidFill>
                <a:latin typeface="Garamond"/>
              </a:rPr>
              <a:t>Common Addendums</a:t>
            </a:r>
          </a:p>
          <a:p>
            <a:pPr lvl="1"/>
            <a:r>
              <a:rPr lang="en-US" sz="2200">
                <a:solidFill>
                  <a:schemeClr val="bg1"/>
                </a:solidFill>
                <a:latin typeface="Garamond"/>
              </a:rPr>
              <a:t>Case Studies and Examples</a:t>
            </a:r>
          </a:p>
          <a:p>
            <a:r>
              <a:rPr lang="en-US" sz="2200">
                <a:solidFill>
                  <a:schemeClr val="bg1"/>
                </a:solidFill>
                <a:latin typeface="Garamond"/>
              </a:rPr>
              <a:t>Best Practices for Negotiating in Situations with Asymmetrical Bargaining Power</a:t>
            </a:r>
          </a:p>
        </p:txBody>
      </p:sp>
    </p:spTree>
    <p:extLst>
      <p:ext uri="{BB962C8B-B14F-4D97-AF65-F5344CB8AC3E}">
        <p14:creationId xmlns:p14="http://schemas.microsoft.com/office/powerpoint/2010/main" val="38030091"/>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AB3B9-9887-B24C-B6F6-09934FC01F68}"/>
              </a:ext>
            </a:extLst>
          </p:cNvPr>
          <p:cNvSpPr>
            <a:spLocks noGrp="1"/>
          </p:cNvSpPr>
          <p:nvPr>
            <p:ph type="title"/>
          </p:nvPr>
        </p:nvSpPr>
        <p:spPr/>
        <p:txBody>
          <a:bodyPr/>
          <a:lstStyle/>
          <a:p>
            <a:r>
              <a:rPr lang="en-US">
                <a:latin typeface="Garamond"/>
              </a:rPr>
              <a:t>What are Master Service Agreements?</a:t>
            </a:r>
          </a:p>
        </p:txBody>
      </p:sp>
      <p:sp>
        <p:nvSpPr>
          <p:cNvPr id="3" name="Content Placeholder 2">
            <a:extLst>
              <a:ext uri="{FF2B5EF4-FFF2-40B4-BE49-F238E27FC236}">
                <a16:creationId xmlns:a16="http://schemas.microsoft.com/office/drawing/2014/main" id="{AE30D077-50D3-D64F-9A6A-3FCA2C9FAC1E}"/>
              </a:ext>
            </a:extLst>
          </p:cNvPr>
          <p:cNvSpPr>
            <a:spLocks noGrp="1"/>
          </p:cNvSpPr>
          <p:nvPr>
            <p:ph sz="half" idx="1"/>
          </p:nvPr>
        </p:nvSpPr>
        <p:spPr/>
        <p:txBody>
          <a:bodyPr vert="horz" lIns="91440" tIns="45720" rIns="91440" bIns="45720" rtlCol="0" anchor="t">
            <a:normAutofit/>
          </a:bodyPr>
          <a:lstStyle/>
          <a:p>
            <a:r>
              <a:rPr lang="en-US">
                <a:latin typeface="Garamond"/>
                <a:cs typeface="Calibri"/>
              </a:rPr>
              <a:t>MSAs are modular agreements with appendices and addendums for specific classes of services, goods and products.</a:t>
            </a:r>
          </a:p>
          <a:p>
            <a:pPr marL="0" indent="0">
              <a:buNone/>
            </a:pPr>
            <a:endParaRPr lang="en-US">
              <a:latin typeface="Garamond"/>
              <a:cs typeface="Calibri"/>
            </a:endParaRPr>
          </a:p>
        </p:txBody>
      </p:sp>
      <p:pic>
        <p:nvPicPr>
          <p:cNvPr id="13" name="Picture 13" descr="Chart, funnel chart&#10;&#10;Description automatically generated">
            <a:extLst>
              <a:ext uri="{FF2B5EF4-FFF2-40B4-BE49-F238E27FC236}">
                <a16:creationId xmlns:a16="http://schemas.microsoft.com/office/drawing/2014/main" id="{5CE14D4A-5645-48EF-9F77-973E93732140}"/>
              </a:ext>
            </a:extLst>
          </p:cNvPr>
          <p:cNvPicPr>
            <a:picLocks noGrp="1" noChangeAspect="1"/>
          </p:cNvPicPr>
          <p:nvPr>
            <p:ph sz="half" idx="2"/>
          </p:nvPr>
        </p:nvPicPr>
        <p:blipFill rotWithShape="1">
          <a:blip r:embed="rId2"/>
          <a:srcRect t="11530" r="221" b="50000"/>
          <a:stretch/>
        </p:blipFill>
        <p:spPr>
          <a:xfrm>
            <a:off x="3182445" y="3359271"/>
            <a:ext cx="8113130" cy="3130446"/>
          </a:xfrm>
        </p:spPr>
      </p:pic>
    </p:spTree>
    <p:extLst>
      <p:ext uri="{BB962C8B-B14F-4D97-AF65-F5344CB8AC3E}">
        <p14:creationId xmlns:p14="http://schemas.microsoft.com/office/powerpoint/2010/main" val="137463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2D6040D-C0AF-FF4C-B68E-8636518214BC}"/>
              </a:ext>
            </a:extLst>
          </p:cNvPr>
          <p:cNvSpPr>
            <a:spLocks noGrp="1"/>
          </p:cNvSpPr>
          <p:nvPr>
            <p:ph type="title"/>
          </p:nvPr>
        </p:nvSpPr>
        <p:spPr>
          <a:xfrm>
            <a:off x="841248" y="704850"/>
            <a:ext cx="3785616" cy="2978150"/>
          </a:xfrm>
        </p:spPr>
        <p:txBody>
          <a:bodyPr anchor="b">
            <a:normAutofit/>
          </a:bodyPr>
          <a:lstStyle/>
          <a:p>
            <a:r>
              <a:rPr lang="en-US" sz="4100">
                <a:latin typeface="Garamond"/>
              </a:rPr>
              <a:t>Utility of Master Service Agreements in Mid to Large Organizations</a:t>
            </a:r>
          </a:p>
        </p:txBody>
      </p:sp>
      <p:sp>
        <p:nvSpPr>
          <p:cNvPr id="3" name="Content Placeholder 2">
            <a:extLst>
              <a:ext uri="{FF2B5EF4-FFF2-40B4-BE49-F238E27FC236}">
                <a16:creationId xmlns:a16="http://schemas.microsoft.com/office/drawing/2014/main" id="{5EF19B08-B6FB-DB4F-B7A9-20973E57E096}"/>
              </a:ext>
            </a:extLst>
          </p:cNvPr>
          <p:cNvSpPr>
            <a:spLocks noGrp="1"/>
          </p:cNvSpPr>
          <p:nvPr>
            <p:ph idx="1"/>
          </p:nvPr>
        </p:nvSpPr>
        <p:spPr>
          <a:xfrm>
            <a:off x="6038850" y="704850"/>
            <a:ext cx="5314950" cy="5251450"/>
          </a:xfrm>
        </p:spPr>
        <p:txBody>
          <a:bodyPr vert="horz" lIns="91440" tIns="45720" rIns="91440" bIns="45720" rtlCol="0" anchor="ctr">
            <a:normAutofit/>
          </a:bodyPr>
          <a:lstStyle/>
          <a:p>
            <a:r>
              <a:rPr lang="en-US" sz="2100">
                <a:solidFill>
                  <a:schemeClr val="bg1"/>
                </a:solidFill>
                <a:latin typeface="Garamond"/>
                <a:cs typeface="Calibri"/>
              </a:rPr>
              <a:t>MSAs are generally seen as a way for mid-size and large organizations to contract with vendors, service providers and licensors in an efficient manner without negotiating individual third-party agreements.</a:t>
            </a:r>
          </a:p>
          <a:p>
            <a:r>
              <a:rPr lang="en-US" sz="2100">
                <a:solidFill>
                  <a:schemeClr val="bg1"/>
                </a:solidFill>
                <a:latin typeface="Garamond"/>
                <a:cs typeface="Calibri"/>
              </a:rPr>
              <a:t>MSAs create consistency around contracting  and allow companies with high volumes of contracts to create common terms, resulting in more manageable contracts.</a:t>
            </a:r>
          </a:p>
        </p:txBody>
      </p:sp>
    </p:spTree>
    <p:extLst>
      <p:ext uri="{BB962C8B-B14F-4D97-AF65-F5344CB8AC3E}">
        <p14:creationId xmlns:p14="http://schemas.microsoft.com/office/powerpoint/2010/main" val="4258072005"/>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EC439-ACF6-AE4B-BAD2-4659662D0BB5}"/>
              </a:ext>
            </a:extLst>
          </p:cNvPr>
          <p:cNvSpPr>
            <a:spLocks noGrp="1"/>
          </p:cNvSpPr>
          <p:nvPr>
            <p:ph type="title"/>
          </p:nvPr>
        </p:nvSpPr>
        <p:spPr/>
        <p:txBody>
          <a:bodyPr/>
          <a:lstStyle/>
          <a:p>
            <a:r>
              <a:rPr lang="en-US">
                <a:latin typeface="Garamond"/>
              </a:rPr>
              <a:t>Common Appendices/Addendums in Master Service Agreements</a:t>
            </a:r>
          </a:p>
        </p:txBody>
      </p:sp>
      <p:sp>
        <p:nvSpPr>
          <p:cNvPr id="3" name="Content Placeholder 2">
            <a:extLst>
              <a:ext uri="{FF2B5EF4-FFF2-40B4-BE49-F238E27FC236}">
                <a16:creationId xmlns:a16="http://schemas.microsoft.com/office/drawing/2014/main" id="{D6E35DF5-AA70-0645-AD79-3BBDDE9DFF71}"/>
              </a:ext>
            </a:extLst>
          </p:cNvPr>
          <p:cNvSpPr>
            <a:spLocks noGrp="1"/>
          </p:cNvSpPr>
          <p:nvPr>
            <p:ph idx="1"/>
          </p:nvPr>
        </p:nvSpPr>
        <p:spPr/>
        <p:txBody>
          <a:bodyPr vert="horz" lIns="91440" tIns="45720" rIns="91440" bIns="45720" rtlCol="0" anchor="t">
            <a:normAutofit/>
          </a:bodyPr>
          <a:lstStyle/>
          <a:p>
            <a:endParaRPr lang="en-US" dirty="0">
              <a:latin typeface="Garamond"/>
            </a:endParaRPr>
          </a:p>
          <a:p>
            <a:endParaRPr lang="en-US">
              <a:latin typeface="Garamond"/>
            </a:endParaRPr>
          </a:p>
          <a:p>
            <a:endParaRPr lang="en-US">
              <a:latin typeface="Garamond"/>
            </a:endParaRPr>
          </a:p>
        </p:txBody>
      </p:sp>
      <p:graphicFrame>
        <p:nvGraphicFramePr>
          <p:cNvPr id="4" name="Diagram 4">
            <a:extLst>
              <a:ext uri="{FF2B5EF4-FFF2-40B4-BE49-F238E27FC236}">
                <a16:creationId xmlns:a16="http://schemas.microsoft.com/office/drawing/2014/main" id="{AA6ADC03-23D0-467D-8DAD-1338CF78B1FB}"/>
              </a:ext>
            </a:extLst>
          </p:cNvPr>
          <p:cNvGraphicFramePr/>
          <p:nvPr>
            <p:extLst>
              <p:ext uri="{D42A27DB-BD31-4B8C-83A1-F6EECF244321}">
                <p14:modId xmlns:p14="http://schemas.microsoft.com/office/powerpoint/2010/main" val="2802772859"/>
              </p:ext>
            </p:extLst>
          </p:nvPr>
        </p:nvGraphicFramePr>
        <p:xfrm>
          <a:off x="3464442" y="1821711"/>
          <a:ext cx="5147930" cy="40031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05367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8153E19-E207-6042-A2B3-8AD789E9A08F}"/>
              </a:ext>
            </a:extLst>
          </p:cNvPr>
          <p:cNvSpPr>
            <a:spLocks noGrp="1"/>
          </p:cNvSpPr>
          <p:nvPr>
            <p:ph type="title"/>
          </p:nvPr>
        </p:nvSpPr>
        <p:spPr>
          <a:xfrm>
            <a:off x="804671" y="640263"/>
            <a:ext cx="3284331" cy="5254510"/>
          </a:xfrm>
        </p:spPr>
        <p:txBody>
          <a:bodyPr>
            <a:normAutofit/>
          </a:bodyPr>
          <a:lstStyle/>
          <a:p>
            <a:r>
              <a:rPr lang="en-US">
                <a:latin typeface="Garamond"/>
              </a:rPr>
              <a:t>Case Study #1</a:t>
            </a:r>
          </a:p>
        </p:txBody>
      </p:sp>
      <p:sp>
        <p:nvSpPr>
          <p:cNvPr id="3" name="Content Placeholder 2">
            <a:extLst>
              <a:ext uri="{FF2B5EF4-FFF2-40B4-BE49-F238E27FC236}">
                <a16:creationId xmlns:a16="http://schemas.microsoft.com/office/drawing/2014/main" id="{C3E26DD6-D86D-8A45-B38F-AA25A984838F}"/>
              </a:ext>
            </a:extLst>
          </p:cNvPr>
          <p:cNvSpPr>
            <a:spLocks noGrp="1"/>
          </p:cNvSpPr>
          <p:nvPr>
            <p:ph idx="1"/>
          </p:nvPr>
        </p:nvSpPr>
        <p:spPr>
          <a:xfrm>
            <a:off x="5358384" y="640263"/>
            <a:ext cx="6028944" cy="5254510"/>
          </a:xfrm>
        </p:spPr>
        <p:txBody>
          <a:bodyPr vert="horz" lIns="91440" tIns="45720" rIns="91440" bIns="45720" rtlCol="0" anchor="ctr">
            <a:normAutofit/>
          </a:bodyPr>
          <a:lstStyle/>
          <a:p>
            <a:r>
              <a:rPr lang="en-US" sz="1700" b="1">
                <a:solidFill>
                  <a:schemeClr val="bg1"/>
                </a:solidFill>
                <a:latin typeface="Garamond"/>
              </a:rPr>
              <a:t>Background: </a:t>
            </a:r>
          </a:p>
          <a:p>
            <a:pPr lvl="1"/>
            <a:r>
              <a:rPr lang="en-US" sz="1700">
                <a:solidFill>
                  <a:schemeClr val="bg1"/>
                </a:solidFill>
                <a:latin typeface="Garamond"/>
              </a:rPr>
              <a:t>Company A enters into an MSA with Company B to access Company B’s research dataset comprising PII in its cloud-based research environment to carry out research analysis.</a:t>
            </a:r>
            <a:endParaRPr lang="en-US" sz="1700">
              <a:solidFill>
                <a:schemeClr val="bg1"/>
              </a:solidFill>
              <a:latin typeface="Garamond"/>
              <a:cs typeface="Calibri"/>
            </a:endParaRPr>
          </a:p>
          <a:p>
            <a:r>
              <a:rPr lang="en-US" sz="1700" b="1">
                <a:solidFill>
                  <a:schemeClr val="bg1"/>
                </a:solidFill>
                <a:latin typeface="Garamond"/>
                <a:cs typeface="Calibri"/>
              </a:rPr>
              <a:t>Terms:</a:t>
            </a:r>
          </a:p>
          <a:p>
            <a:pPr lvl="1"/>
            <a:r>
              <a:rPr lang="en-US" sz="1700">
                <a:solidFill>
                  <a:schemeClr val="bg1"/>
                </a:solidFill>
                <a:latin typeface="Garamond"/>
              </a:rPr>
              <a:t>Company A:</a:t>
            </a:r>
            <a:endParaRPr lang="en-US" sz="1700">
              <a:solidFill>
                <a:schemeClr val="bg1"/>
              </a:solidFill>
              <a:latin typeface="Garamond"/>
              <a:cs typeface="Calibri"/>
            </a:endParaRPr>
          </a:p>
          <a:p>
            <a:pPr lvl="2"/>
            <a:r>
              <a:rPr lang="en-US" sz="1700">
                <a:solidFill>
                  <a:schemeClr val="bg1"/>
                </a:solidFill>
                <a:latin typeface="Garamond"/>
              </a:rPr>
              <a:t>does not grant any software license;</a:t>
            </a:r>
            <a:endParaRPr lang="en-US" sz="1700">
              <a:solidFill>
                <a:schemeClr val="bg1"/>
              </a:solidFill>
              <a:latin typeface="Garamond"/>
              <a:cs typeface="Calibri"/>
            </a:endParaRPr>
          </a:p>
          <a:p>
            <a:pPr lvl="2"/>
            <a:r>
              <a:rPr lang="en-US" sz="1700">
                <a:solidFill>
                  <a:schemeClr val="bg1"/>
                </a:solidFill>
                <a:latin typeface="Garamond"/>
                <a:cs typeface="Calibri"/>
              </a:rPr>
              <a:t>maintains ownership of its ML algorithms and models; and</a:t>
            </a:r>
          </a:p>
          <a:p>
            <a:pPr lvl="2"/>
            <a:r>
              <a:rPr lang="en-US" sz="1700">
                <a:solidFill>
                  <a:schemeClr val="bg1"/>
                </a:solidFill>
                <a:latin typeface="Garamond"/>
                <a:cs typeface="Calibri"/>
              </a:rPr>
              <a:t>owns the resulting data </a:t>
            </a:r>
            <a:endParaRPr lang="en-US" sz="1700">
              <a:solidFill>
                <a:schemeClr val="bg1"/>
              </a:solidFill>
              <a:latin typeface="Garamond"/>
              <a:ea typeface="+mn-lt"/>
              <a:cs typeface="+mn-lt"/>
            </a:endParaRPr>
          </a:p>
          <a:p>
            <a:pPr lvl="1"/>
            <a:r>
              <a:rPr lang="en-US" sz="1700">
                <a:solidFill>
                  <a:schemeClr val="bg1"/>
                </a:solidFill>
                <a:latin typeface="Garamond"/>
                <a:cs typeface="Calibri" panose="020F0502020204030204"/>
              </a:rPr>
              <a:t>Company B:</a:t>
            </a:r>
            <a:endParaRPr lang="en-US" sz="1700">
              <a:solidFill>
                <a:schemeClr val="bg1"/>
              </a:solidFill>
              <a:latin typeface="Garamond"/>
            </a:endParaRPr>
          </a:p>
          <a:p>
            <a:pPr lvl="2"/>
            <a:r>
              <a:rPr lang="en-US" sz="1700">
                <a:solidFill>
                  <a:schemeClr val="bg1"/>
                </a:solidFill>
                <a:latin typeface="Garamond"/>
              </a:rPr>
              <a:t>grants a research license to Company A;</a:t>
            </a:r>
            <a:endParaRPr lang="en-US" sz="1700">
              <a:solidFill>
                <a:schemeClr val="bg1"/>
              </a:solidFill>
              <a:latin typeface="Garamond"/>
              <a:cs typeface="Calibri"/>
            </a:endParaRPr>
          </a:p>
          <a:p>
            <a:pPr lvl="2"/>
            <a:r>
              <a:rPr lang="en-US" sz="1700">
                <a:solidFill>
                  <a:schemeClr val="bg1"/>
                </a:solidFill>
                <a:latin typeface="Garamond"/>
              </a:rPr>
              <a:t>will maintain its research environment;</a:t>
            </a:r>
            <a:endParaRPr lang="en-US" sz="1700">
              <a:solidFill>
                <a:schemeClr val="bg1"/>
              </a:solidFill>
              <a:latin typeface="Garamond"/>
              <a:cs typeface="Calibri" panose="020F0502020204030204"/>
            </a:endParaRPr>
          </a:p>
          <a:p>
            <a:pPr lvl="2"/>
            <a:r>
              <a:rPr lang="en-US" sz="1700">
                <a:solidFill>
                  <a:schemeClr val="bg1"/>
                </a:solidFill>
                <a:latin typeface="Garamond"/>
              </a:rPr>
              <a:t>maintains the ownership of the research dataset; and</a:t>
            </a:r>
            <a:endParaRPr lang="en-US" sz="1700">
              <a:solidFill>
                <a:schemeClr val="bg1"/>
              </a:solidFill>
              <a:latin typeface="Garamond"/>
              <a:cs typeface="Calibri"/>
            </a:endParaRPr>
          </a:p>
          <a:p>
            <a:pPr lvl="2"/>
            <a:r>
              <a:rPr lang="en-US" sz="1700">
                <a:solidFill>
                  <a:schemeClr val="bg1"/>
                </a:solidFill>
                <a:latin typeface="Garamond"/>
              </a:rPr>
              <a:t>will abide by privacy provisions necessary for managing the research environment</a:t>
            </a:r>
            <a:endParaRPr lang="en-US" sz="1700">
              <a:solidFill>
                <a:schemeClr val="bg1"/>
              </a:solidFill>
              <a:latin typeface="Garamond"/>
              <a:cs typeface="Calibri"/>
            </a:endParaRPr>
          </a:p>
        </p:txBody>
      </p:sp>
    </p:spTree>
    <p:extLst>
      <p:ext uri="{BB962C8B-B14F-4D97-AF65-F5344CB8AC3E}">
        <p14:creationId xmlns:p14="http://schemas.microsoft.com/office/powerpoint/2010/main" val="3331309139"/>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a:extLst>
              <a:ext uri="{FF2B5EF4-FFF2-40B4-BE49-F238E27FC236}">
                <a16:creationId xmlns:a16="http://schemas.microsoft.com/office/drawing/2014/main" id="{64E585EA-75FD-4025-8270-F66A58A15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790F104A-CCF1-41DF-A022-2F85CA599A88}"/>
              </a:ext>
            </a:extLst>
          </p:cNvPr>
          <p:cNvSpPr>
            <a:spLocks noGrp="1"/>
          </p:cNvSpPr>
          <p:nvPr>
            <p:ph type="title"/>
          </p:nvPr>
        </p:nvSpPr>
        <p:spPr>
          <a:xfrm>
            <a:off x="833002" y="365125"/>
            <a:ext cx="10520702" cy="1325563"/>
          </a:xfrm>
        </p:spPr>
        <p:txBody>
          <a:bodyPr>
            <a:normAutofit/>
          </a:bodyPr>
          <a:lstStyle/>
          <a:p>
            <a:r>
              <a:rPr lang="en-US">
                <a:solidFill>
                  <a:srgbClr val="FFFFFF"/>
                </a:solidFill>
                <a:latin typeface="Garamond"/>
                <a:cs typeface="Calibri Light"/>
              </a:rPr>
              <a:t>Case Study #1 (continued)</a:t>
            </a:r>
            <a:endParaRPr lang="en-US">
              <a:solidFill>
                <a:srgbClr val="FFFFFF"/>
              </a:solidFill>
              <a:latin typeface="Garamond"/>
            </a:endParaRPr>
          </a:p>
        </p:txBody>
      </p:sp>
      <p:sp>
        <p:nvSpPr>
          <p:cNvPr id="3" name="Content Placeholder 2">
            <a:extLst>
              <a:ext uri="{FF2B5EF4-FFF2-40B4-BE49-F238E27FC236}">
                <a16:creationId xmlns:a16="http://schemas.microsoft.com/office/drawing/2014/main" id="{9546A0B7-93CF-4458-8E02-2019FD87C961}"/>
              </a:ext>
            </a:extLst>
          </p:cNvPr>
          <p:cNvSpPr>
            <a:spLocks noGrp="1"/>
          </p:cNvSpPr>
          <p:nvPr>
            <p:ph idx="1"/>
          </p:nvPr>
        </p:nvSpPr>
        <p:spPr>
          <a:xfrm>
            <a:off x="838201" y="2022601"/>
            <a:ext cx="10515598" cy="4154361"/>
          </a:xfrm>
        </p:spPr>
        <p:txBody>
          <a:bodyPr vert="horz" lIns="91440" tIns="45720" rIns="91440" bIns="45720" rtlCol="0" anchor="t">
            <a:normAutofit/>
          </a:bodyPr>
          <a:lstStyle/>
          <a:p>
            <a:r>
              <a:rPr lang="en-US" sz="2000" b="1" dirty="0">
                <a:solidFill>
                  <a:srgbClr val="FFFFFF"/>
                </a:solidFill>
                <a:latin typeface="Garamond"/>
                <a:cs typeface="Calibri"/>
              </a:rPr>
              <a:t>Intellectual Property Ownership. </a:t>
            </a:r>
            <a:endParaRPr lang="en-US" sz="2000" b="1" dirty="0">
              <a:solidFill>
                <a:srgbClr val="FFFFFF"/>
              </a:solidFill>
              <a:latin typeface="Garamond"/>
              <a:ea typeface="+mn-lt"/>
              <a:cs typeface="+mn-lt"/>
            </a:endParaRPr>
          </a:p>
          <a:p>
            <a:pPr lvl="1"/>
            <a:r>
              <a:rPr lang="en-US" sz="2000" b="1" dirty="0">
                <a:solidFill>
                  <a:srgbClr val="FFFFFF"/>
                </a:solidFill>
                <a:latin typeface="Garamond"/>
                <a:ea typeface="+mn-lt"/>
                <a:cs typeface="+mn-lt"/>
              </a:rPr>
              <a:t>Software and Documentation. </a:t>
            </a:r>
            <a:r>
              <a:rPr lang="en-US" sz="2000" dirty="0">
                <a:solidFill>
                  <a:srgbClr val="FFFFFF"/>
                </a:solidFill>
                <a:latin typeface="Garamond"/>
                <a:ea typeface="+mn-lt"/>
                <a:cs typeface="+mn-lt"/>
              </a:rPr>
              <a:t>Licensee acknowledges that, as between Licensee and Licensor, Licensor owns all right, title, and interest, including all intellectual property rights, in and to the Software and Documentation, including Updates or improvements thereto.</a:t>
            </a:r>
            <a:endParaRPr lang="en-US" sz="2000" dirty="0">
              <a:solidFill>
                <a:srgbClr val="FFFFFF"/>
              </a:solidFill>
              <a:latin typeface="Garamond"/>
              <a:cs typeface="Calibri"/>
            </a:endParaRPr>
          </a:p>
          <a:p>
            <a:pPr lvl="1"/>
            <a:r>
              <a:rPr lang="en-US" sz="2000" b="1" dirty="0">
                <a:solidFill>
                  <a:srgbClr val="FFFFFF"/>
                </a:solidFill>
                <a:latin typeface="Garamond"/>
                <a:cs typeface="Calibri"/>
              </a:rPr>
              <a:t>Results.</a:t>
            </a:r>
            <a:r>
              <a:rPr lang="en-US" sz="2000" dirty="0">
                <a:solidFill>
                  <a:srgbClr val="FFFFFF"/>
                </a:solidFill>
                <a:latin typeface="Garamond"/>
                <a:cs typeface="Calibri"/>
              </a:rPr>
              <a:t> </a:t>
            </a:r>
            <a:r>
              <a:rPr lang="en-US" sz="2000" dirty="0">
                <a:solidFill>
                  <a:srgbClr val="FFFFFF"/>
                </a:solidFill>
                <a:latin typeface="Garamond"/>
                <a:ea typeface="+mn-lt"/>
                <a:cs typeface="+mn-lt"/>
              </a:rPr>
              <a:t>Licensor acknowledges that, as between Licensee and Licensor, Licensee owns all right, title, and interest, to the Results.</a:t>
            </a:r>
            <a:endParaRPr lang="en-US" sz="2000" dirty="0">
              <a:solidFill>
                <a:srgbClr val="FFFFFF"/>
              </a:solidFill>
              <a:latin typeface="Garamond"/>
              <a:cs typeface="Calibri"/>
            </a:endParaRPr>
          </a:p>
          <a:p>
            <a:r>
              <a:rPr lang="en-US" sz="2000" dirty="0">
                <a:solidFill>
                  <a:srgbClr val="FFFFFF"/>
                </a:solidFill>
                <a:latin typeface="Garamond"/>
                <a:cs typeface="Calibri"/>
              </a:rPr>
              <a:t>Professional Services. Company B will provide to Company A the Professional Services, including those identified in an applicable Order.  Each Order will identify the relevant Professional Services.  If Company B provides Professional Services in the absence of an Order and Company A accepts such Professional Services, this Agreement will apply unless otherwise mutually agreed in writing.  Company B will provide all equipment, software, and supplies required to perform the Professional Services.  Company B will, at no cost to Company A, promptly and satisfactorily correct any non-conforming or defective Professional Services. </a:t>
            </a:r>
          </a:p>
          <a:p>
            <a:endParaRPr lang="en-US" sz="2000">
              <a:solidFill>
                <a:srgbClr val="FFFFFF"/>
              </a:solidFill>
              <a:latin typeface="Garamond"/>
              <a:cs typeface="Calibri"/>
            </a:endParaRPr>
          </a:p>
        </p:txBody>
      </p:sp>
    </p:spTree>
    <p:extLst>
      <p:ext uri="{BB962C8B-B14F-4D97-AF65-F5344CB8AC3E}">
        <p14:creationId xmlns:p14="http://schemas.microsoft.com/office/powerpoint/2010/main" val="204804660"/>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80E8FB4-1A93-9245-8A35-2A2EBF3278E8}"/>
              </a:ext>
            </a:extLst>
          </p:cNvPr>
          <p:cNvSpPr>
            <a:spLocks noGrp="1"/>
          </p:cNvSpPr>
          <p:nvPr>
            <p:ph type="title"/>
          </p:nvPr>
        </p:nvSpPr>
        <p:spPr>
          <a:xfrm>
            <a:off x="841248" y="704850"/>
            <a:ext cx="3785616" cy="2978150"/>
          </a:xfrm>
        </p:spPr>
        <p:txBody>
          <a:bodyPr anchor="b">
            <a:normAutofit/>
          </a:bodyPr>
          <a:lstStyle/>
          <a:p>
            <a:r>
              <a:rPr lang="en-US">
                <a:latin typeface="Garamond"/>
              </a:rPr>
              <a:t>Case Study#2</a:t>
            </a:r>
          </a:p>
        </p:txBody>
      </p:sp>
      <p:sp>
        <p:nvSpPr>
          <p:cNvPr id="3" name="Content Placeholder 2">
            <a:extLst>
              <a:ext uri="{FF2B5EF4-FFF2-40B4-BE49-F238E27FC236}">
                <a16:creationId xmlns:a16="http://schemas.microsoft.com/office/drawing/2014/main" id="{6FD2F076-09C4-6440-BC53-74B048FF1C45}"/>
              </a:ext>
            </a:extLst>
          </p:cNvPr>
          <p:cNvSpPr>
            <a:spLocks noGrp="1"/>
          </p:cNvSpPr>
          <p:nvPr>
            <p:ph idx="1"/>
          </p:nvPr>
        </p:nvSpPr>
        <p:spPr>
          <a:xfrm>
            <a:off x="6038850" y="1225240"/>
            <a:ext cx="5314950" cy="5251450"/>
          </a:xfrm>
        </p:spPr>
        <p:txBody>
          <a:bodyPr vert="horz" lIns="91440" tIns="45720" rIns="91440" bIns="45720" rtlCol="0" anchor="ctr">
            <a:noAutofit/>
          </a:bodyPr>
          <a:lstStyle/>
          <a:p>
            <a:r>
              <a:rPr lang="en-US" sz="1200" b="1" dirty="0">
                <a:solidFill>
                  <a:schemeClr val="bg1"/>
                </a:solidFill>
                <a:latin typeface="Garamond"/>
              </a:rPr>
              <a:t>Background:</a:t>
            </a:r>
          </a:p>
          <a:p>
            <a:pPr lvl="1"/>
            <a:r>
              <a:rPr lang="en-US" sz="1200" dirty="0">
                <a:solidFill>
                  <a:schemeClr val="bg1"/>
                </a:solidFill>
                <a:latin typeface="Garamond"/>
                <a:ea typeface="+mn-lt"/>
                <a:cs typeface="+mn-lt"/>
              </a:rPr>
              <a:t>Company A, an EU corporation, operating within the EU and US, offers a mobile device application that alerts its subscribers of location-based real-time safety incidents </a:t>
            </a:r>
          </a:p>
          <a:p>
            <a:pPr lvl="1"/>
            <a:r>
              <a:rPr lang="en-US" sz="1200" dirty="0">
                <a:solidFill>
                  <a:schemeClr val="bg1"/>
                </a:solidFill>
                <a:latin typeface="Garamond"/>
                <a:ea typeface="+mn-lt"/>
                <a:cs typeface="+mn-lt"/>
              </a:rPr>
              <a:t>Company A relies on crowdsourcing among its subscriber base to provide safety alerts. User’s sign up, and if an incident it reported, all users that subscribe to receiving alerts and are within proximity to the incident, receive a notice.</a:t>
            </a:r>
          </a:p>
          <a:p>
            <a:pPr lvl="1"/>
            <a:r>
              <a:rPr lang="en-US" sz="1200" dirty="0">
                <a:solidFill>
                  <a:schemeClr val="bg1"/>
                </a:solidFill>
                <a:latin typeface="Garamond"/>
                <a:ea typeface="+mn-lt"/>
                <a:cs typeface="+mn-lt"/>
              </a:rPr>
              <a:t>Company A relies on Company B, a U.S. Corporation, to efficiently process its EU and US subscriber data </a:t>
            </a:r>
          </a:p>
          <a:p>
            <a:r>
              <a:rPr lang="en-US" sz="1200" b="1" dirty="0">
                <a:solidFill>
                  <a:schemeClr val="bg1"/>
                </a:solidFill>
                <a:latin typeface="Garamond"/>
                <a:ea typeface="+mn-lt"/>
                <a:cs typeface="+mn-lt"/>
              </a:rPr>
              <a:t>Important Points:</a:t>
            </a:r>
          </a:p>
          <a:p>
            <a:pPr lvl="1"/>
            <a:r>
              <a:rPr lang="en-US" sz="1200" dirty="0">
                <a:solidFill>
                  <a:schemeClr val="bg1"/>
                </a:solidFill>
                <a:latin typeface="Garamond"/>
                <a:ea typeface="+mn-lt"/>
                <a:cs typeface="+mn-lt"/>
              </a:rPr>
              <a:t>Company A collects EU and US subscriber personal information to facilitate incident notifications</a:t>
            </a:r>
          </a:p>
          <a:p>
            <a:pPr lvl="1"/>
            <a:r>
              <a:rPr lang="en-US" sz="1200" dirty="0">
                <a:solidFill>
                  <a:schemeClr val="bg1"/>
                </a:solidFill>
                <a:latin typeface="Garamond"/>
                <a:ea typeface="+mn-lt"/>
                <a:cs typeface="+mn-lt"/>
              </a:rPr>
              <a:t>Data collected within the EU is transferred to a U.S. company for processing</a:t>
            </a:r>
            <a:endParaRPr lang="en-US" sz="1200" dirty="0">
              <a:solidFill>
                <a:schemeClr val="bg1"/>
              </a:solidFill>
              <a:latin typeface="Garamond"/>
            </a:endParaRPr>
          </a:p>
          <a:p>
            <a:pPr lvl="1"/>
            <a:r>
              <a:rPr lang="en-US" sz="1200" dirty="0">
                <a:solidFill>
                  <a:schemeClr val="bg1"/>
                </a:solidFill>
                <a:latin typeface="Garamond"/>
                <a:ea typeface="+mn-lt"/>
                <a:cs typeface="+mn-lt"/>
              </a:rPr>
              <a:t>Company A owns, or upon assignment by the creator will own, all right, title, and interest in all Work Product (including all IPR in such Work Product).  </a:t>
            </a:r>
            <a:endParaRPr lang="en-US" sz="1200" dirty="0">
              <a:solidFill>
                <a:schemeClr val="bg1"/>
              </a:solidFill>
              <a:cs typeface="Calibri"/>
            </a:endParaRPr>
          </a:p>
          <a:p>
            <a:r>
              <a:rPr lang="en-US" sz="1200" b="1" dirty="0">
                <a:solidFill>
                  <a:schemeClr val="bg1"/>
                </a:solidFill>
                <a:latin typeface="Garamond"/>
                <a:ea typeface="+mn-lt"/>
                <a:cs typeface="+mn-lt"/>
              </a:rPr>
              <a:t>Terms:</a:t>
            </a:r>
          </a:p>
          <a:p>
            <a:pPr lvl="1"/>
            <a:r>
              <a:rPr lang="en-US" sz="1200" dirty="0">
                <a:solidFill>
                  <a:schemeClr val="bg1"/>
                </a:solidFill>
                <a:latin typeface="Garamond"/>
                <a:ea typeface="+mn-lt"/>
                <a:cs typeface="+mn-lt"/>
              </a:rPr>
              <a:t>Data transfer agreements</a:t>
            </a:r>
            <a:endParaRPr lang="en-US" sz="1200" dirty="0">
              <a:solidFill>
                <a:schemeClr val="bg1"/>
              </a:solidFill>
              <a:latin typeface="Garamond"/>
              <a:cs typeface="Calibri"/>
            </a:endParaRPr>
          </a:p>
          <a:p>
            <a:pPr lvl="2"/>
            <a:r>
              <a:rPr lang="en-US" sz="1200" dirty="0" err="1">
                <a:solidFill>
                  <a:schemeClr val="bg1"/>
                </a:solidFill>
                <a:latin typeface="Garamond"/>
                <a:ea typeface="+mn-lt"/>
                <a:cs typeface="+mn-lt"/>
              </a:rPr>
              <a:t>Schrem</a:t>
            </a:r>
            <a:r>
              <a:rPr lang="en-US" sz="1200" dirty="0">
                <a:solidFill>
                  <a:schemeClr val="bg1"/>
                </a:solidFill>
                <a:latin typeface="Garamond"/>
                <a:ea typeface="+mn-lt"/>
                <a:cs typeface="+mn-lt"/>
              </a:rPr>
              <a:t> II decision</a:t>
            </a:r>
          </a:p>
          <a:p>
            <a:pPr lvl="2"/>
            <a:r>
              <a:rPr lang="en-US" sz="1200" dirty="0">
                <a:solidFill>
                  <a:schemeClr val="bg1"/>
                </a:solidFill>
                <a:latin typeface="Garamond"/>
                <a:ea typeface="+mn-lt"/>
                <a:cs typeface="+mn-lt"/>
              </a:rPr>
              <a:t>Privacy Shield</a:t>
            </a:r>
          </a:p>
          <a:p>
            <a:pPr lvl="2"/>
            <a:r>
              <a:rPr lang="en-US" sz="1200" dirty="0">
                <a:solidFill>
                  <a:schemeClr val="bg1"/>
                </a:solidFill>
                <a:latin typeface="Garamond"/>
                <a:ea typeface="+mn-lt"/>
                <a:cs typeface="+mn-lt"/>
              </a:rPr>
              <a:t>Standard Contracts Clauses (SSCs)</a:t>
            </a:r>
          </a:p>
          <a:p>
            <a:pPr lvl="2"/>
            <a:r>
              <a:rPr lang="en-US" sz="1200" dirty="0">
                <a:solidFill>
                  <a:schemeClr val="bg1"/>
                </a:solidFill>
                <a:latin typeface="Garamond"/>
                <a:ea typeface="+mn-lt"/>
                <a:cs typeface="+mn-lt"/>
              </a:rPr>
              <a:t>Binding Corporate Rules (BCRs)</a:t>
            </a:r>
          </a:p>
          <a:p>
            <a:pPr lvl="1"/>
            <a:r>
              <a:rPr lang="en-US" sz="1200" dirty="0">
                <a:solidFill>
                  <a:schemeClr val="bg1"/>
                </a:solidFill>
                <a:latin typeface="Garamond"/>
                <a:ea typeface="+mn-lt"/>
                <a:cs typeface="+mn-lt"/>
              </a:rPr>
              <a:t>Data minimization</a:t>
            </a:r>
          </a:p>
          <a:p>
            <a:pPr lvl="1"/>
            <a:r>
              <a:rPr lang="en-US" sz="1200" dirty="0">
                <a:solidFill>
                  <a:schemeClr val="bg1"/>
                </a:solidFill>
                <a:latin typeface="Garamond"/>
                <a:ea typeface="+mn-lt"/>
                <a:cs typeface="+mn-lt"/>
              </a:rPr>
              <a:t>Data anonymization</a:t>
            </a:r>
          </a:p>
          <a:p>
            <a:endParaRPr lang="en-US" sz="1000" b="1">
              <a:solidFill>
                <a:schemeClr val="bg1"/>
              </a:solidFill>
              <a:latin typeface="Garamond"/>
              <a:ea typeface="+mn-lt"/>
              <a:cs typeface="+mn-lt"/>
            </a:endParaRPr>
          </a:p>
          <a:p>
            <a:endParaRPr lang="en-US" sz="1000" b="1">
              <a:solidFill>
                <a:schemeClr val="bg1"/>
              </a:solidFill>
              <a:latin typeface="Garamond"/>
              <a:cs typeface="Calibri"/>
            </a:endParaRPr>
          </a:p>
        </p:txBody>
      </p:sp>
    </p:spTree>
    <p:extLst>
      <p:ext uri="{BB962C8B-B14F-4D97-AF65-F5344CB8AC3E}">
        <p14:creationId xmlns:p14="http://schemas.microsoft.com/office/powerpoint/2010/main" val="226397656"/>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1">
            <a:extLst>
              <a:ext uri="{FF2B5EF4-FFF2-40B4-BE49-F238E27FC236}">
                <a16:creationId xmlns:a16="http://schemas.microsoft.com/office/drawing/2014/main" id="{64E585EA-75FD-4025-8270-F66A58A15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2B6CC9D8-7C74-4FDC-B5E1-BA530543519D}"/>
              </a:ext>
            </a:extLst>
          </p:cNvPr>
          <p:cNvSpPr>
            <a:spLocks noGrp="1"/>
          </p:cNvSpPr>
          <p:nvPr>
            <p:ph type="title"/>
          </p:nvPr>
        </p:nvSpPr>
        <p:spPr>
          <a:xfrm>
            <a:off x="833002" y="365125"/>
            <a:ext cx="10520702" cy="1325563"/>
          </a:xfrm>
        </p:spPr>
        <p:txBody>
          <a:bodyPr>
            <a:normAutofit/>
          </a:bodyPr>
          <a:lstStyle/>
          <a:p>
            <a:r>
              <a:rPr lang="en-US">
                <a:solidFill>
                  <a:srgbClr val="FFFFFF"/>
                </a:solidFill>
                <a:cs typeface="Calibri Light"/>
              </a:rPr>
              <a:t>Case Study #2 (continued)</a:t>
            </a:r>
            <a:endParaRPr lang="en-US">
              <a:solidFill>
                <a:srgbClr val="FFFFFF"/>
              </a:solidFill>
            </a:endParaRPr>
          </a:p>
        </p:txBody>
      </p:sp>
      <p:sp>
        <p:nvSpPr>
          <p:cNvPr id="3" name="Content Placeholder 2">
            <a:extLst>
              <a:ext uri="{FF2B5EF4-FFF2-40B4-BE49-F238E27FC236}">
                <a16:creationId xmlns:a16="http://schemas.microsoft.com/office/drawing/2014/main" id="{6E380215-764D-475E-ADA1-EC2515356562}"/>
              </a:ext>
            </a:extLst>
          </p:cNvPr>
          <p:cNvSpPr>
            <a:spLocks noGrp="1"/>
          </p:cNvSpPr>
          <p:nvPr>
            <p:ph idx="1"/>
          </p:nvPr>
        </p:nvSpPr>
        <p:spPr>
          <a:xfrm>
            <a:off x="838201" y="2022601"/>
            <a:ext cx="10515598" cy="4154361"/>
          </a:xfrm>
        </p:spPr>
        <p:txBody>
          <a:bodyPr vert="horz" lIns="91440" tIns="45720" rIns="91440" bIns="45720" rtlCol="0" anchor="t">
            <a:normAutofit/>
          </a:bodyPr>
          <a:lstStyle/>
          <a:p>
            <a:pPr>
              <a:spcBef>
                <a:spcPts val="0"/>
              </a:spcBef>
              <a:spcAft>
                <a:spcPts val="600"/>
              </a:spcAft>
            </a:pPr>
            <a:r>
              <a:rPr lang="en-US" sz="2000" b="1" dirty="0">
                <a:solidFill>
                  <a:srgbClr val="FFFFFF"/>
                </a:solidFill>
                <a:latin typeface="Garamond"/>
              </a:rPr>
              <a:t>Additional Background:</a:t>
            </a:r>
            <a:r>
              <a:rPr lang="en-US" sz="2000" dirty="0">
                <a:solidFill>
                  <a:srgbClr val="FFFFFF"/>
                </a:solidFill>
                <a:latin typeface="Garamond"/>
              </a:rPr>
              <a:t> </a:t>
            </a:r>
            <a:endParaRPr lang="en-US" sz="2000" dirty="0">
              <a:solidFill>
                <a:srgbClr val="FFFFFF"/>
              </a:solidFill>
              <a:latin typeface="Garamond"/>
              <a:ea typeface="+mn-lt"/>
              <a:cs typeface="+mn-lt"/>
            </a:endParaRPr>
          </a:p>
          <a:p>
            <a:pPr lvl="1">
              <a:spcBef>
                <a:spcPts val="0"/>
              </a:spcBef>
              <a:spcAft>
                <a:spcPts val="600"/>
              </a:spcAft>
            </a:pPr>
            <a:r>
              <a:rPr lang="en-US" sz="2000" dirty="0">
                <a:solidFill>
                  <a:srgbClr val="FFFFFF"/>
                </a:solidFill>
                <a:latin typeface="Garamond"/>
              </a:rPr>
              <a:t>Company A has expanded its services to include a new contact tracing feature, which uses Bluetooth technology to keep a log of a user’s close-contact with other subscribers over a 14-day period. If one subscriber indicates on the app that they test positive to an infectious disease, then all other subscribers that came into contact with the subscriber over the 14-day period, receive an alert. </a:t>
            </a:r>
            <a:endParaRPr lang="en-US" sz="2000" dirty="0">
              <a:solidFill>
                <a:srgbClr val="FFFFFF"/>
              </a:solidFill>
              <a:latin typeface="Garamond"/>
              <a:ea typeface="+mn-lt"/>
              <a:cs typeface="+mn-lt"/>
            </a:endParaRPr>
          </a:p>
          <a:p>
            <a:pPr lvl="1">
              <a:spcBef>
                <a:spcPts val="0"/>
              </a:spcBef>
              <a:spcAft>
                <a:spcPts val="600"/>
              </a:spcAft>
            </a:pPr>
            <a:endParaRPr lang="en-US" sz="2000">
              <a:solidFill>
                <a:srgbClr val="FFFFFF"/>
              </a:solidFill>
              <a:latin typeface="Garamond"/>
              <a:ea typeface="+mn-lt"/>
              <a:cs typeface="+mn-lt"/>
            </a:endParaRPr>
          </a:p>
          <a:p>
            <a:pPr>
              <a:spcBef>
                <a:spcPts val="0"/>
              </a:spcBef>
              <a:spcAft>
                <a:spcPts val="600"/>
              </a:spcAft>
            </a:pPr>
            <a:r>
              <a:rPr lang="en-US" sz="2000" b="1" dirty="0">
                <a:solidFill>
                  <a:srgbClr val="FFFFFF"/>
                </a:solidFill>
                <a:latin typeface="Garamond"/>
              </a:rPr>
              <a:t>Important Point </a:t>
            </a:r>
            <a:r>
              <a:rPr lang="en-US" sz="2000" dirty="0">
                <a:solidFill>
                  <a:srgbClr val="FFFFFF"/>
                </a:solidFill>
                <a:latin typeface="Garamond"/>
              </a:rPr>
              <a:t> </a:t>
            </a:r>
            <a:endParaRPr lang="en-US" sz="2000" dirty="0">
              <a:solidFill>
                <a:srgbClr val="FFFFFF"/>
              </a:solidFill>
              <a:latin typeface="Garamond"/>
              <a:ea typeface="+mn-lt"/>
              <a:cs typeface="+mn-lt"/>
            </a:endParaRPr>
          </a:p>
          <a:p>
            <a:pPr lvl="1">
              <a:spcBef>
                <a:spcPts val="0"/>
              </a:spcBef>
              <a:spcAft>
                <a:spcPts val="600"/>
              </a:spcAft>
            </a:pPr>
            <a:r>
              <a:rPr lang="en-US" sz="2000" dirty="0">
                <a:solidFill>
                  <a:srgbClr val="FFFFFF"/>
                </a:solidFill>
                <a:latin typeface="Garamond"/>
              </a:rPr>
              <a:t>Scope of subscriber consent (i.e. contact tracing feature only)</a:t>
            </a:r>
            <a:endParaRPr lang="en-US" sz="2000" dirty="0">
              <a:solidFill>
                <a:srgbClr val="FFFFFF"/>
              </a:solidFill>
            </a:endParaRPr>
          </a:p>
        </p:txBody>
      </p:sp>
      <p:sp>
        <p:nvSpPr>
          <p:cNvPr id="4" name="TextBox 3">
            <a:extLst>
              <a:ext uri="{FF2B5EF4-FFF2-40B4-BE49-F238E27FC236}">
                <a16:creationId xmlns:a16="http://schemas.microsoft.com/office/drawing/2014/main" id="{1DAFACDA-A0A4-48F4-AE20-940235C0B4F5}"/>
              </a:ext>
            </a:extLst>
          </p:cNvPr>
          <p:cNvSpPr txBox="1"/>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buChar char="•"/>
            </a:pPr>
            <a:endParaRPr lang="en-US" dirty="0">
              <a:latin typeface="Garamond"/>
              <a:cs typeface="Arial"/>
            </a:endParaRPr>
          </a:p>
        </p:txBody>
      </p:sp>
    </p:spTree>
    <p:extLst>
      <p:ext uri="{BB962C8B-B14F-4D97-AF65-F5344CB8AC3E}">
        <p14:creationId xmlns:p14="http://schemas.microsoft.com/office/powerpoint/2010/main" val="3866947027"/>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1496</Words>
  <Application>Microsoft Office PowerPoint</Application>
  <PresentationFormat>Widescreen</PresentationFormat>
  <Paragraphs>135</Paragraphs>
  <Slides>15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Garamond</vt:lpstr>
      <vt:lpstr>Office Theme</vt:lpstr>
      <vt:lpstr>Modifying MSAs for IP and Privacy Provisions </vt:lpstr>
      <vt:lpstr>Agenda</vt:lpstr>
      <vt:lpstr>What are Master Service Agreements?</vt:lpstr>
      <vt:lpstr>Utility of Master Service Agreements in Mid to Large Organizations</vt:lpstr>
      <vt:lpstr>Common Appendices/Addendums in Master Service Agreements</vt:lpstr>
      <vt:lpstr>Case Study #1</vt:lpstr>
      <vt:lpstr>Case Study #1 (continued)</vt:lpstr>
      <vt:lpstr>Case Study#2</vt:lpstr>
      <vt:lpstr>Case Study #2 (continued)</vt:lpstr>
      <vt:lpstr>Sample Privacy/Security Clause</vt:lpstr>
      <vt:lpstr>Case Study #3</vt:lpstr>
      <vt:lpstr>Case Study #3 (continued)</vt:lpstr>
      <vt:lpstr>Best Practices for Negotiating in Situations with Asymmetrical Bargaining Power </vt:lpstr>
      <vt:lpstr>Best Practices for Negotiating in Situations with Asymmetrical Bargaining Power </vt:lpstr>
      <vt:lpstr>Question &amp; Answer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Modifying MSAs for IP and Privacy Provisions </dc:title>
  <dc:creator>Gloria Maeng</dc:creator>
  <cp:lastModifiedBy>Kirby Pratt</cp:lastModifiedBy>
  <cp:revision>688</cp:revision>
  <dcterms:created xsi:type="dcterms:W3CDTF">2020-09-16T19:27:03Z</dcterms:created>
  <dcterms:modified xsi:type="dcterms:W3CDTF">2020-09-29T18:35:31Z</dcterms:modified>
</cp:coreProperties>
</file>