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81" r:id="rId3"/>
    <p:sldId id="294" r:id="rId4"/>
    <p:sldId id="295" r:id="rId5"/>
    <p:sldId id="283" r:id="rId6"/>
    <p:sldId id="282" r:id="rId7"/>
    <p:sldId id="289" r:id="rId8"/>
    <p:sldId id="290" r:id="rId9"/>
    <p:sldId id="499" r:id="rId10"/>
    <p:sldId id="291" r:id="rId11"/>
    <p:sldId id="297" r:id="rId12"/>
    <p:sldId id="293" r:id="rId13"/>
    <p:sldId id="304" r:id="rId14"/>
    <p:sldId id="338" r:id="rId15"/>
    <p:sldId id="339" r:id="rId16"/>
    <p:sldId id="340" r:id="rId17"/>
    <p:sldId id="284" r:id="rId18"/>
    <p:sldId id="341" r:id="rId19"/>
    <p:sldId id="342" r:id="rId20"/>
    <p:sldId id="343" r:id="rId21"/>
    <p:sldId id="344" r:id="rId22"/>
    <p:sldId id="345" r:id="rId23"/>
    <p:sldId id="285" r:id="rId24"/>
    <p:sldId id="346" r:id="rId25"/>
    <p:sldId id="347" r:id="rId26"/>
    <p:sldId id="329" r:id="rId27"/>
    <p:sldId id="330" r:id="rId28"/>
    <p:sldId id="314" r:id="rId29"/>
    <p:sldId id="315" r:id="rId30"/>
    <p:sldId id="336" r:id="rId31"/>
    <p:sldId id="348" r:id="rId32"/>
    <p:sldId id="298" r:id="rId33"/>
    <p:sldId id="299" r:id="rId34"/>
    <p:sldId id="300" r:id="rId35"/>
    <p:sldId id="321" r:id="rId36"/>
    <p:sldId id="327" r:id="rId37"/>
    <p:sldId id="316" r:id="rId38"/>
    <p:sldId id="317" r:id="rId39"/>
    <p:sldId id="334" r:id="rId40"/>
    <p:sldId id="349" r:id="rId41"/>
    <p:sldId id="498" r:id="rId42"/>
    <p:sldId id="497" r:id="rId43"/>
    <p:sldId id="280"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126"/>
    <a:srgbClr val="6E6E6E"/>
    <a:srgbClr val="37A09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3693" autoAdjust="0"/>
  </p:normalViewPr>
  <p:slideViewPr>
    <p:cSldViewPr>
      <p:cViewPr varScale="1">
        <p:scale>
          <a:sx n="69" d="100"/>
          <a:sy n="69" d="100"/>
        </p:scale>
        <p:origin x="21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9F0EE4-C342-4AF5-9B00-8E037880DE7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F8B5BBEE-6370-4BDE-AE12-13861E267FB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smtClean="0">
                <a:latin typeface="Arial" charset="0"/>
              </a:defRPr>
            </a:lvl1pPr>
          </a:lstStyle>
          <a:p>
            <a:pPr>
              <a:defRPr/>
            </a:pPr>
            <a:fld id="{6742C091-7420-4C96-A984-D8C0A1DA4172}" type="datetimeFigureOut">
              <a:rPr lang="en-US"/>
              <a:pPr>
                <a:defRPr/>
              </a:pPr>
              <a:t>8/3/20</a:t>
            </a:fld>
            <a:endParaRPr lang="en-US"/>
          </a:p>
        </p:txBody>
      </p:sp>
      <p:sp>
        <p:nvSpPr>
          <p:cNvPr id="4" name="Slide Image Placeholder 3">
            <a:extLst>
              <a:ext uri="{FF2B5EF4-FFF2-40B4-BE49-F238E27FC236}">
                <a16:creationId xmlns:a16="http://schemas.microsoft.com/office/drawing/2014/main" id="{636C9749-13CC-4DB4-84F0-DFA5CE3CD20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9DE9309-45BF-48BF-8C08-1A28713C1B3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51C039C-A482-4235-8248-A3CD4D1A73E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692A7BE-EFCB-424F-A4C7-464E635E29B7}"/>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hangingPunct="1">
              <a:defRPr sz="1200" smtClean="0">
                <a:latin typeface="Arial" charset="0"/>
              </a:defRPr>
            </a:lvl1pPr>
          </a:lstStyle>
          <a:p>
            <a:pPr>
              <a:defRPr/>
            </a:pPr>
            <a:fld id="{89E8C1A0-23B3-4FBF-8A9A-A396BBB6E53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Who</a:t>
            </a:r>
            <a:r>
              <a:rPr lang="en-US" dirty="0"/>
              <a:t> does the CCPA </a:t>
            </a:r>
            <a:r>
              <a:rPr lang="en-US" b="1" dirty="0"/>
              <a:t>protect</a:t>
            </a:r>
            <a:r>
              <a:rPr lang="en-US" dirty="0"/>
              <a:t> and who has to </a:t>
            </a:r>
            <a:r>
              <a:rPr lang="en-US" b="1" dirty="0"/>
              <a:t>comply</a:t>
            </a:r>
            <a:r>
              <a:rPr lang="en-US" dirty="0"/>
              <a:t>?</a:t>
            </a:r>
          </a:p>
          <a:p>
            <a:endParaRPr lang="en-US" dirty="0"/>
          </a:p>
          <a:p>
            <a:r>
              <a:rPr lang="en-US" dirty="0"/>
              <a:t>CCPA Protects </a:t>
            </a:r>
            <a:r>
              <a:rPr lang="en-US" b="1" dirty="0"/>
              <a:t>California residents</a:t>
            </a:r>
            <a:endParaRPr lang="en-US" b="1" dirty="0">
              <a:solidFill>
                <a:srgbClr val="CE1126"/>
              </a:solidFill>
            </a:endParaRPr>
          </a:p>
          <a:p>
            <a:endParaRPr lang="en-US" dirty="0"/>
          </a:p>
          <a:p>
            <a:r>
              <a:rPr lang="en-US" dirty="0"/>
              <a:t>CCPA covers companies </a:t>
            </a:r>
            <a:r>
              <a:rPr lang="en-US" b="1" dirty="0"/>
              <a:t>doing business in California</a:t>
            </a:r>
            <a:r>
              <a:rPr lang="en-US" dirty="0"/>
              <a:t>, but this goes </a:t>
            </a:r>
            <a:r>
              <a:rPr lang="en-US" b="1" dirty="0"/>
              <a:t>beyond</a:t>
            </a:r>
            <a:r>
              <a:rPr lang="en-US" dirty="0"/>
              <a:t> being geographically located in California:</a:t>
            </a:r>
          </a:p>
          <a:p>
            <a:r>
              <a:rPr lang="en-US" dirty="0"/>
              <a:t>Instead, </a:t>
            </a:r>
            <a:r>
              <a:rPr lang="en-US" b="1" dirty="0"/>
              <a:t>CCPA applies to any business, whether or not geographically located in California, that collects and/or sells the personal information of California residents</a:t>
            </a:r>
            <a:r>
              <a:rPr lang="en-US" dirty="0"/>
              <a:t>. </a:t>
            </a:r>
          </a:p>
          <a:p>
            <a:endParaRPr lang="en-US" dirty="0"/>
          </a:p>
          <a:p>
            <a:r>
              <a:rPr lang="en-US" dirty="0"/>
              <a:t>So, that </a:t>
            </a:r>
            <a:r>
              <a:rPr lang="en-US" b="1" dirty="0"/>
              <a:t>can easily cover many of your businesses residing here in Texas</a:t>
            </a:r>
            <a:r>
              <a:rPr lang="en-US" dirty="0"/>
              <a:t>.  When you consider the reach that most businesses have with their online presence (including their websites and social media) and the ability to collect personal information </a:t>
            </a:r>
            <a:r>
              <a:rPr lang="en-US" b="1" dirty="0"/>
              <a:t>electronically</a:t>
            </a:r>
            <a:r>
              <a:rPr lang="en-US" dirty="0"/>
              <a:t>, you can see that the CCPA can extend well beyond the boundaries of the state.</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There are </a:t>
            </a:r>
            <a:r>
              <a:rPr lang="en-US" b="1" dirty="0"/>
              <a:t>other criteria </a:t>
            </a:r>
            <a:r>
              <a:rPr lang="en-US" dirty="0"/>
              <a:t>to apply to determine whether a business is subject to the CCPA, which we will cover in the next slide.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What</a:t>
            </a:r>
            <a:r>
              <a:rPr lang="en-US" dirty="0"/>
              <a:t> </a:t>
            </a:r>
            <a:r>
              <a:rPr lang="en-US" b="1" dirty="0"/>
              <a:t>compliance obligations </a:t>
            </a:r>
            <a:r>
              <a:rPr lang="en-US" dirty="0"/>
              <a:t>does the CCPA impose on businesses?  How does it </a:t>
            </a:r>
            <a:r>
              <a:rPr lang="en-US" b="1" dirty="0"/>
              <a:t>impact</a:t>
            </a:r>
            <a:r>
              <a:rPr lang="en-US" dirty="0"/>
              <a:t> your companies?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Create operational responsibilities for businesses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[Read from slide]</a:t>
            </a:r>
          </a:p>
          <a:p>
            <a:endParaRPr lang="en-US" dirty="0"/>
          </a:p>
          <a:p>
            <a:r>
              <a:rPr lang="en-US" dirty="0"/>
              <a:t>(Note that “collects” or “sells” are broad concepts.  “Collect” for example includes </a:t>
            </a:r>
            <a:r>
              <a:rPr lang="en-US" b="1" dirty="0"/>
              <a:t>gathering</a:t>
            </a:r>
            <a:r>
              <a:rPr lang="en-US" dirty="0"/>
              <a:t> or </a:t>
            </a:r>
            <a:r>
              <a:rPr lang="en-US" b="1" dirty="0"/>
              <a:t>receiving</a:t>
            </a:r>
            <a:r>
              <a:rPr lang="en-US" dirty="0"/>
              <a:t> data, but also </a:t>
            </a:r>
            <a:r>
              <a:rPr lang="en-US" b="1" dirty="0"/>
              <a:t>accessing</a:t>
            </a:r>
            <a:r>
              <a:rPr lang="en-US" dirty="0"/>
              <a:t> it, whether </a:t>
            </a:r>
            <a:r>
              <a:rPr lang="en-US" b="1" dirty="0"/>
              <a:t>actively or passively</a:t>
            </a:r>
            <a:r>
              <a:rPr lang="en-US" dirty="0"/>
              <a:t>.  “Selling” for example includes for “</a:t>
            </a:r>
            <a:r>
              <a:rPr lang="en-US" b="1" dirty="0"/>
              <a:t>monetary</a:t>
            </a:r>
            <a:r>
              <a:rPr lang="en-US" dirty="0"/>
              <a:t> </a:t>
            </a:r>
            <a:r>
              <a:rPr lang="en-US" b="1" dirty="0"/>
              <a:t>or other valuable consideration</a:t>
            </a:r>
            <a:r>
              <a:rPr lang="en-US" dirty="0"/>
              <a:t>.” )</a:t>
            </a:r>
          </a:p>
          <a:p>
            <a:endParaRPr lang="en-US" dirty="0"/>
          </a:p>
          <a:p>
            <a:r>
              <a:rPr lang="en-US" dirty="0"/>
              <a:t>In order to meet these heightened operational responsibilities, we advise clients to </a:t>
            </a:r>
            <a:r>
              <a:rPr lang="en-US" b="1" dirty="0"/>
              <a:t>perform a data mapping and inventory exercise</a:t>
            </a:r>
            <a:r>
              <a:rPr lang="en-US" dirty="0"/>
              <a:t>.  Only if a company understands </a:t>
            </a:r>
            <a:r>
              <a:rPr lang="en-US" b="1" dirty="0"/>
              <a:t>what</a:t>
            </a:r>
            <a:r>
              <a:rPr lang="en-US" dirty="0"/>
              <a:t> personal information it has about a customer, </a:t>
            </a:r>
            <a:r>
              <a:rPr lang="en-US" b="1" dirty="0"/>
              <a:t>where</a:t>
            </a:r>
            <a:r>
              <a:rPr lang="en-US" dirty="0"/>
              <a:t> it </a:t>
            </a:r>
            <a:r>
              <a:rPr lang="en-US" b="1" dirty="0"/>
              <a:t>comes from</a:t>
            </a:r>
            <a:r>
              <a:rPr lang="en-US" dirty="0"/>
              <a:t>, </a:t>
            </a:r>
            <a:r>
              <a:rPr lang="en-US" b="1" dirty="0"/>
              <a:t>where it is stored</a:t>
            </a:r>
            <a:r>
              <a:rPr lang="en-US" dirty="0"/>
              <a:t>, and </a:t>
            </a:r>
            <a:r>
              <a:rPr lang="en-US" b="1" dirty="0"/>
              <a:t>where it is being transferred</a:t>
            </a:r>
            <a:r>
              <a:rPr lang="en-US" dirty="0"/>
              <a:t>, will that company be able to satisfy the new rights belonging to California residents. </a:t>
            </a:r>
          </a:p>
          <a:p>
            <a:endParaRPr lang="en-US" dirty="0"/>
          </a:p>
          <a:p>
            <a:r>
              <a:rPr lang="en-US" dirty="0"/>
              <a:t>Often, personal information is </a:t>
            </a:r>
            <a:r>
              <a:rPr lang="en-US" b="1" dirty="0"/>
              <a:t>not just stored in one place </a:t>
            </a:r>
            <a:r>
              <a:rPr lang="en-US" dirty="0"/>
              <a:t>or </a:t>
            </a:r>
            <a:r>
              <a:rPr lang="en-US" b="1" dirty="0"/>
              <a:t>used by just one group </a:t>
            </a:r>
            <a:r>
              <a:rPr lang="en-US" dirty="0"/>
              <a:t>within the business.  There may be many databases that capture and store personal information about customers; those databases may be internally controlled by different stakeholders in the organization; and they are maintained for different purposes.  So, performing a data mapping and inventory exercise is </a:t>
            </a:r>
            <a:r>
              <a:rPr lang="en-US" b="1" dirty="0"/>
              <a:t>usually a team sport that involves legal, business, and IT team members</a:t>
            </a:r>
            <a:r>
              <a:rPr lang="en-US" dirty="0"/>
              <a:t>.</a:t>
            </a:r>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a:t>
            </a:fld>
            <a:endParaRPr lang="en-US"/>
          </a:p>
        </p:txBody>
      </p:sp>
    </p:spTree>
    <p:extLst>
      <p:ext uri="{BB962C8B-B14F-4D97-AF65-F5344CB8AC3E}">
        <p14:creationId xmlns:p14="http://schemas.microsoft.com/office/powerpoint/2010/main" val="2114762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Utah recently became the </a:t>
            </a:r>
            <a:r>
              <a:rPr lang="en-US" sz="1200" b="1" i="0" kern="1200" dirty="0">
                <a:solidFill>
                  <a:srgbClr val="CE1126"/>
                </a:solidFill>
                <a:effectLst/>
                <a:latin typeface="+mn-lt"/>
                <a:ea typeface="+mn-ea"/>
                <a:cs typeface="+mn-cs"/>
              </a:rPr>
              <a:t>first state </a:t>
            </a:r>
            <a:r>
              <a:rPr lang="en-US" sz="1200" b="0" i="0" kern="1200" dirty="0">
                <a:solidFill>
                  <a:schemeClr val="tx1"/>
                </a:solidFill>
                <a:effectLst/>
                <a:latin typeface="+mn-lt"/>
                <a:ea typeface="+mn-ea"/>
                <a:cs typeface="+mn-cs"/>
              </a:rPr>
              <a:t>to enact a law specifically designed to </a:t>
            </a:r>
            <a:r>
              <a:rPr lang="en-US" sz="1200" b="1" i="0" kern="1200" dirty="0">
                <a:solidFill>
                  <a:schemeClr val="tx1"/>
                </a:solidFill>
                <a:effectLst/>
                <a:latin typeface="+mn-lt"/>
                <a:ea typeface="+mn-ea"/>
                <a:cs typeface="+mn-cs"/>
              </a:rPr>
              <a:t>protect private electronic information </a:t>
            </a:r>
            <a:r>
              <a:rPr lang="en-US" sz="1200" b="0" i="0" kern="1200" dirty="0">
                <a:solidFill>
                  <a:schemeClr val="tx1"/>
                </a:solidFill>
                <a:effectLst/>
                <a:latin typeface="+mn-lt"/>
                <a:ea typeface="+mn-ea"/>
                <a:cs typeface="+mn-cs"/>
              </a:rPr>
              <a:t>stored with third parties from </a:t>
            </a:r>
            <a:r>
              <a:rPr lang="en-US" sz="1200" b="1" i="0" kern="1200" dirty="0">
                <a:solidFill>
                  <a:schemeClr val="tx1"/>
                </a:solidFill>
                <a:effectLst/>
                <a:latin typeface="+mn-lt"/>
                <a:ea typeface="+mn-ea"/>
                <a:cs typeface="+mn-cs"/>
              </a:rPr>
              <a:t>collection by law enforcement without a valid warrant</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Difference from CCPA </a:t>
            </a:r>
            <a:r>
              <a:rPr lang="en-US" sz="1200" b="0" i="0" kern="1200" dirty="0">
                <a:solidFill>
                  <a:schemeClr val="tx1"/>
                </a:solidFill>
                <a:effectLst/>
                <a:latin typeface="+mn-lt"/>
                <a:ea typeface="+mn-ea"/>
                <a:cs typeface="+mn-cs"/>
              </a:rPr>
              <a:t>- The CCPA only covers electronic data privacy from a consumer perspective, not from that of preventing disclosures to Law enforcement agencies.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Warrant - Aside from strict exceptions for stolen devices, a search warrant will be required in order for Law enforcement to obtain location information, stored data, or transmitted data from an electronic device for a criminal investigation or prosecution, as well as electronic information or data sent by the owner of that data to a remote computing service provider.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Timing and Notification - Within fourteen days of obtaining the information or data as a result of a warrant (with thirty-day delays available from the court), </a:t>
            </a:r>
            <a:r>
              <a:rPr lang="en-US" sz="1200" b="1" i="0" kern="1200" dirty="0">
                <a:solidFill>
                  <a:schemeClr val="tx1"/>
                </a:solidFill>
                <a:effectLst/>
                <a:latin typeface="+mn-lt"/>
                <a:ea typeface="+mn-ea"/>
                <a:cs typeface="+mn-cs"/>
              </a:rPr>
              <a:t>the agency must notify the data owner </a:t>
            </a:r>
            <a:r>
              <a:rPr lang="en-US" sz="1200" b="0" i="0" kern="1200" dirty="0">
                <a:solidFill>
                  <a:schemeClr val="tx1"/>
                </a:solidFill>
                <a:effectLst/>
                <a:latin typeface="+mn-lt"/>
                <a:ea typeface="+mn-ea"/>
                <a:cs typeface="+mn-cs"/>
              </a:rPr>
              <a:t>about the alleged offense and identify the Law enforcement agency and the judge who authorized the warrant.  </a:t>
            </a:r>
          </a:p>
          <a:p>
            <a:endParaRPr lang="en-US" dirty="0"/>
          </a:p>
          <a:p>
            <a:r>
              <a:rPr lang="en-US" dirty="0"/>
              <a:t>Subscriber Records - </a:t>
            </a:r>
            <a:r>
              <a:rPr lang="en-US" sz="1200" b="0" i="0" kern="1200" dirty="0">
                <a:solidFill>
                  <a:schemeClr val="tx1"/>
                </a:solidFill>
                <a:effectLst/>
                <a:latin typeface="+mn-lt"/>
                <a:ea typeface="+mn-ea"/>
                <a:cs typeface="+mn-cs"/>
              </a:rPr>
              <a:t> The new law precludes Law enforcement agencies from using subscriber records without a warrant.  For example, cellular service providers each have vast subscriber records containing personal and financial information regarding a user’s name, address, phone records, types of service used, and credit card numbers, among other details.  None of this information is accessible without a warrant under Utah’s new Law.</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12</a:t>
            </a:fld>
            <a:endParaRPr lang="en-US"/>
          </a:p>
        </p:txBody>
      </p:sp>
    </p:spTree>
    <p:extLst>
      <p:ext uri="{BB962C8B-B14F-4D97-AF65-F5344CB8AC3E}">
        <p14:creationId xmlns:p14="http://schemas.microsoft.com/office/powerpoint/2010/main" val="1427883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26</a:t>
            </a:fld>
            <a:endParaRPr lang="en-US" dirty="0"/>
          </a:p>
        </p:txBody>
      </p:sp>
    </p:spTree>
    <p:extLst>
      <p:ext uri="{BB962C8B-B14F-4D97-AF65-F5344CB8AC3E}">
        <p14:creationId xmlns:p14="http://schemas.microsoft.com/office/powerpoint/2010/main" val="2867377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29</a:t>
            </a:fld>
            <a:endParaRPr lang="en-US" dirty="0"/>
          </a:p>
        </p:txBody>
      </p:sp>
    </p:spTree>
    <p:extLst>
      <p:ext uri="{BB962C8B-B14F-4D97-AF65-F5344CB8AC3E}">
        <p14:creationId xmlns:p14="http://schemas.microsoft.com/office/powerpoint/2010/main" val="1751916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Republican US Senators announced plans to introduce this ACT on April 30, 2020.  We don’t know if it will be passed as it isn’t a bipartisan effort.  Still very early.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 Act would “provide all Americans with more transparency, choice, and control over the collection and use of their personal health, geolocation, and proximity data” during the COVID-19 public health emergency. </a:t>
            </a:r>
            <a:endParaRPr lang="en-US" dirty="0"/>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35</a:t>
            </a:fld>
            <a:endParaRPr lang="en-US" dirty="0"/>
          </a:p>
        </p:txBody>
      </p:sp>
    </p:spTree>
    <p:extLst>
      <p:ext uri="{BB962C8B-B14F-4D97-AF65-F5344CB8AC3E}">
        <p14:creationId xmlns:p14="http://schemas.microsoft.com/office/powerpoint/2010/main" val="1694570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36</a:t>
            </a:fld>
            <a:endParaRPr lang="en-US" dirty="0"/>
          </a:p>
        </p:txBody>
      </p:sp>
    </p:spTree>
    <p:extLst>
      <p:ext uri="{BB962C8B-B14F-4D97-AF65-F5344CB8AC3E}">
        <p14:creationId xmlns:p14="http://schemas.microsoft.com/office/powerpoint/2010/main" val="295135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CCPA applies only to businesses – threshold question is to determine whether your organization is covered:</a:t>
            </a:r>
          </a:p>
          <a:p>
            <a:r>
              <a:rPr lang="en-US" dirty="0"/>
              <a:t>	-annual gross revenues in excess of $25M; or</a:t>
            </a:r>
          </a:p>
          <a:p>
            <a:r>
              <a:rPr lang="en-US" dirty="0"/>
              <a:t>	- buy, receive for commercial purposes, sell, or share for commercial purposes the personal information of 50,000 or more consumers, households or devices; </a:t>
            </a:r>
            <a:r>
              <a:rPr lang="en-US" b="1" dirty="0"/>
              <a:t>or</a:t>
            </a:r>
          </a:p>
          <a:p>
            <a:r>
              <a:rPr lang="en-US" dirty="0"/>
              <a:t>	- derive 50% or more of your annual revenue from selling consumer’s personal information</a:t>
            </a:r>
          </a:p>
          <a:p>
            <a:endParaRPr lang="en-US" b="1" dirty="0"/>
          </a:p>
          <a:p>
            <a:r>
              <a:rPr lang="en-US" b="1" dirty="0"/>
              <a:t>Does not cover non-profit organizations</a:t>
            </a:r>
          </a:p>
          <a:p>
            <a:endParaRPr lang="en-US" dirty="0"/>
          </a:p>
          <a:p>
            <a:r>
              <a:rPr lang="en-US" b="1" dirty="0"/>
              <a:t>Samir: What additional obligations?</a:t>
            </a:r>
          </a:p>
          <a:p>
            <a:endParaRPr lang="en-US" dirty="0"/>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3</a:t>
            </a:fld>
            <a:endParaRPr lang="en-US"/>
          </a:p>
        </p:txBody>
      </p:sp>
    </p:spTree>
    <p:extLst>
      <p:ext uri="{BB962C8B-B14F-4D97-AF65-F5344CB8AC3E}">
        <p14:creationId xmlns:p14="http://schemas.microsoft.com/office/powerpoint/2010/main" val="3588155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CCPA’s </a:t>
            </a:r>
            <a:r>
              <a:rPr lang="en-US" b="1" dirty="0"/>
              <a:t>definition of “personal information” </a:t>
            </a:r>
            <a:r>
              <a:rPr lang="en-US" dirty="0"/>
              <a:t>is </a:t>
            </a:r>
            <a:r>
              <a:rPr lang="en-US" b="1" dirty="0"/>
              <a:t>far broader </a:t>
            </a:r>
            <a:r>
              <a:rPr lang="en-US" dirty="0"/>
              <a:t>than under various U.S. state and federal laws.  For example, it is broader than “PII” under many US State data breach laws.  It is more in line with the EU’s GDPR.</a:t>
            </a:r>
          </a:p>
          <a:p>
            <a:endParaRPr lang="en-US" dirty="0"/>
          </a:p>
          <a:p>
            <a:r>
              <a:rPr lang="en-US" dirty="0"/>
              <a:t>Includes many of the usual categories of information: names, unique personal identifiers, account names, SSN, driver’s license numbers, passport numbers, biometric information, and “other similar identifiers”.  But, it also includes aliases, </a:t>
            </a:r>
            <a:r>
              <a:rPr lang="en-US" b="1" dirty="0"/>
              <a:t>IP addresses, geolocation data, internet activity</a:t>
            </a:r>
            <a:r>
              <a:rPr lang="en-US" dirty="0"/>
              <a:t> (including browsing and search history as well as web tracking data), professional and employment information, and education information.  It does exclude publicly available information.</a:t>
            </a:r>
          </a:p>
          <a:p>
            <a:endParaRPr lang="en-US" dirty="0"/>
          </a:p>
          <a:p>
            <a:r>
              <a:rPr lang="en-US" dirty="0"/>
              <a:t>Although </a:t>
            </a:r>
            <a:r>
              <a:rPr lang="en-US" b="1" dirty="0"/>
              <a:t>not expressly excluded from the definition of “personal information” </a:t>
            </a:r>
            <a:r>
              <a:rPr lang="en-US" dirty="0"/>
              <a:t>it may be possible for a business to avoid the CCPA’s scope if it </a:t>
            </a:r>
            <a:r>
              <a:rPr lang="en-US" b="1" dirty="0"/>
              <a:t>de-identifies or pseudonymizes personal information</a:t>
            </a:r>
            <a:r>
              <a:rPr lang="en-US" dirty="0"/>
              <a:t>.</a:t>
            </a:r>
          </a:p>
          <a:p>
            <a:endParaRPr lang="en-US" dirty="0"/>
          </a:p>
          <a:p>
            <a:r>
              <a:rPr lang="en-US" b="1" dirty="0"/>
              <a:t>“Consumer”</a:t>
            </a:r>
            <a:r>
              <a:rPr lang="en-US" dirty="0"/>
              <a:t>: If your business collects information from </a:t>
            </a:r>
            <a:r>
              <a:rPr lang="en-US" b="1" dirty="0"/>
              <a:t>natural persons who live in California</a:t>
            </a:r>
            <a:r>
              <a:rPr lang="en-US" dirty="0"/>
              <a:t>, CCPA </a:t>
            </a:r>
            <a:r>
              <a:rPr lang="en-US" b="1" dirty="0"/>
              <a:t>applies</a:t>
            </a:r>
            <a:r>
              <a:rPr lang="en-US" dirty="0"/>
              <a:t> even if they are </a:t>
            </a:r>
            <a:r>
              <a:rPr lang="en-US" b="1" dirty="0"/>
              <a:t>travelling outside of the state when they disclose their personal information</a:t>
            </a:r>
            <a:r>
              <a:rPr lang="en-US" dirty="0"/>
              <a:t>.  So, if your business only operates in Texas but it collects personal information from a California resident when they visit Texas, the law still applies.  However, there is an exclusion for businesses that collect or sell a consumer’s personal information “if every aspect of the commercial conduct takes place wholly outside of California.”  Example that is often used is that the exception would apply if a California resident visits a single-source restaurant located outside of California but the exception would not apply if the California resident makes a reservation at the restaurant while still in California.</a:t>
            </a:r>
          </a:p>
          <a:p>
            <a:endParaRPr lang="en-US" dirty="0"/>
          </a:p>
          <a:p>
            <a:r>
              <a:rPr lang="en-US" b="1" dirty="0"/>
              <a:t>Exception to “selling”</a:t>
            </a:r>
            <a:r>
              <a:rPr lang="en-US" dirty="0"/>
              <a:t>: Excludes </a:t>
            </a:r>
            <a:r>
              <a:rPr lang="en-US" b="1" dirty="0"/>
              <a:t>use for a business purpose </a:t>
            </a:r>
            <a:r>
              <a:rPr lang="en-US" dirty="0"/>
              <a:t>– using personal information </a:t>
            </a:r>
            <a:r>
              <a:rPr lang="en-US" b="1" dirty="0"/>
              <a:t>for the operational purposes of the business </a:t>
            </a:r>
            <a:r>
              <a:rPr lang="en-US" dirty="0"/>
              <a:t>or its service provider, so long as it is “</a:t>
            </a:r>
            <a:r>
              <a:rPr lang="en-US" b="1" dirty="0"/>
              <a:t>reasonably necessary and proportionate </a:t>
            </a:r>
            <a:r>
              <a:rPr lang="en-US" dirty="0"/>
              <a:t>to achieve the </a:t>
            </a:r>
            <a:r>
              <a:rPr lang="en-US" b="1" dirty="0"/>
              <a:t>operational purpose for which the personal information was collected </a:t>
            </a:r>
            <a:r>
              <a:rPr lang="en-US" dirty="0"/>
              <a:t>or processed.”  E.g., detecting security incidents; fulfilling orders or processing payment; short term “transient use” that isn’t for profiling.    Consumer’s rights under CCPA also would not apply to any business that only collects personal information for a </a:t>
            </a:r>
            <a:r>
              <a:rPr lang="en-US" b="1" dirty="0"/>
              <a:t>“single, one-time transaction” </a:t>
            </a:r>
            <a:r>
              <a:rPr lang="en-US" dirty="0"/>
              <a:t>provided the business doesn’t sell the information, retain it, or use it to “reidentify or otherwise link information” to the consumer.  </a:t>
            </a:r>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4</a:t>
            </a:fld>
            <a:endParaRPr lang="en-US"/>
          </a:p>
        </p:txBody>
      </p:sp>
    </p:spTree>
    <p:extLst>
      <p:ext uri="{BB962C8B-B14F-4D97-AF65-F5344CB8AC3E}">
        <p14:creationId xmlns:p14="http://schemas.microsoft.com/office/powerpoint/2010/main" val="665805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specific additional rights of consumers under the CCPA.</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Note that the consumer’s </a:t>
            </a:r>
            <a:r>
              <a:rPr lang="en-US" b="1" dirty="0"/>
              <a:t>“right to know” </a:t>
            </a:r>
            <a:r>
              <a:rPr lang="en-US" dirty="0"/>
              <a:t>what personal information a business collects for the </a:t>
            </a:r>
            <a:r>
              <a:rPr lang="en-US" b="1" dirty="0"/>
              <a:t>first time </a:t>
            </a:r>
            <a:r>
              <a:rPr lang="en-US" dirty="0"/>
              <a:t>gives consumer’s a </a:t>
            </a:r>
            <a:r>
              <a:rPr lang="en-US" b="1" dirty="0"/>
              <a:t>right to request specific information and thereby creates an operational responsibility for business</a:t>
            </a:r>
            <a:r>
              <a:rPr lang="en-US" dirty="0"/>
              <a:t>.  It is in response to these rights to request information by consumers, that a </a:t>
            </a:r>
            <a:r>
              <a:rPr lang="en-US" b="1" dirty="0"/>
              <a:t>company’s data mapping and inventory will pay off</a:t>
            </a:r>
            <a:r>
              <a:rPr lang="en-US" dirty="0"/>
              <a:t>.  The law requires a business to give the answers to the consumer’s requests, </a:t>
            </a:r>
            <a:r>
              <a:rPr lang="en-US" b="1" dirty="0"/>
              <a:t>free of charge, within 45 days, in an electronic format.  </a:t>
            </a:r>
            <a:r>
              <a:rPr lang="en-US" dirty="0"/>
              <a:t>The request can be with respect to information </a:t>
            </a:r>
            <a:r>
              <a:rPr lang="en-US" b="1" dirty="0"/>
              <a:t>collected in the 12 month period preceding the access request</a:t>
            </a:r>
            <a:r>
              <a:rPr lang="en-US" dirty="0"/>
              <a:t>.  Essentially, businesses should prepare for these requests by </a:t>
            </a:r>
            <a:r>
              <a:rPr lang="en-US" b="1" dirty="0"/>
              <a:t>building an internal system that will allow them to respond in a timely manner</a:t>
            </a:r>
            <a:r>
              <a:rPr lang="en-US" dirty="0"/>
              <a:t>.  In addition, employees should be trained in how to help consumers exercise their rights.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a:t>
            </a:r>
            <a:r>
              <a:rPr lang="en-US" b="1" dirty="0"/>
              <a:t>“right to delete” </a:t>
            </a:r>
            <a:r>
              <a:rPr lang="en-US" dirty="0"/>
              <a:t>requires business to </a:t>
            </a:r>
            <a:r>
              <a:rPr lang="en-US" b="1" dirty="0"/>
              <a:t>comply within 45 days of receiving a verified request </a:t>
            </a:r>
            <a:r>
              <a:rPr lang="en-US" dirty="0"/>
              <a:t>and </a:t>
            </a:r>
            <a:r>
              <a:rPr lang="en-US" b="1" dirty="0"/>
              <a:t>applies to any service provides of the business </a:t>
            </a:r>
            <a:r>
              <a:rPr lang="en-US" dirty="0"/>
              <a:t>as well.  So, </a:t>
            </a:r>
            <a:r>
              <a:rPr lang="en-US" b="1" dirty="0"/>
              <a:t>again</a:t>
            </a:r>
            <a:r>
              <a:rPr lang="en-US" dirty="0"/>
              <a:t>, the </a:t>
            </a:r>
            <a:r>
              <a:rPr lang="en-US" b="1" dirty="0"/>
              <a:t>data mapping and inventory exercise is necessary </a:t>
            </a:r>
            <a:r>
              <a:rPr lang="en-US" dirty="0"/>
              <a:t>to allow a business to meet this new consumer right.  One key </a:t>
            </a:r>
            <a:r>
              <a:rPr lang="en-US" b="1" dirty="0"/>
              <a:t>exception</a:t>
            </a:r>
            <a:r>
              <a:rPr lang="en-US" dirty="0"/>
              <a:t> exists, which is that a business may maintain the personal information for “</a:t>
            </a:r>
            <a:r>
              <a:rPr lang="en-US" b="1" dirty="0"/>
              <a:t>internal uses</a:t>
            </a:r>
            <a:r>
              <a:rPr lang="en-US" dirty="0"/>
              <a:t>” and to allow business to:</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 </a:t>
            </a:r>
            <a:r>
              <a:rPr lang="en-US" b="1" dirty="0"/>
              <a:t>complete the transaction </a:t>
            </a:r>
            <a:r>
              <a:rPr lang="en-US" dirty="0"/>
              <a:t>for which the personal information was collected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 </a:t>
            </a:r>
            <a:r>
              <a:rPr lang="en-US" b="1" dirty="0"/>
              <a:t>provide a good or service </a:t>
            </a:r>
            <a:r>
              <a:rPr lang="en-US" dirty="0"/>
              <a:t>the consumer requested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 </a:t>
            </a:r>
            <a:r>
              <a:rPr lang="en-US" b="1" dirty="0"/>
              <a:t>perform a contract </a:t>
            </a:r>
            <a:r>
              <a:rPr lang="en-US" dirty="0"/>
              <a:t>between the business and the consumer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 </a:t>
            </a:r>
            <a:r>
              <a:rPr lang="en-US" b="1" dirty="0"/>
              <a:t>detect security incidents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among other legitimate uses.</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a:t>
            </a:r>
            <a:r>
              <a:rPr lang="en-US" b="1" dirty="0"/>
              <a:t>right to opt out</a:t>
            </a:r>
            <a:r>
              <a:rPr lang="en-US" dirty="0"/>
              <a:t>” requires businesses to </a:t>
            </a:r>
            <a:r>
              <a:rPr lang="en-US" b="1" dirty="0"/>
              <a:t>not sell consumer’s personal information </a:t>
            </a:r>
            <a:r>
              <a:rPr lang="en-US" dirty="0"/>
              <a:t>“unless the consumer subsequently provides </a:t>
            </a:r>
            <a:r>
              <a:rPr lang="en-US" b="1" dirty="0"/>
              <a:t>express authorization</a:t>
            </a:r>
            <a:r>
              <a:rPr lang="en-US" dirty="0"/>
              <a:t>” for such sale. With respect to the consumer’s right to “opt out of sale,” the CCPA specifically requires business who sell personal information to </a:t>
            </a:r>
            <a:r>
              <a:rPr lang="en-US" b="1" dirty="0"/>
              <a:t>provide a “clear and conspicuous” link on the business’ homepage, titled “Do Not Sell My Personal Information”.  </a:t>
            </a:r>
            <a:r>
              <a:rPr lang="en-US" dirty="0"/>
              <a:t>Thus, in addition to advising our clients to perform a data mapping and inventor exercise, and review and revise their privacy policy, </a:t>
            </a:r>
            <a:r>
              <a:rPr lang="en-US" b="1" dirty="0"/>
              <a:t>we also advise clients to review their website and include this “Do not sell” link if required</a:t>
            </a:r>
            <a:r>
              <a:rPr lang="en-US"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Right to non-discrimination </a:t>
            </a:r>
            <a:r>
              <a:rPr lang="en-US" dirty="0"/>
              <a:t>relates to the </a:t>
            </a:r>
            <a:r>
              <a:rPr lang="en-US" b="1" dirty="0"/>
              <a:t>prices and quality of goods and services </a:t>
            </a:r>
            <a:r>
              <a:rPr lang="en-US" dirty="0"/>
              <a:t>a business provides to its consumers and protects </a:t>
            </a:r>
            <a:r>
              <a:rPr lang="en-US" b="1" dirty="0"/>
              <a:t>consumers who exercise their privacy rights under the CCPA</a:t>
            </a:r>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Business cannot (1) deny service; (2) charge a higher price; (3) provide lower quality goods or services; or (4) suggest that 2 or 3 will occur.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However, business can charge different prices or provide different levels of quality of goods or services to consumers that exercise their privacy rights “if the </a:t>
            </a:r>
            <a:r>
              <a:rPr lang="en-US" b="1" dirty="0"/>
              <a:t>difference is related to value provided by the consumer’s data</a:t>
            </a:r>
            <a:r>
              <a:rPr lang="en-US" dirty="0"/>
              <a:t>.”  In other words, </a:t>
            </a:r>
            <a:r>
              <a:rPr lang="en-US" b="1" dirty="0"/>
              <a:t>business can offer financial incentives </a:t>
            </a:r>
            <a:r>
              <a:rPr lang="en-US" dirty="0"/>
              <a:t>for collecting personal information (e.g., loyalty rewards program – don’t have to scrap it just yet), but only up to the value of the personal data that they collect from each customer.  </a:t>
            </a:r>
            <a:r>
              <a:rPr lang="en-US" b="1" dirty="0"/>
              <a:t>There is still much debate and not much consensus yet on the value of this personal information, so that is something will develop in the coming months and years.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Loyalty Programs – </a:t>
            </a:r>
            <a:r>
              <a:rPr lang="en-US" sz="1200" b="0" i="0" kern="1200" dirty="0">
                <a:solidFill>
                  <a:schemeClr val="tx1"/>
                </a:solidFill>
                <a:effectLst/>
                <a:latin typeface="+mn-lt"/>
                <a:ea typeface="+mn-ea"/>
                <a:cs typeface="+mn-cs"/>
              </a:rPr>
              <a:t>A loyalty program is not subject to further restrictions under the regulations if members are permitted to delete their data </a:t>
            </a:r>
            <a:r>
              <a:rPr lang="en-US" sz="1200" b="1" i="0" kern="1200" dirty="0">
                <a:solidFill>
                  <a:schemeClr val="tx1"/>
                </a:solidFill>
                <a:effectLst/>
                <a:latin typeface="+mn-lt"/>
                <a:ea typeface="+mn-ea"/>
                <a:cs typeface="+mn-cs"/>
              </a:rPr>
              <a:t>for purposes other than program administration</a:t>
            </a:r>
            <a:r>
              <a:rPr lang="en-US" sz="1200" b="0" i="0" kern="1200" dirty="0">
                <a:solidFill>
                  <a:schemeClr val="tx1"/>
                </a:solidFill>
                <a:effectLst/>
                <a:latin typeface="+mn-lt"/>
                <a:ea typeface="+mn-ea"/>
                <a:cs typeface="+mn-cs"/>
              </a:rPr>
              <a:t>, and their rights “to know” (i.e., access their personal information) and to opt out of third-party commercial transfers (i.e., do not sell) </a:t>
            </a:r>
            <a:r>
              <a:rPr lang="en-US" sz="1200" b="1" i="0" kern="1200" dirty="0">
                <a:solidFill>
                  <a:schemeClr val="tx1"/>
                </a:solidFill>
                <a:effectLst/>
                <a:latin typeface="+mn-lt"/>
                <a:ea typeface="+mn-ea"/>
                <a:cs typeface="+mn-cs"/>
              </a:rPr>
              <a:t>are not encumbered by program requirements</a:t>
            </a:r>
            <a:r>
              <a:rPr lang="en-US" sz="1200" b="0" i="0" kern="1200" dirty="0">
                <a:solidFill>
                  <a:schemeClr val="tx1"/>
                </a:solidFill>
                <a:effectLst/>
                <a:latin typeface="+mn-lt"/>
                <a:ea typeface="+mn-ea"/>
                <a:cs typeface="+mn-cs"/>
              </a:rPr>
              <a:t>. However, if the program does limit CCPA rights, then for it to be legal under the CCPA the company must (a) establish that the </a:t>
            </a:r>
            <a:r>
              <a:rPr lang="en-US" sz="1200" b="1" i="0" kern="1200" dirty="0">
                <a:solidFill>
                  <a:schemeClr val="tx1"/>
                </a:solidFill>
                <a:effectLst/>
                <a:latin typeface="+mn-lt"/>
                <a:ea typeface="+mn-ea"/>
                <a:cs typeface="+mn-cs"/>
              </a:rPr>
              <a:t>program’s benefits are reasonably related to the value of the PI</a:t>
            </a:r>
            <a:r>
              <a:rPr lang="en-US" sz="1200" b="0" i="0" kern="1200" dirty="0">
                <a:solidFill>
                  <a:schemeClr val="tx1"/>
                </a:solidFill>
                <a:effectLst/>
                <a:latin typeface="+mn-lt"/>
                <a:ea typeface="+mn-ea"/>
                <a:cs typeface="+mn-cs"/>
              </a:rPr>
              <a:t> that is subject to the CCPA limitations; and (b) comply with the CCPA’s and regulations’ provisions regarding operation of offering financial incentives for limitation of CCPA rights, which include certain notices in the privacy policy, express opt-in, and the ability to opt out and regain all CCPA rights. Accordingly, the CCPA does not mean the end for loyalty programs – the sky is not falling. </a:t>
            </a:r>
            <a:r>
              <a:rPr lang="en-US" sz="1200" b="1" i="0" kern="1200" dirty="0">
                <a:solidFill>
                  <a:schemeClr val="tx1"/>
                </a:solidFill>
                <a:effectLst/>
                <a:latin typeface="+mn-lt"/>
                <a:ea typeface="+mn-ea"/>
                <a:cs typeface="+mn-cs"/>
              </a:rPr>
              <a:t>But it does create more complexity for companies seeking to maintain compliant loyalty or rewards programs. </a:t>
            </a:r>
            <a:endParaRPr lang="en-US" b="1"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5</a:t>
            </a:fld>
            <a:endParaRPr lang="en-US"/>
          </a:p>
        </p:txBody>
      </p:sp>
    </p:spTree>
    <p:extLst>
      <p:ext uri="{BB962C8B-B14F-4D97-AF65-F5344CB8AC3E}">
        <p14:creationId xmlns:p14="http://schemas.microsoft.com/office/powerpoint/2010/main" val="137124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new business obligations are designed to </a:t>
            </a:r>
            <a:r>
              <a:rPr lang="en-US" b="1" dirty="0"/>
              <a:t>promote transparency </a:t>
            </a:r>
            <a:r>
              <a:rPr lang="en-US" dirty="0"/>
              <a:t>to consumers about what personal information of theirs is being collected, for what business purpose, is being sold, and to whom, among other things.  </a:t>
            </a:r>
          </a:p>
          <a:p>
            <a:endParaRPr lang="en-US" dirty="0"/>
          </a:p>
          <a:p>
            <a:r>
              <a:rPr lang="en-US" dirty="0"/>
              <a:t>Many of the </a:t>
            </a:r>
            <a:r>
              <a:rPr lang="en-US" b="1" dirty="0"/>
              <a:t>notices</a:t>
            </a:r>
            <a:r>
              <a:rPr lang="en-US" dirty="0"/>
              <a:t> and </a:t>
            </a:r>
            <a:r>
              <a:rPr lang="en-US" b="1" dirty="0"/>
              <a:t>disclosures</a:t>
            </a:r>
            <a:r>
              <a:rPr lang="en-US" dirty="0"/>
              <a:t> described in this slide can usually be </a:t>
            </a:r>
            <a:r>
              <a:rPr lang="en-US" b="1" dirty="0"/>
              <a:t>provided in a company’s “online privacy notice.”  </a:t>
            </a:r>
            <a:r>
              <a:rPr lang="en-US" dirty="0"/>
              <a:t>Thus, in addition to performing a data mapping and inventory exercise, </a:t>
            </a:r>
            <a:r>
              <a:rPr lang="en-US" b="1" dirty="0"/>
              <a:t>we also counsel clients to review and revise their “online privacy notice” to be compliant with the CCPA.  </a:t>
            </a:r>
          </a:p>
          <a:p>
            <a:endParaRPr lang="en-US" b="1" dirty="0"/>
          </a:p>
          <a:p>
            <a:r>
              <a:rPr lang="en-US" dirty="0"/>
              <a:t>The privacy notice also typically describes:</a:t>
            </a:r>
          </a:p>
          <a:p>
            <a:r>
              <a:rPr lang="en-US" dirty="0"/>
              <a:t>	-the consumer’s rights to request certain categories of information, </a:t>
            </a:r>
          </a:p>
          <a:p>
            <a:r>
              <a:rPr lang="en-US" dirty="0"/>
              <a:t>	- the right to request deletion of their information, </a:t>
            </a:r>
          </a:p>
          <a:p>
            <a:r>
              <a:rPr lang="en-US" dirty="0"/>
              <a:t>	- the right to not be discriminated against for exercising their rights, and </a:t>
            </a:r>
          </a:p>
          <a:p>
            <a:r>
              <a:rPr lang="en-US" dirty="0"/>
              <a:t>	- the procedure to make a request.</a:t>
            </a:r>
          </a:p>
          <a:p>
            <a:endParaRPr lang="en-US" b="1" dirty="0"/>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6</a:t>
            </a:fld>
            <a:endParaRPr lang="en-US"/>
          </a:p>
        </p:txBody>
      </p:sp>
    </p:spTree>
    <p:extLst>
      <p:ext uri="{BB962C8B-B14F-4D97-AF65-F5344CB8AC3E}">
        <p14:creationId xmlns:p14="http://schemas.microsoft.com/office/powerpoint/2010/main" val="387420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a:t>
            </a:r>
            <a:r>
              <a:rPr lang="en-US" dirty="0"/>
              <a:t>: If a business sells the profiles of 100 users who have requested that their information not be sold, the maximum penalty is $250,000, not $2,500 ($750k if intentional).</a:t>
            </a:r>
          </a:p>
          <a:p>
            <a:endParaRPr lang="en-US" dirty="0"/>
          </a:p>
          <a:p>
            <a:r>
              <a:rPr lang="en-US" dirty="0"/>
              <a:t>Get ready for class action lawsuits in California following data breaches.  Under CCPA, an individual need not show any actual harm caused by a data breach in order to seek $750 damage per data breach incident.  Assume a data breach where 10,000 California residents are affected, the defendant would be exposed to $7.5M damages in a class action lawsuit.</a:t>
            </a:r>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7</a:t>
            </a:fld>
            <a:endParaRPr lang="en-US"/>
          </a:p>
        </p:txBody>
      </p:sp>
    </p:spTree>
    <p:extLst>
      <p:ext uri="{BB962C8B-B14F-4D97-AF65-F5344CB8AC3E}">
        <p14:creationId xmlns:p14="http://schemas.microsoft.com/office/powerpoint/2010/main" val="209816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9</a:t>
            </a:fld>
            <a:endParaRPr lang="en-US"/>
          </a:p>
        </p:txBody>
      </p:sp>
    </p:spTree>
    <p:extLst>
      <p:ext uri="{BB962C8B-B14F-4D97-AF65-F5344CB8AC3E}">
        <p14:creationId xmlns:p14="http://schemas.microsoft.com/office/powerpoint/2010/main" val="2081426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Differences from CCPA</a:t>
            </a:r>
          </a:p>
          <a:p>
            <a:pPr marL="171450" indent="-171450">
              <a:buFontTx/>
              <a:buChar char="-"/>
            </a:pPr>
            <a:r>
              <a:rPr lang="en-US" dirty="0"/>
              <a:t>No “do not sell” link</a:t>
            </a:r>
          </a:p>
          <a:p>
            <a:pPr marL="171450" indent="-171450">
              <a:buFontTx/>
              <a:buChar char="-"/>
            </a:pPr>
            <a:r>
              <a:rPr lang="en-US" dirty="0"/>
              <a:t>Definition of “sale” is more limited in SB 220</a:t>
            </a:r>
          </a:p>
          <a:p>
            <a:pPr marL="171450" indent="-171450">
              <a:buFontTx/>
              <a:buChar char="-"/>
            </a:pPr>
            <a:r>
              <a:rPr lang="en-US" sz="1200" b="0" i="0" u="none" strike="noStrike" kern="1200" dirty="0">
                <a:solidFill>
                  <a:schemeClr val="tx1"/>
                </a:solidFill>
                <a:effectLst/>
                <a:latin typeface="+mn-lt"/>
                <a:ea typeface="+mn-ea"/>
                <a:cs typeface="+mn-cs"/>
              </a:rPr>
              <a:t>Nevada’s SB 220 </a:t>
            </a:r>
            <a:r>
              <a:rPr lang="en-US" sz="1200" b="1" i="0" u="none" strike="noStrike" kern="1200" dirty="0">
                <a:solidFill>
                  <a:schemeClr val="tx1"/>
                </a:solidFill>
                <a:effectLst/>
                <a:latin typeface="+mn-lt"/>
                <a:ea typeface="+mn-ea"/>
                <a:cs typeface="+mn-cs"/>
              </a:rPr>
              <a:t>does not include rights of access, portability, deletion, or non-discrimination</a:t>
            </a:r>
          </a:p>
          <a:p>
            <a:pPr marL="171450" indent="-171450">
              <a:buFontTx/>
              <a:buChar char="-"/>
            </a:pPr>
            <a:r>
              <a:rPr lang="en-US" sz="1200" b="0" i="0" kern="1200" dirty="0">
                <a:solidFill>
                  <a:schemeClr val="tx1"/>
                </a:solidFill>
                <a:effectLst/>
                <a:latin typeface="+mn-lt"/>
                <a:ea typeface="+mn-ea"/>
                <a:cs typeface="+mn-cs"/>
              </a:rPr>
              <a:t>unlike the CCPA, there is </a:t>
            </a:r>
            <a:r>
              <a:rPr lang="en-US" sz="1200" b="1" i="0" kern="1200" dirty="0">
                <a:solidFill>
                  <a:schemeClr val="tx1"/>
                </a:solidFill>
                <a:effectLst/>
                <a:latin typeface="+mn-lt"/>
                <a:ea typeface="+mn-ea"/>
                <a:cs typeface="+mn-cs"/>
              </a:rPr>
              <a:t>no private right of action</a:t>
            </a:r>
            <a:endParaRPr lang="en-US" sz="1200" b="1" i="0" u="none" strike="noStrike" kern="1200" dirty="0">
              <a:solidFill>
                <a:schemeClr val="tx1"/>
              </a:solidFill>
              <a:effectLst/>
              <a:latin typeface="+mn-lt"/>
              <a:ea typeface="+mn-ea"/>
              <a:cs typeface="+mn-cs"/>
            </a:endParaRPr>
          </a:p>
          <a:p>
            <a:endParaRPr lang="en-US" dirty="0"/>
          </a:p>
          <a:p>
            <a:endParaRPr lang="en-US" dirty="0"/>
          </a:p>
          <a:p>
            <a:r>
              <a:rPr lang="en-US" dirty="0"/>
              <a:t>Nevada SB 220 applies only to “operators” (persons who own or operate websites or online services for commercial purposes) that (1) collect “covered information”; (2) purposefully directs its activities toward Nevada, consummates a transaction with Nevada or a Nevada resident, purposefully avails itself of the privilege of conducting activities in Nevada, or otherwise engages in activities that establish a sufficient nexus with Nevada.  </a:t>
            </a:r>
          </a:p>
          <a:p>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10</a:t>
            </a:fld>
            <a:endParaRPr lang="en-US"/>
          </a:p>
        </p:txBody>
      </p:sp>
    </p:spTree>
    <p:extLst>
      <p:ext uri="{BB962C8B-B14F-4D97-AF65-F5344CB8AC3E}">
        <p14:creationId xmlns:p14="http://schemas.microsoft.com/office/powerpoint/2010/main" val="2906351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Went into effect 3/21/20 and </a:t>
            </a:r>
            <a:r>
              <a:rPr lang="en-US" sz="1200" b="1" i="0" kern="1200" dirty="0">
                <a:solidFill>
                  <a:schemeClr val="tx1"/>
                </a:solidFill>
                <a:effectLst/>
                <a:latin typeface="+mn-lt"/>
                <a:ea typeface="+mn-ea"/>
                <a:cs typeface="+mn-cs"/>
              </a:rPr>
              <a:t>imposes more expansive data security and data breach notification requirements on companies in the hope of ensuring better protection for New York residents from data breaches of their private information.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SHIELD Act requires any person or business that owns or licenses computerized data that includes private information of a resident of New York to </a:t>
            </a:r>
            <a:r>
              <a:rPr lang="en-US" sz="1200" b="1" i="0" kern="1200" dirty="0">
                <a:solidFill>
                  <a:schemeClr val="tx1"/>
                </a:solidFill>
                <a:effectLst/>
                <a:latin typeface="+mn-lt"/>
                <a:ea typeface="+mn-ea"/>
                <a:cs typeface="+mn-cs"/>
              </a:rPr>
              <a:t>develop, implement, and maintain reasonable safeguards to protect the security, confidentiality, and integrity of the private information</a:t>
            </a:r>
            <a:r>
              <a:rPr lang="en-US" sz="1200" b="0" i="0" kern="1200" dirty="0">
                <a:solidFill>
                  <a:schemeClr val="tx1"/>
                </a:solidFill>
                <a:effectLst/>
                <a:latin typeface="+mn-lt"/>
                <a:ea typeface="+mn-ea"/>
                <a:cs typeface="+mn-cs"/>
              </a:rPr>
              <a:t>.  Reasonableness requirement includes (1) </a:t>
            </a:r>
            <a:r>
              <a:rPr lang="en-US" sz="1200" b="1" i="0" kern="1200" dirty="0">
                <a:solidFill>
                  <a:schemeClr val="tx1"/>
                </a:solidFill>
                <a:effectLst/>
                <a:latin typeface="+mn-lt"/>
                <a:ea typeface="+mn-ea"/>
                <a:cs typeface="+mn-cs"/>
              </a:rPr>
              <a:t>reasonable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administrative safeguards </a:t>
            </a:r>
            <a:r>
              <a:rPr lang="en-US" sz="1200" b="0" i="0" kern="1200" dirty="0">
                <a:solidFill>
                  <a:schemeClr val="tx1"/>
                </a:solidFill>
                <a:effectLst/>
                <a:latin typeface="+mn-lt"/>
                <a:ea typeface="+mn-ea"/>
                <a:cs typeface="+mn-cs"/>
              </a:rPr>
              <a:t>(employee to manage data security program; employee training); (2) </a:t>
            </a:r>
            <a:r>
              <a:rPr lang="en-US" sz="1200" b="1" i="0" kern="1200" dirty="0">
                <a:solidFill>
                  <a:schemeClr val="tx1"/>
                </a:solidFill>
                <a:effectLst/>
                <a:latin typeface="+mn-lt"/>
                <a:ea typeface="+mn-ea"/>
                <a:cs typeface="+mn-cs"/>
              </a:rPr>
              <a:t>reasonable technical safeguards </a:t>
            </a:r>
            <a:r>
              <a:rPr lang="en-US" sz="1200" b="0" i="0" kern="1200" dirty="0">
                <a:solidFill>
                  <a:schemeClr val="tx1"/>
                </a:solidFill>
                <a:effectLst/>
                <a:latin typeface="+mn-lt"/>
                <a:ea typeface="+mn-ea"/>
                <a:cs typeface="+mn-cs"/>
              </a:rPr>
              <a:t>(e.g., assessing network and software risks; regular testing and monitoring of key controls and procedures); (3) </a:t>
            </a:r>
            <a:r>
              <a:rPr lang="en-US" sz="1200" b="1" i="0" kern="1200" dirty="0">
                <a:solidFill>
                  <a:schemeClr val="tx1"/>
                </a:solidFill>
                <a:effectLst/>
                <a:latin typeface="+mn-lt"/>
                <a:ea typeface="+mn-ea"/>
                <a:cs typeface="+mn-cs"/>
              </a:rPr>
              <a:t>reasonable physical safeguards </a:t>
            </a:r>
            <a:r>
              <a:rPr lang="en-US" sz="1200" b="0" i="0" kern="1200" dirty="0">
                <a:solidFill>
                  <a:schemeClr val="tx1"/>
                </a:solidFill>
                <a:effectLst/>
                <a:latin typeface="+mn-lt"/>
                <a:ea typeface="+mn-ea"/>
                <a:cs typeface="+mn-cs"/>
              </a:rPr>
              <a:t>(e.g., assessing security risk in data storage and disposal; adequate intrusion detection and prevention).  </a:t>
            </a:r>
            <a:r>
              <a:rPr lang="en-US" sz="1200" b="1" i="0" kern="1200" dirty="0">
                <a:solidFill>
                  <a:schemeClr val="tx1"/>
                </a:solidFill>
                <a:effectLst/>
                <a:latin typeface="+mn-lt"/>
                <a:ea typeface="+mn-ea"/>
                <a:cs typeface="+mn-cs"/>
              </a:rPr>
              <a:t>More like a cybersecurity law.</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SHIELD Act’s obligations apply to “[a]</a:t>
            </a:r>
            <a:r>
              <a:rPr lang="en-US" sz="1200" b="0" i="0" kern="1200" dirty="0" err="1">
                <a:solidFill>
                  <a:schemeClr val="tx1"/>
                </a:solidFill>
                <a:effectLst/>
                <a:latin typeface="+mn-lt"/>
                <a:ea typeface="+mn-ea"/>
                <a:cs typeface="+mn-cs"/>
              </a:rPr>
              <a:t>ny</a:t>
            </a:r>
            <a:r>
              <a:rPr lang="en-US" sz="1200" b="0" i="0" kern="1200" dirty="0">
                <a:solidFill>
                  <a:schemeClr val="tx1"/>
                </a:solidFill>
                <a:effectLst/>
                <a:latin typeface="+mn-lt"/>
                <a:ea typeface="+mn-ea"/>
                <a:cs typeface="+mn-cs"/>
              </a:rPr>
              <a:t> person or business which owns or licenses computerized data which includes private information” of a resident of New York. </a:t>
            </a:r>
          </a:p>
          <a:p>
            <a:r>
              <a:rPr lang="en-US" sz="1200" b="0" i="0" kern="1200" dirty="0">
                <a:solidFill>
                  <a:schemeClr val="tx1"/>
                </a:solidFill>
                <a:effectLst/>
                <a:latin typeface="+mn-lt"/>
                <a:ea typeface="+mn-ea"/>
                <a:cs typeface="+mn-cs"/>
              </a:rPr>
              <a:t>Every employer with employees in New York must comply with the SHIELD Act because "private information" includes an individual's name and Social Security number.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SHIELD Act does not create affirmative rights for New York residents.  No private right of action.  State AG may bring an action to enjoin violations of the law and obtain civil penalties. For reasonable safeguard requirement violations, a court may impose penalties of not more than $5,000 per violation.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Message: Regardless of their location, organizations should be assessing and reviewing their data breach prevention and response activities, building robust data protection programs, and investing in written information security programs (WISPs).</a:t>
            </a:r>
            <a:endParaRPr lang="en-US" dirty="0"/>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11</a:t>
            </a:fld>
            <a:endParaRPr lang="en-US"/>
          </a:p>
        </p:txBody>
      </p:sp>
    </p:spTree>
    <p:extLst>
      <p:ext uri="{BB962C8B-B14F-4D97-AF65-F5344CB8AC3E}">
        <p14:creationId xmlns:p14="http://schemas.microsoft.com/office/powerpoint/2010/main" val="1788106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Placeholder 6">
            <a:extLst>
              <a:ext uri="{FF2B5EF4-FFF2-40B4-BE49-F238E27FC236}">
                <a16:creationId xmlns:a16="http://schemas.microsoft.com/office/drawing/2014/main" id="{D2B9380F-CD3D-4783-8A13-B6DDC8149668}"/>
              </a:ext>
            </a:extLst>
          </p:cNvPr>
          <p:cNvPicPr>
            <a:picLocks noChangeAspect="1"/>
          </p:cNvPicPr>
          <p:nvPr/>
        </p:nvPicPr>
        <p:blipFill>
          <a:blip r:embed="rId2">
            <a:extLst>
              <a:ext uri="{28A0092B-C50C-407E-A947-70E740481C1C}">
                <a14:useLocalDpi xmlns:a14="http://schemas.microsoft.com/office/drawing/2010/main" val="0"/>
              </a:ext>
            </a:extLst>
          </a:blip>
          <a:srcRect l="11" r="11"/>
          <a:stretch>
            <a:fillRect/>
          </a:stretch>
        </p:blipFill>
        <p:spPr bwMode="auto">
          <a:xfrm>
            <a:off x="0" y="0"/>
            <a:ext cx="9144000" cy="539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a:extLst>
              <a:ext uri="{FF2B5EF4-FFF2-40B4-BE49-F238E27FC236}">
                <a16:creationId xmlns:a16="http://schemas.microsoft.com/office/drawing/2014/main" id="{F2AF0F78-D5AF-4B4B-949A-F994A6D1A4EF}"/>
              </a:ext>
            </a:extLst>
          </p:cNvPr>
          <p:cNvGrpSpPr>
            <a:grpSpLocks/>
          </p:cNvGrpSpPr>
          <p:nvPr/>
        </p:nvGrpSpPr>
        <p:grpSpPr bwMode="auto">
          <a:xfrm>
            <a:off x="2795588" y="2112963"/>
            <a:ext cx="6348412" cy="1881187"/>
            <a:chOff x="2795107" y="2112819"/>
            <a:chExt cx="6349018" cy="1881908"/>
          </a:xfrm>
        </p:grpSpPr>
        <p:sp>
          <p:nvSpPr>
            <p:cNvPr id="6" name="Rectangle 5">
              <a:extLst>
                <a:ext uri="{FF2B5EF4-FFF2-40B4-BE49-F238E27FC236}">
                  <a16:creationId xmlns:a16="http://schemas.microsoft.com/office/drawing/2014/main" id="{D12F1565-D1ED-40D2-92E6-3E28C589F079}"/>
                </a:ext>
              </a:extLst>
            </p:cNvPr>
            <p:cNvSpPr/>
            <p:nvPr/>
          </p:nvSpPr>
          <p:spPr>
            <a:xfrm>
              <a:off x="2798282" y="2112819"/>
              <a:ext cx="6345843" cy="1881908"/>
            </a:xfrm>
            <a:prstGeom prst="rect">
              <a:avLst/>
            </a:prstGeom>
            <a:solidFill>
              <a:schemeClr val="tx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89A6E5B3-8611-4EE0-985D-11214544326B}"/>
                </a:ext>
              </a:extLst>
            </p:cNvPr>
            <p:cNvSpPr/>
            <p:nvPr/>
          </p:nvSpPr>
          <p:spPr>
            <a:xfrm>
              <a:off x="2795107" y="3901029"/>
              <a:ext cx="6349018" cy="93698"/>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pic>
        <p:nvPicPr>
          <p:cNvPr id="8" name="Picture 8" descr="BB_Logo_Square_RGB-NoLLP.jpg">
            <a:extLst>
              <a:ext uri="{FF2B5EF4-FFF2-40B4-BE49-F238E27FC236}">
                <a16:creationId xmlns:a16="http://schemas.microsoft.com/office/drawing/2014/main" id="{B04653D8-2EDF-40B5-A690-F375724DF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6057900"/>
            <a:ext cx="1981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a:extLst>
              <a:ext uri="{FF2B5EF4-FFF2-40B4-BE49-F238E27FC236}">
                <a16:creationId xmlns:a16="http://schemas.microsoft.com/office/drawing/2014/main" id="{E13D3264-4BE6-47B0-98FE-8FC423763210}"/>
              </a:ext>
            </a:extLst>
          </p:cNvPr>
          <p:cNvSpPr txBox="1">
            <a:spLocks noChangeArrowheads="1"/>
          </p:cNvSpPr>
          <p:nvPr/>
        </p:nvSpPr>
        <p:spPr bwMode="auto">
          <a:xfrm>
            <a:off x="457200" y="6248400"/>
            <a:ext cx="3657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A6A6A6"/>
                </a:solidFill>
                <a:latin typeface="Cambria" panose="02040503050406030204" pitchFamily="18" charset="0"/>
                <a:cs typeface="Calibri Light" panose="020F0302020204030204" pitchFamily="34" charset="0"/>
              </a:rPr>
              <a:t>CONFIDENTIAL</a:t>
            </a:r>
          </a:p>
          <a:p>
            <a:pPr eaLnBrk="1" hangingPunct="1"/>
            <a:r>
              <a:rPr lang="en-US" altLang="en-US" sz="900">
                <a:solidFill>
                  <a:srgbClr val="A6A6A6"/>
                </a:solidFill>
                <a:latin typeface="Cambria" panose="02040503050406030204" pitchFamily="18" charset="0"/>
                <a:cs typeface="Calibri Light" panose="020F0302020204030204" pitchFamily="34" charset="0"/>
              </a:rPr>
              <a:t>© Copyright Baker Botts 2020. All Rights Reserved.</a:t>
            </a:r>
          </a:p>
          <a:p>
            <a:pPr eaLnBrk="1" hangingPunct="1"/>
            <a:endParaRPr lang="en-US" altLang="en-US" sz="900">
              <a:solidFill>
                <a:srgbClr val="A6A6A6"/>
              </a:solidFill>
              <a:latin typeface="Cambria" panose="02040503050406030204" pitchFamily="18" charset="0"/>
              <a:ea typeface="Corbel" panose="020B0503020204020204" pitchFamily="34" charset="0"/>
              <a:cs typeface="Corbel" panose="020B0503020204020204" pitchFamily="34" charset="0"/>
            </a:endParaRPr>
          </a:p>
        </p:txBody>
      </p:sp>
      <p:sp>
        <p:nvSpPr>
          <p:cNvPr id="10" name="Rectangle 9">
            <a:extLst>
              <a:ext uri="{FF2B5EF4-FFF2-40B4-BE49-F238E27FC236}">
                <a16:creationId xmlns:a16="http://schemas.microsoft.com/office/drawing/2014/main" id="{E7AC3CEC-0D5F-4ABE-A870-0FC3235038E4}"/>
              </a:ext>
            </a:extLst>
          </p:cNvPr>
          <p:cNvSpPr/>
          <p:nvPr/>
        </p:nvSpPr>
        <p:spPr>
          <a:xfrm>
            <a:off x="1884363" y="1657350"/>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Text Placeholder 16"/>
          <p:cNvSpPr>
            <a:spLocks noGrp="1"/>
          </p:cNvSpPr>
          <p:nvPr>
            <p:ph type="body" sz="quarter" idx="14"/>
          </p:nvPr>
        </p:nvSpPr>
        <p:spPr>
          <a:xfrm>
            <a:off x="3044952" y="3053773"/>
            <a:ext cx="5902768" cy="822960"/>
          </a:xfrm>
        </p:spPr>
        <p:txBody>
          <a:bodyPr>
            <a:normAutofit/>
          </a:bodyPr>
          <a:lstStyle>
            <a:lvl1pPr marL="0" indent="0">
              <a:buNone/>
              <a:defRPr sz="2200">
                <a:solidFill>
                  <a:schemeClr val="bg1"/>
                </a:solidFill>
                <a:latin typeface="+mj-lt"/>
              </a:defRPr>
            </a:lvl1pPr>
            <a:lvl2pPr marL="457200" indent="0">
              <a:buNone/>
              <a:defRPr sz="2200">
                <a:solidFill>
                  <a:schemeClr val="bg1"/>
                </a:solidFill>
                <a:latin typeface="+mj-lt"/>
              </a:defRPr>
            </a:lvl2pPr>
            <a:lvl3pPr marL="914400" indent="0">
              <a:buNone/>
              <a:defRPr sz="2200">
                <a:solidFill>
                  <a:schemeClr val="bg1"/>
                </a:solidFill>
                <a:latin typeface="+mj-lt"/>
              </a:defRPr>
            </a:lvl3pPr>
            <a:lvl4pPr marL="1371600" indent="0">
              <a:buNone/>
              <a:defRPr sz="2200">
                <a:solidFill>
                  <a:schemeClr val="bg1"/>
                </a:solidFill>
                <a:latin typeface="+mj-lt"/>
              </a:defRPr>
            </a:lvl4pPr>
            <a:lvl5pPr marL="1828800" indent="0">
              <a:buNone/>
              <a:defRPr sz="2200">
                <a:solidFill>
                  <a:schemeClr val="bg1"/>
                </a:solidFill>
                <a:latin typeface="+mj-lt"/>
              </a:defRPr>
            </a:lvl5pPr>
          </a:lstStyle>
          <a:p>
            <a:pPr lvl="0"/>
            <a:r>
              <a:rPr lang="en-US"/>
              <a:t>Click to edit Master text styles</a:t>
            </a:r>
          </a:p>
        </p:txBody>
      </p:sp>
      <p:sp>
        <p:nvSpPr>
          <p:cNvPr id="11" name="Title 1"/>
          <p:cNvSpPr>
            <a:spLocks noGrp="1"/>
          </p:cNvSpPr>
          <p:nvPr>
            <p:ph type="ctrTitle"/>
          </p:nvPr>
        </p:nvSpPr>
        <p:spPr>
          <a:xfrm>
            <a:off x="3048000" y="2112818"/>
            <a:ext cx="5715000" cy="950421"/>
          </a:xfrm>
        </p:spPr>
        <p:txBody>
          <a:bodyPr anchor="b">
            <a:normAutofit/>
          </a:bodyPr>
          <a:lstStyle>
            <a:lvl1pPr algn="l">
              <a:defRPr sz="280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5659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or Emphasis">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20654624-14EE-4CD6-B889-64093B5A4DF2}"/>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3" name="Content Placeholder 2"/>
          <p:cNvSpPr>
            <a:spLocks noGrp="1"/>
          </p:cNvSpPr>
          <p:nvPr>
            <p:ph idx="1"/>
          </p:nvPr>
        </p:nvSpPr>
        <p:spPr>
          <a:xfrm>
            <a:off x="1234440" y="1485900"/>
            <a:ext cx="6675120" cy="3467100"/>
          </a:xfrm>
        </p:spPr>
        <p:txBody>
          <a:bodyPr anchor="b"/>
          <a:lstStyle>
            <a:lvl1pPr marL="0" indent="0">
              <a:buNone/>
              <a:defRPr sz="3200">
                <a:latin typeface="Cambria" panose="02040503050406030204" pitchFamily="18" charset="0"/>
              </a:defRPr>
            </a:lvl1pPr>
            <a:lvl2pPr marL="457200" indent="0">
              <a:buNone/>
              <a:defRPr sz="2800">
                <a:latin typeface="Cambria" panose="02040503050406030204" pitchFamily="18" charset="0"/>
              </a:defRPr>
            </a:lvl2pPr>
            <a:lvl3pPr marL="914400" indent="0">
              <a:buNone/>
              <a:defRPr sz="2400">
                <a:latin typeface="Cambria" panose="02040503050406030204" pitchFamily="18" charset="0"/>
              </a:defRPr>
            </a:lvl3pPr>
            <a:lvl4pPr marL="1371600" indent="0">
              <a:buNone/>
              <a:defRPr sz="2000">
                <a:latin typeface="Cambria" panose="02040503050406030204" pitchFamily="18" charset="0"/>
              </a:defRPr>
            </a:lvl4pPr>
            <a:lvl5pPr marL="1828800" indent="0">
              <a:buNone/>
              <a:defRPr sz="2000">
                <a:latin typeface="Cambria" panose="02040503050406030204" pitchFamily="18" charset="0"/>
              </a:defRPr>
            </a:lvl5pPr>
          </a:lstStyle>
          <a:p>
            <a:pPr lvl="0"/>
            <a:r>
              <a:rPr lang="en-US"/>
              <a:t>Click to edit Master text styles</a:t>
            </a:r>
          </a:p>
        </p:txBody>
      </p:sp>
      <p:sp>
        <p:nvSpPr>
          <p:cNvPr id="5" name="Text Placeholder 4"/>
          <p:cNvSpPr>
            <a:spLocks noGrp="1"/>
          </p:cNvSpPr>
          <p:nvPr>
            <p:ph type="body" sz="quarter" idx="13"/>
          </p:nvPr>
        </p:nvSpPr>
        <p:spPr>
          <a:xfrm>
            <a:off x="1234440" y="4953000"/>
            <a:ext cx="6675120" cy="381000"/>
          </a:xfrm>
        </p:spPr>
        <p:txBody>
          <a:bodyPr/>
          <a:lstStyle>
            <a:lvl1pPr marL="0" indent="0" algn="r">
              <a:buNone/>
              <a:defRPr sz="18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lgn="r">
              <a:buNone/>
              <a:defRPr sz="1800">
                <a:solidFill>
                  <a:srgbClr val="37A09C"/>
                </a:solidFill>
                <a:latin typeface="Corbel" panose="020B0503020204020204" pitchFamily="34" charset="0"/>
              </a:defRPr>
            </a:lvl2pPr>
            <a:lvl3pPr marL="914400" indent="0" algn="r">
              <a:buNone/>
              <a:defRPr sz="1800">
                <a:solidFill>
                  <a:srgbClr val="37A09C"/>
                </a:solidFill>
                <a:latin typeface="Corbel" panose="020B0503020204020204" pitchFamily="34" charset="0"/>
              </a:defRPr>
            </a:lvl3pPr>
            <a:lvl4pPr marL="1371600" indent="0" algn="r">
              <a:buNone/>
              <a:defRPr sz="1800">
                <a:solidFill>
                  <a:srgbClr val="37A09C"/>
                </a:solidFill>
                <a:latin typeface="Corbel" panose="020B0503020204020204" pitchFamily="34" charset="0"/>
              </a:defRPr>
            </a:lvl4pPr>
            <a:lvl5pPr marL="1828800" indent="0" algn="r">
              <a:buNone/>
              <a:defRPr sz="1800">
                <a:solidFill>
                  <a:srgbClr val="37A09C"/>
                </a:solidFill>
                <a:latin typeface="Corbel" panose="020B0503020204020204" pitchFamily="34" charset="0"/>
              </a:defRPr>
            </a:lvl5pPr>
          </a:lstStyle>
          <a:p>
            <a:pPr lvl="0"/>
            <a:r>
              <a:rPr lang="en-US"/>
              <a:t>Click to edit Master text styles</a:t>
            </a:r>
          </a:p>
        </p:txBody>
      </p:sp>
      <p:sp>
        <p:nvSpPr>
          <p:cNvPr id="6" name="Slide Number Placeholder 6">
            <a:extLst>
              <a:ext uri="{FF2B5EF4-FFF2-40B4-BE49-F238E27FC236}">
                <a16:creationId xmlns:a16="http://schemas.microsoft.com/office/drawing/2014/main" id="{0F56D554-E1E6-457C-A6A6-21C1EB9E7BB6}"/>
              </a:ext>
            </a:extLst>
          </p:cNvPr>
          <p:cNvSpPr>
            <a:spLocks noGrp="1"/>
          </p:cNvSpPr>
          <p:nvPr>
            <p:ph type="sldNum" sz="quarter" idx="14"/>
          </p:nvPr>
        </p:nvSpPr>
        <p:spPr/>
        <p:txBody>
          <a:bodyPr/>
          <a:lstStyle>
            <a:lvl1pPr>
              <a:defRPr/>
            </a:lvl1pPr>
          </a:lstStyle>
          <a:p>
            <a:fld id="{6F827ED1-5287-4868-9D2F-930AB9F08449}" type="slidenum">
              <a:rPr lang="en-US" altLang="en-US"/>
              <a:pPr/>
              <a:t>‹#›</a:t>
            </a:fld>
            <a:endParaRPr lang="en-US" altLang="en-US"/>
          </a:p>
        </p:txBody>
      </p:sp>
    </p:spTree>
    <p:extLst>
      <p:ext uri="{BB962C8B-B14F-4D97-AF65-F5344CB8AC3E}">
        <p14:creationId xmlns:p14="http://schemas.microsoft.com/office/powerpoint/2010/main" val="14172605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3F4B65C-837D-4ABC-BA25-2C891EE99224}"/>
              </a:ext>
            </a:extLst>
          </p:cNvPr>
          <p:cNvCxnSpPr/>
          <p:nvPr/>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A3A267F-F3D9-4992-A80F-7E466B9359E4}"/>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81FEEBA-E8FA-4D19-8304-5D62F6C64D9F}"/>
              </a:ext>
            </a:extLst>
          </p:cNvPr>
          <p:cNvSpPr>
            <a:spLocks noGrp="1"/>
          </p:cNvSpPr>
          <p:nvPr>
            <p:ph type="sldNum" sz="quarter" idx="10"/>
          </p:nvPr>
        </p:nvSpPr>
        <p:spPr/>
        <p:txBody>
          <a:bodyPr/>
          <a:lstStyle>
            <a:lvl1pPr>
              <a:defRPr/>
            </a:lvl1pPr>
          </a:lstStyle>
          <a:p>
            <a:fld id="{AF543DA9-ED28-4413-A537-8FEC0089D24A}" type="slidenum">
              <a:rPr lang="en-US" altLang="en-US"/>
              <a:pPr/>
              <a:t>‹#›</a:t>
            </a:fld>
            <a:endParaRPr lang="en-US" altLang="en-US"/>
          </a:p>
        </p:txBody>
      </p:sp>
    </p:spTree>
    <p:extLst>
      <p:ext uri="{BB962C8B-B14F-4D97-AF65-F5344CB8AC3E}">
        <p14:creationId xmlns:p14="http://schemas.microsoft.com/office/powerpoint/2010/main" val="313860870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D6CAA3A-3DFC-4B5A-94B4-164C5E274AE5}"/>
              </a:ext>
            </a:extLst>
          </p:cNvPr>
          <p:cNvCxnSpPr/>
          <p:nvPr/>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8" name="TextBox 5">
            <a:extLst>
              <a:ext uri="{FF2B5EF4-FFF2-40B4-BE49-F238E27FC236}">
                <a16:creationId xmlns:a16="http://schemas.microsoft.com/office/drawing/2014/main" id="{A9C1E7BF-C180-4650-A348-1716951DABB2}"/>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6">
            <a:extLst>
              <a:ext uri="{FF2B5EF4-FFF2-40B4-BE49-F238E27FC236}">
                <a16:creationId xmlns:a16="http://schemas.microsoft.com/office/drawing/2014/main" id="{ADD38C63-32BF-466E-A1BF-2F086C79A6D2}"/>
              </a:ext>
            </a:extLst>
          </p:cNvPr>
          <p:cNvSpPr>
            <a:spLocks noGrp="1"/>
          </p:cNvSpPr>
          <p:nvPr>
            <p:ph type="sldNum" sz="quarter" idx="10"/>
          </p:nvPr>
        </p:nvSpPr>
        <p:spPr/>
        <p:txBody>
          <a:bodyPr/>
          <a:lstStyle>
            <a:lvl1pPr>
              <a:defRPr/>
            </a:lvl1pPr>
          </a:lstStyle>
          <a:p>
            <a:fld id="{5BFD9CB7-9BE3-4A6B-B2E5-99E63E81F238}" type="slidenum">
              <a:rPr lang="en-US" altLang="en-US"/>
              <a:pPr/>
              <a:t>‹#›</a:t>
            </a:fld>
            <a:endParaRPr lang="en-US" altLang="en-US"/>
          </a:p>
        </p:txBody>
      </p:sp>
    </p:spTree>
    <p:extLst>
      <p:ext uri="{BB962C8B-B14F-4D97-AF65-F5344CB8AC3E}">
        <p14:creationId xmlns:p14="http://schemas.microsoft.com/office/powerpoint/2010/main" val="322999280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423D90A-2A07-449B-8A6A-8075E443A93A}"/>
              </a:ext>
            </a:extLst>
          </p:cNvPr>
          <p:cNvCxnSpPr/>
          <p:nvPr/>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4" name="TextBox 5">
            <a:extLst>
              <a:ext uri="{FF2B5EF4-FFF2-40B4-BE49-F238E27FC236}">
                <a16:creationId xmlns:a16="http://schemas.microsoft.com/office/drawing/2014/main" id="{3A697F6A-0974-4BE0-A19C-DE321981A603}"/>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6">
            <a:extLst>
              <a:ext uri="{FF2B5EF4-FFF2-40B4-BE49-F238E27FC236}">
                <a16:creationId xmlns:a16="http://schemas.microsoft.com/office/drawing/2014/main" id="{F3EA2765-E43B-4CC1-8D0A-4840795658E6}"/>
              </a:ext>
            </a:extLst>
          </p:cNvPr>
          <p:cNvSpPr>
            <a:spLocks noGrp="1"/>
          </p:cNvSpPr>
          <p:nvPr>
            <p:ph type="sldNum" sz="quarter" idx="10"/>
          </p:nvPr>
        </p:nvSpPr>
        <p:spPr/>
        <p:txBody>
          <a:bodyPr/>
          <a:lstStyle>
            <a:lvl1pPr>
              <a:defRPr/>
            </a:lvl1pPr>
          </a:lstStyle>
          <a:p>
            <a:fld id="{89591BBE-1D74-4C37-8805-0DB1BE94A1F3}" type="slidenum">
              <a:rPr lang="en-US" altLang="en-US"/>
              <a:pPr/>
              <a:t>‹#›</a:t>
            </a:fld>
            <a:endParaRPr lang="en-US" altLang="en-US"/>
          </a:p>
        </p:txBody>
      </p:sp>
    </p:spTree>
    <p:extLst>
      <p:ext uri="{BB962C8B-B14F-4D97-AF65-F5344CB8AC3E}">
        <p14:creationId xmlns:p14="http://schemas.microsoft.com/office/powerpoint/2010/main" val="14667698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2" name="TextBox 4">
            <a:extLst>
              <a:ext uri="{FF2B5EF4-FFF2-40B4-BE49-F238E27FC236}">
                <a16:creationId xmlns:a16="http://schemas.microsoft.com/office/drawing/2014/main" id="{8E54E99A-F093-493F-AC85-3DE58454C346}"/>
              </a:ext>
            </a:extLst>
          </p:cNvPr>
          <p:cNvSpPr txBox="1">
            <a:spLocks noChangeArrowheads="1"/>
          </p:cNvSpPr>
          <p:nvPr/>
        </p:nvSpPr>
        <p:spPr bwMode="auto">
          <a:xfrm>
            <a:off x="6553200" y="1600200"/>
            <a:ext cx="2130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chemeClr val="accent1"/>
                </a:solidFill>
                <a:latin typeface="Segoe UI" panose="020B0502040204020203" pitchFamily="34" charset="0"/>
                <a:cs typeface="Segoe UI" panose="020B0502040204020203" pitchFamily="34" charset="0"/>
              </a:rPr>
              <a:t>PRACTICE</a:t>
            </a:r>
          </a:p>
        </p:txBody>
      </p:sp>
      <p:sp>
        <p:nvSpPr>
          <p:cNvPr id="13" name="TextBox 5">
            <a:extLst>
              <a:ext uri="{FF2B5EF4-FFF2-40B4-BE49-F238E27FC236}">
                <a16:creationId xmlns:a16="http://schemas.microsoft.com/office/drawing/2014/main" id="{6910F3A0-2BFD-4175-8927-E83D78A121C8}"/>
              </a:ext>
            </a:extLst>
          </p:cNvPr>
          <p:cNvSpPr txBox="1">
            <a:spLocks noChangeArrowheads="1"/>
          </p:cNvSpPr>
          <p:nvPr/>
        </p:nvSpPr>
        <p:spPr bwMode="auto">
          <a:xfrm>
            <a:off x="6553200" y="3098800"/>
            <a:ext cx="2130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chemeClr val="accent1"/>
                </a:solidFill>
                <a:latin typeface="Segoe UI" panose="020B0502040204020203" pitchFamily="34" charset="0"/>
                <a:cs typeface="Segoe UI" panose="020B0502040204020203" pitchFamily="34" charset="0"/>
              </a:rPr>
              <a:t>INDUSTRY</a:t>
            </a:r>
          </a:p>
        </p:txBody>
      </p:sp>
      <p:sp>
        <p:nvSpPr>
          <p:cNvPr id="14" name="TextBox 6">
            <a:extLst>
              <a:ext uri="{FF2B5EF4-FFF2-40B4-BE49-F238E27FC236}">
                <a16:creationId xmlns:a16="http://schemas.microsoft.com/office/drawing/2014/main" id="{E30BA9CC-F479-4056-9396-499A679DAAD8}"/>
              </a:ext>
            </a:extLst>
          </p:cNvPr>
          <p:cNvSpPr txBox="1">
            <a:spLocks noChangeArrowheads="1"/>
          </p:cNvSpPr>
          <p:nvPr/>
        </p:nvSpPr>
        <p:spPr bwMode="auto">
          <a:xfrm>
            <a:off x="6553200" y="4597400"/>
            <a:ext cx="2130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chemeClr val="accent1"/>
                </a:solidFill>
                <a:latin typeface="Segoe UI" panose="020B0502040204020203" pitchFamily="34" charset="0"/>
                <a:cs typeface="Segoe UI" panose="020B0502040204020203" pitchFamily="34" charset="0"/>
              </a:rPr>
              <a:t>LOCATION</a:t>
            </a:r>
          </a:p>
        </p:txBody>
      </p:sp>
      <p:cxnSp>
        <p:nvCxnSpPr>
          <p:cNvPr id="15" name="Straight Connector 14">
            <a:extLst>
              <a:ext uri="{FF2B5EF4-FFF2-40B4-BE49-F238E27FC236}">
                <a16:creationId xmlns:a16="http://schemas.microsoft.com/office/drawing/2014/main" id="{93A1665D-C893-4880-86F2-E36D3252C599}"/>
              </a:ext>
            </a:extLst>
          </p:cNvPr>
          <p:cNvCxnSpPr/>
          <p:nvPr/>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6" name="TextBox 8">
            <a:extLst>
              <a:ext uri="{FF2B5EF4-FFF2-40B4-BE49-F238E27FC236}">
                <a16:creationId xmlns:a16="http://schemas.microsoft.com/office/drawing/2014/main" id="{10269ED9-357C-4159-85BE-FE932B0D6D9A}"/>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8"/>
          <p:cNvSpPr>
            <a:spLocks noGrp="1"/>
          </p:cNvSpPr>
          <p:nvPr>
            <p:ph type="body" sz="quarter" idx="13"/>
          </p:nvPr>
        </p:nvSpPr>
        <p:spPr>
          <a:xfrm>
            <a:off x="457200" y="1600200"/>
            <a:ext cx="5943600" cy="1600200"/>
          </a:xfrm>
        </p:spPr>
        <p:txBody>
          <a:bodyPr anchor="b">
            <a:normAutofit/>
          </a:bodyPr>
          <a:lstStyle>
            <a:lvl1pPr marL="0" indent="0">
              <a:spcBef>
                <a:spcPts val="768"/>
              </a:spcBef>
              <a:buNone/>
              <a:defRPr sz="2400">
                <a:solidFill>
                  <a:srgbClr val="37A09C"/>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9" name="Text Placeholder 10"/>
          <p:cNvSpPr>
            <a:spLocks noGrp="1"/>
          </p:cNvSpPr>
          <p:nvPr>
            <p:ph type="body" sz="quarter" idx="14"/>
          </p:nvPr>
        </p:nvSpPr>
        <p:spPr>
          <a:xfrm>
            <a:off x="457200" y="3352800"/>
            <a:ext cx="5943600" cy="2743200"/>
          </a:xfrm>
        </p:spPr>
        <p:txBody>
          <a:bodyPr>
            <a:normAutofit/>
          </a:bodyPr>
          <a:lstStyle>
            <a:lvl1pPr marL="0" indent="0">
              <a:spcBef>
                <a:spcPts val="768"/>
              </a:spcBef>
              <a:buNone/>
              <a:defRPr sz="1800">
                <a:latin typeface="Segoe UI" panose="020B0502040204020203" pitchFamily="34" charset="0"/>
                <a:ea typeface="Segoe UI" panose="020B0502040204020203" pitchFamily="34" charset="0"/>
                <a:cs typeface="Segoe UI" panose="020B0502040204020203" pitchFamily="34" charset="0"/>
              </a:defRPr>
            </a:lvl1pPr>
            <a:lvl2pPr>
              <a:defRPr sz="1600">
                <a:latin typeface="Corbel" panose="020B0503020204020204" pitchFamily="34" charset="0"/>
              </a:defRPr>
            </a:lvl2pPr>
            <a:lvl3pPr>
              <a:defRPr sz="1400">
                <a:latin typeface="Corbel" panose="020B0503020204020204" pitchFamily="34" charset="0"/>
              </a:defRPr>
            </a:lvl3pPr>
            <a:lvl4pPr>
              <a:defRPr sz="1200">
                <a:latin typeface="Corbel" panose="020B0503020204020204" pitchFamily="34" charset="0"/>
              </a:defRPr>
            </a:lvl4pPr>
            <a:lvl5pPr>
              <a:defRPr sz="1200">
                <a:latin typeface="Corbel" panose="020B0503020204020204" pitchFamily="34" charset="0"/>
              </a:defRPr>
            </a:lvl5pPr>
          </a:lstStyle>
          <a:p>
            <a:pPr lvl="0"/>
            <a:r>
              <a:rPr lang="en-US"/>
              <a:t>Click to edit Master text styles</a:t>
            </a:r>
          </a:p>
        </p:txBody>
      </p:sp>
      <p:sp>
        <p:nvSpPr>
          <p:cNvPr id="4" name="Text Placeholder 3"/>
          <p:cNvSpPr>
            <a:spLocks noGrp="1"/>
          </p:cNvSpPr>
          <p:nvPr>
            <p:ph type="body" sz="quarter" idx="15"/>
          </p:nvPr>
        </p:nvSpPr>
        <p:spPr>
          <a:xfrm>
            <a:off x="6553200" y="2001036"/>
            <a:ext cx="2133600" cy="1097280"/>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 name="Text Placeholder 3"/>
          <p:cNvSpPr>
            <a:spLocks noGrp="1"/>
          </p:cNvSpPr>
          <p:nvPr>
            <p:ph type="body" sz="quarter" idx="16"/>
          </p:nvPr>
        </p:nvSpPr>
        <p:spPr>
          <a:xfrm>
            <a:off x="6553200" y="3499878"/>
            <a:ext cx="2133600" cy="1097280"/>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1" name="Text Placeholder 3"/>
          <p:cNvSpPr>
            <a:spLocks noGrp="1"/>
          </p:cNvSpPr>
          <p:nvPr>
            <p:ph type="body" sz="quarter" idx="17"/>
          </p:nvPr>
        </p:nvSpPr>
        <p:spPr>
          <a:xfrm>
            <a:off x="6553200" y="4998720"/>
            <a:ext cx="2133600" cy="1097280"/>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7" name="Slide Number Placeholder 6">
            <a:extLst>
              <a:ext uri="{FF2B5EF4-FFF2-40B4-BE49-F238E27FC236}">
                <a16:creationId xmlns:a16="http://schemas.microsoft.com/office/drawing/2014/main" id="{B09F5ACF-5C06-4036-850B-0CAFA4F2BC21}"/>
              </a:ext>
            </a:extLst>
          </p:cNvPr>
          <p:cNvSpPr>
            <a:spLocks noGrp="1"/>
          </p:cNvSpPr>
          <p:nvPr>
            <p:ph type="sldNum" sz="quarter" idx="18"/>
          </p:nvPr>
        </p:nvSpPr>
        <p:spPr/>
        <p:txBody>
          <a:bodyPr/>
          <a:lstStyle>
            <a:lvl1pPr>
              <a:defRPr/>
            </a:lvl1pPr>
          </a:lstStyle>
          <a:p>
            <a:fld id="{68BD6AA0-3D41-4434-896B-37644745953C}" type="slidenum">
              <a:rPr lang="en-US" altLang="en-US"/>
              <a:pPr/>
              <a:t>‹#›</a:t>
            </a:fld>
            <a:endParaRPr lang="en-US" altLang="en-US"/>
          </a:p>
        </p:txBody>
      </p:sp>
    </p:spTree>
    <p:extLst>
      <p:ext uri="{BB962C8B-B14F-4D97-AF65-F5344CB8AC3E}">
        <p14:creationId xmlns:p14="http://schemas.microsoft.com/office/powerpoint/2010/main" val="265146744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bstones Text">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7AE038F0-374F-46AF-A753-C6C4C38E9921}"/>
              </a:ext>
            </a:extLst>
          </p:cNvPr>
          <p:cNvCxnSpPr/>
          <p:nvPr/>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25" name="TextBox 5">
            <a:extLst>
              <a:ext uri="{FF2B5EF4-FFF2-40B4-BE49-F238E27FC236}">
                <a16:creationId xmlns:a16="http://schemas.microsoft.com/office/drawing/2014/main" id="{4631C553-D588-49D5-BEEF-02C5B3EE4672}"/>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457200" y="1584960"/>
            <a:ext cx="2560320" cy="685800"/>
          </a:xfrm>
        </p:spPr>
        <p:txBody>
          <a:bodyPr anchor="b">
            <a:normAutofit/>
          </a:bodyPr>
          <a:lstStyle>
            <a:lvl1pPr marL="0" indent="0">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a:solidFill>
                  <a:srgbClr val="37A09C"/>
                </a:solidFill>
                <a:latin typeface="Corbel" panose="020B0503020204020204" pitchFamily="34" charset="0"/>
              </a:defRPr>
            </a:lvl2pPr>
            <a:lvl3pPr marL="914400" indent="0">
              <a:buNone/>
              <a:defRPr>
                <a:solidFill>
                  <a:srgbClr val="37A09C"/>
                </a:solidFill>
                <a:latin typeface="Corbel" panose="020B0503020204020204" pitchFamily="34" charset="0"/>
              </a:defRPr>
            </a:lvl3pPr>
            <a:lvl4pPr marL="1371600" indent="0">
              <a:buNone/>
              <a:defRPr>
                <a:solidFill>
                  <a:srgbClr val="37A09C"/>
                </a:solidFill>
                <a:latin typeface="Corbel" panose="020B0503020204020204" pitchFamily="34" charset="0"/>
              </a:defRPr>
            </a:lvl4pPr>
            <a:lvl5pPr marL="1828800" indent="0">
              <a:buNone/>
              <a:defRPr>
                <a:solidFill>
                  <a:srgbClr val="37A09C"/>
                </a:solidFill>
                <a:latin typeface="Corbel" panose="020B0503020204020204" pitchFamily="34" charset="0"/>
              </a:defRPr>
            </a:lvl5pPr>
          </a:lstStyle>
          <a:p>
            <a:pPr lvl="0"/>
            <a:r>
              <a:rPr lang="en-US"/>
              <a:t>Click to edit Master text styles</a:t>
            </a:r>
          </a:p>
        </p:txBody>
      </p:sp>
      <p:sp>
        <p:nvSpPr>
          <p:cNvPr id="9" name="Text Placeholder 7"/>
          <p:cNvSpPr>
            <a:spLocks noGrp="1"/>
          </p:cNvSpPr>
          <p:nvPr>
            <p:ph type="body" sz="quarter" idx="14"/>
          </p:nvPr>
        </p:nvSpPr>
        <p:spPr>
          <a:xfrm>
            <a:off x="3291840" y="1584960"/>
            <a:ext cx="2560320" cy="685800"/>
          </a:xfrm>
        </p:spPr>
        <p:txBody>
          <a:bodyPr anchor="b">
            <a:normAutofit/>
          </a:bodyPr>
          <a:lstStyle>
            <a:lvl1pPr marL="0" indent="0">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a:solidFill>
                  <a:srgbClr val="37A09C"/>
                </a:solidFill>
                <a:latin typeface="Corbel" panose="020B0503020204020204" pitchFamily="34" charset="0"/>
              </a:defRPr>
            </a:lvl2pPr>
            <a:lvl3pPr marL="914400" indent="0">
              <a:buNone/>
              <a:defRPr>
                <a:solidFill>
                  <a:srgbClr val="37A09C"/>
                </a:solidFill>
                <a:latin typeface="Corbel" panose="020B0503020204020204" pitchFamily="34" charset="0"/>
              </a:defRPr>
            </a:lvl3pPr>
            <a:lvl4pPr marL="1371600" indent="0">
              <a:buNone/>
              <a:defRPr>
                <a:solidFill>
                  <a:srgbClr val="37A09C"/>
                </a:solidFill>
                <a:latin typeface="Corbel" panose="020B0503020204020204" pitchFamily="34" charset="0"/>
              </a:defRPr>
            </a:lvl4pPr>
            <a:lvl5pPr marL="1828800" indent="0">
              <a:buNone/>
              <a:defRPr>
                <a:solidFill>
                  <a:srgbClr val="37A09C"/>
                </a:solidFill>
                <a:latin typeface="Corbel" panose="020B0503020204020204" pitchFamily="34" charset="0"/>
              </a:defRPr>
            </a:lvl5pPr>
          </a:lstStyle>
          <a:p>
            <a:pPr lvl="0"/>
            <a:r>
              <a:rPr lang="en-US"/>
              <a:t>Click to edit Master text styles</a:t>
            </a:r>
          </a:p>
        </p:txBody>
      </p:sp>
      <p:sp>
        <p:nvSpPr>
          <p:cNvPr id="10" name="Text Placeholder 7"/>
          <p:cNvSpPr>
            <a:spLocks noGrp="1"/>
          </p:cNvSpPr>
          <p:nvPr>
            <p:ph type="body" sz="quarter" idx="15"/>
          </p:nvPr>
        </p:nvSpPr>
        <p:spPr>
          <a:xfrm>
            <a:off x="6126480" y="1584960"/>
            <a:ext cx="2560320" cy="685800"/>
          </a:xfrm>
        </p:spPr>
        <p:txBody>
          <a:bodyPr anchor="b">
            <a:normAutofit/>
          </a:bodyPr>
          <a:lstStyle>
            <a:lvl1pPr marL="0" indent="0">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a:solidFill>
                  <a:srgbClr val="37A09C"/>
                </a:solidFill>
                <a:latin typeface="Corbel" panose="020B0503020204020204" pitchFamily="34" charset="0"/>
              </a:defRPr>
            </a:lvl2pPr>
            <a:lvl3pPr marL="914400" indent="0">
              <a:buNone/>
              <a:defRPr>
                <a:solidFill>
                  <a:srgbClr val="37A09C"/>
                </a:solidFill>
                <a:latin typeface="Corbel" panose="020B0503020204020204" pitchFamily="34" charset="0"/>
              </a:defRPr>
            </a:lvl3pPr>
            <a:lvl4pPr marL="1371600" indent="0">
              <a:buNone/>
              <a:defRPr>
                <a:solidFill>
                  <a:srgbClr val="37A09C"/>
                </a:solidFill>
                <a:latin typeface="Corbel" panose="020B0503020204020204" pitchFamily="34" charset="0"/>
              </a:defRPr>
            </a:lvl4pPr>
            <a:lvl5pPr marL="1828800" indent="0">
              <a:buNone/>
              <a:defRPr>
                <a:solidFill>
                  <a:srgbClr val="37A09C"/>
                </a:solidFill>
                <a:latin typeface="Corbel" panose="020B0503020204020204" pitchFamily="34" charset="0"/>
              </a:defRPr>
            </a:lvl5pPr>
          </a:lstStyle>
          <a:p>
            <a:pPr lvl="0"/>
            <a:r>
              <a:rPr lang="en-US"/>
              <a:t>Click to edit Master text styles</a:t>
            </a:r>
          </a:p>
        </p:txBody>
      </p:sp>
      <p:sp>
        <p:nvSpPr>
          <p:cNvPr id="15" name="Text Placeholder 14"/>
          <p:cNvSpPr>
            <a:spLocks noGrp="1"/>
          </p:cNvSpPr>
          <p:nvPr>
            <p:ph type="body" sz="quarter" idx="19"/>
          </p:nvPr>
        </p:nvSpPr>
        <p:spPr>
          <a:xfrm>
            <a:off x="457200" y="2286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4"/>
          <p:cNvSpPr>
            <a:spLocks noGrp="1"/>
          </p:cNvSpPr>
          <p:nvPr>
            <p:ph type="body" sz="quarter" idx="20"/>
          </p:nvPr>
        </p:nvSpPr>
        <p:spPr>
          <a:xfrm>
            <a:off x="3291840" y="2286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4"/>
          <p:cNvSpPr>
            <a:spLocks noGrp="1"/>
          </p:cNvSpPr>
          <p:nvPr>
            <p:ph type="body" sz="quarter" idx="21"/>
          </p:nvPr>
        </p:nvSpPr>
        <p:spPr>
          <a:xfrm>
            <a:off x="6126480" y="2286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Text Placeholder 7"/>
          <p:cNvSpPr>
            <a:spLocks noGrp="1"/>
          </p:cNvSpPr>
          <p:nvPr>
            <p:ph type="body" sz="quarter" idx="22"/>
          </p:nvPr>
        </p:nvSpPr>
        <p:spPr>
          <a:xfrm>
            <a:off x="457200" y="3870960"/>
            <a:ext cx="2560320" cy="685800"/>
          </a:xfrm>
        </p:spPr>
        <p:txBody>
          <a:bodyPr anchor="b">
            <a:normAutofit/>
          </a:bodyPr>
          <a:lstStyle>
            <a:lvl1pPr marL="0" indent="0">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a:solidFill>
                  <a:srgbClr val="37A09C"/>
                </a:solidFill>
                <a:latin typeface="Corbel" panose="020B0503020204020204" pitchFamily="34" charset="0"/>
              </a:defRPr>
            </a:lvl2pPr>
            <a:lvl3pPr marL="914400" indent="0">
              <a:buNone/>
              <a:defRPr>
                <a:solidFill>
                  <a:srgbClr val="37A09C"/>
                </a:solidFill>
                <a:latin typeface="Corbel" panose="020B0503020204020204" pitchFamily="34" charset="0"/>
              </a:defRPr>
            </a:lvl3pPr>
            <a:lvl4pPr marL="1371600" indent="0">
              <a:buNone/>
              <a:defRPr>
                <a:solidFill>
                  <a:srgbClr val="37A09C"/>
                </a:solidFill>
                <a:latin typeface="Corbel" panose="020B0503020204020204" pitchFamily="34" charset="0"/>
              </a:defRPr>
            </a:lvl4pPr>
            <a:lvl5pPr marL="1828800" indent="0">
              <a:buNone/>
              <a:defRPr>
                <a:solidFill>
                  <a:srgbClr val="37A09C"/>
                </a:solidFill>
                <a:latin typeface="Corbel" panose="020B0503020204020204" pitchFamily="34" charset="0"/>
              </a:defRPr>
            </a:lvl5pPr>
          </a:lstStyle>
          <a:p>
            <a:pPr lvl="0"/>
            <a:r>
              <a:rPr lang="en-US"/>
              <a:t>Click to edit Master text styles</a:t>
            </a:r>
          </a:p>
        </p:txBody>
      </p:sp>
      <p:sp>
        <p:nvSpPr>
          <p:cNvPr id="19" name="Text Placeholder 7"/>
          <p:cNvSpPr>
            <a:spLocks noGrp="1"/>
          </p:cNvSpPr>
          <p:nvPr>
            <p:ph type="body" sz="quarter" idx="23"/>
          </p:nvPr>
        </p:nvSpPr>
        <p:spPr>
          <a:xfrm>
            <a:off x="3291840" y="3870960"/>
            <a:ext cx="2560320" cy="685800"/>
          </a:xfrm>
        </p:spPr>
        <p:txBody>
          <a:bodyPr anchor="b">
            <a:normAutofit/>
          </a:bodyPr>
          <a:lstStyle>
            <a:lvl1pPr marL="0" indent="0">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a:solidFill>
                  <a:srgbClr val="37A09C"/>
                </a:solidFill>
                <a:latin typeface="Corbel" panose="020B0503020204020204" pitchFamily="34" charset="0"/>
              </a:defRPr>
            </a:lvl2pPr>
            <a:lvl3pPr marL="914400" indent="0">
              <a:buNone/>
              <a:defRPr>
                <a:solidFill>
                  <a:srgbClr val="37A09C"/>
                </a:solidFill>
                <a:latin typeface="Corbel" panose="020B0503020204020204" pitchFamily="34" charset="0"/>
              </a:defRPr>
            </a:lvl3pPr>
            <a:lvl4pPr marL="1371600" indent="0">
              <a:buNone/>
              <a:defRPr>
                <a:solidFill>
                  <a:srgbClr val="37A09C"/>
                </a:solidFill>
                <a:latin typeface="Corbel" panose="020B0503020204020204" pitchFamily="34" charset="0"/>
              </a:defRPr>
            </a:lvl4pPr>
            <a:lvl5pPr marL="1828800" indent="0">
              <a:buNone/>
              <a:defRPr>
                <a:solidFill>
                  <a:srgbClr val="37A09C"/>
                </a:solidFill>
                <a:latin typeface="Corbel" panose="020B0503020204020204" pitchFamily="34" charset="0"/>
              </a:defRPr>
            </a:lvl5pPr>
          </a:lstStyle>
          <a:p>
            <a:pPr lvl="0"/>
            <a:r>
              <a:rPr lang="en-US"/>
              <a:t>Click to edit Master text styles</a:t>
            </a:r>
          </a:p>
        </p:txBody>
      </p:sp>
      <p:sp>
        <p:nvSpPr>
          <p:cNvPr id="20" name="Text Placeholder 7"/>
          <p:cNvSpPr>
            <a:spLocks noGrp="1"/>
          </p:cNvSpPr>
          <p:nvPr>
            <p:ph type="body" sz="quarter" idx="24"/>
          </p:nvPr>
        </p:nvSpPr>
        <p:spPr>
          <a:xfrm>
            <a:off x="6126480" y="3870960"/>
            <a:ext cx="2560320" cy="685800"/>
          </a:xfrm>
        </p:spPr>
        <p:txBody>
          <a:bodyPr anchor="b">
            <a:normAutofit/>
          </a:bodyPr>
          <a:lstStyle>
            <a:lvl1pPr marL="0" indent="0">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a:solidFill>
                  <a:srgbClr val="37A09C"/>
                </a:solidFill>
                <a:latin typeface="Corbel" panose="020B0503020204020204" pitchFamily="34" charset="0"/>
              </a:defRPr>
            </a:lvl2pPr>
            <a:lvl3pPr marL="914400" indent="0">
              <a:buNone/>
              <a:defRPr>
                <a:solidFill>
                  <a:srgbClr val="37A09C"/>
                </a:solidFill>
                <a:latin typeface="Corbel" panose="020B0503020204020204" pitchFamily="34" charset="0"/>
              </a:defRPr>
            </a:lvl3pPr>
            <a:lvl4pPr marL="1371600" indent="0">
              <a:buNone/>
              <a:defRPr>
                <a:solidFill>
                  <a:srgbClr val="37A09C"/>
                </a:solidFill>
                <a:latin typeface="Corbel" panose="020B0503020204020204" pitchFamily="34" charset="0"/>
              </a:defRPr>
            </a:lvl4pPr>
            <a:lvl5pPr marL="1828800" indent="0">
              <a:buNone/>
              <a:defRPr>
                <a:solidFill>
                  <a:srgbClr val="37A09C"/>
                </a:solidFill>
                <a:latin typeface="Corbel" panose="020B0503020204020204" pitchFamily="34" charset="0"/>
              </a:defRPr>
            </a:lvl5pPr>
          </a:lstStyle>
          <a:p>
            <a:pPr lvl="0"/>
            <a:r>
              <a:rPr lang="en-US"/>
              <a:t>Click to edit Master text styles</a:t>
            </a:r>
          </a:p>
        </p:txBody>
      </p:sp>
      <p:sp>
        <p:nvSpPr>
          <p:cNvPr id="21" name="Text Placeholder 14"/>
          <p:cNvSpPr>
            <a:spLocks noGrp="1"/>
          </p:cNvSpPr>
          <p:nvPr>
            <p:ph type="body" sz="quarter" idx="25"/>
          </p:nvPr>
        </p:nvSpPr>
        <p:spPr>
          <a:xfrm>
            <a:off x="457200" y="4572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14"/>
          <p:cNvSpPr>
            <a:spLocks noGrp="1"/>
          </p:cNvSpPr>
          <p:nvPr>
            <p:ph type="body" sz="quarter" idx="26"/>
          </p:nvPr>
        </p:nvSpPr>
        <p:spPr>
          <a:xfrm>
            <a:off x="3291840" y="4572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Text Placeholder 14"/>
          <p:cNvSpPr>
            <a:spLocks noGrp="1"/>
          </p:cNvSpPr>
          <p:nvPr>
            <p:ph type="body" sz="quarter" idx="27"/>
          </p:nvPr>
        </p:nvSpPr>
        <p:spPr>
          <a:xfrm>
            <a:off x="6126480" y="4572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Slide Number Placeholder 6">
            <a:extLst>
              <a:ext uri="{FF2B5EF4-FFF2-40B4-BE49-F238E27FC236}">
                <a16:creationId xmlns:a16="http://schemas.microsoft.com/office/drawing/2014/main" id="{EFE8B03A-1544-4A96-9D0C-59384BD7450D}"/>
              </a:ext>
            </a:extLst>
          </p:cNvPr>
          <p:cNvSpPr>
            <a:spLocks noGrp="1"/>
          </p:cNvSpPr>
          <p:nvPr>
            <p:ph type="sldNum" sz="quarter" idx="28"/>
          </p:nvPr>
        </p:nvSpPr>
        <p:spPr/>
        <p:txBody>
          <a:bodyPr/>
          <a:lstStyle>
            <a:lvl1pPr>
              <a:defRPr/>
            </a:lvl1pPr>
          </a:lstStyle>
          <a:p>
            <a:fld id="{D801205C-C155-4047-B1F6-A085C98B48D7}" type="slidenum">
              <a:rPr lang="en-US" altLang="en-US"/>
              <a:pPr/>
              <a:t>‹#›</a:t>
            </a:fld>
            <a:endParaRPr lang="en-US" altLang="en-US"/>
          </a:p>
        </p:txBody>
      </p:sp>
    </p:spTree>
    <p:extLst>
      <p:ext uri="{BB962C8B-B14F-4D97-AF65-F5344CB8AC3E}">
        <p14:creationId xmlns:p14="http://schemas.microsoft.com/office/powerpoint/2010/main" val="268046211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bstones Logos">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3CAA1FD9-000F-42D7-A630-A5E39CC6455D}"/>
              </a:ext>
            </a:extLst>
          </p:cNvPr>
          <p:cNvCxnSpPr/>
          <p:nvPr/>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6" name="TextBox 5">
            <a:extLst>
              <a:ext uri="{FF2B5EF4-FFF2-40B4-BE49-F238E27FC236}">
                <a16:creationId xmlns:a16="http://schemas.microsoft.com/office/drawing/2014/main" id="{A663F0DC-D811-4193-887E-CE6E695751EA}"/>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11" name="Text Placeholder 14"/>
          <p:cNvSpPr>
            <a:spLocks noGrp="1"/>
          </p:cNvSpPr>
          <p:nvPr>
            <p:ph type="body" sz="quarter" idx="19"/>
          </p:nvPr>
        </p:nvSpPr>
        <p:spPr>
          <a:xfrm>
            <a:off x="457200" y="2286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Text Placeholder 14"/>
          <p:cNvSpPr>
            <a:spLocks noGrp="1"/>
          </p:cNvSpPr>
          <p:nvPr>
            <p:ph type="body" sz="quarter" idx="20"/>
          </p:nvPr>
        </p:nvSpPr>
        <p:spPr>
          <a:xfrm>
            <a:off x="3291840" y="2286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4"/>
          <p:cNvSpPr>
            <a:spLocks noGrp="1"/>
          </p:cNvSpPr>
          <p:nvPr>
            <p:ph type="body" sz="quarter" idx="21"/>
          </p:nvPr>
        </p:nvSpPr>
        <p:spPr>
          <a:xfrm>
            <a:off x="6126480" y="2286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4"/>
          <p:cNvSpPr>
            <a:spLocks noGrp="1"/>
          </p:cNvSpPr>
          <p:nvPr>
            <p:ph type="body" sz="quarter" idx="25"/>
          </p:nvPr>
        </p:nvSpPr>
        <p:spPr>
          <a:xfrm>
            <a:off x="457200" y="4572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Text Placeholder 14"/>
          <p:cNvSpPr>
            <a:spLocks noGrp="1"/>
          </p:cNvSpPr>
          <p:nvPr>
            <p:ph type="body" sz="quarter" idx="26"/>
          </p:nvPr>
        </p:nvSpPr>
        <p:spPr>
          <a:xfrm>
            <a:off x="3291840" y="4572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9" name="Text Placeholder 14"/>
          <p:cNvSpPr>
            <a:spLocks noGrp="1"/>
          </p:cNvSpPr>
          <p:nvPr>
            <p:ph type="body" sz="quarter" idx="27"/>
          </p:nvPr>
        </p:nvSpPr>
        <p:spPr>
          <a:xfrm>
            <a:off x="6126480" y="4572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Picture Placeholder 3"/>
          <p:cNvSpPr>
            <a:spLocks noGrp="1"/>
          </p:cNvSpPr>
          <p:nvPr>
            <p:ph type="pic" sz="quarter" idx="28"/>
          </p:nvPr>
        </p:nvSpPr>
        <p:spPr>
          <a:xfrm>
            <a:off x="457200" y="1600200"/>
            <a:ext cx="2560320" cy="685800"/>
          </a:xfrm>
        </p:spPr>
        <p:txBody>
          <a:bodyPr/>
          <a:lstStyle>
            <a:lvl1pPr marL="0" indent="0">
              <a:buNone/>
              <a:defRPr sz="2400"/>
            </a:lvl1pPr>
          </a:lstStyle>
          <a:p>
            <a:pPr lvl="0"/>
            <a:r>
              <a:rPr lang="en-US" noProof="0"/>
              <a:t>Click icon to add picture</a:t>
            </a:r>
            <a:endParaRPr lang="en-US" noProof="0" dirty="0"/>
          </a:p>
        </p:txBody>
      </p:sp>
      <p:sp>
        <p:nvSpPr>
          <p:cNvPr id="20" name="Picture Placeholder 3"/>
          <p:cNvSpPr>
            <a:spLocks noGrp="1"/>
          </p:cNvSpPr>
          <p:nvPr>
            <p:ph type="pic" sz="quarter" idx="29"/>
          </p:nvPr>
        </p:nvSpPr>
        <p:spPr>
          <a:xfrm>
            <a:off x="3291840" y="1600200"/>
            <a:ext cx="2560320" cy="685800"/>
          </a:xfrm>
        </p:spPr>
        <p:txBody>
          <a:bodyPr/>
          <a:lstStyle>
            <a:lvl1pPr marL="0" indent="0">
              <a:buNone/>
              <a:defRPr sz="2400"/>
            </a:lvl1pPr>
          </a:lstStyle>
          <a:p>
            <a:pPr lvl="0"/>
            <a:r>
              <a:rPr lang="en-US" noProof="0"/>
              <a:t>Click icon to add picture</a:t>
            </a:r>
            <a:endParaRPr lang="en-US" noProof="0" dirty="0"/>
          </a:p>
        </p:txBody>
      </p:sp>
      <p:sp>
        <p:nvSpPr>
          <p:cNvPr id="21" name="Picture Placeholder 3"/>
          <p:cNvSpPr>
            <a:spLocks noGrp="1"/>
          </p:cNvSpPr>
          <p:nvPr>
            <p:ph type="pic" sz="quarter" idx="30"/>
          </p:nvPr>
        </p:nvSpPr>
        <p:spPr>
          <a:xfrm>
            <a:off x="6126480" y="1600200"/>
            <a:ext cx="2560320" cy="685800"/>
          </a:xfrm>
        </p:spPr>
        <p:txBody>
          <a:bodyPr/>
          <a:lstStyle>
            <a:lvl1pPr marL="0" indent="0">
              <a:buNone/>
              <a:defRPr sz="2400"/>
            </a:lvl1pPr>
          </a:lstStyle>
          <a:p>
            <a:pPr lvl="0"/>
            <a:r>
              <a:rPr lang="en-US" noProof="0"/>
              <a:t>Click icon to add picture</a:t>
            </a:r>
            <a:endParaRPr lang="en-US" noProof="0" dirty="0"/>
          </a:p>
        </p:txBody>
      </p:sp>
      <p:sp>
        <p:nvSpPr>
          <p:cNvPr id="22" name="Picture Placeholder 3"/>
          <p:cNvSpPr>
            <a:spLocks noGrp="1"/>
          </p:cNvSpPr>
          <p:nvPr>
            <p:ph type="pic" sz="quarter" idx="31"/>
          </p:nvPr>
        </p:nvSpPr>
        <p:spPr>
          <a:xfrm>
            <a:off x="457200" y="3886200"/>
            <a:ext cx="2560320" cy="685800"/>
          </a:xfrm>
        </p:spPr>
        <p:txBody>
          <a:bodyPr/>
          <a:lstStyle>
            <a:lvl1pPr marL="0" indent="0">
              <a:buNone/>
              <a:defRPr sz="2400"/>
            </a:lvl1pPr>
          </a:lstStyle>
          <a:p>
            <a:pPr lvl="0"/>
            <a:r>
              <a:rPr lang="en-US" noProof="0"/>
              <a:t>Click icon to add picture</a:t>
            </a:r>
            <a:endParaRPr lang="en-US" noProof="0" dirty="0"/>
          </a:p>
        </p:txBody>
      </p:sp>
      <p:sp>
        <p:nvSpPr>
          <p:cNvPr id="23" name="Picture Placeholder 3"/>
          <p:cNvSpPr>
            <a:spLocks noGrp="1"/>
          </p:cNvSpPr>
          <p:nvPr>
            <p:ph type="pic" sz="quarter" idx="32"/>
          </p:nvPr>
        </p:nvSpPr>
        <p:spPr>
          <a:xfrm>
            <a:off x="3291840" y="3886200"/>
            <a:ext cx="2560320" cy="685800"/>
          </a:xfrm>
        </p:spPr>
        <p:txBody>
          <a:bodyPr/>
          <a:lstStyle>
            <a:lvl1pPr marL="0" indent="0">
              <a:buNone/>
              <a:defRPr sz="2400"/>
            </a:lvl1pPr>
          </a:lstStyle>
          <a:p>
            <a:pPr lvl="0"/>
            <a:r>
              <a:rPr lang="en-US" noProof="0"/>
              <a:t>Click icon to add picture</a:t>
            </a:r>
            <a:endParaRPr lang="en-US" noProof="0" dirty="0"/>
          </a:p>
        </p:txBody>
      </p:sp>
      <p:sp>
        <p:nvSpPr>
          <p:cNvPr id="24" name="Picture Placeholder 3"/>
          <p:cNvSpPr>
            <a:spLocks noGrp="1"/>
          </p:cNvSpPr>
          <p:nvPr>
            <p:ph type="pic" sz="quarter" idx="33"/>
          </p:nvPr>
        </p:nvSpPr>
        <p:spPr>
          <a:xfrm>
            <a:off x="6126480" y="3886200"/>
            <a:ext cx="2560320" cy="685800"/>
          </a:xfrm>
        </p:spPr>
        <p:txBody>
          <a:bodyPr/>
          <a:lstStyle>
            <a:lvl1pPr marL="0" indent="0">
              <a:buNone/>
              <a:defRPr sz="2400"/>
            </a:lvl1pPr>
          </a:lstStyle>
          <a:p>
            <a:pPr lvl="0"/>
            <a:r>
              <a:rPr lang="en-US" noProof="0"/>
              <a:t>Click icon to add picture</a:t>
            </a:r>
            <a:endParaRPr lang="en-US" noProof="0" dirty="0"/>
          </a:p>
        </p:txBody>
      </p:sp>
      <p:sp>
        <p:nvSpPr>
          <p:cNvPr id="25" name="Slide Number Placeholder 6">
            <a:extLst>
              <a:ext uri="{FF2B5EF4-FFF2-40B4-BE49-F238E27FC236}">
                <a16:creationId xmlns:a16="http://schemas.microsoft.com/office/drawing/2014/main" id="{A9D8E5E7-1C7C-4D82-B53E-9861ADA13451}"/>
              </a:ext>
            </a:extLst>
          </p:cNvPr>
          <p:cNvSpPr>
            <a:spLocks noGrp="1"/>
          </p:cNvSpPr>
          <p:nvPr>
            <p:ph type="sldNum" sz="quarter" idx="34"/>
          </p:nvPr>
        </p:nvSpPr>
        <p:spPr/>
        <p:txBody>
          <a:bodyPr/>
          <a:lstStyle>
            <a:lvl1pPr>
              <a:defRPr/>
            </a:lvl1pPr>
          </a:lstStyle>
          <a:p>
            <a:fld id="{224BF68D-DCE7-4846-A322-1386A6191AB0}" type="slidenum">
              <a:rPr lang="en-US" altLang="en-US"/>
              <a:pPr/>
              <a:t>‹#›</a:t>
            </a:fld>
            <a:endParaRPr lang="en-US" altLang="en-US"/>
          </a:p>
        </p:txBody>
      </p:sp>
    </p:spTree>
    <p:extLst>
      <p:ext uri="{BB962C8B-B14F-4D97-AF65-F5344CB8AC3E}">
        <p14:creationId xmlns:p14="http://schemas.microsoft.com/office/powerpoint/2010/main" val="353315368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wyer Profile">
    <p:spTree>
      <p:nvGrpSpPr>
        <p:cNvPr id="1" name=""/>
        <p:cNvGrpSpPr/>
        <p:nvPr/>
      </p:nvGrpSpPr>
      <p:grpSpPr>
        <a:xfrm>
          <a:off x="0" y="0"/>
          <a:ext cx="0" cy="0"/>
          <a:chOff x="0" y="0"/>
          <a:chExt cx="0" cy="0"/>
        </a:xfrm>
      </p:grpSpPr>
      <p:sp>
        <p:nvSpPr>
          <p:cNvPr id="10" name="TextBox 4">
            <a:extLst>
              <a:ext uri="{FF2B5EF4-FFF2-40B4-BE49-F238E27FC236}">
                <a16:creationId xmlns:a16="http://schemas.microsoft.com/office/drawing/2014/main" id="{5819CFA1-141B-43B2-A3C0-B53DF4B8D3B2}"/>
              </a:ext>
            </a:extLst>
          </p:cNvPr>
          <p:cNvSpPr txBox="1">
            <a:spLocks noChangeArrowheads="1"/>
          </p:cNvSpPr>
          <p:nvPr/>
        </p:nvSpPr>
        <p:spPr bwMode="auto">
          <a:xfrm>
            <a:off x="363538" y="3429000"/>
            <a:ext cx="237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CE1126"/>
                </a:solidFill>
                <a:latin typeface="Corbel" panose="020B0503020204020204" pitchFamily="34" charset="0"/>
              </a:rPr>
              <a:t>EDUCATION/HONORS</a:t>
            </a:r>
          </a:p>
        </p:txBody>
      </p:sp>
      <p:cxnSp>
        <p:nvCxnSpPr>
          <p:cNvPr id="11" name="Straight Connector 10">
            <a:extLst>
              <a:ext uri="{FF2B5EF4-FFF2-40B4-BE49-F238E27FC236}">
                <a16:creationId xmlns:a16="http://schemas.microsoft.com/office/drawing/2014/main" id="{8D8DA6DC-6401-467F-9C56-FFFE121CCAF8}"/>
              </a:ext>
            </a:extLst>
          </p:cNvPr>
          <p:cNvCxnSpPr/>
          <p:nvPr/>
        </p:nvCxnSpPr>
        <p:spPr>
          <a:xfrm>
            <a:off x="457200" y="3352800"/>
            <a:ext cx="1736725"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FBFE827-DB73-4F3E-B8AA-41E90F87555D}"/>
              </a:ext>
            </a:extLst>
          </p:cNvPr>
          <p:cNvCxnSpPr/>
          <p:nvPr/>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4" name="TextBox 7">
            <a:extLst>
              <a:ext uri="{FF2B5EF4-FFF2-40B4-BE49-F238E27FC236}">
                <a16:creationId xmlns:a16="http://schemas.microsoft.com/office/drawing/2014/main" id="{A236AEE9-4DB3-408F-B73E-EB0864210003}"/>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a:xfrm>
            <a:off x="457200" y="274638"/>
            <a:ext cx="8229600" cy="563562"/>
          </a:xfrm>
        </p:spPr>
        <p:txBody>
          <a:bodyPr/>
          <a:lstStyle>
            <a:lvl1pPr>
              <a:defRPr baseline="0"/>
            </a:lvl1pPr>
          </a:lstStyle>
          <a:p>
            <a:r>
              <a:rPr lang="en-US"/>
              <a:t>Click to edit Master title style</a:t>
            </a:r>
            <a:endParaRPr lang="en-US" dirty="0"/>
          </a:p>
        </p:txBody>
      </p:sp>
      <p:sp>
        <p:nvSpPr>
          <p:cNvPr id="8" name="Text Placeholder 8"/>
          <p:cNvSpPr>
            <a:spLocks noGrp="1"/>
          </p:cNvSpPr>
          <p:nvPr>
            <p:ph type="body" sz="quarter" idx="13"/>
          </p:nvPr>
        </p:nvSpPr>
        <p:spPr>
          <a:xfrm>
            <a:off x="2971800" y="1600200"/>
            <a:ext cx="5715000" cy="1600200"/>
          </a:xfrm>
        </p:spPr>
        <p:txBody>
          <a:bodyPr anchor="b">
            <a:normAutofit/>
          </a:bodyPr>
          <a:lstStyle>
            <a:lvl1pPr marL="0" indent="0">
              <a:spcBef>
                <a:spcPts val="768"/>
              </a:spcBef>
              <a:buNone/>
              <a:defRPr sz="2400">
                <a:solidFill>
                  <a:srgbClr val="37A09C"/>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9" name="Text Placeholder 10"/>
          <p:cNvSpPr>
            <a:spLocks noGrp="1"/>
          </p:cNvSpPr>
          <p:nvPr>
            <p:ph type="body" sz="quarter" idx="14"/>
          </p:nvPr>
        </p:nvSpPr>
        <p:spPr>
          <a:xfrm>
            <a:off x="2971800" y="3352800"/>
            <a:ext cx="5715000" cy="2743200"/>
          </a:xfrm>
        </p:spPr>
        <p:txBody>
          <a:bodyPr>
            <a:normAutofit/>
          </a:bodyPr>
          <a:lstStyle>
            <a:lvl1pPr marL="0" indent="0">
              <a:spcBef>
                <a:spcPts val="768"/>
              </a:spcBef>
              <a:buNone/>
              <a:defRPr sz="1800">
                <a:latin typeface="Segoe UI" panose="020B0502040204020203" pitchFamily="34" charset="0"/>
                <a:ea typeface="Segoe UI" panose="020B0502040204020203" pitchFamily="34" charset="0"/>
                <a:cs typeface="Segoe UI" panose="020B0502040204020203" pitchFamily="34" charset="0"/>
              </a:defRPr>
            </a:lvl1pPr>
            <a:lvl2pPr>
              <a:defRPr sz="1600">
                <a:latin typeface="Corbel" panose="020B0503020204020204" pitchFamily="34" charset="0"/>
              </a:defRPr>
            </a:lvl2pPr>
            <a:lvl3pPr>
              <a:defRPr sz="1400">
                <a:latin typeface="Corbel" panose="020B0503020204020204" pitchFamily="34" charset="0"/>
              </a:defRPr>
            </a:lvl3pPr>
            <a:lvl4pPr>
              <a:defRPr sz="1200">
                <a:latin typeface="Corbel" panose="020B0503020204020204" pitchFamily="34" charset="0"/>
              </a:defRPr>
            </a:lvl4pPr>
            <a:lvl5pPr>
              <a:defRPr sz="1200">
                <a:latin typeface="Corbel" panose="020B0503020204020204" pitchFamily="34" charset="0"/>
              </a:defRPr>
            </a:lvl5pPr>
          </a:lstStyle>
          <a:p>
            <a:pPr lvl="0"/>
            <a:r>
              <a:rPr lang="en-US"/>
              <a:t>Click to edit Master text styles</a:t>
            </a:r>
          </a:p>
        </p:txBody>
      </p:sp>
      <p:sp>
        <p:nvSpPr>
          <p:cNvPr id="4" name="Text Placeholder 3"/>
          <p:cNvSpPr>
            <a:spLocks noGrp="1"/>
          </p:cNvSpPr>
          <p:nvPr>
            <p:ph type="body" sz="quarter" idx="15"/>
          </p:nvPr>
        </p:nvSpPr>
        <p:spPr>
          <a:xfrm>
            <a:off x="457200" y="3798332"/>
            <a:ext cx="2362200" cy="2328148"/>
          </a:xfrm>
        </p:spPr>
        <p:txBody>
          <a:bodyPr/>
          <a:lstStyle>
            <a:lvl1pPr marL="285750" indent="-285750">
              <a:buFont typeface="Arial" panose="020B0604020202020204" pitchFamily="34" charset="0"/>
              <a:buChar char="•"/>
              <a:defRPr sz="1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2" name="Picture Placeholder 11"/>
          <p:cNvSpPr>
            <a:spLocks noGrp="1"/>
          </p:cNvSpPr>
          <p:nvPr>
            <p:ph type="pic" sz="quarter" idx="16"/>
          </p:nvPr>
        </p:nvSpPr>
        <p:spPr>
          <a:xfrm>
            <a:off x="457200" y="1600200"/>
            <a:ext cx="1737360" cy="1737360"/>
          </a:xfrm>
          <a:ln w="6350">
            <a:solidFill>
              <a:schemeClr val="bg1">
                <a:lumMod val="75000"/>
              </a:schemeClr>
            </a:solidFill>
          </a:ln>
        </p:spPr>
        <p:txBody>
          <a:bodyPr/>
          <a:lstStyle>
            <a:lvl1pPr marL="0" indent="0">
              <a:buNone/>
              <a:defRPr sz="2000"/>
            </a:lvl1pPr>
          </a:lstStyle>
          <a:p>
            <a:pPr lvl="0"/>
            <a:r>
              <a:rPr lang="en-US" noProof="0"/>
              <a:t>Click icon to add picture</a:t>
            </a:r>
            <a:endParaRPr lang="en-US" noProof="0" dirty="0"/>
          </a:p>
        </p:txBody>
      </p:sp>
      <p:sp>
        <p:nvSpPr>
          <p:cNvPr id="21" name="Text Placeholder 20"/>
          <p:cNvSpPr>
            <a:spLocks noGrp="1"/>
          </p:cNvSpPr>
          <p:nvPr>
            <p:ph type="body" sz="quarter" idx="17"/>
          </p:nvPr>
        </p:nvSpPr>
        <p:spPr>
          <a:xfrm>
            <a:off x="457200" y="838200"/>
            <a:ext cx="8229600" cy="457200"/>
          </a:xfrm>
        </p:spPr>
        <p:txBody>
          <a:bodyPr/>
          <a:lstStyle>
            <a:lvl1pPr marL="0" indent="0">
              <a:buNone/>
              <a:defRPr sz="2200">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5" name="Slide Number Placeholder 6">
            <a:extLst>
              <a:ext uri="{FF2B5EF4-FFF2-40B4-BE49-F238E27FC236}">
                <a16:creationId xmlns:a16="http://schemas.microsoft.com/office/drawing/2014/main" id="{470FBE09-1AA5-4DC0-88CF-AE9D62CE0287}"/>
              </a:ext>
            </a:extLst>
          </p:cNvPr>
          <p:cNvSpPr>
            <a:spLocks noGrp="1"/>
          </p:cNvSpPr>
          <p:nvPr>
            <p:ph type="sldNum" sz="quarter" idx="18"/>
          </p:nvPr>
        </p:nvSpPr>
        <p:spPr/>
        <p:txBody>
          <a:bodyPr/>
          <a:lstStyle>
            <a:lvl1pPr>
              <a:defRPr/>
            </a:lvl1pPr>
          </a:lstStyle>
          <a:p>
            <a:fld id="{244D53A8-536A-4F55-81A5-A97006C09EE9}" type="slidenum">
              <a:rPr lang="en-US" altLang="en-US"/>
              <a:pPr/>
              <a:t>‹#›</a:t>
            </a:fld>
            <a:endParaRPr lang="en-US" altLang="en-US"/>
          </a:p>
        </p:txBody>
      </p:sp>
    </p:spTree>
    <p:extLst>
      <p:ext uri="{BB962C8B-B14F-4D97-AF65-F5344CB8AC3E}">
        <p14:creationId xmlns:p14="http://schemas.microsoft.com/office/powerpoint/2010/main" val="300091889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Profile Three">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D48C0DA-E47D-456E-A1FF-1A8DB1CA623F}"/>
              </a:ext>
            </a:extLst>
          </p:cNvPr>
          <p:cNvCxnSpPr/>
          <p:nvPr/>
        </p:nvCxnSpPr>
        <p:spPr>
          <a:xfrm>
            <a:off x="457200" y="297180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7C29E1-9982-4AF3-8609-1DE9826924D8}"/>
              </a:ext>
            </a:extLst>
          </p:cNvPr>
          <p:cNvCxnSpPr/>
          <p:nvPr/>
        </p:nvCxnSpPr>
        <p:spPr>
          <a:xfrm>
            <a:off x="457200" y="449580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E38814-4FF2-45B8-AE4B-DEBC9D42CCC2}"/>
              </a:ext>
            </a:extLst>
          </p:cNvPr>
          <p:cNvCxnSpPr/>
          <p:nvPr/>
        </p:nvCxnSpPr>
        <p:spPr>
          <a:xfrm>
            <a:off x="457200" y="601980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502A4D-FD93-4F57-BF3D-A3D44A9862D1}"/>
              </a:ext>
            </a:extLst>
          </p:cNvPr>
          <p:cNvCxnSpPr/>
          <p:nvPr/>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28" name="TextBox 8">
            <a:extLst>
              <a:ext uri="{FF2B5EF4-FFF2-40B4-BE49-F238E27FC236}">
                <a16:creationId xmlns:a16="http://schemas.microsoft.com/office/drawing/2014/main" id="{A0CB0488-055E-44F9-B942-6DDDD50EE281}"/>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8" name="Text Placeholder 8"/>
          <p:cNvSpPr>
            <a:spLocks noGrp="1"/>
          </p:cNvSpPr>
          <p:nvPr>
            <p:ph type="body" sz="quarter" idx="13"/>
          </p:nvPr>
        </p:nvSpPr>
        <p:spPr>
          <a:xfrm>
            <a:off x="1981200" y="1600200"/>
            <a:ext cx="6705600" cy="274320"/>
          </a:xfrm>
        </p:spPr>
        <p:txBody>
          <a:bodyPr anchor="b">
            <a:noAutofit/>
          </a:bodyPr>
          <a:lstStyle>
            <a:lvl1pPr marL="0" indent="0">
              <a:buNone/>
              <a:defRPr sz="18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2" name="Picture Placeholder 11"/>
          <p:cNvSpPr>
            <a:spLocks noGrp="1"/>
          </p:cNvSpPr>
          <p:nvPr>
            <p:ph type="pic" sz="quarter" idx="16"/>
          </p:nvPr>
        </p:nvSpPr>
        <p:spPr>
          <a:xfrm>
            <a:off x="457200" y="1600200"/>
            <a:ext cx="1371600" cy="1371600"/>
          </a:xfrm>
          <a:ln w="6350">
            <a:solidFill>
              <a:schemeClr val="bg1">
                <a:lumMod val="75000"/>
              </a:schemeClr>
            </a:solidFill>
          </a:ln>
        </p:spPr>
        <p:txBody>
          <a:bodyPr/>
          <a:lstStyle>
            <a:lvl1pPr marL="0" indent="0">
              <a:buNone/>
              <a:defRPr sz="2000"/>
            </a:lvl1pPr>
          </a:lstStyle>
          <a:p>
            <a:pPr lvl="0"/>
            <a:r>
              <a:rPr lang="en-US" noProof="0"/>
              <a:t>Click icon to add picture</a:t>
            </a:r>
            <a:endParaRPr lang="en-US" noProof="0" dirty="0"/>
          </a:p>
        </p:txBody>
      </p:sp>
      <p:sp>
        <p:nvSpPr>
          <p:cNvPr id="14" name="Picture Placeholder 11"/>
          <p:cNvSpPr>
            <a:spLocks noGrp="1"/>
          </p:cNvSpPr>
          <p:nvPr>
            <p:ph type="pic" sz="quarter" idx="17"/>
          </p:nvPr>
        </p:nvSpPr>
        <p:spPr>
          <a:xfrm>
            <a:off x="457200" y="3124200"/>
            <a:ext cx="1371600" cy="1371600"/>
          </a:xfrm>
          <a:ln w="6350">
            <a:solidFill>
              <a:schemeClr val="bg1">
                <a:lumMod val="75000"/>
              </a:schemeClr>
            </a:solidFill>
          </a:ln>
        </p:spPr>
        <p:txBody>
          <a:bodyPr/>
          <a:lstStyle>
            <a:lvl1pPr marL="0" indent="0">
              <a:buNone/>
              <a:defRPr sz="2000"/>
            </a:lvl1pPr>
          </a:lstStyle>
          <a:p>
            <a:pPr lvl="0"/>
            <a:r>
              <a:rPr lang="en-US" noProof="0"/>
              <a:t>Click icon to add picture</a:t>
            </a:r>
            <a:endParaRPr lang="en-US" noProof="0" dirty="0"/>
          </a:p>
        </p:txBody>
      </p:sp>
      <p:sp>
        <p:nvSpPr>
          <p:cNvPr id="16" name="Picture Placeholder 11"/>
          <p:cNvSpPr>
            <a:spLocks noGrp="1"/>
          </p:cNvSpPr>
          <p:nvPr>
            <p:ph type="pic" sz="quarter" idx="18"/>
          </p:nvPr>
        </p:nvSpPr>
        <p:spPr>
          <a:xfrm>
            <a:off x="457200" y="4648200"/>
            <a:ext cx="1371600" cy="1371600"/>
          </a:xfrm>
          <a:ln w="6350">
            <a:solidFill>
              <a:schemeClr val="bg1">
                <a:lumMod val="75000"/>
              </a:schemeClr>
            </a:solidFill>
          </a:ln>
        </p:spPr>
        <p:txBody>
          <a:bodyPr/>
          <a:lstStyle>
            <a:lvl1pPr marL="0" indent="0">
              <a:buNone/>
              <a:defRPr sz="2000"/>
            </a:lvl1pPr>
          </a:lstStyle>
          <a:p>
            <a:pPr lvl="0"/>
            <a:r>
              <a:rPr lang="en-US" noProof="0"/>
              <a:t>Click icon to add picture</a:t>
            </a:r>
            <a:endParaRPr lang="en-US" noProof="0" dirty="0"/>
          </a:p>
        </p:txBody>
      </p:sp>
      <p:sp>
        <p:nvSpPr>
          <p:cNvPr id="19" name="Text Placeholder 8"/>
          <p:cNvSpPr>
            <a:spLocks noGrp="1"/>
          </p:cNvSpPr>
          <p:nvPr>
            <p:ph type="body" sz="quarter" idx="19"/>
          </p:nvPr>
        </p:nvSpPr>
        <p:spPr>
          <a:xfrm>
            <a:off x="1981200" y="1879122"/>
            <a:ext cx="6705600" cy="457200"/>
          </a:xfrm>
        </p:spPr>
        <p:txBody>
          <a:bodyPr>
            <a:noAutofit/>
          </a:bodyPr>
          <a:lstStyle>
            <a:lvl1pPr marL="0" indent="0">
              <a:buNone/>
              <a:defRPr sz="1200" baseline="0">
                <a:solidFill>
                  <a:srgbClr val="37A09C"/>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20" name="Text Placeholder 8"/>
          <p:cNvSpPr>
            <a:spLocks noGrp="1"/>
          </p:cNvSpPr>
          <p:nvPr>
            <p:ph type="body" sz="quarter" idx="20"/>
          </p:nvPr>
        </p:nvSpPr>
        <p:spPr>
          <a:xfrm>
            <a:off x="1981200" y="2336322"/>
            <a:ext cx="6705600" cy="762000"/>
          </a:xfrm>
        </p:spPr>
        <p:txBody>
          <a:bodyPr>
            <a:noAutofit/>
          </a:bodyPr>
          <a:lstStyle>
            <a:lvl1pPr marL="0" indent="0">
              <a:buNone/>
              <a:defRPr sz="1100" baseline="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21" name="Text Placeholder 8"/>
          <p:cNvSpPr>
            <a:spLocks noGrp="1"/>
          </p:cNvSpPr>
          <p:nvPr>
            <p:ph type="body" sz="quarter" idx="21"/>
          </p:nvPr>
        </p:nvSpPr>
        <p:spPr>
          <a:xfrm>
            <a:off x="1981200" y="3132826"/>
            <a:ext cx="6705600" cy="274320"/>
          </a:xfrm>
        </p:spPr>
        <p:txBody>
          <a:bodyPr anchor="b">
            <a:noAutofit/>
          </a:bodyPr>
          <a:lstStyle>
            <a:lvl1pPr marL="0" indent="0">
              <a:buNone/>
              <a:defRPr sz="18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22" name="Text Placeholder 8"/>
          <p:cNvSpPr>
            <a:spLocks noGrp="1"/>
          </p:cNvSpPr>
          <p:nvPr>
            <p:ph type="body" sz="quarter" idx="22"/>
          </p:nvPr>
        </p:nvSpPr>
        <p:spPr>
          <a:xfrm>
            <a:off x="1981200" y="3411748"/>
            <a:ext cx="6705600" cy="457200"/>
          </a:xfrm>
        </p:spPr>
        <p:txBody>
          <a:bodyPr>
            <a:noAutofit/>
          </a:bodyPr>
          <a:lstStyle>
            <a:lvl1pPr marL="0" indent="0">
              <a:buNone/>
              <a:defRPr sz="1200" baseline="0">
                <a:solidFill>
                  <a:srgbClr val="37A09C"/>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23" name="Text Placeholder 8"/>
          <p:cNvSpPr>
            <a:spLocks noGrp="1"/>
          </p:cNvSpPr>
          <p:nvPr>
            <p:ph type="body" sz="quarter" idx="23"/>
          </p:nvPr>
        </p:nvSpPr>
        <p:spPr>
          <a:xfrm>
            <a:off x="1981200" y="3868948"/>
            <a:ext cx="6705600" cy="762000"/>
          </a:xfrm>
        </p:spPr>
        <p:txBody>
          <a:bodyPr>
            <a:noAutofit/>
          </a:bodyPr>
          <a:lstStyle>
            <a:lvl1pPr marL="0" indent="0">
              <a:buNone/>
              <a:defRPr sz="1100" baseline="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24" name="Text Placeholder 8"/>
          <p:cNvSpPr>
            <a:spLocks noGrp="1"/>
          </p:cNvSpPr>
          <p:nvPr>
            <p:ph type="body" sz="quarter" idx="24"/>
          </p:nvPr>
        </p:nvSpPr>
        <p:spPr>
          <a:xfrm>
            <a:off x="1981200" y="4656826"/>
            <a:ext cx="6705600" cy="274320"/>
          </a:xfrm>
        </p:spPr>
        <p:txBody>
          <a:bodyPr anchor="b">
            <a:noAutofit/>
          </a:bodyPr>
          <a:lstStyle>
            <a:lvl1pPr marL="0" indent="0">
              <a:buNone/>
              <a:defRPr sz="18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25" name="Text Placeholder 8"/>
          <p:cNvSpPr>
            <a:spLocks noGrp="1"/>
          </p:cNvSpPr>
          <p:nvPr>
            <p:ph type="body" sz="quarter" idx="25"/>
          </p:nvPr>
        </p:nvSpPr>
        <p:spPr>
          <a:xfrm>
            <a:off x="1981200" y="4944374"/>
            <a:ext cx="6705600" cy="457200"/>
          </a:xfrm>
        </p:spPr>
        <p:txBody>
          <a:bodyPr>
            <a:noAutofit/>
          </a:bodyPr>
          <a:lstStyle>
            <a:lvl1pPr marL="0" indent="0">
              <a:buNone/>
              <a:defRPr sz="1200" baseline="0">
                <a:solidFill>
                  <a:srgbClr val="37A09C"/>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26" name="Text Placeholder 8"/>
          <p:cNvSpPr>
            <a:spLocks noGrp="1"/>
          </p:cNvSpPr>
          <p:nvPr>
            <p:ph type="body" sz="quarter" idx="26"/>
          </p:nvPr>
        </p:nvSpPr>
        <p:spPr>
          <a:xfrm>
            <a:off x="1981200" y="5401574"/>
            <a:ext cx="6705600" cy="762000"/>
          </a:xfrm>
        </p:spPr>
        <p:txBody>
          <a:bodyPr>
            <a:noAutofit/>
          </a:bodyPr>
          <a:lstStyle>
            <a:lvl1pPr marL="0" indent="0">
              <a:buNone/>
              <a:defRPr sz="1100" baseline="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29" name="Slide Number Placeholder 6">
            <a:extLst>
              <a:ext uri="{FF2B5EF4-FFF2-40B4-BE49-F238E27FC236}">
                <a16:creationId xmlns:a16="http://schemas.microsoft.com/office/drawing/2014/main" id="{3FAC1FF0-97A1-4B2C-B23C-54EAF691EC10}"/>
              </a:ext>
            </a:extLst>
          </p:cNvPr>
          <p:cNvSpPr>
            <a:spLocks noGrp="1"/>
          </p:cNvSpPr>
          <p:nvPr>
            <p:ph type="sldNum" sz="quarter" idx="27"/>
          </p:nvPr>
        </p:nvSpPr>
        <p:spPr/>
        <p:txBody>
          <a:bodyPr/>
          <a:lstStyle>
            <a:lvl1pPr>
              <a:defRPr/>
            </a:lvl1pPr>
          </a:lstStyle>
          <a:p>
            <a:fld id="{9B62970F-822E-425A-A310-5938BB66FDA8}" type="slidenum">
              <a:rPr lang="en-US" altLang="en-US"/>
              <a:pPr/>
              <a:t>‹#›</a:t>
            </a:fld>
            <a:endParaRPr lang="en-US" altLang="en-US"/>
          </a:p>
        </p:txBody>
      </p:sp>
    </p:spTree>
    <p:extLst>
      <p:ext uri="{BB962C8B-B14F-4D97-AF65-F5344CB8AC3E}">
        <p14:creationId xmlns:p14="http://schemas.microsoft.com/office/powerpoint/2010/main" val="127588110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mmary Profile Two">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3E40DB0-A845-4BF3-BEE0-5D8AE4481C8D}"/>
              </a:ext>
            </a:extLst>
          </p:cNvPr>
          <p:cNvCxnSpPr/>
          <p:nvPr/>
        </p:nvCxnSpPr>
        <p:spPr>
          <a:xfrm>
            <a:off x="457200" y="297180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6CAE33-5041-4B41-855E-3C1E3F6B411F}"/>
              </a:ext>
            </a:extLst>
          </p:cNvPr>
          <p:cNvCxnSpPr/>
          <p:nvPr/>
        </p:nvCxnSpPr>
        <p:spPr>
          <a:xfrm>
            <a:off x="457200" y="449580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50970B-5C91-4197-B84B-AF376F0C7BC6}"/>
              </a:ext>
            </a:extLst>
          </p:cNvPr>
          <p:cNvCxnSpPr/>
          <p:nvPr/>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6" name="TextBox 7">
            <a:extLst>
              <a:ext uri="{FF2B5EF4-FFF2-40B4-BE49-F238E27FC236}">
                <a16:creationId xmlns:a16="http://schemas.microsoft.com/office/drawing/2014/main" id="{A04F6A9A-05A6-4CA2-9114-4C7E2E4D9295}"/>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8" name="Text Placeholder 8"/>
          <p:cNvSpPr>
            <a:spLocks noGrp="1"/>
          </p:cNvSpPr>
          <p:nvPr>
            <p:ph type="body" sz="quarter" idx="13"/>
          </p:nvPr>
        </p:nvSpPr>
        <p:spPr>
          <a:xfrm>
            <a:off x="1981200" y="1600200"/>
            <a:ext cx="6705600" cy="274320"/>
          </a:xfrm>
        </p:spPr>
        <p:txBody>
          <a:bodyPr anchor="b">
            <a:noAutofit/>
          </a:bodyPr>
          <a:lstStyle>
            <a:lvl1pPr marL="0" indent="0">
              <a:buNone/>
              <a:defRPr sz="18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2" name="Picture Placeholder 11"/>
          <p:cNvSpPr>
            <a:spLocks noGrp="1"/>
          </p:cNvSpPr>
          <p:nvPr>
            <p:ph type="pic" sz="quarter" idx="16"/>
          </p:nvPr>
        </p:nvSpPr>
        <p:spPr>
          <a:xfrm>
            <a:off x="457200" y="1600200"/>
            <a:ext cx="1371600" cy="1371600"/>
          </a:xfrm>
          <a:ln w="6350">
            <a:solidFill>
              <a:schemeClr val="bg1">
                <a:lumMod val="75000"/>
              </a:schemeClr>
            </a:solidFill>
          </a:ln>
        </p:spPr>
        <p:txBody>
          <a:bodyPr/>
          <a:lstStyle>
            <a:lvl1pPr marL="0" indent="0">
              <a:buNone/>
              <a:defRPr sz="2000"/>
            </a:lvl1pPr>
          </a:lstStyle>
          <a:p>
            <a:pPr lvl="0"/>
            <a:r>
              <a:rPr lang="en-US" noProof="0"/>
              <a:t>Click icon to add picture</a:t>
            </a:r>
            <a:endParaRPr lang="en-US" noProof="0" dirty="0"/>
          </a:p>
        </p:txBody>
      </p:sp>
      <p:sp>
        <p:nvSpPr>
          <p:cNvPr id="14" name="Picture Placeholder 11"/>
          <p:cNvSpPr>
            <a:spLocks noGrp="1"/>
          </p:cNvSpPr>
          <p:nvPr>
            <p:ph type="pic" sz="quarter" idx="17"/>
          </p:nvPr>
        </p:nvSpPr>
        <p:spPr>
          <a:xfrm>
            <a:off x="457200" y="3124200"/>
            <a:ext cx="1371600" cy="1371600"/>
          </a:xfrm>
          <a:ln w="6350">
            <a:solidFill>
              <a:schemeClr val="bg1">
                <a:lumMod val="75000"/>
              </a:schemeClr>
            </a:solidFill>
          </a:ln>
        </p:spPr>
        <p:txBody>
          <a:bodyPr/>
          <a:lstStyle>
            <a:lvl1pPr marL="0" indent="0">
              <a:buNone/>
              <a:defRPr sz="2000"/>
            </a:lvl1pPr>
          </a:lstStyle>
          <a:p>
            <a:pPr lvl="0"/>
            <a:r>
              <a:rPr lang="en-US" noProof="0"/>
              <a:t>Click icon to add picture</a:t>
            </a:r>
            <a:endParaRPr lang="en-US" noProof="0" dirty="0"/>
          </a:p>
        </p:txBody>
      </p:sp>
      <p:sp>
        <p:nvSpPr>
          <p:cNvPr id="19" name="Text Placeholder 8"/>
          <p:cNvSpPr>
            <a:spLocks noGrp="1"/>
          </p:cNvSpPr>
          <p:nvPr>
            <p:ph type="body" sz="quarter" idx="19"/>
          </p:nvPr>
        </p:nvSpPr>
        <p:spPr>
          <a:xfrm>
            <a:off x="1981200" y="1880556"/>
            <a:ext cx="6705600" cy="457200"/>
          </a:xfrm>
        </p:spPr>
        <p:txBody>
          <a:bodyPr>
            <a:noAutofit/>
          </a:bodyPr>
          <a:lstStyle>
            <a:lvl1pPr marL="0" indent="0">
              <a:buNone/>
              <a:defRPr sz="1200" baseline="0">
                <a:solidFill>
                  <a:srgbClr val="37A09C"/>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20" name="Text Placeholder 8"/>
          <p:cNvSpPr>
            <a:spLocks noGrp="1"/>
          </p:cNvSpPr>
          <p:nvPr>
            <p:ph type="body" sz="quarter" idx="20"/>
          </p:nvPr>
        </p:nvSpPr>
        <p:spPr>
          <a:xfrm>
            <a:off x="1981200" y="2337756"/>
            <a:ext cx="6705600" cy="762000"/>
          </a:xfrm>
        </p:spPr>
        <p:txBody>
          <a:bodyPr>
            <a:noAutofit/>
          </a:bodyPr>
          <a:lstStyle>
            <a:lvl1pPr marL="0" indent="0">
              <a:buNone/>
              <a:defRPr sz="1100" baseline="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21" name="Text Placeholder 8"/>
          <p:cNvSpPr>
            <a:spLocks noGrp="1"/>
          </p:cNvSpPr>
          <p:nvPr>
            <p:ph type="body" sz="quarter" idx="21"/>
          </p:nvPr>
        </p:nvSpPr>
        <p:spPr>
          <a:xfrm>
            <a:off x="1981200" y="3141452"/>
            <a:ext cx="6705600" cy="274320"/>
          </a:xfrm>
        </p:spPr>
        <p:txBody>
          <a:bodyPr anchor="b">
            <a:noAutofit/>
          </a:bodyPr>
          <a:lstStyle>
            <a:lvl1pPr marL="0" indent="0">
              <a:buNone/>
              <a:defRPr sz="18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22" name="Text Placeholder 8"/>
          <p:cNvSpPr>
            <a:spLocks noGrp="1"/>
          </p:cNvSpPr>
          <p:nvPr>
            <p:ph type="body" sz="quarter" idx="22"/>
          </p:nvPr>
        </p:nvSpPr>
        <p:spPr>
          <a:xfrm>
            <a:off x="1981200" y="3420374"/>
            <a:ext cx="6705600" cy="457200"/>
          </a:xfrm>
        </p:spPr>
        <p:txBody>
          <a:bodyPr>
            <a:noAutofit/>
          </a:bodyPr>
          <a:lstStyle>
            <a:lvl1pPr marL="0" indent="0">
              <a:buNone/>
              <a:defRPr sz="1200" baseline="0">
                <a:solidFill>
                  <a:srgbClr val="37A09C"/>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23" name="Text Placeholder 8"/>
          <p:cNvSpPr>
            <a:spLocks noGrp="1"/>
          </p:cNvSpPr>
          <p:nvPr>
            <p:ph type="body" sz="quarter" idx="23"/>
          </p:nvPr>
        </p:nvSpPr>
        <p:spPr>
          <a:xfrm>
            <a:off x="1981200" y="3877574"/>
            <a:ext cx="6705600" cy="762000"/>
          </a:xfrm>
        </p:spPr>
        <p:txBody>
          <a:bodyPr>
            <a:noAutofit/>
          </a:bodyPr>
          <a:lstStyle>
            <a:lvl1pPr marL="0" indent="0">
              <a:buNone/>
              <a:defRPr sz="1100" baseline="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7" name="Slide Number Placeholder 6">
            <a:extLst>
              <a:ext uri="{FF2B5EF4-FFF2-40B4-BE49-F238E27FC236}">
                <a16:creationId xmlns:a16="http://schemas.microsoft.com/office/drawing/2014/main" id="{9D2660A9-F6E0-433E-B39D-8DA8AB245A28}"/>
              </a:ext>
            </a:extLst>
          </p:cNvPr>
          <p:cNvSpPr>
            <a:spLocks noGrp="1"/>
          </p:cNvSpPr>
          <p:nvPr>
            <p:ph type="sldNum" sz="quarter" idx="24"/>
          </p:nvPr>
        </p:nvSpPr>
        <p:spPr/>
        <p:txBody>
          <a:bodyPr/>
          <a:lstStyle>
            <a:lvl1pPr>
              <a:defRPr/>
            </a:lvl1pPr>
          </a:lstStyle>
          <a:p>
            <a:fld id="{DD0C0395-F92A-4D7F-B7B6-3884927654DC}" type="slidenum">
              <a:rPr lang="en-US" altLang="en-US"/>
              <a:pPr/>
              <a:t>‹#›</a:t>
            </a:fld>
            <a:endParaRPr lang="en-US" altLang="en-US"/>
          </a:p>
        </p:txBody>
      </p:sp>
    </p:spTree>
    <p:extLst>
      <p:ext uri="{BB962C8B-B14F-4D97-AF65-F5344CB8AC3E}">
        <p14:creationId xmlns:p14="http://schemas.microsoft.com/office/powerpoint/2010/main" val="35496581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 4">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5A17BDA1-1607-4CC6-B6E3-81BFC195F646}"/>
              </a:ext>
            </a:extLst>
          </p:cNvPr>
          <p:cNvCxnSpPr/>
          <p:nvPr/>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21" name="TextBox 5">
            <a:extLst>
              <a:ext uri="{FF2B5EF4-FFF2-40B4-BE49-F238E27FC236}">
                <a16:creationId xmlns:a16="http://schemas.microsoft.com/office/drawing/2014/main" id="{D0CC7046-5C28-49E1-A689-19467CFF5507}"/>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8" name="Text Placeholder 7"/>
          <p:cNvSpPr>
            <a:spLocks noGrp="1"/>
          </p:cNvSpPr>
          <p:nvPr>
            <p:ph type="body" sz="quarter" idx="13"/>
          </p:nvPr>
        </p:nvSpPr>
        <p:spPr>
          <a:xfrm>
            <a:off x="1828800" y="1676400"/>
            <a:ext cx="6858000" cy="762000"/>
          </a:xfrm>
        </p:spPr>
        <p:txBody>
          <a:bodyPr/>
          <a:lstStyle>
            <a:lvl1pPr marL="0" indent="0">
              <a:buNone/>
              <a:defRPr sz="14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9" name="Text Placeholder 7"/>
          <p:cNvSpPr>
            <a:spLocks noGrp="1"/>
          </p:cNvSpPr>
          <p:nvPr>
            <p:ph type="body" sz="quarter" idx="14"/>
          </p:nvPr>
        </p:nvSpPr>
        <p:spPr>
          <a:xfrm>
            <a:off x="1828800" y="2895600"/>
            <a:ext cx="6858000" cy="762000"/>
          </a:xfrm>
        </p:spPr>
        <p:txBody>
          <a:bodyPr/>
          <a:lstStyle>
            <a:lvl1pPr marL="0" indent="0">
              <a:buNone/>
              <a:defRPr sz="14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0" name="Text Placeholder 7"/>
          <p:cNvSpPr>
            <a:spLocks noGrp="1"/>
          </p:cNvSpPr>
          <p:nvPr>
            <p:ph type="body" sz="quarter" idx="15"/>
          </p:nvPr>
        </p:nvSpPr>
        <p:spPr>
          <a:xfrm>
            <a:off x="1828800" y="4114800"/>
            <a:ext cx="6858000" cy="762000"/>
          </a:xfrm>
        </p:spPr>
        <p:txBody>
          <a:bodyPr/>
          <a:lstStyle>
            <a:lvl1pPr marL="0" indent="0">
              <a:buNone/>
              <a:defRPr sz="14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1" name="Text Placeholder 7"/>
          <p:cNvSpPr>
            <a:spLocks noGrp="1"/>
          </p:cNvSpPr>
          <p:nvPr>
            <p:ph type="body" sz="quarter" idx="16"/>
          </p:nvPr>
        </p:nvSpPr>
        <p:spPr>
          <a:xfrm>
            <a:off x="1828800" y="1371600"/>
            <a:ext cx="6858000" cy="304800"/>
          </a:xfrm>
        </p:spPr>
        <p:txBody>
          <a:bodyPr/>
          <a:lstStyle>
            <a:lvl1pPr marL="0" indent="0">
              <a:buNone/>
              <a:defRPr sz="15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2" name="Text Placeholder 7"/>
          <p:cNvSpPr>
            <a:spLocks noGrp="1"/>
          </p:cNvSpPr>
          <p:nvPr>
            <p:ph type="body" sz="quarter" idx="17"/>
          </p:nvPr>
        </p:nvSpPr>
        <p:spPr>
          <a:xfrm>
            <a:off x="1828800" y="2590800"/>
            <a:ext cx="6858000" cy="304800"/>
          </a:xfrm>
        </p:spPr>
        <p:txBody>
          <a:bodyPr/>
          <a:lstStyle>
            <a:lvl1pPr marL="0" indent="0">
              <a:buNone/>
              <a:defRPr sz="15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3" name="Text Placeholder 7"/>
          <p:cNvSpPr>
            <a:spLocks noGrp="1"/>
          </p:cNvSpPr>
          <p:nvPr>
            <p:ph type="body" sz="quarter" idx="18"/>
          </p:nvPr>
        </p:nvSpPr>
        <p:spPr>
          <a:xfrm>
            <a:off x="1828800" y="3810000"/>
            <a:ext cx="6858000" cy="304800"/>
          </a:xfrm>
        </p:spPr>
        <p:txBody>
          <a:bodyPr/>
          <a:lstStyle>
            <a:lvl1pPr marL="0" indent="0">
              <a:buNone/>
              <a:defRPr sz="1500"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4" name="Text Placeholder 7"/>
          <p:cNvSpPr>
            <a:spLocks noGrp="1"/>
          </p:cNvSpPr>
          <p:nvPr>
            <p:ph type="body" sz="quarter" idx="19"/>
          </p:nvPr>
        </p:nvSpPr>
        <p:spPr>
          <a:xfrm>
            <a:off x="1828800" y="5334000"/>
            <a:ext cx="6858000" cy="762000"/>
          </a:xfrm>
        </p:spPr>
        <p:txBody>
          <a:bodyPr/>
          <a:lstStyle>
            <a:lvl1pPr marL="0" indent="0">
              <a:buNone/>
              <a:defRPr sz="14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5" name="Text Placeholder 7"/>
          <p:cNvSpPr>
            <a:spLocks noGrp="1"/>
          </p:cNvSpPr>
          <p:nvPr>
            <p:ph type="body" sz="quarter" idx="20"/>
          </p:nvPr>
        </p:nvSpPr>
        <p:spPr>
          <a:xfrm>
            <a:off x="1828800" y="5029200"/>
            <a:ext cx="6858000" cy="304800"/>
          </a:xfrm>
        </p:spPr>
        <p:txBody>
          <a:bodyPr/>
          <a:lstStyle>
            <a:lvl1pPr marL="0" indent="0">
              <a:buNone/>
              <a:defRPr sz="1500"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6" name="Text Placeholder 7"/>
          <p:cNvSpPr>
            <a:spLocks noGrp="1"/>
          </p:cNvSpPr>
          <p:nvPr>
            <p:ph type="body" sz="quarter" idx="21"/>
          </p:nvPr>
        </p:nvSpPr>
        <p:spPr>
          <a:xfrm>
            <a:off x="762000" y="1371600"/>
            <a:ext cx="914400" cy="838200"/>
          </a:xfrm>
          <a:solidFill>
            <a:srgbClr val="CE1126"/>
          </a:solidFill>
        </p:spPr>
        <p:txBody>
          <a:bodyPr/>
          <a:lstStyle>
            <a:lvl1pPr marL="0" indent="0" algn="r">
              <a:buNone/>
              <a:defRPr sz="3200">
                <a:solidFill>
                  <a:schemeClr val="bg1"/>
                </a:solidFill>
                <a:latin typeface="Cambria" panose="02040503050406030204" pitchFamily="18"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7" name="Text Placeholder 7"/>
          <p:cNvSpPr>
            <a:spLocks noGrp="1"/>
          </p:cNvSpPr>
          <p:nvPr>
            <p:ph type="body" sz="quarter" idx="22"/>
          </p:nvPr>
        </p:nvSpPr>
        <p:spPr>
          <a:xfrm>
            <a:off x="762000" y="2590800"/>
            <a:ext cx="914400" cy="838200"/>
          </a:xfrm>
          <a:solidFill>
            <a:srgbClr val="CE1126"/>
          </a:solidFill>
        </p:spPr>
        <p:txBody>
          <a:bodyPr/>
          <a:lstStyle>
            <a:lvl1pPr marL="0" indent="0" algn="r">
              <a:buNone/>
              <a:defRPr sz="3200">
                <a:solidFill>
                  <a:schemeClr val="bg1"/>
                </a:solidFill>
                <a:latin typeface="Cambria" panose="02040503050406030204" pitchFamily="18"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8" name="Text Placeholder 7"/>
          <p:cNvSpPr>
            <a:spLocks noGrp="1"/>
          </p:cNvSpPr>
          <p:nvPr>
            <p:ph type="body" sz="quarter" idx="23"/>
          </p:nvPr>
        </p:nvSpPr>
        <p:spPr>
          <a:xfrm>
            <a:off x="762000" y="3810000"/>
            <a:ext cx="914400" cy="838200"/>
          </a:xfrm>
          <a:solidFill>
            <a:srgbClr val="CE1126"/>
          </a:solidFill>
        </p:spPr>
        <p:txBody>
          <a:bodyPr/>
          <a:lstStyle>
            <a:lvl1pPr marL="0" indent="0" algn="r">
              <a:buNone/>
              <a:defRPr sz="3200">
                <a:solidFill>
                  <a:schemeClr val="bg1"/>
                </a:solidFill>
                <a:latin typeface="Cambria" panose="02040503050406030204" pitchFamily="18"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9" name="Text Placeholder 7"/>
          <p:cNvSpPr>
            <a:spLocks noGrp="1"/>
          </p:cNvSpPr>
          <p:nvPr>
            <p:ph type="body" sz="quarter" idx="24"/>
          </p:nvPr>
        </p:nvSpPr>
        <p:spPr>
          <a:xfrm>
            <a:off x="762000" y="5029200"/>
            <a:ext cx="914400" cy="838200"/>
          </a:xfrm>
          <a:solidFill>
            <a:srgbClr val="CE1126"/>
          </a:solidFill>
        </p:spPr>
        <p:txBody>
          <a:bodyPr/>
          <a:lstStyle>
            <a:lvl1pPr marL="0" indent="0" algn="r">
              <a:buNone/>
              <a:defRPr sz="3200">
                <a:solidFill>
                  <a:schemeClr val="bg1"/>
                </a:solidFill>
                <a:latin typeface="Cambria" panose="02040503050406030204" pitchFamily="18"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22" name="Slide Number Placeholder 6">
            <a:extLst>
              <a:ext uri="{FF2B5EF4-FFF2-40B4-BE49-F238E27FC236}">
                <a16:creationId xmlns:a16="http://schemas.microsoft.com/office/drawing/2014/main" id="{6270E105-8929-451C-9AEF-615750E608E5}"/>
              </a:ext>
            </a:extLst>
          </p:cNvPr>
          <p:cNvSpPr>
            <a:spLocks noGrp="1"/>
          </p:cNvSpPr>
          <p:nvPr>
            <p:ph type="sldNum" sz="quarter" idx="25"/>
          </p:nvPr>
        </p:nvSpPr>
        <p:spPr/>
        <p:txBody>
          <a:bodyPr/>
          <a:lstStyle>
            <a:lvl1pPr>
              <a:defRPr/>
            </a:lvl1pPr>
          </a:lstStyle>
          <a:p>
            <a:fld id="{AE458DB9-6586-491F-99E6-717615799992}" type="slidenum">
              <a:rPr lang="en-US" altLang="en-US"/>
              <a:pPr/>
              <a:t>‹#›</a:t>
            </a:fld>
            <a:endParaRPr lang="en-US" altLang="en-US"/>
          </a:p>
        </p:txBody>
      </p:sp>
    </p:spTree>
    <p:extLst>
      <p:ext uri="{BB962C8B-B14F-4D97-AF65-F5344CB8AC3E}">
        <p14:creationId xmlns:p14="http://schemas.microsoft.com/office/powerpoint/2010/main" val="47652405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rofile On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565246-A7CC-4C62-AB46-5569AE623CB5}"/>
              </a:ext>
            </a:extLst>
          </p:cNvPr>
          <p:cNvCxnSpPr/>
          <p:nvPr/>
        </p:nvCxnSpPr>
        <p:spPr>
          <a:xfrm>
            <a:off x="457200" y="297180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49DC21-93CF-4D92-AE8E-AE2753D372FF}"/>
              </a:ext>
            </a:extLst>
          </p:cNvPr>
          <p:cNvCxnSpPr/>
          <p:nvPr/>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0" name="TextBox 6">
            <a:extLst>
              <a:ext uri="{FF2B5EF4-FFF2-40B4-BE49-F238E27FC236}">
                <a16:creationId xmlns:a16="http://schemas.microsoft.com/office/drawing/2014/main" id="{44B56358-F583-4DD3-935A-2E8DD3BEE4E1}"/>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8" name="Text Placeholder 8"/>
          <p:cNvSpPr>
            <a:spLocks noGrp="1"/>
          </p:cNvSpPr>
          <p:nvPr>
            <p:ph type="body" sz="quarter" idx="13"/>
          </p:nvPr>
        </p:nvSpPr>
        <p:spPr>
          <a:xfrm>
            <a:off x="1981200" y="1600200"/>
            <a:ext cx="6705600" cy="274320"/>
          </a:xfrm>
        </p:spPr>
        <p:txBody>
          <a:bodyPr anchor="b">
            <a:noAutofit/>
          </a:bodyPr>
          <a:lstStyle>
            <a:lvl1pPr marL="0" indent="0">
              <a:buNone/>
              <a:defRPr sz="18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2" name="Picture Placeholder 11"/>
          <p:cNvSpPr>
            <a:spLocks noGrp="1"/>
          </p:cNvSpPr>
          <p:nvPr>
            <p:ph type="pic" sz="quarter" idx="16"/>
          </p:nvPr>
        </p:nvSpPr>
        <p:spPr>
          <a:xfrm>
            <a:off x="457200" y="1600200"/>
            <a:ext cx="1371600" cy="1371600"/>
          </a:xfrm>
          <a:ln w="6350">
            <a:solidFill>
              <a:schemeClr val="bg1">
                <a:lumMod val="75000"/>
              </a:schemeClr>
            </a:solidFill>
          </a:ln>
        </p:spPr>
        <p:txBody>
          <a:bodyPr/>
          <a:lstStyle>
            <a:lvl1pPr marL="0" indent="0">
              <a:buNone/>
              <a:defRPr sz="2000"/>
            </a:lvl1pPr>
          </a:lstStyle>
          <a:p>
            <a:pPr lvl="0"/>
            <a:r>
              <a:rPr lang="en-US" noProof="0"/>
              <a:t>Click icon to add picture</a:t>
            </a:r>
            <a:endParaRPr lang="en-US" noProof="0" dirty="0"/>
          </a:p>
        </p:txBody>
      </p:sp>
      <p:sp>
        <p:nvSpPr>
          <p:cNvPr id="19" name="Text Placeholder 8"/>
          <p:cNvSpPr>
            <a:spLocks noGrp="1"/>
          </p:cNvSpPr>
          <p:nvPr>
            <p:ph type="body" sz="quarter" idx="19"/>
          </p:nvPr>
        </p:nvSpPr>
        <p:spPr>
          <a:xfrm>
            <a:off x="1981200" y="1879122"/>
            <a:ext cx="6705600" cy="457200"/>
          </a:xfrm>
        </p:spPr>
        <p:txBody>
          <a:bodyPr>
            <a:noAutofit/>
          </a:bodyPr>
          <a:lstStyle>
            <a:lvl1pPr marL="0" indent="0">
              <a:buNone/>
              <a:defRPr sz="1200" baseline="0">
                <a:solidFill>
                  <a:srgbClr val="37A09C"/>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20" name="Text Placeholder 8"/>
          <p:cNvSpPr>
            <a:spLocks noGrp="1"/>
          </p:cNvSpPr>
          <p:nvPr>
            <p:ph type="body" sz="quarter" idx="20"/>
          </p:nvPr>
        </p:nvSpPr>
        <p:spPr>
          <a:xfrm>
            <a:off x="1981200" y="2336322"/>
            <a:ext cx="6705600" cy="762000"/>
          </a:xfrm>
        </p:spPr>
        <p:txBody>
          <a:bodyPr>
            <a:noAutofit/>
          </a:bodyPr>
          <a:lstStyle>
            <a:lvl1pPr marL="0" indent="0">
              <a:buNone/>
              <a:defRPr sz="1100" baseline="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1" name="Slide Number Placeholder 6">
            <a:extLst>
              <a:ext uri="{FF2B5EF4-FFF2-40B4-BE49-F238E27FC236}">
                <a16:creationId xmlns:a16="http://schemas.microsoft.com/office/drawing/2014/main" id="{A8E6601C-B628-440A-8A54-2682EE2B2123}"/>
              </a:ext>
            </a:extLst>
          </p:cNvPr>
          <p:cNvSpPr>
            <a:spLocks noGrp="1"/>
          </p:cNvSpPr>
          <p:nvPr>
            <p:ph type="sldNum" sz="quarter" idx="21"/>
          </p:nvPr>
        </p:nvSpPr>
        <p:spPr/>
        <p:txBody>
          <a:bodyPr/>
          <a:lstStyle>
            <a:lvl1pPr>
              <a:defRPr/>
            </a:lvl1pPr>
          </a:lstStyle>
          <a:p>
            <a:fld id="{26C391F9-E85B-4C78-9D42-82EDC2C8FE1C}" type="slidenum">
              <a:rPr lang="en-US" altLang="en-US"/>
              <a:pPr/>
              <a:t>‹#›</a:t>
            </a:fld>
            <a:endParaRPr lang="en-US" altLang="en-US"/>
          </a:p>
        </p:txBody>
      </p:sp>
    </p:spTree>
    <p:extLst>
      <p:ext uri="{BB962C8B-B14F-4D97-AF65-F5344CB8AC3E}">
        <p14:creationId xmlns:p14="http://schemas.microsoft.com/office/powerpoint/2010/main" val="251715288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C884F2C9-AA88-4BFD-AFE1-FF5936BC9839}"/>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3" name="Slide Number Placeholder 6">
            <a:extLst>
              <a:ext uri="{FF2B5EF4-FFF2-40B4-BE49-F238E27FC236}">
                <a16:creationId xmlns:a16="http://schemas.microsoft.com/office/drawing/2014/main" id="{4F7A9DDB-D533-4EBE-8AD3-DB30535B4C84}"/>
              </a:ext>
            </a:extLst>
          </p:cNvPr>
          <p:cNvSpPr>
            <a:spLocks noGrp="1"/>
          </p:cNvSpPr>
          <p:nvPr>
            <p:ph type="sldNum" sz="quarter" idx="10"/>
          </p:nvPr>
        </p:nvSpPr>
        <p:spPr/>
        <p:txBody>
          <a:bodyPr/>
          <a:lstStyle>
            <a:lvl1pPr>
              <a:defRPr/>
            </a:lvl1pPr>
          </a:lstStyle>
          <a:p>
            <a:fld id="{AC66D504-7C73-4984-8EC2-1A77D03E7F3D}" type="slidenum">
              <a:rPr lang="en-US" altLang="en-US"/>
              <a:pPr/>
              <a:t>‹#›</a:t>
            </a:fld>
            <a:endParaRPr lang="en-US" altLang="en-US"/>
          </a:p>
        </p:txBody>
      </p:sp>
    </p:spTree>
    <p:extLst>
      <p:ext uri="{BB962C8B-B14F-4D97-AF65-F5344CB8AC3E}">
        <p14:creationId xmlns:p14="http://schemas.microsoft.com/office/powerpoint/2010/main" val="196394874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7614A4-9AE8-4057-931F-B017A88CEC5A}"/>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a:xfrm>
            <a:off x="457200" y="273050"/>
            <a:ext cx="3008313" cy="1162050"/>
          </a:xfrm>
        </p:spPr>
        <p:txBody>
          <a:bodyPr anchor="b"/>
          <a:lstStyle>
            <a:lvl1pPr algn="l">
              <a:defRPr sz="2000" b="0">
                <a:solidFill>
                  <a:srgbClr val="37A09C"/>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a:latin typeface="Segoe UI" panose="020B0502040204020203" pitchFamily="34" charset="0"/>
                <a:ea typeface="Segoe UI" panose="020B0502040204020203" pitchFamily="34" charset="0"/>
                <a:cs typeface="Segoe UI" panose="020B0502040204020203" pitchFamily="34" charset="0"/>
              </a:defRPr>
            </a:lvl1pPr>
            <a:lvl2pPr>
              <a:defRPr sz="1600">
                <a:latin typeface="Segoe UI" panose="020B0502040204020203" pitchFamily="34" charset="0"/>
                <a:ea typeface="Segoe UI" panose="020B0502040204020203" pitchFamily="34" charset="0"/>
                <a:cs typeface="Segoe UI" panose="020B0502040204020203" pitchFamily="34" charset="0"/>
              </a:defRPr>
            </a:lvl2pPr>
            <a:lvl3pPr>
              <a:defRPr sz="1400">
                <a:latin typeface="Segoe UI" panose="020B0502040204020203" pitchFamily="34" charset="0"/>
                <a:ea typeface="Segoe UI" panose="020B0502040204020203" pitchFamily="34" charset="0"/>
                <a:cs typeface="Segoe UI" panose="020B0502040204020203" pitchFamily="34" charset="0"/>
              </a:defRPr>
            </a:lvl3pPr>
            <a:lvl4pPr>
              <a:defRPr sz="1200">
                <a:latin typeface="Segoe UI" panose="020B0502040204020203" pitchFamily="34" charset="0"/>
                <a:ea typeface="Segoe UI" panose="020B0502040204020203" pitchFamily="34" charset="0"/>
                <a:cs typeface="Segoe UI" panose="020B0502040204020203" pitchFamily="34" charset="0"/>
              </a:defRPr>
            </a:lvl4pPr>
            <a:lvl5pPr>
              <a:defRPr sz="1200">
                <a:latin typeface="Segoe UI" panose="020B0502040204020203" pitchFamily="34" charset="0"/>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spcBef>
                <a:spcPts val="768"/>
              </a:spcBef>
              <a:buNone/>
              <a:defRPr sz="18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a:extLst>
              <a:ext uri="{FF2B5EF4-FFF2-40B4-BE49-F238E27FC236}">
                <a16:creationId xmlns:a16="http://schemas.microsoft.com/office/drawing/2014/main" id="{62636AF7-105A-4076-A593-F1250105C7E6}"/>
              </a:ext>
            </a:extLst>
          </p:cNvPr>
          <p:cNvSpPr>
            <a:spLocks noGrp="1"/>
          </p:cNvSpPr>
          <p:nvPr>
            <p:ph type="sldNum" sz="quarter" idx="10"/>
          </p:nvPr>
        </p:nvSpPr>
        <p:spPr/>
        <p:txBody>
          <a:bodyPr/>
          <a:lstStyle>
            <a:lvl1pPr>
              <a:defRPr/>
            </a:lvl1pPr>
          </a:lstStyle>
          <a:p>
            <a:fld id="{2DE87595-777D-41E4-8446-EA651F59E1D0}" type="slidenum">
              <a:rPr lang="en-US" altLang="en-US"/>
              <a:pPr/>
              <a:t>‹#›</a:t>
            </a:fld>
            <a:endParaRPr lang="en-US" altLang="en-US"/>
          </a:p>
        </p:txBody>
      </p:sp>
    </p:spTree>
    <p:extLst>
      <p:ext uri="{BB962C8B-B14F-4D97-AF65-F5344CB8AC3E}">
        <p14:creationId xmlns:p14="http://schemas.microsoft.com/office/powerpoint/2010/main" val="45612617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352859-77A0-4567-8205-ACE39247F809}"/>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a:xfrm>
            <a:off x="1792288" y="4800600"/>
            <a:ext cx="5486400" cy="566738"/>
          </a:xfrm>
        </p:spPr>
        <p:txBody>
          <a:bodyPr anchor="b"/>
          <a:lstStyle>
            <a:lvl1pPr algn="l">
              <a:defRPr sz="2000" b="0">
                <a:solidFill>
                  <a:srgbClr val="37A09C"/>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spcBef>
                <a:spcPts val="768"/>
              </a:spcBef>
              <a:buNone/>
              <a:defRPr sz="18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a:extLst>
              <a:ext uri="{FF2B5EF4-FFF2-40B4-BE49-F238E27FC236}">
                <a16:creationId xmlns:a16="http://schemas.microsoft.com/office/drawing/2014/main" id="{FBDBFD19-8094-4572-BCE2-71C5A9A452B1}"/>
              </a:ext>
            </a:extLst>
          </p:cNvPr>
          <p:cNvSpPr>
            <a:spLocks noGrp="1"/>
          </p:cNvSpPr>
          <p:nvPr>
            <p:ph type="sldNum" sz="quarter" idx="10"/>
          </p:nvPr>
        </p:nvSpPr>
        <p:spPr/>
        <p:txBody>
          <a:bodyPr/>
          <a:lstStyle>
            <a:lvl1pPr>
              <a:defRPr/>
            </a:lvl1pPr>
          </a:lstStyle>
          <a:p>
            <a:fld id="{FADA3424-5BE4-4127-A36A-9526AA9E82E8}" type="slidenum">
              <a:rPr lang="en-US" altLang="en-US"/>
              <a:pPr/>
              <a:t>‹#›</a:t>
            </a:fld>
            <a:endParaRPr lang="en-US" altLang="en-US"/>
          </a:p>
        </p:txBody>
      </p:sp>
    </p:spTree>
    <p:extLst>
      <p:ext uri="{BB962C8B-B14F-4D97-AF65-F5344CB8AC3E}">
        <p14:creationId xmlns:p14="http://schemas.microsoft.com/office/powerpoint/2010/main" val="168267347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E3E3E1-4A9B-48F3-A613-E37CBA3D7E39}"/>
              </a:ext>
            </a:extLst>
          </p:cNvPr>
          <p:cNvSpPr/>
          <p:nvPr/>
        </p:nvSpPr>
        <p:spPr>
          <a:xfrm>
            <a:off x="219075" y="207963"/>
            <a:ext cx="8705850" cy="6442075"/>
          </a:xfrm>
          <a:prstGeom prst="rect">
            <a:avLst/>
          </a:prstGeom>
          <a:solidFill>
            <a:srgbClr val="CE11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Arial" panose="020B0604020202020204" pitchFamily="34" charset="0"/>
              <a:buNone/>
              <a:defRPr/>
            </a:pPr>
            <a:endParaRPr lang="en-US"/>
          </a:p>
        </p:txBody>
      </p:sp>
      <p:cxnSp>
        <p:nvCxnSpPr>
          <p:cNvPr id="3" name="Straight Connector 2">
            <a:extLst>
              <a:ext uri="{FF2B5EF4-FFF2-40B4-BE49-F238E27FC236}">
                <a16:creationId xmlns:a16="http://schemas.microsoft.com/office/drawing/2014/main" id="{B376782F-B57A-46EC-8BDF-2F59F150E517}"/>
              </a:ext>
            </a:extLst>
          </p:cNvPr>
          <p:cNvCxnSpPr/>
          <p:nvPr/>
        </p:nvCxnSpPr>
        <p:spPr>
          <a:xfrm>
            <a:off x="1066800" y="5384800"/>
            <a:ext cx="5486400" cy="0"/>
          </a:xfrm>
          <a:prstGeom prst="line">
            <a:avLst/>
          </a:prstGeom>
          <a:ln w="9525">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 name="TextBox 6">
            <a:extLst>
              <a:ext uri="{FF2B5EF4-FFF2-40B4-BE49-F238E27FC236}">
                <a16:creationId xmlns:a16="http://schemas.microsoft.com/office/drawing/2014/main" id="{616A719C-10D5-433E-B9D2-97D6F9C48CFF}"/>
              </a:ext>
            </a:extLst>
          </p:cNvPr>
          <p:cNvSpPr txBox="1">
            <a:spLocks noChangeArrowheads="1"/>
          </p:cNvSpPr>
          <p:nvPr/>
        </p:nvSpPr>
        <p:spPr bwMode="auto">
          <a:xfrm>
            <a:off x="990600" y="1401763"/>
            <a:ext cx="77724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r>
              <a:rPr lang="en-US" altLang="en-US" sz="900" dirty="0">
                <a:solidFill>
                  <a:srgbClr val="FFFFFF"/>
                </a:solidFill>
                <a:latin typeface="Segoe UI" panose="020B0502040204020203" pitchFamily="34" charset="0"/>
                <a:cs typeface="Segoe UI" panose="020B0502040204020203" pitchFamily="34" charset="0"/>
              </a:rPr>
              <a:t>AUSTIN  </a:t>
            </a:r>
          </a:p>
          <a:p>
            <a:pPr eaLnBrk="1" hangingPunct="1">
              <a:spcAft>
                <a:spcPts val="600"/>
              </a:spcAft>
            </a:pPr>
            <a:r>
              <a:rPr lang="en-US" altLang="en-US" sz="900" dirty="0">
                <a:solidFill>
                  <a:srgbClr val="FFFFFF"/>
                </a:solidFill>
                <a:latin typeface="Segoe UI" panose="020B0502040204020203" pitchFamily="34" charset="0"/>
                <a:cs typeface="Segoe UI" panose="020B0502040204020203" pitchFamily="34" charset="0"/>
              </a:rPr>
              <a:t>BEIJING</a:t>
            </a:r>
          </a:p>
          <a:p>
            <a:pPr eaLnBrk="1" hangingPunct="1">
              <a:spcAft>
                <a:spcPts val="600"/>
              </a:spcAft>
            </a:pPr>
            <a:r>
              <a:rPr lang="en-US" altLang="en-US" sz="900" dirty="0">
                <a:solidFill>
                  <a:srgbClr val="FFFFFF"/>
                </a:solidFill>
                <a:latin typeface="Segoe UI" panose="020B0502040204020203" pitchFamily="34" charset="0"/>
                <a:cs typeface="Segoe UI" panose="020B0502040204020203" pitchFamily="34" charset="0"/>
              </a:rPr>
              <a:t>BRUSSELS</a:t>
            </a:r>
          </a:p>
          <a:p>
            <a:pPr eaLnBrk="1" hangingPunct="1">
              <a:spcAft>
                <a:spcPts val="600"/>
              </a:spcAft>
            </a:pPr>
            <a:r>
              <a:rPr lang="en-US" altLang="en-US" sz="900" dirty="0">
                <a:solidFill>
                  <a:srgbClr val="FFFFFF"/>
                </a:solidFill>
                <a:latin typeface="Segoe UI" panose="020B0502040204020203" pitchFamily="34" charset="0"/>
                <a:cs typeface="Segoe UI" panose="020B0502040204020203" pitchFamily="34" charset="0"/>
              </a:rPr>
              <a:t>DALLAS</a:t>
            </a:r>
          </a:p>
          <a:p>
            <a:pPr eaLnBrk="1" hangingPunct="1">
              <a:spcAft>
                <a:spcPts val="600"/>
              </a:spcAft>
            </a:pPr>
            <a:r>
              <a:rPr lang="en-US" altLang="en-US" sz="900" dirty="0">
                <a:solidFill>
                  <a:srgbClr val="FFFFFF"/>
                </a:solidFill>
                <a:latin typeface="Segoe UI" panose="020B0502040204020203" pitchFamily="34" charset="0"/>
                <a:cs typeface="Segoe UI" panose="020B0502040204020203" pitchFamily="34" charset="0"/>
              </a:rPr>
              <a:t>DUBAI</a:t>
            </a:r>
          </a:p>
          <a:p>
            <a:pPr eaLnBrk="1" hangingPunct="1">
              <a:spcAft>
                <a:spcPts val="600"/>
              </a:spcAft>
            </a:pPr>
            <a:r>
              <a:rPr lang="en-US" altLang="en-US" sz="900" dirty="0">
                <a:solidFill>
                  <a:srgbClr val="FFFFFF"/>
                </a:solidFill>
                <a:latin typeface="Segoe UI" panose="020B0502040204020203" pitchFamily="34" charset="0"/>
                <a:cs typeface="Segoe UI" panose="020B0502040204020203" pitchFamily="34" charset="0"/>
              </a:rPr>
              <a:t>HONG KONG</a:t>
            </a:r>
          </a:p>
          <a:p>
            <a:pPr eaLnBrk="1" hangingPunct="1">
              <a:spcAft>
                <a:spcPts val="600"/>
              </a:spcAft>
            </a:pPr>
            <a:r>
              <a:rPr lang="en-US" altLang="en-US" sz="900" dirty="0">
                <a:solidFill>
                  <a:srgbClr val="FFFFFF"/>
                </a:solidFill>
                <a:latin typeface="Segoe UI" panose="020B0502040204020203" pitchFamily="34" charset="0"/>
                <a:cs typeface="Segoe UI" panose="020B0502040204020203" pitchFamily="34" charset="0"/>
              </a:rPr>
              <a:t>HOUSTON</a:t>
            </a:r>
          </a:p>
          <a:p>
            <a:pPr eaLnBrk="1" hangingPunct="1">
              <a:spcAft>
                <a:spcPts val="600"/>
              </a:spcAft>
            </a:pPr>
            <a:r>
              <a:rPr lang="en-US" altLang="en-US" sz="900" dirty="0">
                <a:solidFill>
                  <a:srgbClr val="FFFFFF"/>
                </a:solidFill>
                <a:latin typeface="Segoe UI" panose="020B0502040204020203" pitchFamily="34" charset="0"/>
                <a:cs typeface="Segoe UI" panose="020B0502040204020203" pitchFamily="34" charset="0"/>
              </a:rPr>
              <a:t>LONDON </a:t>
            </a:r>
          </a:p>
          <a:p>
            <a:pPr eaLnBrk="1" hangingPunct="1">
              <a:spcAft>
                <a:spcPts val="600"/>
              </a:spcAft>
            </a:pPr>
            <a:r>
              <a:rPr lang="en-US" altLang="en-US" sz="900" dirty="0">
                <a:solidFill>
                  <a:srgbClr val="FFFFFF"/>
                </a:solidFill>
                <a:latin typeface="Segoe UI" panose="020B0502040204020203" pitchFamily="34" charset="0"/>
                <a:cs typeface="Segoe UI" panose="020B0502040204020203" pitchFamily="34" charset="0"/>
              </a:rPr>
              <a:t>MOSCOW</a:t>
            </a:r>
          </a:p>
          <a:p>
            <a:pPr eaLnBrk="1" hangingPunct="1">
              <a:spcAft>
                <a:spcPts val="600"/>
              </a:spcAft>
            </a:pPr>
            <a:r>
              <a:rPr lang="en-US" altLang="en-US" sz="900" dirty="0">
                <a:solidFill>
                  <a:srgbClr val="FFFFFF"/>
                </a:solidFill>
                <a:latin typeface="Segoe UI" panose="020B0502040204020203" pitchFamily="34" charset="0"/>
                <a:cs typeface="Segoe UI" panose="020B0502040204020203" pitchFamily="34" charset="0"/>
              </a:rPr>
              <a:t>NEW YORK </a:t>
            </a:r>
          </a:p>
          <a:p>
            <a:pPr eaLnBrk="1" hangingPunct="1">
              <a:spcAft>
                <a:spcPts val="600"/>
              </a:spcAft>
            </a:pPr>
            <a:r>
              <a:rPr lang="en-US" altLang="en-US" sz="900" dirty="0">
                <a:solidFill>
                  <a:srgbClr val="FFFFFF"/>
                </a:solidFill>
                <a:latin typeface="Segoe UI" panose="020B0502040204020203" pitchFamily="34" charset="0"/>
                <a:cs typeface="Segoe UI" panose="020B0502040204020203" pitchFamily="34" charset="0"/>
              </a:rPr>
              <a:t>PALO ALTO</a:t>
            </a:r>
          </a:p>
          <a:p>
            <a:pPr eaLnBrk="1" hangingPunct="1">
              <a:spcAft>
                <a:spcPts val="600"/>
              </a:spcAft>
            </a:pPr>
            <a:r>
              <a:rPr lang="en-US" altLang="en-US" sz="900" dirty="0">
                <a:solidFill>
                  <a:srgbClr val="FFFFFF"/>
                </a:solidFill>
                <a:latin typeface="Segoe UI" panose="020B0502040204020203" pitchFamily="34" charset="0"/>
                <a:cs typeface="Segoe UI" panose="020B0502040204020203" pitchFamily="34" charset="0"/>
              </a:rPr>
              <a:t>RIYADH</a:t>
            </a:r>
          </a:p>
          <a:p>
            <a:pPr eaLnBrk="1" hangingPunct="1">
              <a:spcAft>
                <a:spcPts val="600"/>
              </a:spcAft>
            </a:pPr>
            <a:r>
              <a:rPr lang="en-US" altLang="en-US" sz="900" dirty="0">
                <a:solidFill>
                  <a:srgbClr val="FFFFFF"/>
                </a:solidFill>
                <a:latin typeface="Segoe UI" panose="020B0502040204020203" pitchFamily="34" charset="0"/>
                <a:cs typeface="Segoe UI" panose="020B0502040204020203" pitchFamily="34" charset="0"/>
              </a:rPr>
              <a:t>SAN FRANCISCO</a:t>
            </a:r>
          </a:p>
          <a:p>
            <a:pPr eaLnBrk="1" hangingPunct="1">
              <a:spcAft>
                <a:spcPts val="600"/>
              </a:spcAft>
            </a:pPr>
            <a:r>
              <a:rPr lang="en-US" altLang="en-US" sz="900" dirty="0">
                <a:solidFill>
                  <a:srgbClr val="FFFFFF"/>
                </a:solidFill>
                <a:latin typeface="Segoe UI" panose="020B0502040204020203" pitchFamily="34" charset="0"/>
                <a:cs typeface="Segoe UI" panose="020B0502040204020203" pitchFamily="34" charset="0"/>
              </a:rPr>
              <a:t>WASHINGTON</a:t>
            </a:r>
          </a:p>
          <a:p>
            <a:pPr eaLnBrk="1" hangingPunct="1">
              <a:spcAft>
                <a:spcPts val="600"/>
              </a:spcAft>
            </a:pPr>
            <a:endParaRPr lang="en-US" altLang="en-US" sz="900" dirty="0">
              <a:solidFill>
                <a:srgbClr val="FFFFFF"/>
              </a:solidFill>
              <a:latin typeface="Segoe UI" panose="020B0502040204020203" pitchFamily="34" charset="0"/>
              <a:cs typeface="Segoe UI" panose="020B0502040204020203" pitchFamily="34" charset="0"/>
            </a:endParaRPr>
          </a:p>
          <a:p>
            <a:pPr eaLnBrk="1" hangingPunct="1">
              <a:spcAft>
                <a:spcPts val="600"/>
              </a:spcAft>
            </a:pPr>
            <a:endParaRPr lang="en-US" altLang="en-US" sz="900" dirty="0">
              <a:solidFill>
                <a:srgbClr val="FFFFFF"/>
              </a:solidFill>
              <a:latin typeface="Segoe UI" panose="020B0502040204020203" pitchFamily="34" charset="0"/>
              <a:cs typeface="Segoe UI" panose="020B0502040204020203" pitchFamily="34" charset="0"/>
            </a:endParaRPr>
          </a:p>
          <a:p>
            <a:pPr eaLnBrk="1" hangingPunct="1">
              <a:spcAft>
                <a:spcPts val="600"/>
              </a:spcAft>
            </a:pPr>
            <a:endParaRPr lang="en-US" altLang="en-US" sz="900" dirty="0">
              <a:solidFill>
                <a:srgbClr val="FFFFFF"/>
              </a:solidFill>
              <a:latin typeface="Segoe UI" panose="020B0502040204020203" pitchFamily="34" charset="0"/>
              <a:cs typeface="Segoe UI" panose="020B0502040204020203" pitchFamily="34" charset="0"/>
            </a:endParaRPr>
          </a:p>
          <a:p>
            <a:pPr eaLnBrk="1" hangingPunct="1">
              <a:spcAft>
                <a:spcPts val="600"/>
              </a:spcAft>
            </a:pPr>
            <a:r>
              <a:rPr lang="en-US" altLang="en-US" sz="900" dirty="0">
                <a:solidFill>
                  <a:srgbClr val="FFFFFF"/>
                </a:solidFill>
                <a:latin typeface="Segoe UI" panose="020B0502040204020203" pitchFamily="34" charset="0"/>
                <a:cs typeface="Segoe UI" panose="020B0502040204020203" pitchFamily="34" charset="0"/>
              </a:rPr>
              <a:t>bakerbotts.com</a:t>
            </a:r>
          </a:p>
          <a:p>
            <a:pPr eaLnBrk="1" hangingPunct="1">
              <a:spcAft>
                <a:spcPts val="600"/>
              </a:spcAft>
            </a:pPr>
            <a:endParaRPr lang="en-US" altLang="en-US" sz="900" dirty="0">
              <a:solidFill>
                <a:srgbClr val="FFFFFF"/>
              </a:solidFill>
              <a:latin typeface="Segoe UI" panose="020B0502040204020203" pitchFamily="34" charset="0"/>
              <a:cs typeface="Segoe UI" panose="020B0502040204020203" pitchFamily="34" charset="0"/>
            </a:endParaRPr>
          </a:p>
          <a:p>
            <a:pPr eaLnBrk="1" hangingPunct="1"/>
            <a:r>
              <a:rPr lang="en-US" altLang="en-US" sz="900" dirty="0">
                <a:solidFill>
                  <a:srgbClr val="FFFFFF"/>
                </a:solidFill>
                <a:latin typeface="Segoe UI" panose="020B0502040204020203" pitchFamily="34" charset="0"/>
                <a:cs typeface="Segoe UI" panose="020B0502040204020203" pitchFamily="34" charset="0"/>
              </a:rPr>
              <a:t>©Baker Botts L.L.P., 2020. Unauthorized use and/or duplication of this material without express and written</a:t>
            </a:r>
          </a:p>
          <a:p>
            <a:pPr eaLnBrk="1" hangingPunct="1"/>
            <a:r>
              <a:rPr lang="en-US" altLang="en-US" sz="900" dirty="0">
                <a:solidFill>
                  <a:srgbClr val="FFFFFF"/>
                </a:solidFill>
                <a:latin typeface="Segoe UI" panose="020B0502040204020203" pitchFamily="34" charset="0"/>
                <a:cs typeface="Segoe UI" panose="020B0502040204020203" pitchFamily="34" charset="0"/>
              </a:rPr>
              <a:t>permission from Baker Botts L.L.P. is strictly prohibited. Excerpts and links may be used, provided that full and</a:t>
            </a:r>
          </a:p>
          <a:p>
            <a:pPr eaLnBrk="1" hangingPunct="1"/>
            <a:r>
              <a:rPr lang="en-US" altLang="en-US" sz="900" dirty="0">
                <a:solidFill>
                  <a:srgbClr val="FFFFFF"/>
                </a:solidFill>
                <a:latin typeface="Segoe UI" panose="020B0502040204020203" pitchFamily="34" charset="0"/>
                <a:cs typeface="Segoe UI" panose="020B0502040204020203" pitchFamily="34" charset="0"/>
              </a:rPr>
              <a:t>clear credit is given with appropriate and specific direction to the original content.</a:t>
            </a:r>
          </a:p>
          <a:p>
            <a:pPr eaLnBrk="1" hangingPunct="1"/>
            <a:endParaRPr lang="en-US" altLang="en-US" sz="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199896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Alt1">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E95AF62-C17B-4D7B-9A95-8830E4652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8699D25-9F9E-430B-A501-7C6DEB8C8DB3}"/>
              </a:ext>
            </a:extLst>
          </p:cNvPr>
          <p:cNvSpPr/>
          <p:nvPr/>
        </p:nvSpPr>
        <p:spPr>
          <a:xfrm>
            <a:off x="2798763" y="2112963"/>
            <a:ext cx="6096000" cy="1881187"/>
          </a:xfrm>
          <a:prstGeom prst="rect">
            <a:avLst/>
          </a:prstGeom>
          <a:solidFill>
            <a:schemeClr val="tx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1DB041B8-D33B-4D0D-AD3D-38D2A21C7061}"/>
              </a:ext>
            </a:extLst>
          </p:cNvPr>
          <p:cNvSpPr/>
          <p:nvPr/>
        </p:nvSpPr>
        <p:spPr>
          <a:xfrm>
            <a:off x="2768600" y="3900488"/>
            <a:ext cx="6126163" cy="93662"/>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7" descr="BB_Logo_Square_RGB-NoLLP.jpg">
            <a:extLst>
              <a:ext uri="{FF2B5EF4-FFF2-40B4-BE49-F238E27FC236}">
                <a16:creationId xmlns:a16="http://schemas.microsoft.com/office/drawing/2014/main" id="{55884437-8B73-49BD-99B1-B6059A385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6057900"/>
            <a:ext cx="1981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5BB751F4-6F0B-4004-BB32-7B46464E4356}"/>
              </a:ext>
            </a:extLst>
          </p:cNvPr>
          <p:cNvSpPr txBox="1">
            <a:spLocks noChangeArrowheads="1"/>
          </p:cNvSpPr>
          <p:nvPr/>
        </p:nvSpPr>
        <p:spPr bwMode="auto">
          <a:xfrm>
            <a:off x="457200" y="6248400"/>
            <a:ext cx="3657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A6A6A6"/>
                </a:solidFill>
                <a:latin typeface="Cambria" panose="02040503050406030204" pitchFamily="18" charset="0"/>
                <a:cs typeface="Calibri Light" panose="020F0302020204030204" pitchFamily="34" charset="0"/>
              </a:rPr>
              <a:t>CONFIDENTIAL</a:t>
            </a:r>
          </a:p>
          <a:p>
            <a:pPr eaLnBrk="1" hangingPunct="1"/>
            <a:r>
              <a:rPr lang="en-US" altLang="en-US" sz="900">
                <a:solidFill>
                  <a:srgbClr val="A6A6A6"/>
                </a:solidFill>
                <a:latin typeface="Cambria" panose="02040503050406030204" pitchFamily="18" charset="0"/>
                <a:cs typeface="Calibri Light" panose="020F0302020204030204" pitchFamily="34" charset="0"/>
              </a:rPr>
              <a:t>© Copyright Baker Botts 2019. All Rights Reserved.</a:t>
            </a:r>
          </a:p>
          <a:p>
            <a:pPr eaLnBrk="1" hangingPunct="1"/>
            <a:endParaRPr lang="en-US" altLang="en-US" sz="900">
              <a:solidFill>
                <a:srgbClr val="A6A6A6"/>
              </a:solidFill>
              <a:latin typeface="Cambria" panose="02040503050406030204" pitchFamily="18" charset="0"/>
              <a:ea typeface="Corbel" panose="020B0503020204020204" pitchFamily="34" charset="0"/>
              <a:cs typeface="Corbel" panose="020B0503020204020204" pitchFamily="34" charset="0"/>
            </a:endParaRPr>
          </a:p>
        </p:txBody>
      </p:sp>
      <p:sp>
        <p:nvSpPr>
          <p:cNvPr id="9" name="Rectangle 8">
            <a:extLst>
              <a:ext uri="{FF2B5EF4-FFF2-40B4-BE49-F238E27FC236}">
                <a16:creationId xmlns:a16="http://schemas.microsoft.com/office/drawing/2014/main" id="{387B40D5-2ADF-4E5E-8A98-69B545314AF4}"/>
              </a:ext>
            </a:extLst>
          </p:cNvPr>
          <p:cNvSpPr/>
          <p:nvPr/>
        </p:nvSpPr>
        <p:spPr>
          <a:xfrm>
            <a:off x="1884363" y="1657350"/>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3048000" y="3048000"/>
            <a:ext cx="5715000" cy="822960"/>
          </a:xfrm>
        </p:spPr>
        <p:txBody>
          <a:bodyPr>
            <a:normAutofit/>
          </a:bodyPr>
          <a:lstStyle>
            <a:lvl1pPr marL="0" indent="0" algn="l">
              <a:buNone/>
              <a:defRPr sz="2200" baseline="0">
                <a:solidFill>
                  <a:schemeClr val="bg1"/>
                </a:solidFill>
                <a:latin typeface="Cambria" panose="02040503050406030204"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11" name="Title 1"/>
          <p:cNvSpPr>
            <a:spLocks noGrp="1"/>
          </p:cNvSpPr>
          <p:nvPr>
            <p:ph type="ctrTitle"/>
          </p:nvPr>
        </p:nvSpPr>
        <p:spPr>
          <a:xfrm>
            <a:off x="3048000" y="2112818"/>
            <a:ext cx="5715000" cy="950421"/>
          </a:xfrm>
        </p:spPr>
        <p:txBody>
          <a:bodyPr anchor="b">
            <a:normAutofit/>
          </a:bodyPr>
          <a:lstStyle>
            <a:lvl1pPr algn="l">
              <a:defRPr sz="280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85549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Alt2">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BACC333-43B1-4A51-AD53-2BC590051F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7174DB5-6FDF-4C37-9D01-81CA75DCB906}"/>
              </a:ext>
            </a:extLst>
          </p:cNvPr>
          <p:cNvSpPr/>
          <p:nvPr/>
        </p:nvSpPr>
        <p:spPr>
          <a:xfrm>
            <a:off x="2798763" y="2112963"/>
            <a:ext cx="6096000" cy="1881187"/>
          </a:xfrm>
          <a:prstGeom prst="rect">
            <a:avLst/>
          </a:prstGeom>
          <a:solidFill>
            <a:schemeClr val="tx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3C05CC7B-EB78-4970-8CB6-F6A212948A8A}"/>
              </a:ext>
            </a:extLst>
          </p:cNvPr>
          <p:cNvSpPr/>
          <p:nvPr/>
        </p:nvSpPr>
        <p:spPr>
          <a:xfrm>
            <a:off x="2768600" y="3900488"/>
            <a:ext cx="6126163" cy="93662"/>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7" descr="BB_Logo_Square_RGB-NoLLP.jpg">
            <a:extLst>
              <a:ext uri="{FF2B5EF4-FFF2-40B4-BE49-F238E27FC236}">
                <a16:creationId xmlns:a16="http://schemas.microsoft.com/office/drawing/2014/main" id="{71B362EC-81EC-477A-AE73-7B65F2582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6057900"/>
            <a:ext cx="1981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411B8425-5331-4EF9-8A2C-D2FD1119BAA6}"/>
              </a:ext>
            </a:extLst>
          </p:cNvPr>
          <p:cNvSpPr txBox="1">
            <a:spLocks noChangeArrowheads="1"/>
          </p:cNvSpPr>
          <p:nvPr/>
        </p:nvSpPr>
        <p:spPr bwMode="auto">
          <a:xfrm>
            <a:off x="457200" y="6248400"/>
            <a:ext cx="3657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A6A6A6"/>
                </a:solidFill>
                <a:latin typeface="Cambria" panose="02040503050406030204" pitchFamily="18" charset="0"/>
                <a:cs typeface="Calibri Light" panose="020F0302020204030204" pitchFamily="34" charset="0"/>
              </a:rPr>
              <a:t>CONFIDENTIAL</a:t>
            </a:r>
          </a:p>
          <a:p>
            <a:pPr eaLnBrk="1" hangingPunct="1"/>
            <a:r>
              <a:rPr lang="en-US" altLang="en-US" sz="900">
                <a:solidFill>
                  <a:srgbClr val="A6A6A6"/>
                </a:solidFill>
                <a:latin typeface="Cambria" panose="02040503050406030204" pitchFamily="18" charset="0"/>
                <a:cs typeface="Calibri Light" panose="020F0302020204030204" pitchFamily="34" charset="0"/>
              </a:rPr>
              <a:t>© Copyright Baker Botts 2019. All Rights Reserved.</a:t>
            </a:r>
          </a:p>
          <a:p>
            <a:pPr eaLnBrk="1" hangingPunct="1"/>
            <a:endParaRPr lang="en-US" altLang="en-US" sz="900">
              <a:solidFill>
                <a:srgbClr val="A6A6A6"/>
              </a:solidFill>
              <a:latin typeface="Cambria" panose="02040503050406030204" pitchFamily="18" charset="0"/>
              <a:ea typeface="Corbel" panose="020B0503020204020204" pitchFamily="34" charset="0"/>
              <a:cs typeface="Corbel" panose="020B0503020204020204" pitchFamily="34" charset="0"/>
            </a:endParaRPr>
          </a:p>
        </p:txBody>
      </p:sp>
      <p:sp>
        <p:nvSpPr>
          <p:cNvPr id="9" name="Rectangle 8">
            <a:extLst>
              <a:ext uri="{FF2B5EF4-FFF2-40B4-BE49-F238E27FC236}">
                <a16:creationId xmlns:a16="http://schemas.microsoft.com/office/drawing/2014/main" id="{79B9D9AE-70B2-4B25-A999-C2F126D3C1F5}"/>
              </a:ext>
            </a:extLst>
          </p:cNvPr>
          <p:cNvSpPr/>
          <p:nvPr/>
        </p:nvSpPr>
        <p:spPr>
          <a:xfrm>
            <a:off x="1884363" y="1657350"/>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3048000" y="3048000"/>
            <a:ext cx="5715000" cy="822960"/>
          </a:xfrm>
        </p:spPr>
        <p:txBody>
          <a:bodyPr>
            <a:normAutofit/>
          </a:bodyPr>
          <a:lstStyle>
            <a:lvl1pPr marL="0" indent="0" algn="l">
              <a:buNone/>
              <a:defRPr sz="2200" baseline="0">
                <a:solidFill>
                  <a:schemeClr val="bg1"/>
                </a:solidFill>
                <a:latin typeface="Cambria" panose="02040503050406030204"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11" name="Title 1"/>
          <p:cNvSpPr>
            <a:spLocks noGrp="1"/>
          </p:cNvSpPr>
          <p:nvPr>
            <p:ph type="ctrTitle"/>
          </p:nvPr>
        </p:nvSpPr>
        <p:spPr>
          <a:xfrm>
            <a:off x="3048000" y="2112818"/>
            <a:ext cx="5715000" cy="950421"/>
          </a:xfrm>
        </p:spPr>
        <p:txBody>
          <a:bodyPr anchor="b">
            <a:normAutofit/>
          </a:bodyPr>
          <a:lstStyle>
            <a:lvl1pPr algn="l">
              <a:defRPr sz="280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7505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Alt3">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BFBA91C-1E6B-48B5-ADE8-D9DE252A9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9B34B4A-55C0-4D3A-896E-D92B99C220AA}"/>
              </a:ext>
            </a:extLst>
          </p:cNvPr>
          <p:cNvSpPr/>
          <p:nvPr/>
        </p:nvSpPr>
        <p:spPr>
          <a:xfrm>
            <a:off x="2798763" y="2112963"/>
            <a:ext cx="6096000" cy="1881187"/>
          </a:xfrm>
          <a:prstGeom prst="rect">
            <a:avLst/>
          </a:prstGeom>
          <a:solidFill>
            <a:schemeClr val="tx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917978F6-567C-4492-96D1-7DCFF5F9A26A}"/>
              </a:ext>
            </a:extLst>
          </p:cNvPr>
          <p:cNvSpPr/>
          <p:nvPr/>
        </p:nvSpPr>
        <p:spPr>
          <a:xfrm>
            <a:off x="2768600" y="3900488"/>
            <a:ext cx="6126163" cy="93662"/>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7" descr="BB_Logo_Square_RGB-NoLLP.jpg">
            <a:extLst>
              <a:ext uri="{FF2B5EF4-FFF2-40B4-BE49-F238E27FC236}">
                <a16:creationId xmlns:a16="http://schemas.microsoft.com/office/drawing/2014/main" id="{324077CD-04A2-43AB-A285-8BDF4246A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6057900"/>
            <a:ext cx="1981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13250560-B9EB-4D44-8038-579D883C1B3A}"/>
              </a:ext>
            </a:extLst>
          </p:cNvPr>
          <p:cNvSpPr txBox="1">
            <a:spLocks noChangeArrowheads="1"/>
          </p:cNvSpPr>
          <p:nvPr/>
        </p:nvSpPr>
        <p:spPr bwMode="auto">
          <a:xfrm>
            <a:off x="457200" y="6248400"/>
            <a:ext cx="3657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A6A6A6"/>
                </a:solidFill>
                <a:latin typeface="Cambria" panose="02040503050406030204" pitchFamily="18" charset="0"/>
                <a:cs typeface="Calibri Light" panose="020F0302020204030204" pitchFamily="34" charset="0"/>
              </a:rPr>
              <a:t>CONFIDENTIAL </a:t>
            </a:r>
          </a:p>
          <a:p>
            <a:pPr eaLnBrk="1" hangingPunct="1"/>
            <a:r>
              <a:rPr lang="en-US" altLang="en-US" sz="900">
                <a:solidFill>
                  <a:srgbClr val="A6A6A6"/>
                </a:solidFill>
                <a:latin typeface="Cambria" panose="02040503050406030204" pitchFamily="18" charset="0"/>
                <a:cs typeface="Calibri Light" panose="020F0302020204030204" pitchFamily="34" charset="0"/>
              </a:rPr>
              <a:t>© Copyright Baker Botts 2019. All Rights Reserved.</a:t>
            </a:r>
          </a:p>
          <a:p>
            <a:pPr eaLnBrk="1" hangingPunct="1"/>
            <a:endParaRPr lang="en-US" altLang="en-US" sz="900">
              <a:solidFill>
                <a:srgbClr val="A6A6A6"/>
              </a:solidFill>
              <a:latin typeface="Cambria" panose="02040503050406030204" pitchFamily="18" charset="0"/>
              <a:ea typeface="Corbel" panose="020B0503020204020204" pitchFamily="34" charset="0"/>
              <a:cs typeface="Corbel" panose="020B0503020204020204" pitchFamily="34" charset="0"/>
            </a:endParaRPr>
          </a:p>
        </p:txBody>
      </p:sp>
      <p:sp>
        <p:nvSpPr>
          <p:cNvPr id="9" name="Rectangle 8">
            <a:extLst>
              <a:ext uri="{FF2B5EF4-FFF2-40B4-BE49-F238E27FC236}">
                <a16:creationId xmlns:a16="http://schemas.microsoft.com/office/drawing/2014/main" id="{6ED8BFFB-2F2E-4167-AB71-4E9392DA6A91}"/>
              </a:ext>
            </a:extLst>
          </p:cNvPr>
          <p:cNvSpPr/>
          <p:nvPr/>
        </p:nvSpPr>
        <p:spPr>
          <a:xfrm>
            <a:off x="1884363" y="1657350"/>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3048000" y="3048000"/>
            <a:ext cx="5715000" cy="822960"/>
          </a:xfrm>
        </p:spPr>
        <p:txBody>
          <a:bodyPr>
            <a:normAutofit/>
          </a:bodyPr>
          <a:lstStyle>
            <a:lvl1pPr marL="0" indent="0" algn="l">
              <a:buNone/>
              <a:defRPr sz="2200" baseline="0">
                <a:solidFill>
                  <a:schemeClr val="bg1"/>
                </a:solidFill>
                <a:latin typeface="Cambria" panose="02040503050406030204"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11" name="Title 1"/>
          <p:cNvSpPr>
            <a:spLocks noGrp="1"/>
          </p:cNvSpPr>
          <p:nvPr>
            <p:ph type="ctrTitle"/>
          </p:nvPr>
        </p:nvSpPr>
        <p:spPr>
          <a:xfrm>
            <a:off x="3048000" y="2112818"/>
            <a:ext cx="5715000" cy="950421"/>
          </a:xfrm>
        </p:spPr>
        <p:txBody>
          <a:bodyPr anchor="b">
            <a:normAutofit/>
          </a:bodyPr>
          <a:lstStyle>
            <a:lvl1pPr algn="l">
              <a:defRPr sz="280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36488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Alt4">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59FEC30-755D-41F0-A2A7-DBA9BA41E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718F26F-F5E4-4BDC-97D4-5D63A6E39D70}"/>
              </a:ext>
            </a:extLst>
          </p:cNvPr>
          <p:cNvSpPr/>
          <p:nvPr/>
        </p:nvSpPr>
        <p:spPr>
          <a:xfrm>
            <a:off x="2798763" y="2112963"/>
            <a:ext cx="6096000" cy="1881187"/>
          </a:xfrm>
          <a:prstGeom prst="rect">
            <a:avLst/>
          </a:prstGeom>
          <a:solidFill>
            <a:schemeClr val="tx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6D234E8E-33D5-470D-9EA4-477D52DA618D}"/>
              </a:ext>
            </a:extLst>
          </p:cNvPr>
          <p:cNvSpPr/>
          <p:nvPr/>
        </p:nvSpPr>
        <p:spPr>
          <a:xfrm>
            <a:off x="2768600" y="3900488"/>
            <a:ext cx="6126163" cy="93662"/>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7" descr="BB_Logo_Square_RGB-NoLLP.jpg">
            <a:extLst>
              <a:ext uri="{FF2B5EF4-FFF2-40B4-BE49-F238E27FC236}">
                <a16:creationId xmlns:a16="http://schemas.microsoft.com/office/drawing/2014/main" id="{2F795201-66B4-4912-8B6D-10F003387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6057900"/>
            <a:ext cx="1981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68F9A7AB-AE54-413F-BC3E-8C85153BCB55}"/>
              </a:ext>
            </a:extLst>
          </p:cNvPr>
          <p:cNvSpPr txBox="1">
            <a:spLocks noChangeArrowheads="1"/>
          </p:cNvSpPr>
          <p:nvPr/>
        </p:nvSpPr>
        <p:spPr bwMode="auto">
          <a:xfrm>
            <a:off x="457200" y="6248400"/>
            <a:ext cx="3657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A6A6A6"/>
                </a:solidFill>
                <a:latin typeface="Cambria" panose="02040503050406030204" pitchFamily="18" charset="0"/>
                <a:cs typeface="Calibri Light" panose="020F0302020204030204" pitchFamily="34" charset="0"/>
              </a:rPr>
              <a:t>CONFIDENTIAL</a:t>
            </a:r>
          </a:p>
          <a:p>
            <a:pPr eaLnBrk="1" hangingPunct="1"/>
            <a:r>
              <a:rPr lang="en-US" altLang="en-US" sz="900">
                <a:solidFill>
                  <a:srgbClr val="A6A6A6"/>
                </a:solidFill>
                <a:latin typeface="Cambria" panose="02040503050406030204" pitchFamily="18" charset="0"/>
                <a:cs typeface="Calibri Light" panose="020F0302020204030204" pitchFamily="34" charset="0"/>
              </a:rPr>
              <a:t>© Copyright Baker Botts 2019. All Rights Reserved.</a:t>
            </a:r>
          </a:p>
          <a:p>
            <a:pPr eaLnBrk="1" hangingPunct="1"/>
            <a:endParaRPr lang="en-US" altLang="en-US" sz="900">
              <a:solidFill>
                <a:srgbClr val="A6A6A6"/>
              </a:solidFill>
              <a:latin typeface="Cambria" panose="02040503050406030204" pitchFamily="18" charset="0"/>
              <a:ea typeface="Corbel" panose="020B0503020204020204" pitchFamily="34" charset="0"/>
              <a:cs typeface="Corbel" panose="020B0503020204020204" pitchFamily="34" charset="0"/>
            </a:endParaRPr>
          </a:p>
        </p:txBody>
      </p:sp>
      <p:sp>
        <p:nvSpPr>
          <p:cNvPr id="9" name="Rectangle 8">
            <a:extLst>
              <a:ext uri="{FF2B5EF4-FFF2-40B4-BE49-F238E27FC236}">
                <a16:creationId xmlns:a16="http://schemas.microsoft.com/office/drawing/2014/main" id="{031E958A-ABF2-415C-834E-34250F0F3119}"/>
              </a:ext>
            </a:extLst>
          </p:cNvPr>
          <p:cNvSpPr/>
          <p:nvPr/>
        </p:nvSpPr>
        <p:spPr>
          <a:xfrm>
            <a:off x="1884363" y="1657350"/>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3048000" y="3048000"/>
            <a:ext cx="5715000" cy="822960"/>
          </a:xfrm>
        </p:spPr>
        <p:txBody>
          <a:bodyPr>
            <a:normAutofit/>
          </a:bodyPr>
          <a:lstStyle>
            <a:lvl1pPr marL="0" indent="0" algn="l">
              <a:buNone/>
              <a:defRPr sz="2200" baseline="0">
                <a:solidFill>
                  <a:schemeClr val="bg1"/>
                </a:solidFill>
                <a:latin typeface="Cambria" panose="02040503050406030204"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11" name="Title 1"/>
          <p:cNvSpPr>
            <a:spLocks noGrp="1"/>
          </p:cNvSpPr>
          <p:nvPr>
            <p:ph type="ctrTitle"/>
          </p:nvPr>
        </p:nvSpPr>
        <p:spPr>
          <a:xfrm>
            <a:off x="3048000" y="2112818"/>
            <a:ext cx="5715000" cy="950421"/>
          </a:xfrm>
        </p:spPr>
        <p:txBody>
          <a:bodyPr anchor="b">
            <a:normAutofit/>
          </a:bodyPr>
          <a:lstStyle>
            <a:lvl1pPr algn="l">
              <a:defRPr sz="280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8685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 3">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6CE96886-054E-4D5B-B6B1-7C69A613DCA8}"/>
              </a:ext>
            </a:extLst>
          </p:cNvPr>
          <p:cNvCxnSpPr/>
          <p:nvPr/>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5" name="TextBox 5">
            <a:extLst>
              <a:ext uri="{FF2B5EF4-FFF2-40B4-BE49-F238E27FC236}">
                <a16:creationId xmlns:a16="http://schemas.microsoft.com/office/drawing/2014/main" id="{303B76D3-A6A8-4501-9EA8-70557948A2A9}"/>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8" name="Text Placeholder 7"/>
          <p:cNvSpPr>
            <a:spLocks noGrp="1"/>
          </p:cNvSpPr>
          <p:nvPr>
            <p:ph type="body" sz="quarter" idx="13"/>
          </p:nvPr>
        </p:nvSpPr>
        <p:spPr>
          <a:xfrm>
            <a:off x="1828800" y="1676400"/>
            <a:ext cx="6858000" cy="762000"/>
          </a:xfrm>
        </p:spPr>
        <p:txBody>
          <a:bodyPr/>
          <a:lstStyle>
            <a:lvl1pPr marL="0" indent="0">
              <a:buNone/>
              <a:defRPr sz="14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9" name="Text Placeholder 7"/>
          <p:cNvSpPr>
            <a:spLocks noGrp="1"/>
          </p:cNvSpPr>
          <p:nvPr>
            <p:ph type="body" sz="quarter" idx="14"/>
          </p:nvPr>
        </p:nvSpPr>
        <p:spPr>
          <a:xfrm>
            <a:off x="1828800" y="2895600"/>
            <a:ext cx="6858000" cy="762000"/>
          </a:xfrm>
        </p:spPr>
        <p:txBody>
          <a:bodyPr/>
          <a:lstStyle>
            <a:lvl1pPr marL="0" indent="0">
              <a:buNone/>
              <a:defRPr sz="14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0" name="Text Placeholder 7"/>
          <p:cNvSpPr>
            <a:spLocks noGrp="1"/>
          </p:cNvSpPr>
          <p:nvPr>
            <p:ph type="body" sz="quarter" idx="15"/>
          </p:nvPr>
        </p:nvSpPr>
        <p:spPr>
          <a:xfrm>
            <a:off x="1828800" y="4114800"/>
            <a:ext cx="6858000" cy="762000"/>
          </a:xfrm>
        </p:spPr>
        <p:txBody>
          <a:bodyPr/>
          <a:lstStyle>
            <a:lvl1pPr marL="0" indent="0">
              <a:buNone/>
              <a:defRPr sz="14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1" name="Text Placeholder 7"/>
          <p:cNvSpPr>
            <a:spLocks noGrp="1"/>
          </p:cNvSpPr>
          <p:nvPr>
            <p:ph type="body" sz="quarter" idx="16"/>
          </p:nvPr>
        </p:nvSpPr>
        <p:spPr>
          <a:xfrm>
            <a:off x="1828800" y="1371600"/>
            <a:ext cx="6858000" cy="304800"/>
          </a:xfrm>
        </p:spPr>
        <p:txBody>
          <a:bodyPr/>
          <a:lstStyle>
            <a:lvl1pPr marL="0" indent="0">
              <a:buNone/>
              <a:defRPr sz="15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2" name="Text Placeholder 7"/>
          <p:cNvSpPr>
            <a:spLocks noGrp="1"/>
          </p:cNvSpPr>
          <p:nvPr>
            <p:ph type="body" sz="quarter" idx="17"/>
          </p:nvPr>
        </p:nvSpPr>
        <p:spPr>
          <a:xfrm>
            <a:off x="1828800" y="2590800"/>
            <a:ext cx="6858000" cy="304800"/>
          </a:xfrm>
        </p:spPr>
        <p:txBody>
          <a:bodyPr/>
          <a:lstStyle>
            <a:lvl1pPr marL="0" indent="0">
              <a:buNone/>
              <a:defRPr sz="15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3" name="Text Placeholder 7"/>
          <p:cNvSpPr>
            <a:spLocks noGrp="1"/>
          </p:cNvSpPr>
          <p:nvPr>
            <p:ph type="body" sz="quarter" idx="18"/>
          </p:nvPr>
        </p:nvSpPr>
        <p:spPr>
          <a:xfrm>
            <a:off x="1828800" y="3810000"/>
            <a:ext cx="6858000" cy="304800"/>
          </a:xfrm>
        </p:spPr>
        <p:txBody>
          <a:bodyPr/>
          <a:lstStyle>
            <a:lvl1pPr marL="0" indent="0">
              <a:buNone/>
              <a:defRPr sz="1500"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6" name="Text Placeholder 7"/>
          <p:cNvSpPr>
            <a:spLocks noGrp="1"/>
          </p:cNvSpPr>
          <p:nvPr>
            <p:ph type="body" sz="quarter" idx="21"/>
          </p:nvPr>
        </p:nvSpPr>
        <p:spPr>
          <a:xfrm>
            <a:off x="762000" y="1371600"/>
            <a:ext cx="914400" cy="838200"/>
          </a:xfrm>
          <a:solidFill>
            <a:srgbClr val="CE1126"/>
          </a:solidFill>
        </p:spPr>
        <p:txBody>
          <a:bodyPr/>
          <a:lstStyle>
            <a:lvl1pPr marL="0" indent="0" algn="r">
              <a:buNone/>
              <a:defRPr sz="3200">
                <a:solidFill>
                  <a:schemeClr val="bg1"/>
                </a:solidFill>
                <a:latin typeface="Cambria" panose="02040503050406030204" pitchFamily="18"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7" name="Text Placeholder 7"/>
          <p:cNvSpPr>
            <a:spLocks noGrp="1"/>
          </p:cNvSpPr>
          <p:nvPr>
            <p:ph type="body" sz="quarter" idx="22"/>
          </p:nvPr>
        </p:nvSpPr>
        <p:spPr>
          <a:xfrm>
            <a:off x="762000" y="2590800"/>
            <a:ext cx="914400" cy="838200"/>
          </a:xfrm>
          <a:solidFill>
            <a:srgbClr val="CE1126"/>
          </a:solidFill>
        </p:spPr>
        <p:txBody>
          <a:bodyPr/>
          <a:lstStyle>
            <a:lvl1pPr marL="0" indent="0" algn="r">
              <a:buNone/>
              <a:defRPr sz="3200">
                <a:solidFill>
                  <a:schemeClr val="bg1"/>
                </a:solidFill>
                <a:latin typeface="Cambria" panose="02040503050406030204" pitchFamily="18"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8" name="Text Placeholder 7"/>
          <p:cNvSpPr>
            <a:spLocks noGrp="1"/>
          </p:cNvSpPr>
          <p:nvPr>
            <p:ph type="body" sz="quarter" idx="23"/>
          </p:nvPr>
        </p:nvSpPr>
        <p:spPr>
          <a:xfrm>
            <a:off x="762000" y="3810000"/>
            <a:ext cx="914400" cy="838200"/>
          </a:xfrm>
          <a:solidFill>
            <a:srgbClr val="CE1126"/>
          </a:solidFill>
        </p:spPr>
        <p:txBody>
          <a:bodyPr/>
          <a:lstStyle>
            <a:lvl1pPr marL="0" indent="0" algn="r">
              <a:buNone/>
              <a:defRPr sz="3200">
                <a:solidFill>
                  <a:schemeClr val="bg1"/>
                </a:solidFill>
                <a:latin typeface="Cambria" panose="02040503050406030204" pitchFamily="18"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edit Master text styles</a:t>
            </a:r>
          </a:p>
        </p:txBody>
      </p:sp>
      <p:sp>
        <p:nvSpPr>
          <p:cNvPr id="19" name="Slide Number Placeholder 6">
            <a:extLst>
              <a:ext uri="{FF2B5EF4-FFF2-40B4-BE49-F238E27FC236}">
                <a16:creationId xmlns:a16="http://schemas.microsoft.com/office/drawing/2014/main" id="{3AF03D28-92B1-4C81-B63F-66971BC1EB79}"/>
              </a:ext>
            </a:extLst>
          </p:cNvPr>
          <p:cNvSpPr>
            <a:spLocks noGrp="1"/>
          </p:cNvSpPr>
          <p:nvPr>
            <p:ph type="sldNum" sz="quarter" idx="24"/>
          </p:nvPr>
        </p:nvSpPr>
        <p:spPr/>
        <p:txBody>
          <a:bodyPr/>
          <a:lstStyle>
            <a:lvl1pPr>
              <a:defRPr/>
            </a:lvl1pPr>
          </a:lstStyle>
          <a:p>
            <a:fld id="{A92087DF-8B75-43E8-B416-E3B067F92DC2}" type="slidenum">
              <a:rPr lang="en-US" altLang="en-US"/>
              <a:pPr/>
              <a:t>‹#›</a:t>
            </a:fld>
            <a:endParaRPr lang="en-US" altLang="en-US"/>
          </a:p>
        </p:txBody>
      </p:sp>
    </p:spTree>
    <p:extLst>
      <p:ext uri="{BB962C8B-B14F-4D97-AF65-F5344CB8AC3E}">
        <p14:creationId xmlns:p14="http://schemas.microsoft.com/office/powerpoint/2010/main" val="319153915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B147F8-AED1-42C5-8F34-E2CB418E5664}"/>
              </a:ext>
            </a:extLst>
          </p:cNvPr>
          <p:cNvSpPr/>
          <p:nvPr/>
        </p:nvSpPr>
        <p:spPr>
          <a:xfrm>
            <a:off x="0" y="0"/>
            <a:ext cx="9144000" cy="5394325"/>
          </a:xfrm>
          <a:prstGeom prst="rect">
            <a:avLst/>
          </a:prstGeom>
          <a:solidFill>
            <a:srgbClr val="CE11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5" descr="BB_Logo_Square_RGB-NoLLP.jpg">
            <a:extLst>
              <a:ext uri="{FF2B5EF4-FFF2-40B4-BE49-F238E27FC236}">
                <a16:creationId xmlns:a16="http://schemas.microsoft.com/office/drawing/2014/main" id="{082DB8DC-F6CD-4375-BF95-C6A1D7B9A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6057900"/>
            <a:ext cx="1981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65142A7C-241A-4D92-8017-FD516C7F2759}"/>
              </a:ext>
            </a:extLst>
          </p:cNvPr>
          <p:cNvCxnSpPr/>
          <p:nvPr/>
        </p:nvCxnSpPr>
        <p:spPr>
          <a:xfrm>
            <a:off x="219075" y="2332038"/>
            <a:ext cx="6246813"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066800" y="883920"/>
            <a:ext cx="5297487" cy="1231900"/>
          </a:xfrm>
        </p:spPr>
        <p:txBody>
          <a:bodyPr anchor="b"/>
          <a:lstStyle>
            <a:lvl1pPr algn="r">
              <a:defRPr sz="4400" b="0" cap="all">
                <a:solidFill>
                  <a:schemeClr val="bg1"/>
                </a:solidFill>
                <a:latin typeface="Cambria" panose="020405030504060302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1066800" y="2523744"/>
            <a:ext cx="6244207" cy="1023620"/>
          </a:xfrm>
        </p:spPr>
        <p:txBody>
          <a:bodyPr/>
          <a:lstStyle>
            <a:lvl1pPr marL="0" indent="0">
              <a:buNone/>
              <a:defRPr sz="2800" cap="all"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3" name="Text Placeholder 12"/>
          <p:cNvSpPr>
            <a:spLocks noGrp="1"/>
          </p:cNvSpPr>
          <p:nvPr>
            <p:ph type="body" sz="quarter" idx="12"/>
          </p:nvPr>
        </p:nvSpPr>
        <p:spPr>
          <a:xfrm>
            <a:off x="6409189" y="669022"/>
            <a:ext cx="1905000" cy="1600200"/>
          </a:xfrm>
        </p:spPr>
        <p:txBody>
          <a:bodyPr/>
          <a:lstStyle>
            <a:lvl1pPr marL="0" indent="0">
              <a:buNone/>
              <a:defRPr sz="12000">
                <a:solidFill>
                  <a:schemeClr val="bg1"/>
                </a:solidFill>
              </a:defRPr>
            </a:lvl1pPr>
          </a:lstStyle>
          <a:p>
            <a:pPr lvl="0"/>
            <a:r>
              <a:rPr lang="en-US"/>
              <a:t>Click to edit Master text styles</a:t>
            </a:r>
          </a:p>
        </p:txBody>
      </p:sp>
      <p:sp>
        <p:nvSpPr>
          <p:cNvPr id="5" name="Text Placeholder 4"/>
          <p:cNvSpPr>
            <a:spLocks noGrp="1"/>
          </p:cNvSpPr>
          <p:nvPr>
            <p:ph type="body" sz="quarter" idx="13"/>
          </p:nvPr>
        </p:nvSpPr>
        <p:spPr>
          <a:xfrm>
            <a:off x="457200" y="5715000"/>
            <a:ext cx="6248400" cy="831850"/>
          </a:xfrm>
        </p:spPr>
        <p:txBody>
          <a:bodyPr anchor="b"/>
          <a:lstStyle>
            <a:lvl1pPr marL="0" indent="0">
              <a:buNone/>
              <a:defRPr sz="1800">
                <a:solidFill>
                  <a:srgbClr val="7F7F7F"/>
                </a:solidFill>
              </a:defRPr>
            </a:lvl1pPr>
            <a:lvl2pPr marL="457200" indent="0">
              <a:buNone/>
              <a:defRPr sz="1600">
                <a:solidFill>
                  <a:srgbClr val="7F7F7F"/>
                </a:solidFill>
              </a:defRPr>
            </a:lvl2pPr>
            <a:lvl3pPr marL="914400" indent="0">
              <a:buNone/>
              <a:defRPr sz="1400">
                <a:solidFill>
                  <a:srgbClr val="7F7F7F"/>
                </a:solidFill>
              </a:defRPr>
            </a:lvl3pPr>
            <a:lvl4pPr marL="1371600" indent="0">
              <a:buNone/>
              <a:defRPr sz="1200">
                <a:solidFill>
                  <a:srgbClr val="7F7F7F"/>
                </a:solidFill>
              </a:defRPr>
            </a:lvl4pPr>
            <a:lvl5pPr marL="1828800" indent="0">
              <a:buNone/>
              <a:defRPr sz="1200">
                <a:solidFill>
                  <a:srgbClr val="7F7F7F"/>
                </a:solidFill>
              </a:defRPr>
            </a:lvl5pPr>
          </a:lstStyle>
          <a:p>
            <a:pPr lvl="0"/>
            <a:r>
              <a:rPr lang="en-US"/>
              <a:t>Click to edit Master text styles</a:t>
            </a:r>
          </a:p>
        </p:txBody>
      </p:sp>
    </p:spTree>
    <p:extLst>
      <p:ext uri="{BB962C8B-B14F-4D97-AF65-F5344CB8AC3E}">
        <p14:creationId xmlns:p14="http://schemas.microsoft.com/office/powerpoint/2010/main" val="313305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17AA5A-C64F-48F7-A777-96ED4C1674F9}"/>
              </a:ext>
            </a:extLst>
          </p:cNvPr>
          <p:cNvSpPr/>
          <p:nvPr/>
        </p:nvSpPr>
        <p:spPr>
          <a:xfrm>
            <a:off x="0" y="0"/>
            <a:ext cx="9144000" cy="5394325"/>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5" descr="BB_Logo_Square_RGB-NoLLP.jpg">
            <a:extLst>
              <a:ext uri="{FF2B5EF4-FFF2-40B4-BE49-F238E27FC236}">
                <a16:creationId xmlns:a16="http://schemas.microsoft.com/office/drawing/2014/main" id="{2CCD8D63-B0E8-4D30-8FEF-982129D5F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6057900"/>
            <a:ext cx="1981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25D62563-4B50-4236-8EC9-C9A2C8983192}"/>
              </a:ext>
            </a:extLst>
          </p:cNvPr>
          <p:cNvCxnSpPr/>
          <p:nvPr/>
        </p:nvCxnSpPr>
        <p:spPr>
          <a:xfrm>
            <a:off x="219075" y="2332038"/>
            <a:ext cx="6246813"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066800" y="883920"/>
            <a:ext cx="5297487" cy="1231900"/>
          </a:xfrm>
        </p:spPr>
        <p:txBody>
          <a:bodyPr anchor="b"/>
          <a:lstStyle>
            <a:lvl1pPr algn="r">
              <a:defRPr sz="4400" b="0" cap="all">
                <a:solidFill>
                  <a:schemeClr val="bg1"/>
                </a:solidFill>
                <a:latin typeface="Cambria" panose="02040503050406030204" pitchFamily="18" charset="0"/>
              </a:defRPr>
            </a:lvl1pPr>
          </a:lstStyle>
          <a:p>
            <a:r>
              <a:rPr lang="en-US"/>
              <a:t>Click to edit Master title style</a:t>
            </a:r>
            <a:endParaRPr lang="en-US" dirty="0"/>
          </a:p>
        </p:txBody>
      </p:sp>
      <p:sp>
        <p:nvSpPr>
          <p:cNvPr id="13" name="Text Placeholder 12"/>
          <p:cNvSpPr>
            <a:spLocks noGrp="1"/>
          </p:cNvSpPr>
          <p:nvPr>
            <p:ph type="body" sz="quarter" idx="12"/>
          </p:nvPr>
        </p:nvSpPr>
        <p:spPr>
          <a:xfrm>
            <a:off x="6409189" y="669022"/>
            <a:ext cx="1905000" cy="1600200"/>
          </a:xfrm>
        </p:spPr>
        <p:txBody>
          <a:bodyPr/>
          <a:lstStyle>
            <a:lvl1pPr marL="0" indent="0">
              <a:buNone/>
              <a:defRPr sz="12000">
                <a:solidFill>
                  <a:schemeClr val="bg1"/>
                </a:solidFill>
              </a:defRPr>
            </a:lvl1pPr>
          </a:lstStyle>
          <a:p>
            <a:pPr lvl="0"/>
            <a:r>
              <a:rPr lang="en-US"/>
              <a:t>Click to edit Master text styles</a:t>
            </a:r>
          </a:p>
        </p:txBody>
      </p:sp>
      <p:sp>
        <p:nvSpPr>
          <p:cNvPr id="9" name="Text Placeholder 2"/>
          <p:cNvSpPr>
            <a:spLocks noGrp="1"/>
          </p:cNvSpPr>
          <p:nvPr>
            <p:ph type="body" idx="1"/>
          </p:nvPr>
        </p:nvSpPr>
        <p:spPr>
          <a:xfrm>
            <a:off x="1066800" y="2523744"/>
            <a:ext cx="6244207" cy="1023620"/>
          </a:xfrm>
        </p:spPr>
        <p:txBody>
          <a:bodyPr/>
          <a:lstStyle>
            <a:lvl1pPr marL="0" indent="0">
              <a:buNone/>
              <a:defRPr sz="2800" cap="all"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0" name="Text Placeholder 4"/>
          <p:cNvSpPr>
            <a:spLocks noGrp="1"/>
          </p:cNvSpPr>
          <p:nvPr>
            <p:ph type="body" sz="quarter" idx="13"/>
          </p:nvPr>
        </p:nvSpPr>
        <p:spPr>
          <a:xfrm>
            <a:off x="457200" y="5715000"/>
            <a:ext cx="6248400" cy="831850"/>
          </a:xfrm>
        </p:spPr>
        <p:txBody>
          <a:bodyPr anchor="b"/>
          <a:lstStyle>
            <a:lvl1pPr marL="0" indent="0">
              <a:buNone/>
              <a:defRPr sz="1800">
                <a:solidFill>
                  <a:srgbClr val="7F7F7F"/>
                </a:solidFill>
              </a:defRPr>
            </a:lvl1pPr>
            <a:lvl2pPr marL="457200" indent="0">
              <a:buNone/>
              <a:defRPr sz="1600">
                <a:solidFill>
                  <a:srgbClr val="7F7F7F"/>
                </a:solidFill>
              </a:defRPr>
            </a:lvl2pPr>
            <a:lvl3pPr marL="914400" indent="0">
              <a:buNone/>
              <a:defRPr sz="1400">
                <a:solidFill>
                  <a:srgbClr val="7F7F7F"/>
                </a:solidFill>
              </a:defRPr>
            </a:lvl3pPr>
            <a:lvl4pPr marL="1371600" indent="0">
              <a:buNone/>
              <a:defRPr sz="1200">
                <a:solidFill>
                  <a:srgbClr val="7F7F7F"/>
                </a:solidFill>
              </a:defRPr>
            </a:lvl4pPr>
            <a:lvl5pPr marL="1828800" indent="0">
              <a:buNone/>
              <a:defRPr sz="1200">
                <a:solidFill>
                  <a:srgbClr val="7F7F7F"/>
                </a:solidFill>
              </a:defRPr>
            </a:lvl5pPr>
          </a:lstStyle>
          <a:p>
            <a:pPr lvl="0"/>
            <a:r>
              <a:rPr lang="en-US"/>
              <a:t>Click to edit Master text styles</a:t>
            </a:r>
          </a:p>
        </p:txBody>
      </p:sp>
    </p:spTree>
    <p:extLst>
      <p:ext uri="{BB962C8B-B14F-4D97-AF65-F5344CB8AC3E}">
        <p14:creationId xmlns:p14="http://schemas.microsoft.com/office/powerpoint/2010/main" val="336376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6443E4-F4B9-44A3-9A9B-975AB7149525}"/>
              </a:ext>
            </a:extLst>
          </p:cNvPr>
          <p:cNvSpPr/>
          <p:nvPr/>
        </p:nvSpPr>
        <p:spPr>
          <a:xfrm>
            <a:off x="0" y="0"/>
            <a:ext cx="9144000" cy="5394325"/>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5" descr="BB_Logo_Square_RGB-NoLLP.jpg">
            <a:extLst>
              <a:ext uri="{FF2B5EF4-FFF2-40B4-BE49-F238E27FC236}">
                <a16:creationId xmlns:a16="http://schemas.microsoft.com/office/drawing/2014/main" id="{D41AED4A-6C3C-4012-836B-4EFABD1E9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6057900"/>
            <a:ext cx="1981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4492AF3F-40D2-432B-86F6-43AFEA44B32B}"/>
              </a:ext>
            </a:extLst>
          </p:cNvPr>
          <p:cNvCxnSpPr/>
          <p:nvPr/>
        </p:nvCxnSpPr>
        <p:spPr>
          <a:xfrm>
            <a:off x="219075" y="2332038"/>
            <a:ext cx="6246813"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066800" y="883920"/>
            <a:ext cx="5297487" cy="1231900"/>
          </a:xfrm>
        </p:spPr>
        <p:txBody>
          <a:bodyPr anchor="b"/>
          <a:lstStyle>
            <a:lvl1pPr algn="r">
              <a:defRPr sz="4400" b="0" cap="all">
                <a:solidFill>
                  <a:schemeClr val="bg1"/>
                </a:solidFill>
                <a:latin typeface="Cambria" panose="02040503050406030204" pitchFamily="18" charset="0"/>
              </a:defRPr>
            </a:lvl1pPr>
          </a:lstStyle>
          <a:p>
            <a:r>
              <a:rPr lang="en-US"/>
              <a:t>Click to edit Master title style</a:t>
            </a:r>
            <a:endParaRPr lang="en-US" dirty="0"/>
          </a:p>
        </p:txBody>
      </p:sp>
      <p:sp>
        <p:nvSpPr>
          <p:cNvPr id="13" name="Text Placeholder 12"/>
          <p:cNvSpPr>
            <a:spLocks noGrp="1"/>
          </p:cNvSpPr>
          <p:nvPr>
            <p:ph type="body" sz="quarter" idx="12"/>
          </p:nvPr>
        </p:nvSpPr>
        <p:spPr>
          <a:xfrm>
            <a:off x="6409189" y="669022"/>
            <a:ext cx="1905000" cy="1600200"/>
          </a:xfrm>
        </p:spPr>
        <p:txBody>
          <a:bodyPr/>
          <a:lstStyle>
            <a:lvl1pPr marL="0" indent="0">
              <a:buNone/>
              <a:defRPr sz="12000">
                <a:solidFill>
                  <a:schemeClr val="bg1"/>
                </a:solidFill>
              </a:defRPr>
            </a:lvl1pPr>
          </a:lstStyle>
          <a:p>
            <a:pPr lvl="0"/>
            <a:r>
              <a:rPr lang="en-US"/>
              <a:t>Click to edit Master text styles</a:t>
            </a:r>
          </a:p>
        </p:txBody>
      </p:sp>
      <p:sp>
        <p:nvSpPr>
          <p:cNvPr id="9" name="Text Placeholder 2"/>
          <p:cNvSpPr>
            <a:spLocks noGrp="1"/>
          </p:cNvSpPr>
          <p:nvPr>
            <p:ph type="body" idx="1"/>
          </p:nvPr>
        </p:nvSpPr>
        <p:spPr>
          <a:xfrm>
            <a:off x="1066800" y="2523744"/>
            <a:ext cx="6244207" cy="1023620"/>
          </a:xfrm>
        </p:spPr>
        <p:txBody>
          <a:bodyPr/>
          <a:lstStyle>
            <a:lvl1pPr marL="0" indent="0">
              <a:buNone/>
              <a:defRPr sz="2800" cap="all"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1" name="Text Placeholder 4"/>
          <p:cNvSpPr>
            <a:spLocks noGrp="1"/>
          </p:cNvSpPr>
          <p:nvPr>
            <p:ph type="body" sz="quarter" idx="13"/>
          </p:nvPr>
        </p:nvSpPr>
        <p:spPr>
          <a:xfrm>
            <a:off x="457200" y="5715000"/>
            <a:ext cx="6248400" cy="831850"/>
          </a:xfrm>
        </p:spPr>
        <p:txBody>
          <a:bodyPr anchor="b"/>
          <a:lstStyle>
            <a:lvl1pPr marL="0" indent="0">
              <a:buNone/>
              <a:defRPr sz="1800">
                <a:solidFill>
                  <a:srgbClr val="7F7F7F"/>
                </a:solidFill>
              </a:defRPr>
            </a:lvl1pPr>
            <a:lvl2pPr marL="457200" indent="0">
              <a:buNone/>
              <a:defRPr sz="1600">
                <a:solidFill>
                  <a:srgbClr val="7F7F7F"/>
                </a:solidFill>
              </a:defRPr>
            </a:lvl2pPr>
            <a:lvl3pPr marL="914400" indent="0">
              <a:buNone/>
              <a:defRPr sz="1400">
                <a:solidFill>
                  <a:srgbClr val="7F7F7F"/>
                </a:solidFill>
              </a:defRPr>
            </a:lvl3pPr>
            <a:lvl4pPr marL="1371600" indent="0">
              <a:buNone/>
              <a:defRPr sz="1200">
                <a:solidFill>
                  <a:srgbClr val="7F7F7F"/>
                </a:solidFill>
              </a:defRPr>
            </a:lvl4pPr>
            <a:lvl5pPr marL="1828800" indent="0">
              <a:buNone/>
              <a:defRPr sz="1200">
                <a:solidFill>
                  <a:srgbClr val="7F7F7F"/>
                </a:solidFill>
              </a:defRPr>
            </a:lvl5pPr>
          </a:lstStyle>
          <a:p>
            <a:pPr lvl="0"/>
            <a:r>
              <a:rPr lang="en-US"/>
              <a:t>Click to edit Master text styles</a:t>
            </a:r>
          </a:p>
        </p:txBody>
      </p:sp>
    </p:spTree>
    <p:extLst>
      <p:ext uri="{BB962C8B-B14F-4D97-AF65-F5344CB8AC3E}">
        <p14:creationId xmlns:p14="http://schemas.microsoft.com/office/powerpoint/2010/main" val="292683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Paragraph">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A5EA15A-283C-434E-A919-AB650BA7370C}"/>
              </a:ext>
            </a:extLst>
          </p:cNvPr>
          <p:cNvCxnSpPr/>
          <p:nvPr/>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7" name="TextBox 5">
            <a:extLst>
              <a:ext uri="{FF2B5EF4-FFF2-40B4-BE49-F238E27FC236}">
                <a16:creationId xmlns:a16="http://schemas.microsoft.com/office/drawing/2014/main" id="{3838C22E-2D20-4DED-93C3-CECB255ADE6D}"/>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8"/>
          <p:cNvSpPr>
            <a:spLocks noGrp="1"/>
          </p:cNvSpPr>
          <p:nvPr>
            <p:ph type="body" sz="quarter" idx="13"/>
          </p:nvPr>
        </p:nvSpPr>
        <p:spPr>
          <a:xfrm>
            <a:off x="457200" y="1600200"/>
            <a:ext cx="8229600" cy="1828800"/>
          </a:xfrm>
        </p:spPr>
        <p:txBody>
          <a:bodyPr anchor="b">
            <a:normAutofit/>
          </a:bodyPr>
          <a:lstStyle>
            <a:lvl1pPr marL="0" indent="0">
              <a:spcBef>
                <a:spcPts val="768"/>
              </a:spcBef>
              <a:buNone/>
              <a:defRPr sz="2400">
                <a:solidFill>
                  <a:schemeClr val="tx1"/>
                </a:solidFill>
              </a:defRPr>
            </a:lvl1pPr>
            <a:lvl2pPr marL="457200" indent="0">
              <a:buNone/>
              <a:defRPr sz="2000">
                <a:solidFill>
                  <a:srgbClr val="37A09C"/>
                </a:solidFill>
              </a:defRPr>
            </a:lvl2pPr>
            <a:lvl3pPr marL="914400" indent="0">
              <a:buNone/>
              <a:defRPr sz="1800">
                <a:solidFill>
                  <a:srgbClr val="37A09C"/>
                </a:solidFill>
              </a:defRPr>
            </a:lvl3pPr>
            <a:lvl4pPr marL="1371600" indent="0">
              <a:buNone/>
              <a:defRPr sz="1600">
                <a:solidFill>
                  <a:srgbClr val="37A09C"/>
                </a:solidFill>
              </a:defRPr>
            </a:lvl4pPr>
            <a:lvl5pPr marL="1828800" indent="0">
              <a:buNone/>
              <a:defRPr sz="1600">
                <a:solidFill>
                  <a:srgbClr val="37A09C"/>
                </a:solidFill>
              </a:defRPr>
            </a:lvl5pPr>
          </a:lstStyle>
          <a:p>
            <a:pPr lvl="0"/>
            <a:r>
              <a:rPr lang="en-US"/>
              <a:t>Click to edit Master text styles</a:t>
            </a:r>
          </a:p>
        </p:txBody>
      </p:sp>
      <p:sp>
        <p:nvSpPr>
          <p:cNvPr id="11" name="Text Placeholder 10"/>
          <p:cNvSpPr>
            <a:spLocks noGrp="1"/>
          </p:cNvSpPr>
          <p:nvPr>
            <p:ph type="body" sz="quarter" idx="14"/>
          </p:nvPr>
        </p:nvSpPr>
        <p:spPr>
          <a:xfrm>
            <a:off x="457200" y="3810000"/>
            <a:ext cx="8229600" cy="2286000"/>
          </a:xfrm>
        </p:spPr>
        <p:txBody>
          <a:bodyPr>
            <a:normAutofit/>
          </a:bodyPr>
          <a:lstStyle>
            <a:lvl1pPr>
              <a:spcBef>
                <a:spcPts val="600"/>
              </a:spcBef>
              <a:buClr>
                <a:schemeClr val="tx1"/>
              </a:buClr>
              <a:defRPr sz="1800">
                <a:latin typeface="Segoe UI" panose="020B0502040204020203" pitchFamily="34" charset="0"/>
                <a:ea typeface="Segoe UI" panose="020B0502040204020203" pitchFamily="34" charset="0"/>
                <a:cs typeface="Segoe UI" panose="020B0502040204020203" pitchFamily="34" charset="0"/>
              </a:defRPr>
            </a:lvl1pPr>
            <a:lvl2pPr>
              <a:defRPr sz="1600">
                <a:latin typeface="Corbel" panose="020B0503020204020204" pitchFamily="34" charset="0"/>
              </a:defRPr>
            </a:lvl2pPr>
            <a:lvl3pPr>
              <a:defRPr sz="1400">
                <a:latin typeface="Corbel" panose="020B0503020204020204" pitchFamily="34" charset="0"/>
              </a:defRPr>
            </a:lvl3pPr>
            <a:lvl4pPr>
              <a:defRPr sz="1200">
                <a:latin typeface="Corbel" panose="020B0503020204020204" pitchFamily="34" charset="0"/>
              </a:defRPr>
            </a:lvl4pPr>
            <a:lvl5pPr>
              <a:defRPr sz="1200">
                <a:latin typeface="Corbel" panose="020B0503020204020204" pitchFamily="34" charset="0"/>
              </a:defRPr>
            </a:lvl5pPr>
          </a:lstStyle>
          <a:p>
            <a:pPr lvl="0"/>
            <a:r>
              <a:rPr lang="en-US"/>
              <a:t>Click to edit Master text styles</a:t>
            </a:r>
          </a:p>
        </p:txBody>
      </p:sp>
      <p:sp>
        <p:nvSpPr>
          <p:cNvPr id="14" name="Text Placeholder 13"/>
          <p:cNvSpPr>
            <a:spLocks noGrp="1"/>
          </p:cNvSpPr>
          <p:nvPr>
            <p:ph type="body" sz="quarter" idx="15"/>
          </p:nvPr>
        </p:nvSpPr>
        <p:spPr>
          <a:xfrm>
            <a:off x="457200" y="3413760"/>
            <a:ext cx="8229600" cy="381000"/>
          </a:xfrm>
        </p:spPr>
        <p:txBody>
          <a:bodyPr/>
          <a:lstStyle>
            <a:lvl1pPr marL="0" indent="0">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800">
                <a:solidFill>
                  <a:srgbClr val="37A09C"/>
                </a:solidFill>
                <a:latin typeface="Corbel" panose="020B0503020204020204" pitchFamily="34" charset="0"/>
              </a:defRPr>
            </a:lvl2pPr>
            <a:lvl3pPr marL="914400" indent="0">
              <a:buNone/>
              <a:defRPr sz="1800">
                <a:solidFill>
                  <a:srgbClr val="37A09C"/>
                </a:solidFill>
                <a:latin typeface="Corbel" panose="020B0503020204020204" pitchFamily="34" charset="0"/>
              </a:defRPr>
            </a:lvl3pPr>
            <a:lvl4pPr marL="1371600" indent="0">
              <a:buNone/>
              <a:defRPr sz="1800">
                <a:solidFill>
                  <a:srgbClr val="37A09C"/>
                </a:solidFill>
                <a:latin typeface="Corbel" panose="020B0503020204020204" pitchFamily="34" charset="0"/>
              </a:defRPr>
            </a:lvl4pPr>
            <a:lvl5pPr marL="1828800" indent="0">
              <a:buNone/>
              <a:defRPr sz="1800">
                <a:solidFill>
                  <a:srgbClr val="37A09C"/>
                </a:solidFill>
                <a:latin typeface="Corbel" panose="020B0503020204020204" pitchFamily="34" charset="0"/>
              </a:defRPr>
            </a:lvl5pPr>
          </a:lstStyle>
          <a:p>
            <a:pPr lvl="0"/>
            <a:r>
              <a:rPr lang="en-US"/>
              <a:t>Click to edit Master text styles</a:t>
            </a:r>
          </a:p>
        </p:txBody>
      </p:sp>
      <p:sp>
        <p:nvSpPr>
          <p:cNvPr id="8" name="Slide Number Placeholder 6">
            <a:extLst>
              <a:ext uri="{FF2B5EF4-FFF2-40B4-BE49-F238E27FC236}">
                <a16:creationId xmlns:a16="http://schemas.microsoft.com/office/drawing/2014/main" id="{93CE507C-8FA3-451B-BC10-0B58BC67DBC8}"/>
              </a:ext>
            </a:extLst>
          </p:cNvPr>
          <p:cNvSpPr>
            <a:spLocks noGrp="1"/>
          </p:cNvSpPr>
          <p:nvPr>
            <p:ph type="sldNum" sz="quarter" idx="16"/>
          </p:nvPr>
        </p:nvSpPr>
        <p:spPr/>
        <p:txBody>
          <a:bodyPr/>
          <a:lstStyle>
            <a:lvl1pPr>
              <a:defRPr/>
            </a:lvl1pPr>
          </a:lstStyle>
          <a:p>
            <a:fld id="{9F2B02F3-2EFC-4AFE-97B5-E0A96F4B1A80}" type="slidenum">
              <a:rPr lang="en-US" altLang="en-US"/>
              <a:pPr/>
              <a:t>‹#›</a:t>
            </a:fld>
            <a:endParaRPr lang="en-US" altLang="en-US"/>
          </a:p>
        </p:txBody>
      </p:sp>
    </p:spTree>
    <p:extLst>
      <p:ext uri="{BB962C8B-B14F-4D97-AF65-F5344CB8AC3E}">
        <p14:creationId xmlns:p14="http://schemas.microsoft.com/office/powerpoint/2010/main" val="227627444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FFA9EE1-C558-4D55-AE40-4A89CB053163}"/>
              </a:ext>
            </a:extLst>
          </p:cNvPr>
          <p:cNvCxnSpPr/>
          <p:nvPr/>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5" name="TextBox 5">
            <a:extLst>
              <a:ext uri="{FF2B5EF4-FFF2-40B4-BE49-F238E27FC236}">
                <a16:creationId xmlns:a16="http://schemas.microsoft.com/office/drawing/2014/main" id="{E8D954E0-F936-41C0-9DC8-253DED89F60E}"/>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a:extLst>
              <a:ext uri="{FF2B5EF4-FFF2-40B4-BE49-F238E27FC236}">
                <a16:creationId xmlns:a16="http://schemas.microsoft.com/office/drawing/2014/main" id="{82D5881C-A340-48CB-8076-127EAC6BE25C}"/>
              </a:ext>
            </a:extLst>
          </p:cNvPr>
          <p:cNvSpPr>
            <a:spLocks noGrp="1"/>
          </p:cNvSpPr>
          <p:nvPr>
            <p:ph type="sldNum" sz="quarter" idx="10"/>
          </p:nvPr>
        </p:nvSpPr>
        <p:spPr/>
        <p:txBody>
          <a:bodyPr/>
          <a:lstStyle>
            <a:lvl1pPr>
              <a:defRPr/>
            </a:lvl1pPr>
          </a:lstStyle>
          <a:p>
            <a:fld id="{4740DBA0-205B-4AAB-8579-AEC630458AEF}" type="slidenum">
              <a:rPr lang="en-US" altLang="en-US"/>
              <a:pPr/>
              <a:t>‹#›</a:t>
            </a:fld>
            <a:endParaRPr lang="en-US" altLang="en-US"/>
          </a:p>
        </p:txBody>
      </p:sp>
    </p:spTree>
    <p:extLst>
      <p:ext uri="{BB962C8B-B14F-4D97-AF65-F5344CB8AC3E}">
        <p14:creationId xmlns:p14="http://schemas.microsoft.com/office/powerpoint/2010/main" val="49160036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Left Callout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65A0223-B697-43E8-BBC8-77ED931EBD9F}"/>
              </a:ext>
            </a:extLst>
          </p:cNvPr>
          <p:cNvCxnSpPr/>
          <p:nvPr/>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7" name="TextBox 5">
            <a:extLst>
              <a:ext uri="{FF2B5EF4-FFF2-40B4-BE49-F238E27FC236}">
                <a16:creationId xmlns:a16="http://schemas.microsoft.com/office/drawing/2014/main" id="{8DCA355E-D416-4C91-ABC5-3D4476F0C75B}"/>
              </a:ext>
            </a:extLst>
          </p:cNvPr>
          <p:cNvSpPr txBox="1">
            <a:spLocks noChangeArrowheads="1"/>
          </p:cNvSpPr>
          <p:nvPr/>
        </p:nvSpPr>
        <p:spPr bwMode="auto">
          <a:xfrm>
            <a:off x="457200" y="62484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200400" y="1600200"/>
            <a:ext cx="5486400" cy="4525963"/>
          </a:xfrm>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3"/>
          </p:nvPr>
        </p:nvSpPr>
        <p:spPr>
          <a:xfrm>
            <a:off x="457200" y="1600200"/>
            <a:ext cx="2514600" cy="4526280"/>
          </a:xfrm>
        </p:spPr>
        <p:txBody>
          <a:bodyPr/>
          <a:lstStyle>
            <a:lvl1pPr>
              <a:spcBef>
                <a:spcPts val="600"/>
              </a:spcBef>
              <a:defRPr sz="1800" b="0">
                <a:latin typeface="Cambria" panose="02040503050406030204" pitchFamily="18" charset="0"/>
                <a:ea typeface="Segoe UI" panose="020B0502040204020203" pitchFamily="34" charset="0"/>
                <a:cs typeface="Segoe UI" panose="020B0502040204020203" pitchFamily="34" charset="0"/>
              </a:defRPr>
            </a:lvl1pPr>
            <a:lvl2pPr>
              <a:spcBef>
                <a:spcPts val="600"/>
              </a:spcBef>
              <a:defRPr sz="1600" b="0">
                <a:latin typeface="Cambria" panose="02040503050406030204" pitchFamily="18" charset="0"/>
                <a:ea typeface="Segoe UI" panose="020B0502040204020203" pitchFamily="34" charset="0"/>
                <a:cs typeface="Segoe UI" panose="020B0502040204020203" pitchFamily="34" charset="0"/>
              </a:defRPr>
            </a:lvl2pPr>
            <a:lvl3pPr>
              <a:spcBef>
                <a:spcPts val="600"/>
              </a:spcBef>
              <a:defRPr sz="1400" b="0">
                <a:latin typeface="Cambria" panose="02040503050406030204" pitchFamily="18" charset="0"/>
                <a:ea typeface="Segoe UI" panose="020B0502040204020203" pitchFamily="34" charset="0"/>
                <a:cs typeface="Segoe UI" panose="020B0502040204020203" pitchFamily="34" charset="0"/>
              </a:defRPr>
            </a:lvl3pPr>
            <a:lvl4pPr>
              <a:spcBef>
                <a:spcPts val="600"/>
              </a:spcBef>
              <a:defRPr sz="1200" b="0">
                <a:latin typeface="Cambria" panose="02040503050406030204" pitchFamily="18" charset="0"/>
                <a:ea typeface="Segoe UI" panose="020B0502040204020203" pitchFamily="34" charset="0"/>
                <a:cs typeface="Segoe UI" panose="020B0502040204020203" pitchFamily="34" charset="0"/>
              </a:defRPr>
            </a:lvl4pPr>
            <a:lvl5pPr>
              <a:spcBef>
                <a:spcPts val="600"/>
              </a:spcBef>
              <a:defRPr sz="1200" b="0">
                <a:latin typeface="Cambria" panose="02040503050406030204" pitchFamily="18" charset="0"/>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a:extLst>
              <a:ext uri="{FF2B5EF4-FFF2-40B4-BE49-F238E27FC236}">
                <a16:creationId xmlns:a16="http://schemas.microsoft.com/office/drawing/2014/main" id="{62AA7679-DA8E-4FCF-A8DF-B660F99782CE}"/>
              </a:ext>
            </a:extLst>
          </p:cNvPr>
          <p:cNvSpPr>
            <a:spLocks noGrp="1"/>
          </p:cNvSpPr>
          <p:nvPr>
            <p:ph type="sldNum" sz="quarter" idx="14"/>
          </p:nvPr>
        </p:nvSpPr>
        <p:spPr/>
        <p:txBody>
          <a:bodyPr/>
          <a:lstStyle>
            <a:lvl1pPr>
              <a:defRPr/>
            </a:lvl1pPr>
          </a:lstStyle>
          <a:p>
            <a:fld id="{9A3F76C6-03F1-4CFB-995D-99FD3E45F88E}" type="slidenum">
              <a:rPr lang="en-US" altLang="en-US"/>
              <a:pPr/>
              <a:t>‹#›</a:t>
            </a:fld>
            <a:endParaRPr lang="en-US" altLang="en-US"/>
          </a:p>
        </p:txBody>
      </p:sp>
    </p:spTree>
    <p:extLst>
      <p:ext uri="{BB962C8B-B14F-4D97-AF65-F5344CB8AC3E}">
        <p14:creationId xmlns:p14="http://schemas.microsoft.com/office/powerpoint/2010/main" val="380525769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D1DC19-54E7-431B-828E-12C544ED071D}"/>
              </a:ext>
            </a:extLst>
          </p:cNvPr>
          <p:cNvSpPr>
            <a:spLocks noGrp="1" noChangeArrowheads="1"/>
          </p:cNvSpPr>
          <p:nvPr>
            <p:ph type="title"/>
          </p:nvPr>
        </p:nvSpPr>
        <p:spPr bwMode="auto">
          <a:xfrm>
            <a:off x="457200" y="274638"/>
            <a:ext cx="82296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F19F3A6-8569-4639-91E1-C666EA12A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9E405EA2-7B80-41A3-8215-5EC68415F56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Segoe UI" panose="020B0502040204020203" pitchFamily="34" charset="0"/>
                <a:cs typeface="Segoe UI" panose="020B0502040204020203" pitchFamily="34" charset="0"/>
              </a:defRPr>
            </a:lvl1pPr>
          </a:lstStyle>
          <a:p>
            <a:fld id="{FAC87E03-70AF-428F-8630-36CB69C72EA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Lst>
  <p:txStyles>
    <p:titleStyle>
      <a:lvl1pPr algn="l" rtl="0" eaLnBrk="1" fontAlgn="base" hangingPunct="1">
        <a:spcBef>
          <a:spcPct val="0"/>
        </a:spcBef>
        <a:spcAft>
          <a:spcPct val="0"/>
        </a:spcAft>
        <a:defRPr sz="28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2pPr>
      <a:lvl3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3pPr>
      <a:lvl4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4pPr>
      <a:lvl5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ct val="0"/>
        </a:spcAft>
        <a:buClr>
          <a:schemeClr val="tx1"/>
        </a:buClr>
        <a:buFont typeface="Arial" panose="020B0604020202020204" pitchFamily="34" charset="0"/>
        <a:buChar char="•"/>
        <a:defRPr>
          <a:solidFill>
            <a:schemeClr val="tx1"/>
          </a:solidFill>
          <a:latin typeface="+mn-lt"/>
          <a:ea typeface="+mn-ea"/>
          <a:cs typeface="+mn-cs"/>
        </a:defRPr>
      </a:lvl1pPr>
      <a:lvl2pPr marL="742950" indent="-285750" algn="l" rtl="0" eaLnBrk="1" fontAlgn="base" hangingPunct="1">
        <a:spcBef>
          <a:spcPts val="600"/>
        </a:spcBef>
        <a:spcAft>
          <a:spcPct val="0"/>
        </a:spcAft>
        <a:buClr>
          <a:schemeClr val="tx1"/>
        </a:buClr>
        <a:buChar char="–"/>
        <a:defRPr sz="1600">
          <a:solidFill>
            <a:schemeClr val="tx1"/>
          </a:solidFill>
          <a:latin typeface="+mn-lt"/>
        </a:defRPr>
      </a:lvl2pPr>
      <a:lvl3pPr marL="1143000" indent="-228600" algn="l" rtl="0" eaLnBrk="1" fontAlgn="base" hangingPunct="1">
        <a:spcBef>
          <a:spcPts val="600"/>
        </a:spcBef>
        <a:spcAft>
          <a:spcPct val="0"/>
        </a:spcAft>
        <a:buClr>
          <a:schemeClr val="tx1"/>
        </a:buClr>
        <a:buChar char="•"/>
        <a:defRPr sz="1400">
          <a:solidFill>
            <a:schemeClr val="tx1"/>
          </a:solidFill>
          <a:latin typeface="+mn-lt"/>
        </a:defRPr>
      </a:lvl3pPr>
      <a:lvl4pPr marL="1600200" indent="-228600" algn="l" rtl="0" eaLnBrk="1" fontAlgn="base" hangingPunct="1">
        <a:spcBef>
          <a:spcPts val="600"/>
        </a:spcBef>
        <a:spcAft>
          <a:spcPct val="0"/>
        </a:spcAft>
        <a:buClr>
          <a:schemeClr val="tx1"/>
        </a:buClr>
        <a:buChar char="–"/>
        <a:defRPr sz="1200">
          <a:solidFill>
            <a:schemeClr val="tx1"/>
          </a:solidFill>
          <a:latin typeface="+mn-lt"/>
        </a:defRPr>
      </a:lvl4pPr>
      <a:lvl5pPr marL="2057400" indent="-228600" algn="l" rtl="0" eaLnBrk="1" fontAlgn="base" hangingPunct="1">
        <a:spcBef>
          <a:spcPts val="600"/>
        </a:spcBef>
        <a:spcAft>
          <a:spcPct val="0"/>
        </a:spcAft>
        <a:buClr>
          <a:schemeClr val="tx1"/>
        </a:buClr>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a:extLst>
              <a:ext uri="{FF2B5EF4-FFF2-40B4-BE49-F238E27FC236}">
                <a16:creationId xmlns:a16="http://schemas.microsoft.com/office/drawing/2014/main" id="{DD2E2DC9-6FDE-4EC2-9242-ECB43C7C6D7F}"/>
              </a:ext>
            </a:extLst>
          </p:cNvPr>
          <p:cNvSpPr>
            <a:spLocks noGrp="1" noChangeArrowheads="1"/>
          </p:cNvSpPr>
          <p:nvPr>
            <p:ph type="ctrTitle"/>
          </p:nvPr>
        </p:nvSpPr>
        <p:spPr>
          <a:xfrm>
            <a:off x="3048000" y="2112962"/>
            <a:ext cx="5715000" cy="1163637"/>
          </a:xfrm>
        </p:spPr>
        <p:txBody>
          <a:bodyPr/>
          <a:lstStyle/>
          <a:p>
            <a:r>
              <a:rPr lang="en-US" altLang="en-US" dirty="0"/>
              <a:t>The CCPA and Data Privacy Issues Concerning COVID-19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D1548B-908D-4D0C-9626-68F219C41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766" y="6000857"/>
            <a:ext cx="1253033" cy="704743"/>
          </a:xfrm>
          <a:prstGeom prst="rect">
            <a:avLst/>
          </a:prstGeom>
        </p:spPr>
      </p:pic>
      <p:sp>
        <p:nvSpPr>
          <p:cNvPr id="2" name="Title 1">
            <a:extLst>
              <a:ext uri="{FF2B5EF4-FFF2-40B4-BE49-F238E27FC236}">
                <a16:creationId xmlns:a16="http://schemas.microsoft.com/office/drawing/2014/main" id="{46C90F84-EC6E-4E7F-968A-C77FD104D693}"/>
              </a:ext>
            </a:extLst>
          </p:cNvPr>
          <p:cNvSpPr>
            <a:spLocks noGrp="1"/>
          </p:cNvSpPr>
          <p:nvPr>
            <p:ph type="title"/>
          </p:nvPr>
        </p:nvSpPr>
        <p:spPr/>
        <p:txBody>
          <a:bodyPr/>
          <a:lstStyle/>
          <a:p>
            <a:r>
              <a:rPr lang="en-US" dirty="0">
                <a:solidFill>
                  <a:srgbClr val="CE1126"/>
                </a:solidFill>
                <a:effectLst>
                  <a:outerShdw blurRad="38100" dist="38100" dir="2700000" algn="tl">
                    <a:srgbClr val="000000">
                      <a:alpha val="43137"/>
                    </a:srgbClr>
                  </a:outerShdw>
                </a:effectLst>
              </a:rPr>
              <a:t>Nevada Privacy Law (Senate Bill 220)</a:t>
            </a:r>
          </a:p>
        </p:txBody>
      </p:sp>
      <p:sp>
        <p:nvSpPr>
          <p:cNvPr id="3" name="Content Placeholder 2">
            <a:extLst>
              <a:ext uri="{FF2B5EF4-FFF2-40B4-BE49-F238E27FC236}">
                <a16:creationId xmlns:a16="http://schemas.microsoft.com/office/drawing/2014/main" id="{433241B4-792F-493B-92A5-F8E66DD12F07}"/>
              </a:ext>
            </a:extLst>
          </p:cNvPr>
          <p:cNvSpPr>
            <a:spLocks noGrp="1"/>
          </p:cNvSpPr>
          <p:nvPr>
            <p:ph idx="1"/>
          </p:nvPr>
        </p:nvSpPr>
        <p:spPr>
          <a:xfrm>
            <a:off x="457200" y="1447800"/>
            <a:ext cx="8229600" cy="4678363"/>
          </a:xfrm>
        </p:spPr>
        <p:txBody>
          <a:bodyPr/>
          <a:lstStyle/>
          <a:p>
            <a:pPr>
              <a:spcAft>
                <a:spcPts val="600"/>
              </a:spcAft>
            </a:pPr>
            <a:r>
              <a:rPr lang="en-US" dirty="0"/>
              <a:t>Nevada passed SB 220 to give consumers </a:t>
            </a:r>
            <a:r>
              <a:rPr lang="en-US" b="1" dirty="0">
                <a:solidFill>
                  <a:srgbClr val="C00000"/>
                </a:solidFill>
              </a:rPr>
              <a:t>the right to opt-out of the sale of their personal information </a:t>
            </a:r>
            <a:r>
              <a:rPr lang="en-US" dirty="0"/>
              <a:t>to third parties. </a:t>
            </a:r>
          </a:p>
          <a:p>
            <a:pPr lvl="1">
              <a:spcAft>
                <a:spcPts val="600"/>
              </a:spcAft>
            </a:pPr>
            <a:r>
              <a:rPr lang="en-US" dirty="0"/>
              <a:t>Effective as of October 1, 2019 -- </a:t>
            </a:r>
            <a:r>
              <a:rPr lang="en-US" b="1" dirty="0">
                <a:solidFill>
                  <a:srgbClr val="C00000"/>
                </a:solidFill>
              </a:rPr>
              <a:t>three months </a:t>
            </a:r>
            <a:r>
              <a:rPr lang="en-US" b="1" i="1" u="sng" dirty="0">
                <a:solidFill>
                  <a:srgbClr val="C00000"/>
                </a:solidFill>
              </a:rPr>
              <a:t>earlier</a:t>
            </a:r>
            <a:r>
              <a:rPr lang="en-US" dirty="0"/>
              <a:t> than the CCPA.</a:t>
            </a:r>
          </a:p>
          <a:p>
            <a:r>
              <a:rPr lang="en-US" b="1" dirty="0">
                <a:solidFill>
                  <a:srgbClr val="C00000"/>
                </a:solidFill>
              </a:rPr>
              <a:t>Right to Opt-Out</a:t>
            </a:r>
            <a:r>
              <a:rPr lang="en-US" dirty="0"/>
              <a:t>. Under SB 220, companies are required to:</a:t>
            </a:r>
          </a:p>
          <a:p>
            <a:pPr lvl="1">
              <a:buFont typeface="+mj-lt"/>
              <a:buAutoNum type="arabicPeriod"/>
            </a:pPr>
            <a:r>
              <a:rPr lang="en-US" dirty="0"/>
              <a:t>Establish a </a:t>
            </a:r>
            <a:r>
              <a:rPr lang="en-US" b="1" dirty="0">
                <a:solidFill>
                  <a:srgbClr val="CE1126"/>
                </a:solidFill>
              </a:rPr>
              <a:t>designated request address</a:t>
            </a:r>
            <a:r>
              <a:rPr lang="en-US" dirty="0"/>
              <a:t> through which a consumer can submit an opt-out request. </a:t>
            </a:r>
          </a:p>
          <a:p>
            <a:pPr lvl="1">
              <a:buFont typeface="+mj-lt"/>
              <a:buAutoNum type="arabicPeriod"/>
            </a:pPr>
            <a:r>
              <a:rPr lang="en-US" b="1" dirty="0">
                <a:solidFill>
                  <a:srgbClr val="CE1126"/>
                </a:solidFill>
              </a:rPr>
              <a:t>Verify a consumer's request</a:t>
            </a:r>
            <a:r>
              <a:rPr lang="en-US" dirty="0"/>
              <a:t>. </a:t>
            </a:r>
          </a:p>
          <a:p>
            <a:pPr lvl="1">
              <a:spcAft>
                <a:spcPts val="600"/>
              </a:spcAft>
              <a:buFont typeface="+mj-lt"/>
              <a:buAutoNum type="arabicPeriod"/>
            </a:pPr>
            <a:r>
              <a:rPr lang="en-US" b="1" dirty="0">
                <a:solidFill>
                  <a:srgbClr val="CE1126"/>
                </a:solidFill>
              </a:rPr>
              <a:t>Honor the consumer's request within 60 days </a:t>
            </a:r>
            <a:r>
              <a:rPr lang="en-US" dirty="0"/>
              <a:t>of the request (a 30-day extension is available if "reasonably necessary" and if the consumer is notified).</a:t>
            </a:r>
          </a:p>
          <a:p>
            <a:r>
              <a:rPr lang="en-US" b="1" dirty="0">
                <a:solidFill>
                  <a:srgbClr val="C00000"/>
                </a:solidFill>
              </a:rPr>
              <a:t>SB 220 is narrower than the CCPA</a:t>
            </a:r>
            <a:r>
              <a:rPr lang="en-US" dirty="0"/>
              <a:t>.</a:t>
            </a:r>
          </a:p>
          <a:p>
            <a:pPr lvl="1"/>
            <a:r>
              <a:rPr lang="en-US" dirty="0"/>
              <a:t>Under SB 220, “covered information” is limited to “personally identifiable information,” including information that allows a specific person to be contacted.</a:t>
            </a:r>
          </a:p>
          <a:p>
            <a:pPr lvl="1"/>
            <a:r>
              <a:rPr lang="en-US" dirty="0"/>
              <a:t>SB 220 limits the definition of “</a:t>
            </a:r>
            <a:r>
              <a:rPr lang="en-US" b="1" dirty="0">
                <a:solidFill>
                  <a:srgbClr val="CE1126"/>
                </a:solidFill>
              </a:rPr>
              <a:t>sale</a:t>
            </a:r>
            <a:r>
              <a:rPr lang="en-US" dirty="0"/>
              <a:t>” to exchanges of covered information “</a:t>
            </a:r>
            <a:r>
              <a:rPr lang="en-US" b="1" dirty="0">
                <a:solidFill>
                  <a:srgbClr val="CE1126"/>
                </a:solidFill>
              </a:rPr>
              <a:t>for monetary consideration</a:t>
            </a:r>
            <a:r>
              <a:rPr lang="en-US" dirty="0"/>
              <a:t>.” The CCPA includes exchanges of personal information for non-monetary consideration. </a:t>
            </a:r>
          </a:p>
          <a:p>
            <a:endParaRPr lang="en-US" dirty="0"/>
          </a:p>
        </p:txBody>
      </p:sp>
    </p:spTree>
    <p:extLst>
      <p:ext uri="{BB962C8B-B14F-4D97-AF65-F5344CB8AC3E}">
        <p14:creationId xmlns:p14="http://schemas.microsoft.com/office/powerpoint/2010/main" val="369528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C08270-7E84-4D8A-B79F-43665C2EF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766" y="6000857"/>
            <a:ext cx="1253033" cy="704743"/>
          </a:xfrm>
          <a:prstGeom prst="rect">
            <a:avLst/>
          </a:prstGeom>
        </p:spPr>
      </p:pic>
      <p:sp>
        <p:nvSpPr>
          <p:cNvPr id="2" name="Title 1">
            <a:extLst>
              <a:ext uri="{FF2B5EF4-FFF2-40B4-BE49-F238E27FC236}">
                <a16:creationId xmlns:a16="http://schemas.microsoft.com/office/drawing/2014/main" id="{70EA1E5A-45A1-47D4-88E2-864BE08CBBE6}"/>
              </a:ext>
            </a:extLst>
          </p:cNvPr>
          <p:cNvSpPr>
            <a:spLocks noGrp="1"/>
          </p:cNvSpPr>
          <p:nvPr>
            <p:ph type="title"/>
          </p:nvPr>
        </p:nvSpPr>
        <p:spPr>
          <a:xfrm>
            <a:off x="457200" y="274638"/>
            <a:ext cx="8229600" cy="1020762"/>
          </a:xfrm>
        </p:spPr>
        <p:txBody>
          <a:bodyPr/>
          <a:lstStyle/>
          <a:p>
            <a:r>
              <a:rPr lang="en-US" dirty="0">
                <a:solidFill>
                  <a:srgbClr val="CE1126"/>
                </a:solidFill>
                <a:effectLst>
                  <a:outerShdw blurRad="38100" dist="38100" dir="2700000" algn="tl">
                    <a:srgbClr val="000000">
                      <a:alpha val="43137"/>
                    </a:srgbClr>
                  </a:outerShdw>
                </a:effectLst>
              </a:rPr>
              <a:t>New York Stop Hacks and Improve Electronic Data Security Act (SHIELD Act)</a:t>
            </a:r>
          </a:p>
        </p:txBody>
      </p:sp>
      <p:sp>
        <p:nvSpPr>
          <p:cNvPr id="3" name="Content Placeholder 2">
            <a:extLst>
              <a:ext uri="{FF2B5EF4-FFF2-40B4-BE49-F238E27FC236}">
                <a16:creationId xmlns:a16="http://schemas.microsoft.com/office/drawing/2014/main" id="{AAE481F5-60DA-4909-9B35-A61A9414B4B8}"/>
              </a:ext>
            </a:extLst>
          </p:cNvPr>
          <p:cNvSpPr>
            <a:spLocks noGrp="1"/>
          </p:cNvSpPr>
          <p:nvPr>
            <p:ph idx="1"/>
          </p:nvPr>
        </p:nvSpPr>
        <p:spPr>
          <a:xfrm>
            <a:off x="457200" y="1447800"/>
            <a:ext cx="8229600" cy="4678363"/>
          </a:xfrm>
        </p:spPr>
        <p:txBody>
          <a:bodyPr/>
          <a:lstStyle/>
          <a:p>
            <a:pPr>
              <a:spcAft>
                <a:spcPts val="1200"/>
              </a:spcAft>
            </a:pPr>
            <a:r>
              <a:rPr lang="en-US" dirty="0"/>
              <a:t>The SHIELD Act amends New York State's current data breach notification law, which covers </a:t>
            </a:r>
            <a:r>
              <a:rPr lang="en-US" b="1" dirty="0">
                <a:solidFill>
                  <a:srgbClr val="C00000"/>
                </a:solidFill>
              </a:rPr>
              <a:t>breaches of certain personally-identifiable computerized data </a:t>
            </a:r>
            <a:r>
              <a:rPr lang="en-US" dirty="0"/>
              <a:t>(“</a:t>
            </a:r>
            <a:r>
              <a:rPr lang="en-US" b="1" dirty="0"/>
              <a:t>Private Information</a:t>
            </a:r>
            <a:r>
              <a:rPr lang="en-US" dirty="0"/>
              <a:t>”).</a:t>
            </a:r>
          </a:p>
          <a:p>
            <a:pPr>
              <a:spcAft>
                <a:spcPts val="1200"/>
              </a:spcAft>
            </a:pPr>
            <a:r>
              <a:rPr lang="en-US" i="1" u="sng" dirty="0"/>
              <a:t>Data Security Programs are Required</a:t>
            </a:r>
            <a:r>
              <a:rPr lang="en-US" dirty="0"/>
              <a:t>: Applicable businesses must “</a:t>
            </a:r>
            <a:r>
              <a:rPr lang="en-US" b="1" dirty="0">
                <a:solidFill>
                  <a:srgbClr val="C00000"/>
                </a:solidFill>
              </a:rPr>
              <a:t>develop, implement and maintain reasonable safeguards to protect the security, confidentiality and integrity of the private information</a:t>
            </a:r>
            <a:r>
              <a:rPr lang="en-US" dirty="0"/>
              <a:t>.” </a:t>
            </a:r>
          </a:p>
          <a:p>
            <a:pPr>
              <a:spcAft>
                <a:spcPts val="1200"/>
              </a:spcAft>
            </a:pPr>
            <a:r>
              <a:rPr lang="en-US" i="1" u="sng" dirty="0"/>
              <a:t>Applies to</a:t>
            </a:r>
            <a:r>
              <a:rPr lang="en-US" dirty="0"/>
              <a:t>: </a:t>
            </a:r>
            <a:r>
              <a:rPr lang="en-US" sz="1600" b="1" dirty="0">
                <a:solidFill>
                  <a:srgbClr val="C00000"/>
                </a:solidFill>
              </a:rPr>
              <a:t>Any</a:t>
            </a:r>
            <a:r>
              <a:rPr lang="en-US" sz="1600" dirty="0"/>
              <a:t> business that collects Private Information of NY residents</a:t>
            </a:r>
            <a:endParaRPr lang="en-US" dirty="0"/>
          </a:p>
          <a:p>
            <a:pPr>
              <a:spcAft>
                <a:spcPts val="0"/>
              </a:spcAft>
            </a:pPr>
            <a:r>
              <a:rPr lang="en-US" i="1" u="sng" dirty="0"/>
              <a:t>Changes Definition of Breach</a:t>
            </a:r>
            <a:r>
              <a:rPr lang="en-US" dirty="0"/>
              <a:t>: </a:t>
            </a:r>
            <a:r>
              <a:rPr lang="en-US" sz="1600" b="1" dirty="0">
                <a:solidFill>
                  <a:srgbClr val="CE1126"/>
                </a:solidFill>
              </a:rPr>
              <a:t>notifications</a:t>
            </a:r>
            <a:r>
              <a:rPr lang="en-US" sz="1600" dirty="0"/>
              <a:t> must be sent to any NY consumer whose data was </a:t>
            </a:r>
            <a:r>
              <a:rPr lang="en-US" sz="1600" b="1" dirty="0">
                <a:solidFill>
                  <a:srgbClr val="C00000"/>
                </a:solidFill>
              </a:rPr>
              <a:t>accessed</a:t>
            </a:r>
            <a:r>
              <a:rPr lang="en-US" sz="1600" dirty="0"/>
              <a:t> by an unauthorized party </a:t>
            </a:r>
            <a:endParaRPr lang="en-US" dirty="0"/>
          </a:p>
          <a:p>
            <a:pPr lvl="1">
              <a:spcAft>
                <a:spcPts val="1200"/>
              </a:spcAft>
            </a:pPr>
            <a:r>
              <a:rPr lang="en-US" dirty="0"/>
              <a:t>Meaning far more potential incidents and breaches will be covered. </a:t>
            </a:r>
          </a:p>
          <a:p>
            <a:pPr>
              <a:spcAft>
                <a:spcPts val="0"/>
              </a:spcAft>
            </a:pPr>
            <a:r>
              <a:rPr lang="en-US" i="1" u="sng" dirty="0"/>
              <a:t>Private Information now includes</a:t>
            </a:r>
            <a:r>
              <a:rPr lang="en-US" dirty="0"/>
              <a:t>: </a:t>
            </a:r>
          </a:p>
          <a:p>
            <a:pPr marL="457200" lvl="1" indent="0">
              <a:spcBef>
                <a:spcPts val="0"/>
              </a:spcBef>
              <a:spcAft>
                <a:spcPts val="0"/>
              </a:spcAft>
              <a:buNone/>
            </a:pPr>
            <a:r>
              <a:rPr lang="en-US" sz="1400" dirty="0"/>
              <a:t>(1) </a:t>
            </a:r>
            <a:r>
              <a:rPr lang="en-US" sz="1400" b="1" dirty="0">
                <a:solidFill>
                  <a:srgbClr val="C00000"/>
                </a:solidFill>
              </a:rPr>
              <a:t>biometric information</a:t>
            </a:r>
            <a:r>
              <a:rPr lang="en-US" sz="1400" dirty="0"/>
              <a:t>, </a:t>
            </a:r>
          </a:p>
          <a:p>
            <a:pPr marL="457200" lvl="1" indent="0">
              <a:spcBef>
                <a:spcPts val="0"/>
              </a:spcBef>
              <a:spcAft>
                <a:spcPts val="0"/>
              </a:spcAft>
              <a:buNone/>
            </a:pPr>
            <a:r>
              <a:rPr lang="en-US" sz="1400" dirty="0"/>
              <a:t>(2) </a:t>
            </a:r>
            <a:r>
              <a:rPr lang="en-US" sz="1400" b="1" dirty="0">
                <a:solidFill>
                  <a:srgbClr val="C00000"/>
                </a:solidFill>
              </a:rPr>
              <a:t>account</a:t>
            </a:r>
            <a:r>
              <a:rPr lang="en-US" sz="1400" dirty="0"/>
              <a:t>, </a:t>
            </a:r>
            <a:r>
              <a:rPr lang="en-US" sz="1400" b="1" dirty="0">
                <a:solidFill>
                  <a:srgbClr val="C00000"/>
                </a:solidFill>
              </a:rPr>
              <a:t>credit</a:t>
            </a:r>
            <a:r>
              <a:rPr lang="en-US" sz="1400" dirty="0"/>
              <a:t>, or </a:t>
            </a:r>
            <a:r>
              <a:rPr lang="en-US" sz="1400" b="1" dirty="0">
                <a:solidFill>
                  <a:srgbClr val="C00000"/>
                </a:solidFill>
              </a:rPr>
              <a:t>debit</a:t>
            </a:r>
            <a:r>
              <a:rPr lang="en-US" sz="1400" dirty="0"/>
              <a:t> </a:t>
            </a:r>
            <a:r>
              <a:rPr lang="en-US" sz="1400" b="1" dirty="0">
                <a:solidFill>
                  <a:srgbClr val="C00000"/>
                </a:solidFill>
              </a:rPr>
              <a:t>card number</a:t>
            </a:r>
            <a:endParaRPr lang="en-US" sz="1400" dirty="0"/>
          </a:p>
          <a:p>
            <a:pPr lvl="1">
              <a:spcBef>
                <a:spcPts val="0"/>
              </a:spcBef>
              <a:spcAft>
                <a:spcPts val="1200"/>
              </a:spcAft>
              <a:buNone/>
            </a:pPr>
            <a:r>
              <a:rPr lang="en-US" sz="1400" dirty="0"/>
              <a:t>(3) </a:t>
            </a:r>
            <a:r>
              <a:rPr lang="en-US" sz="1400" b="1" dirty="0">
                <a:solidFill>
                  <a:srgbClr val="C00000"/>
                </a:solidFill>
              </a:rPr>
              <a:t>user name or e-mail </a:t>
            </a:r>
            <a:r>
              <a:rPr lang="en-US" sz="1400" dirty="0"/>
              <a:t>with a </a:t>
            </a:r>
            <a:r>
              <a:rPr lang="en-US" sz="1400" b="1" dirty="0">
                <a:solidFill>
                  <a:srgbClr val="C00000"/>
                </a:solidFill>
              </a:rPr>
              <a:t>password or security question and answer </a:t>
            </a:r>
            <a:endParaRPr lang="en-US" sz="1400" dirty="0"/>
          </a:p>
          <a:p>
            <a:pPr lvl="1">
              <a:spcAft>
                <a:spcPts val="600"/>
              </a:spcAft>
            </a:pPr>
            <a:endParaRPr lang="en-US" dirty="0"/>
          </a:p>
          <a:p>
            <a:pPr>
              <a:spcAft>
                <a:spcPts val="600"/>
              </a:spcAft>
            </a:pPr>
            <a:endParaRPr lang="en-US" dirty="0"/>
          </a:p>
        </p:txBody>
      </p:sp>
    </p:spTree>
    <p:extLst>
      <p:ext uri="{BB962C8B-B14F-4D97-AF65-F5344CB8AC3E}">
        <p14:creationId xmlns:p14="http://schemas.microsoft.com/office/powerpoint/2010/main" val="4019038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BF0528-C03F-498D-985E-5C4AF5D637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766" y="6000857"/>
            <a:ext cx="1253033" cy="704743"/>
          </a:xfrm>
          <a:prstGeom prst="rect">
            <a:avLst/>
          </a:prstGeom>
        </p:spPr>
      </p:pic>
      <p:sp>
        <p:nvSpPr>
          <p:cNvPr id="2" name="Title 1">
            <a:extLst>
              <a:ext uri="{FF2B5EF4-FFF2-40B4-BE49-F238E27FC236}">
                <a16:creationId xmlns:a16="http://schemas.microsoft.com/office/drawing/2014/main" id="{70EA1E5A-45A1-47D4-88E2-864BE08CBBE6}"/>
              </a:ext>
            </a:extLst>
          </p:cNvPr>
          <p:cNvSpPr>
            <a:spLocks noGrp="1"/>
          </p:cNvSpPr>
          <p:nvPr>
            <p:ph type="title"/>
          </p:nvPr>
        </p:nvSpPr>
        <p:spPr>
          <a:xfrm>
            <a:off x="457200" y="274638"/>
            <a:ext cx="8229600" cy="1020762"/>
          </a:xfrm>
        </p:spPr>
        <p:txBody>
          <a:bodyPr/>
          <a:lstStyle/>
          <a:p>
            <a:r>
              <a:rPr lang="en-US" dirty="0">
                <a:solidFill>
                  <a:srgbClr val="CE1126"/>
                </a:solidFill>
                <a:effectLst>
                  <a:outerShdw blurRad="38100" dist="38100" dir="2700000" algn="tl">
                    <a:srgbClr val="000000">
                      <a:alpha val="43137"/>
                    </a:srgbClr>
                  </a:outerShdw>
                </a:effectLst>
              </a:rPr>
              <a:t>Utah Electronic Information or Data Privacy Act (EIDPA)</a:t>
            </a:r>
          </a:p>
        </p:txBody>
      </p:sp>
      <p:sp>
        <p:nvSpPr>
          <p:cNvPr id="3" name="Content Placeholder 2">
            <a:extLst>
              <a:ext uri="{FF2B5EF4-FFF2-40B4-BE49-F238E27FC236}">
                <a16:creationId xmlns:a16="http://schemas.microsoft.com/office/drawing/2014/main" id="{AAE481F5-60DA-4909-9B35-A61A9414B4B8}"/>
              </a:ext>
            </a:extLst>
          </p:cNvPr>
          <p:cNvSpPr>
            <a:spLocks noGrp="1"/>
          </p:cNvSpPr>
          <p:nvPr>
            <p:ph idx="1"/>
          </p:nvPr>
        </p:nvSpPr>
        <p:spPr>
          <a:xfrm>
            <a:off x="457200" y="1447800"/>
            <a:ext cx="8229600" cy="4678363"/>
          </a:xfrm>
        </p:spPr>
        <p:txBody>
          <a:bodyPr/>
          <a:lstStyle/>
          <a:p>
            <a:pPr>
              <a:spcAft>
                <a:spcPts val="1200"/>
              </a:spcAft>
            </a:pPr>
            <a:r>
              <a:rPr lang="en-US" dirty="0"/>
              <a:t>The EIDPA </a:t>
            </a:r>
            <a:r>
              <a:rPr lang="en-US" b="1" dirty="0">
                <a:solidFill>
                  <a:srgbClr val="C00000"/>
                </a:solidFill>
              </a:rPr>
              <a:t>protects an individual’s data</a:t>
            </a:r>
            <a:r>
              <a:rPr lang="en-US" dirty="0"/>
              <a:t>, including location information, that is stored with electronic communication or remote computing service providers </a:t>
            </a:r>
            <a:r>
              <a:rPr lang="en-US" b="1" dirty="0">
                <a:solidFill>
                  <a:srgbClr val="C00000"/>
                </a:solidFill>
              </a:rPr>
              <a:t>from warrantless law enforcement searches</a:t>
            </a:r>
            <a:r>
              <a:rPr lang="en-US" dirty="0"/>
              <a:t>.</a:t>
            </a:r>
          </a:p>
          <a:p>
            <a:pPr>
              <a:spcAft>
                <a:spcPts val="600"/>
              </a:spcAft>
            </a:pPr>
            <a:r>
              <a:rPr lang="en-US" dirty="0"/>
              <a:t>The EIDPA would regulate law enforcement agencies by:</a:t>
            </a:r>
          </a:p>
          <a:p>
            <a:pPr lvl="1"/>
            <a:r>
              <a:rPr lang="en-US" b="1" dirty="0">
                <a:solidFill>
                  <a:srgbClr val="C00000"/>
                </a:solidFill>
              </a:rPr>
              <a:t>Requiring a warrant to obtain data </a:t>
            </a:r>
            <a:r>
              <a:rPr lang="en-US" dirty="0"/>
              <a:t>on an electronic device for the purpose of a criminal investigation.</a:t>
            </a:r>
          </a:p>
          <a:p>
            <a:pPr lvl="1"/>
            <a:r>
              <a:rPr lang="en-US" b="1" dirty="0">
                <a:solidFill>
                  <a:srgbClr val="C00000"/>
                </a:solidFill>
              </a:rPr>
              <a:t>Limiting the time that law enforcement may collect electronic information </a:t>
            </a:r>
            <a:r>
              <a:rPr lang="en-US" dirty="0"/>
              <a:t>or data if a warrant is obtained. </a:t>
            </a:r>
          </a:p>
          <a:p>
            <a:pPr lvl="1"/>
            <a:r>
              <a:rPr lang="en-US" b="1" dirty="0">
                <a:solidFill>
                  <a:srgbClr val="C00000"/>
                </a:solidFill>
              </a:rPr>
              <a:t>Restricting access to subscriber records</a:t>
            </a:r>
            <a:r>
              <a:rPr lang="en-US" dirty="0"/>
              <a:t>. “Subscriber records” are records of a provider of an electronic communication service that reveals personal information about an individual. </a:t>
            </a:r>
          </a:p>
          <a:p>
            <a:pPr lvl="1"/>
            <a:r>
              <a:rPr lang="en-US" b="1" dirty="0">
                <a:solidFill>
                  <a:srgbClr val="C00000"/>
                </a:solidFill>
              </a:rPr>
              <a:t>Requiring law enforcement agencies to provide notification</a:t>
            </a:r>
            <a:r>
              <a:rPr lang="en-US" dirty="0"/>
              <a:t> to owners of electronic devices or electronic information, including the alleged offense, the agency requesting the warrant, the judge authorizing it, the nature of the warrant and how long the agency may collect data. </a:t>
            </a:r>
            <a:br>
              <a:rPr lang="en-US" dirty="0"/>
            </a:br>
            <a:endParaRPr lang="en-US" dirty="0"/>
          </a:p>
        </p:txBody>
      </p:sp>
    </p:spTree>
    <p:extLst>
      <p:ext uri="{BB962C8B-B14F-4D97-AF65-F5344CB8AC3E}">
        <p14:creationId xmlns:p14="http://schemas.microsoft.com/office/powerpoint/2010/main" val="1751635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4CAB5C-4B9E-4DF0-8BC0-11C45C471FEF}"/>
              </a:ext>
            </a:extLst>
          </p:cNvPr>
          <p:cNvSpPr>
            <a:spLocks noGrp="1"/>
          </p:cNvSpPr>
          <p:nvPr>
            <p:ph type="body" sz="quarter" idx="16"/>
          </p:nvPr>
        </p:nvSpPr>
        <p:spPr>
          <a:xfrm>
            <a:off x="457200" y="574633"/>
            <a:ext cx="7010400" cy="488950"/>
          </a:xfrm>
        </p:spPr>
        <p:txBody>
          <a:bodyPr/>
          <a:lstStyle/>
          <a:p>
            <a:r>
              <a:rPr lang="en-US" sz="2800" b="1" dirty="0">
                <a:solidFill>
                  <a:schemeClr val="tx1"/>
                </a:solidFill>
              </a:rPr>
              <a:t>Privacy: Remote to Reopening</a:t>
            </a:r>
          </a:p>
          <a:p>
            <a:endParaRPr lang="en-US" sz="2400" dirty="0"/>
          </a:p>
        </p:txBody>
      </p:sp>
      <p:sp>
        <p:nvSpPr>
          <p:cNvPr id="7" name="Text Placeholder 6">
            <a:extLst>
              <a:ext uri="{FF2B5EF4-FFF2-40B4-BE49-F238E27FC236}">
                <a16:creationId xmlns:a16="http://schemas.microsoft.com/office/drawing/2014/main" id="{35CAA873-B2D5-4AFB-8A0C-C617B08DA03A}"/>
              </a:ext>
            </a:extLst>
          </p:cNvPr>
          <p:cNvSpPr>
            <a:spLocks noGrp="1"/>
          </p:cNvSpPr>
          <p:nvPr>
            <p:ph type="body" sz="quarter" idx="17"/>
          </p:nvPr>
        </p:nvSpPr>
        <p:spPr>
          <a:xfrm>
            <a:off x="1295400" y="2101850"/>
            <a:ext cx="5791200" cy="488950"/>
          </a:xfrm>
          <a:ln>
            <a:solidFill>
              <a:schemeClr val="accent1"/>
            </a:solidFill>
          </a:ln>
        </p:spPr>
        <p:txBody>
          <a:bodyPr/>
          <a:lstStyle/>
          <a:p>
            <a:r>
              <a:rPr lang="en-US" sz="2400" b="1" dirty="0"/>
              <a:t>    Health Declarations</a:t>
            </a:r>
          </a:p>
          <a:p>
            <a:endParaRPr lang="en-US" sz="2400" dirty="0"/>
          </a:p>
        </p:txBody>
      </p:sp>
      <p:sp>
        <p:nvSpPr>
          <p:cNvPr id="8" name="Text Placeholder 7">
            <a:extLst>
              <a:ext uri="{FF2B5EF4-FFF2-40B4-BE49-F238E27FC236}">
                <a16:creationId xmlns:a16="http://schemas.microsoft.com/office/drawing/2014/main" id="{F6C87604-8AAE-4366-9DAF-80261893FDD2}"/>
              </a:ext>
            </a:extLst>
          </p:cNvPr>
          <p:cNvSpPr>
            <a:spLocks noGrp="1"/>
          </p:cNvSpPr>
          <p:nvPr>
            <p:ph type="body" sz="quarter" idx="18"/>
          </p:nvPr>
        </p:nvSpPr>
        <p:spPr>
          <a:xfrm>
            <a:off x="1295400" y="2819399"/>
            <a:ext cx="5791200" cy="488949"/>
          </a:xfrm>
          <a:ln>
            <a:solidFill>
              <a:schemeClr val="accent1"/>
            </a:solidFill>
          </a:ln>
        </p:spPr>
        <p:txBody>
          <a:bodyPr/>
          <a:lstStyle/>
          <a:p>
            <a:r>
              <a:rPr lang="en-US" sz="2400" b="1" dirty="0"/>
              <a:t>    Thermal Imaging</a:t>
            </a:r>
          </a:p>
        </p:txBody>
      </p:sp>
      <p:sp>
        <p:nvSpPr>
          <p:cNvPr id="10" name="Text Placeholder 9">
            <a:extLst>
              <a:ext uri="{FF2B5EF4-FFF2-40B4-BE49-F238E27FC236}">
                <a16:creationId xmlns:a16="http://schemas.microsoft.com/office/drawing/2014/main" id="{30A9D227-1A2A-4663-A30F-09C654EE2E47}"/>
              </a:ext>
            </a:extLst>
          </p:cNvPr>
          <p:cNvSpPr>
            <a:spLocks noGrp="1"/>
          </p:cNvSpPr>
          <p:nvPr>
            <p:ph type="body" sz="quarter" idx="20"/>
          </p:nvPr>
        </p:nvSpPr>
        <p:spPr>
          <a:xfrm>
            <a:off x="1295400" y="3536950"/>
            <a:ext cx="5791200" cy="489856"/>
          </a:xfrm>
          <a:ln>
            <a:solidFill>
              <a:schemeClr val="accent1"/>
            </a:solidFill>
          </a:ln>
        </p:spPr>
        <p:txBody>
          <a:bodyPr/>
          <a:lstStyle/>
          <a:p>
            <a:r>
              <a:rPr lang="en-US" sz="2400" b="1" dirty="0"/>
              <a:t>    Contact Tracing</a:t>
            </a:r>
          </a:p>
        </p:txBody>
      </p:sp>
      <p:sp>
        <p:nvSpPr>
          <p:cNvPr id="11" name="Text Placeholder 10">
            <a:extLst>
              <a:ext uri="{FF2B5EF4-FFF2-40B4-BE49-F238E27FC236}">
                <a16:creationId xmlns:a16="http://schemas.microsoft.com/office/drawing/2014/main" id="{AA26ED48-9B4B-4676-88AD-4BFAAA05FA2F}"/>
              </a:ext>
            </a:extLst>
          </p:cNvPr>
          <p:cNvSpPr>
            <a:spLocks noGrp="1"/>
          </p:cNvSpPr>
          <p:nvPr>
            <p:ph type="body" sz="quarter" idx="21"/>
          </p:nvPr>
        </p:nvSpPr>
        <p:spPr>
          <a:xfrm>
            <a:off x="762000" y="1417318"/>
            <a:ext cx="533400" cy="488950"/>
          </a:xfrm>
        </p:spPr>
        <p:txBody>
          <a:bodyPr/>
          <a:lstStyle/>
          <a:p>
            <a:pPr algn="ctr"/>
            <a:r>
              <a:rPr lang="en-US" sz="2800" b="1" dirty="0">
                <a:latin typeface="+mn-lt"/>
              </a:rPr>
              <a:t>1</a:t>
            </a:r>
          </a:p>
        </p:txBody>
      </p:sp>
      <p:sp>
        <p:nvSpPr>
          <p:cNvPr id="12" name="Text Placeholder 11">
            <a:extLst>
              <a:ext uri="{FF2B5EF4-FFF2-40B4-BE49-F238E27FC236}">
                <a16:creationId xmlns:a16="http://schemas.microsoft.com/office/drawing/2014/main" id="{3583B768-29FF-448D-89B8-87B74B997B07}"/>
              </a:ext>
            </a:extLst>
          </p:cNvPr>
          <p:cNvSpPr>
            <a:spLocks noGrp="1"/>
          </p:cNvSpPr>
          <p:nvPr>
            <p:ph type="body" sz="quarter" idx="22"/>
          </p:nvPr>
        </p:nvSpPr>
        <p:spPr>
          <a:xfrm>
            <a:off x="762000" y="2101850"/>
            <a:ext cx="533400" cy="488950"/>
          </a:xfrm>
        </p:spPr>
        <p:txBody>
          <a:bodyPr/>
          <a:lstStyle/>
          <a:p>
            <a:pPr algn="ctr"/>
            <a:r>
              <a:rPr lang="en-US" sz="2800" b="1" dirty="0">
                <a:latin typeface="+mn-lt"/>
              </a:rPr>
              <a:t>2</a:t>
            </a:r>
          </a:p>
        </p:txBody>
      </p:sp>
      <p:sp>
        <p:nvSpPr>
          <p:cNvPr id="13" name="Text Placeholder 12">
            <a:extLst>
              <a:ext uri="{FF2B5EF4-FFF2-40B4-BE49-F238E27FC236}">
                <a16:creationId xmlns:a16="http://schemas.microsoft.com/office/drawing/2014/main" id="{5F1641EF-7CCC-4650-947E-6B72649FF7E0}"/>
              </a:ext>
            </a:extLst>
          </p:cNvPr>
          <p:cNvSpPr>
            <a:spLocks noGrp="1"/>
          </p:cNvSpPr>
          <p:nvPr>
            <p:ph type="body" sz="quarter" idx="23"/>
          </p:nvPr>
        </p:nvSpPr>
        <p:spPr>
          <a:xfrm>
            <a:off x="762000" y="2819400"/>
            <a:ext cx="533400" cy="488950"/>
          </a:xfrm>
        </p:spPr>
        <p:txBody>
          <a:bodyPr/>
          <a:lstStyle/>
          <a:p>
            <a:pPr algn="ctr"/>
            <a:r>
              <a:rPr lang="en-US" sz="2800" b="1" dirty="0">
                <a:latin typeface="+mn-lt"/>
              </a:rPr>
              <a:t>3</a:t>
            </a:r>
          </a:p>
        </p:txBody>
      </p:sp>
      <p:sp>
        <p:nvSpPr>
          <p:cNvPr id="14" name="Text Placeholder 13">
            <a:extLst>
              <a:ext uri="{FF2B5EF4-FFF2-40B4-BE49-F238E27FC236}">
                <a16:creationId xmlns:a16="http://schemas.microsoft.com/office/drawing/2014/main" id="{45F8B215-28B5-4D40-86B7-B929F0D21671}"/>
              </a:ext>
            </a:extLst>
          </p:cNvPr>
          <p:cNvSpPr>
            <a:spLocks noGrp="1"/>
          </p:cNvSpPr>
          <p:nvPr>
            <p:ph type="body" sz="quarter" idx="24"/>
          </p:nvPr>
        </p:nvSpPr>
        <p:spPr>
          <a:xfrm>
            <a:off x="762000" y="3526971"/>
            <a:ext cx="533400" cy="499835"/>
          </a:xfrm>
        </p:spPr>
        <p:txBody>
          <a:bodyPr/>
          <a:lstStyle/>
          <a:p>
            <a:pPr algn="ctr"/>
            <a:r>
              <a:rPr lang="en-US" sz="2800" b="1" dirty="0">
                <a:latin typeface="+mn-lt"/>
              </a:rPr>
              <a:t>4</a:t>
            </a:r>
            <a:r>
              <a:rPr lang="en-US" sz="2800" dirty="0">
                <a:latin typeface="+mn-lt"/>
              </a:rPr>
              <a:t>v</a:t>
            </a:r>
          </a:p>
        </p:txBody>
      </p:sp>
      <p:sp>
        <p:nvSpPr>
          <p:cNvPr id="17" name="Text Placeholder 13">
            <a:extLst>
              <a:ext uri="{FF2B5EF4-FFF2-40B4-BE49-F238E27FC236}">
                <a16:creationId xmlns:a16="http://schemas.microsoft.com/office/drawing/2014/main" id="{E332533E-F966-462F-8F8D-ACD78D2947AB}"/>
              </a:ext>
            </a:extLst>
          </p:cNvPr>
          <p:cNvSpPr txBox="1">
            <a:spLocks/>
          </p:cNvSpPr>
          <p:nvPr/>
        </p:nvSpPr>
        <p:spPr bwMode="auto">
          <a:xfrm>
            <a:off x="762000" y="4251325"/>
            <a:ext cx="533400" cy="488950"/>
          </a:xfrm>
          <a:prstGeom prst="rect">
            <a:avLst/>
          </a:prstGeom>
          <a:solidFill>
            <a:srgbClr val="CE11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ts val="600"/>
              </a:spcBef>
              <a:spcAft>
                <a:spcPct val="0"/>
              </a:spcAft>
              <a:buClr>
                <a:schemeClr val="tx1"/>
              </a:buClr>
              <a:buFont typeface="Arial" panose="020B0604020202020204" pitchFamily="34" charset="0"/>
              <a:buNone/>
              <a:defRPr sz="3200">
                <a:solidFill>
                  <a:schemeClr val="bg1"/>
                </a:solidFill>
                <a:latin typeface="Cambria" panose="02040503050406030204" pitchFamily="18" charset="0"/>
                <a:ea typeface="+mn-ea"/>
                <a:cs typeface="+mn-cs"/>
              </a:defRPr>
            </a:lvl1pPr>
            <a:lvl2pPr marL="4572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2pPr>
            <a:lvl3pPr marL="9144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3pPr>
            <a:lvl4pPr marL="13716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4pPr>
            <a:lvl5pPr marL="18288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r>
              <a:rPr lang="en-US" sz="2800" b="1" kern="0" dirty="0">
                <a:latin typeface="+mn-lt"/>
              </a:rPr>
              <a:t>5</a:t>
            </a:r>
          </a:p>
        </p:txBody>
      </p:sp>
      <p:sp>
        <p:nvSpPr>
          <p:cNvPr id="18" name="Text Placeholder 13">
            <a:extLst>
              <a:ext uri="{FF2B5EF4-FFF2-40B4-BE49-F238E27FC236}">
                <a16:creationId xmlns:a16="http://schemas.microsoft.com/office/drawing/2014/main" id="{7619E007-ABD1-4201-831F-513DEF02D0B9}"/>
              </a:ext>
            </a:extLst>
          </p:cNvPr>
          <p:cNvSpPr txBox="1">
            <a:spLocks/>
          </p:cNvSpPr>
          <p:nvPr/>
        </p:nvSpPr>
        <p:spPr bwMode="auto">
          <a:xfrm>
            <a:off x="762000" y="4964793"/>
            <a:ext cx="533400" cy="488950"/>
          </a:xfrm>
          <a:prstGeom prst="rect">
            <a:avLst/>
          </a:prstGeom>
          <a:solidFill>
            <a:srgbClr val="CE11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ts val="600"/>
              </a:spcBef>
              <a:spcAft>
                <a:spcPct val="0"/>
              </a:spcAft>
              <a:buClr>
                <a:schemeClr val="tx1"/>
              </a:buClr>
              <a:buFont typeface="Arial" panose="020B0604020202020204" pitchFamily="34" charset="0"/>
              <a:buNone/>
              <a:defRPr sz="3200">
                <a:solidFill>
                  <a:schemeClr val="bg1"/>
                </a:solidFill>
                <a:latin typeface="Cambria" panose="02040503050406030204" pitchFamily="18" charset="0"/>
                <a:ea typeface="+mn-ea"/>
                <a:cs typeface="+mn-cs"/>
              </a:defRPr>
            </a:lvl1pPr>
            <a:lvl2pPr marL="4572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2pPr>
            <a:lvl3pPr marL="9144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3pPr>
            <a:lvl4pPr marL="13716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4pPr>
            <a:lvl5pPr marL="18288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r>
              <a:rPr lang="en-US" sz="2800" b="1" kern="0" dirty="0">
                <a:latin typeface="+mn-lt"/>
              </a:rPr>
              <a:t>6</a:t>
            </a:r>
            <a:r>
              <a:rPr lang="en-US" sz="2800" kern="0" dirty="0">
                <a:latin typeface="+mn-lt"/>
              </a:rPr>
              <a:t>	</a:t>
            </a:r>
          </a:p>
        </p:txBody>
      </p:sp>
      <p:sp>
        <p:nvSpPr>
          <p:cNvPr id="19" name="Text Placeholder 9">
            <a:extLst>
              <a:ext uri="{FF2B5EF4-FFF2-40B4-BE49-F238E27FC236}">
                <a16:creationId xmlns:a16="http://schemas.microsoft.com/office/drawing/2014/main" id="{484D47AC-C44F-46B6-B551-0D6B356336EE}"/>
              </a:ext>
            </a:extLst>
          </p:cNvPr>
          <p:cNvSpPr txBox="1">
            <a:spLocks/>
          </p:cNvSpPr>
          <p:nvPr/>
        </p:nvSpPr>
        <p:spPr bwMode="auto">
          <a:xfrm>
            <a:off x="1295400" y="4267200"/>
            <a:ext cx="5791200" cy="473073"/>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600"/>
              </a:spcBef>
              <a:spcAft>
                <a:spcPct val="0"/>
              </a:spcAft>
              <a:buClr>
                <a:schemeClr val="tx1"/>
              </a:buClr>
              <a:buFont typeface="Arial" panose="020B0604020202020204" pitchFamily="34" charset="0"/>
              <a:buNone/>
              <a:defRPr sz="1500"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2pPr>
            <a:lvl3pPr marL="9144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3pPr>
            <a:lvl4pPr marL="13716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4pPr>
            <a:lvl5pPr marL="18288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b="1" kern="0" dirty="0"/>
              <a:t>    Remote Working</a:t>
            </a:r>
          </a:p>
        </p:txBody>
      </p:sp>
      <p:sp>
        <p:nvSpPr>
          <p:cNvPr id="20" name="Text Placeholder 9">
            <a:extLst>
              <a:ext uri="{FF2B5EF4-FFF2-40B4-BE49-F238E27FC236}">
                <a16:creationId xmlns:a16="http://schemas.microsoft.com/office/drawing/2014/main" id="{150C6408-E0BF-4C3B-8F89-A037D56EF1BB}"/>
              </a:ext>
            </a:extLst>
          </p:cNvPr>
          <p:cNvSpPr txBox="1">
            <a:spLocks/>
          </p:cNvSpPr>
          <p:nvPr/>
        </p:nvSpPr>
        <p:spPr bwMode="auto">
          <a:xfrm>
            <a:off x="1295400" y="4972049"/>
            <a:ext cx="5791200" cy="476251"/>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600"/>
              </a:spcBef>
              <a:spcAft>
                <a:spcPct val="0"/>
              </a:spcAft>
              <a:buClr>
                <a:schemeClr val="tx1"/>
              </a:buClr>
              <a:buFont typeface="Arial" panose="020B0604020202020204" pitchFamily="34" charset="0"/>
              <a:buNone/>
              <a:defRPr sz="1500"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2pPr>
            <a:lvl3pPr marL="9144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3pPr>
            <a:lvl4pPr marL="13716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4pPr>
            <a:lvl5pPr marL="18288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b="1" kern="0" dirty="0"/>
              <a:t>    Federal and Developing Regulations</a:t>
            </a:r>
          </a:p>
        </p:txBody>
      </p:sp>
      <p:sp>
        <p:nvSpPr>
          <p:cNvPr id="21" name="Text Placeholder 9">
            <a:extLst>
              <a:ext uri="{FF2B5EF4-FFF2-40B4-BE49-F238E27FC236}">
                <a16:creationId xmlns:a16="http://schemas.microsoft.com/office/drawing/2014/main" id="{FA235C24-F4F7-4FC0-A0C4-BCE944AB85B1}"/>
              </a:ext>
            </a:extLst>
          </p:cNvPr>
          <p:cNvSpPr txBox="1">
            <a:spLocks/>
          </p:cNvSpPr>
          <p:nvPr/>
        </p:nvSpPr>
        <p:spPr bwMode="auto">
          <a:xfrm>
            <a:off x="1295400" y="5683251"/>
            <a:ext cx="5791200" cy="47625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600"/>
              </a:spcBef>
              <a:spcAft>
                <a:spcPct val="0"/>
              </a:spcAft>
              <a:buClr>
                <a:schemeClr val="tx1"/>
              </a:buClr>
              <a:buFont typeface="Arial" panose="020B0604020202020204" pitchFamily="34" charset="0"/>
              <a:buNone/>
              <a:defRPr sz="1500"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2pPr>
            <a:lvl3pPr marL="9144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3pPr>
            <a:lvl4pPr marL="13716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4pPr>
            <a:lvl5pPr marL="18288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b="1" kern="0" dirty="0"/>
              <a:t>    Key Considerations</a:t>
            </a:r>
          </a:p>
        </p:txBody>
      </p:sp>
      <p:sp>
        <p:nvSpPr>
          <p:cNvPr id="24" name="Text Placeholder 13">
            <a:extLst>
              <a:ext uri="{FF2B5EF4-FFF2-40B4-BE49-F238E27FC236}">
                <a16:creationId xmlns:a16="http://schemas.microsoft.com/office/drawing/2014/main" id="{714E1DA7-BB70-4654-BFE7-C7AEAEF01335}"/>
              </a:ext>
            </a:extLst>
          </p:cNvPr>
          <p:cNvSpPr txBox="1">
            <a:spLocks/>
          </p:cNvSpPr>
          <p:nvPr/>
        </p:nvSpPr>
        <p:spPr bwMode="auto">
          <a:xfrm>
            <a:off x="762000" y="5678261"/>
            <a:ext cx="533400" cy="488950"/>
          </a:xfrm>
          <a:prstGeom prst="rect">
            <a:avLst/>
          </a:prstGeom>
          <a:solidFill>
            <a:srgbClr val="CE11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ts val="600"/>
              </a:spcBef>
              <a:spcAft>
                <a:spcPct val="0"/>
              </a:spcAft>
              <a:buClr>
                <a:schemeClr val="tx1"/>
              </a:buClr>
              <a:buFont typeface="Arial" panose="020B0604020202020204" pitchFamily="34" charset="0"/>
              <a:buNone/>
              <a:defRPr sz="3200">
                <a:solidFill>
                  <a:schemeClr val="bg1"/>
                </a:solidFill>
                <a:latin typeface="Cambria" panose="02040503050406030204" pitchFamily="18" charset="0"/>
                <a:ea typeface="+mn-ea"/>
                <a:cs typeface="+mn-cs"/>
              </a:defRPr>
            </a:lvl1pPr>
            <a:lvl2pPr marL="4572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2pPr>
            <a:lvl3pPr marL="9144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3pPr>
            <a:lvl4pPr marL="13716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4pPr>
            <a:lvl5pPr marL="18288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r>
              <a:rPr lang="en-US" sz="2800" b="1" kern="0" dirty="0">
                <a:latin typeface="+mn-lt"/>
              </a:rPr>
              <a:t>7</a:t>
            </a:r>
          </a:p>
        </p:txBody>
      </p:sp>
      <p:sp>
        <p:nvSpPr>
          <p:cNvPr id="16" name="Text Placeholder 6">
            <a:extLst>
              <a:ext uri="{FF2B5EF4-FFF2-40B4-BE49-F238E27FC236}">
                <a16:creationId xmlns:a16="http://schemas.microsoft.com/office/drawing/2014/main" id="{7F95EF45-7B55-452D-8908-3AD8B7B72F6B}"/>
              </a:ext>
            </a:extLst>
          </p:cNvPr>
          <p:cNvSpPr txBox="1">
            <a:spLocks/>
          </p:cNvSpPr>
          <p:nvPr/>
        </p:nvSpPr>
        <p:spPr bwMode="auto">
          <a:xfrm>
            <a:off x="1295400" y="1417318"/>
            <a:ext cx="5791200" cy="48895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600"/>
              </a:spcBef>
              <a:spcAft>
                <a:spcPct val="0"/>
              </a:spcAft>
              <a:buClr>
                <a:schemeClr val="tx1"/>
              </a:buClr>
              <a:buFont typeface="Arial" panose="020B0604020202020204" pitchFamily="34" charset="0"/>
              <a:buNone/>
              <a:defRPr sz="15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2pPr>
            <a:lvl3pPr marL="9144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3pPr>
            <a:lvl4pPr marL="13716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4pPr>
            <a:lvl5pPr marL="1828800" indent="0" algn="l" rtl="0" eaLnBrk="1" fontAlgn="base" hangingPunct="1">
              <a:spcBef>
                <a:spcPts val="600"/>
              </a:spcBef>
              <a:spcAft>
                <a:spcPct val="0"/>
              </a:spcAft>
              <a:buClr>
                <a:schemeClr val="tx1"/>
              </a:buClr>
              <a:buNone/>
              <a:defRPr sz="1400">
                <a:solidFill>
                  <a:schemeClr val="tx1"/>
                </a:solidFill>
                <a:latin typeface="Corbel" panose="020B0503020204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b="1" kern="0" dirty="0"/>
              <a:t>    Reopening Strategies </a:t>
            </a:r>
          </a:p>
        </p:txBody>
      </p:sp>
      <p:sp>
        <p:nvSpPr>
          <p:cNvPr id="15" name="Slide Number Placeholder 6">
            <a:extLst>
              <a:ext uri="{FF2B5EF4-FFF2-40B4-BE49-F238E27FC236}">
                <a16:creationId xmlns:a16="http://schemas.microsoft.com/office/drawing/2014/main" id="{1FE5D532-FE47-4369-8EEE-C2012E69D887}"/>
              </a:ext>
            </a:extLst>
          </p:cNvPr>
          <p:cNvSpPr>
            <a:spLocks noGrp="1"/>
          </p:cNvSpPr>
          <p:nvPr>
            <p:ph type="sldNum" sz="quarter" idx="25"/>
          </p:nvPr>
        </p:nvSpPr>
        <p:spPr/>
        <p:txBody>
          <a:bodyPr/>
          <a:lstStyle/>
          <a:p>
            <a:fld id="{AE458DB9-6586-491F-99E6-717615799992}" type="slidenum">
              <a:rPr lang="en-US" altLang="en-US" smtClean="0"/>
              <a:pPr/>
              <a:t>13</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B6EA-DD58-433B-A868-464178A4D9B2}"/>
              </a:ext>
            </a:extLst>
          </p:cNvPr>
          <p:cNvSpPr>
            <a:spLocks noGrp="1"/>
          </p:cNvSpPr>
          <p:nvPr>
            <p:ph type="title"/>
          </p:nvPr>
        </p:nvSpPr>
        <p:spPr>
          <a:xfrm>
            <a:off x="1066800" y="883920"/>
            <a:ext cx="5297487" cy="1231900"/>
          </a:xfrm>
        </p:spPr>
        <p:txBody>
          <a:bodyPr/>
          <a:lstStyle/>
          <a:p>
            <a:r>
              <a:rPr lang="en-US" dirty="0"/>
              <a:t>REOPENING STRATEGIES</a:t>
            </a:r>
          </a:p>
        </p:txBody>
      </p:sp>
    </p:spTree>
    <p:extLst>
      <p:ext uri="{BB962C8B-B14F-4D97-AF65-F5344CB8AC3E}">
        <p14:creationId xmlns:p14="http://schemas.microsoft.com/office/powerpoint/2010/main" val="279077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C128C94-7826-4E95-9992-52FA4ED73087}"/>
              </a:ext>
            </a:extLst>
          </p:cNvPr>
          <p:cNvSpPr>
            <a:spLocks noGrp="1" noChangeArrowheads="1"/>
          </p:cNvSpPr>
          <p:nvPr>
            <p:ph type="title"/>
          </p:nvPr>
        </p:nvSpPr>
        <p:spPr/>
        <p:txBody>
          <a:bodyPr/>
          <a:lstStyle/>
          <a:p>
            <a:r>
              <a:rPr lang="en-US" altLang="en-US" b="1" dirty="0"/>
              <a:t>Reopening Strategies</a:t>
            </a:r>
          </a:p>
        </p:txBody>
      </p:sp>
      <p:sp>
        <p:nvSpPr>
          <p:cNvPr id="32771" name="Content Placeholder 2">
            <a:extLst>
              <a:ext uri="{FF2B5EF4-FFF2-40B4-BE49-F238E27FC236}">
                <a16:creationId xmlns:a16="http://schemas.microsoft.com/office/drawing/2014/main" id="{6F93F7D2-D76F-4F32-8C4E-36812CF2569F}"/>
              </a:ext>
            </a:extLst>
          </p:cNvPr>
          <p:cNvSpPr>
            <a:spLocks noGrp="1" noChangeArrowheads="1"/>
          </p:cNvSpPr>
          <p:nvPr>
            <p:ph idx="1"/>
          </p:nvPr>
        </p:nvSpPr>
        <p:spPr/>
        <p:txBody>
          <a:bodyPr/>
          <a:lstStyle/>
          <a:p>
            <a:pPr marL="0" indent="0">
              <a:spcAft>
                <a:spcPts val="1200"/>
              </a:spcAft>
              <a:buNone/>
            </a:pPr>
            <a:r>
              <a:rPr lang="en-US" sz="2000" dirty="0"/>
              <a:t>Governments and industries spanning the globe are engaged in the hard and important work of identifying a path forward to reopening society. </a:t>
            </a:r>
          </a:p>
          <a:p>
            <a:pPr marL="0" indent="0">
              <a:spcAft>
                <a:spcPts val="1200"/>
              </a:spcAft>
              <a:buNone/>
            </a:pPr>
            <a:r>
              <a:rPr lang="en-US" altLang="en-US" sz="2000" b="1" dirty="0"/>
              <a:t>Reopening Initiatives</a:t>
            </a:r>
          </a:p>
          <a:p>
            <a:pPr>
              <a:spcBef>
                <a:spcPts val="0"/>
              </a:spcBef>
              <a:spcAft>
                <a:spcPts val="1200"/>
              </a:spcAft>
            </a:pPr>
            <a:r>
              <a:rPr lang="en-US" altLang="en-US" sz="2000" dirty="0"/>
              <a:t>Health Declarations</a:t>
            </a:r>
          </a:p>
          <a:p>
            <a:pPr>
              <a:spcBef>
                <a:spcPts val="0"/>
              </a:spcBef>
              <a:spcAft>
                <a:spcPts val="1200"/>
              </a:spcAft>
            </a:pPr>
            <a:r>
              <a:rPr lang="en-US" altLang="en-US" sz="2000" dirty="0"/>
              <a:t>Thermal Screening</a:t>
            </a:r>
          </a:p>
          <a:p>
            <a:pPr>
              <a:spcBef>
                <a:spcPts val="0"/>
              </a:spcBef>
              <a:spcAft>
                <a:spcPts val="1200"/>
              </a:spcAft>
            </a:pPr>
            <a:r>
              <a:rPr lang="en-US" altLang="en-US" sz="2000" dirty="0"/>
              <a:t>Contact tracing</a:t>
            </a:r>
          </a:p>
          <a:p>
            <a:pPr>
              <a:spcBef>
                <a:spcPts val="0"/>
              </a:spcBef>
              <a:spcAft>
                <a:spcPts val="1200"/>
              </a:spcAft>
            </a:pPr>
            <a:r>
              <a:rPr lang="en-US" altLang="en-US" sz="2000" dirty="0"/>
              <a:t>Remote Working</a:t>
            </a:r>
          </a:p>
          <a:p>
            <a:pPr marL="0" indent="0">
              <a:spcAft>
                <a:spcPts val="600"/>
              </a:spcAft>
              <a:buNone/>
            </a:pPr>
            <a:r>
              <a:rPr lang="en-US" altLang="en-US" sz="2000" b="1" dirty="0">
                <a:solidFill>
                  <a:schemeClr val="accent1"/>
                </a:solidFill>
              </a:rPr>
              <a:t>Federal, state, and local guidance or requirements may be available, and should be consulted prior to implementation.</a:t>
            </a:r>
          </a:p>
          <a:p>
            <a:pPr>
              <a:spcAft>
                <a:spcPts val="600"/>
              </a:spcAft>
            </a:pPr>
            <a:endParaRPr lang="en-US" altLang="en-US" sz="2000" dirty="0"/>
          </a:p>
        </p:txBody>
      </p:sp>
      <p:sp>
        <p:nvSpPr>
          <p:cNvPr id="32772" name="Slide Number Placeholder 6">
            <a:extLst>
              <a:ext uri="{FF2B5EF4-FFF2-40B4-BE49-F238E27FC236}">
                <a16:creationId xmlns:a16="http://schemas.microsoft.com/office/drawing/2014/main" id="{BDB34C45-0F8F-43D3-8518-3EABF486A3C1}"/>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97035D-E37F-4952-A0A2-10D5B314454D}" type="slidenum">
              <a:rPr lang="en-US" altLang="en-US">
                <a:latin typeface="Segoe UI" panose="020B0502040204020203" pitchFamily="34" charset="0"/>
              </a:rPr>
              <a:pPr/>
              <a:t>15</a:t>
            </a:fld>
            <a:endParaRPr lang="en-US" altLang="en-US" dirty="0">
              <a:latin typeface="Segoe UI" panose="020B0502040204020203" pitchFamily="34" charset="0"/>
            </a:endParaRPr>
          </a:p>
        </p:txBody>
      </p:sp>
    </p:spTree>
    <p:extLst>
      <p:ext uri="{BB962C8B-B14F-4D97-AF65-F5344CB8AC3E}">
        <p14:creationId xmlns:p14="http://schemas.microsoft.com/office/powerpoint/2010/main" val="335066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C128C94-7826-4E95-9992-52FA4ED73087}"/>
              </a:ext>
            </a:extLst>
          </p:cNvPr>
          <p:cNvSpPr>
            <a:spLocks noGrp="1" noChangeArrowheads="1"/>
          </p:cNvSpPr>
          <p:nvPr>
            <p:ph type="title"/>
          </p:nvPr>
        </p:nvSpPr>
        <p:spPr/>
        <p:txBody>
          <a:bodyPr/>
          <a:lstStyle/>
          <a:p>
            <a:r>
              <a:rPr lang="en-US" altLang="en-US" b="1" dirty="0"/>
              <a:t>Relevant Privacy &amp; Security Laws</a:t>
            </a:r>
          </a:p>
        </p:txBody>
      </p:sp>
      <p:sp>
        <p:nvSpPr>
          <p:cNvPr id="32771" name="Content Placeholder 2">
            <a:extLst>
              <a:ext uri="{FF2B5EF4-FFF2-40B4-BE49-F238E27FC236}">
                <a16:creationId xmlns:a16="http://schemas.microsoft.com/office/drawing/2014/main" id="{6F93F7D2-D76F-4F32-8C4E-36812CF2569F}"/>
              </a:ext>
            </a:extLst>
          </p:cNvPr>
          <p:cNvSpPr>
            <a:spLocks noGrp="1" noChangeArrowheads="1"/>
          </p:cNvSpPr>
          <p:nvPr>
            <p:ph idx="1"/>
          </p:nvPr>
        </p:nvSpPr>
        <p:spPr/>
        <p:txBody>
          <a:bodyPr/>
          <a:lstStyle/>
          <a:p>
            <a:pPr marL="0" indent="0">
              <a:buNone/>
            </a:pPr>
            <a:r>
              <a:rPr lang="en-US" altLang="en-US" sz="2000" b="1" dirty="0"/>
              <a:t>Federal</a:t>
            </a:r>
          </a:p>
          <a:p>
            <a:r>
              <a:rPr lang="en-US" altLang="en-US" dirty="0"/>
              <a:t>Health Insurance Portability &amp; Accountability Act (HIPAA)</a:t>
            </a:r>
          </a:p>
          <a:p>
            <a:r>
              <a:rPr lang="en-US" altLang="en-US" dirty="0"/>
              <a:t>Americans with Disabilities Act (ADA)</a:t>
            </a:r>
          </a:p>
          <a:p>
            <a:pPr>
              <a:spcAft>
                <a:spcPts val="600"/>
              </a:spcAft>
            </a:pPr>
            <a:r>
              <a:rPr lang="en-US" altLang="en-US" dirty="0"/>
              <a:t>FTC Act</a:t>
            </a:r>
            <a:endParaRPr lang="en-US" altLang="en-US" sz="2400" b="1" dirty="0"/>
          </a:p>
          <a:p>
            <a:pPr marL="0" indent="0">
              <a:spcBef>
                <a:spcPts val="1200"/>
              </a:spcBef>
              <a:buNone/>
            </a:pPr>
            <a:r>
              <a:rPr lang="en-US" altLang="en-US" sz="2000" b="1" dirty="0"/>
              <a:t>State</a:t>
            </a:r>
          </a:p>
          <a:p>
            <a:r>
              <a:rPr lang="en-US" altLang="en-US" dirty="0"/>
              <a:t>California Consumer Privacy Act (CCPA)</a:t>
            </a:r>
          </a:p>
          <a:p>
            <a:r>
              <a:rPr lang="en-US" altLang="en-US" dirty="0"/>
              <a:t>Illinois Biometric Information Privacy Act (BIPA)</a:t>
            </a:r>
          </a:p>
          <a:p>
            <a:r>
              <a:rPr lang="en-US" altLang="en-US" dirty="0"/>
              <a:t>State Medical Privacy Laws</a:t>
            </a:r>
          </a:p>
          <a:p>
            <a:pPr>
              <a:spcAft>
                <a:spcPts val="600"/>
              </a:spcAft>
            </a:pPr>
            <a:r>
              <a:rPr lang="en-US" altLang="en-US" dirty="0"/>
              <a:t>State Data Protection and Breach Notification Laws</a:t>
            </a:r>
          </a:p>
          <a:p>
            <a:pPr marL="0" indent="0">
              <a:spcBef>
                <a:spcPts val="1200"/>
              </a:spcBef>
              <a:buNone/>
            </a:pPr>
            <a:r>
              <a:rPr lang="en-US" altLang="en-US" sz="2000" b="1" dirty="0"/>
              <a:t>Cross-Border</a:t>
            </a:r>
          </a:p>
          <a:p>
            <a:r>
              <a:rPr lang="en-US" altLang="en-US" dirty="0"/>
              <a:t>EU General Data Protection Regulation (GDPR)</a:t>
            </a:r>
          </a:p>
          <a:p>
            <a:endParaRPr lang="en-US" altLang="en-US" dirty="0"/>
          </a:p>
          <a:p>
            <a:endParaRPr lang="en-US" altLang="en-US" dirty="0"/>
          </a:p>
        </p:txBody>
      </p:sp>
      <p:sp>
        <p:nvSpPr>
          <p:cNvPr id="32772" name="Slide Number Placeholder 6">
            <a:extLst>
              <a:ext uri="{FF2B5EF4-FFF2-40B4-BE49-F238E27FC236}">
                <a16:creationId xmlns:a16="http://schemas.microsoft.com/office/drawing/2014/main" id="{BDB34C45-0F8F-43D3-8518-3EABF486A3C1}"/>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97035D-E37F-4952-A0A2-10D5B314454D}" type="slidenum">
              <a:rPr lang="en-US" altLang="en-US">
                <a:latin typeface="Segoe UI" panose="020B0502040204020203" pitchFamily="34" charset="0"/>
              </a:rPr>
              <a:pPr/>
              <a:t>16</a:t>
            </a:fld>
            <a:endParaRPr lang="en-US" altLang="en-US" dirty="0">
              <a:latin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B6EA-DD58-433B-A868-464178A4D9B2}"/>
              </a:ext>
            </a:extLst>
          </p:cNvPr>
          <p:cNvSpPr>
            <a:spLocks noGrp="1"/>
          </p:cNvSpPr>
          <p:nvPr>
            <p:ph type="title"/>
          </p:nvPr>
        </p:nvSpPr>
        <p:spPr>
          <a:xfrm>
            <a:off x="1066800" y="883920"/>
            <a:ext cx="5297487" cy="1231900"/>
          </a:xfrm>
        </p:spPr>
        <p:txBody>
          <a:bodyPr/>
          <a:lstStyle/>
          <a:p>
            <a:r>
              <a:rPr lang="en-US" dirty="0"/>
              <a:t>Health declarations</a:t>
            </a:r>
          </a:p>
        </p:txBody>
      </p:sp>
    </p:spTree>
    <p:extLst>
      <p:ext uri="{BB962C8B-B14F-4D97-AF65-F5344CB8AC3E}">
        <p14:creationId xmlns:p14="http://schemas.microsoft.com/office/powerpoint/2010/main" val="249659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C128C94-7826-4E95-9992-52FA4ED73087}"/>
              </a:ext>
            </a:extLst>
          </p:cNvPr>
          <p:cNvSpPr>
            <a:spLocks noGrp="1" noChangeArrowheads="1"/>
          </p:cNvSpPr>
          <p:nvPr>
            <p:ph type="title"/>
          </p:nvPr>
        </p:nvSpPr>
        <p:spPr>
          <a:xfrm>
            <a:off x="308610" y="533400"/>
            <a:ext cx="3377143" cy="880871"/>
          </a:xfrm>
        </p:spPr>
        <p:txBody>
          <a:bodyPr anchor="t" anchorCtr="0">
            <a:normAutofit/>
          </a:bodyPr>
          <a:lstStyle/>
          <a:p>
            <a:pPr>
              <a:lnSpc>
                <a:spcPct val="90000"/>
              </a:lnSpc>
            </a:pPr>
            <a:r>
              <a:rPr lang="en-US" altLang="en-US" sz="2600" b="1" dirty="0"/>
              <a:t>Health Declarations:</a:t>
            </a:r>
            <a:br>
              <a:rPr lang="en-US" altLang="en-US" sz="2600" b="1" dirty="0"/>
            </a:br>
            <a:r>
              <a:rPr lang="en-US" altLang="en-US" sz="2600" b="1" dirty="0">
                <a:solidFill>
                  <a:schemeClr val="accent1"/>
                </a:solidFill>
              </a:rPr>
              <a:t>Overview</a:t>
            </a:r>
          </a:p>
        </p:txBody>
      </p:sp>
      <p:sp>
        <p:nvSpPr>
          <p:cNvPr id="32771" name="Content Placeholder 2">
            <a:extLst>
              <a:ext uri="{FF2B5EF4-FFF2-40B4-BE49-F238E27FC236}">
                <a16:creationId xmlns:a16="http://schemas.microsoft.com/office/drawing/2014/main" id="{6F93F7D2-D76F-4F32-8C4E-36812CF2569F}"/>
              </a:ext>
            </a:extLst>
          </p:cNvPr>
          <p:cNvSpPr>
            <a:spLocks noGrp="1" noChangeArrowheads="1"/>
          </p:cNvSpPr>
          <p:nvPr>
            <p:ph idx="1"/>
          </p:nvPr>
        </p:nvSpPr>
        <p:spPr>
          <a:xfrm>
            <a:off x="308610" y="1447800"/>
            <a:ext cx="4568190" cy="4905074"/>
          </a:xfrm>
          <a:solidFill>
            <a:schemeClr val="bg1"/>
          </a:solidFill>
        </p:spPr>
        <p:txBody>
          <a:bodyPr>
            <a:normAutofit fontScale="92500" lnSpcReduction="20000"/>
          </a:bodyPr>
          <a:lstStyle/>
          <a:p>
            <a:pPr>
              <a:lnSpc>
                <a:spcPct val="110000"/>
              </a:lnSpc>
              <a:spcAft>
                <a:spcPts val="600"/>
              </a:spcAft>
            </a:pPr>
            <a:r>
              <a:rPr lang="en-US" altLang="en-US" sz="2000" dirty="0"/>
              <a:t>Surveys or questionnaires focused on identifying high-risk individuals, which can implicate:</a:t>
            </a:r>
          </a:p>
          <a:p>
            <a:pPr lvl="1">
              <a:lnSpc>
                <a:spcPct val="110000"/>
              </a:lnSpc>
              <a:spcAft>
                <a:spcPts val="600"/>
              </a:spcAft>
            </a:pPr>
            <a:r>
              <a:rPr lang="en-US" altLang="en-US" sz="2000" dirty="0">
                <a:solidFill>
                  <a:schemeClr val="accent1"/>
                </a:solidFill>
              </a:rPr>
              <a:t>Basic personal information</a:t>
            </a:r>
            <a:r>
              <a:rPr lang="en-US" altLang="en-US" sz="2000" dirty="0"/>
              <a:t>, such as first name, last name, job title, email address; </a:t>
            </a:r>
          </a:p>
          <a:p>
            <a:pPr lvl="1">
              <a:lnSpc>
                <a:spcPct val="110000"/>
              </a:lnSpc>
              <a:spcAft>
                <a:spcPts val="600"/>
              </a:spcAft>
            </a:pPr>
            <a:r>
              <a:rPr lang="en-US" altLang="en-US" sz="2000" dirty="0"/>
              <a:t>health information, such as COVID-related symptoms (</a:t>
            </a:r>
            <a:r>
              <a:rPr lang="en-US" altLang="en-US" sz="2000" i="1" dirty="0"/>
              <a:t>e.g.</a:t>
            </a:r>
            <a:r>
              <a:rPr lang="en-US" altLang="en-US" sz="2000" dirty="0"/>
              <a:t>, fever, shortness of breath, coughing, loss of taste and/or smell); </a:t>
            </a:r>
          </a:p>
          <a:p>
            <a:pPr lvl="1">
              <a:lnSpc>
                <a:spcPct val="110000"/>
              </a:lnSpc>
              <a:spcAft>
                <a:spcPts val="600"/>
              </a:spcAft>
            </a:pPr>
            <a:r>
              <a:rPr lang="en-US" altLang="en-US" sz="2000" dirty="0">
                <a:solidFill>
                  <a:schemeClr val="accent1"/>
                </a:solidFill>
              </a:rPr>
              <a:t>Social contact information </a:t>
            </a:r>
            <a:r>
              <a:rPr lang="en-US" altLang="en-US" sz="2000" dirty="0"/>
              <a:t>or self-isolation information; and </a:t>
            </a:r>
          </a:p>
          <a:p>
            <a:pPr lvl="1">
              <a:lnSpc>
                <a:spcPct val="110000"/>
              </a:lnSpc>
            </a:pPr>
            <a:r>
              <a:rPr lang="en-US" altLang="en-US" sz="2000" dirty="0">
                <a:solidFill>
                  <a:schemeClr val="accent1"/>
                </a:solidFill>
              </a:rPr>
              <a:t>location information</a:t>
            </a:r>
            <a:r>
              <a:rPr lang="en-US" altLang="en-US" sz="2000" dirty="0"/>
              <a:t>, including recent travel to or from high-risk locations.</a:t>
            </a:r>
          </a:p>
          <a:p>
            <a:pPr marL="0" indent="0">
              <a:lnSpc>
                <a:spcPct val="90000"/>
              </a:lnSpc>
              <a:buNone/>
            </a:pPr>
            <a:endParaRPr lang="en-US" altLang="en-US" sz="1200" dirty="0"/>
          </a:p>
          <a:p>
            <a:pPr marL="0" indent="0">
              <a:lnSpc>
                <a:spcPct val="90000"/>
              </a:lnSpc>
              <a:buNone/>
            </a:pPr>
            <a:endParaRPr lang="en-US" altLang="en-US" sz="1200" dirty="0"/>
          </a:p>
          <a:p>
            <a:pPr>
              <a:lnSpc>
                <a:spcPct val="90000"/>
              </a:lnSpc>
            </a:pPr>
            <a:endParaRPr lang="en-US" altLang="en-US" sz="1200" dirty="0"/>
          </a:p>
          <a:p>
            <a:pPr>
              <a:lnSpc>
                <a:spcPct val="90000"/>
              </a:lnSpc>
            </a:pPr>
            <a:endParaRPr lang="en-US" altLang="en-US" sz="1200" dirty="0"/>
          </a:p>
        </p:txBody>
      </p:sp>
      <p:pic>
        <p:nvPicPr>
          <p:cNvPr id="2" name="Picture 1">
            <a:extLst>
              <a:ext uri="{FF2B5EF4-FFF2-40B4-BE49-F238E27FC236}">
                <a16:creationId xmlns:a16="http://schemas.microsoft.com/office/drawing/2014/main" id="{C137A71A-17BD-46D6-84A6-876C4789B724}"/>
              </a:ext>
            </a:extLst>
          </p:cNvPr>
          <p:cNvPicPr>
            <a:picLocks noChangeAspect="1"/>
          </p:cNvPicPr>
          <p:nvPr/>
        </p:nvPicPr>
        <p:blipFill rotWithShape="1">
          <a:blip r:embed="rId2"/>
          <a:srcRect l="17058" r="43781"/>
          <a:stretch/>
        </p:blipFill>
        <p:spPr>
          <a:xfrm>
            <a:off x="5105400" y="-1"/>
            <a:ext cx="4038600" cy="6858001"/>
          </a:xfrm>
          <a:prstGeom prst="rect">
            <a:avLst/>
          </a:prstGeom>
        </p:spPr>
      </p:pic>
      <p:sp>
        <p:nvSpPr>
          <p:cNvPr id="32772" name="Slide Number Placeholder 6">
            <a:extLst>
              <a:ext uri="{FF2B5EF4-FFF2-40B4-BE49-F238E27FC236}">
                <a16:creationId xmlns:a16="http://schemas.microsoft.com/office/drawing/2014/main" id="{BDB34C45-0F8F-43D3-8518-3EABF486A3C1}"/>
              </a:ext>
            </a:extLst>
          </p:cNvPr>
          <p:cNvSpPr>
            <a:spLocks noGrp="1"/>
          </p:cNvSpPr>
          <p:nvPr>
            <p:ph type="sldNum" sz="quarter" idx="10"/>
          </p:nvPr>
        </p:nvSpPr>
        <p:spPr>
          <a:xfrm>
            <a:off x="6777990" y="6356944"/>
            <a:ext cx="2057400" cy="365125"/>
          </a:xfrm>
        </p:spPr>
        <p:txBody>
          <a:bodyP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4297035D-E37F-4952-A0A2-10D5B314454D}" type="slidenum">
              <a:rPr lang="en-US" altLang="en-US">
                <a:solidFill>
                  <a:schemeClr val="bg1"/>
                </a:solidFill>
                <a:latin typeface="Segoe UI" panose="020B0502040204020203" pitchFamily="34" charset="0"/>
              </a:rPr>
              <a:pPr>
                <a:spcAft>
                  <a:spcPts val="600"/>
                </a:spcAft>
              </a:pPr>
              <a:t>18</a:t>
            </a:fld>
            <a:endParaRPr lang="en-US" altLang="en-US" dirty="0">
              <a:solidFill>
                <a:schemeClr val="bg1"/>
              </a:solidFill>
              <a:latin typeface="Segoe UI" panose="020B0502040204020203" pitchFamily="34" charset="0"/>
            </a:endParaRPr>
          </a:p>
        </p:txBody>
      </p:sp>
    </p:spTree>
    <p:extLst>
      <p:ext uri="{BB962C8B-B14F-4D97-AF65-F5344CB8AC3E}">
        <p14:creationId xmlns:p14="http://schemas.microsoft.com/office/powerpoint/2010/main" val="69602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C128C94-7826-4E95-9992-52FA4ED73087}"/>
              </a:ext>
            </a:extLst>
          </p:cNvPr>
          <p:cNvSpPr>
            <a:spLocks noGrp="1" noChangeArrowheads="1"/>
          </p:cNvSpPr>
          <p:nvPr>
            <p:ph type="title"/>
          </p:nvPr>
        </p:nvSpPr>
        <p:spPr/>
        <p:txBody>
          <a:bodyPr/>
          <a:lstStyle/>
          <a:p>
            <a:r>
              <a:rPr lang="en-US" altLang="en-US" b="1" dirty="0"/>
              <a:t>Health Declarations:</a:t>
            </a:r>
            <a:br>
              <a:rPr lang="en-US" altLang="en-US" b="1" dirty="0"/>
            </a:br>
            <a:r>
              <a:rPr lang="en-US" altLang="en-US" sz="2400" b="1" dirty="0">
                <a:solidFill>
                  <a:schemeClr val="accent1"/>
                </a:solidFill>
              </a:rPr>
              <a:t>Federal Privacy &amp; Security</a:t>
            </a:r>
            <a:endParaRPr lang="en-US" altLang="en-US" b="1" dirty="0">
              <a:solidFill>
                <a:schemeClr val="accent1"/>
              </a:solidFill>
            </a:endParaRPr>
          </a:p>
        </p:txBody>
      </p:sp>
      <p:sp>
        <p:nvSpPr>
          <p:cNvPr id="32771" name="Content Placeholder 2">
            <a:extLst>
              <a:ext uri="{FF2B5EF4-FFF2-40B4-BE49-F238E27FC236}">
                <a16:creationId xmlns:a16="http://schemas.microsoft.com/office/drawing/2014/main" id="{6F93F7D2-D76F-4F32-8C4E-36812CF2569F}"/>
              </a:ext>
            </a:extLst>
          </p:cNvPr>
          <p:cNvSpPr>
            <a:spLocks noGrp="1" noChangeArrowheads="1"/>
          </p:cNvSpPr>
          <p:nvPr>
            <p:ph idx="1"/>
          </p:nvPr>
        </p:nvSpPr>
        <p:spPr>
          <a:xfrm>
            <a:off x="457200" y="1600200"/>
            <a:ext cx="8458200" cy="4525963"/>
          </a:xfrm>
        </p:spPr>
        <p:txBody>
          <a:bodyPr/>
          <a:lstStyle/>
          <a:p>
            <a:pPr marL="0" indent="0">
              <a:buNone/>
            </a:pPr>
            <a:r>
              <a:rPr lang="en-US" altLang="en-US" b="1" dirty="0"/>
              <a:t>Health Insurance Portability &amp; Accountability Act (HIPAA)</a:t>
            </a:r>
          </a:p>
          <a:p>
            <a:r>
              <a:rPr lang="en-US" altLang="en-US" dirty="0"/>
              <a:t>Applicable to </a:t>
            </a:r>
            <a:r>
              <a:rPr lang="en-US" altLang="en-US" dirty="0">
                <a:solidFill>
                  <a:schemeClr val="accent1"/>
                </a:solidFill>
              </a:rPr>
              <a:t>covered entities</a:t>
            </a:r>
            <a:r>
              <a:rPr lang="en-US" altLang="en-US" dirty="0"/>
              <a:t>, which includes employer-sponsored health plans, and protects </a:t>
            </a:r>
            <a:r>
              <a:rPr lang="en-US" altLang="en-US" dirty="0">
                <a:solidFill>
                  <a:schemeClr val="accent1"/>
                </a:solidFill>
              </a:rPr>
              <a:t>protected health information</a:t>
            </a:r>
            <a:r>
              <a:rPr lang="en-US" altLang="en-US" dirty="0"/>
              <a:t>.</a:t>
            </a:r>
          </a:p>
          <a:p>
            <a:r>
              <a:rPr lang="en-US" altLang="en-US" dirty="0"/>
              <a:t>Requires </a:t>
            </a:r>
            <a:r>
              <a:rPr lang="en-US" altLang="en-US" dirty="0">
                <a:solidFill>
                  <a:schemeClr val="accent1"/>
                </a:solidFill>
              </a:rPr>
              <a:t>robust privacy and security compliance</a:t>
            </a:r>
            <a:r>
              <a:rPr lang="en-US" altLang="en-US" dirty="0"/>
              <a:t>, including (1) notice requirements; (2) patient access rights; and (3) rigorous security and confidentiality requirements</a:t>
            </a:r>
          </a:p>
          <a:p>
            <a:r>
              <a:rPr lang="en-US" altLang="en-US" dirty="0"/>
              <a:t>State law corollaries may be applicable.</a:t>
            </a:r>
          </a:p>
          <a:p>
            <a:pPr marL="0" indent="0">
              <a:spcBef>
                <a:spcPts val="1200"/>
              </a:spcBef>
              <a:buNone/>
            </a:pPr>
            <a:r>
              <a:rPr lang="en-US" altLang="en-US" b="1" dirty="0"/>
              <a:t>Americans with Disabilities Act (ADA)</a:t>
            </a:r>
          </a:p>
          <a:p>
            <a:pPr marL="346075" indent="-284163"/>
            <a:r>
              <a:rPr lang="en-US" dirty="0"/>
              <a:t>Protects </a:t>
            </a:r>
            <a:r>
              <a:rPr lang="en-US" dirty="0">
                <a:solidFill>
                  <a:schemeClr val="accent1"/>
                </a:solidFill>
              </a:rPr>
              <a:t>employee</a:t>
            </a:r>
            <a:r>
              <a:rPr lang="en-US" dirty="0"/>
              <a:t> medical information.</a:t>
            </a:r>
          </a:p>
          <a:p>
            <a:pPr marL="346075" indent="-284163"/>
            <a:r>
              <a:rPr lang="en-US" dirty="0"/>
              <a:t>EEOC provides guidance on collecting medical information from employees.</a:t>
            </a:r>
          </a:p>
          <a:p>
            <a:pPr marL="346075" indent="-284163"/>
            <a:r>
              <a:rPr lang="en-US" dirty="0"/>
              <a:t>Prohibits disclosures and </a:t>
            </a:r>
            <a:r>
              <a:rPr lang="en-US" dirty="0">
                <a:solidFill>
                  <a:schemeClr val="accent1"/>
                </a:solidFill>
              </a:rPr>
              <a:t>requires strict confidentiality</a:t>
            </a:r>
            <a:r>
              <a:rPr lang="en-US" dirty="0"/>
              <a:t>.</a:t>
            </a:r>
            <a:endParaRPr lang="en-US" altLang="en-US" dirty="0"/>
          </a:p>
          <a:p>
            <a:pPr marL="0" indent="0">
              <a:spcBef>
                <a:spcPts val="1200"/>
              </a:spcBef>
              <a:buNone/>
            </a:pPr>
            <a:r>
              <a:rPr lang="en-US" altLang="en-US" b="1" dirty="0"/>
              <a:t>FTC Act</a:t>
            </a:r>
          </a:p>
          <a:p>
            <a:r>
              <a:rPr lang="en-US" altLang="en-US" dirty="0"/>
              <a:t>Requires </a:t>
            </a:r>
            <a:r>
              <a:rPr lang="en-US" altLang="en-US" dirty="0">
                <a:solidFill>
                  <a:schemeClr val="accent1"/>
                </a:solidFill>
              </a:rPr>
              <a:t>transparency</a:t>
            </a:r>
            <a:r>
              <a:rPr lang="en-US" altLang="en-US" dirty="0"/>
              <a:t> and </a:t>
            </a:r>
            <a:r>
              <a:rPr lang="en-US" altLang="en-US" dirty="0">
                <a:solidFill>
                  <a:schemeClr val="accent1"/>
                </a:solidFill>
              </a:rPr>
              <a:t>security</a:t>
            </a:r>
            <a:r>
              <a:rPr lang="en-US" altLang="en-US" dirty="0"/>
              <a:t> by regulating unfair or deceptive practices.</a:t>
            </a:r>
          </a:p>
          <a:p>
            <a:pPr marL="0" indent="0">
              <a:buNone/>
            </a:pPr>
            <a:endParaRPr lang="en-US" altLang="en-US" dirty="0"/>
          </a:p>
          <a:p>
            <a:endParaRPr lang="en-US" altLang="en-US" dirty="0"/>
          </a:p>
          <a:p>
            <a:endParaRPr lang="en-US" altLang="en-US" dirty="0"/>
          </a:p>
        </p:txBody>
      </p:sp>
      <p:sp>
        <p:nvSpPr>
          <p:cNvPr id="32772" name="Slide Number Placeholder 6">
            <a:extLst>
              <a:ext uri="{FF2B5EF4-FFF2-40B4-BE49-F238E27FC236}">
                <a16:creationId xmlns:a16="http://schemas.microsoft.com/office/drawing/2014/main" id="{BDB34C45-0F8F-43D3-8518-3EABF486A3C1}"/>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97035D-E37F-4952-A0A2-10D5B314454D}" type="slidenum">
              <a:rPr lang="en-US" altLang="en-US">
                <a:latin typeface="Segoe UI" panose="020B0502040204020203" pitchFamily="34" charset="0"/>
              </a:rPr>
              <a:pPr/>
              <a:t>19</a:t>
            </a:fld>
            <a:endParaRPr lang="en-US" altLang="en-US" dirty="0">
              <a:latin typeface="Segoe UI" panose="020B0502040204020203" pitchFamily="34" charset="0"/>
            </a:endParaRPr>
          </a:p>
        </p:txBody>
      </p:sp>
    </p:spTree>
    <p:extLst>
      <p:ext uri="{BB962C8B-B14F-4D97-AF65-F5344CB8AC3E}">
        <p14:creationId xmlns:p14="http://schemas.microsoft.com/office/powerpoint/2010/main" val="264693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E33D5B-7306-45D5-AD5A-648B1865F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766" y="6000857"/>
            <a:ext cx="1253033" cy="704743"/>
          </a:xfrm>
          <a:prstGeom prst="rect">
            <a:avLst/>
          </a:prstGeom>
        </p:spPr>
      </p:pic>
      <p:sp>
        <p:nvSpPr>
          <p:cNvPr id="6" name="Title 1"/>
          <p:cNvSpPr>
            <a:spLocks noGrp="1"/>
          </p:cNvSpPr>
          <p:nvPr>
            <p:ph type="title"/>
          </p:nvPr>
        </p:nvSpPr>
        <p:spPr/>
        <p:txBody>
          <a:bodyPr/>
          <a:lstStyle/>
          <a:p>
            <a:r>
              <a:rPr lang="en-US" dirty="0">
                <a:solidFill>
                  <a:srgbClr val="CE1126"/>
                </a:solidFill>
                <a:effectLst>
                  <a:outerShdw blurRad="38100" dist="38100" dir="2700000" algn="tl">
                    <a:srgbClr val="000000">
                      <a:alpha val="43137"/>
                    </a:srgbClr>
                  </a:outerShdw>
                </a:effectLst>
              </a:rPr>
              <a:t>California Consumer Privacy Act (CCPA)</a:t>
            </a:r>
            <a:endParaRPr lang="en-US" dirty="0"/>
          </a:p>
        </p:txBody>
      </p:sp>
      <p:sp>
        <p:nvSpPr>
          <p:cNvPr id="7" name="Content Placeholder 6"/>
          <p:cNvSpPr>
            <a:spLocks noGrp="1"/>
          </p:cNvSpPr>
          <p:nvPr>
            <p:ph idx="1"/>
          </p:nvPr>
        </p:nvSpPr>
        <p:spPr>
          <a:xfrm>
            <a:off x="457200" y="1371600"/>
            <a:ext cx="8229600" cy="4754563"/>
          </a:xfrm>
        </p:spPr>
        <p:txBody>
          <a:bodyPr/>
          <a:lstStyle/>
          <a:p>
            <a:r>
              <a:rPr lang="en-US" sz="1750" dirty="0"/>
              <a:t>CCPA went into effect on </a:t>
            </a:r>
            <a:r>
              <a:rPr lang="en-US" sz="1750" b="1" dirty="0">
                <a:solidFill>
                  <a:srgbClr val="C00000"/>
                </a:solidFill>
              </a:rPr>
              <a:t>January 1, 2020</a:t>
            </a:r>
            <a:r>
              <a:rPr lang="en-US" sz="1750" dirty="0">
                <a:solidFill>
                  <a:srgbClr val="C00000"/>
                </a:solidFill>
              </a:rPr>
              <a:t> </a:t>
            </a:r>
            <a:r>
              <a:rPr lang="en-US" sz="1750" dirty="0"/>
              <a:t>and provides California residents with tremendous protections over their “personal information”  </a:t>
            </a:r>
          </a:p>
          <a:p>
            <a:r>
              <a:rPr lang="en-US" sz="1750" dirty="0"/>
              <a:t>Covers for-profit entity that “collects” or “sells” personal information of California residents (even if it does not geographically do business in California).</a:t>
            </a:r>
          </a:p>
          <a:p>
            <a:r>
              <a:rPr lang="en-US" sz="1750" b="1" dirty="0">
                <a:solidFill>
                  <a:srgbClr val="C00000"/>
                </a:solidFill>
              </a:rPr>
              <a:t>Creates significant operational responsibilities for businesses </a:t>
            </a:r>
            <a:r>
              <a:rPr lang="en-US" sz="1750" dirty="0"/>
              <a:t>(transparency and notice obligations) by guaranteeing Californians the rights:</a:t>
            </a:r>
          </a:p>
          <a:p>
            <a:pPr lvl="1"/>
            <a:r>
              <a:rPr lang="en-US" sz="1750" dirty="0"/>
              <a:t>To know what personal information is being </a:t>
            </a:r>
            <a:r>
              <a:rPr lang="en-US" sz="1750" b="1" dirty="0">
                <a:solidFill>
                  <a:srgbClr val="C00000"/>
                </a:solidFill>
              </a:rPr>
              <a:t>collected</a:t>
            </a:r>
          </a:p>
          <a:p>
            <a:pPr lvl="1"/>
            <a:r>
              <a:rPr lang="en-US" sz="1750" dirty="0"/>
              <a:t>To know whether their personal information is </a:t>
            </a:r>
            <a:r>
              <a:rPr lang="en-US" sz="1750" b="1" dirty="0">
                <a:solidFill>
                  <a:srgbClr val="C00000"/>
                </a:solidFill>
              </a:rPr>
              <a:t>sold</a:t>
            </a:r>
            <a:r>
              <a:rPr lang="en-US" sz="1750" dirty="0"/>
              <a:t> or </a:t>
            </a:r>
            <a:r>
              <a:rPr lang="en-US" sz="1750" b="1" dirty="0">
                <a:solidFill>
                  <a:srgbClr val="C00000"/>
                </a:solidFill>
              </a:rPr>
              <a:t>disclosed</a:t>
            </a:r>
            <a:r>
              <a:rPr lang="en-US" sz="1750" dirty="0"/>
              <a:t> and to whom</a:t>
            </a:r>
          </a:p>
          <a:p>
            <a:pPr lvl="1"/>
            <a:r>
              <a:rPr lang="en-US" sz="1750" dirty="0"/>
              <a:t>To </a:t>
            </a:r>
            <a:r>
              <a:rPr lang="en-US" sz="1750" b="1" dirty="0">
                <a:solidFill>
                  <a:srgbClr val="C00000"/>
                </a:solidFill>
              </a:rPr>
              <a:t>access</a:t>
            </a:r>
            <a:r>
              <a:rPr lang="en-US" sz="1750" dirty="0"/>
              <a:t> their personal information</a:t>
            </a:r>
          </a:p>
          <a:p>
            <a:pPr lvl="1"/>
            <a:r>
              <a:rPr lang="en-US" sz="1750" dirty="0"/>
              <a:t>To </a:t>
            </a:r>
            <a:r>
              <a:rPr lang="en-US" sz="1750" b="1" dirty="0">
                <a:solidFill>
                  <a:srgbClr val="C00000"/>
                </a:solidFill>
              </a:rPr>
              <a:t>delete</a:t>
            </a:r>
            <a:r>
              <a:rPr lang="en-US" sz="1750" dirty="0"/>
              <a:t> their personal information</a:t>
            </a:r>
          </a:p>
          <a:p>
            <a:r>
              <a:rPr lang="en-US" sz="1750" dirty="0"/>
              <a:t>Identifying what personal information a business has, where it comes from, where it is stored, and where it is transferred </a:t>
            </a:r>
            <a:r>
              <a:rPr lang="en-US" sz="1750" b="1" dirty="0">
                <a:solidFill>
                  <a:srgbClr val="C00000"/>
                </a:solidFill>
              </a:rPr>
              <a:t>(data mapping and inventory)</a:t>
            </a:r>
            <a:r>
              <a:rPr lang="en-US" sz="1750" dirty="0">
                <a:solidFill>
                  <a:srgbClr val="C00000"/>
                </a:solidFill>
              </a:rPr>
              <a:t> </a:t>
            </a:r>
            <a:r>
              <a:rPr lang="en-US" sz="1750" dirty="0"/>
              <a:t>are the first steps in complying with the CCPA’s notice and transparency obligations.</a:t>
            </a:r>
          </a:p>
          <a:p>
            <a:endParaRPr lang="en-US" dirty="0"/>
          </a:p>
        </p:txBody>
      </p:sp>
    </p:spTree>
    <p:extLst>
      <p:ext uri="{BB962C8B-B14F-4D97-AF65-F5344CB8AC3E}">
        <p14:creationId xmlns:p14="http://schemas.microsoft.com/office/powerpoint/2010/main" val="3978349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C128C94-7826-4E95-9992-52FA4ED73087}"/>
              </a:ext>
            </a:extLst>
          </p:cNvPr>
          <p:cNvSpPr>
            <a:spLocks noGrp="1" noChangeArrowheads="1"/>
          </p:cNvSpPr>
          <p:nvPr>
            <p:ph type="title"/>
          </p:nvPr>
        </p:nvSpPr>
        <p:spPr/>
        <p:txBody>
          <a:bodyPr/>
          <a:lstStyle/>
          <a:p>
            <a:r>
              <a:rPr lang="en-US" altLang="en-US" b="1" dirty="0"/>
              <a:t>Health Declarations:</a:t>
            </a:r>
            <a:br>
              <a:rPr lang="en-US" altLang="en-US" b="1" dirty="0"/>
            </a:br>
            <a:r>
              <a:rPr lang="en-US" altLang="en-US" sz="2400" b="1" dirty="0">
                <a:solidFill>
                  <a:schemeClr val="accent1"/>
                </a:solidFill>
              </a:rPr>
              <a:t>State Privacy &amp; Security</a:t>
            </a:r>
            <a:endParaRPr lang="en-US" altLang="en-US" b="1" dirty="0">
              <a:solidFill>
                <a:schemeClr val="accent1"/>
              </a:solidFill>
            </a:endParaRPr>
          </a:p>
        </p:txBody>
      </p:sp>
      <p:sp>
        <p:nvSpPr>
          <p:cNvPr id="32771" name="Content Placeholder 2">
            <a:extLst>
              <a:ext uri="{FF2B5EF4-FFF2-40B4-BE49-F238E27FC236}">
                <a16:creationId xmlns:a16="http://schemas.microsoft.com/office/drawing/2014/main" id="{6F93F7D2-D76F-4F32-8C4E-36812CF2569F}"/>
              </a:ext>
            </a:extLst>
          </p:cNvPr>
          <p:cNvSpPr>
            <a:spLocks noGrp="1" noChangeArrowheads="1"/>
          </p:cNvSpPr>
          <p:nvPr>
            <p:ph idx="1"/>
          </p:nvPr>
        </p:nvSpPr>
        <p:spPr>
          <a:xfrm>
            <a:off x="457200" y="1600200"/>
            <a:ext cx="8382000" cy="4525963"/>
          </a:xfrm>
        </p:spPr>
        <p:txBody>
          <a:bodyPr/>
          <a:lstStyle/>
          <a:p>
            <a:pPr marL="0" indent="0">
              <a:buNone/>
            </a:pPr>
            <a:r>
              <a:rPr lang="en-US" altLang="en-US" b="1" dirty="0"/>
              <a:t>California Consumer Protection Act (CCPA)</a:t>
            </a:r>
            <a:endParaRPr lang="en-US" altLang="en-US" sz="2400" b="1" dirty="0"/>
          </a:p>
          <a:p>
            <a:pPr>
              <a:spcAft>
                <a:spcPts val="0"/>
              </a:spcAft>
            </a:pPr>
            <a:r>
              <a:rPr lang="en-US" dirty="0"/>
              <a:t>Businesses must provide </a:t>
            </a:r>
            <a:r>
              <a:rPr lang="en-US" dirty="0">
                <a:solidFill>
                  <a:schemeClr val="accent1"/>
                </a:solidFill>
              </a:rPr>
              <a:t>notice</a:t>
            </a:r>
            <a:r>
              <a:rPr lang="en-US" dirty="0"/>
              <a:t> of collection practices (to </a:t>
            </a:r>
            <a:r>
              <a:rPr lang="en-US" dirty="0">
                <a:solidFill>
                  <a:schemeClr val="accent1"/>
                </a:solidFill>
              </a:rPr>
              <a:t>employees </a:t>
            </a:r>
            <a:r>
              <a:rPr lang="en-US" dirty="0"/>
              <a:t>and</a:t>
            </a:r>
            <a:r>
              <a:rPr lang="en-US" dirty="0">
                <a:solidFill>
                  <a:schemeClr val="accent1"/>
                </a:solidFill>
              </a:rPr>
              <a:t> consumers</a:t>
            </a:r>
            <a:r>
              <a:rPr lang="en-US" dirty="0"/>
              <a:t>). </a:t>
            </a:r>
          </a:p>
          <a:p>
            <a:pPr>
              <a:spcAft>
                <a:spcPts val="0"/>
              </a:spcAft>
            </a:pPr>
            <a:r>
              <a:rPr lang="en-US" dirty="0"/>
              <a:t>Businesses must </a:t>
            </a:r>
            <a:r>
              <a:rPr lang="en-US" dirty="0">
                <a:solidFill>
                  <a:schemeClr val="accent1"/>
                </a:solidFill>
              </a:rPr>
              <a:t>securely store</a:t>
            </a:r>
            <a:r>
              <a:rPr lang="en-US" dirty="0"/>
              <a:t> the personal data, and the business may be </a:t>
            </a:r>
            <a:r>
              <a:rPr lang="en-US" dirty="0">
                <a:solidFill>
                  <a:schemeClr val="accent1"/>
                </a:solidFill>
              </a:rPr>
              <a:t>liable for damages</a:t>
            </a:r>
            <a:r>
              <a:rPr lang="en-US" dirty="0"/>
              <a:t> if a breach occurs and personal data is accessed.</a:t>
            </a:r>
          </a:p>
          <a:p>
            <a:pPr>
              <a:spcAft>
                <a:spcPts val="600"/>
              </a:spcAft>
            </a:pPr>
            <a:r>
              <a:rPr lang="en-US" dirty="0"/>
              <a:t>Businesses may be </a:t>
            </a:r>
            <a:r>
              <a:rPr lang="en-US" dirty="0">
                <a:solidFill>
                  <a:schemeClr val="accent1"/>
                </a:solidFill>
              </a:rPr>
              <a:t>liable for non-compliance</a:t>
            </a:r>
            <a:r>
              <a:rPr lang="en-US" dirty="0"/>
              <a:t> through enforcement by the California Attorney General (starting July 1, 2020): $2,500 to $7,500 per violation.</a:t>
            </a:r>
          </a:p>
          <a:p>
            <a:pPr marL="0" indent="0">
              <a:spcAft>
                <a:spcPts val="600"/>
              </a:spcAft>
              <a:buNone/>
            </a:pPr>
            <a:r>
              <a:rPr lang="en-US" b="1" dirty="0"/>
              <a:t>State Breach Notification Statutes</a:t>
            </a:r>
          </a:p>
          <a:p>
            <a:pPr>
              <a:spcBef>
                <a:spcPts val="0"/>
              </a:spcBef>
              <a:spcAft>
                <a:spcPts val="0"/>
              </a:spcAft>
            </a:pPr>
            <a:r>
              <a:rPr lang="en-US" dirty="0"/>
              <a:t>Most </a:t>
            </a:r>
            <a:r>
              <a:rPr lang="en-US" dirty="0">
                <a:solidFill>
                  <a:schemeClr val="accent1"/>
                </a:solidFill>
              </a:rPr>
              <a:t>require protection </a:t>
            </a:r>
            <a:r>
              <a:rPr lang="en-US" dirty="0"/>
              <a:t>of personal information.</a:t>
            </a:r>
          </a:p>
          <a:p>
            <a:pPr>
              <a:spcAft>
                <a:spcPts val="0"/>
              </a:spcAft>
            </a:pPr>
            <a:r>
              <a:rPr lang="en-US" dirty="0"/>
              <a:t>Depending on jurisdiction and specific circumstances, may </a:t>
            </a:r>
            <a:r>
              <a:rPr lang="en-US" dirty="0">
                <a:solidFill>
                  <a:schemeClr val="accent1"/>
                </a:solidFill>
              </a:rPr>
              <a:t>require notification</a:t>
            </a:r>
            <a:r>
              <a:rPr lang="en-US" dirty="0"/>
              <a:t> in the event of a breach to individuals, state authorities, or the media.</a:t>
            </a:r>
          </a:p>
          <a:p>
            <a:pPr>
              <a:spcAft>
                <a:spcPts val="0"/>
              </a:spcAft>
            </a:pPr>
            <a:r>
              <a:rPr lang="en-US" dirty="0"/>
              <a:t>No private rights of action, but may evoke </a:t>
            </a:r>
            <a:r>
              <a:rPr lang="en-US" dirty="0">
                <a:solidFill>
                  <a:schemeClr val="accent1"/>
                </a:solidFill>
              </a:rPr>
              <a:t>state regulatory investigations </a:t>
            </a:r>
            <a:r>
              <a:rPr lang="en-US" dirty="0"/>
              <a:t>or invite common law or other consumer protection </a:t>
            </a:r>
            <a:r>
              <a:rPr lang="en-US" dirty="0">
                <a:solidFill>
                  <a:schemeClr val="accent1"/>
                </a:solidFill>
              </a:rPr>
              <a:t>claims from plaintiffs</a:t>
            </a:r>
            <a:r>
              <a:rPr lang="en-US" dirty="0"/>
              <a:t>.</a:t>
            </a:r>
          </a:p>
          <a:p>
            <a:pPr marL="457200" lvl="1" indent="0">
              <a:spcAft>
                <a:spcPts val="600"/>
              </a:spcAft>
              <a:buNone/>
            </a:pPr>
            <a:endParaRPr lang="en-US" altLang="en-US" dirty="0"/>
          </a:p>
          <a:p>
            <a:endParaRPr lang="en-US" altLang="en-US" dirty="0"/>
          </a:p>
          <a:p>
            <a:endParaRPr lang="en-US" altLang="en-US" dirty="0"/>
          </a:p>
        </p:txBody>
      </p:sp>
      <p:sp>
        <p:nvSpPr>
          <p:cNvPr id="32772" name="Slide Number Placeholder 6">
            <a:extLst>
              <a:ext uri="{FF2B5EF4-FFF2-40B4-BE49-F238E27FC236}">
                <a16:creationId xmlns:a16="http://schemas.microsoft.com/office/drawing/2014/main" id="{BDB34C45-0F8F-43D3-8518-3EABF486A3C1}"/>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97035D-E37F-4952-A0A2-10D5B314454D}" type="slidenum">
              <a:rPr lang="en-US" altLang="en-US">
                <a:latin typeface="Segoe UI" panose="020B0502040204020203" pitchFamily="34" charset="0"/>
              </a:rPr>
              <a:pPr/>
              <a:t>20</a:t>
            </a:fld>
            <a:endParaRPr lang="en-US" altLang="en-US" dirty="0">
              <a:latin typeface="Segoe UI" panose="020B0502040204020203" pitchFamily="34" charset="0"/>
            </a:endParaRPr>
          </a:p>
        </p:txBody>
      </p:sp>
    </p:spTree>
    <p:extLst>
      <p:ext uri="{BB962C8B-B14F-4D97-AF65-F5344CB8AC3E}">
        <p14:creationId xmlns:p14="http://schemas.microsoft.com/office/powerpoint/2010/main" val="385699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C128C94-7826-4E95-9992-52FA4ED73087}"/>
              </a:ext>
            </a:extLst>
          </p:cNvPr>
          <p:cNvSpPr>
            <a:spLocks noGrp="1" noChangeArrowheads="1"/>
          </p:cNvSpPr>
          <p:nvPr>
            <p:ph type="title"/>
          </p:nvPr>
        </p:nvSpPr>
        <p:spPr/>
        <p:txBody>
          <a:bodyPr/>
          <a:lstStyle/>
          <a:p>
            <a:r>
              <a:rPr lang="en-US" altLang="en-US" b="1" dirty="0"/>
              <a:t>Health Declarations:</a:t>
            </a:r>
            <a:br>
              <a:rPr lang="en-US" altLang="en-US" b="1" dirty="0"/>
            </a:br>
            <a:r>
              <a:rPr lang="en-US" altLang="en-US" sz="2400" b="1" dirty="0">
                <a:solidFill>
                  <a:schemeClr val="accent1"/>
                </a:solidFill>
              </a:rPr>
              <a:t>Cross-Border Privacy &amp; Security</a:t>
            </a:r>
            <a:endParaRPr lang="en-US" altLang="en-US" b="1" dirty="0">
              <a:solidFill>
                <a:schemeClr val="accent1"/>
              </a:solidFill>
            </a:endParaRPr>
          </a:p>
        </p:txBody>
      </p:sp>
      <p:sp>
        <p:nvSpPr>
          <p:cNvPr id="32771" name="Content Placeholder 2">
            <a:extLst>
              <a:ext uri="{FF2B5EF4-FFF2-40B4-BE49-F238E27FC236}">
                <a16:creationId xmlns:a16="http://schemas.microsoft.com/office/drawing/2014/main" id="{6F93F7D2-D76F-4F32-8C4E-36812CF2569F}"/>
              </a:ext>
            </a:extLst>
          </p:cNvPr>
          <p:cNvSpPr>
            <a:spLocks noGrp="1" noChangeArrowheads="1"/>
          </p:cNvSpPr>
          <p:nvPr>
            <p:ph idx="1"/>
          </p:nvPr>
        </p:nvSpPr>
        <p:spPr/>
        <p:txBody>
          <a:bodyPr/>
          <a:lstStyle/>
          <a:p>
            <a:pPr marL="0" indent="0">
              <a:spcAft>
                <a:spcPts val="600"/>
              </a:spcAft>
              <a:buNone/>
            </a:pPr>
            <a:r>
              <a:rPr lang="en-US" altLang="en-US" b="1" dirty="0"/>
              <a:t>General Data Protection Regulation (GDPR)</a:t>
            </a:r>
          </a:p>
          <a:p>
            <a:pPr>
              <a:spcAft>
                <a:spcPts val="600"/>
              </a:spcAft>
            </a:pPr>
            <a:r>
              <a:rPr lang="en-US" dirty="0"/>
              <a:t>Provides rights to </a:t>
            </a:r>
            <a:r>
              <a:rPr lang="en-US" dirty="0">
                <a:solidFill>
                  <a:schemeClr val="accent1"/>
                </a:solidFill>
              </a:rPr>
              <a:t>employees </a:t>
            </a:r>
            <a:r>
              <a:rPr lang="en-US" dirty="0"/>
              <a:t>and</a:t>
            </a:r>
            <a:r>
              <a:rPr lang="en-US" dirty="0">
                <a:solidFill>
                  <a:schemeClr val="accent1"/>
                </a:solidFill>
              </a:rPr>
              <a:t> consumers </a:t>
            </a:r>
            <a:r>
              <a:rPr lang="en-US" dirty="0"/>
              <a:t>(collectively, Data Subjects) over their personal information.</a:t>
            </a:r>
          </a:p>
          <a:p>
            <a:pPr>
              <a:spcAft>
                <a:spcPts val="600"/>
              </a:spcAft>
            </a:pPr>
            <a:r>
              <a:rPr lang="en-US" dirty="0">
                <a:solidFill>
                  <a:schemeClr val="accent1"/>
                </a:solidFill>
              </a:rPr>
              <a:t>Health data </a:t>
            </a:r>
            <a:r>
              <a:rPr lang="en-US" dirty="0"/>
              <a:t>is considered </a:t>
            </a:r>
            <a:r>
              <a:rPr lang="en-US" dirty="0">
                <a:solidFill>
                  <a:schemeClr val="accent1"/>
                </a:solidFill>
              </a:rPr>
              <a:t>sensitive personal data</a:t>
            </a:r>
            <a:r>
              <a:rPr lang="en-US" dirty="0"/>
              <a:t>, which has </a:t>
            </a:r>
            <a:r>
              <a:rPr lang="en-US" dirty="0">
                <a:solidFill>
                  <a:schemeClr val="accent1"/>
                </a:solidFill>
              </a:rPr>
              <a:t>heightened requirements</a:t>
            </a:r>
            <a:r>
              <a:rPr lang="en-US" dirty="0"/>
              <a:t>.</a:t>
            </a:r>
          </a:p>
          <a:p>
            <a:pPr>
              <a:spcAft>
                <a:spcPts val="600"/>
              </a:spcAft>
            </a:pPr>
            <a:r>
              <a:rPr lang="en-US" dirty="0"/>
              <a:t>GDPR </a:t>
            </a:r>
            <a:r>
              <a:rPr lang="en-US" dirty="0">
                <a:solidFill>
                  <a:schemeClr val="accent1"/>
                </a:solidFill>
              </a:rPr>
              <a:t>suspends certain requirements </a:t>
            </a:r>
            <a:r>
              <a:rPr lang="en-US" dirty="0"/>
              <a:t>for processing sensitive personal data in connection with </a:t>
            </a:r>
            <a:r>
              <a:rPr lang="en-US" dirty="0">
                <a:solidFill>
                  <a:schemeClr val="accent1"/>
                </a:solidFill>
              </a:rPr>
              <a:t>combating a public health crisis</a:t>
            </a:r>
            <a:r>
              <a:rPr lang="en-US" dirty="0"/>
              <a:t>.  </a:t>
            </a:r>
          </a:p>
          <a:p>
            <a:pPr>
              <a:spcAft>
                <a:spcPts val="600"/>
              </a:spcAft>
            </a:pPr>
            <a:r>
              <a:rPr lang="en-US" dirty="0"/>
              <a:t>Still requires observation of transparency, accountability, data minimization, and prohibitions on unlawful disclosures or cross-border transfer of personal information.</a:t>
            </a:r>
          </a:p>
          <a:p>
            <a:pPr>
              <a:spcAft>
                <a:spcPts val="600"/>
              </a:spcAft>
            </a:pPr>
            <a:r>
              <a:rPr lang="en-US" altLang="en-US" dirty="0"/>
              <a:t>Enforced by Member State DPAs, with step sanctions for non-compliance: </a:t>
            </a:r>
            <a:r>
              <a:rPr lang="en-US" dirty="0">
                <a:solidFill>
                  <a:schemeClr val="accent1"/>
                </a:solidFill>
              </a:rPr>
              <a:t>€20 million or 4% of annual global turnover.</a:t>
            </a:r>
            <a:endParaRPr lang="en-US" altLang="en-US" dirty="0">
              <a:solidFill>
                <a:schemeClr val="accent1"/>
              </a:solidFill>
            </a:endParaRPr>
          </a:p>
          <a:p>
            <a:pPr marL="0" indent="0">
              <a:buNone/>
            </a:pPr>
            <a:endParaRPr lang="en-US" altLang="en-US" dirty="0"/>
          </a:p>
          <a:p>
            <a:endParaRPr lang="en-US" altLang="en-US" dirty="0"/>
          </a:p>
        </p:txBody>
      </p:sp>
      <p:sp>
        <p:nvSpPr>
          <p:cNvPr id="32772" name="Slide Number Placeholder 6">
            <a:extLst>
              <a:ext uri="{FF2B5EF4-FFF2-40B4-BE49-F238E27FC236}">
                <a16:creationId xmlns:a16="http://schemas.microsoft.com/office/drawing/2014/main" id="{BDB34C45-0F8F-43D3-8518-3EABF486A3C1}"/>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97035D-E37F-4952-A0A2-10D5B314454D}" type="slidenum">
              <a:rPr lang="en-US" altLang="en-US">
                <a:latin typeface="Segoe UI" panose="020B0502040204020203" pitchFamily="34" charset="0"/>
              </a:rPr>
              <a:pPr/>
              <a:t>21</a:t>
            </a:fld>
            <a:endParaRPr lang="en-US" altLang="en-US" dirty="0">
              <a:latin typeface="Segoe UI" panose="020B0502040204020203" pitchFamily="34" charset="0"/>
            </a:endParaRPr>
          </a:p>
        </p:txBody>
      </p:sp>
    </p:spTree>
    <p:extLst>
      <p:ext uri="{BB962C8B-B14F-4D97-AF65-F5344CB8AC3E}">
        <p14:creationId xmlns:p14="http://schemas.microsoft.com/office/powerpoint/2010/main" val="75637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C128C94-7826-4E95-9992-52FA4ED73087}"/>
              </a:ext>
            </a:extLst>
          </p:cNvPr>
          <p:cNvSpPr>
            <a:spLocks noGrp="1" noChangeArrowheads="1"/>
          </p:cNvSpPr>
          <p:nvPr>
            <p:ph type="title"/>
          </p:nvPr>
        </p:nvSpPr>
        <p:spPr/>
        <p:txBody>
          <a:bodyPr/>
          <a:lstStyle/>
          <a:p>
            <a:r>
              <a:rPr lang="en-US" altLang="en-US" b="1" dirty="0"/>
              <a:t>Health Declarations:</a:t>
            </a:r>
            <a:br>
              <a:rPr lang="en-US" altLang="en-US" b="1" dirty="0"/>
            </a:br>
            <a:r>
              <a:rPr lang="en-US" altLang="en-US" sz="2400" b="1" dirty="0">
                <a:solidFill>
                  <a:schemeClr val="accent1"/>
                </a:solidFill>
              </a:rPr>
              <a:t>Recommendations &amp; Best Practices</a:t>
            </a:r>
            <a:endParaRPr lang="en-US" altLang="en-US" b="1" dirty="0">
              <a:solidFill>
                <a:schemeClr val="accent1"/>
              </a:solidFill>
            </a:endParaRPr>
          </a:p>
        </p:txBody>
      </p:sp>
      <p:sp>
        <p:nvSpPr>
          <p:cNvPr id="32771" name="Content Placeholder 2">
            <a:extLst>
              <a:ext uri="{FF2B5EF4-FFF2-40B4-BE49-F238E27FC236}">
                <a16:creationId xmlns:a16="http://schemas.microsoft.com/office/drawing/2014/main" id="{6F93F7D2-D76F-4F32-8C4E-36812CF2569F}"/>
              </a:ext>
            </a:extLst>
          </p:cNvPr>
          <p:cNvSpPr>
            <a:spLocks noGrp="1" noChangeArrowheads="1"/>
          </p:cNvSpPr>
          <p:nvPr>
            <p:ph idx="1"/>
          </p:nvPr>
        </p:nvSpPr>
        <p:spPr/>
        <p:txBody>
          <a:bodyPr/>
          <a:lstStyle/>
          <a:p>
            <a:pPr lvl="0">
              <a:spcAft>
                <a:spcPts val="0"/>
              </a:spcAft>
            </a:pPr>
            <a:r>
              <a:rPr lang="en-US" dirty="0"/>
              <a:t>Provide </a:t>
            </a:r>
            <a:r>
              <a:rPr lang="en-US" dirty="0">
                <a:solidFill>
                  <a:schemeClr val="accent1"/>
                </a:solidFill>
              </a:rPr>
              <a:t>supplemental notice </a:t>
            </a:r>
            <a:r>
              <a:rPr lang="en-US" dirty="0"/>
              <a:t>to employees and customers at or before collection.</a:t>
            </a:r>
          </a:p>
          <a:p>
            <a:pPr lvl="1">
              <a:spcAft>
                <a:spcPts val="0"/>
              </a:spcAft>
            </a:pPr>
            <a:r>
              <a:rPr lang="en-US" dirty="0"/>
              <a:t>Notice of collection practices could be in updated privacy notice, back-to-work communications, training, or signage posted in conspicuous areas.</a:t>
            </a:r>
          </a:p>
          <a:p>
            <a:pPr lvl="0">
              <a:spcAft>
                <a:spcPts val="0"/>
              </a:spcAft>
            </a:pPr>
            <a:r>
              <a:rPr lang="en-US" dirty="0"/>
              <a:t>Observe </a:t>
            </a:r>
            <a:r>
              <a:rPr lang="en-US" dirty="0">
                <a:solidFill>
                  <a:schemeClr val="accent1"/>
                </a:solidFill>
              </a:rPr>
              <a:t>data minimization principles</a:t>
            </a:r>
            <a:r>
              <a:rPr lang="en-US" dirty="0"/>
              <a:t>.</a:t>
            </a:r>
            <a:r>
              <a:rPr lang="en-US" i="1" dirty="0"/>
              <a:t> </a:t>
            </a:r>
          </a:p>
          <a:p>
            <a:pPr lvl="1">
              <a:spcAft>
                <a:spcPts val="0"/>
              </a:spcAft>
            </a:pPr>
            <a:r>
              <a:rPr lang="en-US" dirty="0"/>
              <a:t>Consider a health declaration policy that records or logs no personal information.</a:t>
            </a:r>
          </a:p>
          <a:p>
            <a:pPr lvl="1">
              <a:spcAft>
                <a:spcPts val="0"/>
              </a:spcAft>
            </a:pPr>
            <a:r>
              <a:rPr lang="en-US" dirty="0"/>
              <a:t>Only collect personal information essential to protect public health.</a:t>
            </a:r>
          </a:p>
          <a:p>
            <a:pPr lvl="1">
              <a:spcAft>
                <a:spcPts val="0"/>
              </a:spcAft>
            </a:pPr>
            <a:r>
              <a:rPr lang="en-US" dirty="0"/>
              <a:t>Retain collected personal information for only as long as necessary.</a:t>
            </a:r>
          </a:p>
          <a:p>
            <a:pPr lvl="0">
              <a:spcAft>
                <a:spcPts val="0"/>
              </a:spcAft>
            </a:pPr>
            <a:r>
              <a:rPr lang="en-US" dirty="0"/>
              <a:t>Observe </a:t>
            </a:r>
            <a:r>
              <a:rPr lang="en-US" dirty="0">
                <a:solidFill>
                  <a:schemeClr val="accent1"/>
                </a:solidFill>
              </a:rPr>
              <a:t>disclosure limitations</a:t>
            </a:r>
            <a:r>
              <a:rPr lang="en-US" dirty="0"/>
              <a:t>.</a:t>
            </a:r>
          </a:p>
          <a:p>
            <a:pPr lvl="1">
              <a:spcAft>
                <a:spcPts val="0"/>
              </a:spcAft>
            </a:pPr>
            <a:r>
              <a:rPr lang="en-US" dirty="0"/>
              <a:t>Limit access to discrete personnel (</a:t>
            </a:r>
            <a:r>
              <a:rPr lang="en-US" i="1" dirty="0"/>
              <a:t>e.g.</a:t>
            </a:r>
            <a:r>
              <a:rPr lang="en-US" dirty="0"/>
              <a:t>, HR, management, security).</a:t>
            </a:r>
          </a:p>
          <a:p>
            <a:pPr lvl="1">
              <a:spcAft>
                <a:spcPts val="0"/>
              </a:spcAft>
            </a:pPr>
            <a:r>
              <a:rPr lang="en-US" dirty="0"/>
              <a:t>If possible, disclose personal information to third parties only when absolutely necessary or when required by law.</a:t>
            </a:r>
          </a:p>
          <a:p>
            <a:pPr lvl="0">
              <a:spcAft>
                <a:spcPts val="0"/>
              </a:spcAft>
            </a:pPr>
            <a:r>
              <a:rPr lang="en-US" dirty="0"/>
              <a:t>Implement </a:t>
            </a:r>
            <a:r>
              <a:rPr lang="en-US" dirty="0">
                <a:solidFill>
                  <a:schemeClr val="accent1"/>
                </a:solidFill>
              </a:rPr>
              <a:t>high</a:t>
            </a:r>
            <a:r>
              <a:rPr lang="en-US" dirty="0"/>
              <a:t> </a:t>
            </a:r>
            <a:r>
              <a:rPr lang="en-US" dirty="0">
                <a:solidFill>
                  <a:schemeClr val="accent1"/>
                </a:solidFill>
              </a:rPr>
              <a:t>security protocols </a:t>
            </a:r>
            <a:r>
              <a:rPr lang="en-US" dirty="0"/>
              <a:t>and issue cybersecurity reminders to employees to help </a:t>
            </a:r>
            <a:r>
              <a:rPr lang="en-US" dirty="0">
                <a:solidFill>
                  <a:schemeClr val="accent1"/>
                </a:solidFill>
              </a:rPr>
              <a:t>protect personal information</a:t>
            </a:r>
            <a:r>
              <a:rPr lang="en-US" dirty="0"/>
              <a:t>.</a:t>
            </a:r>
          </a:p>
        </p:txBody>
      </p:sp>
      <p:sp>
        <p:nvSpPr>
          <p:cNvPr id="32772" name="Slide Number Placeholder 6">
            <a:extLst>
              <a:ext uri="{FF2B5EF4-FFF2-40B4-BE49-F238E27FC236}">
                <a16:creationId xmlns:a16="http://schemas.microsoft.com/office/drawing/2014/main" id="{BDB34C45-0F8F-43D3-8518-3EABF486A3C1}"/>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97035D-E37F-4952-A0A2-10D5B314454D}" type="slidenum">
              <a:rPr lang="en-US" altLang="en-US">
                <a:latin typeface="Segoe UI" panose="020B0502040204020203" pitchFamily="34" charset="0"/>
              </a:rPr>
              <a:pPr/>
              <a:t>22</a:t>
            </a:fld>
            <a:endParaRPr lang="en-US" altLang="en-US" dirty="0">
              <a:latin typeface="Segoe UI" panose="020B0502040204020203" pitchFamily="34" charset="0"/>
            </a:endParaRPr>
          </a:p>
        </p:txBody>
      </p:sp>
    </p:spTree>
    <p:extLst>
      <p:ext uri="{BB962C8B-B14F-4D97-AF65-F5344CB8AC3E}">
        <p14:creationId xmlns:p14="http://schemas.microsoft.com/office/powerpoint/2010/main" val="112521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B6EA-DD58-433B-A868-464178A4D9B2}"/>
              </a:ext>
            </a:extLst>
          </p:cNvPr>
          <p:cNvSpPr>
            <a:spLocks noGrp="1"/>
          </p:cNvSpPr>
          <p:nvPr>
            <p:ph type="title"/>
          </p:nvPr>
        </p:nvSpPr>
        <p:spPr/>
        <p:txBody>
          <a:bodyPr/>
          <a:lstStyle/>
          <a:p>
            <a:r>
              <a:rPr lang="en-US" dirty="0"/>
              <a:t>Thermal screening</a:t>
            </a:r>
          </a:p>
        </p:txBody>
      </p:sp>
    </p:spTree>
    <p:extLst>
      <p:ext uri="{BB962C8B-B14F-4D97-AF65-F5344CB8AC3E}">
        <p14:creationId xmlns:p14="http://schemas.microsoft.com/office/powerpoint/2010/main" val="232857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8742-00B0-418F-A455-6F4142A6620F}"/>
              </a:ext>
            </a:extLst>
          </p:cNvPr>
          <p:cNvSpPr>
            <a:spLocks noGrp="1"/>
          </p:cNvSpPr>
          <p:nvPr>
            <p:ph type="title"/>
          </p:nvPr>
        </p:nvSpPr>
        <p:spPr>
          <a:xfrm>
            <a:off x="308610" y="381000"/>
            <a:ext cx="3377143" cy="884195"/>
          </a:xfrm>
        </p:spPr>
        <p:txBody>
          <a:bodyPr anchor="t" anchorCtr="0">
            <a:normAutofit/>
          </a:bodyPr>
          <a:lstStyle/>
          <a:p>
            <a:pPr>
              <a:lnSpc>
                <a:spcPct val="90000"/>
              </a:lnSpc>
            </a:pPr>
            <a:r>
              <a:rPr lang="en-US" sz="2600" b="1" dirty="0"/>
              <a:t>Thermal Screening:</a:t>
            </a:r>
            <a:br>
              <a:rPr lang="en-US" sz="2600" b="1" dirty="0"/>
            </a:br>
            <a:r>
              <a:rPr lang="en-US" sz="2600" b="1" dirty="0">
                <a:solidFill>
                  <a:schemeClr val="accent1"/>
                </a:solidFill>
              </a:rPr>
              <a:t>Overview</a:t>
            </a:r>
          </a:p>
        </p:txBody>
      </p:sp>
      <p:sp>
        <p:nvSpPr>
          <p:cNvPr id="3" name="Content Placeholder 2">
            <a:extLst>
              <a:ext uri="{FF2B5EF4-FFF2-40B4-BE49-F238E27FC236}">
                <a16:creationId xmlns:a16="http://schemas.microsoft.com/office/drawing/2014/main" id="{2947D401-0137-43FC-BCA2-43F67A47E3B6}"/>
              </a:ext>
            </a:extLst>
          </p:cNvPr>
          <p:cNvSpPr>
            <a:spLocks noGrp="1"/>
          </p:cNvSpPr>
          <p:nvPr>
            <p:ph idx="1"/>
          </p:nvPr>
        </p:nvSpPr>
        <p:spPr>
          <a:xfrm>
            <a:off x="308610" y="1431121"/>
            <a:ext cx="4491990" cy="4436279"/>
          </a:xfrm>
          <a:solidFill>
            <a:schemeClr val="bg1"/>
          </a:solidFill>
        </p:spPr>
        <p:txBody>
          <a:bodyPr>
            <a:noAutofit/>
          </a:bodyPr>
          <a:lstStyle/>
          <a:p>
            <a:pPr marL="0" indent="0">
              <a:buNone/>
            </a:pPr>
            <a:r>
              <a:rPr lang="en-US" dirty="0"/>
              <a:t>Temperature checks and even thermal imaging are expected to be a large part of reopening plans. In fact, the CDC and certain state and local authorities have issued guidance on temperature screening.</a:t>
            </a:r>
            <a:endParaRPr lang="en-US" b="1" dirty="0"/>
          </a:p>
          <a:p>
            <a:pPr marL="0" indent="0">
              <a:buNone/>
            </a:pPr>
            <a:r>
              <a:rPr lang="en-US" sz="1600" b="1" dirty="0"/>
              <a:t>Temperature Checks</a:t>
            </a:r>
          </a:p>
          <a:p>
            <a:r>
              <a:rPr lang="en-US" sz="1400" dirty="0"/>
              <a:t>Point of entry control measure and/or routine monitoring.</a:t>
            </a:r>
          </a:p>
          <a:p>
            <a:r>
              <a:rPr lang="en-US" sz="1400" dirty="0"/>
              <a:t>Use of contact or contactless thermometers.</a:t>
            </a:r>
          </a:p>
          <a:p>
            <a:r>
              <a:rPr lang="en-US" sz="1400" dirty="0"/>
              <a:t>Administered by personnel, self-administered, or through a kiosk (</a:t>
            </a:r>
            <a:r>
              <a:rPr lang="en-US" sz="1400" i="1" dirty="0"/>
              <a:t>e.g.</a:t>
            </a:r>
            <a:r>
              <a:rPr lang="en-US" sz="1400" dirty="0"/>
              <a:t>, PopID).</a:t>
            </a:r>
          </a:p>
          <a:p>
            <a:pPr marL="0" indent="0">
              <a:buNone/>
            </a:pPr>
            <a:r>
              <a:rPr lang="en-US" sz="1600" b="1" dirty="0"/>
              <a:t>Thermal Cameras</a:t>
            </a:r>
          </a:p>
          <a:p>
            <a:r>
              <a:rPr lang="en-US" sz="1400" dirty="0"/>
              <a:t>Imaging devices meant to employ temperature screenings at point of entry.</a:t>
            </a:r>
          </a:p>
          <a:p>
            <a:r>
              <a:rPr lang="en-US" sz="1400" dirty="0"/>
              <a:t>May or may not contain audio (special considerations for wiretapping if audio).</a:t>
            </a:r>
          </a:p>
        </p:txBody>
      </p:sp>
      <p:pic>
        <p:nvPicPr>
          <p:cNvPr id="6" name="Picture 5">
            <a:extLst>
              <a:ext uri="{FF2B5EF4-FFF2-40B4-BE49-F238E27FC236}">
                <a16:creationId xmlns:a16="http://schemas.microsoft.com/office/drawing/2014/main" id="{AF512DC4-7507-43C2-9EE4-8383534DCF9C}"/>
              </a:ext>
            </a:extLst>
          </p:cNvPr>
          <p:cNvPicPr>
            <a:picLocks noChangeAspect="1"/>
          </p:cNvPicPr>
          <p:nvPr/>
        </p:nvPicPr>
        <p:blipFill rotWithShape="1">
          <a:blip r:embed="rId2">
            <a:extLst>
              <a:ext uri="{28A0092B-C50C-407E-A947-70E740481C1C}">
                <a14:useLocalDpi xmlns:a14="http://schemas.microsoft.com/office/drawing/2010/main" val="0"/>
              </a:ext>
            </a:extLst>
          </a:blip>
          <a:srcRect l="50501" r="8860"/>
          <a:stretch/>
        </p:blipFill>
        <p:spPr>
          <a:xfrm>
            <a:off x="4953000" y="-1"/>
            <a:ext cx="4191000" cy="6858001"/>
          </a:xfrm>
          <a:prstGeom prst="rect">
            <a:avLst/>
          </a:prstGeom>
        </p:spPr>
      </p:pic>
      <p:sp>
        <p:nvSpPr>
          <p:cNvPr id="4" name="Slide Number Placeholder 6">
            <a:extLst>
              <a:ext uri="{FF2B5EF4-FFF2-40B4-BE49-F238E27FC236}">
                <a16:creationId xmlns:a16="http://schemas.microsoft.com/office/drawing/2014/main" id="{4F442CF6-BA4B-4893-8B08-74CD276958EE}"/>
              </a:ext>
            </a:extLst>
          </p:cNvPr>
          <p:cNvSpPr>
            <a:spLocks noGrp="1"/>
          </p:cNvSpPr>
          <p:nvPr>
            <p:ph type="sldNum" sz="quarter" idx="10"/>
          </p:nvPr>
        </p:nvSpPr>
        <p:spPr>
          <a:xfrm>
            <a:off x="6777990" y="6356944"/>
            <a:ext cx="2057400" cy="365125"/>
          </a:xfrm>
        </p:spPr>
        <p:txBody>
          <a:bodyPr>
            <a:normAutofit/>
          </a:bodyPr>
          <a:lstStyle/>
          <a:p>
            <a:pPr>
              <a:spcAft>
                <a:spcPts val="600"/>
              </a:spcAft>
            </a:pPr>
            <a:fld id="{4740DBA0-205B-4AAB-8579-AEC630458AEF}" type="slidenum">
              <a:rPr lang="en-US" altLang="en-US">
                <a:solidFill>
                  <a:schemeClr val="bg1"/>
                </a:solidFill>
              </a:rPr>
              <a:pPr>
                <a:spcAft>
                  <a:spcPts val="600"/>
                </a:spcAft>
              </a:pPr>
              <a:t>24</a:t>
            </a:fld>
            <a:endParaRPr lang="en-US" altLang="en-US" dirty="0">
              <a:solidFill>
                <a:schemeClr val="bg1"/>
              </a:solidFill>
            </a:endParaRPr>
          </a:p>
        </p:txBody>
      </p:sp>
    </p:spTree>
    <p:extLst>
      <p:ext uri="{BB962C8B-B14F-4D97-AF65-F5344CB8AC3E}">
        <p14:creationId xmlns:p14="http://schemas.microsoft.com/office/powerpoint/2010/main" val="55698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8742-00B0-418F-A455-6F4142A6620F}"/>
              </a:ext>
            </a:extLst>
          </p:cNvPr>
          <p:cNvSpPr>
            <a:spLocks noGrp="1"/>
          </p:cNvSpPr>
          <p:nvPr>
            <p:ph type="title"/>
          </p:nvPr>
        </p:nvSpPr>
        <p:spPr/>
        <p:txBody>
          <a:bodyPr/>
          <a:lstStyle/>
          <a:p>
            <a:r>
              <a:rPr lang="en-US" b="1" dirty="0"/>
              <a:t>Thermal Screening:</a:t>
            </a:r>
            <a:br>
              <a:rPr lang="en-US" b="1" dirty="0"/>
            </a:br>
            <a:r>
              <a:rPr lang="en-US" sz="2400" b="1" dirty="0">
                <a:solidFill>
                  <a:schemeClr val="accent1"/>
                </a:solidFill>
              </a:rPr>
              <a:t>Federal Privacy &amp; Security</a:t>
            </a:r>
            <a:endParaRPr lang="en-US" b="1" dirty="0">
              <a:solidFill>
                <a:schemeClr val="accent1"/>
              </a:solidFill>
            </a:endParaRPr>
          </a:p>
        </p:txBody>
      </p:sp>
      <p:sp>
        <p:nvSpPr>
          <p:cNvPr id="3" name="Content Placeholder 2">
            <a:extLst>
              <a:ext uri="{FF2B5EF4-FFF2-40B4-BE49-F238E27FC236}">
                <a16:creationId xmlns:a16="http://schemas.microsoft.com/office/drawing/2014/main" id="{2947D401-0137-43FC-BCA2-43F67A47E3B6}"/>
              </a:ext>
            </a:extLst>
          </p:cNvPr>
          <p:cNvSpPr>
            <a:spLocks noGrp="1"/>
          </p:cNvSpPr>
          <p:nvPr>
            <p:ph idx="1"/>
          </p:nvPr>
        </p:nvSpPr>
        <p:spPr/>
        <p:txBody>
          <a:bodyPr/>
          <a:lstStyle/>
          <a:p>
            <a:pPr marL="0" indent="0">
              <a:buNone/>
            </a:pPr>
            <a:r>
              <a:rPr lang="en-US" altLang="en-US" b="1" dirty="0"/>
              <a:t>Health Insurance Portability &amp; Accountability Act (HIPAA)</a:t>
            </a:r>
          </a:p>
          <a:p>
            <a:r>
              <a:rPr lang="en-US" altLang="en-US" dirty="0"/>
              <a:t>Thermal information collected by a </a:t>
            </a:r>
            <a:r>
              <a:rPr lang="en-US" altLang="en-US" dirty="0">
                <a:solidFill>
                  <a:schemeClr val="accent1"/>
                </a:solidFill>
              </a:rPr>
              <a:t>covered entity </a:t>
            </a:r>
            <a:r>
              <a:rPr lang="en-US" altLang="en-US" dirty="0"/>
              <a:t>is </a:t>
            </a:r>
            <a:r>
              <a:rPr lang="en-US" altLang="en-US" dirty="0">
                <a:solidFill>
                  <a:schemeClr val="accent1"/>
                </a:solidFill>
              </a:rPr>
              <a:t>personal health information</a:t>
            </a:r>
            <a:r>
              <a:rPr lang="en-US" altLang="en-US" dirty="0"/>
              <a:t>.</a:t>
            </a:r>
          </a:p>
          <a:p>
            <a:r>
              <a:rPr lang="en-US" altLang="en-US" dirty="0"/>
              <a:t>State corollaries may be applicable.</a:t>
            </a:r>
          </a:p>
          <a:p>
            <a:pPr marL="0" indent="0">
              <a:buNone/>
            </a:pPr>
            <a:endParaRPr lang="en-US" altLang="en-US" dirty="0"/>
          </a:p>
          <a:p>
            <a:pPr marL="0" indent="0">
              <a:buNone/>
            </a:pPr>
            <a:r>
              <a:rPr lang="en-US" altLang="en-US" b="1" dirty="0"/>
              <a:t>Americans with Disabilities Act (ADA)</a:t>
            </a:r>
          </a:p>
          <a:p>
            <a:r>
              <a:rPr lang="en-US" altLang="en-US" dirty="0"/>
              <a:t>The EEOC has issued guidance that employers may ask employees to submit to temperature screening (pandemic is considered a “direct threat”).</a:t>
            </a:r>
          </a:p>
          <a:p>
            <a:endParaRPr lang="en-US" altLang="en-US" dirty="0"/>
          </a:p>
          <a:p>
            <a:pPr marL="0" indent="0">
              <a:buNone/>
            </a:pPr>
            <a:r>
              <a:rPr lang="en-US" altLang="en-US" b="1" dirty="0"/>
              <a:t>FTC Act</a:t>
            </a:r>
          </a:p>
          <a:p>
            <a:r>
              <a:rPr lang="en-US" altLang="en-US" dirty="0"/>
              <a:t>Requires </a:t>
            </a:r>
            <a:r>
              <a:rPr lang="en-US" altLang="en-US" dirty="0">
                <a:solidFill>
                  <a:schemeClr val="accent1"/>
                </a:solidFill>
              </a:rPr>
              <a:t>transparency</a:t>
            </a:r>
            <a:r>
              <a:rPr lang="en-US" altLang="en-US" dirty="0"/>
              <a:t> and </a:t>
            </a:r>
            <a:r>
              <a:rPr lang="en-US" altLang="en-US" dirty="0">
                <a:solidFill>
                  <a:schemeClr val="accent1"/>
                </a:solidFill>
              </a:rPr>
              <a:t>security</a:t>
            </a:r>
            <a:r>
              <a:rPr lang="en-US" altLang="en-US" dirty="0"/>
              <a:t> by regulating unfair or deceptive practices.</a:t>
            </a:r>
          </a:p>
          <a:p>
            <a:endParaRPr lang="en-US" altLang="en-US" sz="1600" dirty="0"/>
          </a:p>
          <a:p>
            <a:endParaRPr lang="en-US" altLang="en-US" dirty="0"/>
          </a:p>
          <a:p>
            <a:pPr marL="0" indent="0">
              <a:buNone/>
            </a:pPr>
            <a:endParaRPr lang="en-US" dirty="0"/>
          </a:p>
          <a:p>
            <a:endParaRPr lang="en-US" dirty="0"/>
          </a:p>
        </p:txBody>
      </p:sp>
      <p:sp>
        <p:nvSpPr>
          <p:cNvPr id="4" name="Slide Number Placeholder 6">
            <a:extLst>
              <a:ext uri="{FF2B5EF4-FFF2-40B4-BE49-F238E27FC236}">
                <a16:creationId xmlns:a16="http://schemas.microsoft.com/office/drawing/2014/main" id="{4F442CF6-BA4B-4893-8B08-74CD276958EE}"/>
              </a:ext>
            </a:extLst>
          </p:cNvPr>
          <p:cNvSpPr>
            <a:spLocks noGrp="1"/>
          </p:cNvSpPr>
          <p:nvPr>
            <p:ph type="sldNum" sz="quarter" idx="10"/>
          </p:nvPr>
        </p:nvSpPr>
        <p:spPr/>
        <p:txBody>
          <a:bodyPr/>
          <a:lstStyle/>
          <a:p>
            <a:fld id="{4740DBA0-205B-4AAB-8579-AEC630458AEF}" type="slidenum">
              <a:rPr lang="en-US" altLang="en-US" smtClean="0"/>
              <a:pPr/>
              <a:t>25</a:t>
            </a:fld>
            <a:endParaRPr lang="en-US" altLang="en-US" dirty="0"/>
          </a:p>
        </p:txBody>
      </p:sp>
    </p:spTree>
    <p:extLst>
      <p:ext uri="{BB962C8B-B14F-4D97-AF65-F5344CB8AC3E}">
        <p14:creationId xmlns:p14="http://schemas.microsoft.com/office/powerpoint/2010/main" val="11918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8742-00B0-418F-A455-6F4142A6620F}"/>
              </a:ext>
            </a:extLst>
          </p:cNvPr>
          <p:cNvSpPr>
            <a:spLocks noGrp="1"/>
          </p:cNvSpPr>
          <p:nvPr>
            <p:ph type="title"/>
          </p:nvPr>
        </p:nvSpPr>
        <p:spPr/>
        <p:txBody>
          <a:bodyPr/>
          <a:lstStyle/>
          <a:p>
            <a:r>
              <a:rPr lang="en-US" b="1" dirty="0"/>
              <a:t>Thermal Screening:</a:t>
            </a:r>
            <a:br>
              <a:rPr lang="en-US" b="1" dirty="0"/>
            </a:br>
            <a:r>
              <a:rPr lang="en-US" sz="2400" b="1" dirty="0">
                <a:solidFill>
                  <a:schemeClr val="accent1"/>
                </a:solidFill>
              </a:rPr>
              <a:t>Recommendations &amp; Best Practices</a:t>
            </a:r>
            <a:endParaRPr lang="en-US" b="1" dirty="0">
              <a:solidFill>
                <a:schemeClr val="accent1"/>
              </a:solidFill>
            </a:endParaRPr>
          </a:p>
        </p:txBody>
      </p:sp>
      <p:sp>
        <p:nvSpPr>
          <p:cNvPr id="3" name="Content Placeholder 2">
            <a:extLst>
              <a:ext uri="{FF2B5EF4-FFF2-40B4-BE49-F238E27FC236}">
                <a16:creationId xmlns:a16="http://schemas.microsoft.com/office/drawing/2014/main" id="{2947D401-0137-43FC-BCA2-43F67A47E3B6}"/>
              </a:ext>
            </a:extLst>
          </p:cNvPr>
          <p:cNvSpPr>
            <a:spLocks noGrp="1"/>
          </p:cNvSpPr>
          <p:nvPr>
            <p:ph idx="1"/>
          </p:nvPr>
        </p:nvSpPr>
        <p:spPr/>
        <p:txBody>
          <a:bodyPr/>
          <a:lstStyle/>
          <a:p>
            <a:endParaRPr lang="en-US" dirty="0"/>
          </a:p>
          <a:p>
            <a:endParaRPr lang="en-US" dirty="0"/>
          </a:p>
        </p:txBody>
      </p:sp>
      <p:sp>
        <p:nvSpPr>
          <p:cNvPr id="4" name="Slide Number Placeholder 6">
            <a:extLst>
              <a:ext uri="{FF2B5EF4-FFF2-40B4-BE49-F238E27FC236}">
                <a16:creationId xmlns:a16="http://schemas.microsoft.com/office/drawing/2014/main" id="{4F442CF6-BA4B-4893-8B08-74CD276958EE}"/>
              </a:ext>
            </a:extLst>
          </p:cNvPr>
          <p:cNvSpPr>
            <a:spLocks noGrp="1"/>
          </p:cNvSpPr>
          <p:nvPr>
            <p:ph type="sldNum" sz="quarter" idx="10"/>
          </p:nvPr>
        </p:nvSpPr>
        <p:spPr/>
        <p:txBody>
          <a:bodyPr/>
          <a:lstStyle/>
          <a:p>
            <a:fld id="{4740DBA0-205B-4AAB-8579-AEC630458AEF}" type="slidenum">
              <a:rPr lang="en-US" altLang="en-US" smtClean="0"/>
              <a:pPr/>
              <a:t>26</a:t>
            </a:fld>
            <a:endParaRPr lang="en-US" altLang="en-US" dirty="0"/>
          </a:p>
        </p:txBody>
      </p:sp>
      <p:sp>
        <p:nvSpPr>
          <p:cNvPr id="6" name="Content Placeholder 2">
            <a:extLst>
              <a:ext uri="{FF2B5EF4-FFF2-40B4-BE49-F238E27FC236}">
                <a16:creationId xmlns:a16="http://schemas.microsoft.com/office/drawing/2014/main" id="{A2EA00DD-3155-4BBE-828E-C8A0DF9D2246}"/>
              </a:ext>
            </a:extLst>
          </p:cNvPr>
          <p:cNvSpPr txBox="1">
            <a:spLocks/>
          </p:cNvSpPr>
          <p:nvPr/>
        </p:nvSpPr>
        <p:spPr bwMode="auto">
          <a:xfrm>
            <a:off x="609600" y="1600200"/>
            <a:ext cx="8229600"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ct val="0"/>
              </a:spcAft>
              <a:buClr>
                <a:schemeClr val="tx1"/>
              </a:buClr>
              <a:buFont typeface="Arial" panose="020B0604020202020204" pitchFamily="34" charset="0"/>
              <a:buChar char="•"/>
              <a:defRPr sz="18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ts val="600"/>
              </a:spcBef>
              <a:spcAft>
                <a:spcPct val="0"/>
              </a:spcAft>
              <a:buClr>
                <a:schemeClr val="tx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1" fontAlgn="base" hangingPunct="1">
              <a:spcBef>
                <a:spcPts val="600"/>
              </a:spcBef>
              <a:spcAft>
                <a:spcPct val="0"/>
              </a:spcAft>
              <a:buClr>
                <a:schemeClr val="tx1"/>
              </a:buClr>
              <a:buChar char="•"/>
              <a:defRPr sz="14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ts val="600"/>
              </a:spcBef>
              <a:spcAft>
                <a:spcPct val="0"/>
              </a:spcAft>
              <a:buClr>
                <a:schemeClr val="tx1"/>
              </a:buClr>
              <a:buChar char="–"/>
              <a:defRPr sz="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ts val="600"/>
              </a:spcBef>
              <a:spcAft>
                <a:spcPct val="0"/>
              </a:spcAft>
              <a:buClr>
                <a:schemeClr val="tx1"/>
              </a:buClr>
              <a:buChar char="»"/>
              <a:defRPr sz="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Aft>
                <a:spcPts val="0"/>
              </a:spcAft>
            </a:pPr>
            <a:r>
              <a:rPr lang="en-US" dirty="0"/>
              <a:t>Provide a </a:t>
            </a:r>
            <a:r>
              <a:rPr lang="en-US" dirty="0">
                <a:solidFill>
                  <a:schemeClr val="accent1"/>
                </a:solidFill>
              </a:rPr>
              <a:t>private</a:t>
            </a:r>
            <a:r>
              <a:rPr lang="en-US" dirty="0"/>
              <a:t> or </a:t>
            </a:r>
            <a:r>
              <a:rPr lang="en-US" dirty="0">
                <a:solidFill>
                  <a:schemeClr val="accent1"/>
                </a:solidFill>
              </a:rPr>
              <a:t>quasi-private</a:t>
            </a:r>
            <a:r>
              <a:rPr lang="en-US" dirty="0"/>
              <a:t> area for screening, if possible.</a:t>
            </a:r>
          </a:p>
          <a:p>
            <a:pPr>
              <a:spcAft>
                <a:spcPts val="0"/>
              </a:spcAft>
            </a:pPr>
            <a:r>
              <a:rPr lang="en-US" dirty="0"/>
              <a:t>Administer </a:t>
            </a:r>
            <a:r>
              <a:rPr lang="en-US" dirty="0">
                <a:solidFill>
                  <a:srgbClr val="C00000"/>
                </a:solidFill>
              </a:rPr>
              <a:t>least intrusive </a:t>
            </a:r>
            <a:r>
              <a:rPr lang="en-US" dirty="0"/>
              <a:t>measures on a </a:t>
            </a:r>
            <a:r>
              <a:rPr lang="en-US" dirty="0">
                <a:solidFill>
                  <a:srgbClr val="C00000"/>
                </a:solidFill>
              </a:rPr>
              <a:t>consistent basis</a:t>
            </a:r>
            <a:r>
              <a:rPr lang="en-US" dirty="0"/>
              <a:t>.</a:t>
            </a:r>
            <a:endParaRPr lang="en-US" dirty="0">
              <a:solidFill>
                <a:schemeClr val="accent1"/>
              </a:solidFill>
            </a:endParaRPr>
          </a:p>
          <a:p>
            <a:pPr>
              <a:spcAft>
                <a:spcPts val="0"/>
              </a:spcAft>
            </a:pPr>
            <a:r>
              <a:rPr lang="en-US" dirty="0">
                <a:solidFill>
                  <a:schemeClr val="accent1"/>
                </a:solidFill>
              </a:rPr>
              <a:t>Train employees </a:t>
            </a:r>
            <a:r>
              <a:rPr lang="en-US" dirty="0"/>
              <a:t>on the proper administration of screenings.</a:t>
            </a:r>
          </a:p>
          <a:p>
            <a:pPr>
              <a:spcAft>
                <a:spcPts val="0"/>
              </a:spcAft>
            </a:pPr>
            <a:r>
              <a:rPr lang="en-US" dirty="0">
                <a:solidFill>
                  <a:schemeClr val="accent1"/>
                </a:solidFill>
              </a:rPr>
              <a:t>Develop protocol </a:t>
            </a:r>
            <a:r>
              <a:rPr lang="en-US" dirty="0"/>
              <a:t>for identifying and responding to high-risk individuals.</a:t>
            </a:r>
          </a:p>
          <a:p>
            <a:pPr>
              <a:spcAft>
                <a:spcPts val="0"/>
              </a:spcAft>
            </a:pPr>
            <a:r>
              <a:rPr lang="en-US" dirty="0"/>
              <a:t>Provide </a:t>
            </a:r>
            <a:r>
              <a:rPr lang="en-US" dirty="0">
                <a:solidFill>
                  <a:schemeClr val="accent1"/>
                </a:solidFill>
              </a:rPr>
              <a:t>supplemental notice </a:t>
            </a:r>
            <a:r>
              <a:rPr lang="en-US" dirty="0"/>
              <a:t>to employees and customers at or before collection.</a:t>
            </a:r>
          </a:p>
          <a:p>
            <a:pPr>
              <a:spcAft>
                <a:spcPts val="0"/>
              </a:spcAft>
            </a:pPr>
            <a:r>
              <a:rPr lang="en-US" dirty="0"/>
              <a:t>Adhere to rigorous </a:t>
            </a:r>
            <a:r>
              <a:rPr lang="en-US" dirty="0">
                <a:solidFill>
                  <a:schemeClr val="accent1"/>
                </a:solidFill>
              </a:rPr>
              <a:t>data minimization principles </a:t>
            </a:r>
            <a:r>
              <a:rPr lang="en-US" dirty="0"/>
              <a:t>– record no data, if possible.</a:t>
            </a:r>
          </a:p>
          <a:p>
            <a:pPr>
              <a:spcAft>
                <a:spcPts val="0"/>
              </a:spcAft>
            </a:pPr>
            <a:r>
              <a:rPr lang="en-US" dirty="0"/>
              <a:t>Observe </a:t>
            </a:r>
            <a:r>
              <a:rPr lang="en-US" dirty="0">
                <a:solidFill>
                  <a:schemeClr val="accent1"/>
                </a:solidFill>
              </a:rPr>
              <a:t>disclosure limitations</a:t>
            </a:r>
            <a:r>
              <a:rPr lang="en-US" dirty="0"/>
              <a:t>:</a:t>
            </a:r>
          </a:p>
          <a:p>
            <a:pPr lvl="1">
              <a:spcAft>
                <a:spcPts val="0"/>
              </a:spcAft>
            </a:pPr>
            <a:r>
              <a:rPr lang="en-US" sz="1800" dirty="0"/>
              <a:t>Limit access to discrete personnel (</a:t>
            </a:r>
            <a:r>
              <a:rPr lang="en-US" sz="1800" i="1" dirty="0"/>
              <a:t>e.g.</a:t>
            </a:r>
            <a:r>
              <a:rPr lang="en-US" sz="1800" dirty="0"/>
              <a:t>, HR, management, security).</a:t>
            </a:r>
          </a:p>
          <a:p>
            <a:pPr lvl="1">
              <a:spcAft>
                <a:spcPts val="0"/>
              </a:spcAft>
            </a:pPr>
            <a:r>
              <a:rPr lang="en-US" sz="1800" dirty="0"/>
              <a:t>If possible, disclose temperature results to third parties only when absolutely necessary or when required by law.</a:t>
            </a:r>
          </a:p>
          <a:p>
            <a:pPr>
              <a:spcAft>
                <a:spcPts val="0"/>
              </a:spcAft>
            </a:pPr>
            <a:r>
              <a:rPr lang="en-US" dirty="0"/>
              <a:t>Implement </a:t>
            </a:r>
            <a:r>
              <a:rPr lang="en-US" dirty="0">
                <a:solidFill>
                  <a:schemeClr val="accent1"/>
                </a:solidFill>
              </a:rPr>
              <a:t>security protocols </a:t>
            </a:r>
            <a:r>
              <a:rPr lang="en-US" dirty="0"/>
              <a:t>and issue cybersecurity reminders to employees to help </a:t>
            </a:r>
            <a:r>
              <a:rPr lang="en-US" dirty="0">
                <a:solidFill>
                  <a:schemeClr val="accent1"/>
                </a:solidFill>
              </a:rPr>
              <a:t>protect personal information.</a:t>
            </a:r>
            <a:endParaRPr lang="en-US" dirty="0"/>
          </a:p>
          <a:p>
            <a:endParaRPr lang="en-US" kern="0" dirty="0"/>
          </a:p>
        </p:txBody>
      </p:sp>
    </p:spTree>
    <p:extLst>
      <p:ext uri="{BB962C8B-B14F-4D97-AF65-F5344CB8AC3E}">
        <p14:creationId xmlns:p14="http://schemas.microsoft.com/office/powerpoint/2010/main" val="285122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B6EA-DD58-433B-A868-464178A4D9B2}"/>
              </a:ext>
            </a:extLst>
          </p:cNvPr>
          <p:cNvSpPr>
            <a:spLocks noGrp="1"/>
          </p:cNvSpPr>
          <p:nvPr>
            <p:ph type="title"/>
          </p:nvPr>
        </p:nvSpPr>
        <p:spPr/>
        <p:txBody>
          <a:bodyPr/>
          <a:lstStyle/>
          <a:p>
            <a:r>
              <a:rPr lang="en-US" dirty="0"/>
              <a:t>Contact tracing</a:t>
            </a:r>
          </a:p>
        </p:txBody>
      </p:sp>
    </p:spTree>
    <p:extLst>
      <p:ext uri="{BB962C8B-B14F-4D97-AF65-F5344CB8AC3E}">
        <p14:creationId xmlns:p14="http://schemas.microsoft.com/office/powerpoint/2010/main" val="374949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28AA-5953-46C0-8B58-ED3360E9EC7B}"/>
              </a:ext>
            </a:extLst>
          </p:cNvPr>
          <p:cNvSpPr>
            <a:spLocks noGrp="1"/>
          </p:cNvSpPr>
          <p:nvPr>
            <p:ph type="title"/>
          </p:nvPr>
        </p:nvSpPr>
        <p:spPr>
          <a:xfrm>
            <a:off x="308610" y="228600"/>
            <a:ext cx="3377143" cy="1111517"/>
          </a:xfrm>
        </p:spPr>
        <p:txBody>
          <a:bodyPr anchor="t" anchorCtr="0">
            <a:normAutofit/>
          </a:bodyPr>
          <a:lstStyle/>
          <a:p>
            <a:r>
              <a:rPr lang="en-US" sz="3000" b="1" dirty="0"/>
              <a:t>Contact Tracing:</a:t>
            </a:r>
            <a:br>
              <a:rPr lang="en-US" sz="3000" b="1" dirty="0"/>
            </a:br>
            <a:r>
              <a:rPr lang="en-US" sz="3000" b="1" dirty="0">
                <a:solidFill>
                  <a:schemeClr val="accent1"/>
                </a:solidFill>
              </a:rPr>
              <a:t>Overview</a:t>
            </a:r>
          </a:p>
        </p:txBody>
      </p:sp>
      <p:sp>
        <p:nvSpPr>
          <p:cNvPr id="3" name="Content Placeholder 2">
            <a:extLst>
              <a:ext uri="{FF2B5EF4-FFF2-40B4-BE49-F238E27FC236}">
                <a16:creationId xmlns:a16="http://schemas.microsoft.com/office/drawing/2014/main" id="{58F0E560-7661-463A-82A6-B1207E9F6FCE}"/>
              </a:ext>
            </a:extLst>
          </p:cNvPr>
          <p:cNvSpPr>
            <a:spLocks noGrp="1"/>
          </p:cNvSpPr>
          <p:nvPr>
            <p:ph idx="1"/>
          </p:nvPr>
        </p:nvSpPr>
        <p:spPr>
          <a:xfrm>
            <a:off x="152400" y="1371600"/>
            <a:ext cx="4495800" cy="4876800"/>
          </a:xfrm>
          <a:solidFill>
            <a:schemeClr val="bg1"/>
          </a:solidFill>
        </p:spPr>
        <p:txBody>
          <a:bodyPr>
            <a:normAutofit fontScale="85000" lnSpcReduction="20000"/>
          </a:bodyPr>
          <a:lstStyle/>
          <a:p>
            <a:pPr marL="114300" indent="0">
              <a:lnSpc>
                <a:spcPct val="120000"/>
              </a:lnSpc>
              <a:buNone/>
            </a:pPr>
            <a:r>
              <a:rPr lang="en-US" sz="2100" dirty="0"/>
              <a:t>As lockdowns from COVID-19 begin to lift, contact tracing apps intended to help identify and break the transmission chain of the disease are being developed and utilized.</a:t>
            </a:r>
            <a:endParaRPr lang="en-US" sz="2100" kern="1200" dirty="0"/>
          </a:p>
          <a:p>
            <a:pPr marL="114300" indent="0">
              <a:lnSpc>
                <a:spcPct val="120000"/>
              </a:lnSpc>
              <a:buNone/>
            </a:pPr>
            <a:r>
              <a:rPr lang="en-US" i="1" kern="1200" dirty="0">
                <a:solidFill>
                  <a:schemeClr val="accent1"/>
                </a:solidFill>
              </a:rPr>
              <a:t>Contact Tracing</a:t>
            </a:r>
            <a:r>
              <a:rPr lang="en-US" kern="1200" dirty="0"/>
              <a:t>: A method of preventing the spread of a disease.</a:t>
            </a:r>
            <a:r>
              <a:rPr lang="en-US" b="1" kern="1200" dirty="0"/>
              <a:t> </a:t>
            </a:r>
            <a:endParaRPr lang="en-US" kern="1200" dirty="0"/>
          </a:p>
          <a:p>
            <a:pPr marL="400050" indent="-285750">
              <a:lnSpc>
                <a:spcPct val="120000"/>
              </a:lnSpc>
              <a:spcAft>
                <a:spcPts val="600"/>
              </a:spcAft>
            </a:pPr>
            <a:r>
              <a:rPr lang="en-US" kern="1200" dirty="0"/>
              <a:t>Traditionally conducted by interviewing people that have been in contact with an actual or suspected COVID-19 patient. </a:t>
            </a:r>
          </a:p>
          <a:p>
            <a:pPr marL="400050" indent="-285750">
              <a:lnSpc>
                <a:spcPct val="120000"/>
              </a:lnSpc>
              <a:spcAft>
                <a:spcPts val="600"/>
              </a:spcAft>
            </a:pPr>
            <a:r>
              <a:rPr lang="en-US" kern="1200" dirty="0"/>
              <a:t>A timeline and network of contacts is constructed from interviews</a:t>
            </a:r>
          </a:p>
          <a:p>
            <a:pPr marL="400050" indent="-285750">
              <a:lnSpc>
                <a:spcPct val="120000"/>
              </a:lnSpc>
              <a:spcAft>
                <a:spcPts val="600"/>
              </a:spcAft>
            </a:pPr>
            <a:r>
              <a:rPr lang="en-US" kern="1200" dirty="0"/>
              <a:t>People exposed to patient are then notified and instructed to quarantine.</a:t>
            </a:r>
          </a:p>
          <a:p>
            <a:pPr marL="114300" indent="0">
              <a:lnSpc>
                <a:spcPct val="120000"/>
              </a:lnSpc>
              <a:spcAft>
                <a:spcPts val="600"/>
              </a:spcAft>
              <a:buNone/>
            </a:pPr>
            <a:r>
              <a:rPr lang="en-US" kern="1200" dirty="0"/>
              <a:t>Mobile applications are being developed that leverage Bluetooth, wireless, and GPS technologies to support contact tracing.</a:t>
            </a:r>
          </a:p>
        </p:txBody>
      </p:sp>
      <p:pic>
        <p:nvPicPr>
          <p:cNvPr id="6" name="Picture 5">
            <a:extLst>
              <a:ext uri="{FF2B5EF4-FFF2-40B4-BE49-F238E27FC236}">
                <a16:creationId xmlns:a16="http://schemas.microsoft.com/office/drawing/2014/main" id="{B4C73CCA-C662-4FE5-875E-49E7EF17D839}"/>
              </a:ext>
            </a:extLst>
          </p:cNvPr>
          <p:cNvPicPr>
            <a:picLocks noChangeAspect="1"/>
          </p:cNvPicPr>
          <p:nvPr/>
        </p:nvPicPr>
        <p:blipFill rotWithShape="1">
          <a:blip r:embed="rId2">
            <a:extLst>
              <a:ext uri="{28A0092B-C50C-407E-A947-70E740481C1C}">
                <a14:useLocalDpi xmlns:a14="http://schemas.microsoft.com/office/drawing/2010/main" val="0"/>
              </a:ext>
            </a:extLst>
          </a:blip>
          <a:srcRect l="20032" t="1" r="38643" b="1"/>
          <a:stretch/>
        </p:blipFill>
        <p:spPr>
          <a:xfrm>
            <a:off x="4800600" y="-21772"/>
            <a:ext cx="4343400" cy="6858001"/>
          </a:xfrm>
          <a:prstGeom prst="rect">
            <a:avLst/>
          </a:prstGeom>
        </p:spPr>
      </p:pic>
      <p:sp>
        <p:nvSpPr>
          <p:cNvPr id="4" name="Slide Number Placeholder 6">
            <a:extLst>
              <a:ext uri="{FF2B5EF4-FFF2-40B4-BE49-F238E27FC236}">
                <a16:creationId xmlns:a16="http://schemas.microsoft.com/office/drawing/2014/main" id="{220687E7-976D-41C3-9CC7-8B11745539FB}"/>
              </a:ext>
            </a:extLst>
          </p:cNvPr>
          <p:cNvSpPr>
            <a:spLocks noGrp="1"/>
          </p:cNvSpPr>
          <p:nvPr>
            <p:ph type="sldNum" sz="quarter" idx="10"/>
          </p:nvPr>
        </p:nvSpPr>
        <p:spPr>
          <a:xfrm>
            <a:off x="6777990" y="6356944"/>
            <a:ext cx="2057400" cy="365125"/>
          </a:xfrm>
        </p:spPr>
        <p:txBody>
          <a:bodyPr>
            <a:normAutofit/>
          </a:bodyPr>
          <a:lstStyle/>
          <a:p>
            <a:pPr>
              <a:spcAft>
                <a:spcPts val="600"/>
              </a:spcAft>
            </a:pPr>
            <a:fld id="{4740DBA0-205B-4AAB-8579-AEC630458AEF}" type="slidenum">
              <a:rPr lang="en-US" altLang="en-US">
                <a:solidFill>
                  <a:schemeClr val="bg1"/>
                </a:solidFill>
              </a:rPr>
              <a:pPr>
                <a:spcAft>
                  <a:spcPts val="600"/>
                </a:spcAft>
              </a:pPr>
              <a:t>28</a:t>
            </a:fld>
            <a:endParaRPr lang="en-US" altLang="en-US" dirty="0">
              <a:solidFill>
                <a:schemeClr val="bg1"/>
              </a:solidFill>
            </a:endParaRPr>
          </a:p>
        </p:txBody>
      </p:sp>
    </p:spTree>
    <p:extLst>
      <p:ext uri="{BB962C8B-B14F-4D97-AF65-F5344CB8AC3E}">
        <p14:creationId xmlns:p14="http://schemas.microsoft.com/office/powerpoint/2010/main" val="285931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28AA-5953-46C0-8B58-ED3360E9EC7B}"/>
              </a:ext>
            </a:extLst>
          </p:cNvPr>
          <p:cNvSpPr>
            <a:spLocks noGrp="1"/>
          </p:cNvSpPr>
          <p:nvPr>
            <p:ph type="title"/>
          </p:nvPr>
        </p:nvSpPr>
        <p:spPr/>
        <p:txBody>
          <a:bodyPr/>
          <a:lstStyle/>
          <a:p>
            <a:r>
              <a:rPr lang="en-US" b="1" dirty="0"/>
              <a:t>Contact Tracing:</a:t>
            </a:r>
            <a:br>
              <a:rPr lang="en-US" b="1" dirty="0"/>
            </a:br>
            <a:r>
              <a:rPr lang="en-US" sz="2400" b="1" dirty="0">
                <a:solidFill>
                  <a:schemeClr val="accent1"/>
                </a:solidFill>
              </a:rPr>
              <a:t>European Commission Guidance</a:t>
            </a:r>
            <a:endParaRPr lang="en-US" b="1" dirty="0">
              <a:solidFill>
                <a:schemeClr val="accent1"/>
              </a:solidFill>
            </a:endParaRPr>
          </a:p>
        </p:txBody>
      </p:sp>
      <p:sp>
        <p:nvSpPr>
          <p:cNvPr id="3" name="Content Placeholder 2">
            <a:extLst>
              <a:ext uri="{FF2B5EF4-FFF2-40B4-BE49-F238E27FC236}">
                <a16:creationId xmlns:a16="http://schemas.microsoft.com/office/drawing/2014/main" id="{58F0E560-7661-463A-82A6-B1207E9F6FCE}"/>
              </a:ext>
            </a:extLst>
          </p:cNvPr>
          <p:cNvSpPr>
            <a:spLocks noGrp="1"/>
          </p:cNvSpPr>
          <p:nvPr>
            <p:ph idx="1"/>
          </p:nvPr>
        </p:nvSpPr>
        <p:spPr>
          <a:xfrm>
            <a:off x="457200" y="1371600"/>
            <a:ext cx="8229600" cy="4525963"/>
          </a:xfrm>
        </p:spPr>
        <p:txBody>
          <a:bodyPr/>
          <a:lstStyle/>
          <a:p>
            <a:pPr marL="0" indent="0">
              <a:spcAft>
                <a:spcPts val="600"/>
              </a:spcAft>
              <a:buNone/>
            </a:pPr>
            <a:r>
              <a:rPr lang="en-US" dirty="0"/>
              <a:t>“Contact tracing apps, if fully compliant with EU rules and well coordinated, can play a key role in all phases of crisis management, especially when time will be ripe to gradually lift social distancing measures.” </a:t>
            </a:r>
          </a:p>
          <a:p>
            <a:pPr>
              <a:spcAft>
                <a:spcPts val="600"/>
              </a:spcAft>
            </a:pPr>
            <a:r>
              <a:rPr lang="en-US" dirty="0"/>
              <a:t>European Commission Guidance:</a:t>
            </a:r>
          </a:p>
          <a:p>
            <a:pPr lvl="1">
              <a:spcAft>
                <a:spcPts val="600"/>
              </a:spcAft>
            </a:pPr>
            <a:r>
              <a:rPr lang="en-US" dirty="0"/>
              <a:t>Fully compliant with EU data protection and privacy rules.</a:t>
            </a:r>
          </a:p>
          <a:p>
            <a:pPr lvl="1">
              <a:spcAft>
                <a:spcPts val="600"/>
              </a:spcAft>
            </a:pPr>
            <a:r>
              <a:rPr lang="en-US" dirty="0"/>
              <a:t>Implemented with and approved by public health authorities.</a:t>
            </a:r>
          </a:p>
          <a:p>
            <a:pPr lvl="1">
              <a:spcAft>
                <a:spcPts val="600"/>
              </a:spcAft>
            </a:pPr>
            <a:r>
              <a:rPr lang="en-US" dirty="0"/>
              <a:t>Voluntarily installed and dismantled as soon as no longer needed.</a:t>
            </a:r>
          </a:p>
          <a:p>
            <a:pPr lvl="1">
              <a:spcAft>
                <a:spcPts val="600"/>
              </a:spcAft>
            </a:pPr>
            <a:r>
              <a:rPr lang="en-US" dirty="0"/>
              <a:t>Equipped with privacy-enhancing technology, like Bluetooth proximity.</a:t>
            </a:r>
          </a:p>
          <a:p>
            <a:pPr lvl="1">
              <a:spcAft>
                <a:spcPts val="600"/>
              </a:spcAft>
            </a:pPr>
            <a:r>
              <a:rPr lang="en-US" dirty="0"/>
              <a:t>Based on anonymized data.</a:t>
            </a:r>
          </a:p>
          <a:p>
            <a:pPr lvl="1">
              <a:spcAft>
                <a:spcPts val="600"/>
              </a:spcAft>
            </a:pPr>
            <a:r>
              <a:rPr lang="en-US" dirty="0"/>
              <a:t>Interoperable across borders.</a:t>
            </a:r>
          </a:p>
          <a:p>
            <a:pPr lvl="1">
              <a:spcAft>
                <a:spcPts val="600"/>
              </a:spcAft>
            </a:pPr>
            <a:r>
              <a:rPr lang="en-US" dirty="0"/>
              <a:t>Based on epidemiological guidance and include cybersecurity and accessibility.</a:t>
            </a:r>
          </a:p>
          <a:p>
            <a:pPr lvl="1">
              <a:spcAft>
                <a:spcPts val="600"/>
              </a:spcAft>
            </a:pPr>
            <a:r>
              <a:rPr lang="en-US" dirty="0"/>
              <a:t>Secure and effective.</a:t>
            </a:r>
          </a:p>
          <a:p>
            <a:pPr>
              <a:lnSpc>
                <a:spcPct val="90000"/>
              </a:lnSpc>
              <a:spcBef>
                <a:spcPts val="300"/>
              </a:spcBef>
            </a:pPr>
            <a:endParaRPr lang="en-US" sz="1800" kern="1200" dirty="0"/>
          </a:p>
        </p:txBody>
      </p:sp>
      <p:sp>
        <p:nvSpPr>
          <p:cNvPr id="4" name="Slide Number Placeholder 6">
            <a:extLst>
              <a:ext uri="{FF2B5EF4-FFF2-40B4-BE49-F238E27FC236}">
                <a16:creationId xmlns:a16="http://schemas.microsoft.com/office/drawing/2014/main" id="{220687E7-976D-41C3-9CC7-8B11745539FB}"/>
              </a:ext>
            </a:extLst>
          </p:cNvPr>
          <p:cNvSpPr>
            <a:spLocks noGrp="1"/>
          </p:cNvSpPr>
          <p:nvPr>
            <p:ph type="sldNum" sz="quarter" idx="10"/>
          </p:nvPr>
        </p:nvSpPr>
        <p:spPr/>
        <p:txBody>
          <a:bodyPr/>
          <a:lstStyle/>
          <a:p>
            <a:fld id="{4740DBA0-205B-4AAB-8579-AEC630458AEF}" type="slidenum">
              <a:rPr lang="en-US" altLang="en-US" smtClean="0"/>
              <a:pPr/>
              <a:t>29</a:t>
            </a:fld>
            <a:endParaRPr lang="en-US" altLang="en-US" dirty="0"/>
          </a:p>
        </p:txBody>
      </p:sp>
    </p:spTree>
    <p:extLst>
      <p:ext uri="{BB962C8B-B14F-4D97-AF65-F5344CB8AC3E}">
        <p14:creationId xmlns:p14="http://schemas.microsoft.com/office/powerpoint/2010/main" val="345828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3D20C9-5790-4829-80BE-8916A1D89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3075" y="5961047"/>
            <a:ext cx="1253033" cy="704743"/>
          </a:xfrm>
          <a:prstGeom prst="rect">
            <a:avLst/>
          </a:prstGeom>
        </p:spPr>
      </p:pic>
      <p:sp>
        <p:nvSpPr>
          <p:cNvPr id="2" name="Title 1">
            <a:extLst>
              <a:ext uri="{FF2B5EF4-FFF2-40B4-BE49-F238E27FC236}">
                <a16:creationId xmlns:a16="http://schemas.microsoft.com/office/drawing/2014/main" id="{C56231FA-19C7-4A92-8A58-3282700E3976}"/>
              </a:ext>
            </a:extLst>
          </p:cNvPr>
          <p:cNvSpPr>
            <a:spLocks noGrp="1"/>
          </p:cNvSpPr>
          <p:nvPr>
            <p:ph type="title"/>
          </p:nvPr>
        </p:nvSpPr>
        <p:spPr>
          <a:xfrm>
            <a:off x="457200" y="274638"/>
            <a:ext cx="8229600" cy="1020762"/>
          </a:xfrm>
        </p:spPr>
        <p:txBody>
          <a:bodyPr/>
          <a:lstStyle/>
          <a:p>
            <a:r>
              <a:rPr lang="en-US" sz="3200" dirty="0">
                <a:solidFill>
                  <a:srgbClr val="CE1126"/>
                </a:solidFill>
                <a:effectLst>
                  <a:outerShdw blurRad="38100" dist="38100" dir="2700000" algn="tl">
                    <a:srgbClr val="000000">
                      <a:alpha val="43137"/>
                    </a:srgbClr>
                  </a:outerShdw>
                </a:effectLst>
              </a:rPr>
              <a:t>Businesses Subject to the CCPA</a:t>
            </a:r>
            <a:endParaRPr lang="en-US" sz="3200" dirty="0"/>
          </a:p>
        </p:txBody>
      </p:sp>
      <p:sp>
        <p:nvSpPr>
          <p:cNvPr id="3" name="Content Placeholder 2">
            <a:extLst>
              <a:ext uri="{FF2B5EF4-FFF2-40B4-BE49-F238E27FC236}">
                <a16:creationId xmlns:a16="http://schemas.microsoft.com/office/drawing/2014/main" id="{FEF659BB-AC94-4429-B772-D7C9B6C9ADC8}"/>
              </a:ext>
            </a:extLst>
          </p:cNvPr>
          <p:cNvSpPr>
            <a:spLocks noGrp="1"/>
          </p:cNvSpPr>
          <p:nvPr>
            <p:ph idx="1"/>
          </p:nvPr>
        </p:nvSpPr>
        <p:spPr>
          <a:xfrm>
            <a:off x="457200" y="1371600"/>
            <a:ext cx="5171115" cy="3420277"/>
          </a:xfrm>
        </p:spPr>
        <p:txBody>
          <a:bodyPr/>
          <a:lstStyle/>
          <a:p>
            <a:pPr marL="0" indent="0">
              <a:spcAft>
                <a:spcPts val="1200"/>
              </a:spcAft>
              <a:buNone/>
            </a:pPr>
            <a:r>
              <a:rPr lang="en-US" sz="1900" dirty="0"/>
              <a:t>Businesses are subject to the CCPA if </a:t>
            </a:r>
            <a:r>
              <a:rPr lang="en-US" sz="1900" b="1" dirty="0">
                <a:solidFill>
                  <a:srgbClr val="CE1126"/>
                </a:solidFill>
              </a:rPr>
              <a:t>one or more</a:t>
            </a:r>
            <a:r>
              <a:rPr lang="en-US" sz="1900" dirty="0"/>
              <a:t> of the following are true: </a:t>
            </a:r>
          </a:p>
          <a:p>
            <a:pPr>
              <a:spcAft>
                <a:spcPts val="600"/>
              </a:spcAft>
              <a:buFont typeface="Wingdings" panose="05000000000000000000" pitchFamily="2" charset="2"/>
              <a:buChar char="q"/>
            </a:pPr>
            <a:r>
              <a:rPr lang="en-US" sz="1900" dirty="0"/>
              <a:t>Has gross annual revenues in excess of $25 million; </a:t>
            </a:r>
          </a:p>
          <a:p>
            <a:pPr>
              <a:buFont typeface="Wingdings" panose="05000000000000000000" pitchFamily="2" charset="2"/>
              <a:buChar char="q"/>
            </a:pPr>
            <a:r>
              <a:rPr lang="en-US" sz="1900" dirty="0"/>
              <a:t>Buys, receives, or sells the personal information of 50,000 or more consumers, households, or devices; </a:t>
            </a:r>
          </a:p>
          <a:p>
            <a:pPr>
              <a:spcAft>
                <a:spcPts val="1200"/>
              </a:spcAft>
              <a:buFont typeface="Wingdings" panose="05000000000000000000" pitchFamily="2" charset="2"/>
              <a:buChar char="q"/>
            </a:pPr>
            <a:r>
              <a:rPr lang="en-US" sz="1900" dirty="0"/>
              <a:t>Derives 50 percent or more of annual revenues from selling consumers’ personal information. </a:t>
            </a:r>
          </a:p>
        </p:txBody>
      </p:sp>
      <p:pic>
        <p:nvPicPr>
          <p:cNvPr id="6" name="Picture 8" descr="https://static.adweek.com/adweek.com-prod/wp-content/uploads/2019/05/ccpa-deadline-gdpr-CONTENT-2019.jpg">
            <a:extLst>
              <a:ext uri="{FF2B5EF4-FFF2-40B4-BE49-F238E27FC236}">
                <a16:creationId xmlns:a16="http://schemas.microsoft.com/office/drawing/2014/main" id="{63B6CAD8-4B7C-4114-BBE7-8313C7A826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00" t="2830" r="12000" b="189"/>
          <a:stretch/>
        </p:blipFill>
        <p:spPr bwMode="auto">
          <a:xfrm>
            <a:off x="5628315" y="1676400"/>
            <a:ext cx="3047999" cy="3115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5A31D7E9-5CD7-4B66-9D05-9399BEE16AF1}"/>
              </a:ext>
            </a:extLst>
          </p:cNvPr>
          <p:cNvSpPr txBox="1"/>
          <p:nvPr/>
        </p:nvSpPr>
        <p:spPr>
          <a:xfrm>
            <a:off x="609600" y="5053296"/>
            <a:ext cx="8219114" cy="646331"/>
          </a:xfrm>
          <a:prstGeom prst="rect">
            <a:avLst/>
          </a:prstGeom>
          <a:noFill/>
        </p:spPr>
        <p:txBody>
          <a:bodyPr wrap="square" rtlCol="0">
            <a:spAutoFit/>
          </a:bodyPr>
          <a:lstStyle/>
          <a:p>
            <a:pPr marL="0" indent="0">
              <a:buNone/>
            </a:pPr>
            <a:r>
              <a:rPr lang="en-US" dirty="0"/>
              <a:t>As proposed by the draft regulations, businesses that handle the personal information of more than 4 million consumers will have additional obligations.</a:t>
            </a:r>
          </a:p>
        </p:txBody>
      </p:sp>
    </p:spTree>
    <p:extLst>
      <p:ext uri="{BB962C8B-B14F-4D97-AF65-F5344CB8AC3E}">
        <p14:creationId xmlns:p14="http://schemas.microsoft.com/office/powerpoint/2010/main" val="733317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28AA-5953-46C0-8B58-ED3360E9EC7B}"/>
              </a:ext>
            </a:extLst>
          </p:cNvPr>
          <p:cNvSpPr>
            <a:spLocks noGrp="1"/>
          </p:cNvSpPr>
          <p:nvPr>
            <p:ph type="title"/>
          </p:nvPr>
        </p:nvSpPr>
        <p:spPr/>
        <p:txBody>
          <a:bodyPr/>
          <a:lstStyle/>
          <a:p>
            <a:r>
              <a:rPr lang="en-US" b="1" dirty="0"/>
              <a:t>Contact Tracing:</a:t>
            </a:r>
            <a:br>
              <a:rPr lang="en-US" b="1" dirty="0"/>
            </a:br>
            <a:r>
              <a:rPr lang="en-US" sz="2400" b="1" dirty="0">
                <a:solidFill>
                  <a:schemeClr val="accent1"/>
                </a:solidFill>
              </a:rPr>
              <a:t>Recommendations</a:t>
            </a:r>
            <a:endParaRPr lang="en-US" b="1" dirty="0">
              <a:solidFill>
                <a:schemeClr val="accent1"/>
              </a:solidFill>
            </a:endParaRPr>
          </a:p>
        </p:txBody>
      </p:sp>
      <p:sp>
        <p:nvSpPr>
          <p:cNvPr id="3" name="Content Placeholder 2">
            <a:extLst>
              <a:ext uri="{FF2B5EF4-FFF2-40B4-BE49-F238E27FC236}">
                <a16:creationId xmlns:a16="http://schemas.microsoft.com/office/drawing/2014/main" id="{58F0E560-7661-463A-82A6-B1207E9F6FCE}"/>
              </a:ext>
            </a:extLst>
          </p:cNvPr>
          <p:cNvSpPr>
            <a:spLocks noGrp="1"/>
          </p:cNvSpPr>
          <p:nvPr>
            <p:ph idx="1"/>
          </p:nvPr>
        </p:nvSpPr>
        <p:spPr/>
        <p:txBody>
          <a:bodyPr/>
          <a:lstStyle/>
          <a:p>
            <a:pPr>
              <a:lnSpc>
                <a:spcPct val="90000"/>
              </a:lnSpc>
              <a:spcBef>
                <a:spcPts val="300"/>
              </a:spcBef>
              <a:spcAft>
                <a:spcPts val="1200"/>
              </a:spcAft>
            </a:pPr>
            <a:r>
              <a:rPr lang="en-US" dirty="0"/>
              <a:t>Contact tracing is not obligatory, and mandatory use should be carefully considered.</a:t>
            </a:r>
          </a:p>
          <a:p>
            <a:pPr lvl="1">
              <a:lnSpc>
                <a:spcPct val="90000"/>
              </a:lnSpc>
              <a:spcBef>
                <a:spcPts val="300"/>
              </a:spcBef>
              <a:spcAft>
                <a:spcPts val="1200"/>
              </a:spcAft>
            </a:pPr>
            <a:r>
              <a:rPr lang="en-US" dirty="0"/>
              <a:t>Personal versus work time issues.</a:t>
            </a:r>
          </a:p>
          <a:p>
            <a:pPr>
              <a:lnSpc>
                <a:spcPct val="90000"/>
              </a:lnSpc>
              <a:spcBef>
                <a:spcPts val="300"/>
              </a:spcBef>
              <a:spcAft>
                <a:spcPts val="1200"/>
              </a:spcAft>
            </a:pPr>
            <a:r>
              <a:rPr lang="en-US" dirty="0"/>
              <a:t>Third-party apps have not all been vetted for compliance with applicable laws and may have been rolled out hastily.</a:t>
            </a:r>
          </a:p>
          <a:p>
            <a:pPr>
              <a:lnSpc>
                <a:spcPct val="90000"/>
              </a:lnSpc>
              <a:spcBef>
                <a:spcPts val="300"/>
              </a:spcBef>
              <a:spcAft>
                <a:spcPts val="1200"/>
              </a:spcAft>
            </a:pPr>
            <a:r>
              <a:rPr lang="en-US" dirty="0"/>
              <a:t>Liability and exposure in the agreements to use third-party apps are extremely important—many contain virtually no protection for the end-user or the company.</a:t>
            </a:r>
          </a:p>
          <a:p>
            <a:pPr>
              <a:lnSpc>
                <a:spcPct val="90000"/>
              </a:lnSpc>
              <a:spcBef>
                <a:spcPts val="300"/>
              </a:spcBef>
              <a:spcAft>
                <a:spcPts val="1200"/>
              </a:spcAft>
            </a:pPr>
            <a:r>
              <a:rPr lang="en-US" dirty="0"/>
              <a:t>Take a hard look at where and when you need the information to keep your employees and customers safe. </a:t>
            </a:r>
          </a:p>
          <a:p>
            <a:pPr>
              <a:lnSpc>
                <a:spcPct val="90000"/>
              </a:lnSpc>
              <a:spcBef>
                <a:spcPts val="300"/>
              </a:spcBef>
              <a:spcAft>
                <a:spcPts val="1200"/>
              </a:spcAft>
            </a:pPr>
            <a:r>
              <a:rPr lang="en-US" dirty="0"/>
              <a:t>Take the least intrusive option.</a:t>
            </a:r>
          </a:p>
          <a:p>
            <a:pPr marL="0" indent="0">
              <a:lnSpc>
                <a:spcPct val="90000"/>
              </a:lnSpc>
              <a:spcBef>
                <a:spcPts val="300"/>
              </a:spcBef>
              <a:spcAft>
                <a:spcPts val="1200"/>
              </a:spcAft>
              <a:buNone/>
            </a:pPr>
            <a:br>
              <a:rPr lang="en-US" dirty="0"/>
            </a:br>
            <a:endParaRPr lang="en-US" kern="1200" dirty="0"/>
          </a:p>
        </p:txBody>
      </p:sp>
      <p:sp>
        <p:nvSpPr>
          <p:cNvPr id="4" name="Slide Number Placeholder 6">
            <a:extLst>
              <a:ext uri="{FF2B5EF4-FFF2-40B4-BE49-F238E27FC236}">
                <a16:creationId xmlns:a16="http://schemas.microsoft.com/office/drawing/2014/main" id="{220687E7-976D-41C3-9CC7-8B11745539FB}"/>
              </a:ext>
            </a:extLst>
          </p:cNvPr>
          <p:cNvSpPr>
            <a:spLocks noGrp="1"/>
          </p:cNvSpPr>
          <p:nvPr>
            <p:ph type="sldNum" sz="quarter" idx="10"/>
          </p:nvPr>
        </p:nvSpPr>
        <p:spPr/>
        <p:txBody>
          <a:bodyPr/>
          <a:lstStyle/>
          <a:p>
            <a:fld id="{4740DBA0-205B-4AAB-8579-AEC630458AEF}" type="slidenum">
              <a:rPr lang="en-US" altLang="en-US" smtClean="0"/>
              <a:pPr/>
              <a:t>30</a:t>
            </a:fld>
            <a:endParaRPr lang="en-US" altLang="en-US" dirty="0"/>
          </a:p>
        </p:txBody>
      </p:sp>
    </p:spTree>
    <p:extLst>
      <p:ext uri="{BB962C8B-B14F-4D97-AF65-F5344CB8AC3E}">
        <p14:creationId xmlns:p14="http://schemas.microsoft.com/office/powerpoint/2010/main" val="42562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B6EA-DD58-433B-A868-464178A4D9B2}"/>
              </a:ext>
            </a:extLst>
          </p:cNvPr>
          <p:cNvSpPr>
            <a:spLocks noGrp="1"/>
          </p:cNvSpPr>
          <p:nvPr>
            <p:ph type="title"/>
          </p:nvPr>
        </p:nvSpPr>
        <p:spPr/>
        <p:txBody>
          <a:bodyPr/>
          <a:lstStyle/>
          <a:p>
            <a:r>
              <a:rPr lang="en-US" dirty="0"/>
              <a:t>Remote working</a:t>
            </a:r>
          </a:p>
        </p:txBody>
      </p:sp>
    </p:spTree>
    <p:extLst>
      <p:ext uri="{BB962C8B-B14F-4D97-AF65-F5344CB8AC3E}">
        <p14:creationId xmlns:p14="http://schemas.microsoft.com/office/powerpoint/2010/main" val="214958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9CEC-E3AF-42D0-87D7-CDF05B3AD59D}"/>
              </a:ext>
            </a:extLst>
          </p:cNvPr>
          <p:cNvSpPr>
            <a:spLocks noGrp="1"/>
          </p:cNvSpPr>
          <p:nvPr>
            <p:ph type="title"/>
          </p:nvPr>
        </p:nvSpPr>
        <p:spPr>
          <a:xfrm>
            <a:off x="308610" y="457200"/>
            <a:ext cx="3729990" cy="869092"/>
          </a:xfrm>
        </p:spPr>
        <p:txBody>
          <a:bodyPr anchor="t" anchorCtr="0">
            <a:normAutofit/>
          </a:bodyPr>
          <a:lstStyle/>
          <a:p>
            <a:pPr>
              <a:lnSpc>
                <a:spcPct val="90000"/>
              </a:lnSpc>
            </a:pPr>
            <a:r>
              <a:rPr lang="en-US" sz="2400" b="1" dirty="0"/>
              <a:t>Remote Working:</a:t>
            </a:r>
            <a:br>
              <a:rPr lang="en-US" sz="2300" b="1" dirty="0"/>
            </a:br>
            <a:r>
              <a:rPr lang="en-US" sz="2400" b="1" dirty="0">
                <a:solidFill>
                  <a:schemeClr val="accent1"/>
                </a:solidFill>
              </a:rPr>
              <a:t>Security Requirements</a:t>
            </a:r>
          </a:p>
        </p:txBody>
      </p:sp>
      <p:sp>
        <p:nvSpPr>
          <p:cNvPr id="3" name="Content Placeholder 2">
            <a:extLst>
              <a:ext uri="{FF2B5EF4-FFF2-40B4-BE49-F238E27FC236}">
                <a16:creationId xmlns:a16="http://schemas.microsoft.com/office/drawing/2014/main" id="{8EF5F477-B47C-4730-8607-2BDA8B68048E}"/>
              </a:ext>
            </a:extLst>
          </p:cNvPr>
          <p:cNvSpPr>
            <a:spLocks noGrp="1"/>
          </p:cNvSpPr>
          <p:nvPr>
            <p:ph idx="1"/>
          </p:nvPr>
        </p:nvSpPr>
        <p:spPr>
          <a:xfrm>
            <a:off x="308610" y="1371600"/>
            <a:ext cx="4263390" cy="5099278"/>
          </a:xfrm>
          <a:solidFill>
            <a:schemeClr val="bg1"/>
          </a:solidFill>
        </p:spPr>
        <p:txBody>
          <a:bodyPr>
            <a:normAutofit/>
          </a:bodyPr>
          <a:lstStyle/>
          <a:p>
            <a:pPr>
              <a:spcAft>
                <a:spcPts val="0"/>
              </a:spcAft>
            </a:pPr>
            <a:r>
              <a:rPr lang="en-US" dirty="0">
                <a:solidFill>
                  <a:schemeClr val="accent1"/>
                </a:solidFill>
              </a:rPr>
              <a:t>Telecommuting </a:t>
            </a:r>
            <a:r>
              <a:rPr lang="en-US" dirty="0"/>
              <a:t>and </a:t>
            </a:r>
            <a:r>
              <a:rPr lang="en-US" dirty="0">
                <a:solidFill>
                  <a:schemeClr val="accent1"/>
                </a:solidFill>
              </a:rPr>
              <a:t>remote working </a:t>
            </a:r>
            <a:r>
              <a:rPr lang="en-US" dirty="0"/>
              <a:t>will likely continue as the principal initiative to ensure a safe working environment throughout the pandemic.</a:t>
            </a:r>
          </a:p>
          <a:p>
            <a:pPr>
              <a:spcAft>
                <a:spcPts val="0"/>
              </a:spcAft>
            </a:pPr>
            <a:r>
              <a:rPr lang="en-US" dirty="0"/>
              <a:t>Relevant law that requires security for, and protection of, personal information:</a:t>
            </a:r>
          </a:p>
          <a:p>
            <a:pPr lvl="1">
              <a:spcAft>
                <a:spcPts val="0"/>
              </a:spcAft>
            </a:pPr>
            <a:r>
              <a:rPr lang="en-US" dirty="0"/>
              <a:t>Health Information Portability &amp; Accountability Act (HIPAA)</a:t>
            </a:r>
          </a:p>
          <a:p>
            <a:pPr lvl="1">
              <a:spcAft>
                <a:spcPts val="0"/>
              </a:spcAft>
            </a:pPr>
            <a:r>
              <a:rPr lang="en-US" dirty="0"/>
              <a:t>FTC Act</a:t>
            </a:r>
          </a:p>
          <a:p>
            <a:pPr lvl="1">
              <a:spcAft>
                <a:spcPts val="0"/>
              </a:spcAft>
            </a:pPr>
            <a:r>
              <a:rPr lang="en-US" dirty="0"/>
              <a:t>Americans with Disabilities Act (ADA)</a:t>
            </a:r>
          </a:p>
          <a:p>
            <a:pPr lvl="1">
              <a:spcAft>
                <a:spcPts val="0"/>
              </a:spcAft>
            </a:pPr>
            <a:r>
              <a:rPr lang="en-US" dirty="0"/>
              <a:t>General Data Protection Regulation (GDPR)</a:t>
            </a:r>
          </a:p>
          <a:p>
            <a:pPr lvl="1">
              <a:spcAft>
                <a:spcPts val="0"/>
              </a:spcAft>
            </a:pPr>
            <a:r>
              <a:rPr lang="en-US" dirty="0"/>
              <a:t>California Consumer Privacy Act (CCPA)</a:t>
            </a:r>
          </a:p>
          <a:p>
            <a:pPr lvl="1">
              <a:spcAft>
                <a:spcPts val="0"/>
              </a:spcAft>
            </a:pPr>
            <a:r>
              <a:rPr lang="en-US" dirty="0"/>
              <a:t>State breach notification laws</a:t>
            </a:r>
          </a:p>
        </p:txBody>
      </p:sp>
      <p:pic>
        <p:nvPicPr>
          <p:cNvPr id="6" name="Picture 5">
            <a:extLst>
              <a:ext uri="{FF2B5EF4-FFF2-40B4-BE49-F238E27FC236}">
                <a16:creationId xmlns:a16="http://schemas.microsoft.com/office/drawing/2014/main" id="{4CE0A50E-936F-4A58-944F-0437DF7F858F}"/>
              </a:ext>
            </a:extLst>
          </p:cNvPr>
          <p:cNvPicPr>
            <a:picLocks noChangeAspect="1"/>
          </p:cNvPicPr>
          <p:nvPr/>
        </p:nvPicPr>
        <p:blipFill rotWithShape="1">
          <a:blip r:embed="rId2">
            <a:extLst>
              <a:ext uri="{28A0092B-C50C-407E-A947-70E740481C1C}">
                <a14:useLocalDpi xmlns:a14="http://schemas.microsoft.com/office/drawing/2010/main" val="0"/>
              </a:ext>
            </a:extLst>
          </a:blip>
          <a:srcRect l="34694" r="24930"/>
          <a:stretch/>
        </p:blipFill>
        <p:spPr>
          <a:xfrm>
            <a:off x="4800600" y="-1"/>
            <a:ext cx="4343400" cy="6858001"/>
          </a:xfrm>
          <a:prstGeom prst="rect">
            <a:avLst/>
          </a:prstGeom>
        </p:spPr>
      </p:pic>
      <p:sp>
        <p:nvSpPr>
          <p:cNvPr id="4" name="Slide Number Placeholder 6">
            <a:extLst>
              <a:ext uri="{FF2B5EF4-FFF2-40B4-BE49-F238E27FC236}">
                <a16:creationId xmlns:a16="http://schemas.microsoft.com/office/drawing/2014/main" id="{7D37A118-827A-43FC-9672-72B3656530F0}"/>
              </a:ext>
            </a:extLst>
          </p:cNvPr>
          <p:cNvSpPr>
            <a:spLocks noGrp="1"/>
          </p:cNvSpPr>
          <p:nvPr>
            <p:ph type="sldNum" sz="quarter" idx="10"/>
          </p:nvPr>
        </p:nvSpPr>
        <p:spPr>
          <a:xfrm>
            <a:off x="6777990" y="6356944"/>
            <a:ext cx="2057400" cy="365125"/>
          </a:xfrm>
        </p:spPr>
        <p:txBody>
          <a:bodyPr>
            <a:normAutofit/>
          </a:bodyPr>
          <a:lstStyle/>
          <a:p>
            <a:pPr>
              <a:spcAft>
                <a:spcPts val="600"/>
              </a:spcAft>
            </a:pPr>
            <a:fld id="{4740DBA0-205B-4AAB-8579-AEC630458AEF}" type="slidenum">
              <a:rPr lang="en-US" altLang="en-US"/>
              <a:pPr>
                <a:spcAft>
                  <a:spcPts val="600"/>
                </a:spcAft>
              </a:pPr>
              <a:t>32</a:t>
            </a:fld>
            <a:endParaRPr lang="en-US" altLang="en-US" dirty="0"/>
          </a:p>
        </p:txBody>
      </p:sp>
    </p:spTree>
    <p:extLst>
      <p:ext uri="{BB962C8B-B14F-4D97-AF65-F5344CB8AC3E}">
        <p14:creationId xmlns:p14="http://schemas.microsoft.com/office/powerpoint/2010/main" val="110278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5C655-042D-45D6-937D-0D60C3181D0D}"/>
              </a:ext>
            </a:extLst>
          </p:cNvPr>
          <p:cNvSpPr>
            <a:spLocks noGrp="1"/>
          </p:cNvSpPr>
          <p:nvPr>
            <p:ph type="title"/>
          </p:nvPr>
        </p:nvSpPr>
        <p:spPr/>
        <p:txBody>
          <a:bodyPr/>
          <a:lstStyle/>
          <a:p>
            <a:r>
              <a:rPr lang="en-US" b="1" dirty="0"/>
              <a:t>Remote Working:</a:t>
            </a:r>
            <a:br>
              <a:rPr lang="en-US" b="1" dirty="0"/>
            </a:br>
            <a:r>
              <a:rPr lang="en-US" sz="2400" b="1" dirty="0">
                <a:solidFill>
                  <a:schemeClr val="accent1"/>
                </a:solidFill>
              </a:rPr>
              <a:t>Security Best Practices</a:t>
            </a:r>
            <a:endParaRPr lang="en-US" b="1" dirty="0">
              <a:solidFill>
                <a:schemeClr val="accent1"/>
              </a:solidFill>
            </a:endParaRPr>
          </a:p>
        </p:txBody>
      </p:sp>
      <p:sp>
        <p:nvSpPr>
          <p:cNvPr id="3" name="Content Placeholder 2">
            <a:extLst>
              <a:ext uri="{FF2B5EF4-FFF2-40B4-BE49-F238E27FC236}">
                <a16:creationId xmlns:a16="http://schemas.microsoft.com/office/drawing/2014/main" id="{E732716A-FBC9-4D47-BE6B-B67647594E44}"/>
              </a:ext>
            </a:extLst>
          </p:cNvPr>
          <p:cNvSpPr>
            <a:spLocks noGrp="1"/>
          </p:cNvSpPr>
          <p:nvPr>
            <p:ph idx="1"/>
          </p:nvPr>
        </p:nvSpPr>
        <p:spPr/>
        <p:txBody>
          <a:bodyPr/>
          <a:lstStyle/>
          <a:p>
            <a:pPr marL="269875" lvl="0" indent="-228600">
              <a:lnSpc>
                <a:spcPct val="90000"/>
              </a:lnSpc>
              <a:spcBef>
                <a:spcPts val="300"/>
              </a:spcBef>
            </a:pPr>
            <a:r>
              <a:rPr lang="en-US" b="1" kern="1200" dirty="0">
                <a:solidFill>
                  <a:schemeClr val="tx1">
                    <a:lumMod val="85000"/>
                    <a:lumOff val="15000"/>
                  </a:schemeClr>
                </a:solidFill>
              </a:rPr>
              <a:t>Basic Security Hygiene</a:t>
            </a:r>
          </a:p>
          <a:p>
            <a:pPr marL="669925" lvl="1" indent="-228600">
              <a:lnSpc>
                <a:spcPct val="90000"/>
              </a:lnSpc>
              <a:spcBef>
                <a:spcPts val="300"/>
              </a:spcBef>
            </a:pPr>
            <a:r>
              <a:rPr lang="en-US" kern="1200" dirty="0">
                <a:solidFill>
                  <a:schemeClr val="tx1">
                    <a:lumMod val="85000"/>
                    <a:lumOff val="15000"/>
                  </a:schemeClr>
                </a:solidFill>
              </a:rPr>
              <a:t>Use </a:t>
            </a:r>
            <a:r>
              <a:rPr lang="en-US" kern="1200" dirty="0">
                <a:solidFill>
                  <a:schemeClr val="accent1"/>
                </a:solidFill>
              </a:rPr>
              <a:t>encrypted access points </a:t>
            </a:r>
            <a:r>
              <a:rPr lang="en-US" kern="1200" dirty="0">
                <a:solidFill>
                  <a:schemeClr val="tx1">
                    <a:lumMod val="85000"/>
                    <a:lumOff val="15000"/>
                  </a:schemeClr>
                </a:solidFill>
              </a:rPr>
              <a:t>(WAP2);</a:t>
            </a:r>
          </a:p>
          <a:p>
            <a:pPr marL="669925" lvl="1" indent="-228600">
              <a:lnSpc>
                <a:spcPct val="90000"/>
              </a:lnSpc>
              <a:spcBef>
                <a:spcPts val="300"/>
              </a:spcBef>
            </a:pPr>
            <a:r>
              <a:rPr lang="en-US" kern="1200" dirty="0">
                <a:solidFill>
                  <a:schemeClr val="tx1">
                    <a:lumMod val="85000"/>
                    <a:lumOff val="15000"/>
                  </a:schemeClr>
                </a:solidFill>
              </a:rPr>
              <a:t>Require </a:t>
            </a:r>
            <a:r>
              <a:rPr lang="en-US" kern="1200" dirty="0">
                <a:solidFill>
                  <a:schemeClr val="accent1"/>
                </a:solidFill>
              </a:rPr>
              <a:t>multi-factor authentication</a:t>
            </a:r>
            <a:r>
              <a:rPr lang="en-US" kern="1200" dirty="0">
                <a:solidFill>
                  <a:schemeClr val="tx1">
                    <a:lumMod val="85000"/>
                    <a:lumOff val="15000"/>
                  </a:schemeClr>
                </a:solidFill>
              </a:rPr>
              <a:t>; and</a:t>
            </a:r>
          </a:p>
          <a:p>
            <a:pPr marL="669925" lvl="1" indent="-228600">
              <a:lnSpc>
                <a:spcPct val="90000"/>
              </a:lnSpc>
              <a:spcBef>
                <a:spcPts val="300"/>
              </a:spcBef>
            </a:pPr>
            <a:r>
              <a:rPr lang="en-US" kern="1200" dirty="0">
                <a:solidFill>
                  <a:schemeClr val="tx1">
                    <a:lumMod val="85000"/>
                    <a:lumOff val="15000"/>
                  </a:schemeClr>
                </a:solidFill>
              </a:rPr>
              <a:t>Access limitations.</a:t>
            </a:r>
          </a:p>
          <a:p>
            <a:pPr marL="441325" lvl="1" indent="0">
              <a:lnSpc>
                <a:spcPct val="90000"/>
              </a:lnSpc>
              <a:spcBef>
                <a:spcPts val="300"/>
              </a:spcBef>
              <a:buNone/>
            </a:pPr>
            <a:r>
              <a:rPr lang="en-US" sz="1700" kern="1200" dirty="0">
                <a:solidFill>
                  <a:schemeClr val="tx1">
                    <a:lumMod val="85000"/>
                    <a:lumOff val="15000"/>
                  </a:schemeClr>
                </a:solidFill>
              </a:rPr>
              <a:t> </a:t>
            </a:r>
          </a:p>
          <a:p>
            <a:pPr marL="327025">
              <a:lnSpc>
                <a:spcPct val="90000"/>
              </a:lnSpc>
              <a:spcBef>
                <a:spcPts val="300"/>
              </a:spcBef>
            </a:pPr>
            <a:r>
              <a:rPr lang="en-US" b="1" kern="1200" dirty="0">
                <a:solidFill>
                  <a:schemeClr val="tx1">
                    <a:lumMod val="85000"/>
                    <a:lumOff val="15000"/>
                  </a:schemeClr>
                </a:solidFill>
              </a:rPr>
              <a:t>Technical Controls</a:t>
            </a:r>
          </a:p>
          <a:p>
            <a:pPr marL="727075" lvl="1">
              <a:lnSpc>
                <a:spcPct val="90000"/>
              </a:lnSpc>
              <a:spcBef>
                <a:spcPts val="300"/>
              </a:spcBef>
            </a:pPr>
            <a:r>
              <a:rPr lang="en-US" kern="1200" dirty="0">
                <a:solidFill>
                  <a:schemeClr val="accent1"/>
                </a:solidFill>
              </a:rPr>
              <a:t>Update</a:t>
            </a:r>
            <a:r>
              <a:rPr lang="en-US" kern="1200" dirty="0">
                <a:solidFill>
                  <a:schemeClr val="tx1">
                    <a:lumMod val="85000"/>
                    <a:lumOff val="15000"/>
                  </a:schemeClr>
                </a:solidFill>
              </a:rPr>
              <a:t> and </a:t>
            </a:r>
            <a:r>
              <a:rPr lang="en-US" kern="1200" dirty="0">
                <a:solidFill>
                  <a:schemeClr val="accent1"/>
                </a:solidFill>
              </a:rPr>
              <a:t>test</a:t>
            </a:r>
            <a:r>
              <a:rPr lang="en-US" kern="1200" dirty="0">
                <a:solidFill>
                  <a:schemeClr val="tx1">
                    <a:lumMod val="85000"/>
                    <a:lumOff val="15000"/>
                  </a:schemeClr>
                </a:solidFill>
              </a:rPr>
              <a:t> VPNs and network infrastructure devices;</a:t>
            </a:r>
          </a:p>
          <a:p>
            <a:pPr marL="727075" lvl="1">
              <a:lnSpc>
                <a:spcPct val="90000"/>
              </a:lnSpc>
              <a:spcBef>
                <a:spcPts val="300"/>
              </a:spcBef>
            </a:pPr>
            <a:r>
              <a:rPr lang="en-US" kern="1200" dirty="0"/>
              <a:t>Deploy</a:t>
            </a:r>
            <a:r>
              <a:rPr lang="en-US" kern="1200" dirty="0">
                <a:solidFill>
                  <a:schemeClr val="accent1"/>
                </a:solidFill>
              </a:rPr>
              <a:t> patches </a:t>
            </a:r>
            <a:r>
              <a:rPr lang="en-US" kern="1200" dirty="0">
                <a:solidFill>
                  <a:schemeClr val="tx1">
                    <a:lumMod val="85000"/>
                    <a:lumOff val="15000"/>
                  </a:schemeClr>
                </a:solidFill>
              </a:rPr>
              <a:t>and </a:t>
            </a:r>
            <a:r>
              <a:rPr lang="en-US" kern="1200" dirty="0">
                <a:solidFill>
                  <a:schemeClr val="accent1"/>
                </a:solidFill>
              </a:rPr>
              <a:t>upgrades</a:t>
            </a:r>
            <a:r>
              <a:rPr lang="en-US" kern="1200" dirty="0">
                <a:solidFill>
                  <a:schemeClr val="tx1">
                    <a:lumMod val="85000"/>
                    <a:lumOff val="15000"/>
                  </a:schemeClr>
                </a:solidFill>
              </a:rPr>
              <a:t>; </a:t>
            </a:r>
          </a:p>
          <a:p>
            <a:pPr marL="727075" lvl="1">
              <a:lnSpc>
                <a:spcPct val="90000"/>
              </a:lnSpc>
              <a:spcBef>
                <a:spcPts val="300"/>
              </a:spcBef>
            </a:pPr>
            <a:r>
              <a:rPr lang="en-US" kern="1200" dirty="0">
                <a:solidFill>
                  <a:schemeClr val="tx1">
                    <a:lumMod val="85000"/>
                    <a:lumOff val="15000"/>
                  </a:schemeClr>
                </a:solidFill>
              </a:rPr>
              <a:t>Persistent attack detection and log review; and</a:t>
            </a:r>
          </a:p>
          <a:p>
            <a:pPr marL="727075" lvl="1">
              <a:lnSpc>
                <a:spcPct val="90000"/>
              </a:lnSpc>
              <a:spcBef>
                <a:spcPts val="300"/>
              </a:spcBef>
            </a:pPr>
            <a:r>
              <a:rPr lang="en-US" kern="1200" dirty="0">
                <a:solidFill>
                  <a:schemeClr val="tx1">
                    <a:lumMod val="85000"/>
                    <a:lumOff val="15000"/>
                  </a:schemeClr>
                </a:solidFill>
              </a:rPr>
              <a:t>Consider </a:t>
            </a:r>
            <a:r>
              <a:rPr lang="en-US" kern="1200" dirty="0">
                <a:solidFill>
                  <a:schemeClr val="accent1"/>
                </a:solidFill>
              </a:rPr>
              <a:t>full-disk encryption</a:t>
            </a:r>
            <a:r>
              <a:rPr lang="en-US" kern="1200" dirty="0">
                <a:solidFill>
                  <a:schemeClr val="tx1">
                    <a:lumMod val="85000"/>
                    <a:lumOff val="15000"/>
                  </a:schemeClr>
                </a:solidFill>
              </a:rPr>
              <a:t>.</a:t>
            </a:r>
          </a:p>
          <a:p>
            <a:pPr marL="269875" indent="-228600">
              <a:lnSpc>
                <a:spcPct val="90000"/>
              </a:lnSpc>
              <a:spcBef>
                <a:spcPts val="300"/>
              </a:spcBef>
            </a:pPr>
            <a:endParaRPr lang="en-US" sz="1900" kern="1200" dirty="0">
              <a:solidFill>
                <a:srgbClr val="C00000"/>
              </a:solidFill>
            </a:endParaRPr>
          </a:p>
          <a:p>
            <a:pPr marL="269875" indent="-228600">
              <a:lnSpc>
                <a:spcPct val="90000"/>
              </a:lnSpc>
              <a:spcBef>
                <a:spcPts val="300"/>
              </a:spcBef>
            </a:pPr>
            <a:r>
              <a:rPr lang="en-US" b="1" kern="1200" dirty="0"/>
              <a:t>Training &amp; Awareness</a:t>
            </a:r>
          </a:p>
          <a:p>
            <a:pPr marL="669925" lvl="1" indent="-228600">
              <a:lnSpc>
                <a:spcPct val="90000"/>
              </a:lnSpc>
              <a:spcBef>
                <a:spcPts val="300"/>
              </a:spcBef>
            </a:pPr>
            <a:r>
              <a:rPr lang="en-US" sz="1700" kern="1200" dirty="0">
                <a:solidFill>
                  <a:schemeClr val="accent1"/>
                </a:solidFill>
              </a:rPr>
              <a:t>Alert employees </a:t>
            </a:r>
            <a:r>
              <a:rPr lang="en-US" sz="1700" kern="1200" dirty="0"/>
              <a:t>to an increase in phishing; and</a:t>
            </a:r>
          </a:p>
          <a:p>
            <a:pPr marL="669925" lvl="1" indent="-228600">
              <a:lnSpc>
                <a:spcPct val="90000"/>
              </a:lnSpc>
              <a:spcBef>
                <a:spcPts val="300"/>
              </a:spcBef>
            </a:pPr>
            <a:r>
              <a:rPr lang="en-US" sz="1700" kern="1200" dirty="0"/>
              <a:t>Deploy </a:t>
            </a:r>
            <a:r>
              <a:rPr lang="en-US" sz="1700" kern="1200" dirty="0">
                <a:solidFill>
                  <a:schemeClr val="accent1"/>
                </a:solidFill>
              </a:rPr>
              <a:t>security awareness</a:t>
            </a:r>
            <a:r>
              <a:rPr lang="en-US" sz="1700" kern="1200" dirty="0"/>
              <a:t> or </a:t>
            </a:r>
            <a:r>
              <a:rPr lang="en-US" sz="1700" kern="1200" dirty="0">
                <a:solidFill>
                  <a:schemeClr val="accent1"/>
                </a:solidFill>
              </a:rPr>
              <a:t>refresher training</a:t>
            </a:r>
            <a:r>
              <a:rPr lang="en-US" sz="1700" kern="1200" dirty="0"/>
              <a:t>.</a:t>
            </a:r>
          </a:p>
          <a:p>
            <a:pPr marL="269875" lvl="0" indent="-228600">
              <a:lnSpc>
                <a:spcPct val="90000"/>
              </a:lnSpc>
              <a:spcBef>
                <a:spcPts val="300"/>
              </a:spcBef>
            </a:pPr>
            <a:endParaRPr lang="en-US" sz="1900" kern="1200" dirty="0">
              <a:solidFill>
                <a:schemeClr val="tx1">
                  <a:lumMod val="85000"/>
                  <a:lumOff val="15000"/>
                </a:schemeClr>
              </a:solidFill>
            </a:endParaRPr>
          </a:p>
          <a:p>
            <a:pPr marL="269875" lvl="0" indent="-228600">
              <a:lnSpc>
                <a:spcPct val="90000"/>
              </a:lnSpc>
              <a:spcBef>
                <a:spcPts val="300"/>
              </a:spcBef>
            </a:pPr>
            <a:r>
              <a:rPr lang="en-US" b="1" kern="1200" dirty="0"/>
              <a:t>Review &amp; Update Incident Response Plans</a:t>
            </a:r>
          </a:p>
        </p:txBody>
      </p:sp>
      <p:sp>
        <p:nvSpPr>
          <p:cNvPr id="4" name="Slide Number Placeholder 6">
            <a:extLst>
              <a:ext uri="{FF2B5EF4-FFF2-40B4-BE49-F238E27FC236}">
                <a16:creationId xmlns:a16="http://schemas.microsoft.com/office/drawing/2014/main" id="{783393C3-2BA6-4C35-9CDA-4C22FD483C77}"/>
              </a:ext>
            </a:extLst>
          </p:cNvPr>
          <p:cNvSpPr>
            <a:spLocks noGrp="1"/>
          </p:cNvSpPr>
          <p:nvPr>
            <p:ph type="sldNum" sz="quarter" idx="10"/>
          </p:nvPr>
        </p:nvSpPr>
        <p:spPr/>
        <p:txBody>
          <a:bodyPr/>
          <a:lstStyle/>
          <a:p>
            <a:fld id="{4740DBA0-205B-4AAB-8579-AEC630458AEF}" type="slidenum">
              <a:rPr lang="en-US" altLang="en-US" smtClean="0"/>
              <a:pPr/>
              <a:t>33</a:t>
            </a:fld>
            <a:endParaRPr lang="en-US" altLang="en-US" dirty="0"/>
          </a:p>
        </p:txBody>
      </p:sp>
    </p:spTree>
    <p:extLst>
      <p:ext uri="{BB962C8B-B14F-4D97-AF65-F5344CB8AC3E}">
        <p14:creationId xmlns:p14="http://schemas.microsoft.com/office/powerpoint/2010/main" val="154048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B6EA-DD58-433B-A868-464178A4D9B2}"/>
              </a:ext>
            </a:extLst>
          </p:cNvPr>
          <p:cNvSpPr>
            <a:spLocks noGrp="1"/>
          </p:cNvSpPr>
          <p:nvPr>
            <p:ph type="title"/>
          </p:nvPr>
        </p:nvSpPr>
        <p:spPr/>
        <p:txBody>
          <a:bodyPr/>
          <a:lstStyle/>
          <a:p>
            <a:r>
              <a:rPr lang="en-US" dirty="0"/>
              <a:t>Developing law</a:t>
            </a:r>
          </a:p>
        </p:txBody>
      </p:sp>
    </p:spTree>
    <p:extLst>
      <p:ext uri="{BB962C8B-B14F-4D97-AF65-F5344CB8AC3E}">
        <p14:creationId xmlns:p14="http://schemas.microsoft.com/office/powerpoint/2010/main" val="150161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5C655-042D-45D6-937D-0D60C3181D0D}"/>
              </a:ext>
            </a:extLst>
          </p:cNvPr>
          <p:cNvSpPr>
            <a:spLocks noGrp="1"/>
          </p:cNvSpPr>
          <p:nvPr>
            <p:ph type="title"/>
          </p:nvPr>
        </p:nvSpPr>
        <p:spPr/>
        <p:txBody>
          <a:bodyPr/>
          <a:lstStyle/>
          <a:p>
            <a:r>
              <a:rPr lang="en-US" sz="2400" b="1" kern="1200" dirty="0">
                <a:solidFill>
                  <a:schemeClr val="tx1"/>
                </a:solidFill>
              </a:rPr>
              <a:t>COVID-19 Consumer Data Protection Act of 2020</a:t>
            </a:r>
            <a:br>
              <a:rPr lang="en-US" b="1" kern="1200" dirty="0">
                <a:solidFill>
                  <a:schemeClr val="tx1"/>
                </a:solidFill>
              </a:rPr>
            </a:br>
            <a:r>
              <a:rPr lang="en-US" sz="2400" b="1" kern="1200" dirty="0">
                <a:solidFill>
                  <a:schemeClr val="accent1"/>
                </a:solidFill>
              </a:rPr>
              <a:t>Overview</a:t>
            </a:r>
            <a:endParaRPr lang="en-US" dirty="0">
              <a:solidFill>
                <a:schemeClr val="tx1"/>
              </a:solidFill>
            </a:endParaRPr>
          </a:p>
        </p:txBody>
      </p:sp>
      <p:sp>
        <p:nvSpPr>
          <p:cNvPr id="3" name="Content Placeholder 2">
            <a:extLst>
              <a:ext uri="{FF2B5EF4-FFF2-40B4-BE49-F238E27FC236}">
                <a16:creationId xmlns:a16="http://schemas.microsoft.com/office/drawing/2014/main" id="{E732716A-FBC9-4D47-BE6B-B67647594E44}"/>
              </a:ext>
            </a:extLst>
          </p:cNvPr>
          <p:cNvSpPr>
            <a:spLocks noGrp="1"/>
          </p:cNvSpPr>
          <p:nvPr>
            <p:ph idx="1"/>
          </p:nvPr>
        </p:nvSpPr>
        <p:spPr/>
        <p:txBody>
          <a:bodyPr/>
          <a:lstStyle/>
          <a:p>
            <a:pPr marL="285750" lvl="1">
              <a:lnSpc>
                <a:spcPct val="90000"/>
              </a:lnSpc>
              <a:spcBef>
                <a:spcPts val="300"/>
              </a:spcBef>
              <a:spcAft>
                <a:spcPts val="1200"/>
              </a:spcAft>
              <a:buFont typeface="Arial" panose="020B0604020202020204" pitchFamily="34" charset="0"/>
              <a:buChar char="•"/>
            </a:pPr>
            <a:r>
              <a:rPr lang="en-US" sz="2000" kern="1200" dirty="0"/>
              <a:t>Covers technologically-derived </a:t>
            </a:r>
            <a:r>
              <a:rPr lang="en-US" sz="2000" kern="1200" dirty="0">
                <a:solidFill>
                  <a:srgbClr val="C00000"/>
                </a:solidFill>
              </a:rPr>
              <a:t>PHI</a:t>
            </a:r>
            <a:r>
              <a:rPr lang="en-US" sz="2000" kern="1200" dirty="0"/>
              <a:t>, </a:t>
            </a:r>
            <a:r>
              <a:rPr lang="en-US" sz="2000" kern="1200" dirty="0">
                <a:solidFill>
                  <a:srgbClr val="C00000"/>
                </a:solidFill>
              </a:rPr>
              <a:t>precise geolocation</a:t>
            </a:r>
            <a:r>
              <a:rPr lang="en-US" sz="2000" kern="1200" dirty="0"/>
              <a:t>, and </a:t>
            </a:r>
            <a:r>
              <a:rPr lang="en-US" sz="2000" kern="1200" dirty="0">
                <a:solidFill>
                  <a:srgbClr val="C00000"/>
                </a:solidFill>
              </a:rPr>
              <a:t>proximity data</a:t>
            </a:r>
            <a:r>
              <a:rPr lang="en-US" sz="2000" kern="1200" dirty="0"/>
              <a:t>.</a:t>
            </a:r>
          </a:p>
          <a:p>
            <a:pPr marL="285750" lvl="1">
              <a:lnSpc>
                <a:spcPct val="90000"/>
              </a:lnSpc>
              <a:spcBef>
                <a:spcPts val="300"/>
              </a:spcBef>
              <a:spcAft>
                <a:spcPts val="1200"/>
              </a:spcAft>
              <a:buFont typeface="Arial" panose="020B0604020202020204" pitchFamily="34" charset="0"/>
              <a:buChar char="•"/>
            </a:pPr>
            <a:r>
              <a:rPr lang="en-US" sz="2000" kern="1200" dirty="0"/>
              <a:t>Covered purposes include:</a:t>
            </a:r>
          </a:p>
          <a:p>
            <a:pPr marL="685800" lvl="2">
              <a:lnSpc>
                <a:spcPct val="90000"/>
              </a:lnSpc>
              <a:spcBef>
                <a:spcPts val="300"/>
              </a:spcBef>
              <a:spcAft>
                <a:spcPts val="1200"/>
              </a:spcAft>
              <a:buFont typeface="Arial" panose="020B0604020202020204" pitchFamily="34" charset="0"/>
              <a:buChar char="•"/>
            </a:pPr>
            <a:r>
              <a:rPr lang="en-US" sz="1800" kern="1200" dirty="0">
                <a:solidFill>
                  <a:srgbClr val="C00000"/>
                </a:solidFill>
              </a:rPr>
              <a:t>contact tracing</a:t>
            </a:r>
            <a:r>
              <a:rPr lang="en-US" sz="1800" kern="1200" dirty="0"/>
              <a:t>; </a:t>
            </a:r>
          </a:p>
          <a:p>
            <a:pPr marL="685800" lvl="2">
              <a:lnSpc>
                <a:spcPct val="90000"/>
              </a:lnSpc>
              <a:spcBef>
                <a:spcPts val="300"/>
              </a:spcBef>
              <a:spcAft>
                <a:spcPts val="600"/>
              </a:spcAft>
              <a:buFont typeface="Arial" panose="020B0604020202020204" pitchFamily="34" charset="0"/>
              <a:buChar char="•"/>
            </a:pPr>
            <a:r>
              <a:rPr lang="en-US" sz="1800" kern="1200" dirty="0"/>
              <a:t>compliance with </a:t>
            </a:r>
            <a:r>
              <a:rPr lang="en-US" sz="1800" kern="1200" dirty="0">
                <a:solidFill>
                  <a:srgbClr val="C00000"/>
                </a:solidFill>
              </a:rPr>
              <a:t>social distancing </a:t>
            </a:r>
            <a:r>
              <a:rPr lang="en-US" sz="1800" kern="1200" dirty="0"/>
              <a:t>guidelines; and </a:t>
            </a:r>
          </a:p>
          <a:p>
            <a:pPr marL="685800" lvl="2">
              <a:lnSpc>
                <a:spcPct val="90000"/>
              </a:lnSpc>
              <a:spcBef>
                <a:spcPts val="300"/>
              </a:spcBef>
              <a:spcAft>
                <a:spcPts val="1200"/>
              </a:spcAft>
              <a:buFont typeface="Arial" panose="020B0604020202020204" pitchFamily="34" charset="0"/>
              <a:buChar char="•"/>
            </a:pPr>
            <a:r>
              <a:rPr lang="en-US" sz="1800" kern="1200" dirty="0">
                <a:solidFill>
                  <a:srgbClr val="C00000"/>
                </a:solidFill>
              </a:rPr>
              <a:t>spread tracking</a:t>
            </a:r>
            <a:r>
              <a:rPr lang="en-US" sz="1800" kern="1200" dirty="0"/>
              <a:t>.</a:t>
            </a:r>
          </a:p>
          <a:p>
            <a:pPr marL="285750" lvl="1">
              <a:lnSpc>
                <a:spcPct val="90000"/>
              </a:lnSpc>
              <a:spcBef>
                <a:spcPts val="300"/>
              </a:spcBef>
              <a:spcAft>
                <a:spcPts val="1200"/>
              </a:spcAft>
              <a:buFont typeface="Arial" panose="020B0604020202020204" pitchFamily="34" charset="0"/>
              <a:buChar char="•"/>
            </a:pPr>
            <a:r>
              <a:rPr lang="en-US" sz="2000" kern="1200" dirty="0"/>
              <a:t>Prohibits collecting, processing, or transferring covered data without </a:t>
            </a:r>
            <a:r>
              <a:rPr lang="en-US" sz="2000" kern="1200" dirty="0">
                <a:solidFill>
                  <a:srgbClr val="C00000"/>
                </a:solidFill>
              </a:rPr>
              <a:t>prior notice </a:t>
            </a:r>
            <a:r>
              <a:rPr lang="en-US" sz="2000" kern="1200" dirty="0"/>
              <a:t>of the purpose and affirmative </a:t>
            </a:r>
            <a:r>
              <a:rPr lang="en-US" sz="2000" kern="1200" dirty="0">
                <a:solidFill>
                  <a:srgbClr val="C00000"/>
                </a:solidFill>
              </a:rPr>
              <a:t>express consent</a:t>
            </a:r>
            <a:r>
              <a:rPr lang="en-US" sz="2000" kern="1200" dirty="0"/>
              <a:t>.</a:t>
            </a:r>
            <a:endParaRPr lang="en-US" sz="2000" kern="1200" dirty="0">
              <a:solidFill>
                <a:srgbClr val="C00000"/>
              </a:solidFill>
            </a:endParaRPr>
          </a:p>
          <a:p>
            <a:pPr marL="285750" lvl="1">
              <a:lnSpc>
                <a:spcPct val="90000"/>
              </a:lnSpc>
              <a:spcBef>
                <a:spcPts val="300"/>
              </a:spcBef>
              <a:spcAft>
                <a:spcPts val="1200"/>
              </a:spcAft>
              <a:buFont typeface="Arial" panose="020B0604020202020204" pitchFamily="34" charset="0"/>
              <a:buChar char="•"/>
            </a:pPr>
            <a:r>
              <a:rPr lang="en-US" sz="2000" dirty="0"/>
              <a:t>Enforceable by the </a:t>
            </a:r>
            <a:r>
              <a:rPr lang="en-US" sz="2000" kern="1200" dirty="0">
                <a:solidFill>
                  <a:srgbClr val="C00000"/>
                </a:solidFill>
              </a:rPr>
              <a:t>FTC </a:t>
            </a:r>
            <a:r>
              <a:rPr lang="en-US" sz="2000" dirty="0"/>
              <a:t>and </a:t>
            </a:r>
            <a:r>
              <a:rPr lang="en-US" sz="2000" kern="1200" dirty="0">
                <a:solidFill>
                  <a:srgbClr val="C00000"/>
                </a:solidFill>
              </a:rPr>
              <a:t>state attorneys general</a:t>
            </a:r>
            <a:r>
              <a:rPr lang="en-US" sz="2000" dirty="0"/>
              <a:t>.</a:t>
            </a:r>
          </a:p>
          <a:p>
            <a:pPr marL="285750" lvl="1">
              <a:lnSpc>
                <a:spcPct val="90000"/>
              </a:lnSpc>
              <a:spcBef>
                <a:spcPts val="300"/>
              </a:spcBef>
              <a:spcAft>
                <a:spcPts val="1200"/>
              </a:spcAft>
              <a:buFont typeface="Arial" panose="020B0604020202020204" pitchFamily="34" charset="0"/>
              <a:buChar char="•"/>
            </a:pPr>
            <a:r>
              <a:rPr lang="en-US" sz="2000" kern="1200" dirty="0">
                <a:solidFill>
                  <a:srgbClr val="C00000"/>
                </a:solidFill>
              </a:rPr>
              <a:t>Preempts state laws </a:t>
            </a:r>
            <a:r>
              <a:rPr lang="en-US" sz="2000" dirty="0"/>
              <a:t>related to the collection, processing, or transfer of covered data for a covered purpose.</a:t>
            </a:r>
            <a:endParaRPr lang="en-US" sz="2000" kern="1200" dirty="0"/>
          </a:p>
          <a:p>
            <a:pPr marL="114300" indent="0">
              <a:lnSpc>
                <a:spcPct val="90000"/>
              </a:lnSpc>
              <a:buNone/>
            </a:pPr>
            <a:endParaRPr lang="en-US" kern="1200" dirty="0">
              <a:solidFill>
                <a:srgbClr val="C00000"/>
              </a:solidFill>
            </a:endParaRPr>
          </a:p>
        </p:txBody>
      </p:sp>
      <p:sp>
        <p:nvSpPr>
          <p:cNvPr id="4" name="Slide Number Placeholder 6">
            <a:extLst>
              <a:ext uri="{FF2B5EF4-FFF2-40B4-BE49-F238E27FC236}">
                <a16:creationId xmlns:a16="http://schemas.microsoft.com/office/drawing/2014/main" id="{783393C3-2BA6-4C35-9CDA-4C22FD483C77}"/>
              </a:ext>
            </a:extLst>
          </p:cNvPr>
          <p:cNvSpPr>
            <a:spLocks noGrp="1"/>
          </p:cNvSpPr>
          <p:nvPr>
            <p:ph type="sldNum" sz="quarter" idx="10"/>
          </p:nvPr>
        </p:nvSpPr>
        <p:spPr/>
        <p:txBody>
          <a:bodyPr/>
          <a:lstStyle/>
          <a:p>
            <a:fld id="{4740DBA0-205B-4AAB-8579-AEC630458AEF}" type="slidenum">
              <a:rPr lang="en-US" altLang="en-US" smtClean="0"/>
              <a:pPr/>
              <a:t>35</a:t>
            </a:fld>
            <a:endParaRPr lang="en-US" altLang="en-US" dirty="0"/>
          </a:p>
        </p:txBody>
      </p:sp>
    </p:spTree>
    <p:extLst>
      <p:ext uri="{BB962C8B-B14F-4D97-AF65-F5344CB8AC3E}">
        <p14:creationId xmlns:p14="http://schemas.microsoft.com/office/powerpoint/2010/main" val="350089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5C655-042D-45D6-937D-0D60C3181D0D}"/>
              </a:ext>
            </a:extLst>
          </p:cNvPr>
          <p:cNvSpPr>
            <a:spLocks noGrp="1"/>
          </p:cNvSpPr>
          <p:nvPr>
            <p:ph type="title"/>
          </p:nvPr>
        </p:nvSpPr>
        <p:spPr/>
        <p:txBody>
          <a:bodyPr/>
          <a:lstStyle/>
          <a:p>
            <a:r>
              <a:rPr lang="en-US" b="1" kern="1200" dirty="0">
                <a:solidFill>
                  <a:schemeClr val="tx1"/>
                </a:solidFill>
              </a:rPr>
              <a:t>California Privacy Rights Act of 2020:</a:t>
            </a:r>
            <a:br>
              <a:rPr lang="en-US" b="1" kern="1200" dirty="0">
                <a:solidFill>
                  <a:schemeClr val="tx1"/>
                </a:solidFill>
              </a:rPr>
            </a:br>
            <a:r>
              <a:rPr lang="en-US" sz="2400" b="1" kern="1200" dirty="0">
                <a:solidFill>
                  <a:schemeClr val="accent1"/>
                </a:solidFill>
              </a:rPr>
              <a:t>Omnibus Privacy in California</a:t>
            </a:r>
            <a:endParaRPr lang="en-US" dirty="0">
              <a:solidFill>
                <a:srgbClr val="CE1126"/>
              </a:solidFill>
            </a:endParaRPr>
          </a:p>
        </p:txBody>
      </p:sp>
      <p:sp>
        <p:nvSpPr>
          <p:cNvPr id="3" name="Content Placeholder 2">
            <a:extLst>
              <a:ext uri="{FF2B5EF4-FFF2-40B4-BE49-F238E27FC236}">
                <a16:creationId xmlns:a16="http://schemas.microsoft.com/office/drawing/2014/main" id="{E732716A-FBC9-4D47-BE6B-B67647594E44}"/>
              </a:ext>
            </a:extLst>
          </p:cNvPr>
          <p:cNvSpPr>
            <a:spLocks noGrp="1"/>
          </p:cNvSpPr>
          <p:nvPr>
            <p:ph idx="1"/>
          </p:nvPr>
        </p:nvSpPr>
        <p:spPr/>
        <p:txBody>
          <a:bodyPr/>
          <a:lstStyle/>
          <a:p>
            <a:pPr marL="400050" indent="-285750">
              <a:lnSpc>
                <a:spcPct val="90000"/>
              </a:lnSpc>
              <a:spcAft>
                <a:spcPts val="600"/>
              </a:spcAft>
            </a:pPr>
            <a:r>
              <a:rPr lang="en-US" kern="1200" dirty="0">
                <a:solidFill>
                  <a:schemeClr val="accent1"/>
                </a:solidFill>
              </a:rPr>
              <a:t>Ballot Initiative </a:t>
            </a:r>
            <a:r>
              <a:rPr lang="en-US" kern="1200" dirty="0"/>
              <a:t>likely to make the November 2020 ballot in California.</a:t>
            </a:r>
          </a:p>
          <a:p>
            <a:pPr marL="400050" indent="-285750">
              <a:lnSpc>
                <a:spcPct val="90000"/>
              </a:lnSpc>
              <a:spcAft>
                <a:spcPts val="600"/>
              </a:spcAft>
            </a:pPr>
            <a:r>
              <a:rPr lang="en-US" kern="1200" dirty="0">
                <a:solidFill>
                  <a:schemeClr val="accent1"/>
                </a:solidFill>
              </a:rPr>
              <a:t>Omnibus privacy regulation </a:t>
            </a:r>
            <a:r>
              <a:rPr lang="en-US" kern="1200" dirty="0"/>
              <a:t>that will be extremely difficult to amend.</a:t>
            </a:r>
          </a:p>
          <a:p>
            <a:pPr marL="400050" indent="-285750">
              <a:lnSpc>
                <a:spcPct val="90000"/>
              </a:lnSpc>
              <a:spcAft>
                <a:spcPts val="600"/>
              </a:spcAft>
            </a:pPr>
            <a:r>
              <a:rPr lang="en-US" dirty="0"/>
              <a:t>Creates a new category of </a:t>
            </a:r>
            <a:r>
              <a:rPr lang="en-US" dirty="0">
                <a:solidFill>
                  <a:schemeClr val="accent1"/>
                </a:solidFill>
              </a:rPr>
              <a:t>sensitive personal information,</a:t>
            </a:r>
            <a:r>
              <a:rPr lang="en-US" i="1" dirty="0"/>
              <a:t> </a:t>
            </a:r>
            <a:r>
              <a:rPr lang="en-US" dirty="0"/>
              <a:t>which consists of precise geolocation, race, ethnicity, religion, genetic data, union membership, contents of mail, email and text messages and certain sexual orientation, health, and biometric information. </a:t>
            </a:r>
          </a:p>
          <a:p>
            <a:pPr marL="400050">
              <a:lnSpc>
                <a:spcPct val="90000"/>
              </a:lnSpc>
              <a:spcAft>
                <a:spcPts val="600"/>
              </a:spcAft>
            </a:pPr>
            <a:r>
              <a:rPr lang="en-US" dirty="0"/>
              <a:t>Allows California residents to request correction to </a:t>
            </a:r>
            <a:r>
              <a:rPr lang="en-US" dirty="0">
                <a:solidFill>
                  <a:schemeClr val="accent1"/>
                </a:solidFill>
              </a:rPr>
              <a:t>inaccurate</a:t>
            </a:r>
            <a:r>
              <a:rPr lang="en-US" dirty="0"/>
              <a:t> personal information and requires businesses to inform consumers of this right. </a:t>
            </a:r>
          </a:p>
          <a:p>
            <a:pPr marL="400050">
              <a:lnSpc>
                <a:spcPct val="90000"/>
              </a:lnSpc>
              <a:spcAft>
                <a:spcPts val="600"/>
              </a:spcAft>
            </a:pPr>
            <a:r>
              <a:rPr lang="en-US" dirty="0"/>
              <a:t>Establishes the </a:t>
            </a:r>
            <a:r>
              <a:rPr lang="en-US" dirty="0">
                <a:solidFill>
                  <a:schemeClr val="accent1"/>
                </a:solidFill>
              </a:rPr>
              <a:t>California Privacy Protection Agency</a:t>
            </a:r>
            <a:r>
              <a:rPr lang="en-US" dirty="0"/>
              <a:t>, which</a:t>
            </a:r>
            <a:r>
              <a:rPr lang="en-US" dirty="0">
                <a:solidFill>
                  <a:schemeClr val="accent1"/>
                </a:solidFill>
              </a:rPr>
              <a:t> </a:t>
            </a:r>
            <a:r>
              <a:rPr lang="en-US" dirty="0"/>
              <a:t>will implement privacy laws as well as impose fines for privacy violations. </a:t>
            </a:r>
          </a:p>
          <a:p>
            <a:pPr marL="400050">
              <a:lnSpc>
                <a:spcPct val="90000"/>
              </a:lnSpc>
              <a:spcAft>
                <a:spcPts val="600"/>
              </a:spcAft>
            </a:pPr>
            <a:r>
              <a:rPr lang="en-US" dirty="0"/>
              <a:t>The Agency will also have the authority to investigate possible violations of the CPRA brought to its attention by any person’s sworn complaint or on its own initiative.</a:t>
            </a:r>
          </a:p>
          <a:p>
            <a:pPr marL="400050">
              <a:lnSpc>
                <a:spcPct val="90000"/>
              </a:lnSpc>
              <a:spcAft>
                <a:spcPts val="600"/>
              </a:spcAft>
            </a:pPr>
            <a:endParaRPr lang="en-US" dirty="0"/>
          </a:p>
        </p:txBody>
      </p:sp>
      <p:sp>
        <p:nvSpPr>
          <p:cNvPr id="4" name="Slide Number Placeholder 6">
            <a:extLst>
              <a:ext uri="{FF2B5EF4-FFF2-40B4-BE49-F238E27FC236}">
                <a16:creationId xmlns:a16="http://schemas.microsoft.com/office/drawing/2014/main" id="{783393C3-2BA6-4C35-9CDA-4C22FD483C77}"/>
              </a:ext>
            </a:extLst>
          </p:cNvPr>
          <p:cNvSpPr>
            <a:spLocks noGrp="1"/>
          </p:cNvSpPr>
          <p:nvPr>
            <p:ph type="sldNum" sz="quarter" idx="10"/>
          </p:nvPr>
        </p:nvSpPr>
        <p:spPr/>
        <p:txBody>
          <a:bodyPr/>
          <a:lstStyle/>
          <a:p>
            <a:fld id="{4740DBA0-205B-4AAB-8579-AEC630458AEF}" type="slidenum">
              <a:rPr lang="en-US" altLang="en-US" smtClean="0"/>
              <a:pPr/>
              <a:t>36</a:t>
            </a:fld>
            <a:endParaRPr lang="en-US" altLang="en-US" dirty="0"/>
          </a:p>
        </p:txBody>
      </p:sp>
    </p:spTree>
    <p:extLst>
      <p:ext uri="{BB962C8B-B14F-4D97-AF65-F5344CB8AC3E}">
        <p14:creationId xmlns:p14="http://schemas.microsoft.com/office/powerpoint/2010/main" val="77768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B6EA-DD58-433B-A868-464178A4D9B2}"/>
              </a:ext>
            </a:extLst>
          </p:cNvPr>
          <p:cNvSpPr>
            <a:spLocks noGrp="1"/>
          </p:cNvSpPr>
          <p:nvPr>
            <p:ph type="title"/>
          </p:nvPr>
        </p:nvSpPr>
        <p:spPr>
          <a:xfrm>
            <a:off x="457200" y="883920"/>
            <a:ext cx="5907087" cy="1231900"/>
          </a:xfrm>
        </p:spPr>
        <p:txBody>
          <a:bodyPr/>
          <a:lstStyle/>
          <a:p>
            <a:r>
              <a:rPr lang="en-US" dirty="0"/>
              <a:t>Key considerations</a:t>
            </a:r>
          </a:p>
        </p:txBody>
      </p:sp>
    </p:spTree>
    <p:extLst>
      <p:ext uri="{BB962C8B-B14F-4D97-AF65-F5344CB8AC3E}">
        <p14:creationId xmlns:p14="http://schemas.microsoft.com/office/powerpoint/2010/main" val="304290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5C655-042D-45D6-937D-0D60C3181D0D}"/>
              </a:ext>
            </a:extLst>
          </p:cNvPr>
          <p:cNvSpPr>
            <a:spLocks noGrp="1"/>
          </p:cNvSpPr>
          <p:nvPr>
            <p:ph type="title"/>
          </p:nvPr>
        </p:nvSpPr>
        <p:spPr>
          <a:xfrm>
            <a:off x="308610" y="762001"/>
            <a:ext cx="3729990" cy="562517"/>
          </a:xfrm>
        </p:spPr>
        <p:txBody>
          <a:bodyPr anchor="t" anchorCtr="0">
            <a:normAutofit/>
          </a:bodyPr>
          <a:lstStyle/>
          <a:p>
            <a:r>
              <a:rPr lang="en-US" sz="3000" b="1" dirty="0"/>
              <a:t>Key Considerations</a:t>
            </a:r>
          </a:p>
        </p:txBody>
      </p:sp>
      <p:sp>
        <p:nvSpPr>
          <p:cNvPr id="3" name="Content Placeholder 2">
            <a:extLst>
              <a:ext uri="{FF2B5EF4-FFF2-40B4-BE49-F238E27FC236}">
                <a16:creationId xmlns:a16="http://schemas.microsoft.com/office/drawing/2014/main" id="{E732716A-FBC9-4D47-BE6B-B67647594E44}"/>
              </a:ext>
            </a:extLst>
          </p:cNvPr>
          <p:cNvSpPr>
            <a:spLocks noGrp="1"/>
          </p:cNvSpPr>
          <p:nvPr>
            <p:ph idx="1"/>
          </p:nvPr>
        </p:nvSpPr>
        <p:spPr>
          <a:xfrm>
            <a:off x="308610" y="1387684"/>
            <a:ext cx="5939790" cy="5165516"/>
          </a:xfrm>
          <a:solidFill>
            <a:schemeClr val="bg1"/>
          </a:solidFill>
        </p:spPr>
        <p:txBody>
          <a:bodyPr>
            <a:noAutofit/>
          </a:bodyPr>
          <a:lstStyle/>
          <a:p>
            <a:pPr marL="327025" indent="-285750">
              <a:spcAft>
                <a:spcPts val="0"/>
              </a:spcAft>
            </a:pPr>
            <a:r>
              <a:rPr lang="en-US" dirty="0"/>
              <a:t>Observe transparency about the purpose for collection, the data elements collected, the retention period, and disclosure practices.</a:t>
            </a:r>
          </a:p>
          <a:p>
            <a:pPr marL="327025" indent="-285750">
              <a:spcBef>
                <a:spcPts val="800"/>
              </a:spcBef>
              <a:spcAft>
                <a:spcPts val="0"/>
              </a:spcAft>
            </a:pPr>
            <a:r>
              <a:rPr lang="en-US" dirty="0"/>
              <a:t>Ensure privacy policies are updated or supplemental policies provided. </a:t>
            </a:r>
          </a:p>
          <a:p>
            <a:pPr marL="327025" indent="-285750">
              <a:spcBef>
                <a:spcPts val="800"/>
              </a:spcBef>
              <a:spcAft>
                <a:spcPts val="0"/>
              </a:spcAft>
            </a:pPr>
            <a:r>
              <a:rPr lang="en-US" dirty="0"/>
              <a:t>Collect data only for public health purposes, and only data necessary to maintain a safe environment. </a:t>
            </a:r>
          </a:p>
          <a:p>
            <a:pPr marL="327025" indent="-285750">
              <a:spcBef>
                <a:spcPts val="800"/>
              </a:spcBef>
              <a:spcAft>
                <a:spcPts val="0"/>
              </a:spcAft>
            </a:pPr>
            <a:r>
              <a:rPr lang="en-US" dirty="0"/>
              <a:t>Provide appropriate safeguards to secure the data. </a:t>
            </a:r>
          </a:p>
          <a:p>
            <a:pPr marL="327025" indent="-285750">
              <a:spcBef>
                <a:spcPts val="800"/>
              </a:spcBef>
              <a:spcAft>
                <a:spcPts val="0"/>
              </a:spcAft>
            </a:pPr>
            <a:r>
              <a:rPr lang="en-US" dirty="0"/>
              <a:t>Do not share data or health status without consent, and minimize the data shared. </a:t>
            </a:r>
          </a:p>
          <a:p>
            <a:pPr marL="327025" indent="-285750">
              <a:spcBef>
                <a:spcPts val="800"/>
              </a:spcBef>
              <a:spcAft>
                <a:spcPts val="0"/>
              </a:spcAft>
            </a:pPr>
            <a:r>
              <a:rPr lang="en-US" dirty="0"/>
              <a:t>Delete data as soon as it is no longer needed for the crisis – third-party attestation is ideal.</a:t>
            </a:r>
          </a:p>
          <a:p>
            <a:pPr>
              <a:spcBef>
                <a:spcPts val="800"/>
              </a:spcBef>
              <a:spcAft>
                <a:spcPts val="0"/>
              </a:spcAft>
            </a:pPr>
            <a:r>
              <a:rPr lang="en-US" altLang="en-US" dirty="0"/>
              <a:t>Consider employing anonymization or pseudonymization techniques.</a:t>
            </a:r>
            <a:endParaRPr lang="en-US" dirty="0"/>
          </a:p>
          <a:p>
            <a:pPr>
              <a:spcBef>
                <a:spcPts val="800"/>
              </a:spcBef>
              <a:spcAft>
                <a:spcPts val="0"/>
              </a:spcAft>
            </a:pPr>
            <a:r>
              <a:rPr lang="en-US" dirty="0"/>
              <a:t>Observe, respect, and respond to data subject rights, where applicable. </a:t>
            </a:r>
          </a:p>
        </p:txBody>
      </p:sp>
      <p:pic>
        <p:nvPicPr>
          <p:cNvPr id="6" name="Picture 5">
            <a:extLst>
              <a:ext uri="{FF2B5EF4-FFF2-40B4-BE49-F238E27FC236}">
                <a16:creationId xmlns:a16="http://schemas.microsoft.com/office/drawing/2014/main" id="{49E0F0C1-1B7F-4C30-9CE3-40D209434F2F}"/>
              </a:ext>
            </a:extLst>
          </p:cNvPr>
          <p:cNvPicPr>
            <a:picLocks noChangeAspect="1"/>
          </p:cNvPicPr>
          <p:nvPr/>
        </p:nvPicPr>
        <p:blipFill rotWithShape="1">
          <a:blip r:embed="rId2">
            <a:extLst>
              <a:ext uri="{28A0092B-C50C-407E-A947-70E740481C1C}">
                <a14:useLocalDpi xmlns:a14="http://schemas.microsoft.com/office/drawing/2010/main" val="0"/>
              </a:ext>
            </a:extLst>
          </a:blip>
          <a:srcRect l="58173" r="15497" b="-2"/>
          <a:stretch/>
        </p:blipFill>
        <p:spPr>
          <a:xfrm>
            <a:off x="6438900" y="-1"/>
            <a:ext cx="2705100" cy="6858001"/>
          </a:xfrm>
          <a:prstGeom prst="rect">
            <a:avLst/>
          </a:prstGeom>
        </p:spPr>
      </p:pic>
      <p:sp>
        <p:nvSpPr>
          <p:cNvPr id="4" name="Slide Number Placeholder 6">
            <a:extLst>
              <a:ext uri="{FF2B5EF4-FFF2-40B4-BE49-F238E27FC236}">
                <a16:creationId xmlns:a16="http://schemas.microsoft.com/office/drawing/2014/main" id="{783393C3-2BA6-4C35-9CDA-4C22FD483C77}"/>
              </a:ext>
            </a:extLst>
          </p:cNvPr>
          <p:cNvSpPr>
            <a:spLocks noGrp="1"/>
          </p:cNvSpPr>
          <p:nvPr>
            <p:ph type="sldNum" sz="quarter" idx="10"/>
          </p:nvPr>
        </p:nvSpPr>
        <p:spPr>
          <a:xfrm>
            <a:off x="6777990" y="6356944"/>
            <a:ext cx="2057400" cy="365125"/>
          </a:xfrm>
        </p:spPr>
        <p:txBody>
          <a:bodyPr>
            <a:normAutofit/>
          </a:bodyPr>
          <a:lstStyle/>
          <a:p>
            <a:pPr>
              <a:spcAft>
                <a:spcPts val="600"/>
              </a:spcAft>
            </a:pPr>
            <a:fld id="{4740DBA0-205B-4AAB-8579-AEC630458AEF}" type="slidenum">
              <a:rPr lang="en-US" altLang="en-US">
                <a:solidFill>
                  <a:schemeClr val="bg1"/>
                </a:solidFill>
              </a:rPr>
              <a:pPr>
                <a:spcAft>
                  <a:spcPts val="600"/>
                </a:spcAft>
              </a:pPr>
              <a:t>38</a:t>
            </a:fld>
            <a:endParaRPr lang="en-US" altLang="en-US" dirty="0">
              <a:solidFill>
                <a:schemeClr val="bg1"/>
              </a:solidFill>
            </a:endParaRPr>
          </a:p>
        </p:txBody>
      </p:sp>
    </p:spTree>
    <p:extLst>
      <p:ext uri="{BB962C8B-B14F-4D97-AF65-F5344CB8AC3E}">
        <p14:creationId xmlns:p14="http://schemas.microsoft.com/office/powerpoint/2010/main" val="290506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B6EA-DD58-433B-A868-464178A4D9B2}"/>
              </a:ext>
            </a:extLst>
          </p:cNvPr>
          <p:cNvSpPr>
            <a:spLocks noGrp="1"/>
          </p:cNvSpPr>
          <p:nvPr>
            <p:ph type="title"/>
          </p:nvPr>
        </p:nvSpPr>
        <p:spPr>
          <a:xfrm>
            <a:off x="457200" y="883920"/>
            <a:ext cx="5907087" cy="1231900"/>
          </a:xfrm>
        </p:spPr>
        <p:txBody>
          <a:bodyPr/>
          <a:lstStyle/>
          <a:p>
            <a:r>
              <a:rPr lang="en-US" dirty="0"/>
              <a:t>Q&amp;a</a:t>
            </a:r>
          </a:p>
        </p:txBody>
      </p:sp>
    </p:spTree>
    <p:extLst>
      <p:ext uri="{BB962C8B-B14F-4D97-AF65-F5344CB8AC3E}">
        <p14:creationId xmlns:p14="http://schemas.microsoft.com/office/powerpoint/2010/main" val="113835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5910A8-1A67-4E8A-A727-3014133E73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766" y="6000857"/>
            <a:ext cx="1253033" cy="704743"/>
          </a:xfrm>
          <a:prstGeom prst="rect">
            <a:avLst/>
          </a:prstGeom>
        </p:spPr>
      </p:pic>
      <p:sp>
        <p:nvSpPr>
          <p:cNvPr id="2" name="Title 1">
            <a:extLst>
              <a:ext uri="{FF2B5EF4-FFF2-40B4-BE49-F238E27FC236}">
                <a16:creationId xmlns:a16="http://schemas.microsoft.com/office/drawing/2014/main" id="{F52B5756-F363-4DF0-9D32-D911A7A0B59E}"/>
              </a:ext>
            </a:extLst>
          </p:cNvPr>
          <p:cNvSpPr>
            <a:spLocks noGrp="1"/>
          </p:cNvSpPr>
          <p:nvPr>
            <p:ph type="title"/>
          </p:nvPr>
        </p:nvSpPr>
        <p:spPr/>
        <p:txBody>
          <a:bodyPr/>
          <a:lstStyle/>
          <a:p>
            <a:r>
              <a:rPr lang="en-US" sz="3200" dirty="0">
                <a:solidFill>
                  <a:srgbClr val="CE1126"/>
                </a:solidFill>
                <a:effectLst>
                  <a:outerShdw blurRad="38100" dist="38100" dir="2700000" algn="tl">
                    <a:srgbClr val="000000">
                      <a:alpha val="43137"/>
                    </a:srgbClr>
                  </a:outerShdw>
                </a:effectLst>
              </a:rPr>
              <a:t>Key Definitions</a:t>
            </a:r>
          </a:p>
        </p:txBody>
      </p:sp>
      <p:sp>
        <p:nvSpPr>
          <p:cNvPr id="3" name="Content Placeholder 2">
            <a:extLst>
              <a:ext uri="{FF2B5EF4-FFF2-40B4-BE49-F238E27FC236}">
                <a16:creationId xmlns:a16="http://schemas.microsoft.com/office/drawing/2014/main" id="{E526F4E3-10AB-4460-BB15-03F7C16902BF}"/>
              </a:ext>
            </a:extLst>
          </p:cNvPr>
          <p:cNvSpPr>
            <a:spLocks noGrp="1"/>
          </p:cNvSpPr>
          <p:nvPr>
            <p:ph idx="1"/>
          </p:nvPr>
        </p:nvSpPr>
        <p:spPr>
          <a:xfrm>
            <a:off x="454268" y="1318846"/>
            <a:ext cx="8229600" cy="5029200"/>
          </a:xfrm>
        </p:spPr>
        <p:txBody>
          <a:bodyPr numCol="2"/>
          <a:lstStyle/>
          <a:p>
            <a:pPr marL="0" indent="0">
              <a:buNone/>
            </a:pPr>
            <a:r>
              <a:rPr lang="en-US" b="1" dirty="0"/>
              <a:t>“</a:t>
            </a:r>
            <a:r>
              <a:rPr lang="en-US" b="1" dirty="0">
                <a:solidFill>
                  <a:srgbClr val="C00000"/>
                </a:solidFill>
              </a:rPr>
              <a:t>Personal Information</a:t>
            </a:r>
            <a:r>
              <a:rPr lang="en-US" b="1" dirty="0"/>
              <a:t>” </a:t>
            </a:r>
            <a:r>
              <a:rPr lang="en-US" dirty="0"/>
              <a:t>means any information that identifies, relates to, describes, is capable of being associated with, or could reasonably be linked, directly or indirectly, with a particular consumer or household. </a:t>
            </a:r>
          </a:p>
          <a:p>
            <a:pPr marL="0" indent="0">
              <a:buNone/>
            </a:pPr>
            <a:r>
              <a:rPr lang="en-US" dirty="0"/>
              <a:t>This definition includes but is not limited to:</a:t>
            </a:r>
          </a:p>
          <a:p>
            <a:pPr marL="0" indent="0">
              <a:buNone/>
            </a:pPr>
            <a:r>
              <a:rPr lang="en-US" dirty="0"/>
              <a:t>1. Demographic information</a:t>
            </a:r>
          </a:p>
          <a:p>
            <a:pPr marL="0" indent="0">
              <a:buNone/>
            </a:pPr>
            <a:r>
              <a:rPr lang="en-US" dirty="0"/>
              <a:t>2. Driver’s licenses and passports</a:t>
            </a:r>
          </a:p>
          <a:p>
            <a:pPr marL="0" indent="0">
              <a:buNone/>
            </a:pPr>
            <a:r>
              <a:rPr lang="en-US" dirty="0"/>
              <a:t>3. Online activity</a:t>
            </a:r>
          </a:p>
          <a:p>
            <a:pPr marL="0" indent="0">
              <a:buNone/>
            </a:pPr>
            <a:r>
              <a:rPr lang="en-US" dirty="0"/>
              <a:t>4. Biometric data</a:t>
            </a:r>
          </a:p>
          <a:p>
            <a:pPr marL="0" indent="0">
              <a:buNone/>
            </a:pPr>
            <a:r>
              <a:rPr lang="en-US" dirty="0"/>
              <a:t>5. Social security numbers</a:t>
            </a:r>
          </a:p>
          <a:p>
            <a:pPr marL="0" indent="0">
              <a:buNone/>
            </a:pPr>
            <a:r>
              <a:rPr lang="en-US" dirty="0"/>
              <a:t>6. Geolocation data</a:t>
            </a:r>
          </a:p>
          <a:p>
            <a:pPr marL="0" indent="0">
              <a:buNone/>
            </a:pPr>
            <a:r>
              <a:rPr lang="en-US" dirty="0"/>
              <a:t>7. Purchasing history or tendencies</a:t>
            </a:r>
          </a:p>
          <a:p>
            <a:pPr marL="0" indent="0">
              <a:buNone/>
            </a:pPr>
            <a:endParaRPr lang="en-US" b="1" dirty="0"/>
          </a:p>
          <a:p>
            <a:pPr marL="0" indent="0">
              <a:buNone/>
            </a:pPr>
            <a:endParaRPr lang="en-US" b="1" dirty="0"/>
          </a:p>
          <a:p>
            <a:pPr marL="0" indent="0">
              <a:spcAft>
                <a:spcPts val="1200"/>
              </a:spcAft>
              <a:buNone/>
            </a:pPr>
            <a:r>
              <a:rPr lang="en-US" b="1" dirty="0"/>
              <a:t>“</a:t>
            </a:r>
            <a:r>
              <a:rPr lang="en-US" b="1" dirty="0">
                <a:solidFill>
                  <a:srgbClr val="C00000"/>
                </a:solidFill>
              </a:rPr>
              <a:t>Consumer</a:t>
            </a:r>
            <a:r>
              <a:rPr lang="en-US" b="1" dirty="0"/>
              <a:t>” </a:t>
            </a:r>
            <a:r>
              <a:rPr lang="en-US" dirty="0"/>
              <a:t>means a natural person who is a California resident.</a:t>
            </a:r>
          </a:p>
          <a:p>
            <a:pPr marL="0" indent="0">
              <a:spcAft>
                <a:spcPts val="1200"/>
              </a:spcAft>
              <a:buNone/>
            </a:pPr>
            <a:r>
              <a:rPr lang="en-US" b="1" dirty="0"/>
              <a:t>“</a:t>
            </a:r>
            <a:r>
              <a:rPr lang="en-US" b="1" dirty="0">
                <a:solidFill>
                  <a:srgbClr val="C00000"/>
                </a:solidFill>
              </a:rPr>
              <a:t>De-identified</a:t>
            </a:r>
            <a:r>
              <a:rPr lang="en-US" b="1" dirty="0"/>
              <a:t>”</a:t>
            </a:r>
            <a:r>
              <a:rPr lang="en-US" dirty="0"/>
              <a:t> means information that cannot reasonably identify, relate to, describe, be capable of being associated with, or be linked, directly or indirectly, to a particular consumer, provided that a business using deidentified information.</a:t>
            </a:r>
            <a:endParaRPr lang="en-US" b="1" dirty="0"/>
          </a:p>
          <a:p>
            <a:pPr marL="0" indent="0">
              <a:spcAft>
                <a:spcPts val="1200"/>
              </a:spcAft>
              <a:buNone/>
            </a:pPr>
            <a:r>
              <a:rPr lang="en-US" b="1" dirty="0"/>
              <a:t>“</a:t>
            </a:r>
            <a:r>
              <a:rPr lang="en-US" b="1" dirty="0">
                <a:solidFill>
                  <a:srgbClr val="C00000"/>
                </a:solidFill>
              </a:rPr>
              <a:t>Sale</a:t>
            </a:r>
            <a:r>
              <a:rPr lang="en-US" b="1" dirty="0"/>
              <a:t>” </a:t>
            </a:r>
            <a:r>
              <a:rPr lang="en-US" dirty="0"/>
              <a:t>means selling, renting, releasing, disclosing, disseminating, making available, transferring, or otherwise communicating orally, in writing, or by electronic or other means, a consumer’s personal information for monetary or other valuable consideration.</a:t>
            </a:r>
          </a:p>
          <a:p>
            <a:pPr marL="0" indent="0">
              <a:buNone/>
            </a:pPr>
            <a:endParaRPr lang="en-US" dirty="0"/>
          </a:p>
          <a:p>
            <a:pPr marL="0" indent="0">
              <a:buNone/>
            </a:pPr>
            <a:endParaRPr lang="en-US" b="1" dirty="0"/>
          </a:p>
        </p:txBody>
      </p:sp>
    </p:spTree>
    <p:extLst>
      <p:ext uri="{BB962C8B-B14F-4D97-AF65-F5344CB8AC3E}">
        <p14:creationId xmlns:p14="http://schemas.microsoft.com/office/powerpoint/2010/main" val="3163295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B6EA-DD58-433B-A868-464178A4D9B2}"/>
              </a:ext>
            </a:extLst>
          </p:cNvPr>
          <p:cNvSpPr>
            <a:spLocks noGrp="1"/>
          </p:cNvSpPr>
          <p:nvPr>
            <p:ph type="title"/>
          </p:nvPr>
        </p:nvSpPr>
        <p:spPr>
          <a:xfrm>
            <a:off x="457200" y="883920"/>
            <a:ext cx="6781800" cy="1231900"/>
          </a:xfrm>
        </p:spPr>
        <p:txBody>
          <a:bodyPr/>
          <a:lstStyle/>
          <a:p>
            <a:pPr algn="l"/>
            <a:r>
              <a:rPr lang="en-US" dirty="0"/>
              <a:t>CLE CREDIT REPORTING</a:t>
            </a:r>
          </a:p>
        </p:txBody>
      </p:sp>
      <p:sp>
        <p:nvSpPr>
          <p:cNvPr id="3" name="TextBox 2">
            <a:extLst>
              <a:ext uri="{FF2B5EF4-FFF2-40B4-BE49-F238E27FC236}">
                <a16:creationId xmlns:a16="http://schemas.microsoft.com/office/drawing/2014/main" id="{40731E38-AD93-4105-A298-2C5DE39706CE}"/>
              </a:ext>
            </a:extLst>
          </p:cNvPr>
          <p:cNvSpPr txBox="1"/>
          <p:nvPr/>
        </p:nvSpPr>
        <p:spPr>
          <a:xfrm>
            <a:off x="457200" y="2514600"/>
            <a:ext cx="7516097" cy="1200329"/>
          </a:xfrm>
          <a:prstGeom prst="rect">
            <a:avLst/>
          </a:prstGeom>
          <a:noFill/>
        </p:spPr>
        <p:txBody>
          <a:bodyPr wrap="none" rtlCol="0">
            <a:spAutoFit/>
          </a:bodyPr>
          <a:lstStyle/>
          <a:p>
            <a:r>
              <a:rPr lang="en-US" sz="2400" dirty="0">
                <a:solidFill>
                  <a:schemeClr val="bg1"/>
                </a:solidFill>
                <a:latin typeface="+mn-lt"/>
              </a:rPr>
              <a:t>CLE Course #174088031 (1 hour Texas CLE Credit)</a:t>
            </a:r>
          </a:p>
          <a:p>
            <a:endParaRPr lang="en-US" sz="2400" dirty="0">
              <a:solidFill>
                <a:schemeClr val="bg1"/>
              </a:solidFill>
              <a:latin typeface="+mn-lt"/>
            </a:endParaRPr>
          </a:p>
          <a:p>
            <a:r>
              <a:rPr lang="en-US" sz="2400" dirty="0">
                <a:solidFill>
                  <a:schemeClr val="bg1"/>
                </a:solidFill>
                <a:latin typeface="+mn-lt"/>
              </a:rPr>
              <a:t>Questions?  Please email Susan.Harvey@accglobl.com</a:t>
            </a:r>
          </a:p>
        </p:txBody>
      </p:sp>
    </p:spTree>
    <p:extLst>
      <p:ext uri="{BB962C8B-B14F-4D97-AF65-F5344CB8AC3E}">
        <p14:creationId xmlns:p14="http://schemas.microsoft.com/office/powerpoint/2010/main" val="34040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CD89-44B1-4071-A7CC-A3D5F2E3CFBE}"/>
              </a:ext>
            </a:extLst>
          </p:cNvPr>
          <p:cNvSpPr>
            <a:spLocks noGrp="1"/>
          </p:cNvSpPr>
          <p:nvPr>
            <p:ph type="title"/>
          </p:nvPr>
        </p:nvSpPr>
        <p:spPr>
          <a:xfrm>
            <a:off x="457200" y="274638"/>
            <a:ext cx="8229600" cy="563562"/>
          </a:xfrm>
        </p:spPr>
        <p:txBody>
          <a:bodyPr/>
          <a:lstStyle/>
          <a:p>
            <a:r>
              <a:rPr lang="en-US" altLang="en-US" dirty="0">
                <a:solidFill>
                  <a:srgbClr val="B5252F"/>
                </a:solidFill>
              </a:rPr>
              <a:t>Cynthia J. Cole</a:t>
            </a:r>
            <a:endParaRPr lang="en-US" dirty="0"/>
          </a:p>
        </p:txBody>
      </p:sp>
      <p:sp>
        <p:nvSpPr>
          <p:cNvPr id="4" name="Text Placeholder 8">
            <a:extLst>
              <a:ext uri="{FF2B5EF4-FFF2-40B4-BE49-F238E27FC236}">
                <a16:creationId xmlns:a16="http://schemas.microsoft.com/office/drawing/2014/main" id="{B8796A26-15F1-4CD4-AE32-7F43A0956A02}"/>
              </a:ext>
            </a:extLst>
          </p:cNvPr>
          <p:cNvSpPr>
            <a:spLocks noGrp="1"/>
          </p:cNvSpPr>
          <p:nvPr>
            <p:ph type="body" sz="quarter" idx="14"/>
          </p:nvPr>
        </p:nvSpPr>
        <p:spPr>
          <a:xfrm>
            <a:off x="2971800" y="1600200"/>
            <a:ext cx="5715000" cy="4495800"/>
          </a:xfrm>
        </p:spPr>
        <p:txBody>
          <a:bodyPr>
            <a:normAutofit/>
          </a:bodyPr>
          <a:lstStyle/>
          <a:p>
            <a:pPr>
              <a:spcBef>
                <a:spcPts val="600"/>
              </a:spcBef>
              <a:spcAft>
                <a:spcPts val="600"/>
              </a:spcAft>
            </a:pPr>
            <a:r>
              <a:rPr lang="en-US" sz="1500" dirty="0"/>
              <a:t>Cynthia J. Cole is currently Special Counsel at Baker Botts in Palo Alto, California. She has 19 years of experience as CEO and General Counsel in public and private companies, particularly related to technology, corporate transactional and data privacy issues such as the California Consumer Privacy Act of 2018 (CCPA) and the EU's General Data Protection Regulation (GDPR). She counsels clients on technology transactions and deals, big data, data privacy, data sharing and IP licensing, often creating bespoke agreements in novel technology fields. She has led the firm’s initiative in GDPR, CCPA and data protection counseling for US Companies. Cynthia is certified as an Information Privacy Professional (CIPP/E) by the International Association of Privacy Professionals.</a:t>
            </a:r>
          </a:p>
          <a:p>
            <a:pPr>
              <a:spcBef>
                <a:spcPts val="600"/>
              </a:spcBef>
              <a:spcAft>
                <a:spcPts val="600"/>
              </a:spcAft>
            </a:pPr>
            <a:r>
              <a:rPr lang="en-US" sz="1500" dirty="0"/>
              <a:t>Cynthia is a recognized thought leader in data privacy, named a “California Trailblazer 2019” for her work building a transactional data privacy practice at Baker Botts and a “National Women in Law Honoree for Thought Leadership” by Corporate Counsel in 2018.</a:t>
            </a:r>
          </a:p>
        </p:txBody>
      </p:sp>
      <p:sp>
        <p:nvSpPr>
          <p:cNvPr id="5" name="Text Placeholder 3">
            <a:extLst>
              <a:ext uri="{FF2B5EF4-FFF2-40B4-BE49-F238E27FC236}">
                <a16:creationId xmlns:a16="http://schemas.microsoft.com/office/drawing/2014/main" id="{EDFA960E-0DB5-430E-8C9E-114DD8F551AE}"/>
              </a:ext>
            </a:extLst>
          </p:cNvPr>
          <p:cNvSpPr>
            <a:spLocks noGrp="1"/>
          </p:cNvSpPr>
          <p:nvPr>
            <p:ph type="body" sz="quarter" idx="15"/>
          </p:nvPr>
        </p:nvSpPr>
        <p:spPr/>
        <p:txBody>
          <a:bodyPr/>
          <a:lstStyle/>
          <a:p>
            <a:r>
              <a:rPr lang="en-US" altLang="en-US" dirty="0"/>
              <a:t>J.D., Northwestern University Pritzker School of Law</a:t>
            </a:r>
          </a:p>
          <a:p>
            <a:r>
              <a:rPr lang="en-US" altLang="en-US" dirty="0"/>
              <a:t>B.A., University of Utah</a:t>
            </a:r>
          </a:p>
        </p:txBody>
      </p:sp>
      <p:sp>
        <p:nvSpPr>
          <p:cNvPr id="7" name="Text Placeholder 20">
            <a:extLst>
              <a:ext uri="{FF2B5EF4-FFF2-40B4-BE49-F238E27FC236}">
                <a16:creationId xmlns:a16="http://schemas.microsoft.com/office/drawing/2014/main" id="{9EE3659D-0E50-4CAA-A86A-330AB065FE57}"/>
              </a:ext>
            </a:extLst>
          </p:cNvPr>
          <p:cNvSpPr>
            <a:spLocks noGrp="1"/>
          </p:cNvSpPr>
          <p:nvPr>
            <p:ph type="body" sz="quarter" idx="17"/>
          </p:nvPr>
        </p:nvSpPr>
        <p:spPr>
          <a:xfrm>
            <a:off x="457200" y="838200"/>
            <a:ext cx="8229600" cy="457200"/>
          </a:xfrm>
        </p:spPr>
        <p:txBody>
          <a:bodyPr/>
          <a:lstStyle/>
          <a:p>
            <a:r>
              <a:rPr lang="en-US" sz="1400" dirty="0"/>
              <a:t>Special Counsel | Baker Botts LLP | Adjunct Professor of Law | Northwestern Pritzker School of Law</a:t>
            </a:r>
          </a:p>
          <a:p>
            <a:endParaRPr lang="en-US" dirty="0"/>
          </a:p>
        </p:txBody>
      </p:sp>
      <p:pic>
        <p:nvPicPr>
          <p:cNvPr id="9" name="Picture Placeholder 11">
            <a:extLst>
              <a:ext uri="{FF2B5EF4-FFF2-40B4-BE49-F238E27FC236}">
                <a16:creationId xmlns:a16="http://schemas.microsoft.com/office/drawing/2014/main" id="{B27BEE4F-D6BF-4C41-B307-0DEA117C866B}"/>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a:stretch>
            <a:fillRect/>
          </a:stretch>
        </p:blipFill>
        <p:spPr>
          <a:xfrm>
            <a:off x="457200" y="1600200"/>
            <a:ext cx="1736725" cy="1736725"/>
          </a:xfrm>
        </p:spPr>
      </p:pic>
      <p:pic>
        <p:nvPicPr>
          <p:cNvPr id="11" name="Picture 10">
            <a:extLst>
              <a:ext uri="{FF2B5EF4-FFF2-40B4-BE49-F238E27FC236}">
                <a16:creationId xmlns:a16="http://schemas.microsoft.com/office/drawing/2014/main" id="{080D6773-C8B1-4458-A540-DECEC923C1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766" y="6000857"/>
            <a:ext cx="1253033" cy="704743"/>
          </a:xfrm>
          <a:prstGeom prst="rect">
            <a:avLst/>
          </a:prstGeom>
        </p:spPr>
      </p:pic>
    </p:spTree>
    <p:extLst>
      <p:ext uri="{BB962C8B-B14F-4D97-AF65-F5344CB8AC3E}">
        <p14:creationId xmlns:p14="http://schemas.microsoft.com/office/powerpoint/2010/main" val="1646947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CD89-44B1-4071-A7CC-A3D5F2E3CFBE}"/>
              </a:ext>
            </a:extLst>
          </p:cNvPr>
          <p:cNvSpPr>
            <a:spLocks noGrp="1"/>
          </p:cNvSpPr>
          <p:nvPr>
            <p:ph type="title"/>
          </p:nvPr>
        </p:nvSpPr>
        <p:spPr>
          <a:xfrm>
            <a:off x="457200" y="274638"/>
            <a:ext cx="8229600" cy="563562"/>
          </a:xfrm>
        </p:spPr>
        <p:txBody>
          <a:bodyPr/>
          <a:lstStyle/>
          <a:p>
            <a:r>
              <a:rPr lang="en-US" altLang="en-US" dirty="0">
                <a:solidFill>
                  <a:srgbClr val="B5252F"/>
                </a:solidFill>
              </a:rPr>
              <a:t>Samir A. Bhavsar</a:t>
            </a:r>
            <a:endParaRPr lang="en-US" dirty="0"/>
          </a:p>
        </p:txBody>
      </p:sp>
      <p:sp>
        <p:nvSpPr>
          <p:cNvPr id="4" name="Text Placeholder 8">
            <a:extLst>
              <a:ext uri="{FF2B5EF4-FFF2-40B4-BE49-F238E27FC236}">
                <a16:creationId xmlns:a16="http://schemas.microsoft.com/office/drawing/2014/main" id="{B8796A26-15F1-4CD4-AE32-7F43A0956A02}"/>
              </a:ext>
            </a:extLst>
          </p:cNvPr>
          <p:cNvSpPr>
            <a:spLocks noGrp="1"/>
          </p:cNvSpPr>
          <p:nvPr>
            <p:ph type="body" sz="quarter" idx="14"/>
          </p:nvPr>
        </p:nvSpPr>
        <p:spPr>
          <a:xfrm>
            <a:off x="2971800" y="1600200"/>
            <a:ext cx="5715000" cy="4495800"/>
          </a:xfrm>
        </p:spPr>
        <p:txBody>
          <a:bodyPr>
            <a:normAutofit/>
          </a:bodyPr>
          <a:lstStyle/>
          <a:p>
            <a:pPr>
              <a:spcBef>
                <a:spcPts val="600"/>
              </a:spcBef>
              <a:spcAft>
                <a:spcPts val="600"/>
              </a:spcAft>
            </a:pPr>
            <a:r>
              <a:rPr lang="en-US" sz="1500" dirty="0"/>
              <a:t>Samir Bhavsar is an intellectual property partner in the Dallas office of Baker Botts, where he has worked for over 23 years.  He works closely with his clients who praise him for being "quick to understand the facts" and comment that the "quality of his work is excellent, is done efficiently and he provides a very well written product." </a:t>
            </a:r>
            <a:r>
              <a:rPr lang="en-US" sz="1500" i="1" dirty="0"/>
              <a:t>The Legal 500</a:t>
            </a:r>
            <a:r>
              <a:rPr lang="en-US" sz="1500" dirty="0"/>
              <a:t> (2010). They also value his combination of skills, noting that Mr. Bhavsar "knows his patent prosecution, licensing and litigation - this many skills in one person is rare." </a:t>
            </a:r>
            <a:r>
              <a:rPr lang="en-US" sz="1500" i="1" dirty="0"/>
              <a:t>The Legal 500</a:t>
            </a:r>
            <a:r>
              <a:rPr lang="en-US" sz="1500" dirty="0"/>
              <a:t> (2013). </a:t>
            </a:r>
          </a:p>
          <a:p>
            <a:pPr>
              <a:spcBef>
                <a:spcPts val="600"/>
              </a:spcBef>
              <a:spcAft>
                <a:spcPts val="600"/>
              </a:spcAft>
            </a:pPr>
            <a:r>
              <a:rPr lang="en-US" sz="1500" dirty="0"/>
              <a:t>Samir's practice also extends to data privacy, including guidance and counseling. He is certified as an Information Privacy Professional for the U.S. (CIPP/US) by the International Association of Privacy Professionals.</a:t>
            </a:r>
          </a:p>
        </p:txBody>
      </p:sp>
      <p:sp>
        <p:nvSpPr>
          <p:cNvPr id="5" name="Text Placeholder 3">
            <a:extLst>
              <a:ext uri="{FF2B5EF4-FFF2-40B4-BE49-F238E27FC236}">
                <a16:creationId xmlns:a16="http://schemas.microsoft.com/office/drawing/2014/main" id="{EDFA960E-0DB5-430E-8C9E-114DD8F551AE}"/>
              </a:ext>
            </a:extLst>
          </p:cNvPr>
          <p:cNvSpPr>
            <a:spLocks noGrp="1"/>
          </p:cNvSpPr>
          <p:nvPr>
            <p:ph type="body" sz="quarter" idx="15"/>
          </p:nvPr>
        </p:nvSpPr>
        <p:spPr/>
        <p:txBody>
          <a:bodyPr/>
          <a:lstStyle/>
          <a:p>
            <a:r>
              <a:rPr lang="en-US" altLang="en-US" dirty="0"/>
              <a:t>J.D., The University of Michigan Law School</a:t>
            </a:r>
          </a:p>
          <a:p>
            <a:r>
              <a:rPr lang="en-US" altLang="en-US" dirty="0"/>
              <a:t>B.S. (Electrical Engineering) The University of Michigan</a:t>
            </a:r>
          </a:p>
        </p:txBody>
      </p:sp>
      <p:sp>
        <p:nvSpPr>
          <p:cNvPr id="7" name="Text Placeholder 20">
            <a:extLst>
              <a:ext uri="{FF2B5EF4-FFF2-40B4-BE49-F238E27FC236}">
                <a16:creationId xmlns:a16="http://schemas.microsoft.com/office/drawing/2014/main" id="{9EE3659D-0E50-4CAA-A86A-330AB065FE57}"/>
              </a:ext>
            </a:extLst>
          </p:cNvPr>
          <p:cNvSpPr>
            <a:spLocks noGrp="1"/>
          </p:cNvSpPr>
          <p:nvPr>
            <p:ph type="body" sz="quarter" idx="17"/>
          </p:nvPr>
        </p:nvSpPr>
        <p:spPr>
          <a:xfrm>
            <a:off x="457200" y="838200"/>
            <a:ext cx="8229600" cy="457200"/>
          </a:xfrm>
        </p:spPr>
        <p:txBody>
          <a:bodyPr/>
          <a:lstStyle/>
          <a:p>
            <a:r>
              <a:rPr lang="en-US" sz="1400" dirty="0"/>
              <a:t>Partner (Intellectual Property &amp; Data Privacy) | Baker Botts LLP (Dallas) </a:t>
            </a:r>
          </a:p>
          <a:p>
            <a:endParaRPr lang="en-US" dirty="0"/>
          </a:p>
        </p:txBody>
      </p:sp>
      <p:pic>
        <p:nvPicPr>
          <p:cNvPr id="9" name="Picture Placeholder 11">
            <a:extLst>
              <a:ext uri="{FF2B5EF4-FFF2-40B4-BE49-F238E27FC236}">
                <a16:creationId xmlns:a16="http://schemas.microsoft.com/office/drawing/2014/main" id="{B27BEE4F-D6BF-4C41-B307-0DEA117C866B}"/>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tretch>
            <a:fillRect/>
          </a:stretch>
        </p:blipFill>
        <p:spPr>
          <a:xfrm>
            <a:off x="457200" y="1600200"/>
            <a:ext cx="1736725" cy="1736725"/>
          </a:xfrm>
        </p:spPr>
      </p:pic>
      <p:pic>
        <p:nvPicPr>
          <p:cNvPr id="11" name="Picture 10">
            <a:extLst>
              <a:ext uri="{FF2B5EF4-FFF2-40B4-BE49-F238E27FC236}">
                <a16:creationId xmlns:a16="http://schemas.microsoft.com/office/drawing/2014/main" id="{080D6773-C8B1-4458-A540-DECEC923C1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766" y="6000857"/>
            <a:ext cx="1253033" cy="704743"/>
          </a:xfrm>
          <a:prstGeom prst="rect">
            <a:avLst/>
          </a:prstGeom>
        </p:spPr>
      </p:pic>
    </p:spTree>
    <p:extLst>
      <p:ext uri="{BB962C8B-B14F-4D97-AF65-F5344CB8AC3E}">
        <p14:creationId xmlns:p14="http://schemas.microsoft.com/office/powerpoint/2010/main" val="747355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96218A-C0C7-46A6-9EAE-4CCD28961F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766" y="6000857"/>
            <a:ext cx="1253033" cy="704743"/>
          </a:xfrm>
          <a:prstGeom prst="rect">
            <a:avLst/>
          </a:prstGeom>
        </p:spPr>
      </p:pic>
      <p:sp>
        <p:nvSpPr>
          <p:cNvPr id="2" name="Title 1">
            <a:extLst>
              <a:ext uri="{FF2B5EF4-FFF2-40B4-BE49-F238E27FC236}">
                <a16:creationId xmlns:a16="http://schemas.microsoft.com/office/drawing/2014/main" id="{AF4F926F-2413-4F92-8BB1-A7908FCD8205}"/>
              </a:ext>
            </a:extLst>
          </p:cNvPr>
          <p:cNvSpPr>
            <a:spLocks noGrp="1"/>
          </p:cNvSpPr>
          <p:nvPr>
            <p:ph type="title"/>
          </p:nvPr>
        </p:nvSpPr>
        <p:spPr>
          <a:xfrm>
            <a:off x="457200" y="274638"/>
            <a:ext cx="8229600" cy="1020762"/>
          </a:xfrm>
        </p:spPr>
        <p:txBody>
          <a:bodyPr/>
          <a:lstStyle/>
          <a:p>
            <a:r>
              <a:rPr lang="en-US" dirty="0">
                <a:solidFill>
                  <a:srgbClr val="CE1126"/>
                </a:solidFill>
                <a:effectLst>
                  <a:outerShdw blurRad="38100" dist="38100" dir="2700000" algn="tl">
                    <a:srgbClr val="000000">
                      <a:alpha val="43137"/>
                    </a:srgbClr>
                  </a:outerShdw>
                </a:effectLst>
              </a:rPr>
              <a:t>Individual Rights</a:t>
            </a:r>
            <a:endParaRPr lang="en-US" dirty="0"/>
          </a:p>
        </p:txBody>
      </p:sp>
      <p:sp>
        <p:nvSpPr>
          <p:cNvPr id="3" name="Content Placeholder 2">
            <a:extLst>
              <a:ext uri="{FF2B5EF4-FFF2-40B4-BE49-F238E27FC236}">
                <a16:creationId xmlns:a16="http://schemas.microsoft.com/office/drawing/2014/main" id="{64590D5D-DEA2-4873-91F9-99177B037FE4}"/>
              </a:ext>
            </a:extLst>
          </p:cNvPr>
          <p:cNvSpPr>
            <a:spLocks noGrp="1"/>
          </p:cNvSpPr>
          <p:nvPr>
            <p:ph idx="1"/>
          </p:nvPr>
        </p:nvSpPr>
        <p:spPr>
          <a:xfrm>
            <a:off x="457200" y="1447800"/>
            <a:ext cx="8229600" cy="4678363"/>
          </a:xfrm>
        </p:spPr>
        <p:txBody>
          <a:bodyPr/>
          <a:lstStyle/>
          <a:p>
            <a:pPr marL="0" indent="0">
              <a:buNone/>
            </a:pPr>
            <a:endParaRPr lang="en-US" b="1" dirty="0">
              <a:solidFill>
                <a:schemeClr val="bg1">
                  <a:lumMod val="95000"/>
                </a:schemeClr>
              </a:solidFill>
              <a:highlight>
                <a:srgbClr val="CE1126"/>
              </a:highlight>
            </a:endParaRPr>
          </a:p>
          <a:p>
            <a:pPr marL="0" indent="0">
              <a:buNone/>
            </a:pPr>
            <a:endParaRPr lang="en-US" b="1" dirty="0">
              <a:solidFill>
                <a:schemeClr val="bg1">
                  <a:lumMod val="95000"/>
                </a:schemeClr>
              </a:solidFill>
              <a:highlight>
                <a:srgbClr val="CE1126"/>
              </a:highlight>
            </a:endParaRPr>
          </a:p>
          <a:p>
            <a:pPr marL="0" indent="0">
              <a:buNone/>
            </a:pPr>
            <a:endParaRPr lang="en-US" b="1" dirty="0">
              <a:solidFill>
                <a:schemeClr val="bg1">
                  <a:lumMod val="95000"/>
                </a:schemeClr>
              </a:solidFill>
              <a:highlight>
                <a:srgbClr val="CE1126"/>
              </a:highlight>
            </a:endParaRPr>
          </a:p>
          <a:p>
            <a:pPr marL="0" indent="0">
              <a:buNone/>
            </a:pPr>
            <a:endParaRPr lang="en-US" b="1" dirty="0">
              <a:solidFill>
                <a:schemeClr val="bg1">
                  <a:lumMod val="95000"/>
                </a:schemeClr>
              </a:solidFill>
              <a:highlight>
                <a:srgbClr val="CE1126"/>
              </a:highlight>
            </a:endParaRPr>
          </a:p>
          <a:p>
            <a:pPr marL="0" indent="0">
              <a:buNone/>
            </a:pPr>
            <a:endParaRPr lang="en-US" b="1" dirty="0">
              <a:solidFill>
                <a:schemeClr val="bg1">
                  <a:lumMod val="95000"/>
                </a:schemeClr>
              </a:solidFill>
              <a:highlight>
                <a:srgbClr val="CE1126"/>
              </a:highlight>
            </a:endParaRPr>
          </a:p>
          <a:p>
            <a:pPr marL="0" indent="0">
              <a:buNone/>
            </a:pPr>
            <a:endParaRPr lang="en-US" b="1" dirty="0">
              <a:solidFill>
                <a:schemeClr val="bg1">
                  <a:lumMod val="95000"/>
                </a:schemeClr>
              </a:solidFill>
              <a:highlight>
                <a:srgbClr val="CE1126"/>
              </a:highlight>
            </a:endParaRPr>
          </a:p>
          <a:p>
            <a:pPr marL="0" indent="0">
              <a:buNone/>
            </a:pPr>
            <a:endParaRPr lang="en-US" b="1" dirty="0">
              <a:solidFill>
                <a:schemeClr val="bg1">
                  <a:lumMod val="95000"/>
                </a:schemeClr>
              </a:solidFill>
              <a:highlight>
                <a:srgbClr val="CE1126"/>
              </a:highlight>
            </a:endParaRPr>
          </a:p>
        </p:txBody>
      </p:sp>
      <p:graphicFrame>
        <p:nvGraphicFramePr>
          <p:cNvPr id="5" name="Table 4">
            <a:extLst>
              <a:ext uri="{FF2B5EF4-FFF2-40B4-BE49-F238E27FC236}">
                <a16:creationId xmlns:a16="http://schemas.microsoft.com/office/drawing/2014/main" id="{51731B2D-0A7A-4EEB-B8AB-862C63935A4B}"/>
              </a:ext>
            </a:extLst>
          </p:cNvPr>
          <p:cNvGraphicFramePr>
            <a:graphicFrameLocks noGrp="1"/>
          </p:cNvGraphicFramePr>
          <p:nvPr/>
        </p:nvGraphicFramePr>
        <p:xfrm>
          <a:off x="450574" y="1444487"/>
          <a:ext cx="8249478" cy="4681677"/>
        </p:xfrm>
        <a:graphic>
          <a:graphicData uri="http://schemas.openxmlformats.org/drawingml/2006/table">
            <a:tbl>
              <a:tblPr firstRow="1" bandRow="1">
                <a:tableStyleId>{F2DE63D5-997A-4646-A377-4702673A728D}</a:tableStyleId>
              </a:tblPr>
              <a:tblGrid>
                <a:gridCol w="2201854">
                  <a:extLst>
                    <a:ext uri="{9D8B030D-6E8A-4147-A177-3AD203B41FA5}">
                      <a16:colId xmlns:a16="http://schemas.microsoft.com/office/drawing/2014/main" val="2756608335"/>
                    </a:ext>
                  </a:extLst>
                </a:gridCol>
                <a:gridCol w="6047624">
                  <a:extLst>
                    <a:ext uri="{9D8B030D-6E8A-4147-A177-3AD203B41FA5}">
                      <a16:colId xmlns:a16="http://schemas.microsoft.com/office/drawing/2014/main" val="843979005"/>
                    </a:ext>
                  </a:extLst>
                </a:gridCol>
              </a:tblGrid>
              <a:tr h="1336628">
                <a:tc>
                  <a:txBody>
                    <a:bodyPr/>
                    <a:lstStyle/>
                    <a:p>
                      <a:r>
                        <a:rPr lang="en-US" sz="1800" b="1" u="sng" dirty="0">
                          <a:solidFill>
                            <a:srgbClr val="C00000"/>
                          </a:solidFill>
                          <a:latin typeface="Segoe UI" panose="020B0502040204020203" pitchFamily="34" charset="0"/>
                          <a:cs typeface="Segoe UI" panose="020B0502040204020203" pitchFamily="34" charset="0"/>
                        </a:rPr>
                        <a:t>RIGHT TO KNOW</a:t>
                      </a:r>
                    </a:p>
                  </a:txBody>
                  <a:tcPr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solidFill>
                            <a:schemeClr val="tx1"/>
                          </a:solidFill>
                        </a:rPr>
                        <a:t>Consumers have the right to know what personal information a </a:t>
                      </a:r>
                      <a:r>
                        <a:rPr lang="en-US" sz="1700" b="0">
                          <a:solidFill>
                            <a:schemeClr val="tx1"/>
                          </a:solidFill>
                        </a:rPr>
                        <a:t>business collects</a:t>
                      </a:r>
                      <a:r>
                        <a:rPr lang="en-US" sz="1700" b="0" dirty="0">
                          <a:solidFill>
                            <a:schemeClr val="tx1"/>
                          </a:solidFill>
                        </a:rPr>
                        <a:t>, uses, discloses, and sells.</a:t>
                      </a:r>
                      <a:r>
                        <a:rPr lang="en-US" sz="1700" dirty="0"/>
                        <a:t>.</a:t>
                      </a:r>
                    </a:p>
                    <a:p>
                      <a:endParaRPr lang="en-US" sz="1700" dirty="0"/>
                    </a:p>
                  </a:txBody>
                  <a:tcPr anchor="ctr">
                    <a:lnL w="31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6458123"/>
                  </a:ext>
                </a:extLst>
              </a:tr>
              <a:tr h="1028175">
                <a:tc>
                  <a:txBody>
                    <a:bodyPr/>
                    <a:lstStyle/>
                    <a:p>
                      <a:r>
                        <a:rPr lang="en-US" sz="1800" b="1" u="sng" dirty="0">
                          <a:solidFill>
                            <a:srgbClr val="C00000"/>
                          </a:solidFill>
                          <a:latin typeface="Segoe UI" panose="020B0502040204020203" pitchFamily="34" charset="0"/>
                          <a:cs typeface="Segoe UI" panose="020B0502040204020203" pitchFamily="34" charset="0"/>
                        </a:rPr>
                        <a:t>RIGHT TO DELETE </a:t>
                      </a:r>
                    </a:p>
                  </a:txBody>
                  <a:tcPr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Consumers have the right to request deletion of their personal information collected or maintained by a business.</a:t>
                      </a:r>
                      <a:endParaRPr lang="en-US" sz="1700" b="1" dirty="0">
                        <a:solidFill>
                          <a:schemeClr val="bg1">
                            <a:lumMod val="95000"/>
                          </a:schemeClr>
                        </a:solidFill>
                        <a:highlight>
                          <a:srgbClr val="CE1126"/>
                        </a:highlight>
                      </a:endParaRPr>
                    </a:p>
                  </a:txBody>
                  <a:tcPr anchor="ctr">
                    <a:lnL w="31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380458"/>
                  </a:ext>
                </a:extLst>
              </a:tr>
              <a:tr h="954007">
                <a:tc>
                  <a:txBody>
                    <a:bodyPr/>
                    <a:lstStyle/>
                    <a:p>
                      <a:r>
                        <a:rPr lang="en-US" sz="1800" b="1" u="sng" dirty="0">
                          <a:solidFill>
                            <a:srgbClr val="C00000"/>
                          </a:solidFill>
                          <a:latin typeface="Segoe UI" panose="020B0502040204020203" pitchFamily="34" charset="0"/>
                          <a:cs typeface="Segoe UI" panose="020B0502040204020203" pitchFamily="34" charset="0"/>
                        </a:rPr>
                        <a:t>RIGHT TO OPT-OUT OF SALE</a:t>
                      </a:r>
                    </a:p>
                  </a:txBody>
                  <a:tcPr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Consumers have the right to direct a business to no longer sell their personal information. </a:t>
                      </a:r>
                    </a:p>
                  </a:txBody>
                  <a:tcPr anchor="ctr">
                    <a:lnL w="31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9968220"/>
                  </a:ext>
                </a:extLst>
              </a:tr>
              <a:tr h="1362867">
                <a:tc>
                  <a:txBody>
                    <a:bodyPr/>
                    <a:lstStyle/>
                    <a:p>
                      <a:r>
                        <a:rPr lang="en-US" sz="1800" b="1" u="sng" dirty="0">
                          <a:solidFill>
                            <a:srgbClr val="C00000"/>
                          </a:solidFill>
                          <a:latin typeface="Segoe UI" panose="020B0502040204020203" pitchFamily="34" charset="0"/>
                          <a:cs typeface="Segoe UI" panose="020B0502040204020203" pitchFamily="34" charset="0"/>
                        </a:rPr>
                        <a:t>RIGHT TO NON-DISCRIMINATION</a:t>
                      </a:r>
                    </a:p>
                  </a:txBody>
                  <a:tcPr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Consumers have the right not to receive discriminatory treatment for exercising any of their rights under the CCPA. </a:t>
                      </a:r>
                    </a:p>
                  </a:txBody>
                  <a:tcPr anchor="ctr">
                    <a:lnL w="31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4372953"/>
                  </a:ext>
                </a:extLst>
              </a:tr>
            </a:tbl>
          </a:graphicData>
        </a:graphic>
      </p:graphicFrame>
    </p:spTree>
    <p:extLst>
      <p:ext uri="{BB962C8B-B14F-4D97-AF65-F5344CB8AC3E}">
        <p14:creationId xmlns:p14="http://schemas.microsoft.com/office/powerpoint/2010/main" val="2701381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384384-9897-453D-BD04-8534336140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766" y="6000857"/>
            <a:ext cx="1253033" cy="704743"/>
          </a:xfrm>
          <a:prstGeom prst="rect">
            <a:avLst/>
          </a:prstGeom>
        </p:spPr>
      </p:pic>
      <p:sp>
        <p:nvSpPr>
          <p:cNvPr id="2" name="Title 1">
            <a:extLst>
              <a:ext uri="{FF2B5EF4-FFF2-40B4-BE49-F238E27FC236}">
                <a16:creationId xmlns:a16="http://schemas.microsoft.com/office/drawing/2014/main" id="{6216B184-E84D-4620-AE43-17D26CD77934}"/>
              </a:ext>
            </a:extLst>
          </p:cNvPr>
          <p:cNvSpPr>
            <a:spLocks noGrp="1"/>
          </p:cNvSpPr>
          <p:nvPr>
            <p:ph type="title"/>
          </p:nvPr>
        </p:nvSpPr>
        <p:spPr/>
        <p:txBody>
          <a:bodyPr/>
          <a:lstStyle/>
          <a:p>
            <a:r>
              <a:rPr lang="en-US" dirty="0">
                <a:solidFill>
                  <a:srgbClr val="CE1126"/>
                </a:solidFill>
                <a:effectLst>
                  <a:outerShdw blurRad="38100" dist="38100" dir="2700000" algn="tl">
                    <a:srgbClr val="000000">
                      <a:alpha val="43137"/>
                    </a:srgbClr>
                  </a:outerShdw>
                </a:effectLst>
              </a:rPr>
              <a:t>CCPA Imposes New Business Obligations</a:t>
            </a:r>
            <a:endParaRPr lang="en-US" dirty="0"/>
          </a:p>
        </p:txBody>
      </p:sp>
      <p:sp>
        <p:nvSpPr>
          <p:cNvPr id="3" name="Content Placeholder 2">
            <a:extLst>
              <a:ext uri="{FF2B5EF4-FFF2-40B4-BE49-F238E27FC236}">
                <a16:creationId xmlns:a16="http://schemas.microsoft.com/office/drawing/2014/main" id="{6F3338A6-7157-4CCB-9C72-E48B18FB7509}"/>
              </a:ext>
            </a:extLst>
          </p:cNvPr>
          <p:cNvSpPr>
            <a:spLocks noGrp="1"/>
          </p:cNvSpPr>
          <p:nvPr>
            <p:ph idx="1"/>
          </p:nvPr>
        </p:nvSpPr>
        <p:spPr>
          <a:xfrm>
            <a:off x="457200" y="1447800"/>
            <a:ext cx="8229600" cy="5029200"/>
          </a:xfrm>
        </p:spPr>
        <p:txBody>
          <a:bodyPr/>
          <a:lstStyle/>
          <a:p>
            <a:pPr marL="0" indent="0">
              <a:spcAft>
                <a:spcPts val="800"/>
              </a:spcAft>
              <a:buNone/>
            </a:pPr>
            <a:r>
              <a:rPr lang="en-US" b="1" u="sng" dirty="0">
                <a:solidFill>
                  <a:srgbClr val="C00000"/>
                </a:solidFill>
              </a:rPr>
              <a:t>Notice</a:t>
            </a:r>
            <a:r>
              <a:rPr lang="en-US" dirty="0"/>
              <a:t>: Businesses must provide </a:t>
            </a:r>
            <a:r>
              <a:rPr lang="en-US" b="1" dirty="0">
                <a:solidFill>
                  <a:srgbClr val="CE1126"/>
                </a:solidFill>
              </a:rPr>
              <a:t>notice</a:t>
            </a:r>
            <a:r>
              <a:rPr lang="en-US" dirty="0"/>
              <a:t> at or before data collection of             </a:t>
            </a:r>
            <a:r>
              <a:rPr lang="en-US" b="1" dirty="0">
                <a:solidFill>
                  <a:srgbClr val="CE1126"/>
                </a:solidFill>
              </a:rPr>
              <a:t>(1)</a:t>
            </a:r>
            <a:r>
              <a:rPr lang="en-US" dirty="0"/>
              <a:t> </a:t>
            </a:r>
            <a:r>
              <a:rPr lang="en-US" b="1" dirty="0">
                <a:solidFill>
                  <a:srgbClr val="CE1126"/>
                </a:solidFill>
              </a:rPr>
              <a:t>categories</a:t>
            </a:r>
            <a:r>
              <a:rPr lang="en-US" dirty="0"/>
              <a:t> of personal information to be collected, </a:t>
            </a:r>
            <a:r>
              <a:rPr lang="en-US" b="1" dirty="0">
                <a:solidFill>
                  <a:srgbClr val="CE1126"/>
                </a:solidFill>
              </a:rPr>
              <a:t>(2)</a:t>
            </a:r>
            <a:r>
              <a:rPr lang="en-US" dirty="0"/>
              <a:t> the </a:t>
            </a:r>
            <a:r>
              <a:rPr lang="en-US" b="1" dirty="0">
                <a:solidFill>
                  <a:srgbClr val="CE1126"/>
                </a:solidFill>
              </a:rPr>
              <a:t>commercial purpose </a:t>
            </a:r>
            <a:r>
              <a:rPr lang="en-US" dirty="0"/>
              <a:t>for which it will be used, </a:t>
            </a:r>
            <a:r>
              <a:rPr lang="en-US" b="1" dirty="0">
                <a:solidFill>
                  <a:srgbClr val="CE1126"/>
                </a:solidFill>
              </a:rPr>
              <a:t>(3) </a:t>
            </a:r>
            <a:r>
              <a:rPr lang="en-US" dirty="0"/>
              <a:t>a </a:t>
            </a:r>
            <a:r>
              <a:rPr lang="en-US" b="1" dirty="0">
                <a:solidFill>
                  <a:srgbClr val="CE1126"/>
                </a:solidFill>
              </a:rPr>
              <a:t>link</a:t>
            </a:r>
            <a:r>
              <a:rPr lang="en-US" dirty="0"/>
              <a:t> titled “</a:t>
            </a:r>
            <a:r>
              <a:rPr lang="en-US" b="1" dirty="0">
                <a:solidFill>
                  <a:srgbClr val="CE1126"/>
                </a:solidFill>
              </a:rPr>
              <a:t>Do Not Sell </a:t>
            </a:r>
            <a:r>
              <a:rPr lang="en-US" dirty="0"/>
              <a:t>My Personal Information”, </a:t>
            </a:r>
            <a:r>
              <a:rPr lang="en-US" b="1" dirty="0">
                <a:solidFill>
                  <a:srgbClr val="CE1126"/>
                </a:solidFill>
              </a:rPr>
              <a:t>(4) link</a:t>
            </a:r>
            <a:r>
              <a:rPr lang="en-US" dirty="0"/>
              <a:t> to the business’s </a:t>
            </a:r>
            <a:r>
              <a:rPr lang="en-US" b="1" dirty="0">
                <a:solidFill>
                  <a:srgbClr val="CE1126"/>
                </a:solidFill>
              </a:rPr>
              <a:t>privacy policy</a:t>
            </a:r>
            <a:r>
              <a:rPr lang="en-US" dirty="0"/>
              <a:t>. </a:t>
            </a:r>
          </a:p>
          <a:p>
            <a:pPr marL="0" indent="0">
              <a:spcAft>
                <a:spcPts val="800"/>
              </a:spcAft>
              <a:buNone/>
            </a:pPr>
            <a:r>
              <a:rPr lang="en-US" b="1" u="sng" dirty="0">
                <a:solidFill>
                  <a:srgbClr val="C00000"/>
                </a:solidFill>
              </a:rPr>
              <a:t>Create Procedures</a:t>
            </a:r>
            <a:r>
              <a:rPr lang="en-US" dirty="0"/>
              <a:t>: Businesses must </a:t>
            </a:r>
            <a:r>
              <a:rPr lang="en-US" b="1" dirty="0">
                <a:solidFill>
                  <a:srgbClr val="CE1126"/>
                </a:solidFill>
              </a:rPr>
              <a:t>respond to requests </a:t>
            </a:r>
            <a:r>
              <a:rPr lang="en-US" dirty="0"/>
              <a:t>from consumers exercising their rights under the CCPA.</a:t>
            </a:r>
            <a:endParaRPr lang="en-US" b="1" dirty="0">
              <a:solidFill>
                <a:srgbClr val="C00000"/>
              </a:solidFill>
            </a:endParaRPr>
          </a:p>
          <a:p>
            <a:pPr marL="0" indent="0">
              <a:spcAft>
                <a:spcPts val="800"/>
              </a:spcAft>
              <a:buNone/>
            </a:pPr>
            <a:r>
              <a:rPr lang="en-US" b="1" u="sng" dirty="0">
                <a:solidFill>
                  <a:srgbClr val="C00000"/>
                </a:solidFill>
              </a:rPr>
              <a:t>Verify</a:t>
            </a:r>
            <a:r>
              <a:rPr lang="en-US" dirty="0"/>
              <a:t>: Businesses must </a:t>
            </a:r>
            <a:r>
              <a:rPr lang="en-US" b="1" dirty="0">
                <a:solidFill>
                  <a:srgbClr val="CE1126"/>
                </a:solidFill>
              </a:rPr>
              <a:t>verify the identity of consumers </a:t>
            </a:r>
            <a:r>
              <a:rPr lang="en-US" dirty="0"/>
              <a:t>who request to exercise their rights. </a:t>
            </a:r>
            <a:endParaRPr lang="en-US" b="1" dirty="0">
              <a:solidFill>
                <a:srgbClr val="C00000"/>
              </a:solidFill>
            </a:endParaRPr>
          </a:p>
          <a:p>
            <a:pPr marL="0" indent="0">
              <a:spcAft>
                <a:spcPts val="800"/>
              </a:spcAft>
              <a:buNone/>
            </a:pPr>
            <a:r>
              <a:rPr lang="en-US" b="1" u="sng" dirty="0">
                <a:solidFill>
                  <a:srgbClr val="C00000"/>
                </a:solidFill>
              </a:rPr>
              <a:t>Disclose</a:t>
            </a:r>
            <a:r>
              <a:rPr lang="en-US" dirty="0"/>
              <a:t>: As proposed by the draft regulations, businesses must </a:t>
            </a:r>
            <a:r>
              <a:rPr lang="en-US" b="1" dirty="0">
                <a:solidFill>
                  <a:srgbClr val="CE1126"/>
                </a:solidFill>
              </a:rPr>
              <a:t>disclose</a:t>
            </a:r>
            <a:r>
              <a:rPr lang="en-US" dirty="0"/>
              <a:t> financial incentives offered in exchange for the retention or sale of personal information and explain </a:t>
            </a:r>
            <a:r>
              <a:rPr lang="en-US" b="1" dirty="0">
                <a:solidFill>
                  <a:srgbClr val="CE1126"/>
                </a:solidFill>
              </a:rPr>
              <a:t>how</a:t>
            </a:r>
            <a:r>
              <a:rPr lang="en-US" dirty="0"/>
              <a:t> the business calculates the value of personal information. </a:t>
            </a:r>
            <a:endParaRPr lang="en-US" b="1" dirty="0">
              <a:solidFill>
                <a:srgbClr val="C00000"/>
              </a:solidFill>
            </a:endParaRPr>
          </a:p>
          <a:p>
            <a:pPr marL="0" indent="0">
              <a:spcAft>
                <a:spcPts val="800"/>
              </a:spcAft>
              <a:buNone/>
            </a:pPr>
            <a:r>
              <a:rPr lang="en-US" b="1" u="sng" dirty="0">
                <a:solidFill>
                  <a:srgbClr val="C00000"/>
                </a:solidFill>
              </a:rPr>
              <a:t>Maintain Records</a:t>
            </a:r>
            <a:r>
              <a:rPr lang="en-US" dirty="0"/>
              <a:t>: As proposed by the draft regulations, businesses must </a:t>
            </a:r>
            <a:r>
              <a:rPr lang="en-US" b="1" dirty="0">
                <a:solidFill>
                  <a:srgbClr val="CE1126"/>
                </a:solidFill>
              </a:rPr>
              <a:t>maintain records of requests and responses for 24 months</a:t>
            </a:r>
            <a:r>
              <a:rPr lang="en-US" dirty="0"/>
              <a:t>. </a:t>
            </a:r>
            <a:endParaRPr lang="en-US" b="1" dirty="0">
              <a:solidFill>
                <a:srgbClr val="C00000"/>
              </a:solidFill>
            </a:endParaRPr>
          </a:p>
        </p:txBody>
      </p:sp>
    </p:spTree>
    <p:extLst>
      <p:ext uri="{BB962C8B-B14F-4D97-AF65-F5344CB8AC3E}">
        <p14:creationId xmlns:p14="http://schemas.microsoft.com/office/powerpoint/2010/main" val="257734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9F9B29-3279-412F-A0DB-7889522C31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766" y="6000857"/>
            <a:ext cx="1253033" cy="704743"/>
          </a:xfrm>
          <a:prstGeom prst="rect">
            <a:avLst/>
          </a:prstGeom>
        </p:spPr>
      </p:pic>
      <p:sp>
        <p:nvSpPr>
          <p:cNvPr id="2" name="Title 1">
            <a:extLst>
              <a:ext uri="{FF2B5EF4-FFF2-40B4-BE49-F238E27FC236}">
                <a16:creationId xmlns:a16="http://schemas.microsoft.com/office/drawing/2014/main" id="{7F8B8394-74EA-4EFB-9B89-D6390109E528}"/>
              </a:ext>
            </a:extLst>
          </p:cNvPr>
          <p:cNvSpPr>
            <a:spLocks noGrp="1"/>
          </p:cNvSpPr>
          <p:nvPr>
            <p:ph type="title"/>
          </p:nvPr>
        </p:nvSpPr>
        <p:spPr/>
        <p:txBody>
          <a:bodyPr/>
          <a:lstStyle/>
          <a:p>
            <a:r>
              <a:rPr lang="en-US" dirty="0">
                <a:solidFill>
                  <a:srgbClr val="C00000"/>
                </a:solidFill>
                <a:effectLst>
                  <a:outerShdw blurRad="38100" dist="38100" dir="2700000" algn="tl">
                    <a:srgbClr val="000000">
                      <a:alpha val="43137"/>
                    </a:srgbClr>
                  </a:outerShdw>
                </a:effectLst>
              </a:rPr>
              <a:t>Penalties</a:t>
            </a:r>
            <a:r>
              <a:rPr lang="en-US" dirty="0"/>
              <a:t> </a:t>
            </a:r>
          </a:p>
        </p:txBody>
      </p:sp>
      <p:sp>
        <p:nvSpPr>
          <p:cNvPr id="3" name="Content Placeholder 2">
            <a:extLst>
              <a:ext uri="{FF2B5EF4-FFF2-40B4-BE49-F238E27FC236}">
                <a16:creationId xmlns:a16="http://schemas.microsoft.com/office/drawing/2014/main" id="{6C3D8294-1502-48D8-9F79-A4915BEE46B5}"/>
              </a:ext>
            </a:extLst>
          </p:cNvPr>
          <p:cNvSpPr>
            <a:spLocks noGrp="1"/>
          </p:cNvSpPr>
          <p:nvPr>
            <p:ph idx="1"/>
          </p:nvPr>
        </p:nvSpPr>
        <p:spPr>
          <a:xfrm>
            <a:off x="457200" y="1524000"/>
            <a:ext cx="8229600" cy="4602163"/>
          </a:xfrm>
        </p:spPr>
        <p:txBody>
          <a:bodyPr/>
          <a:lstStyle/>
          <a:p>
            <a:pPr>
              <a:spcAft>
                <a:spcPts val="1200"/>
              </a:spcAft>
            </a:pPr>
            <a:r>
              <a:rPr lang="en-US" dirty="0"/>
              <a:t>The CCPA imposes </a:t>
            </a:r>
            <a:r>
              <a:rPr lang="en-US" b="1" dirty="0">
                <a:solidFill>
                  <a:srgbClr val="CE1126"/>
                </a:solidFill>
              </a:rPr>
              <a:t>fines</a:t>
            </a:r>
            <a:r>
              <a:rPr lang="en-US" dirty="0"/>
              <a:t> for </a:t>
            </a:r>
            <a:r>
              <a:rPr lang="en-US" b="1" dirty="0">
                <a:solidFill>
                  <a:srgbClr val="CE1126"/>
                </a:solidFill>
              </a:rPr>
              <a:t>every violation </a:t>
            </a:r>
            <a:r>
              <a:rPr lang="en-US" dirty="0"/>
              <a:t>of the act. </a:t>
            </a:r>
          </a:p>
          <a:p>
            <a:pPr>
              <a:spcAft>
                <a:spcPts val="1200"/>
              </a:spcAft>
            </a:pPr>
            <a:r>
              <a:rPr lang="en-US" dirty="0"/>
              <a:t>Face fines of up to </a:t>
            </a:r>
            <a:r>
              <a:rPr lang="en-US" b="1" dirty="0">
                <a:solidFill>
                  <a:srgbClr val="C00000"/>
                </a:solidFill>
              </a:rPr>
              <a:t>$2,500 for each violation</a:t>
            </a:r>
            <a:r>
              <a:rPr lang="en-US" dirty="0"/>
              <a:t>, which can increase to as much as </a:t>
            </a:r>
            <a:r>
              <a:rPr lang="en-US" b="1" dirty="0">
                <a:solidFill>
                  <a:srgbClr val="CE1126"/>
                </a:solidFill>
              </a:rPr>
              <a:t>$7,500 for each intentional violation</a:t>
            </a:r>
            <a:r>
              <a:rPr lang="en-US" dirty="0"/>
              <a:t>.  Subject to 30 day cure period after receiving notice from California AG.  Enforcement begins on July 1, 2020, and reach back to misconduct from January 1 to July 1, 2020.</a:t>
            </a:r>
          </a:p>
          <a:p>
            <a:pPr>
              <a:spcAft>
                <a:spcPts val="1200"/>
              </a:spcAft>
            </a:pPr>
            <a:r>
              <a:rPr lang="en-US" dirty="0"/>
              <a:t>Business can be subject to </a:t>
            </a:r>
            <a:r>
              <a:rPr lang="en-US" b="1" dirty="0">
                <a:solidFill>
                  <a:srgbClr val="C00000"/>
                </a:solidFill>
              </a:rPr>
              <a:t>injunctive relief</a:t>
            </a:r>
            <a:r>
              <a:rPr lang="en-US" dirty="0"/>
              <a:t>.</a:t>
            </a:r>
            <a:endParaRPr lang="en-US" b="1" dirty="0">
              <a:solidFill>
                <a:srgbClr val="C00000"/>
              </a:solidFill>
            </a:endParaRPr>
          </a:p>
          <a:p>
            <a:pPr>
              <a:spcAft>
                <a:spcPts val="1200"/>
              </a:spcAft>
            </a:pPr>
            <a:r>
              <a:rPr lang="en-US" dirty="0"/>
              <a:t>Individual consumers can bring a </a:t>
            </a:r>
            <a:r>
              <a:rPr lang="en-US" b="1" dirty="0">
                <a:solidFill>
                  <a:srgbClr val="C00000"/>
                </a:solidFill>
              </a:rPr>
              <a:t>private right of action </a:t>
            </a:r>
            <a:r>
              <a:rPr lang="en-US" dirty="0"/>
              <a:t>for up to $750 against a business that suffers a data breach due to a failure to implement and maintain </a:t>
            </a:r>
            <a:r>
              <a:rPr lang="en-US" b="1" dirty="0">
                <a:solidFill>
                  <a:schemeClr val="accent1"/>
                </a:solidFill>
              </a:rPr>
              <a:t>“reasonable security procedures and practices”</a:t>
            </a:r>
            <a:r>
              <a:rPr lang="en-US" dirty="0">
                <a:solidFill>
                  <a:schemeClr val="accent1"/>
                </a:solidFill>
              </a:rPr>
              <a:t>.</a:t>
            </a:r>
          </a:p>
          <a:p>
            <a:pPr>
              <a:spcAft>
                <a:spcPts val="1200"/>
              </a:spcAft>
            </a:pPr>
            <a:r>
              <a:rPr lang="en-US" dirty="0"/>
              <a:t>While these fines may appear small at first glance, businesses should recognize that they can potentially face </a:t>
            </a:r>
            <a:r>
              <a:rPr lang="en-US" b="1" dirty="0">
                <a:solidFill>
                  <a:srgbClr val="C00000"/>
                </a:solidFill>
              </a:rPr>
              <a:t>huge financial liabilities </a:t>
            </a:r>
            <a:r>
              <a:rPr lang="en-US" dirty="0"/>
              <a:t>depending upon the number of violations and the number of consumers affected.</a:t>
            </a:r>
          </a:p>
        </p:txBody>
      </p:sp>
    </p:spTree>
    <p:extLst>
      <p:ext uri="{BB962C8B-B14F-4D97-AF65-F5344CB8AC3E}">
        <p14:creationId xmlns:p14="http://schemas.microsoft.com/office/powerpoint/2010/main" val="1433593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3E000E-A707-48AA-82D4-D0D88FA671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3766" y="6000857"/>
            <a:ext cx="1253033" cy="704743"/>
          </a:xfrm>
          <a:prstGeom prst="rect">
            <a:avLst/>
          </a:prstGeom>
        </p:spPr>
      </p:pic>
      <p:sp>
        <p:nvSpPr>
          <p:cNvPr id="2" name="Title 1">
            <a:extLst>
              <a:ext uri="{FF2B5EF4-FFF2-40B4-BE49-F238E27FC236}">
                <a16:creationId xmlns:a16="http://schemas.microsoft.com/office/drawing/2014/main" id="{583D323E-ABA1-42AE-82F8-335F89E5BC5D}"/>
              </a:ext>
            </a:extLst>
          </p:cNvPr>
          <p:cNvSpPr>
            <a:spLocks noGrp="1"/>
          </p:cNvSpPr>
          <p:nvPr>
            <p:ph type="title"/>
          </p:nvPr>
        </p:nvSpPr>
        <p:spPr/>
        <p:txBody>
          <a:bodyPr/>
          <a:lstStyle/>
          <a:p>
            <a:r>
              <a:rPr lang="en-US" dirty="0">
                <a:solidFill>
                  <a:srgbClr val="C00000"/>
                </a:solidFill>
                <a:effectLst>
                  <a:outerShdw blurRad="38100" dist="38100" dir="2700000" algn="tl">
                    <a:srgbClr val="000000">
                      <a:alpha val="43137"/>
                    </a:srgbClr>
                  </a:outerShdw>
                </a:effectLst>
              </a:rPr>
              <a:t>Practitioner’s Tips </a:t>
            </a:r>
          </a:p>
        </p:txBody>
      </p:sp>
      <p:sp>
        <p:nvSpPr>
          <p:cNvPr id="3" name="Content Placeholder 2">
            <a:extLst>
              <a:ext uri="{FF2B5EF4-FFF2-40B4-BE49-F238E27FC236}">
                <a16:creationId xmlns:a16="http://schemas.microsoft.com/office/drawing/2014/main" id="{2926954D-0A42-4655-B8C6-7D291012BDFF}"/>
              </a:ext>
            </a:extLst>
          </p:cNvPr>
          <p:cNvSpPr>
            <a:spLocks noGrp="1"/>
          </p:cNvSpPr>
          <p:nvPr>
            <p:ph idx="1"/>
          </p:nvPr>
        </p:nvSpPr>
        <p:spPr>
          <a:xfrm>
            <a:off x="457200" y="1447800"/>
            <a:ext cx="8229600" cy="4797425"/>
          </a:xfrm>
        </p:spPr>
        <p:txBody>
          <a:bodyPr/>
          <a:lstStyle/>
          <a:p>
            <a:pPr>
              <a:spcAft>
                <a:spcPts val="1200"/>
              </a:spcAft>
            </a:pPr>
            <a:r>
              <a:rPr lang="en-US" dirty="0"/>
              <a:t>Whether your business interacts with California consumers or not, </a:t>
            </a:r>
            <a:r>
              <a:rPr lang="en-US" b="1" dirty="0">
                <a:solidFill>
                  <a:srgbClr val="C00000"/>
                </a:solidFill>
              </a:rPr>
              <a:t>implementing internal controls and policies</a:t>
            </a:r>
            <a:r>
              <a:rPr lang="en-US" dirty="0"/>
              <a:t> for handling personal information is fast becoming essential. </a:t>
            </a:r>
          </a:p>
          <a:p>
            <a:pPr>
              <a:spcAft>
                <a:spcPts val="1200"/>
              </a:spcAft>
            </a:pPr>
            <a:r>
              <a:rPr lang="en-US" dirty="0"/>
              <a:t>Consider undertaking a series of </a:t>
            </a:r>
            <a:r>
              <a:rPr lang="en-US" b="1" dirty="0">
                <a:solidFill>
                  <a:srgbClr val="C00000"/>
                </a:solidFill>
              </a:rPr>
              <a:t>data mapping and inventory exercises </a:t>
            </a:r>
            <a:r>
              <a:rPr lang="en-US" dirty="0"/>
              <a:t>to acquire an updated, in-depth understanding of how your business processes personal information. </a:t>
            </a:r>
          </a:p>
          <a:p>
            <a:pPr>
              <a:spcAft>
                <a:spcPts val="1200"/>
              </a:spcAft>
            </a:pPr>
            <a:r>
              <a:rPr lang="en-US" b="1" dirty="0">
                <a:solidFill>
                  <a:srgbClr val="C00000"/>
                </a:solidFill>
              </a:rPr>
              <a:t>Regularly revise internal privacy policies and external privacy notices </a:t>
            </a:r>
            <a:r>
              <a:rPr lang="en-US" dirty="0"/>
              <a:t>to align with the CCPA and other data privacy laws.</a:t>
            </a:r>
          </a:p>
          <a:p>
            <a:pPr>
              <a:spcAft>
                <a:spcPts val="1200"/>
              </a:spcAft>
            </a:pPr>
            <a:r>
              <a:rPr lang="en-US" dirty="0"/>
              <a:t>If possible, </a:t>
            </a:r>
            <a:r>
              <a:rPr lang="en-US" b="1" dirty="0">
                <a:solidFill>
                  <a:srgbClr val="C00000"/>
                </a:solidFill>
              </a:rPr>
              <a:t>benchmark your standards</a:t>
            </a:r>
            <a:r>
              <a:rPr lang="en-US" dirty="0"/>
              <a:t> against similar companies in your industry, obtain a </a:t>
            </a:r>
            <a:r>
              <a:rPr lang="en-US" b="1" dirty="0">
                <a:solidFill>
                  <a:srgbClr val="CE1126"/>
                </a:solidFill>
              </a:rPr>
              <a:t>third-party assessment of your IT security (in conjunction with outside counsel to maintain privilege)</a:t>
            </a:r>
            <a:r>
              <a:rPr lang="en-US" dirty="0"/>
              <a:t>.</a:t>
            </a:r>
          </a:p>
          <a:p>
            <a:pPr>
              <a:spcAft>
                <a:spcPts val="1200"/>
              </a:spcAft>
            </a:pPr>
            <a:r>
              <a:rPr lang="en-US" b="1" dirty="0">
                <a:solidFill>
                  <a:srgbClr val="C00000"/>
                </a:solidFill>
              </a:rPr>
              <a:t>Stay vigilant and remain attentive</a:t>
            </a:r>
            <a:r>
              <a:rPr lang="en-US" dirty="0"/>
              <a:t> to the latest developments, amendments, copycat legislation from other jurisdictions, and other similar items that will affect your business’s data security obligations.</a:t>
            </a:r>
          </a:p>
        </p:txBody>
      </p:sp>
    </p:spTree>
    <p:extLst>
      <p:ext uri="{BB962C8B-B14F-4D97-AF65-F5344CB8AC3E}">
        <p14:creationId xmlns:p14="http://schemas.microsoft.com/office/powerpoint/2010/main" val="3781632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C08270-7E84-4D8A-B79F-43665C2EF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766" y="6000857"/>
            <a:ext cx="1253033" cy="704743"/>
          </a:xfrm>
          <a:prstGeom prst="rect">
            <a:avLst/>
          </a:prstGeom>
        </p:spPr>
      </p:pic>
      <p:sp>
        <p:nvSpPr>
          <p:cNvPr id="4" name="Title 3">
            <a:extLst>
              <a:ext uri="{FF2B5EF4-FFF2-40B4-BE49-F238E27FC236}">
                <a16:creationId xmlns:a16="http://schemas.microsoft.com/office/drawing/2014/main" id="{3BAA5976-2F52-4320-ADB7-CA6AAECA8DEB}"/>
              </a:ext>
            </a:extLst>
          </p:cNvPr>
          <p:cNvSpPr>
            <a:spLocks noGrp="1"/>
          </p:cNvSpPr>
          <p:nvPr>
            <p:ph type="title"/>
          </p:nvPr>
        </p:nvSpPr>
        <p:spPr>
          <a:xfrm>
            <a:off x="457200" y="274638"/>
            <a:ext cx="8229600" cy="1020762"/>
          </a:xfrm>
        </p:spPr>
        <p:txBody>
          <a:bodyPr/>
          <a:lstStyle/>
          <a:p>
            <a:r>
              <a:rPr lang="en-US"/>
              <a:t>Overview of State Data Privacy Initiatives</a:t>
            </a:r>
          </a:p>
        </p:txBody>
      </p:sp>
      <p:pic>
        <p:nvPicPr>
          <p:cNvPr id="10" name="Content Placeholder 9">
            <a:extLst>
              <a:ext uri="{FF2B5EF4-FFF2-40B4-BE49-F238E27FC236}">
                <a16:creationId xmlns:a16="http://schemas.microsoft.com/office/drawing/2014/main" id="{65D7D760-38F5-415C-B42A-106E5637C789}"/>
              </a:ext>
            </a:extLst>
          </p:cNvPr>
          <p:cNvPicPr>
            <a:picLocks noGrp="1" noChangeAspect="1"/>
          </p:cNvPicPr>
          <p:nvPr>
            <p:ph idx="1"/>
          </p:nvPr>
        </p:nvPicPr>
        <p:blipFill>
          <a:blip r:embed="rId4"/>
          <a:stretch>
            <a:fillRect/>
          </a:stretch>
        </p:blipFill>
        <p:spPr>
          <a:xfrm>
            <a:off x="457200" y="1811668"/>
            <a:ext cx="8229600" cy="4103026"/>
          </a:xfrm>
          <a:prstGeom prst="rect">
            <a:avLst/>
          </a:prstGeom>
        </p:spPr>
      </p:pic>
    </p:spTree>
    <p:extLst>
      <p:ext uri="{BB962C8B-B14F-4D97-AF65-F5344CB8AC3E}">
        <p14:creationId xmlns:p14="http://schemas.microsoft.com/office/powerpoint/2010/main" val="2021082795"/>
      </p:ext>
    </p:extLst>
  </p:cSld>
  <p:clrMapOvr>
    <a:masterClrMapping/>
  </p:clrMapOvr>
</p:sld>
</file>

<file path=ppt/theme/theme1.xml><?xml version="1.0" encoding="utf-8"?>
<a:theme xmlns:a="http://schemas.openxmlformats.org/drawingml/2006/main" name="Blank">
  <a:themeElements>
    <a:clrScheme name="Baker Botts Colors">
      <a:dk1>
        <a:srgbClr val="000000"/>
      </a:dk1>
      <a:lt1>
        <a:srgbClr val="FFFFFF"/>
      </a:lt1>
      <a:dk2>
        <a:srgbClr val="000000"/>
      </a:dk2>
      <a:lt2>
        <a:srgbClr val="808080"/>
      </a:lt2>
      <a:accent1>
        <a:srgbClr val="CE1126"/>
      </a:accent1>
      <a:accent2>
        <a:srgbClr val="37A09C"/>
      </a:accent2>
      <a:accent3>
        <a:srgbClr val="FFFFFF"/>
      </a:accent3>
      <a:accent4>
        <a:srgbClr val="000000"/>
      </a:accent4>
      <a:accent5>
        <a:srgbClr val="F36979"/>
      </a:accent5>
      <a:accent6>
        <a:srgbClr val="73CFCB"/>
      </a:accent6>
      <a:hlink>
        <a:srgbClr val="37A09C"/>
      </a:hlink>
      <a:folHlink>
        <a:srgbClr val="73CFCB"/>
      </a:folHlink>
    </a:clrScheme>
    <a:fontScheme name="Baker Botts Fonts">
      <a:majorFont>
        <a:latin typeface="Cambria"/>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n-lt"/>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FC07264-E77A-40B0-8B64-6B523F2B8944}" vid="{1703B64D-DB17-4311-B07E-C6AD6728E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3147</TotalTime>
  <Words>6490</Words>
  <Application>Microsoft Macintosh PowerPoint</Application>
  <PresentationFormat>On-screen Show (4:3)</PresentationFormat>
  <Paragraphs>442</Paragraphs>
  <Slides>43</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Cambria</vt:lpstr>
      <vt:lpstr>Corbel</vt:lpstr>
      <vt:lpstr>Segoe UI</vt:lpstr>
      <vt:lpstr>Wingdings</vt:lpstr>
      <vt:lpstr>Blank</vt:lpstr>
      <vt:lpstr>The CCPA and Data Privacy Issues Concerning COVID-19</vt:lpstr>
      <vt:lpstr>California Consumer Privacy Act (CCPA)</vt:lpstr>
      <vt:lpstr>Businesses Subject to the CCPA</vt:lpstr>
      <vt:lpstr>Key Definitions</vt:lpstr>
      <vt:lpstr>Individual Rights</vt:lpstr>
      <vt:lpstr>CCPA Imposes New Business Obligations</vt:lpstr>
      <vt:lpstr>Penalties </vt:lpstr>
      <vt:lpstr>Practitioner’s Tips </vt:lpstr>
      <vt:lpstr>Overview of State Data Privacy Initiatives</vt:lpstr>
      <vt:lpstr>Nevada Privacy Law (Senate Bill 220)</vt:lpstr>
      <vt:lpstr>New York Stop Hacks and Improve Electronic Data Security Act (SHIELD Act)</vt:lpstr>
      <vt:lpstr>Utah Electronic Information or Data Privacy Act (EIDPA)</vt:lpstr>
      <vt:lpstr>PowerPoint Presentation</vt:lpstr>
      <vt:lpstr>REOPENING STRATEGIES</vt:lpstr>
      <vt:lpstr>Reopening Strategies</vt:lpstr>
      <vt:lpstr>Relevant Privacy &amp; Security Laws</vt:lpstr>
      <vt:lpstr>Health declarations</vt:lpstr>
      <vt:lpstr>Health Declarations: Overview</vt:lpstr>
      <vt:lpstr>Health Declarations: Federal Privacy &amp; Security</vt:lpstr>
      <vt:lpstr>Health Declarations: State Privacy &amp; Security</vt:lpstr>
      <vt:lpstr>Health Declarations: Cross-Border Privacy &amp; Security</vt:lpstr>
      <vt:lpstr>Health Declarations: Recommendations &amp; Best Practices</vt:lpstr>
      <vt:lpstr>Thermal screening</vt:lpstr>
      <vt:lpstr>Thermal Screening: Overview</vt:lpstr>
      <vt:lpstr>Thermal Screening: Federal Privacy &amp; Security</vt:lpstr>
      <vt:lpstr>Thermal Screening: Recommendations &amp; Best Practices</vt:lpstr>
      <vt:lpstr>Contact tracing</vt:lpstr>
      <vt:lpstr>Contact Tracing: Overview</vt:lpstr>
      <vt:lpstr>Contact Tracing: European Commission Guidance</vt:lpstr>
      <vt:lpstr>Contact Tracing: Recommendations</vt:lpstr>
      <vt:lpstr>Remote working</vt:lpstr>
      <vt:lpstr>Remote Working: Security Requirements</vt:lpstr>
      <vt:lpstr>Remote Working: Security Best Practices</vt:lpstr>
      <vt:lpstr>Developing law</vt:lpstr>
      <vt:lpstr>COVID-19 Consumer Data Protection Act of 2020 Overview</vt:lpstr>
      <vt:lpstr>California Privacy Rights Act of 2020: Omnibus Privacy in California</vt:lpstr>
      <vt:lpstr>Key considerations</vt:lpstr>
      <vt:lpstr>Key Considerations</vt:lpstr>
      <vt:lpstr>Q&amp;a</vt:lpstr>
      <vt:lpstr>CLE CREDIT REPORTING</vt:lpstr>
      <vt:lpstr>Cynthia J. Cole</vt:lpstr>
      <vt:lpstr>Samir A. Bhavsar</vt:lpstr>
      <vt:lpstr>PowerPoint Presentation</vt:lpstr>
    </vt:vector>
  </TitlesOfParts>
  <Company>Baker Botts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Bhavsar, Samir</dc:creator>
  <cp:lastModifiedBy>ACC Dallas-Fort Worth</cp:lastModifiedBy>
  <cp:revision>98</cp:revision>
  <dcterms:created xsi:type="dcterms:W3CDTF">2020-06-01T19:20:49Z</dcterms:created>
  <dcterms:modified xsi:type="dcterms:W3CDTF">2020-08-03T16:05:37Z</dcterms:modified>
</cp:coreProperties>
</file>