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0"/>
  </p:notesMasterIdLst>
  <p:sldIdLst>
    <p:sldId id="257" r:id="rId2"/>
    <p:sldId id="260" r:id="rId3"/>
    <p:sldId id="281" r:id="rId4"/>
    <p:sldId id="282" r:id="rId5"/>
    <p:sldId id="266" r:id="rId6"/>
    <p:sldId id="267" r:id="rId7"/>
    <p:sldId id="268" r:id="rId8"/>
    <p:sldId id="270" r:id="rId9"/>
    <p:sldId id="271" r:id="rId10"/>
    <p:sldId id="277" r:id="rId11"/>
    <p:sldId id="278" r:id="rId12"/>
    <p:sldId id="280" r:id="rId13"/>
    <p:sldId id="283" r:id="rId14"/>
    <p:sldId id="307" r:id="rId15"/>
    <p:sldId id="308" r:id="rId16"/>
    <p:sldId id="276" r:id="rId17"/>
    <p:sldId id="284" r:id="rId18"/>
    <p:sldId id="286" r:id="rId19"/>
    <p:sldId id="289" r:id="rId20"/>
    <p:sldId id="288" r:id="rId21"/>
    <p:sldId id="290" r:id="rId22"/>
    <p:sldId id="291" r:id="rId23"/>
    <p:sldId id="292" r:id="rId24"/>
    <p:sldId id="293" r:id="rId25"/>
    <p:sldId id="294" r:id="rId26"/>
    <p:sldId id="285" r:id="rId27"/>
    <p:sldId id="296" r:id="rId28"/>
    <p:sldId id="297" r:id="rId29"/>
    <p:sldId id="275" r:id="rId30"/>
    <p:sldId id="298" r:id="rId31"/>
    <p:sldId id="306" r:id="rId32"/>
    <p:sldId id="295" r:id="rId33"/>
    <p:sldId id="300" r:id="rId34"/>
    <p:sldId id="301" r:id="rId35"/>
    <p:sldId id="303" r:id="rId36"/>
    <p:sldId id="304" r:id="rId37"/>
    <p:sldId id="302" r:id="rId38"/>
    <p:sldId id="25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lores, Nicole (BStf-DAL-Mktg)" initials="FN(" lastIdx="1" clrIdx="0">
    <p:extLst>
      <p:ext uri="{19B8F6BF-5375-455C-9EA6-DF929625EA0E}">
        <p15:presenceInfo xmlns:p15="http://schemas.microsoft.com/office/powerpoint/2012/main" userId="S-1-5-21-1562141466-897719736-1877560073-65341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BAF60"/>
    <a:srgbClr val="898989"/>
    <a:srgbClr val="60B1D6"/>
    <a:srgbClr val="988246"/>
    <a:srgbClr val="BE9B39"/>
    <a:srgbClr val="4A4A4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278" autoAdjust="0"/>
    <p:restoredTop sz="94636"/>
  </p:normalViewPr>
  <p:slideViewPr>
    <p:cSldViewPr snapToGrid="0" snapToObjects="1">
      <p:cViewPr varScale="1">
        <p:scale>
          <a:sx n="56" d="100"/>
          <a:sy n="56" d="100"/>
        </p:scale>
        <p:origin x="102" y="57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F4D1D2-7ADA-434E-8F65-D45A77E1A33E}" type="datetimeFigureOut">
              <a:rPr lang="en-US" smtClean="0"/>
              <a:t>7/28/2020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766973-0A66-7C40-B8B7-AB703EAB6D6B}" type="slidenum">
              <a:rPr lang="en-US" smtClean="0"/>
              <a:t>‹#›</a:t>
            </a:fld>
            <a:endParaRPr lang="en-US" dirty="0"/>
          </a:p>
        </p:txBody>
      </p:sp>
    </p:spTree>
    <p:extLst>
      <p:ext uri="{BB962C8B-B14F-4D97-AF65-F5344CB8AC3E}">
        <p14:creationId xmlns:p14="http://schemas.microsoft.com/office/powerpoint/2010/main" val="1035928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a:t>
            </a:fld>
            <a:endParaRPr lang="en-US" dirty="0"/>
          </a:p>
        </p:txBody>
      </p:sp>
    </p:spTree>
    <p:extLst>
      <p:ext uri="{BB962C8B-B14F-4D97-AF65-F5344CB8AC3E}">
        <p14:creationId xmlns:p14="http://schemas.microsoft.com/office/powerpoint/2010/main" val="12038859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10</a:t>
            </a:fld>
            <a:endParaRPr lang="en-US" dirty="0"/>
          </a:p>
        </p:txBody>
      </p:sp>
    </p:spTree>
    <p:extLst>
      <p:ext uri="{BB962C8B-B14F-4D97-AF65-F5344CB8AC3E}">
        <p14:creationId xmlns:p14="http://schemas.microsoft.com/office/powerpoint/2010/main" val="5100096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11</a:t>
            </a:fld>
            <a:endParaRPr lang="en-US" dirty="0"/>
          </a:p>
        </p:txBody>
      </p:sp>
    </p:spTree>
    <p:extLst>
      <p:ext uri="{BB962C8B-B14F-4D97-AF65-F5344CB8AC3E}">
        <p14:creationId xmlns:p14="http://schemas.microsoft.com/office/powerpoint/2010/main" val="3949817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12</a:t>
            </a:fld>
            <a:endParaRPr lang="en-US" dirty="0"/>
          </a:p>
        </p:txBody>
      </p:sp>
    </p:spTree>
    <p:extLst>
      <p:ext uri="{BB962C8B-B14F-4D97-AF65-F5344CB8AC3E}">
        <p14:creationId xmlns:p14="http://schemas.microsoft.com/office/powerpoint/2010/main" val="32888807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13</a:t>
            </a:fld>
            <a:endParaRPr lang="en-US" dirty="0"/>
          </a:p>
        </p:txBody>
      </p:sp>
    </p:spTree>
    <p:extLst>
      <p:ext uri="{BB962C8B-B14F-4D97-AF65-F5344CB8AC3E}">
        <p14:creationId xmlns:p14="http://schemas.microsoft.com/office/powerpoint/2010/main" val="14321966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14</a:t>
            </a:fld>
            <a:endParaRPr lang="en-US" dirty="0"/>
          </a:p>
        </p:txBody>
      </p:sp>
    </p:spTree>
    <p:extLst>
      <p:ext uri="{BB962C8B-B14F-4D97-AF65-F5344CB8AC3E}">
        <p14:creationId xmlns:p14="http://schemas.microsoft.com/office/powerpoint/2010/main" val="33939742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15</a:t>
            </a:fld>
            <a:endParaRPr lang="en-US" dirty="0"/>
          </a:p>
        </p:txBody>
      </p:sp>
    </p:spTree>
    <p:extLst>
      <p:ext uri="{BB962C8B-B14F-4D97-AF65-F5344CB8AC3E}">
        <p14:creationId xmlns:p14="http://schemas.microsoft.com/office/powerpoint/2010/main" val="16268117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16</a:t>
            </a:fld>
            <a:endParaRPr lang="en-US" dirty="0"/>
          </a:p>
        </p:txBody>
      </p:sp>
    </p:spTree>
    <p:extLst>
      <p:ext uri="{BB962C8B-B14F-4D97-AF65-F5344CB8AC3E}">
        <p14:creationId xmlns:p14="http://schemas.microsoft.com/office/powerpoint/2010/main" val="29491400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17</a:t>
            </a:fld>
            <a:endParaRPr lang="en-US" dirty="0"/>
          </a:p>
        </p:txBody>
      </p:sp>
    </p:spTree>
    <p:extLst>
      <p:ext uri="{BB962C8B-B14F-4D97-AF65-F5344CB8AC3E}">
        <p14:creationId xmlns:p14="http://schemas.microsoft.com/office/powerpoint/2010/main" val="12896809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18</a:t>
            </a:fld>
            <a:endParaRPr lang="en-US" dirty="0"/>
          </a:p>
        </p:txBody>
      </p:sp>
    </p:spTree>
    <p:extLst>
      <p:ext uri="{BB962C8B-B14F-4D97-AF65-F5344CB8AC3E}">
        <p14:creationId xmlns:p14="http://schemas.microsoft.com/office/powerpoint/2010/main" val="17734070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19</a:t>
            </a:fld>
            <a:endParaRPr lang="en-US" dirty="0"/>
          </a:p>
        </p:txBody>
      </p:sp>
    </p:spTree>
    <p:extLst>
      <p:ext uri="{BB962C8B-B14F-4D97-AF65-F5344CB8AC3E}">
        <p14:creationId xmlns:p14="http://schemas.microsoft.com/office/powerpoint/2010/main" val="4032072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a:t>
            </a:fld>
            <a:endParaRPr lang="en-US" dirty="0"/>
          </a:p>
        </p:txBody>
      </p:sp>
    </p:spTree>
    <p:extLst>
      <p:ext uri="{BB962C8B-B14F-4D97-AF65-F5344CB8AC3E}">
        <p14:creationId xmlns:p14="http://schemas.microsoft.com/office/powerpoint/2010/main" val="17214236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20</a:t>
            </a:fld>
            <a:endParaRPr lang="en-US" dirty="0"/>
          </a:p>
        </p:txBody>
      </p:sp>
    </p:spTree>
    <p:extLst>
      <p:ext uri="{BB962C8B-B14F-4D97-AF65-F5344CB8AC3E}">
        <p14:creationId xmlns:p14="http://schemas.microsoft.com/office/powerpoint/2010/main" val="3003151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21</a:t>
            </a:fld>
            <a:endParaRPr lang="en-US" dirty="0"/>
          </a:p>
        </p:txBody>
      </p:sp>
    </p:spTree>
    <p:extLst>
      <p:ext uri="{BB962C8B-B14F-4D97-AF65-F5344CB8AC3E}">
        <p14:creationId xmlns:p14="http://schemas.microsoft.com/office/powerpoint/2010/main" val="31019101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22</a:t>
            </a:fld>
            <a:endParaRPr lang="en-US" dirty="0"/>
          </a:p>
        </p:txBody>
      </p:sp>
    </p:spTree>
    <p:extLst>
      <p:ext uri="{BB962C8B-B14F-4D97-AF65-F5344CB8AC3E}">
        <p14:creationId xmlns:p14="http://schemas.microsoft.com/office/powerpoint/2010/main" val="381865719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23</a:t>
            </a:fld>
            <a:endParaRPr lang="en-US" dirty="0"/>
          </a:p>
        </p:txBody>
      </p:sp>
    </p:spTree>
    <p:extLst>
      <p:ext uri="{BB962C8B-B14F-4D97-AF65-F5344CB8AC3E}">
        <p14:creationId xmlns:p14="http://schemas.microsoft.com/office/powerpoint/2010/main" val="20162395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24</a:t>
            </a:fld>
            <a:endParaRPr lang="en-US" dirty="0"/>
          </a:p>
        </p:txBody>
      </p:sp>
    </p:spTree>
    <p:extLst>
      <p:ext uri="{BB962C8B-B14F-4D97-AF65-F5344CB8AC3E}">
        <p14:creationId xmlns:p14="http://schemas.microsoft.com/office/powerpoint/2010/main" val="40276310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25</a:t>
            </a:fld>
            <a:endParaRPr lang="en-US" dirty="0"/>
          </a:p>
        </p:txBody>
      </p:sp>
    </p:spTree>
    <p:extLst>
      <p:ext uri="{BB962C8B-B14F-4D97-AF65-F5344CB8AC3E}">
        <p14:creationId xmlns:p14="http://schemas.microsoft.com/office/powerpoint/2010/main" val="13316372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26</a:t>
            </a:fld>
            <a:endParaRPr lang="en-US" dirty="0"/>
          </a:p>
        </p:txBody>
      </p:sp>
    </p:spTree>
    <p:extLst>
      <p:ext uri="{BB962C8B-B14F-4D97-AF65-F5344CB8AC3E}">
        <p14:creationId xmlns:p14="http://schemas.microsoft.com/office/powerpoint/2010/main" val="38172221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27</a:t>
            </a:fld>
            <a:endParaRPr lang="en-US" dirty="0"/>
          </a:p>
        </p:txBody>
      </p:sp>
    </p:spTree>
    <p:extLst>
      <p:ext uri="{BB962C8B-B14F-4D97-AF65-F5344CB8AC3E}">
        <p14:creationId xmlns:p14="http://schemas.microsoft.com/office/powerpoint/2010/main" val="29566271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28</a:t>
            </a:fld>
            <a:endParaRPr lang="en-US" dirty="0"/>
          </a:p>
        </p:txBody>
      </p:sp>
    </p:spTree>
    <p:extLst>
      <p:ext uri="{BB962C8B-B14F-4D97-AF65-F5344CB8AC3E}">
        <p14:creationId xmlns:p14="http://schemas.microsoft.com/office/powerpoint/2010/main" val="16793012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29</a:t>
            </a:fld>
            <a:endParaRPr lang="en-US" dirty="0"/>
          </a:p>
        </p:txBody>
      </p:sp>
    </p:spTree>
    <p:extLst>
      <p:ext uri="{BB962C8B-B14F-4D97-AF65-F5344CB8AC3E}">
        <p14:creationId xmlns:p14="http://schemas.microsoft.com/office/powerpoint/2010/main" val="4662714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a:t>
            </a:fld>
            <a:endParaRPr lang="en-US" dirty="0"/>
          </a:p>
        </p:txBody>
      </p:sp>
    </p:spTree>
    <p:extLst>
      <p:ext uri="{BB962C8B-B14F-4D97-AF65-F5344CB8AC3E}">
        <p14:creationId xmlns:p14="http://schemas.microsoft.com/office/powerpoint/2010/main" val="13803697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30</a:t>
            </a:fld>
            <a:endParaRPr lang="en-US" dirty="0"/>
          </a:p>
        </p:txBody>
      </p:sp>
    </p:spTree>
    <p:extLst>
      <p:ext uri="{BB962C8B-B14F-4D97-AF65-F5344CB8AC3E}">
        <p14:creationId xmlns:p14="http://schemas.microsoft.com/office/powerpoint/2010/main" val="40132249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32</a:t>
            </a:fld>
            <a:endParaRPr lang="en-US" dirty="0"/>
          </a:p>
        </p:txBody>
      </p:sp>
    </p:spTree>
    <p:extLst>
      <p:ext uri="{BB962C8B-B14F-4D97-AF65-F5344CB8AC3E}">
        <p14:creationId xmlns:p14="http://schemas.microsoft.com/office/powerpoint/2010/main" val="15882981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33</a:t>
            </a:fld>
            <a:endParaRPr lang="en-US" dirty="0"/>
          </a:p>
        </p:txBody>
      </p:sp>
    </p:spTree>
    <p:extLst>
      <p:ext uri="{BB962C8B-B14F-4D97-AF65-F5344CB8AC3E}">
        <p14:creationId xmlns:p14="http://schemas.microsoft.com/office/powerpoint/2010/main" val="26615208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34</a:t>
            </a:fld>
            <a:endParaRPr lang="en-US" dirty="0"/>
          </a:p>
        </p:txBody>
      </p:sp>
    </p:spTree>
    <p:extLst>
      <p:ext uri="{BB962C8B-B14F-4D97-AF65-F5344CB8AC3E}">
        <p14:creationId xmlns:p14="http://schemas.microsoft.com/office/powerpoint/2010/main" val="21003411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35</a:t>
            </a:fld>
            <a:endParaRPr lang="en-US" dirty="0"/>
          </a:p>
        </p:txBody>
      </p:sp>
    </p:spTree>
    <p:extLst>
      <p:ext uri="{BB962C8B-B14F-4D97-AF65-F5344CB8AC3E}">
        <p14:creationId xmlns:p14="http://schemas.microsoft.com/office/powerpoint/2010/main" val="6621193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36</a:t>
            </a:fld>
            <a:endParaRPr lang="en-US" dirty="0"/>
          </a:p>
        </p:txBody>
      </p:sp>
    </p:spTree>
    <p:extLst>
      <p:ext uri="{BB962C8B-B14F-4D97-AF65-F5344CB8AC3E}">
        <p14:creationId xmlns:p14="http://schemas.microsoft.com/office/powerpoint/2010/main" val="3169020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37</a:t>
            </a:fld>
            <a:endParaRPr lang="en-US" dirty="0"/>
          </a:p>
        </p:txBody>
      </p:sp>
    </p:spTree>
    <p:extLst>
      <p:ext uri="{BB962C8B-B14F-4D97-AF65-F5344CB8AC3E}">
        <p14:creationId xmlns:p14="http://schemas.microsoft.com/office/powerpoint/2010/main" val="377547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4</a:t>
            </a:fld>
            <a:endParaRPr lang="en-US" dirty="0"/>
          </a:p>
        </p:txBody>
      </p:sp>
    </p:spTree>
    <p:extLst>
      <p:ext uri="{BB962C8B-B14F-4D97-AF65-F5344CB8AC3E}">
        <p14:creationId xmlns:p14="http://schemas.microsoft.com/office/powerpoint/2010/main" val="398331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5</a:t>
            </a:fld>
            <a:endParaRPr lang="en-US" dirty="0"/>
          </a:p>
        </p:txBody>
      </p:sp>
    </p:spTree>
    <p:extLst>
      <p:ext uri="{BB962C8B-B14F-4D97-AF65-F5344CB8AC3E}">
        <p14:creationId xmlns:p14="http://schemas.microsoft.com/office/powerpoint/2010/main" val="3483714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6</a:t>
            </a:fld>
            <a:endParaRPr lang="en-US" dirty="0"/>
          </a:p>
        </p:txBody>
      </p:sp>
    </p:spTree>
    <p:extLst>
      <p:ext uri="{BB962C8B-B14F-4D97-AF65-F5344CB8AC3E}">
        <p14:creationId xmlns:p14="http://schemas.microsoft.com/office/powerpoint/2010/main" val="706752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7</a:t>
            </a:fld>
            <a:endParaRPr lang="en-US" dirty="0"/>
          </a:p>
        </p:txBody>
      </p:sp>
    </p:spTree>
    <p:extLst>
      <p:ext uri="{BB962C8B-B14F-4D97-AF65-F5344CB8AC3E}">
        <p14:creationId xmlns:p14="http://schemas.microsoft.com/office/powerpoint/2010/main" val="2225491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8</a:t>
            </a:fld>
            <a:endParaRPr lang="en-US" dirty="0"/>
          </a:p>
        </p:txBody>
      </p:sp>
    </p:spTree>
    <p:extLst>
      <p:ext uri="{BB962C8B-B14F-4D97-AF65-F5344CB8AC3E}">
        <p14:creationId xmlns:p14="http://schemas.microsoft.com/office/powerpoint/2010/main" val="1058088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766973-0A66-7C40-B8B7-AB703EAB6D6B}" type="slidenum">
              <a:rPr lang="en-US" smtClean="0"/>
              <a:t>9</a:t>
            </a:fld>
            <a:endParaRPr lang="en-US" dirty="0"/>
          </a:p>
        </p:txBody>
      </p:sp>
    </p:spTree>
    <p:extLst>
      <p:ext uri="{BB962C8B-B14F-4D97-AF65-F5344CB8AC3E}">
        <p14:creationId xmlns:p14="http://schemas.microsoft.com/office/powerpoint/2010/main" val="28445944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79235" y="783693"/>
            <a:ext cx="11380373" cy="2387600"/>
          </a:xfrm>
        </p:spPr>
        <p:txBody>
          <a:bodyPr anchor="b">
            <a:normAutofit/>
          </a:bodyPr>
          <a:lstStyle>
            <a:lvl1pPr algn="ctr">
              <a:defRPr sz="48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379235" y="3692349"/>
            <a:ext cx="11380373" cy="857073"/>
          </a:xfrm>
        </p:spPr>
        <p:txBody>
          <a:bodyPr/>
          <a:lstStyle>
            <a:lvl1pPr marL="0" indent="0" algn="ctr">
              <a:buNone/>
              <a:defRPr sz="2400" b="0" i="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236" y="345899"/>
            <a:ext cx="2116819" cy="342723"/>
          </a:xfrm>
          <a:prstGeom prst="rect">
            <a:avLst/>
          </a:prstGeom>
          <a:solidFill>
            <a:schemeClr val="tx1"/>
          </a:solidFill>
        </p:spPr>
      </p:pic>
      <p:cxnSp>
        <p:nvCxnSpPr>
          <p:cNvPr id="10" name="Straight Connector 9"/>
          <p:cNvCxnSpPr/>
          <p:nvPr userDrawn="1"/>
        </p:nvCxnSpPr>
        <p:spPr>
          <a:xfrm>
            <a:off x="379236" y="3376963"/>
            <a:ext cx="11380373" cy="0"/>
          </a:xfrm>
          <a:prstGeom prst="line">
            <a:avLst/>
          </a:prstGeom>
          <a:ln>
            <a:solidFill>
              <a:srgbClr val="CBAF60"/>
            </a:solidFill>
          </a:ln>
        </p:spPr>
        <p:style>
          <a:lnRef idx="1">
            <a:schemeClr val="accent1"/>
          </a:lnRef>
          <a:fillRef idx="0">
            <a:schemeClr val="accent1"/>
          </a:fillRef>
          <a:effectRef idx="0">
            <a:schemeClr val="accent1"/>
          </a:effectRef>
          <a:fontRef idx="minor">
            <a:schemeClr val="tx1"/>
          </a:fontRef>
        </p:style>
      </p:cxnSp>
      <p:sp>
        <p:nvSpPr>
          <p:cNvPr id="19" name="Footer Placeholder 8"/>
          <p:cNvSpPr>
            <a:spLocks noGrp="1"/>
          </p:cNvSpPr>
          <p:nvPr>
            <p:ph type="ftr" sz="quarter" idx="4294967295"/>
          </p:nvPr>
        </p:nvSpPr>
        <p:spPr>
          <a:xfrm>
            <a:off x="9670115" y="6356350"/>
            <a:ext cx="2165891" cy="365125"/>
          </a:xfrm>
        </p:spPr>
        <p:txBody>
          <a:bodyPr/>
          <a:lstStyle>
            <a:lvl1pPr>
              <a:defRPr sz="1100">
                <a:latin typeface="Arial" charset="0"/>
                <a:ea typeface="Arial" charset="0"/>
                <a:cs typeface="Arial" charset="0"/>
              </a:defRPr>
            </a:lvl1pPr>
          </a:lstStyle>
          <a:p>
            <a:pPr algn="r"/>
            <a:r>
              <a:rPr lang="en-US" dirty="0"/>
              <a:t>www.gtlaw.com</a:t>
            </a:r>
          </a:p>
        </p:txBody>
      </p:sp>
      <p:sp>
        <p:nvSpPr>
          <p:cNvPr id="20" name="Date Placeholder 7"/>
          <p:cNvSpPr>
            <a:spLocks noGrp="1"/>
          </p:cNvSpPr>
          <p:nvPr>
            <p:ph type="dt" sz="half" idx="4294967295"/>
          </p:nvPr>
        </p:nvSpPr>
        <p:spPr>
          <a:xfrm>
            <a:off x="379236" y="6356350"/>
            <a:ext cx="2544660" cy="365125"/>
          </a:xfrm>
        </p:spPr>
        <p:txBody>
          <a:bodyPr/>
          <a:lstStyle>
            <a:lvl1pPr>
              <a:defRPr sz="1100">
                <a:solidFill>
                  <a:srgbClr val="BE9B39"/>
                </a:solidFill>
                <a:latin typeface="Arial" charset="0"/>
                <a:ea typeface="Arial" charset="0"/>
                <a:cs typeface="Arial" charset="0"/>
              </a:defRPr>
            </a:lvl1pPr>
          </a:lstStyle>
          <a:p>
            <a:r>
              <a:rPr lang="en-US" dirty="0"/>
              <a:t>December 28, 2017</a:t>
            </a:r>
          </a:p>
        </p:txBody>
      </p:sp>
    </p:spTree>
    <p:extLst>
      <p:ext uri="{BB962C8B-B14F-4D97-AF65-F5344CB8AC3E}">
        <p14:creationId xmlns:p14="http://schemas.microsoft.com/office/powerpoint/2010/main" val="681972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79235" y="783693"/>
            <a:ext cx="11380373" cy="2387600"/>
          </a:xfrm>
        </p:spPr>
        <p:txBody>
          <a:bodyPr anchor="b">
            <a:normAutofit/>
          </a:bodyPr>
          <a:lstStyle>
            <a:lvl1pPr algn="ctr">
              <a:defRPr sz="4800" b="1" i="0">
                <a:solidFill>
                  <a:schemeClr val="bg1"/>
                </a:solidFill>
                <a:latin typeface="Arial" charset="0"/>
                <a:ea typeface="Arial" charset="0"/>
                <a:cs typeface="Arial" charset="0"/>
              </a:defRPr>
            </a:lvl1pPr>
          </a:lstStyle>
          <a:p>
            <a:r>
              <a:rPr lang="en-US" dirty="0"/>
              <a:t>Click to edit Master title style</a:t>
            </a:r>
          </a:p>
        </p:txBody>
      </p:sp>
      <p:sp>
        <p:nvSpPr>
          <p:cNvPr id="3" name="Subtitle 2"/>
          <p:cNvSpPr>
            <a:spLocks noGrp="1"/>
          </p:cNvSpPr>
          <p:nvPr>
            <p:ph type="subTitle" idx="1"/>
          </p:nvPr>
        </p:nvSpPr>
        <p:spPr>
          <a:xfrm>
            <a:off x="379235" y="3692349"/>
            <a:ext cx="11380373" cy="857073"/>
          </a:xfrm>
        </p:spPr>
        <p:txBody>
          <a:bodyPr/>
          <a:lstStyle>
            <a:lvl1pPr marL="0" indent="0" algn="ctr">
              <a:buNone/>
              <a:defRPr sz="2400" b="0" i="0">
                <a:solidFill>
                  <a:schemeClr val="bg1"/>
                </a:solidFill>
                <a:latin typeface="Georgia" charset="0"/>
                <a:ea typeface="Georgia" charset="0"/>
                <a:cs typeface="Georgia"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236" y="345899"/>
            <a:ext cx="2116819" cy="342723"/>
          </a:xfrm>
          <a:prstGeom prst="rect">
            <a:avLst/>
          </a:prstGeom>
        </p:spPr>
      </p:pic>
      <p:cxnSp>
        <p:nvCxnSpPr>
          <p:cNvPr id="10" name="Straight Connector 9"/>
          <p:cNvCxnSpPr/>
          <p:nvPr userDrawn="1"/>
        </p:nvCxnSpPr>
        <p:spPr>
          <a:xfrm>
            <a:off x="379236" y="3376963"/>
            <a:ext cx="11380373" cy="0"/>
          </a:xfrm>
          <a:prstGeom prst="line">
            <a:avLst/>
          </a:prstGeom>
          <a:ln>
            <a:solidFill>
              <a:srgbClr val="CBAF60"/>
            </a:solidFill>
          </a:ln>
        </p:spPr>
        <p:style>
          <a:lnRef idx="1">
            <a:schemeClr val="accent1"/>
          </a:lnRef>
          <a:fillRef idx="0">
            <a:schemeClr val="accent1"/>
          </a:fillRef>
          <a:effectRef idx="0">
            <a:schemeClr val="accent1"/>
          </a:effectRef>
          <a:fontRef idx="minor">
            <a:schemeClr val="tx1"/>
          </a:fontRef>
        </p:style>
      </p:cxnSp>
      <p:sp>
        <p:nvSpPr>
          <p:cNvPr id="19" name="Footer Placeholder 8"/>
          <p:cNvSpPr>
            <a:spLocks noGrp="1"/>
          </p:cNvSpPr>
          <p:nvPr>
            <p:ph type="ftr" sz="quarter" idx="4294967295"/>
          </p:nvPr>
        </p:nvSpPr>
        <p:spPr>
          <a:xfrm>
            <a:off x="9670115" y="6356350"/>
            <a:ext cx="2165891" cy="365125"/>
          </a:xfrm>
        </p:spPr>
        <p:txBody>
          <a:bodyPr/>
          <a:lstStyle>
            <a:lvl1pPr>
              <a:defRPr sz="1100">
                <a:latin typeface="Arial" charset="0"/>
                <a:ea typeface="Arial" charset="0"/>
                <a:cs typeface="Arial" charset="0"/>
              </a:defRPr>
            </a:lvl1pPr>
          </a:lstStyle>
          <a:p>
            <a:pPr algn="r"/>
            <a:r>
              <a:rPr lang="en-US" dirty="0"/>
              <a:t>www.gtlaw.com</a:t>
            </a:r>
          </a:p>
        </p:txBody>
      </p:sp>
      <p:sp>
        <p:nvSpPr>
          <p:cNvPr id="20" name="Date Placeholder 7"/>
          <p:cNvSpPr>
            <a:spLocks noGrp="1"/>
          </p:cNvSpPr>
          <p:nvPr>
            <p:ph type="dt" sz="half" idx="4294967295"/>
          </p:nvPr>
        </p:nvSpPr>
        <p:spPr>
          <a:xfrm>
            <a:off x="379236" y="6356350"/>
            <a:ext cx="2544660" cy="365125"/>
          </a:xfrm>
        </p:spPr>
        <p:txBody>
          <a:bodyPr/>
          <a:lstStyle>
            <a:lvl1pPr>
              <a:defRPr sz="1100">
                <a:solidFill>
                  <a:srgbClr val="898989"/>
                </a:solidFill>
                <a:latin typeface="Arial" charset="0"/>
                <a:ea typeface="Arial" charset="0"/>
                <a:cs typeface="Arial" charset="0"/>
              </a:defRPr>
            </a:lvl1pPr>
          </a:lstStyle>
          <a:p>
            <a:fld id="{AE212A61-E5E9-46FD-A5FD-A0ACB6E5F909}" type="datetime4">
              <a:rPr lang="en-US" smtClean="0"/>
              <a:pPr/>
              <a:t>July 28, 2020</a:t>
            </a:fld>
            <a:endParaRPr lang="en-US" dirty="0"/>
          </a:p>
        </p:txBody>
      </p:sp>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79236" y="345899"/>
            <a:ext cx="2116819" cy="342723"/>
          </a:xfrm>
          <a:prstGeom prst="rect">
            <a:avLst/>
          </a:prstGeom>
        </p:spPr>
      </p:pic>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129" y="345899"/>
            <a:ext cx="2116819" cy="342723"/>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687620"/>
            <a:ext cx="11380374" cy="4498605"/>
          </a:xfrm>
        </p:spPr>
        <p:txBody>
          <a:bodyPr/>
          <a:lstStyle>
            <a:lvl1pPr>
              <a:spcAft>
                <a:spcPts val="1000"/>
              </a:spcAft>
              <a:buClr>
                <a:srgbClr val="CBAF60"/>
              </a:buClr>
              <a:defRPr sz="2400">
                <a:solidFill>
                  <a:schemeClr val="tx1"/>
                </a:solidFill>
                <a:latin typeface="Georgia" charset="0"/>
                <a:ea typeface="Georgia" charset="0"/>
                <a:cs typeface="Georgia" charset="0"/>
              </a:defRPr>
            </a:lvl1pPr>
            <a:lvl2pPr>
              <a:spcBef>
                <a:spcPts val="1000"/>
              </a:spcBef>
              <a:spcAft>
                <a:spcPts val="1000"/>
              </a:spcAft>
              <a:buClr>
                <a:srgbClr val="60B1D6"/>
              </a:buClr>
              <a:defRPr sz="2000">
                <a:solidFill>
                  <a:schemeClr val="tx1"/>
                </a:solidFill>
                <a:latin typeface="Georgia" charset="0"/>
                <a:ea typeface="Georgia" charset="0"/>
                <a:cs typeface="Georgia" charset="0"/>
              </a:defRPr>
            </a:lvl2pPr>
            <a:lvl3pPr>
              <a:spcBef>
                <a:spcPts val="1000"/>
              </a:spcBef>
              <a:spcAft>
                <a:spcPts val="1000"/>
              </a:spcAft>
              <a:buClr>
                <a:srgbClr val="60B1D6"/>
              </a:buClr>
              <a:buSzPct val="100000"/>
              <a:defRPr sz="1800">
                <a:solidFill>
                  <a:schemeClr val="tx1"/>
                </a:solidFill>
                <a:latin typeface="Georgia" charset="0"/>
                <a:ea typeface="Georgia" charset="0"/>
                <a:cs typeface="Georgia" charset="0"/>
              </a:defRPr>
            </a:lvl3pPr>
            <a:lvl4pPr>
              <a:defRPr sz="1600">
                <a:latin typeface="Arial" charset="0"/>
                <a:ea typeface="Arial" charset="0"/>
                <a:cs typeface="Arial" charset="0"/>
              </a:defRPr>
            </a:lvl4pPr>
            <a:lvl5pPr>
              <a:defRPr sz="1400">
                <a:latin typeface="Arial" charset="0"/>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p:txBody>
      </p:sp>
      <p:sp>
        <p:nvSpPr>
          <p:cNvPr id="6" name="Slide Number Placeholder 5"/>
          <p:cNvSpPr>
            <a:spLocks noGrp="1"/>
          </p:cNvSpPr>
          <p:nvPr>
            <p:ph type="sldNum" sz="quarter" idx="12"/>
          </p:nvPr>
        </p:nvSpPr>
        <p:spPr>
          <a:xfrm>
            <a:off x="11121655" y="6356350"/>
            <a:ext cx="637953" cy="365125"/>
          </a:xfrm>
        </p:spPr>
        <p:txBody>
          <a:bodyPr/>
          <a:lstStyle>
            <a:lvl1pPr>
              <a:defRPr sz="1100">
                <a:solidFill>
                  <a:srgbClr val="BE9B39"/>
                </a:solidFill>
                <a:latin typeface="Arial" charset="0"/>
                <a:ea typeface="Arial" charset="0"/>
                <a:cs typeface="Arial" charset="0"/>
              </a:defRPr>
            </a:lvl1pPr>
          </a:lstStyle>
          <a:p>
            <a:fld id="{1376EB67-B175-C847-8B19-4349EFD92669}" type="slidenum">
              <a:rPr lang="en-US" smtClean="0"/>
              <a:pPr/>
              <a:t>‹#›</a:t>
            </a:fld>
            <a:endParaRPr lang="en-US" dirty="0"/>
          </a:p>
        </p:txBody>
      </p:sp>
      <p:sp>
        <p:nvSpPr>
          <p:cNvPr id="9" name="Title 1"/>
          <p:cNvSpPr>
            <a:spLocks noGrp="1"/>
          </p:cNvSpPr>
          <p:nvPr>
            <p:ph type="ctrTitle"/>
          </p:nvPr>
        </p:nvSpPr>
        <p:spPr>
          <a:xfrm>
            <a:off x="379236" y="-1165278"/>
            <a:ext cx="11380373" cy="2387600"/>
          </a:xfrm>
        </p:spPr>
        <p:txBody>
          <a:bodyPr anchor="b">
            <a:normAutofit/>
          </a:bodyPr>
          <a:lstStyle>
            <a:lvl1pPr algn="l">
              <a:defRPr sz="3600" b="1" i="0">
                <a:solidFill>
                  <a:schemeClr val="tx1"/>
                </a:solidFill>
                <a:latin typeface="Arial" charset="0"/>
                <a:ea typeface="Arial" charset="0"/>
                <a:cs typeface="Arial" charset="0"/>
              </a:defRPr>
            </a:lvl1pPr>
          </a:lstStyle>
          <a:p>
            <a:r>
              <a:rPr lang="en-US" dirty="0"/>
              <a:t>Click to edit Master title style</a:t>
            </a:r>
          </a:p>
        </p:txBody>
      </p:sp>
      <p:cxnSp>
        <p:nvCxnSpPr>
          <p:cNvPr id="20" name="Straight Connector 19"/>
          <p:cNvCxnSpPr/>
          <p:nvPr userDrawn="1"/>
        </p:nvCxnSpPr>
        <p:spPr>
          <a:xfrm>
            <a:off x="379236" y="1392445"/>
            <a:ext cx="11380373" cy="0"/>
          </a:xfrm>
          <a:prstGeom prst="line">
            <a:avLst/>
          </a:prstGeom>
          <a:ln>
            <a:solidFill>
              <a:srgbClr val="CBAF60"/>
            </a:solidFill>
          </a:ln>
        </p:spPr>
        <p:style>
          <a:lnRef idx="1">
            <a:schemeClr val="accent1"/>
          </a:lnRef>
          <a:fillRef idx="0">
            <a:schemeClr val="accent1"/>
          </a:fillRef>
          <a:effectRef idx="0">
            <a:schemeClr val="accent1"/>
          </a:effectRef>
          <a:fontRef idx="minor">
            <a:schemeClr val="tx1"/>
          </a:fontRef>
        </p:style>
      </p:cxnSp>
      <p:sp>
        <p:nvSpPr>
          <p:cNvPr id="24" name="Date Placeholder 3"/>
          <p:cNvSpPr txBox="1">
            <a:spLocks/>
          </p:cNvSpPr>
          <p:nvPr userDrawn="1"/>
        </p:nvSpPr>
        <p:spPr>
          <a:xfrm>
            <a:off x="2106436" y="6356350"/>
            <a:ext cx="254466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sk-SK" sz="1100" dirty="0">
                <a:latin typeface="Arial" charset="0"/>
                <a:ea typeface="Arial" charset="0"/>
                <a:cs typeface="Arial" charset="0"/>
              </a:rPr>
              <a:t>© 201</a:t>
            </a:r>
            <a:r>
              <a:rPr lang="en-US" sz="1100" dirty="0">
                <a:latin typeface="Arial" charset="0"/>
                <a:ea typeface="Arial" charset="0"/>
                <a:cs typeface="Arial" charset="0"/>
              </a:rPr>
              <a:t>9</a:t>
            </a:r>
            <a:r>
              <a:rPr lang="sk-SK" sz="1100" dirty="0">
                <a:latin typeface="Arial" charset="0"/>
                <a:ea typeface="Arial" charset="0"/>
                <a:cs typeface="Arial" charset="0"/>
              </a:rPr>
              <a:t> </a:t>
            </a:r>
            <a:r>
              <a:rPr lang="en-US" sz="1100" dirty="0">
                <a:latin typeface="Arial" charset="0"/>
                <a:ea typeface="Arial" charset="0"/>
                <a:cs typeface="Arial" charset="0"/>
              </a:rPr>
              <a:t>Greenberg Traurig, LLP</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9236" y="6394421"/>
            <a:ext cx="1592206" cy="258791"/>
          </a:xfrm>
          <a:prstGeom prst="rect">
            <a:avLst/>
          </a:prstGeom>
        </p:spPr>
      </p:pic>
    </p:spTree>
    <p:extLst>
      <p:ext uri="{BB962C8B-B14F-4D97-AF65-F5344CB8AC3E}">
        <p14:creationId xmlns:p14="http://schemas.microsoft.com/office/powerpoint/2010/main" val="79262549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8404C4-51E7-074C-B5BE-8EA001B33E27}" type="datetime1">
              <a:rPr lang="en-US" smtClean="0"/>
              <a:t>7/28/2020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GREENBERG TRAURIG, LLP  |  ATTORNEYS AT LAW  |  WWW.GTLAW.COM</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76EB67-B175-C847-8B19-4349EFD92669}" type="slidenum">
              <a:rPr lang="en-US" smtClean="0"/>
              <a:t>‹#›</a:t>
            </a:fld>
            <a:endParaRPr lang="en-US" dirty="0"/>
          </a:p>
        </p:txBody>
      </p:sp>
    </p:spTree>
    <p:extLst>
      <p:ext uri="{BB962C8B-B14F-4D97-AF65-F5344CB8AC3E}">
        <p14:creationId xmlns:p14="http://schemas.microsoft.com/office/powerpoint/2010/main" val="4948879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0" r:id="rId6"/>
  </p:sldLayoutIdLst>
  <p:hf sldNum="0"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hyperlink" Target="http://us.practicallaw.thomsonreuters.com/Link/Document/Blob/I42c112e8f39311e698dc8b09b4f043e0.png?targetType=inline&amp;originationContext=document&amp;vr=3.0&amp;rs=cblt1.0&amp;transitionType=DocumentImage&amp;contextData=(sc.Search)" TargetMode="Externa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http://us.practicallaw.thomsonreuters.com/Link/Document/Blob/I42c112e9f39311e698dc8b09b4f043e0.png?targetType=inline&amp;originationContext=document&amp;vr=3.0&amp;rs=cblt1.0&amp;transitionType=DocumentImage&amp;contextData=(sc.Search)" TargetMode="Externa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hollandj@gtlaw.com" TargetMode="External"/><Relationship Id="rId2" Type="http://schemas.openxmlformats.org/officeDocument/2006/relationships/hyperlink" Target="mailto:basilet@gtlaw.com"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9235" y="783693"/>
            <a:ext cx="11380373" cy="2387600"/>
          </a:xfrm>
        </p:spPr>
        <p:txBody>
          <a:bodyPr>
            <a:normAutofit/>
          </a:bodyPr>
          <a:lstStyle/>
          <a:p>
            <a:r>
              <a:rPr lang="en-US" sz="4400" dirty="0"/>
              <a:t>Strategic Alliance Structures: Building a Sound Foundation for Joint Ventures</a:t>
            </a:r>
          </a:p>
        </p:txBody>
      </p:sp>
      <p:sp>
        <p:nvSpPr>
          <p:cNvPr id="8" name="Date Placeholder 7"/>
          <p:cNvSpPr>
            <a:spLocks noGrp="1"/>
          </p:cNvSpPr>
          <p:nvPr>
            <p:ph type="dt" sz="half" idx="4294967295"/>
          </p:nvPr>
        </p:nvSpPr>
        <p:spPr/>
        <p:txBody>
          <a:bodyPr/>
          <a:lstStyle/>
          <a:p>
            <a:fld id="{4B11A6CE-F744-47E6-9621-6BC6FDE75DBE}" type="datetime4">
              <a:rPr lang="en-US" smtClean="0"/>
              <a:t>July 28, 2020</a:t>
            </a:fld>
            <a:endParaRPr lang="en-US" dirty="0"/>
          </a:p>
        </p:txBody>
      </p:sp>
      <p:sp>
        <p:nvSpPr>
          <p:cNvPr id="9" name="Footer Placeholder 8"/>
          <p:cNvSpPr>
            <a:spLocks noGrp="1"/>
          </p:cNvSpPr>
          <p:nvPr>
            <p:ph type="ftr" sz="quarter" idx="4294967295"/>
          </p:nvPr>
        </p:nvSpPr>
        <p:spPr/>
        <p:txBody>
          <a:bodyPr/>
          <a:lstStyle/>
          <a:p>
            <a:r>
              <a:rPr lang="en-US" dirty="0"/>
              <a:t>www.gtlaw.com</a:t>
            </a:r>
          </a:p>
        </p:txBody>
      </p:sp>
      <p:sp>
        <p:nvSpPr>
          <p:cNvPr id="12" name="TextBox 11"/>
          <p:cNvSpPr txBox="1"/>
          <p:nvPr/>
        </p:nvSpPr>
        <p:spPr>
          <a:xfrm>
            <a:off x="1524000" y="5114332"/>
            <a:ext cx="9144000" cy="338554"/>
          </a:xfrm>
          <a:prstGeom prst="rect">
            <a:avLst/>
          </a:prstGeom>
          <a:noFill/>
        </p:spPr>
        <p:txBody>
          <a:bodyPr wrap="square" rtlCol="0">
            <a:spAutoFit/>
          </a:bodyPr>
          <a:lstStyle/>
          <a:p>
            <a:pPr algn="ctr"/>
            <a:r>
              <a:rPr lang="en-US" sz="1600" dirty="0">
                <a:solidFill>
                  <a:srgbClr val="60B1D6"/>
                </a:solidFill>
                <a:latin typeface="Arial" charset="0"/>
                <a:ea typeface="Arial" charset="0"/>
                <a:cs typeface="Arial" charset="0"/>
              </a:rPr>
              <a:t>Josh Prywes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dirty="0">
                <a:solidFill>
                  <a:srgbClr val="60B1D6"/>
                </a:solidFill>
                <a:latin typeface="Arial" charset="0"/>
                <a:ea typeface="Arial" charset="0"/>
                <a:cs typeface="Arial" charset="0"/>
              </a:rPr>
              <a:t>prywesj</a:t>
            </a:r>
            <a:r>
              <a:rPr lang="en-US" sz="1600" baseline="0" dirty="0">
                <a:solidFill>
                  <a:srgbClr val="60B1D6"/>
                </a:solidFill>
                <a:latin typeface="Arial" charset="0"/>
                <a:ea typeface="Arial" charset="0"/>
                <a:cs typeface="Arial" charset="0"/>
              </a:rPr>
              <a:t>@gtlaw.com</a:t>
            </a:r>
            <a:r>
              <a:rPr lang="en-US" sz="1600" baseline="0" dirty="0">
                <a:solidFill>
                  <a:srgbClr val="BE9B39"/>
                </a:solidFill>
                <a:latin typeface="Arial" charset="0"/>
                <a:ea typeface="Arial" charset="0"/>
                <a:cs typeface="Arial" charset="0"/>
              </a:rPr>
              <a:t>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dirty="0">
                <a:solidFill>
                  <a:srgbClr val="60B1D6"/>
                </a:solidFill>
                <a:latin typeface="Arial" charset="0"/>
                <a:ea typeface="Arial" charset="0"/>
                <a:cs typeface="Arial" charset="0"/>
              </a:rPr>
              <a:t>214.665</a:t>
            </a:r>
            <a:r>
              <a:rPr lang="en-US" sz="1600" baseline="0" dirty="0">
                <a:solidFill>
                  <a:srgbClr val="60B1D6"/>
                </a:solidFill>
                <a:latin typeface="Arial" charset="0"/>
                <a:ea typeface="Arial" charset="0"/>
                <a:cs typeface="Arial" charset="0"/>
              </a:rPr>
              <a:t>.3626</a:t>
            </a:r>
            <a:endParaRPr lang="en-US" sz="1600" dirty="0">
              <a:solidFill>
                <a:srgbClr val="60B1D6"/>
              </a:solidFill>
              <a:latin typeface="Arial" charset="0"/>
              <a:ea typeface="Arial" charset="0"/>
              <a:cs typeface="Arial" charset="0"/>
            </a:endParaRPr>
          </a:p>
        </p:txBody>
      </p:sp>
      <p:sp>
        <p:nvSpPr>
          <p:cNvPr id="10" name="TextBox 9">
            <a:extLst>
              <a:ext uri="{FF2B5EF4-FFF2-40B4-BE49-F238E27FC236}">
                <a16:creationId xmlns:a16="http://schemas.microsoft.com/office/drawing/2014/main" id="{588404A2-1B9F-41F3-85E7-E82950EE35C2}"/>
              </a:ext>
            </a:extLst>
          </p:cNvPr>
          <p:cNvSpPr txBox="1"/>
          <p:nvPr/>
        </p:nvSpPr>
        <p:spPr>
          <a:xfrm>
            <a:off x="1524000" y="4753888"/>
            <a:ext cx="9144000" cy="338554"/>
          </a:xfrm>
          <a:prstGeom prst="rect">
            <a:avLst/>
          </a:prstGeom>
          <a:noFill/>
        </p:spPr>
        <p:txBody>
          <a:bodyPr wrap="square" rtlCol="0">
            <a:spAutoFit/>
          </a:bodyPr>
          <a:lstStyle/>
          <a:p>
            <a:pPr algn="ctr"/>
            <a:r>
              <a:rPr lang="en-US" sz="1600" dirty="0">
                <a:solidFill>
                  <a:srgbClr val="60B1D6"/>
                </a:solidFill>
                <a:latin typeface="Arial" charset="0"/>
                <a:ea typeface="Arial" charset="0"/>
                <a:cs typeface="Arial" charset="0"/>
              </a:rPr>
              <a:t>John Holland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dirty="0">
                <a:solidFill>
                  <a:srgbClr val="60B1D6"/>
                </a:solidFill>
                <a:latin typeface="Arial" charset="0"/>
                <a:ea typeface="Arial" charset="0"/>
                <a:cs typeface="Arial" charset="0"/>
              </a:rPr>
              <a:t>hollandj</a:t>
            </a:r>
            <a:r>
              <a:rPr lang="en-US" sz="1600" baseline="0" dirty="0">
                <a:solidFill>
                  <a:srgbClr val="60B1D6"/>
                </a:solidFill>
                <a:latin typeface="Arial" charset="0"/>
                <a:ea typeface="Arial" charset="0"/>
                <a:cs typeface="Arial" charset="0"/>
              </a:rPr>
              <a:t>@gtlaw.com</a:t>
            </a:r>
            <a:r>
              <a:rPr lang="en-US" sz="1600" baseline="0" dirty="0">
                <a:solidFill>
                  <a:srgbClr val="BE9B39"/>
                </a:solidFill>
                <a:latin typeface="Arial" charset="0"/>
                <a:ea typeface="Arial" charset="0"/>
                <a:cs typeface="Arial" charset="0"/>
              </a:rPr>
              <a:t>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baseline="0" dirty="0">
                <a:solidFill>
                  <a:srgbClr val="60B1D6"/>
                </a:solidFill>
                <a:latin typeface="Arial" charset="0"/>
                <a:ea typeface="Arial" charset="0"/>
                <a:cs typeface="Arial" charset="0"/>
              </a:rPr>
              <a:t>214.665.3698</a:t>
            </a:r>
            <a:endParaRPr lang="en-US" sz="1600" dirty="0">
              <a:solidFill>
                <a:srgbClr val="60B1D6"/>
              </a:solidFill>
              <a:latin typeface="Arial" charset="0"/>
              <a:ea typeface="Arial" charset="0"/>
              <a:cs typeface="Arial" charset="0"/>
            </a:endParaRPr>
          </a:p>
        </p:txBody>
      </p:sp>
      <p:sp>
        <p:nvSpPr>
          <p:cNvPr id="11" name="TextBox 10">
            <a:extLst>
              <a:ext uri="{FF2B5EF4-FFF2-40B4-BE49-F238E27FC236}">
                <a16:creationId xmlns:a16="http://schemas.microsoft.com/office/drawing/2014/main" id="{29590B74-62CF-41C8-9158-79E9C5D468AA}"/>
              </a:ext>
            </a:extLst>
          </p:cNvPr>
          <p:cNvSpPr txBox="1"/>
          <p:nvPr/>
        </p:nvSpPr>
        <p:spPr>
          <a:xfrm>
            <a:off x="1524000" y="4393445"/>
            <a:ext cx="9144000" cy="338554"/>
          </a:xfrm>
          <a:prstGeom prst="rect">
            <a:avLst/>
          </a:prstGeom>
          <a:noFill/>
        </p:spPr>
        <p:txBody>
          <a:bodyPr wrap="square" rtlCol="0">
            <a:spAutoFit/>
          </a:bodyPr>
          <a:lstStyle/>
          <a:p>
            <a:pPr algn="ctr"/>
            <a:r>
              <a:rPr lang="en-US" sz="1600" dirty="0">
                <a:solidFill>
                  <a:srgbClr val="60B1D6"/>
                </a:solidFill>
                <a:latin typeface="Arial" charset="0"/>
                <a:ea typeface="Arial" charset="0"/>
                <a:cs typeface="Arial" charset="0"/>
              </a:rPr>
              <a:t>Todd Basile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dirty="0">
                <a:solidFill>
                  <a:srgbClr val="60B1D6"/>
                </a:solidFill>
                <a:latin typeface="Arial" charset="0"/>
                <a:ea typeface="Arial" charset="0"/>
                <a:cs typeface="Arial" charset="0"/>
              </a:rPr>
              <a:t>basilet</a:t>
            </a:r>
            <a:r>
              <a:rPr lang="en-US" sz="1600" baseline="0" dirty="0">
                <a:solidFill>
                  <a:srgbClr val="60B1D6"/>
                </a:solidFill>
                <a:latin typeface="Arial" charset="0"/>
                <a:ea typeface="Arial" charset="0"/>
                <a:cs typeface="Arial" charset="0"/>
              </a:rPr>
              <a:t>@gtlaw.com</a:t>
            </a:r>
            <a:r>
              <a:rPr lang="en-US" sz="1600" baseline="0" dirty="0">
                <a:solidFill>
                  <a:srgbClr val="BE9B39"/>
                </a:solidFill>
                <a:latin typeface="Arial" charset="0"/>
                <a:ea typeface="Arial" charset="0"/>
                <a:cs typeface="Arial" charset="0"/>
              </a:rPr>
              <a:t>  </a:t>
            </a:r>
            <a:r>
              <a:rPr lang="en-US" sz="1600" baseline="0" dirty="0">
                <a:solidFill>
                  <a:schemeClr val="bg1"/>
                </a:solidFill>
                <a:latin typeface="Arial" charset="0"/>
                <a:ea typeface="Arial" charset="0"/>
                <a:cs typeface="Arial" charset="0"/>
              </a:rPr>
              <a:t>| </a:t>
            </a:r>
            <a:r>
              <a:rPr lang="en-US" sz="1600" baseline="0" dirty="0">
                <a:solidFill>
                  <a:srgbClr val="BE9B39"/>
                </a:solidFill>
                <a:latin typeface="Arial" charset="0"/>
                <a:ea typeface="Arial" charset="0"/>
                <a:cs typeface="Arial" charset="0"/>
              </a:rPr>
              <a:t> </a:t>
            </a:r>
            <a:r>
              <a:rPr lang="en-US" sz="1600" dirty="0">
                <a:solidFill>
                  <a:srgbClr val="60B1D6"/>
                </a:solidFill>
                <a:latin typeface="Arial" charset="0"/>
                <a:ea typeface="Arial" charset="0"/>
                <a:cs typeface="Arial" charset="0"/>
              </a:rPr>
              <a:t>214.665.3640</a:t>
            </a:r>
          </a:p>
        </p:txBody>
      </p:sp>
    </p:spTree>
    <p:extLst>
      <p:ext uri="{BB962C8B-B14F-4D97-AF65-F5344CB8AC3E}">
        <p14:creationId xmlns:p14="http://schemas.microsoft.com/office/powerpoint/2010/main" val="166988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Modification or Elimination of Fiduciary Duties </a:t>
            </a:r>
          </a:p>
          <a:p>
            <a:pPr lvl="1"/>
            <a:r>
              <a:rPr lang="en-US" dirty="0"/>
              <a:t>Under Delaware law, a corporation may eliminate the fiduciary duty of care but not loyalty   (8 Del. C. § 102(b)(7))</a:t>
            </a:r>
          </a:p>
          <a:p>
            <a:pPr lvl="1"/>
            <a:r>
              <a:rPr lang="en-US" dirty="0"/>
              <a:t>LLCs and partnerships allow for more flexibility in structuring governance and management. While laws vary by state, LLCs formed in Delaware can modify or eliminate the members’ and managers’ fiduciary duties, other than the implied covenant of good faith and fair dealing, which is relatively narrow (6 Del. C. § 18-1101(c), (e))</a:t>
            </a:r>
          </a:p>
          <a:p>
            <a:pPr lvl="1"/>
            <a:r>
              <a:rPr lang="en-US" dirty="0"/>
              <a:t>Many sophisticated JV parties replace default DE common law fiduciary duties that otherwise would apply with specially negotiated contractual rights set out in the LLC’s operating agreement</a:t>
            </a:r>
          </a:p>
          <a:p>
            <a:pPr lvl="2"/>
            <a:r>
              <a:rPr lang="en-US" sz="1400" dirty="0"/>
              <a:t>A minority JV party generally should agree to waive a majority JV party’s fiduciary duties only if it (i) has sufficient contractual rights and protections in the LLC agreement to compensate for the loss of fiduciary duty protections and (ii) is confident in its and, if applicable, its board representatives’ ability and level of sophistication to exercise these rights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10</a:t>
            </a:fld>
            <a:endParaRPr lang="en-US" dirty="0"/>
          </a:p>
        </p:txBody>
      </p:sp>
      <p:sp>
        <p:nvSpPr>
          <p:cNvPr id="2" name="Title 1"/>
          <p:cNvSpPr>
            <a:spLocks noGrp="1"/>
          </p:cNvSpPr>
          <p:nvPr>
            <p:ph type="ctrTitle"/>
          </p:nvPr>
        </p:nvSpPr>
        <p:spPr/>
        <p:txBody>
          <a:bodyPr>
            <a:normAutofit/>
          </a:bodyPr>
          <a:lstStyle/>
          <a:p>
            <a:r>
              <a:rPr lang="en-US" sz="4000" dirty="0"/>
              <a:t>Management</a:t>
            </a:r>
          </a:p>
        </p:txBody>
      </p:sp>
    </p:spTree>
    <p:extLst>
      <p:ext uri="{BB962C8B-B14F-4D97-AF65-F5344CB8AC3E}">
        <p14:creationId xmlns:p14="http://schemas.microsoft.com/office/powerpoint/2010/main" val="40244797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Management Structures</a:t>
            </a:r>
          </a:p>
          <a:p>
            <a:pPr lvl="1"/>
            <a:r>
              <a:rPr lang="en-US" dirty="0"/>
              <a:t>Corporations are managed by their boards of directors, and limited partnerships are managed by their general partners</a:t>
            </a:r>
          </a:p>
          <a:p>
            <a:pPr lvl="1"/>
            <a:r>
              <a:rPr lang="en-US" dirty="0"/>
              <a:t>Because of the flexibility afforded by Delaware law, LLCs may be managed by:</a:t>
            </a:r>
          </a:p>
          <a:p>
            <a:pPr lvl="2"/>
            <a:r>
              <a:rPr lang="en-US" dirty="0"/>
              <a:t>An outside manager</a:t>
            </a:r>
          </a:p>
          <a:p>
            <a:pPr lvl="2"/>
            <a:r>
              <a:rPr lang="en-US" dirty="0"/>
              <a:t>Co-managing members</a:t>
            </a:r>
          </a:p>
          <a:p>
            <a:pPr lvl="2"/>
            <a:r>
              <a:rPr lang="en-US" dirty="0"/>
              <a:t>An operating member, subject to other members’ approval of major decisions</a:t>
            </a:r>
          </a:p>
          <a:p>
            <a:pPr lvl="2"/>
            <a:r>
              <a:rPr lang="en-US" dirty="0"/>
              <a:t>An operating member, subject to board approval of major decisions</a:t>
            </a:r>
          </a:p>
          <a:p>
            <a:pPr lvl="2"/>
            <a:r>
              <a:rPr lang="en-US" dirty="0"/>
              <a:t>A board of managers (which will be the focus of the remainder of this discussion of management structures)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11</a:t>
            </a:fld>
            <a:endParaRPr lang="en-US" dirty="0"/>
          </a:p>
        </p:txBody>
      </p:sp>
      <p:sp>
        <p:nvSpPr>
          <p:cNvPr id="2" name="Title 1"/>
          <p:cNvSpPr>
            <a:spLocks noGrp="1"/>
          </p:cNvSpPr>
          <p:nvPr>
            <p:ph type="ctrTitle"/>
          </p:nvPr>
        </p:nvSpPr>
        <p:spPr/>
        <p:txBody>
          <a:bodyPr>
            <a:normAutofit/>
          </a:bodyPr>
          <a:lstStyle/>
          <a:p>
            <a:r>
              <a:rPr lang="en-US" sz="4000" dirty="0"/>
              <a:t>Management Continued</a:t>
            </a:r>
          </a:p>
        </p:txBody>
      </p:sp>
    </p:spTree>
    <p:extLst>
      <p:ext uri="{BB962C8B-B14F-4D97-AF65-F5344CB8AC3E}">
        <p14:creationId xmlns:p14="http://schemas.microsoft.com/office/powerpoint/2010/main" val="2856958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463040"/>
            <a:ext cx="11380374" cy="4893310"/>
          </a:xfrm>
        </p:spPr>
        <p:txBody>
          <a:bodyPr>
            <a:normAutofit fontScale="77500" lnSpcReduction="20000"/>
          </a:bodyPr>
          <a:lstStyle/>
          <a:p>
            <a:r>
              <a:rPr lang="en-US" sz="2000" dirty="0"/>
              <a:t>Board Size and Composition</a:t>
            </a:r>
          </a:p>
          <a:p>
            <a:pPr lvl="1"/>
            <a:r>
              <a:rPr lang="en-US" dirty="0"/>
              <a:t>Board size typically depends on the number of JV parties—representation oftentimes is proportionate to each member’s ownership interest</a:t>
            </a:r>
          </a:p>
          <a:p>
            <a:pPr lvl="1"/>
            <a:r>
              <a:rPr lang="en-US" dirty="0"/>
              <a:t>Generally, JV party with the right to designate one or more board members, typically has the exclusive right to remove and/or replace such board member(s) upon written notice to the other JV parties</a:t>
            </a:r>
            <a:endParaRPr lang="en-US" sz="2000" dirty="0"/>
          </a:p>
          <a:p>
            <a:r>
              <a:rPr lang="en-US" sz="2000" dirty="0"/>
              <a:t>Quorums, Voting Requirements, and Consents in lieu of Meetings</a:t>
            </a:r>
          </a:p>
          <a:p>
            <a:pPr lvl="1"/>
            <a:r>
              <a:rPr lang="en-US" dirty="0"/>
              <a:t>The parties have broad latitude to specify the requisite voting thresholds in the JV agreement </a:t>
            </a:r>
          </a:p>
          <a:p>
            <a:pPr lvl="2"/>
            <a:r>
              <a:rPr lang="en-US" dirty="0"/>
              <a:t>The parties may (i) apply same voting threshold to all board decisions or (ii) specify different majority, super majority, or unanimous voting thresholds for different categories of actions</a:t>
            </a:r>
          </a:p>
          <a:p>
            <a:pPr lvl="1"/>
            <a:r>
              <a:rPr lang="en-US" dirty="0"/>
              <a:t>If a minority JV party has the right to appoint board members, it should seek to ensure that a quorum for the conduct of business requires the presence of at least one of its board representatives</a:t>
            </a:r>
          </a:p>
          <a:p>
            <a:pPr lvl="1"/>
            <a:r>
              <a:rPr lang="en-US" dirty="0"/>
              <a:t>JV agreements typically allow action by written consent to permit the board to respond to emergencies or unanticipated events and to make conducting business generally easier</a:t>
            </a:r>
          </a:p>
          <a:p>
            <a:pPr lvl="2"/>
            <a:r>
              <a:rPr lang="en-US" dirty="0"/>
              <a:t>If not required to be unanimous, a minority JV party should seek to ensure that actions by written consent require its signature, in the case of equity holder actions by written consent, and the signature of at least one of its board designees, in the case of board actions by written consent</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12</a:t>
            </a:fld>
            <a:endParaRPr lang="en-US" dirty="0"/>
          </a:p>
        </p:txBody>
      </p:sp>
      <p:sp>
        <p:nvSpPr>
          <p:cNvPr id="2" name="Title 1"/>
          <p:cNvSpPr>
            <a:spLocks noGrp="1"/>
          </p:cNvSpPr>
          <p:nvPr>
            <p:ph type="ctrTitle"/>
          </p:nvPr>
        </p:nvSpPr>
        <p:spPr/>
        <p:txBody>
          <a:bodyPr>
            <a:normAutofit/>
          </a:bodyPr>
          <a:lstStyle/>
          <a:p>
            <a:r>
              <a:rPr lang="en-US" sz="4000" dirty="0"/>
              <a:t>Board of Managers</a:t>
            </a:r>
          </a:p>
        </p:txBody>
      </p:sp>
    </p:spTree>
    <p:extLst>
      <p:ext uri="{BB962C8B-B14F-4D97-AF65-F5344CB8AC3E}">
        <p14:creationId xmlns:p14="http://schemas.microsoft.com/office/powerpoint/2010/main" val="24480980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r>
              <a:rPr lang="en-US" sz="2000" dirty="0"/>
              <a:t>Committees</a:t>
            </a:r>
          </a:p>
          <a:p>
            <a:pPr lvl="1"/>
            <a:r>
              <a:rPr lang="en-US" dirty="0"/>
              <a:t>Parties may decided to delegate responsibilities to committees</a:t>
            </a:r>
          </a:p>
          <a:p>
            <a:pPr lvl="1"/>
            <a:r>
              <a:rPr lang="en-US" dirty="0"/>
              <a:t>Committees have a variety of potential benefits, including: </a:t>
            </a:r>
          </a:p>
          <a:p>
            <a:pPr lvl="2"/>
            <a:r>
              <a:rPr lang="en-US" dirty="0"/>
              <a:t>Streamlining governance by delegating responsibility for certain matters to a smaller group of individuals with specific expertise or interest</a:t>
            </a:r>
          </a:p>
          <a:p>
            <a:pPr lvl="2"/>
            <a:r>
              <a:rPr lang="en-US" dirty="0"/>
              <a:t>Promoting efficient resolution of disputes</a:t>
            </a:r>
          </a:p>
          <a:p>
            <a:pPr lvl="3"/>
            <a:r>
              <a:rPr lang="en-US" dirty="0">
                <a:latin typeface="Georgia" panose="02040502050405020303" pitchFamily="18" charset="0"/>
              </a:rPr>
              <a:t>Tax disputes generally are managed by a “partnership representative.” Care should be taken in granting authority to the partnership representative while still preserving rights for the non-representative JV member(s).</a:t>
            </a:r>
          </a:p>
          <a:p>
            <a:pPr lvl="2"/>
            <a:r>
              <a:rPr lang="en-US" dirty="0"/>
              <a:t>Resolving conflicts of interest between the joint venture and its members or management </a:t>
            </a:r>
          </a:p>
          <a:p>
            <a:pPr lvl="1"/>
            <a:r>
              <a:rPr lang="en-US" dirty="0">
                <a:latin typeface="Georgia" panose="02040502050405020303" pitchFamily="18" charset="0"/>
              </a:rPr>
              <a:t>Generally, a minority JV party, </a:t>
            </a:r>
            <a:r>
              <a:rPr lang="en-US" dirty="0"/>
              <a:t>with the right to designate one or more board members, should ensure that it participates in each committee with substantive authorities.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13</a:t>
            </a:fld>
            <a:endParaRPr lang="en-US" dirty="0"/>
          </a:p>
        </p:txBody>
      </p:sp>
      <p:sp>
        <p:nvSpPr>
          <p:cNvPr id="2" name="Title 1"/>
          <p:cNvSpPr>
            <a:spLocks noGrp="1"/>
          </p:cNvSpPr>
          <p:nvPr>
            <p:ph type="ctrTitle"/>
          </p:nvPr>
        </p:nvSpPr>
        <p:spPr/>
        <p:txBody>
          <a:bodyPr>
            <a:normAutofit/>
          </a:bodyPr>
          <a:lstStyle/>
          <a:p>
            <a:r>
              <a:rPr lang="en-US" sz="4000" dirty="0"/>
              <a:t>Board of Managers Continued</a:t>
            </a:r>
          </a:p>
        </p:txBody>
      </p:sp>
    </p:spTree>
    <p:extLst>
      <p:ext uri="{BB962C8B-B14F-4D97-AF65-F5344CB8AC3E}">
        <p14:creationId xmlns:p14="http://schemas.microsoft.com/office/powerpoint/2010/main" val="295763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687620"/>
            <a:ext cx="11380374" cy="4498605"/>
          </a:xfrm>
        </p:spPr>
        <p:txBody>
          <a:bodyPr>
            <a:normAutofit/>
          </a:bodyPr>
          <a:lstStyle/>
          <a:p>
            <a:r>
              <a:rPr lang="en-US" dirty="0"/>
              <a:t>Resist the temptation to “figure it out later”</a:t>
            </a:r>
          </a:p>
          <a:p>
            <a:pPr lvl="1"/>
            <a:r>
              <a:rPr lang="en-US" dirty="0"/>
              <a:t>Promotes a smooth and productive working relationship</a:t>
            </a:r>
          </a:p>
          <a:p>
            <a:pPr lvl="1"/>
            <a:r>
              <a:rPr lang="en-US" dirty="0"/>
              <a:t>Opportunity cost of failed alliance</a:t>
            </a:r>
          </a:p>
          <a:p>
            <a:r>
              <a:rPr lang="en-US" dirty="0"/>
              <a:t>Key logistical concerns</a:t>
            </a:r>
          </a:p>
          <a:p>
            <a:pPr lvl="1"/>
            <a:r>
              <a:rPr lang="en-US" dirty="0"/>
              <a:t>Money!!!</a:t>
            </a:r>
          </a:p>
          <a:p>
            <a:pPr lvl="1"/>
            <a:r>
              <a:rPr lang="en-US" dirty="0"/>
              <a:t>Roles and responsibilities</a:t>
            </a:r>
          </a:p>
          <a:p>
            <a:pPr lvl="1"/>
            <a:r>
              <a:rPr lang="en-US" dirty="0"/>
              <a:t>Branding</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14</a:t>
            </a:fld>
            <a:endParaRPr lang="en-US" dirty="0"/>
          </a:p>
        </p:txBody>
      </p:sp>
      <p:sp>
        <p:nvSpPr>
          <p:cNvPr id="7" name="Title 1">
            <a:extLst>
              <a:ext uri="{FF2B5EF4-FFF2-40B4-BE49-F238E27FC236}">
                <a16:creationId xmlns:a16="http://schemas.microsoft.com/office/drawing/2014/main" id="{5472F7EA-F6B7-4D9A-96F6-E96EE0753B00}"/>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Key Logistics</a:t>
            </a:r>
            <a:endParaRPr lang="en-US" sz="4000" dirty="0"/>
          </a:p>
        </p:txBody>
      </p:sp>
    </p:spTree>
    <p:extLst>
      <p:ext uri="{BB962C8B-B14F-4D97-AF65-F5344CB8AC3E}">
        <p14:creationId xmlns:p14="http://schemas.microsoft.com/office/powerpoint/2010/main" val="2072259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Roles and Responsibilities</a:t>
            </a:r>
          </a:p>
          <a:p>
            <a:pPr lvl="1"/>
            <a:r>
              <a:rPr lang="en-US" dirty="0"/>
              <a:t>Who steers or takes lead on what?</a:t>
            </a:r>
          </a:p>
          <a:p>
            <a:pPr lvl="1"/>
            <a:r>
              <a:rPr lang="en-US" dirty="0"/>
              <a:t>Projecting manhours and associated costs </a:t>
            </a:r>
          </a:p>
          <a:p>
            <a:r>
              <a:rPr lang="en-US" dirty="0"/>
              <a:t>Money</a:t>
            </a:r>
          </a:p>
          <a:p>
            <a:pPr lvl="1"/>
            <a:r>
              <a:rPr lang="en-US" dirty="0"/>
              <a:t>Who bears costs of development, certification, marketing, maintenance, support, etc.? </a:t>
            </a:r>
          </a:p>
          <a:p>
            <a:pPr lvl="1"/>
            <a:r>
              <a:rPr lang="en-US" dirty="0"/>
              <a:t>Revenue sharing – especially important to address up-front if development costs are high</a:t>
            </a:r>
          </a:p>
          <a:p>
            <a:r>
              <a:rPr lang="en-US" dirty="0"/>
              <a:t>Branding</a:t>
            </a:r>
          </a:p>
          <a:p>
            <a:pPr lvl="1"/>
            <a:r>
              <a:rPr lang="en-US" dirty="0"/>
              <a:t>Whose product is it?</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15</a:t>
            </a:fld>
            <a:endParaRPr lang="en-US" dirty="0"/>
          </a:p>
        </p:txBody>
      </p:sp>
      <p:sp>
        <p:nvSpPr>
          <p:cNvPr id="7" name="Title 1">
            <a:extLst>
              <a:ext uri="{FF2B5EF4-FFF2-40B4-BE49-F238E27FC236}">
                <a16:creationId xmlns:a16="http://schemas.microsoft.com/office/drawing/2014/main" id="{5472F7EA-F6B7-4D9A-96F6-E96EE0753B00}"/>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Key Logistics (cont’d)</a:t>
            </a:r>
            <a:endParaRPr lang="en-US" sz="4000" dirty="0"/>
          </a:p>
        </p:txBody>
      </p:sp>
    </p:spTree>
    <p:extLst>
      <p:ext uri="{BB962C8B-B14F-4D97-AF65-F5344CB8AC3E}">
        <p14:creationId xmlns:p14="http://schemas.microsoft.com/office/powerpoint/2010/main" val="14678762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687620"/>
            <a:ext cx="6298655" cy="4498605"/>
          </a:xfrm>
        </p:spPr>
        <p:txBody>
          <a:bodyPr>
            <a:normAutofit/>
          </a:bodyPr>
          <a:lstStyle/>
          <a:p>
            <a:pPr lvl="0"/>
            <a:r>
              <a:rPr lang="en-US" dirty="0"/>
              <a:t>To protect the JV’s business and to align the parties’ interests, JV agreements may include restrictive covenants that prohibit the JV parties from:</a:t>
            </a:r>
          </a:p>
          <a:p>
            <a:pPr lvl="1"/>
            <a:r>
              <a:rPr lang="en-US" dirty="0"/>
              <a:t>Competing with the JV in its line of business, at least within the JV’s primary geographic territory</a:t>
            </a:r>
          </a:p>
          <a:p>
            <a:pPr lvl="1"/>
            <a:r>
              <a:rPr lang="en-US" dirty="0"/>
              <a:t>Soliciting or interfering with the JV’s relationship with employees, customers, or suppliers</a:t>
            </a:r>
          </a:p>
          <a:p>
            <a:pPr lvl="1"/>
            <a:r>
              <a:rPr lang="en-US" dirty="0"/>
              <a:t>Pursuing corporate opportunities within the scope of the JV’s business or purpose</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16</a:t>
            </a:fld>
            <a:endParaRPr lang="en-US" dirty="0"/>
          </a:p>
        </p:txBody>
      </p:sp>
      <p:sp>
        <p:nvSpPr>
          <p:cNvPr id="2" name="Title 1"/>
          <p:cNvSpPr>
            <a:spLocks noGrp="1"/>
          </p:cNvSpPr>
          <p:nvPr>
            <p:ph type="ctrTitle"/>
          </p:nvPr>
        </p:nvSpPr>
        <p:spPr/>
        <p:txBody>
          <a:bodyPr>
            <a:normAutofit/>
          </a:bodyPr>
          <a:lstStyle/>
          <a:p>
            <a:r>
              <a:rPr lang="en-US" sz="4000" dirty="0"/>
              <a:t>Restrictive Covenants</a:t>
            </a:r>
          </a:p>
        </p:txBody>
      </p:sp>
      <p:pic>
        <p:nvPicPr>
          <p:cNvPr id="5" name="Picture 4" descr="C:\Users\hollandj\AppData\Local\Microsoft\Windows\INetCache\Content.Word\46mjgr.jpg">
            <a:extLst>
              <a:ext uri="{FF2B5EF4-FFF2-40B4-BE49-F238E27FC236}">
                <a16:creationId xmlns:a16="http://schemas.microsoft.com/office/drawing/2014/main" id="{1D1E65BC-07DA-478F-91D3-7926A396A9B8}"/>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6677891" y="2204324"/>
            <a:ext cx="5193665" cy="3465195"/>
          </a:xfrm>
          <a:prstGeom prst="rect">
            <a:avLst/>
          </a:prstGeom>
          <a:noFill/>
          <a:ln>
            <a:noFill/>
          </a:ln>
        </p:spPr>
      </p:pic>
    </p:spTree>
    <p:extLst>
      <p:ext uri="{BB962C8B-B14F-4D97-AF65-F5344CB8AC3E}">
        <p14:creationId xmlns:p14="http://schemas.microsoft.com/office/powerpoint/2010/main" val="1018954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pPr lvl="0"/>
            <a:r>
              <a:rPr lang="en-US" dirty="0"/>
              <a:t>Any JV party that is unwilling to agree to restrictions on its primary business or other businesses outside the JV generally should seek to include an express disclaimer of those restrictions in the JV agreement</a:t>
            </a:r>
          </a:p>
          <a:p>
            <a:pPr lvl="0"/>
            <a:r>
              <a:rPr lang="en-US" dirty="0"/>
              <a:t>If venturers will be prohibited from competing against the JV or from pursuing corporate opportunities outside the JV, carefully defining the following will be important:</a:t>
            </a:r>
          </a:p>
          <a:p>
            <a:pPr lvl="1"/>
            <a:r>
              <a:rPr lang="en-US" dirty="0"/>
              <a:t>The nature of the venture’s business</a:t>
            </a:r>
          </a:p>
          <a:p>
            <a:pPr lvl="1"/>
            <a:r>
              <a:rPr lang="en-US" dirty="0"/>
              <a:t>The geographic areas in which the venture operates</a:t>
            </a:r>
          </a:p>
          <a:p>
            <a:pPr lvl="1"/>
            <a:r>
              <a:rPr lang="en-US" dirty="0"/>
              <a:t>The restrictions, if any, on businesses the venture may conduct</a:t>
            </a:r>
          </a:p>
          <a:p>
            <a:pPr lvl="0"/>
            <a:r>
              <a:rPr lang="en-US" dirty="0"/>
              <a:t>JV agreements may include confidentiality obligations owed to the JV by the JV parties and the JV’s officers and board members, which may restrict competition against JV by prohibiting use of its confidential information (outside of the JV’s business)</a:t>
            </a:r>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17</a:t>
            </a:fld>
            <a:endParaRPr lang="en-US" dirty="0"/>
          </a:p>
        </p:txBody>
      </p:sp>
      <p:sp>
        <p:nvSpPr>
          <p:cNvPr id="2" name="Title 1"/>
          <p:cNvSpPr>
            <a:spLocks noGrp="1"/>
          </p:cNvSpPr>
          <p:nvPr>
            <p:ph type="ctrTitle"/>
          </p:nvPr>
        </p:nvSpPr>
        <p:spPr/>
        <p:txBody>
          <a:bodyPr>
            <a:normAutofit/>
          </a:bodyPr>
          <a:lstStyle/>
          <a:p>
            <a:r>
              <a:rPr lang="en-US" sz="4000" dirty="0"/>
              <a:t>Restrictive Covenants Continued </a:t>
            </a:r>
          </a:p>
        </p:txBody>
      </p:sp>
    </p:spTree>
    <p:extLst>
      <p:ext uri="{BB962C8B-B14F-4D97-AF65-F5344CB8AC3E}">
        <p14:creationId xmlns:p14="http://schemas.microsoft.com/office/powerpoint/2010/main" val="233987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JV participants’ identities are critical to success</a:t>
            </a:r>
          </a:p>
          <a:p>
            <a:pPr lvl="1"/>
            <a:r>
              <a:rPr lang="en-US" dirty="0"/>
              <a:t>Many JV agreements limit or prohibit transfers of interests by JV parties (other than to affiliates), and where transfers are permitted, a non-transferring party often will:</a:t>
            </a:r>
          </a:p>
          <a:p>
            <a:pPr lvl="2"/>
            <a:r>
              <a:rPr lang="en-US" dirty="0"/>
              <a:t>Seek to control the identity of any new co-venturer</a:t>
            </a:r>
          </a:p>
          <a:p>
            <a:pPr lvl="2"/>
            <a:r>
              <a:rPr lang="en-US" dirty="0"/>
              <a:t>Seek to participate in the sale, either by acquiring the transferring party’s interests pursuant to the exercise of a ROFR or ROFO or by selling its interests </a:t>
            </a:r>
            <a:r>
              <a:rPr lang="en-US" i="1" dirty="0"/>
              <a:t>pro rata</a:t>
            </a:r>
            <a:r>
              <a:rPr lang="en-US" dirty="0"/>
              <a:t> to the same transferee pursuant to the exercise of tag-along rights</a:t>
            </a:r>
          </a:p>
          <a:p>
            <a:pPr lvl="1"/>
            <a:r>
              <a:rPr lang="en-US" dirty="0"/>
              <a:t>To ensure that the parties are committed to the JV, transfers to third parties may be prohibited for a certain period or until the occurrence of another event</a:t>
            </a:r>
            <a:endParaRPr lang="en-US" sz="16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18</a:t>
            </a:fld>
            <a:endParaRPr lang="en-US" dirty="0"/>
          </a:p>
        </p:txBody>
      </p:sp>
      <p:sp>
        <p:nvSpPr>
          <p:cNvPr id="2" name="Title 1"/>
          <p:cNvSpPr>
            <a:spLocks noGrp="1"/>
          </p:cNvSpPr>
          <p:nvPr>
            <p:ph type="ctrTitle"/>
          </p:nvPr>
        </p:nvSpPr>
        <p:spPr/>
        <p:txBody>
          <a:bodyPr>
            <a:normAutofit/>
          </a:bodyPr>
          <a:lstStyle/>
          <a:p>
            <a:r>
              <a:rPr lang="en-US" sz="4000" dirty="0"/>
              <a:t>Transfer Restrictions Overview</a:t>
            </a:r>
          </a:p>
        </p:txBody>
      </p:sp>
    </p:spTree>
    <p:extLst>
      <p:ext uri="{BB962C8B-B14F-4D97-AF65-F5344CB8AC3E}">
        <p14:creationId xmlns:p14="http://schemas.microsoft.com/office/powerpoint/2010/main" val="17219197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Co-venturers’ rights to transfer interests to third parties oftentimes are conditioned upon the proposed transferees meeting certain criteria, such as the proposed transferee:</a:t>
            </a:r>
          </a:p>
          <a:p>
            <a:pPr lvl="1"/>
            <a:r>
              <a:rPr lang="en-US" dirty="0"/>
              <a:t>Not being a competitor of the JV or other co-venturers</a:t>
            </a:r>
          </a:p>
          <a:p>
            <a:pPr lvl="1"/>
            <a:r>
              <a:rPr lang="en-US" dirty="0"/>
              <a:t>Having a minimum net worth or satisfying other stated financial criteria</a:t>
            </a:r>
          </a:p>
          <a:p>
            <a:pPr lvl="1"/>
            <a:r>
              <a:rPr lang="en-US" dirty="0"/>
              <a:t>Satisfying applicable regulatory requirements</a:t>
            </a:r>
          </a:p>
          <a:p>
            <a:pPr lvl="1"/>
            <a:r>
              <a:rPr lang="en-US" dirty="0"/>
              <a:t>Not being a person (i) to which a transfer would, or reasonably would be likely to, cause a breach of any sanctions or corrupt practices laws or (ii) who is, or previously has been, involved in any well publicized allegation of, or who previously was convicted of, any criminal, deceptive, or fraudulent scheme or activity</a:t>
            </a:r>
          </a:p>
        </p:txBody>
      </p:sp>
      <p:sp>
        <p:nvSpPr>
          <p:cNvPr id="6" name="Slide Number Placeholder 5"/>
          <p:cNvSpPr>
            <a:spLocks noGrp="1"/>
          </p:cNvSpPr>
          <p:nvPr>
            <p:ph type="sldNum" sz="quarter" idx="12"/>
          </p:nvPr>
        </p:nvSpPr>
        <p:spPr/>
        <p:txBody>
          <a:bodyPr/>
          <a:lstStyle/>
          <a:p>
            <a:fld id="{1376EB67-B175-C847-8B19-4349EFD92669}" type="slidenum">
              <a:rPr lang="en-US" smtClean="0"/>
              <a:pPr/>
              <a:t>19</a:t>
            </a:fld>
            <a:endParaRPr lang="en-US" dirty="0"/>
          </a:p>
        </p:txBody>
      </p:sp>
      <p:sp>
        <p:nvSpPr>
          <p:cNvPr id="2" name="Title 1"/>
          <p:cNvSpPr>
            <a:spLocks noGrp="1"/>
          </p:cNvSpPr>
          <p:nvPr>
            <p:ph type="ctrTitle"/>
          </p:nvPr>
        </p:nvSpPr>
        <p:spPr/>
        <p:txBody>
          <a:bodyPr>
            <a:normAutofit/>
          </a:bodyPr>
          <a:lstStyle/>
          <a:p>
            <a:r>
              <a:rPr lang="en-US" sz="4000" dirty="0"/>
              <a:t>Transfer Restrictions Overview Continued</a:t>
            </a:r>
          </a:p>
        </p:txBody>
      </p:sp>
    </p:spTree>
    <p:extLst>
      <p:ext uri="{BB962C8B-B14F-4D97-AF65-F5344CB8AC3E}">
        <p14:creationId xmlns:p14="http://schemas.microsoft.com/office/powerpoint/2010/main" val="698067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lvl="0"/>
            <a:r>
              <a:rPr lang="en-US" dirty="0"/>
              <a:t>Presentation will provide an overview of joint ventures, particularly management structures, restrictive covenants, transfer restrictions, minority protections, and exits and terminations</a:t>
            </a:r>
          </a:p>
          <a:p>
            <a:pPr lvl="0"/>
            <a:r>
              <a:rPr lang="en-US" dirty="0"/>
              <a:t>Not intended to provide an in-depth legal analysis of all issues that may arise out of, or relate to, joint ventures </a:t>
            </a:r>
          </a:p>
          <a:p>
            <a:pPr lvl="1"/>
            <a:r>
              <a:rPr lang="en-US" dirty="0"/>
              <a:t>Will provide an overview of the many issues that JV participants encounter in negotiating, drafting, and entering into JV agreements</a:t>
            </a:r>
          </a:p>
          <a:p>
            <a:pPr lvl="0"/>
            <a:r>
              <a:rPr lang="en-US" dirty="0"/>
              <a:t>With multiple JV entities, the parties should consider which concepts should apply to those other JV entities, including consent rights, preemptive rights, and transfer restrictions</a:t>
            </a:r>
          </a:p>
          <a:p>
            <a:pPr lvl="0"/>
            <a:r>
              <a:rPr lang="en-US" dirty="0"/>
              <a:t>Much of the information described in this presentation is based on Delaware law</a:t>
            </a:r>
          </a:p>
          <a:p>
            <a:pPr lvl="0"/>
            <a:r>
              <a:rPr lang="en-US" dirty="0"/>
              <a:t>Will not discuss (a) transfer restrictions under applicable U.S. securities laws or (b) antitrust laws, which potentially may apply to certain JVs</a:t>
            </a:r>
          </a:p>
          <a:p>
            <a:pPr lvl="0"/>
            <a:r>
              <a:rPr lang="en-US" dirty="0"/>
              <a:t>Not all information in written materials will be covered today</a:t>
            </a:r>
          </a:p>
          <a:p>
            <a:pPr lvl="0"/>
            <a:r>
              <a:rPr lang="en-US" dirty="0"/>
              <a:t>Feel free to call or email us with any questions</a:t>
            </a:r>
            <a:br>
              <a:rPr lang="en-US" dirty="0"/>
            </a:br>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2</a:t>
            </a:fld>
            <a:endParaRPr lang="en-US" dirty="0"/>
          </a:p>
        </p:txBody>
      </p:sp>
      <p:sp>
        <p:nvSpPr>
          <p:cNvPr id="2" name="Title 1"/>
          <p:cNvSpPr>
            <a:spLocks noGrp="1"/>
          </p:cNvSpPr>
          <p:nvPr>
            <p:ph type="ctrTitle"/>
          </p:nvPr>
        </p:nvSpPr>
        <p:spPr/>
        <p:txBody>
          <a:bodyPr>
            <a:normAutofit/>
          </a:bodyPr>
          <a:lstStyle/>
          <a:p>
            <a:r>
              <a:rPr lang="en-US" sz="4000" dirty="0"/>
              <a:t>Introductory Points</a:t>
            </a:r>
          </a:p>
        </p:txBody>
      </p:sp>
    </p:spTree>
    <p:extLst>
      <p:ext uri="{BB962C8B-B14F-4D97-AF65-F5344CB8AC3E}">
        <p14:creationId xmlns:p14="http://schemas.microsoft.com/office/powerpoint/2010/main" val="15198364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r>
              <a:rPr lang="en-US" dirty="0"/>
              <a:t>JV parties should consider how the transfer of a party’s interests effects the JV, including:</a:t>
            </a:r>
          </a:p>
          <a:p>
            <a:pPr lvl="1"/>
            <a:r>
              <a:rPr lang="en-US" dirty="0"/>
              <a:t>If JV has debt, whether a transfer of a party’s interest triggers a default under any credit agreement with the JV’s lender or whether there are any similar adverse consequences under any of the JV’s other material contracts</a:t>
            </a:r>
          </a:p>
          <a:p>
            <a:pPr lvl="1"/>
            <a:r>
              <a:rPr lang="en-US" dirty="0"/>
              <a:t>How a transfer of a JV party’s interests affects any service, support, IP license, or other agreements or arrangements between the JV and any of its subsidiaries, on the one hand, and the transferring JV party or any of its affiliates, on the other hand</a:t>
            </a:r>
          </a:p>
          <a:p>
            <a:r>
              <a:rPr lang="en-US" dirty="0"/>
              <a:t>Whether the scope of the definition of transfer in the JV agreement should pick up:</a:t>
            </a:r>
          </a:p>
          <a:p>
            <a:pPr lvl="1"/>
            <a:r>
              <a:rPr lang="en-US" dirty="0"/>
              <a:t>A pledge of JV interests</a:t>
            </a:r>
          </a:p>
          <a:p>
            <a:pPr lvl="1"/>
            <a:r>
              <a:rPr lang="en-US" dirty="0"/>
              <a:t>An indirect transfer of JV interests</a:t>
            </a:r>
          </a:p>
          <a:p>
            <a:r>
              <a:rPr lang="en-US" dirty="0"/>
              <a:t>Exit mechanisms in joint venture documentation may be rendered ineffective by covenants in the JV's financing agreements (unless there will be a refinancing in connection with the transfer)</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20</a:t>
            </a:fld>
            <a:endParaRPr lang="en-US" dirty="0"/>
          </a:p>
        </p:txBody>
      </p:sp>
      <p:sp>
        <p:nvSpPr>
          <p:cNvPr id="2" name="Title 1"/>
          <p:cNvSpPr>
            <a:spLocks noGrp="1"/>
          </p:cNvSpPr>
          <p:nvPr>
            <p:ph type="ctrTitle"/>
          </p:nvPr>
        </p:nvSpPr>
        <p:spPr/>
        <p:txBody>
          <a:bodyPr>
            <a:normAutofit/>
          </a:bodyPr>
          <a:lstStyle/>
          <a:p>
            <a:r>
              <a:rPr lang="en-US" sz="4000" dirty="0"/>
              <a:t>Transfer Restrictions Overview Continued</a:t>
            </a:r>
          </a:p>
        </p:txBody>
      </p:sp>
    </p:spTree>
    <p:extLst>
      <p:ext uri="{BB962C8B-B14F-4D97-AF65-F5344CB8AC3E}">
        <p14:creationId xmlns:p14="http://schemas.microsoft.com/office/powerpoint/2010/main" val="21661101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A ROFR gives a selling JV party the ability to sell its JV interests to an identified third party buyer on terms and conditions specified in an agreement, term sheet, or letter of intent between the selling JV party and the third party buyer, subject to the right of the other JV party to purchase the selling JV party’s interests on the same terms </a:t>
            </a:r>
          </a:p>
          <a:p>
            <a:r>
              <a:rPr lang="en-US" dirty="0"/>
              <a:t>Any JV party who expects to be in a selling position should be concerned about the chilling effect a ROFR can have on the successful marketing of interests</a:t>
            </a:r>
          </a:p>
          <a:p>
            <a:pPr lvl="1"/>
            <a:r>
              <a:rPr lang="en-US" dirty="0"/>
              <a:t>Prospective purchaser may be reluctant to expend resources to complete its due diligence investigation and to negotiate the purchase of the selling party’s interest if it knows it may lose the deal</a:t>
            </a:r>
          </a:p>
          <a:p>
            <a:pPr lvl="1"/>
            <a:r>
              <a:rPr lang="en-US" dirty="0"/>
              <a:t>Prospective purchaser may not want to wait while the JV, the non-exiting JV parties, or both decide whether to match</a:t>
            </a:r>
          </a:p>
          <a:p>
            <a:pPr lvl="2"/>
            <a:r>
              <a:rPr lang="en-US" dirty="0"/>
              <a:t>To reduce chilling effect, JV and JV parties can be required to exercise ROFR rights simultaneously, with each JV party being required to specify, in its exercise notice (which would be delivered at the same time as the JV’s exercise notice), what portion of its </a:t>
            </a:r>
            <a:r>
              <a:rPr lang="en-US" i="1" dirty="0"/>
              <a:t>pro rata </a:t>
            </a:r>
            <a:r>
              <a:rPr lang="en-US" dirty="0"/>
              <a:t>share of the transferred interests it would like to acquire (including a statement that it wishes to acquire the maximum amount of interests potentially transferable to it). </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21</a:t>
            </a:fld>
            <a:endParaRPr lang="en-US" dirty="0"/>
          </a:p>
        </p:txBody>
      </p:sp>
      <p:sp>
        <p:nvSpPr>
          <p:cNvPr id="2" name="Title 1"/>
          <p:cNvSpPr>
            <a:spLocks noGrp="1"/>
          </p:cNvSpPr>
          <p:nvPr>
            <p:ph type="ctrTitle"/>
          </p:nvPr>
        </p:nvSpPr>
        <p:spPr/>
        <p:txBody>
          <a:bodyPr>
            <a:normAutofit/>
          </a:bodyPr>
          <a:lstStyle/>
          <a:p>
            <a:r>
              <a:rPr lang="en-US" sz="4000" dirty="0"/>
              <a:t>Transfer Restrictions: ROFR</a:t>
            </a:r>
          </a:p>
        </p:txBody>
      </p:sp>
    </p:spTree>
    <p:extLst>
      <p:ext uri="{BB962C8B-B14F-4D97-AF65-F5344CB8AC3E}">
        <p14:creationId xmlns:p14="http://schemas.microsoft.com/office/powerpoint/2010/main" val="36295301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A ROFO requires a selling JV party to deliver a first offer notice to the non-selling JV party setting forth the material economic terms upon which the selling JV party would sell its interests to the other JV party before offering to sell them to a third party</a:t>
            </a:r>
          </a:p>
          <a:p>
            <a:pPr lvl="1"/>
            <a:r>
              <a:rPr lang="en-US" dirty="0"/>
              <a:t>The non-selling JV party has a specified period during which to accept the offer</a:t>
            </a:r>
          </a:p>
          <a:p>
            <a:pPr lvl="1"/>
            <a:r>
              <a:rPr lang="en-US" dirty="0"/>
              <a:t>If the other JV party accepts the offer, the parties proceed to close the sale on the terms stated in the offer notice and as further negotiated between them</a:t>
            </a:r>
          </a:p>
          <a:p>
            <a:pPr lvl="1"/>
            <a:r>
              <a:rPr lang="en-US" dirty="0"/>
              <a:t>If the other JV party elects not to buy the JV interests, the selling JV party then has a limited period to complete a sale to a third party on terms no more favorable to the third party than those offered to the other JV party</a:t>
            </a:r>
          </a:p>
          <a:p>
            <a:r>
              <a:rPr lang="en-US" dirty="0"/>
              <a:t>No third-party offer needed</a:t>
            </a:r>
          </a:p>
          <a:p>
            <a:pPr lvl="1"/>
            <a:r>
              <a:rPr lang="en-US" sz="2100" dirty="0"/>
              <a:t>However, this may create economic uncertainties for selling JV party, who must set the price without the benefit of a </a:t>
            </a:r>
            <a:r>
              <a:rPr lang="en-US" sz="2100" i="1" dirty="0"/>
              <a:t>bona fide</a:t>
            </a:r>
            <a:r>
              <a:rPr lang="en-US" sz="2100" dirty="0"/>
              <a:t>, third-party offer</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22</a:t>
            </a:fld>
            <a:endParaRPr lang="en-US" dirty="0"/>
          </a:p>
        </p:txBody>
      </p:sp>
      <p:sp>
        <p:nvSpPr>
          <p:cNvPr id="2" name="Title 1"/>
          <p:cNvSpPr>
            <a:spLocks noGrp="1"/>
          </p:cNvSpPr>
          <p:nvPr>
            <p:ph type="ctrTitle"/>
          </p:nvPr>
        </p:nvSpPr>
        <p:spPr/>
        <p:txBody>
          <a:bodyPr>
            <a:normAutofit/>
          </a:bodyPr>
          <a:lstStyle/>
          <a:p>
            <a:r>
              <a:rPr lang="en-US" sz="4000" dirty="0"/>
              <a:t>Transfer Restrictions: ROFO</a:t>
            </a:r>
          </a:p>
        </p:txBody>
      </p:sp>
    </p:spTree>
    <p:extLst>
      <p:ext uri="{BB962C8B-B14F-4D97-AF65-F5344CB8AC3E}">
        <p14:creationId xmlns:p14="http://schemas.microsoft.com/office/powerpoint/2010/main" val="27170733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dirty="0"/>
              <a:t>Tag-alongs require the selling JV party to give notice of any sale of its interests to the non-selling JV party. The non-selling JV party may participate by selling a proportionate amount of its interests in the transaction. </a:t>
            </a:r>
          </a:p>
          <a:p>
            <a:pPr lvl="1"/>
            <a:r>
              <a:rPr lang="en-US" dirty="0"/>
              <a:t>If the buyer is unwilling to buy all the interests, the selling JV party may no longer be required to complete the sale. </a:t>
            </a:r>
          </a:p>
          <a:p>
            <a:pPr lvl="1"/>
            <a:r>
              <a:rPr lang="en-US" dirty="0"/>
              <a:t>If the selling JV party decides to complete the sale, then tag-along rights typically provide for sale of a </a:t>
            </a:r>
            <a:r>
              <a:rPr lang="en-US" i="1" dirty="0"/>
              <a:t>pro rata</a:t>
            </a:r>
            <a:r>
              <a:rPr lang="en-US" dirty="0"/>
              <a:t> portion of each participating JV party’s interests, so that the total interests to be sold equal the number originally proposed to be acquired by the third party.</a:t>
            </a:r>
          </a:p>
          <a:p>
            <a:endParaRPr lang="en-US"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23</a:t>
            </a:fld>
            <a:endParaRPr lang="en-US" dirty="0"/>
          </a:p>
        </p:txBody>
      </p:sp>
      <p:sp>
        <p:nvSpPr>
          <p:cNvPr id="2" name="Title 1"/>
          <p:cNvSpPr>
            <a:spLocks noGrp="1"/>
          </p:cNvSpPr>
          <p:nvPr>
            <p:ph type="ctrTitle"/>
          </p:nvPr>
        </p:nvSpPr>
        <p:spPr/>
        <p:txBody>
          <a:bodyPr>
            <a:normAutofit/>
          </a:bodyPr>
          <a:lstStyle/>
          <a:p>
            <a:r>
              <a:rPr lang="en-US" sz="4000" dirty="0"/>
              <a:t>Transfer Restrictions: Tag-Along Rights</a:t>
            </a:r>
          </a:p>
        </p:txBody>
      </p:sp>
    </p:spTree>
    <p:extLst>
      <p:ext uri="{BB962C8B-B14F-4D97-AF65-F5344CB8AC3E}">
        <p14:creationId xmlns:p14="http://schemas.microsoft.com/office/powerpoint/2010/main" val="399045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Drag-along rights allow certain JV parties to cause all JV parties to sell the same portion of their JV interests as the initiating holder proposes to sell to a third party transferee. </a:t>
            </a:r>
          </a:p>
          <a:p>
            <a:r>
              <a:rPr lang="en-US" dirty="0"/>
              <a:t>Because a drag-along right facilitates sale of 100% of JV interests, it avoids minority discounts.   </a:t>
            </a:r>
          </a:p>
          <a:p>
            <a:r>
              <a:rPr lang="en-US" dirty="0"/>
              <a:t>Parties seeking drag-along rights should seek to include the following in JV agreement:</a:t>
            </a:r>
          </a:p>
          <a:p>
            <a:pPr lvl="1"/>
            <a:r>
              <a:rPr lang="en-US" dirty="0"/>
              <a:t>The ROFO or ROFR, if any, should be inapplicable to a drag-along sale</a:t>
            </a:r>
          </a:p>
          <a:p>
            <a:pPr lvl="1"/>
            <a:r>
              <a:rPr lang="en-US" dirty="0"/>
              <a:t>Each dragged JV party should be required to waive dissent rights, if applicable</a:t>
            </a:r>
          </a:p>
          <a:p>
            <a:pPr lvl="1"/>
            <a:r>
              <a:rPr lang="en-US" dirty="0"/>
              <a:t>Each party should be required to execute and deliver documents needed to effect drag-along sale</a:t>
            </a:r>
          </a:p>
          <a:p>
            <a:pPr lvl="1"/>
            <a:r>
              <a:rPr lang="en-US" dirty="0"/>
              <a:t>Each party should be required to bear its </a:t>
            </a:r>
            <a:r>
              <a:rPr lang="en-US" i="1" dirty="0"/>
              <a:t>pro rata </a:t>
            </a:r>
            <a:r>
              <a:rPr lang="en-US" dirty="0"/>
              <a:t>share of any reasonable costs and indemnities, other than indemnities relating to breaches of covenants by, or breaches of warranties specific to, another JV party, with reasonable costs being paid out of aggregate sale proceeds prior to the sale proceeds being remitted to each JV party </a:t>
            </a:r>
            <a:r>
              <a:rPr lang="en-US" i="1" dirty="0"/>
              <a:t>pro rata</a:t>
            </a:r>
            <a:endParaRPr lang="en-US" dirty="0"/>
          </a:p>
          <a:p>
            <a:endParaRPr lang="en-US"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24</a:t>
            </a:fld>
            <a:endParaRPr lang="en-US" dirty="0"/>
          </a:p>
        </p:txBody>
      </p:sp>
      <p:sp>
        <p:nvSpPr>
          <p:cNvPr id="2" name="Title 1"/>
          <p:cNvSpPr>
            <a:spLocks noGrp="1"/>
          </p:cNvSpPr>
          <p:nvPr>
            <p:ph type="ctrTitle"/>
          </p:nvPr>
        </p:nvSpPr>
        <p:spPr/>
        <p:txBody>
          <a:bodyPr>
            <a:normAutofit/>
          </a:bodyPr>
          <a:lstStyle/>
          <a:p>
            <a:r>
              <a:rPr lang="en-US" sz="4000" dirty="0"/>
              <a:t>Transfer Restrictions: Drag-Along Rights</a:t>
            </a:r>
          </a:p>
        </p:txBody>
      </p:sp>
    </p:spTree>
    <p:extLst>
      <p:ext uri="{BB962C8B-B14F-4D97-AF65-F5344CB8AC3E}">
        <p14:creationId xmlns:p14="http://schemas.microsoft.com/office/powerpoint/2010/main" val="19221692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r>
              <a:rPr lang="en-US" dirty="0"/>
              <a:t>Minority parties should seek to include the following in JV agreement:</a:t>
            </a:r>
          </a:p>
          <a:p>
            <a:pPr lvl="1"/>
            <a:r>
              <a:rPr lang="en-US" dirty="0"/>
              <a:t>Each drag-along purchaser must be a third party that is unaffiliated with the parties who have drag-along rights, and the drag-along sale must be an arm’s-length transaction</a:t>
            </a:r>
          </a:p>
          <a:p>
            <a:pPr lvl="1"/>
            <a:r>
              <a:rPr lang="en-US" dirty="0"/>
              <a:t>Each dragged party required to sell its interests on substantially the same terms and conditions as the dragging party or parties, including for same type and per interest amount of consideration</a:t>
            </a:r>
          </a:p>
          <a:p>
            <a:pPr lvl="1"/>
            <a:r>
              <a:rPr lang="en-US" dirty="0"/>
              <a:t>The drag-along provisions should not require any minority JV party to be bound by confidentiality, non-solicitation, or non-competition covenants negotiated by the dragging party or parties, without such minority JV party’s consent</a:t>
            </a:r>
          </a:p>
          <a:p>
            <a:pPr lvl="1"/>
            <a:r>
              <a:rPr lang="en-US" dirty="0"/>
              <a:t>If parties have significantly reduced or eliminated fiduciary duties, a minority JV party should consider requiring (i) drag-along sales to meet certain performance criteria or (ii) an auction sale process to be conducted</a:t>
            </a:r>
          </a:p>
          <a:p>
            <a:pPr lvl="1"/>
            <a:r>
              <a:rPr lang="en-US" dirty="0"/>
              <a:t>Each minority party’s maximum potential indemnification liability should be capped at the proceeds it actually receives, and no minority JV party should be liable for indemnities specific to another JV party</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25</a:t>
            </a:fld>
            <a:endParaRPr lang="en-US" dirty="0"/>
          </a:p>
        </p:txBody>
      </p:sp>
      <p:sp>
        <p:nvSpPr>
          <p:cNvPr id="2" name="Title 1"/>
          <p:cNvSpPr>
            <a:spLocks noGrp="1"/>
          </p:cNvSpPr>
          <p:nvPr>
            <p:ph type="ctrTitle"/>
          </p:nvPr>
        </p:nvSpPr>
        <p:spPr>
          <a:xfrm>
            <a:off x="379236" y="-1165278"/>
            <a:ext cx="11812764" cy="2387600"/>
          </a:xfrm>
        </p:spPr>
        <p:txBody>
          <a:bodyPr>
            <a:normAutofit/>
          </a:bodyPr>
          <a:lstStyle/>
          <a:p>
            <a:r>
              <a:rPr lang="en-US" sz="4000" dirty="0"/>
              <a:t>Transfer Restrictions: Drag-Along Rights Cont.</a:t>
            </a:r>
          </a:p>
        </p:txBody>
      </p:sp>
    </p:spTree>
    <p:extLst>
      <p:ext uri="{BB962C8B-B14F-4D97-AF65-F5344CB8AC3E}">
        <p14:creationId xmlns:p14="http://schemas.microsoft.com/office/powerpoint/2010/main" val="16273901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Without specifically documented rights, a minority JV party may only have the basic member, stockholder, or limited partner, as applicable, protections afforded under the law of the JV’s jurisdiction of formation</a:t>
            </a:r>
          </a:p>
          <a:p>
            <a:pPr lvl="1"/>
            <a:r>
              <a:rPr lang="en-US" dirty="0"/>
              <a:t>Because JV investments usually are in illiquid, unregistered securities subject to significant transfer restrictions, a minority JV party also may be unable to sell its JV interests without the majority JV party’s consent</a:t>
            </a:r>
          </a:p>
          <a:p>
            <a:pPr lvl="0"/>
            <a:r>
              <a:rPr lang="en-US" dirty="0"/>
              <a:t>Counsel to the minority JV party always should ensure that amendments to any minority investor protections require the minority JV party’s consent</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26</a:t>
            </a:fld>
            <a:endParaRPr lang="en-US" dirty="0"/>
          </a:p>
        </p:txBody>
      </p:sp>
      <p:sp>
        <p:nvSpPr>
          <p:cNvPr id="2" name="Title 1"/>
          <p:cNvSpPr>
            <a:spLocks noGrp="1"/>
          </p:cNvSpPr>
          <p:nvPr>
            <p:ph type="ctrTitle"/>
          </p:nvPr>
        </p:nvSpPr>
        <p:spPr/>
        <p:txBody>
          <a:bodyPr>
            <a:normAutofit/>
          </a:bodyPr>
          <a:lstStyle/>
          <a:p>
            <a:r>
              <a:rPr lang="en-US" sz="4000" dirty="0"/>
              <a:t>Additional Minority Protections</a:t>
            </a:r>
          </a:p>
        </p:txBody>
      </p:sp>
    </p:spTree>
    <p:extLst>
      <p:ext uri="{BB962C8B-B14F-4D97-AF65-F5344CB8AC3E}">
        <p14:creationId xmlns:p14="http://schemas.microsoft.com/office/powerpoint/2010/main" val="2713397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r>
              <a:rPr lang="en-US" sz="2300" dirty="0"/>
              <a:t>Preemptive rights allow JV parties to subscribe for their </a:t>
            </a:r>
            <a:r>
              <a:rPr lang="en-US" sz="2300" i="1" dirty="0"/>
              <a:t>pro rata</a:t>
            </a:r>
            <a:r>
              <a:rPr lang="en-US" sz="2300" dirty="0"/>
              <a:t> share of any future equity issued by the JV and prevent JV parties from being diluted by subsequent offerings</a:t>
            </a:r>
          </a:p>
          <a:p>
            <a:r>
              <a:rPr lang="en-US" sz="2300" dirty="0"/>
              <a:t>Consent rights give minority JV parties more input over JV governance.  Matters over which a minority JV party (or, if there are multiple minority JV parties, a majority or supermajority in interest of the minority JV parties) may have veto rights include:</a:t>
            </a:r>
          </a:p>
          <a:p>
            <a:pPr lvl="1"/>
            <a:r>
              <a:rPr lang="en-US" dirty="0"/>
              <a:t>commencing an initial public offering</a:t>
            </a:r>
          </a:p>
          <a:p>
            <a:pPr lvl="1"/>
            <a:r>
              <a:rPr lang="en-US" dirty="0"/>
              <a:t>voluntarily dissolving or winding up the JV</a:t>
            </a:r>
          </a:p>
          <a:p>
            <a:pPr lvl="1"/>
            <a:r>
              <a:rPr lang="en-US" dirty="0"/>
              <a:t>entering into or modifying any related-party transaction </a:t>
            </a:r>
          </a:p>
          <a:p>
            <a:pPr lvl="1"/>
            <a:r>
              <a:rPr lang="en-US" dirty="0"/>
              <a:t>granting exclusive licenses of the JV’s intellectual property</a:t>
            </a:r>
          </a:p>
          <a:p>
            <a:pPr lvl="1"/>
            <a:r>
              <a:rPr lang="en-US" dirty="0"/>
              <a:t>making any material tax election or changing accounting policies </a:t>
            </a:r>
          </a:p>
          <a:p>
            <a:pPr lvl="1"/>
            <a:r>
              <a:rPr lang="en-US" dirty="0"/>
              <a:t>amending the JV’s scope or purpose or entering into a new line of business;</a:t>
            </a:r>
          </a:p>
          <a:p>
            <a:pPr lvl="1"/>
            <a:r>
              <a:rPr lang="en-US" dirty="0"/>
              <a:t>a sale of all, or substantially all, of the JV’s assets or entering into a material acquisition or divestiture;</a:t>
            </a:r>
          </a:p>
          <a:p>
            <a:pPr lvl="1"/>
            <a:r>
              <a:rPr lang="en-US" dirty="0"/>
              <a:t>adopting or amending the JV’s business plan or annual budget or authorizing or incurring expenditures above budgeted amounts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27</a:t>
            </a:fld>
            <a:endParaRPr lang="en-US" dirty="0"/>
          </a:p>
        </p:txBody>
      </p:sp>
      <p:sp>
        <p:nvSpPr>
          <p:cNvPr id="2" name="Title 1"/>
          <p:cNvSpPr>
            <a:spLocks noGrp="1"/>
          </p:cNvSpPr>
          <p:nvPr>
            <p:ph type="ctrTitle"/>
          </p:nvPr>
        </p:nvSpPr>
        <p:spPr/>
        <p:txBody>
          <a:bodyPr>
            <a:normAutofit/>
          </a:bodyPr>
          <a:lstStyle/>
          <a:p>
            <a:r>
              <a:rPr lang="en-US" sz="4000" dirty="0"/>
              <a:t>Additional Minority Protections Continued</a:t>
            </a:r>
          </a:p>
        </p:txBody>
      </p:sp>
    </p:spTree>
    <p:extLst>
      <p:ext uri="{BB962C8B-B14F-4D97-AF65-F5344CB8AC3E}">
        <p14:creationId xmlns:p14="http://schemas.microsoft.com/office/powerpoint/2010/main" val="103230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numCol="2">
            <a:normAutofit fontScale="70000" lnSpcReduction="20000"/>
          </a:bodyPr>
          <a:lstStyle/>
          <a:p>
            <a:r>
              <a:rPr lang="en-US" dirty="0"/>
              <a:t>If the JV agreement does not provide a mechanism to resolve deadlock, JV parties will be forced either to:</a:t>
            </a:r>
          </a:p>
          <a:p>
            <a:pPr lvl="1"/>
            <a:r>
              <a:rPr lang="en-US" dirty="0"/>
              <a:t>Resolve the deadlock, however long it takes</a:t>
            </a:r>
          </a:p>
          <a:p>
            <a:pPr lvl="1"/>
            <a:r>
              <a:rPr lang="en-US" dirty="0"/>
              <a:t>Mutually agree to submit the matter causing the deadlock to mediation or arbitration</a:t>
            </a:r>
          </a:p>
          <a:p>
            <a:pPr lvl="1"/>
            <a:r>
              <a:rPr lang="en-US" dirty="0"/>
              <a:t>Litigate the matter causing the deadlock</a:t>
            </a:r>
          </a:p>
          <a:p>
            <a:pPr lvl="1"/>
            <a:r>
              <a:rPr lang="en-US" dirty="0"/>
              <a:t>Seek judicial dissolution of the JV</a:t>
            </a:r>
          </a:p>
          <a:p>
            <a:pPr lvl="1"/>
            <a:endParaRPr lang="en-US" dirty="0"/>
          </a:p>
          <a:p>
            <a:pPr lvl="1"/>
            <a:endParaRPr lang="en-US" dirty="0"/>
          </a:p>
          <a:p>
            <a:pPr lvl="1"/>
            <a:endParaRPr lang="en-US" dirty="0"/>
          </a:p>
          <a:p>
            <a:pPr lvl="1"/>
            <a:endParaRPr lang="en-US" dirty="0"/>
          </a:p>
          <a:p>
            <a:endParaRPr lang="en-US" dirty="0"/>
          </a:p>
          <a:p>
            <a:r>
              <a:rPr lang="en-US" dirty="0"/>
              <a:t>Well drafted exit and termination provisions address: </a:t>
            </a:r>
          </a:p>
          <a:p>
            <a:pPr lvl="1"/>
            <a:r>
              <a:rPr lang="en-US" dirty="0"/>
              <a:t>Survival of non-competition and non-solicitation obligations</a:t>
            </a:r>
          </a:p>
          <a:p>
            <a:pPr lvl="1"/>
            <a:r>
              <a:rPr lang="en-US" dirty="0"/>
              <a:t>The withdrawing JV party’s (i) ability to use or disclose the JV’s confidential information and (ii) obligation to return or destroy such confidential information</a:t>
            </a:r>
          </a:p>
          <a:p>
            <a:pPr lvl="1"/>
            <a:r>
              <a:rPr lang="en-US" dirty="0"/>
              <a:t>The resolution of shared assets</a:t>
            </a:r>
          </a:p>
          <a:p>
            <a:pPr lvl="1"/>
            <a:r>
              <a:rPr lang="en-US" dirty="0"/>
              <a:t>The consequences of withdrawal on arrangements between the JV and any of its subsidiaries, on the one hand, and the withdrawing JV party or any of its affiliates, on the other hand</a:t>
            </a:r>
          </a:p>
          <a:p>
            <a:pPr lvl="1"/>
            <a:r>
              <a:rPr lang="en-US" dirty="0"/>
              <a:t>Potential legal, regulatory, accounting, and contractual consequences of changing either the JV parties or their respective ownership percentages</a:t>
            </a:r>
          </a:p>
          <a:p>
            <a:pPr lvl="0"/>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28</a:t>
            </a:fld>
            <a:endParaRPr lang="en-US" dirty="0"/>
          </a:p>
        </p:txBody>
      </p:sp>
      <p:sp>
        <p:nvSpPr>
          <p:cNvPr id="2" name="Title 1"/>
          <p:cNvSpPr>
            <a:spLocks noGrp="1"/>
          </p:cNvSpPr>
          <p:nvPr>
            <p:ph type="ctrTitle"/>
          </p:nvPr>
        </p:nvSpPr>
        <p:spPr/>
        <p:txBody>
          <a:bodyPr>
            <a:normAutofit/>
          </a:bodyPr>
          <a:lstStyle/>
          <a:p>
            <a:r>
              <a:rPr lang="en-US" sz="4000" dirty="0"/>
              <a:t>Exits and Terminations Overview</a:t>
            </a:r>
          </a:p>
        </p:txBody>
      </p:sp>
    </p:spTree>
    <p:extLst>
      <p:ext uri="{BB962C8B-B14F-4D97-AF65-F5344CB8AC3E}">
        <p14:creationId xmlns:p14="http://schemas.microsoft.com/office/powerpoint/2010/main" val="6214108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Consider grounds for and effects of termination </a:t>
            </a:r>
            <a:r>
              <a:rPr lang="en-US" i="1" dirty="0"/>
              <a:t>phase-by-phase</a:t>
            </a:r>
          </a:p>
          <a:p>
            <a:pPr lvl="1"/>
            <a:r>
              <a:rPr lang="en-US" dirty="0"/>
              <a:t>Exit ramps</a:t>
            </a:r>
          </a:p>
          <a:p>
            <a:pPr lvl="1"/>
            <a:r>
              <a:rPr lang="en-US" dirty="0"/>
              <a:t>Lock-ins</a:t>
            </a:r>
          </a:p>
          <a:p>
            <a:pPr lvl="0"/>
            <a:r>
              <a:rPr lang="en-US" dirty="0"/>
              <a:t>Provide for business continuity</a:t>
            </a:r>
          </a:p>
          <a:p>
            <a:pPr lvl="1"/>
            <a:r>
              <a:rPr lang="en-US" dirty="0"/>
              <a:t>Transition services</a:t>
            </a:r>
          </a:p>
          <a:p>
            <a:pPr lvl="1"/>
            <a:r>
              <a:rPr lang="en-US" dirty="0"/>
              <a:t>Automatic transfers and licenses to IP</a:t>
            </a:r>
          </a:p>
          <a:p>
            <a:pPr lvl="1"/>
            <a:r>
              <a:rPr lang="en-US" dirty="0"/>
              <a:t>Source code escrow</a:t>
            </a:r>
          </a:p>
        </p:txBody>
      </p:sp>
      <p:sp>
        <p:nvSpPr>
          <p:cNvPr id="6" name="Slide Number Placeholder 5"/>
          <p:cNvSpPr>
            <a:spLocks noGrp="1"/>
          </p:cNvSpPr>
          <p:nvPr>
            <p:ph type="sldNum" sz="quarter" idx="12"/>
          </p:nvPr>
        </p:nvSpPr>
        <p:spPr/>
        <p:txBody>
          <a:bodyPr/>
          <a:lstStyle/>
          <a:p>
            <a:fld id="{1376EB67-B175-C847-8B19-4349EFD92669}" type="slidenum">
              <a:rPr lang="en-US" smtClean="0"/>
              <a:pPr/>
              <a:t>29</a:t>
            </a:fld>
            <a:endParaRPr lang="en-US" dirty="0"/>
          </a:p>
        </p:txBody>
      </p:sp>
      <p:sp>
        <p:nvSpPr>
          <p:cNvPr id="7" name="Title 1">
            <a:extLst>
              <a:ext uri="{FF2B5EF4-FFF2-40B4-BE49-F238E27FC236}">
                <a16:creationId xmlns:a16="http://schemas.microsoft.com/office/drawing/2014/main" id="{FDF889D6-24F9-474E-B17D-C96813D23F30}"/>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Exits and Terminations</a:t>
            </a:r>
            <a:endParaRPr lang="en-US" sz="4000" dirty="0"/>
          </a:p>
        </p:txBody>
      </p:sp>
    </p:spTree>
    <p:extLst>
      <p:ext uri="{BB962C8B-B14F-4D97-AF65-F5344CB8AC3E}">
        <p14:creationId xmlns:p14="http://schemas.microsoft.com/office/powerpoint/2010/main" val="23878552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lvl="0" indent="0">
              <a:buNone/>
            </a:pPr>
            <a:r>
              <a:rPr lang="en-US" dirty="0"/>
              <a:t>A joint venture is an entity created by two or more parties to pursue a specific business, where each party contributes key assets or capabilities</a:t>
            </a:r>
          </a:p>
          <a:p>
            <a:pPr lvl="0"/>
            <a:r>
              <a:rPr lang="en-US" dirty="0"/>
              <a:t>Companies may enter into a JV for a variety of reasons:</a:t>
            </a:r>
          </a:p>
          <a:p>
            <a:pPr lvl="1"/>
            <a:r>
              <a:rPr lang="en-US" dirty="0"/>
              <a:t>JVs may be viewed as (i) a lower-risk way to enter into a new line of business than doing so organically or (ii) a cheaper alternative to an acquisition</a:t>
            </a:r>
          </a:p>
          <a:p>
            <a:pPr lvl="1"/>
            <a:r>
              <a:rPr lang="en-US" dirty="0"/>
              <a:t>Each JV party may bring expertise to the JV that the other lacks, or one JV party may bring expertise while the other brings capital</a:t>
            </a:r>
          </a:p>
          <a:p>
            <a:pPr lvl="1"/>
            <a:r>
              <a:rPr lang="en-US" dirty="0"/>
              <a:t>In cross-border joint ventures, one JV party may bring operational expertise, while the other brings local market knowledge and contacts</a:t>
            </a:r>
          </a:p>
          <a:p>
            <a:pPr lvl="1"/>
            <a:r>
              <a:rPr lang="en-US" dirty="0"/>
              <a:t>There may be cost savings from (i) combining certain JV parties’ assets and (ii) achieving economies of scale by combining the JV parties’ purchasing power</a:t>
            </a:r>
          </a:p>
          <a:p>
            <a:pPr lvl="1"/>
            <a:r>
              <a:rPr lang="en-US" dirty="0"/>
              <a:t>In many regulated industries, a company looking to grow in a particular market may be required by local ownership requirements to take on a local partner</a:t>
            </a:r>
          </a:p>
          <a:p>
            <a:r>
              <a:rPr lang="en-US" dirty="0"/>
              <a:t>Successful JVs must design a mutually acceptable framework that enhances their ability to carry out JV’s purpose</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a:t>
            </a:fld>
            <a:endParaRPr lang="en-US" dirty="0"/>
          </a:p>
        </p:txBody>
      </p:sp>
      <p:sp>
        <p:nvSpPr>
          <p:cNvPr id="2" name="Title 1"/>
          <p:cNvSpPr>
            <a:spLocks noGrp="1"/>
          </p:cNvSpPr>
          <p:nvPr>
            <p:ph type="ctrTitle"/>
          </p:nvPr>
        </p:nvSpPr>
        <p:spPr/>
        <p:txBody>
          <a:bodyPr>
            <a:normAutofit/>
          </a:bodyPr>
          <a:lstStyle/>
          <a:p>
            <a:r>
              <a:rPr lang="en-US" sz="4000" dirty="0"/>
              <a:t>Overview</a:t>
            </a:r>
          </a:p>
        </p:txBody>
      </p:sp>
    </p:spTree>
    <p:extLst>
      <p:ext uri="{BB962C8B-B14F-4D97-AF65-F5344CB8AC3E}">
        <p14:creationId xmlns:p14="http://schemas.microsoft.com/office/powerpoint/2010/main" val="13730866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Deadlock is the inability of the JV parties to reach the supermajority or unanimous approval needed to authorize a particular action. Methods for resolving deadlock include: </a:t>
            </a:r>
          </a:p>
          <a:p>
            <a:pPr lvl="2"/>
            <a:r>
              <a:rPr lang="en-US" dirty="0"/>
              <a:t>Requiring the JV parties to negotiate for a set period</a:t>
            </a:r>
          </a:p>
          <a:p>
            <a:pPr lvl="2"/>
            <a:r>
              <a:rPr lang="en-US" dirty="0"/>
              <a:t>Allowing an independent member of the JV’s governing body to break the deadlock</a:t>
            </a:r>
          </a:p>
          <a:p>
            <a:pPr lvl="2"/>
            <a:r>
              <a:rPr lang="en-US" dirty="0"/>
              <a:t>Escalating the issue to specified high-level officers of each JV party</a:t>
            </a:r>
          </a:p>
          <a:p>
            <a:pPr lvl="2"/>
            <a:r>
              <a:rPr lang="en-US" dirty="0"/>
              <a:t>Mediation or Arbitration</a:t>
            </a:r>
          </a:p>
          <a:p>
            <a:pPr lvl="2"/>
            <a:r>
              <a:rPr lang="en-US" dirty="0"/>
              <a:t>Buy-sell provisions providing each JV party with the right to offer to buy the other party’s interests or sell its interests to the other party</a:t>
            </a:r>
          </a:p>
          <a:p>
            <a:pPr lvl="2"/>
            <a:r>
              <a:rPr lang="en-US" dirty="0"/>
              <a:t>Dissolution of the JV if deadlock cannot be resolved by the above-mentioned methods</a:t>
            </a:r>
          </a:p>
          <a:p>
            <a:pPr marL="0" indent="0">
              <a:buNone/>
            </a:pPr>
            <a:endParaRPr lang="en-US" dirty="0"/>
          </a:p>
          <a:p>
            <a:pPr lvl="0"/>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30</a:t>
            </a:fld>
            <a:endParaRPr lang="en-US" dirty="0"/>
          </a:p>
        </p:txBody>
      </p:sp>
      <p:sp>
        <p:nvSpPr>
          <p:cNvPr id="2" name="Title 1"/>
          <p:cNvSpPr>
            <a:spLocks noGrp="1"/>
          </p:cNvSpPr>
          <p:nvPr>
            <p:ph type="ctrTitle"/>
          </p:nvPr>
        </p:nvSpPr>
        <p:spPr>
          <a:xfrm>
            <a:off x="379236" y="-1165278"/>
            <a:ext cx="11380373" cy="2387600"/>
          </a:xfrm>
        </p:spPr>
        <p:txBody>
          <a:bodyPr>
            <a:normAutofit/>
          </a:bodyPr>
          <a:lstStyle/>
          <a:p>
            <a:r>
              <a:rPr lang="en-US" sz="4000" dirty="0"/>
              <a:t>Exits and Terminations: Deadlock</a:t>
            </a:r>
          </a:p>
        </p:txBody>
      </p:sp>
    </p:spTree>
    <p:extLst>
      <p:ext uri="{BB962C8B-B14F-4D97-AF65-F5344CB8AC3E}">
        <p14:creationId xmlns:p14="http://schemas.microsoft.com/office/powerpoint/2010/main" val="33562361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DB50DC1F-36EE-482F-BE13-8C1E53FEE613}"/>
              </a:ext>
            </a:extLst>
          </p:cNvPr>
          <p:cNvGraphicFramePr>
            <a:graphicFrameLocks noGrp="1"/>
          </p:cNvGraphicFramePr>
          <p:nvPr>
            <p:ph idx="1"/>
            <p:extLst>
              <p:ext uri="{D42A27DB-BD31-4B8C-83A1-F6EECF244321}">
                <p14:modId xmlns:p14="http://schemas.microsoft.com/office/powerpoint/2010/main" val="2324140354"/>
              </p:ext>
            </p:extLst>
          </p:nvPr>
        </p:nvGraphicFramePr>
        <p:xfrm>
          <a:off x="379236" y="1335023"/>
          <a:ext cx="11380788" cy="4663440"/>
        </p:xfrm>
        <a:graphic>
          <a:graphicData uri="http://schemas.openxmlformats.org/drawingml/2006/table">
            <a:tbl>
              <a:tblPr firstRow="1" bandRow="1">
                <a:tableStyleId>{5C22544A-7EE6-4342-B048-85BDC9FD1C3A}</a:tableStyleId>
              </a:tblPr>
              <a:tblGrid>
                <a:gridCol w="5690394">
                  <a:extLst>
                    <a:ext uri="{9D8B030D-6E8A-4147-A177-3AD203B41FA5}">
                      <a16:colId xmlns:a16="http://schemas.microsoft.com/office/drawing/2014/main" val="2504232768"/>
                    </a:ext>
                  </a:extLst>
                </a:gridCol>
                <a:gridCol w="5690394">
                  <a:extLst>
                    <a:ext uri="{9D8B030D-6E8A-4147-A177-3AD203B41FA5}">
                      <a16:colId xmlns:a16="http://schemas.microsoft.com/office/drawing/2014/main" val="701728199"/>
                    </a:ext>
                  </a:extLst>
                </a:gridCol>
              </a:tblGrid>
              <a:tr h="3703320">
                <a:tc>
                  <a:txBody>
                    <a:bodyPr/>
                    <a:lstStyle/>
                    <a:p>
                      <a:pPr marL="285750" indent="-285750">
                        <a:buClr>
                          <a:schemeClr val="accent4">
                            <a:lumMod val="75000"/>
                          </a:schemeClr>
                        </a:buClr>
                        <a:buFont typeface="Arial" panose="020B0604020202020204" pitchFamily="34" charset="0"/>
                        <a:buChar char="•"/>
                      </a:pPr>
                      <a:r>
                        <a:rPr lang="en-US" sz="1700" b="0" dirty="0">
                          <a:solidFill>
                            <a:schemeClr val="tx1"/>
                          </a:solidFill>
                          <a:latin typeface="Georgia" panose="02040502050405020303" pitchFamily="18" charset="0"/>
                        </a:rPr>
                        <a:t>Common events of default include: </a:t>
                      </a:r>
                    </a:p>
                    <a:p>
                      <a:pPr lvl="1"/>
                      <a:endParaRPr lang="en-US" sz="1600" b="0" dirty="0">
                        <a:solidFill>
                          <a:schemeClr val="tx1"/>
                        </a:solidFill>
                        <a:latin typeface="Georgia" panose="02040502050405020303" pitchFamily="18" charset="0"/>
                      </a:endParaRPr>
                    </a:p>
                    <a:p>
                      <a:pPr marL="742950" lvl="1" indent="-285750">
                        <a:buClr>
                          <a:srgbClr val="00B0F0"/>
                        </a:buClr>
                        <a:buFont typeface="Arial" panose="020B0604020202020204" pitchFamily="34" charset="0"/>
                        <a:buChar char="•"/>
                      </a:pPr>
                      <a:r>
                        <a:rPr lang="en-US" sz="1500" b="0" dirty="0">
                          <a:solidFill>
                            <a:schemeClr val="tx1"/>
                          </a:solidFill>
                          <a:latin typeface="Georgia" panose="02040502050405020303" pitchFamily="18" charset="0"/>
                        </a:rPr>
                        <a:t>A party’s insolvency</a:t>
                      </a:r>
                    </a:p>
                    <a:p>
                      <a:pPr marL="742950" lvl="1" indent="-285750">
                        <a:buClr>
                          <a:srgbClr val="00B0F0"/>
                        </a:buClr>
                        <a:buFont typeface="Arial" panose="020B0604020202020204" pitchFamily="34" charset="0"/>
                        <a:buChar char="•"/>
                      </a:pPr>
                      <a:endParaRPr lang="en-US" sz="1500" b="0" dirty="0">
                        <a:solidFill>
                          <a:schemeClr val="tx1"/>
                        </a:solidFill>
                        <a:latin typeface="Georgia" panose="02040502050405020303" pitchFamily="18" charset="0"/>
                      </a:endParaRPr>
                    </a:p>
                    <a:p>
                      <a:pPr marL="742950" lvl="1" indent="-285750">
                        <a:buClr>
                          <a:srgbClr val="00B0F0"/>
                        </a:buClr>
                        <a:buFont typeface="Arial" panose="020B0604020202020204" pitchFamily="34" charset="0"/>
                        <a:buChar char="•"/>
                      </a:pPr>
                      <a:r>
                        <a:rPr lang="en-US" sz="1500" b="0" dirty="0">
                          <a:solidFill>
                            <a:schemeClr val="tx1"/>
                          </a:solidFill>
                          <a:latin typeface="Georgia" panose="02040502050405020303" pitchFamily="18" charset="0"/>
                        </a:rPr>
                        <a:t>The change in control of a party </a:t>
                      </a:r>
                    </a:p>
                    <a:p>
                      <a:pPr marL="742950" lvl="1" indent="-285750">
                        <a:buClr>
                          <a:srgbClr val="00B0F0"/>
                        </a:buClr>
                        <a:buFont typeface="Arial" panose="020B0604020202020204" pitchFamily="34" charset="0"/>
                        <a:buChar char="•"/>
                      </a:pPr>
                      <a:endParaRPr lang="en-US" sz="1500" b="0" dirty="0">
                        <a:solidFill>
                          <a:schemeClr val="tx1"/>
                        </a:solidFill>
                        <a:latin typeface="Georgia" panose="02040502050405020303" pitchFamily="18" charset="0"/>
                      </a:endParaRPr>
                    </a:p>
                    <a:p>
                      <a:pPr marL="742950" lvl="1" indent="-285750">
                        <a:buClr>
                          <a:srgbClr val="00B0F0"/>
                        </a:buClr>
                        <a:buFont typeface="Arial" panose="020B0604020202020204" pitchFamily="34" charset="0"/>
                        <a:buChar char="•"/>
                      </a:pPr>
                      <a:r>
                        <a:rPr lang="en-US" sz="1500" b="0" dirty="0">
                          <a:solidFill>
                            <a:schemeClr val="tx1"/>
                          </a:solidFill>
                          <a:latin typeface="Georgia" panose="02040502050405020303" pitchFamily="18" charset="0"/>
                        </a:rPr>
                        <a:t>A party’s material, uncured breach of the JV agreement</a:t>
                      </a:r>
                    </a:p>
                    <a:p>
                      <a:endParaRPr lang="en-US" sz="1500" b="0" dirty="0">
                        <a:solidFill>
                          <a:schemeClr val="tx1"/>
                        </a:solidFill>
                        <a:latin typeface="Georgia" panose="02040502050405020303" pitchFamily="18" charset="0"/>
                      </a:endParaRPr>
                    </a:p>
                    <a:p>
                      <a:pPr marL="285750" indent="-285750">
                        <a:buClr>
                          <a:srgbClr val="BE9B39"/>
                        </a:buClr>
                        <a:buFont typeface="Arial" panose="020B0604020202020204" pitchFamily="34" charset="0"/>
                        <a:buChar char="•"/>
                      </a:pPr>
                      <a:r>
                        <a:rPr lang="en-US" sz="1700" b="0" dirty="0">
                          <a:solidFill>
                            <a:schemeClr val="tx1"/>
                          </a:solidFill>
                          <a:latin typeface="Georgia" panose="02040502050405020303" pitchFamily="18" charset="0"/>
                        </a:rPr>
                        <a:t>Because the parties’ identities (and what each contributes to the JV) are critical to the JV’s success, a change of control of a party often is treated like a default </a:t>
                      </a:r>
                    </a:p>
                    <a:p>
                      <a:pPr lvl="1"/>
                      <a:endParaRPr lang="en-US" sz="1600" b="0" dirty="0">
                        <a:solidFill>
                          <a:schemeClr val="tx1"/>
                        </a:solidFill>
                        <a:latin typeface="Georgia" panose="02040502050405020303" pitchFamily="18" charset="0"/>
                      </a:endParaRPr>
                    </a:p>
                    <a:p>
                      <a:pPr marL="742950" lvl="1" indent="-285750">
                        <a:buClr>
                          <a:srgbClr val="00B0F0"/>
                        </a:buClr>
                        <a:buFont typeface="Arial" panose="020B0604020202020204" pitchFamily="34" charset="0"/>
                        <a:buChar char="•"/>
                      </a:pPr>
                      <a:r>
                        <a:rPr lang="en-US" sz="1500" b="0" dirty="0">
                          <a:solidFill>
                            <a:schemeClr val="tx1"/>
                          </a:solidFill>
                          <a:latin typeface="Georgia" panose="02040502050405020303" pitchFamily="18" charset="0"/>
                        </a:rPr>
                        <a:t>A party may be reluctant to treat any change of control as a default, as the identity of the new indirect JV party may not adversely affect the JV and, as such, creating optional rights in favor of the other JV parties may result in a windfall</a:t>
                      </a:r>
                    </a:p>
                    <a:p>
                      <a:endParaRPr lang="en-US" dirty="0"/>
                    </a:p>
                  </a:txBody>
                  <a:tcPr>
                    <a:noFill/>
                  </a:tcPr>
                </a:tc>
                <a:tc>
                  <a:txBody>
                    <a:bodyPr/>
                    <a:lstStyle/>
                    <a:p>
                      <a:endParaRPr lang="en-US" dirty="0"/>
                    </a:p>
                  </a:txBody>
                  <a:tcPr>
                    <a:noFill/>
                  </a:tcPr>
                </a:tc>
                <a:extLst>
                  <a:ext uri="{0D108BD9-81ED-4DB2-BD59-A6C34878D82A}">
                    <a16:rowId xmlns:a16="http://schemas.microsoft.com/office/drawing/2014/main" val="1937488921"/>
                  </a:ext>
                </a:extLst>
              </a:tr>
            </a:tbl>
          </a:graphicData>
        </a:graphic>
      </p:graphicFrame>
      <p:sp>
        <p:nvSpPr>
          <p:cNvPr id="3" name="Title 2">
            <a:extLst>
              <a:ext uri="{FF2B5EF4-FFF2-40B4-BE49-F238E27FC236}">
                <a16:creationId xmlns:a16="http://schemas.microsoft.com/office/drawing/2014/main" id="{12DDA04A-9FBC-4EC5-B750-E41BD6FB6F51}"/>
              </a:ext>
            </a:extLst>
          </p:cNvPr>
          <p:cNvSpPr>
            <a:spLocks noGrp="1"/>
          </p:cNvSpPr>
          <p:nvPr>
            <p:ph type="ctrTitle"/>
          </p:nvPr>
        </p:nvSpPr>
        <p:spPr/>
        <p:txBody>
          <a:bodyPr/>
          <a:lstStyle/>
          <a:p>
            <a:r>
              <a:rPr lang="en-US" dirty="0"/>
              <a:t>Exits and Terminations: Default</a:t>
            </a:r>
          </a:p>
        </p:txBody>
      </p:sp>
      <p:pic>
        <p:nvPicPr>
          <p:cNvPr id="5" name="Picture 4" descr="C:\Users\hollandj\AppData\Local\Microsoft\Windows\INetCache\Content.Word\performance-management-1 (1).png">
            <a:extLst>
              <a:ext uri="{FF2B5EF4-FFF2-40B4-BE49-F238E27FC236}">
                <a16:creationId xmlns:a16="http://schemas.microsoft.com/office/drawing/2014/main" id="{4394F580-D204-4AEC-9A79-694D9BB6A6DC}"/>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76406" y="2050001"/>
            <a:ext cx="5583618" cy="3751644"/>
          </a:xfrm>
          <a:prstGeom prst="rect">
            <a:avLst/>
          </a:prstGeom>
          <a:noFill/>
          <a:ln>
            <a:noFill/>
          </a:ln>
        </p:spPr>
      </p:pic>
    </p:spTree>
    <p:extLst>
      <p:ext uri="{BB962C8B-B14F-4D97-AF65-F5344CB8AC3E}">
        <p14:creationId xmlns:p14="http://schemas.microsoft.com/office/powerpoint/2010/main" val="4393936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lvl="0"/>
            <a:r>
              <a:rPr lang="en-US" dirty="0"/>
              <a:t>Mandatory Dissolution procedures typically are used as backup if buy-sell procedures do not result in either party buying out the other, but with deadlock continuing as a threat to the JV’s prospects </a:t>
            </a:r>
          </a:p>
          <a:p>
            <a:pPr lvl="0"/>
            <a:r>
              <a:rPr lang="en-US" dirty="0"/>
              <a:t>Key issues to consider:</a:t>
            </a:r>
          </a:p>
          <a:p>
            <a:pPr lvl="1"/>
            <a:r>
              <a:rPr lang="en-US" dirty="0"/>
              <a:t>Who controls the process?</a:t>
            </a:r>
          </a:p>
          <a:p>
            <a:pPr lvl="1"/>
            <a:r>
              <a:rPr lang="en-US" dirty="0"/>
              <a:t>Are there circumstances in which the JV parties should not be allowed to participate as potential purchasers? </a:t>
            </a:r>
          </a:p>
          <a:p>
            <a:pPr lvl="1"/>
            <a:r>
              <a:rPr lang="en-US" dirty="0"/>
              <a:t>What standards should apply to the controlling party’s conduct? </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32</a:t>
            </a:fld>
            <a:endParaRPr lang="en-US" dirty="0"/>
          </a:p>
        </p:txBody>
      </p:sp>
      <p:sp>
        <p:nvSpPr>
          <p:cNvPr id="2" name="Title 1"/>
          <p:cNvSpPr>
            <a:spLocks noGrp="1"/>
          </p:cNvSpPr>
          <p:nvPr>
            <p:ph type="ctrTitle"/>
          </p:nvPr>
        </p:nvSpPr>
        <p:spPr>
          <a:xfrm>
            <a:off x="379236" y="-1165278"/>
            <a:ext cx="11664982" cy="2387600"/>
          </a:xfrm>
        </p:spPr>
        <p:txBody>
          <a:bodyPr>
            <a:normAutofit/>
          </a:bodyPr>
          <a:lstStyle/>
          <a:p>
            <a:r>
              <a:rPr lang="en-US" sz="4000" dirty="0"/>
              <a:t>Exits and Terminations: Mandatory Dissolution</a:t>
            </a:r>
          </a:p>
        </p:txBody>
      </p:sp>
    </p:spTree>
    <p:extLst>
      <p:ext uri="{BB962C8B-B14F-4D97-AF65-F5344CB8AC3E}">
        <p14:creationId xmlns:p14="http://schemas.microsoft.com/office/powerpoint/2010/main" val="12929293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813" y="1687620"/>
            <a:ext cx="11380374" cy="4498605"/>
          </a:xfrm>
        </p:spPr>
        <p:txBody>
          <a:bodyPr>
            <a:normAutofit fontScale="92500" lnSpcReduction="10000"/>
          </a:bodyPr>
          <a:lstStyle/>
          <a:p>
            <a:pPr lvl="0"/>
            <a:r>
              <a:rPr lang="en-US" dirty="0"/>
              <a:t>A put right gives a JV party the right to sell its interests to the JV or another JV party, for an agreed price or based on an agreed pricing mechanism, upon the occurrence or nonoccurrence of specified events, such as:</a:t>
            </a:r>
          </a:p>
          <a:p>
            <a:pPr lvl="1"/>
            <a:r>
              <a:rPr lang="en-US" dirty="0"/>
              <a:t>JV interests still being outstanding after a specified date</a:t>
            </a:r>
          </a:p>
          <a:p>
            <a:pPr lvl="1"/>
            <a:r>
              <a:rPr lang="en-US" dirty="0"/>
              <a:t>the JV achieving, or failing to achieve, a certain goal or milestone in its business plan</a:t>
            </a:r>
          </a:p>
          <a:p>
            <a:pPr lvl="1"/>
            <a:r>
              <a:rPr lang="en-US" dirty="0"/>
              <a:t>the JV or another JV party committing a material, uncured breach of the JV agreement</a:t>
            </a:r>
          </a:p>
          <a:p>
            <a:pPr lvl="1"/>
            <a:r>
              <a:rPr lang="en-US" dirty="0"/>
              <a:t>a change of control of another JV party</a:t>
            </a:r>
          </a:p>
          <a:p>
            <a:r>
              <a:rPr lang="en-US" dirty="0"/>
              <a:t>A call right gives the JV or another JV party the right to force a JV party to sell its interests to the JV or other JV party, for an agreed price or based on an agreed pricing mechanism, upon the occurrence of specified events </a:t>
            </a:r>
          </a:p>
          <a:p>
            <a:pPr lvl="1"/>
            <a:r>
              <a:rPr lang="en-US" dirty="0"/>
              <a:t>These events may be similar to the triggering events for the exercise of a put right</a:t>
            </a:r>
            <a:endParaRPr lang="en-US" sz="12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33</a:t>
            </a:fld>
            <a:endParaRPr lang="en-US" dirty="0"/>
          </a:p>
        </p:txBody>
      </p:sp>
      <p:sp>
        <p:nvSpPr>
          <p:cNvPr id="2" name="Title 1"/>
          <p:cNvSpPr>
            <a:spLocks noGrp="1"/>
          </p:cNvSpPr>
          <p:nvPr>
            <p:ph type="ctrTitle"/>
          </p:nvPr>
        </p:nvSpPr>
        <p:spPr/>
        <p:txBody>
          <a:bodyPr>
            <a:normAutofit/>
          </a:bodyPr>
          <a:lstStyle/>
          <a:p>
            <a:r>
              <a:rPr lang="en-US" sz="4000" dirty="0"/>
              <a:t>Exits and Terminations: Put Rights/Call Rights</a:t>
            </a:r>
          </a:p>
        </p:txBody>
      </p:sp>
    </p:spTree>
    <p:extLst>
      <p:ext uri="{BB962C8B-B14F-4D97-AF65-F5344CB8AC3E}">
        <p14:creationId xmlns:p14="http://schemas.microsoft.com/office/powerpoint/2010/main" val="32798994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5" y="1687620"/>
            <a:ext cx="11380373" cy="4498605"/>
          </a:xfrm>
        </p:spPr>
        <p:txBody>
          <a:bodyPr>
            <a:normAutofit/>
          </a:bodyPr>
          <a:lstStyle/>
          <a:p>
            <a:pPr lvl="0"/>
            <a:r>
              <a:rPr lang="en-US" dirty="0"/>
              <a:t>A buy-sell provision often is used in the event of deadlock and, with certain modifications, in the event of a change of control of, or material, uncured breach of the JV agreement by, the other JV party—resulting in one party buying out the other </a:t>
            </a:r>
          </a:p>
        </p:txBody>
      </p:sp>
      <p:sp>
        <p:nvSpPr>
          <p:cNvPr id="6" name="Slide Number Placeholder 5"/>
          <p:cNvSpPr>
            <a:spLocks noGrp="1"/>
          </p:cNvSpPr>
          <p:nvPr>
            <p:ph type="sldNum" sz="quarter" idx="12"/>
          </p:nvPr>
        </p:nvSpPr>
        <p:spPr/>
        <p:txBody>
          <a:bodyPr/>
          <a:lstStyle/>
          <a:p>
            <a:fld id="{1376EB67-B175-C847-8B19-4349EFD92669}" type="slidenum">
              <a:rPr lang="en-US" smtClean="0"/>
              <a:pPr/>
              <a:t>34</a:t>
            </a:fld>
            <a:endParaRPr lang="en-US" dirty="0"/>
          </a:p>
        </p:txBody>
      </p:sp>
      <p:sp>
        <p:nvSpPr>
          <p:cNvPr id="2" name="Title 1"/>
          <p:cNvSpPr>
            <a:spLocks noGrp="1"/>
          </p:cNvSpPr>
          <p:nvPr>
            <p:ph type="ctrTitle"/>
          </p:nvPr>
        </p:nvSpPr>
        <p:spPr/>
        <p:txBody>
          <a:bodyPr>
            <a:normAutofit/>
          </a:bodyPr>
          <a:lstStyle/>
          <a:p>
            <a:r>
              <a:rPr lang="en-US" sz="4000" dirty="0"/>
              <a:t>Exits and Terminations: Buy-Sell Provisions</a:t>
            </a:r>
          </a:p>
        </p:txBody>
      </p:sp>
    </p:spTree>
    <p:extLst>
      <p:ext uri="{BB962C8B-B14F-4D97-AF65-F5344CB8AC3E}">
        <p14:creationId xmlns:p14="http://schemas.microsoft.com/office/powerpoint/2010/main" val="229522422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5" y="1687620"/>
            <a:ext cx="6234001" cy="4498605"/>
          </a:xfrm>
        </p:spPr>
        <p:txBody>
          <a:bodyPr>
            <a:normAutofit fontScale="92500" lnSpcReduction="20000"/>
          </a:bodyPr>
          <a:lstStyle/>
          <a:p>
            <a:r>
              <a:rPr lang="en-US" dirty="0"/>
              <a:t>In a </a:t>
            </a:r>
            <a:r>
              <a:rPr lang="en-US" b="1" dirty="0"/>
              <a:t>Russian Roulette </a:t>
            </a:r>
            <a:r>
              <a:rPr lang="en-US" dirty="0"/>
              <a:t>buy-sell mechanic, one JV party notifies the other party that it wishes either to buy the other party’s interests or sell its interests at a stated price, and the offer recipient then elects either to buy the initiating JV party’s interests, or sell its interests, at that price</a:t>
            </a:r>
          </a:p>
          <a:p>
            <a:pPr lvl="1"/>
            <a:r>
              <a:rPr lang="en-US" dirty="0"/>
              <a:t>Because neither JV party knows which JV party will buy and which will sell, a Russian Roulette buy-sell provision should ensure that the initiating JV party proposes a fair and reasonable valuation </a:t>
            </a:r>
          </a:p>
          <a:p>
            <a:pPr lvl="1"/>
            <a:r>
              <a:rPr lang="en-US" dirty="0"/>
              <a:t>However, if parties have disparate financial resources, a Russian Roulette buy-sell provision can unfairly advantage a JV party with superior resources</a:t>
            </a:r>
            <a:endParaRPr lang="en-US" sz="22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35</a:t>
            </a:fld>
            <a:endParaRPr lang="en-US" dirty="0"/>
          </a:p>
        </p:txBody>
      </p:sp>
      <p:sp>
        <p:nvSpPr>
          <p:cNvPr id="2" name="Title 1"/>
          <p:cNvSpPr>
            <a:spLocks noGrp="1"/>
          </p:cNvSpPr>
          <p:nvPr>
            <p:ph type="ctrTitle"/>
          </p:nvPr>
        </p:nvSpPr>
        <p:spPr/>
        <p:txBody>
          <a:bodyPr>
            <a:normAutofit/>
          </a:bodyPr>
          <a:lstStyle/>
          <a:p>
            <a:r>
              <a:rPr lang="en-US" sz="4000" dirty="0"/>
              <a:t>Exits and Terminations: Buy-Sell Provisions</a:t>
            </a:r>
          </a:p>
        </p:txBody>
      </p:sp>
      <p:pic>
        <p:nvPicPr>
          <p:cNvPr id="5" name="Picture 4">
            <a:hlinkClick r:id="rId3"/>
            <a:extLst>
              <a:ext uri="{FF2B5EF4-FFF2-40B4-BE49-F238E27FC236}">
                <a16:creationId xmlns:a16="http://schemas.microsoft.com/office/drawing/2014/main" id="{6EE77B2C-4D94-47F8-8DC8-9322821DA68F}"/>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7415385" y="1569720"/>
            <a:ext cx="3364865" cy="4937760"/>
          </a:xfrm>
          <a:prstGeom prst="rect">
            <a:avLst/>
          </a:prstGeom>
          <a:noFill/>
          <a:ln>
            <a:noFill/>
          </a:ln>
        </p:spPr>
      </p:pic>
    </p:spTree>
    <p:extLst>
      <p:ext uri="{BB962C8B-B14F-4D97-AF65-F5344CB8AC3E}">
        <p14:creationId xmlns:p14="http://schemas.microsoft.com/office/powerpoint/2010/main" val="9112224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5" y="1687620"/>
            <a:ext cx="7730292" cy="4498605"/>
          </a:xfrm>
        </p:spPr>
        <p:txBody>
          <a:bodyPr>
            <a:normAutofit fontScale="70000" lnSpcReduction="20000"/>
          </a:bodyPr>
          <a:lstStyle/>
          <a:p>
            <a:r>
              <a:rPr lang="en-US" dirty="0"/>
              <a:t>Under a </a:t>
            </a:r>
            <a:r>
              <a:rPr lang="en-US" b="1" dirty="0"/>
              <a:t>Texas Shootout </a:t>
            </a:r>
            <a:r>
              <a:rPr lang="en-US" dirty="0"/>
              <a:t>provision, one party notifies the other that it is commencing an appraisal process, which will establish a floor price</a:t>
            </a:r>
          </a:p>
          <a:p>
            <a:r>
              <a:rPr lang="en-US" dirty="0"/>
              <a:t>Each party notifies the other whether it wishes to buy or sell at the appraised value</a:t>
            </a:r>
          </a:p>
          <a:p>
            <a:r>
              <a:rPr lang="en-US" dirty="0"/>
              <a:t>If one party wishes to sell and the other wishes to buy, the parties proceed to closing</a:t>
            </a:r>
          </a:p>
          <a:p>
            <a:r>
              <a:rPr lang="en-US" dirty="0"/>
              <a:t>If both parties wish to buy at the appraised value, an auction process is commenced often with minimum incremental bids being required to top the other party’s immediately preceding bid</a:t>
            </a:r>
          </a:p>
          <a:p>
            <a:r>
              <a:rPr lang="en-US" dirty="0"/>
              <a:t>The party that is willing to pay the most for the JV ends up as the buyer</a:t>
            </a:r>
          </a:p>
          <a:p>
            <a:r>
              <a:rPr lang="en-US" dirty="0"/>
              <a:t>If both parties wish to sell, they need to continue to work out the dispute  </a:t>
            </a:r>
          </a:p>
          <a:p>
            <a:r>
              <a:rPr lang="en-US" dirty="0"/>
              <a:t>If neither party is willing to pay the determined price to break the deadlock, the deadlock arguably is not yet a material threat to the JV’s health</a:t>
            </a:r>
          </a:p>
          <a:p>
            <a:endParaRPr lang="en-US" sz="22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36</a:t>
            </a:fld>
            <a:endParaRPr lang="en-US" dirty="0"/>
          </a:p>
        </p:txBody>
      </p:sp>
      <p:sp>
        <p:nvSpPr>
          <p:cNvPr id="2" name="Title 1"/>
          <p:cNvSpPr>
            <a:spLocks noGrp="1"/>
          </p:cNvSpPr>
          <p:nvPr>
            <p:ph type="ctrTitle"/>
          </p:nvPr>
        </p:nvSpPr>
        <p:spPr/>
        <p:txBody>
          <a:bodyPr>
            <a:normAutofit/>
          </a:bodyPr>
          <a:lstStyle/>
          <a:p>
            <a:r>
              <a:rPr lang="en-US" sz="4000" dirty="0"/>
              <a:t>Exits and Terminations: Buy-Sell Provisions</a:t>
            </a:r>
          </a:p>
        </p:txBody>
      </p:sp>
      <p:pic>
        <p:nvPicPr>
          <p:cNvPr id="7" name="Picture 6">
            <a:hlinkClick r:id="rId3"/>
            <a:extLst>
              <a:ext uri="{FF2B5EF4-FFF2-40B4-BE49-F238E27FC236}">
                <a16:creationId xmlns:a16="http://schemas.microsoft.com/office/drawing/2014/main" id="{7E699328-C430-4016-A74C-D77BF2B6771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203249" y="1579418"/>
            <a:ext cx="3000462" cy="5142057"/>
          </a:xfrm>
          <a:prstGeom prst="rect">
            <a:avLst/>
          </a:prstGeom>
          <a:noFill/>
          <a:ln>
            <a:noFill/>
          </a:ln>
        </p:spPr>
      </p:pic>
    </p:spTree>
    <p:extLst>
      <p:ext uri="{BB962C8B-B14F-4D97-AF65-F5344CB8AC3E}">
        <p14:creationId xmlns:p14="http://schemas.microsoft.com/office/powerpoint/2010/main" val="34309671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US" sz="2000" dirty="0"/>
              <a:t>Parties may elect to value the JV’s interests or assets in a variety of ways, including:</a:t>
            </a:r>
          </a:p>
          <a:p>
            <a:pPr lvl="1"/>
            <a:r>
              <a:rPr lang="en-US" sz="1800" dirty="0"/>
              <a:t>At a fixed price set out in the JV agreement</a:t>
            </a:r>
          </a:p>
          <a:p>
            <a:pPr lvl="1"/>
            <a:r>
              <a:rPr lang="en-US" sz="1800" dirty="0"/>
              <a:t>Based on a set formula</a:t>
            </a:r>
          </a:p>
          <a:p>
            <a:pPr lvl="1"/>
            <a:r>
              <a:rPr lang="en-US" sz="1800" dirty="0"/>
              <a:t>By an appraisal of the JV’s fair market value by an investment bank or other valuation expert</a:t>
            </a:r>
          </a:p>
          <a:p>
            <a:pPr lvl="1"/>
            <a:r>
              <a:rPr lang="en-US" sz="1800" dirty="0"/>
              <a:t>Based on market check</a:t>
            </a:r>
          </a:p>
          <a:p>
            <a:r>
              <a:rPr lang="en-US" sz="2000" dirty="0"/>
              <a:t>Consider tax treatment to defer taxes over time if purchase price in any buy-sell mechanic will be paid over time using a promissory note or other installment payments</a:t>
            </a:r>
          </a:p>
          <a:p>
            <a:r>
              <a:rPr lang="en-US" sz="2000" dirty="0"/>
              <a:t>If the principal JV party is a natural person, consider triggering buy-sell mechanic upon the principal’s death, with the purchase price being funded with the proceeds of a life insurance policy paid for by the JV</a:t>
            </a:r>
          </a:p>
        </p:txBody>
      </p:sp>
      <p:sp>
        <p:nvSpPr>
          <p:cNvPr id="6" name="Slide Number Placeholder 5"/>
          <p:cNvSpPr>
            <a:spLocks noGrp="1"/>
          </p:cNvSpPr>
          <p:nvPr>
            <p:ph type="sldNum" sz="quarter" idx="12"/>
          </p:nvPr>
        </p:nvSpPr>
        <p:spPr/>
        <p:txBody>
          <a:bodyPr/>
          <a:lstStyle/>
          <a:p>
            <a:fld id="{1376EB67-B175-C847-8B19-4349EFD92669}" type="slidenum">
              <a:rPr lang="en-US" smtClean="0"/>
              <a:pPr/>
              <a:t>37</a:t>
            </a:fld>
            <a:endParaRPr lang="en-US" dirty="0"/>
          </a:p>
        </p:txBody>
      </p:sp>
      <p:sp>
        <p:nvSpPr>
          <p:cNvPr id="2" name="Title 1"/>
          <p:cNvSpPr>
            <a:spLocks noGrp="1"/>
          </p:cNvSpPr>
          <p:nvPr>
            <p:ph type="ctrTitle"/>
          </p:nvPr>
        </p:nvSpPr>
        <p:spPr>
          <a:xfrm>
            <a:off x="379236" y="-1165278"/>
            <a:ext cx="11380373" cy="2387600"/>
          </a:xfrm>
        </p:spPr>
        <p:txBody>
          <a:bodyPr>
            <a:normAutofit/>
          </a:bodyPr>
          <a:lstStyle/>
          <a:p>
            <a:r>
              <a:rPr lang="en-US" dirty="0"/>
              <a:t>Exits and Terminations: Additional Considerations</a:t>
            </a:r>
            <a:endParaRPr lang="en-US" b="0" dirty="0"/>
          </a:p>
        </p:txBody>
      </p:sp>
    </p:spTree>
    <p:extLst>
      <p:ext uri="{BB962C8B-B14F-4D97-AF65-F5344CB8AC3E}">
        <p14:creationId xmlns:p14="http://schemas.microsoft.com/office/powerpoint/2010/main" val="4252884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379235" y="842337"/>
            <a:ext cx="11380373" cy="806044"/>
          </a:xfrm>
        </p:spPr>
        <p:txBody>
          <a:bodyPr>
            <a:normAutofit/>
          </a:bodyPr>
          <a:lstStyle/>
          <a:p>
            <a:pPr algn="ctr"/>
            <a:r>
              <a:rPr lang="en-US" sz="4800" b="1" dirty="0">
                <a:solidFill>
                  <a:schemeClr val="bg1"/>
                </a:solidFill>
                <a:latin typeface="Arial" charset="0"/>
                <a:ea typeface="Arial" charset="0"/>
                <a:cs typeface="Arial" charset="0"/>
              </a:rPr>
              <a:t>Questions?</a:t>
            </a:r>
          </a:p>
        </p:txBody>
      </p:sp>
      <p:sp>
        <p:nvSpPr>
          <p:cNvPr id="5" name="TextBox 4">
            <a:extLst>
              <a:ext uri="{FF2B5EF4-FFF2-40B4-BE49-F238E27FC236}">
                <a16:creationId xmlns:a16="http://schemas.microsoft.com/office/drawing/2014/main" id="{E2E0F32F-CA2C-4FC7-A751-1442E75F3B2A}"/>
              </a:ext>
            </a:extLst>
          </p:cNvPr>
          <p:cNvSpPr txBox="1"/>
          <p:nvPr/>
        </p:nvSpPr>
        <p:spPr>
          <a:xfrm>
            <a:off x="1566128" y="2462135"/>
            <a:ext cx="2918691" cy="1938992"/>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Todd Basile</a:t>
            </a:r>
          </a:p>
          <a:p>
            <a:r>
              <a:rPr lang="en-US" sz="2000" b="1" dirty="0">
                <a:solidFill>
                  <a:schemeClr val="bg1"/>
                </a:solidFill>
                <a:latin typeface="Arial" panose="020B0604020202020204" pitchFamily="34" charset="0"/>
                <a:cs typeface="Arial" panose="020B0604020202020204" pitchFamily="34" charset="0"/>
              </a:rPr>
              <a:t>Intellectual Property</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214.665.3640</a:t>
            </a:r>
          </a:p>
          <a:p>
            <a:r>
              <a:rPr lang="en-US" sz="2000" b="1" dirty="0">
                <a:solidFill>
                  <a:schemeClr val="bg1"/>
                </a:solidFill>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val="tx"/>
                    </a:ext>
                  </a:extLst>
                </a:hlinkClick>
              </a:rPr>
              <a:t>basilet@gtlaw.com</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227BE3F-72A9-421A-B8EE-BEB47A32C6CC}"/>
              </a:ext>
            </a:extLst>
          </p:cNvPr>
          <p:cNvSpPr txBox="1"/>
          <p:nvPr/>
        </p:nvSpPr>
        <p:spPr>
          <a:xfrm>
            <a:off x="4882547" y="2459504"/>
            <a:ext cx="3315855" cy="1938992"/>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John Holland</a:t>
            </a:r>
          </a:p>
          <a:p>
            <a:r>
              <a:rPr lang="en-US" sz="2000" b="1" dirty="0">
                <a:solidFill>
                  <a:schemeClr val="bg1"/>
                </a:solidFill>
                <a:latin typeface="Arial" panose="020B0604020202020204" pitchFamily="34" charset="0"/>
                <a:cs typeface="Arial" panose="020B0604020202020204" pitchFamily="34" charset="0"/>
              </a:rPr>
              <a:t>Corporate</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214.665.3698</a:t>
            </a:r>
          </a:p>
          <a:p>
            <a:r>
              <a:rPr lang="en-US" sz="2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hollandj@gtlaw.com</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E61A4596-B743-4DD7-99F7-3F44189A30D8}"/>
              </a:ext>
            </a:extLst>
          </p:cNvPr>
          <p:cNvSpPr txBox="1"/>
          <p:nvPr/>
        </p:nvSpPr>
        <p:spPr>
          <a:xfrm>
            <a:off x="8097933" y="2462135"/>
            <a:ext cx="3315855" cy="1938992"/>
          </a:xfrm>
          <a:prstGeom prst="rect">
            <a:avLst/>
          </a:prstGeom>
          <a:noFill/>
        </p:spPr>
        <p:txBody>
          <a:bodyPr wrap="square" rtlCol="0">
            <a:spAutoFit/>
          </a:bodyPr>
          <a:lstStyle/>
          <a:p>
            <a:r>
              <a:rPr lang="en-US" sz="2000" b="1" dirty="0">
                <a:solidFill>
                  <a:schemeClr val="bg1"/>
                </a:solidFill>
                <a:latin typeface="Arial" panose="020B0604020202020204" pitchFamily="34" charset="0"/>
                <a:cs typeface="Arial" panose="020B0604020202020204" pitchFamily="34" charset="0"/>
              </a:rPr>
              <a:t>Josh Prywes</a:t>
            </a:r>
          </a:p>
          <a:p>
            <a:r>
              <a:rPr lang="en-US" sz="2000" b="1" dirty="0">
                <a:solidFill>
                  <a:schemeClr val="bg1"/>
                </a:solidFill>
                <a:latin typeface="Arial" panose="020B0604020202020204" pitchFamily="34" charset="0"/>
                <a:cs typeface="Arial" panose="020B0604020202020204" pitchFamily="34" charset="0"/>
              </a:rPr>
              <a:t>Tax</a:t>
            </a:r>
          </a:p>
          <a:p>
            <a:endParaRPr lang="en-US" sz="2000" b="1" dirty="0">
              <a:solidFill>
                <a:schemeClr val="bg1"/>
              </a:solidFill>
              <a:latin typeface="Arial" panose="020B0604020202020204" pitchFamily="34" charset="0"/>
              <a:cs typeface="Arial" panose="020B0604020202020204" pitchFamily="34" charset="0"/>
            </a:endParaRPr>
          </a:p>
          <a:p>
            <a:r>
              <a:rPr lang="en-US" sz="2000" b="1" dirty="0">
                <a:solidFill>
                  <a:schemeClr val="bg1"/>
                </a:solidFill>
                <a:latin typeface="Arial" panose="020B0604020202020204" pitchFamily="34" charset="0"/>
                <a:cs typeface="Arial" panose="020B0604020202020204" pitchFamily="34" charset="0"/>
              </a:rPr>
              <a:t>214.665.3626</a:t>
            </a:r>
          </a:p>
          <a:p>
            <a:r>
              <a:rPr lang="en-US" sz="2000" b="1" dirty="0">
                <a:solidFill>
                  <a:schemeClr val="bg1"/>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prywesj@gtlaw.com</a:t>
            </a:r>
            <a:endParaRPr lang="en-US" sz="2000" b="1" dirty="0">
              <a:solidFill>
                <a:schemeClr val="bg1"/>
              </a:solidFill>
              <a:latin typeface="Arial" panose="020B0604020202020204" pitchFamily="34" charset="0"/>
              <a:cs typeface="Arial" panose="020B0604020202020204" pitchFamily="34" charset="0"/>
            </a:endParaRPr>
          </a:p>
          <a:p>
            <a:endParaRPr lang="en-US" sz="2000"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16248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376EB67-B175-C847-8B19-4349EFD92669}" type="slidenum">
              <a:rPr lang="en-US" smtClean="0"/>
              <a:pPr/>
              <a:t>4</a:t>
            </a:fld>
            <a:endParaRPr lang="en-US" dirty="0"/>
          </a:p>
        </p:txBody>
      </p:sp>
      <p:sp>
        <p:nvSpPr>
          <p:cNvPr id="2" name="Title 1"/>
          <p:cNvSpPr>
            <a:spLocks noGrp="1"/>
          </p:cNvSpPr>
          <p:nvPr>
            <p:ph type="ctrTitle"/>
          </p:nvPr>
        </p:nvSpPr>
        <p:spPr/>
        <p:txBody>
          <a:bodyPr>
            <a:normAutofit/>
          </a:bodyPr>
          <a:lstStyle/>
          <a:p>
            <a:r>
              <a:rPr lang="en-US" sz="4000" dirty="0"/>
              <a:t>Choice of Entity</a:t>
            </a:r>
          </a:p>
        </p:txBody>
      </p:sp>
      <p:graphicFrame>
        <p:nvGraphicFramePr>
          <p:cNvPr id="11" name="Content Placeholder 10">
            <a:extLst>
              <a:ext uri="{FF2B5EF4-FFF2-40B4-BE49-F238E27FC236}">
                <a16:creationId xmlns:a16="http://schemas.microsoft.com/office/drawing/2014/main" id="{16B477DF-3EFF-4DA6-B737-D87F893DDE0D}"/>
              </a:ext>
            </a:extLst>
          </p:cNvPr>
          <p:cNvGraphicFramePr>
            <a:graphicFrameLocks noGrp="1"/>
          </p:cNvGraphicFramePr>
          <p:nvPr>
            <p:ph idx="1"/>
            <p:extLst>
              <p:ext uri="{D42A27DB-BD31-4B8C-83A1-F6EECF244321}">
                <p14:modId xmlns:p14="http://schemas.microsoft.com/office/powerpoint/2010/main" val="4224967462"/>
              </p:ext>
            </p:extLst>
          </p:nvPr>
        </p:nvGraphicFramePr>
        <p:xfrm>
          <a:off x="378820" y="1687513"/>
          <a:ext cx="11380788" cy="3723640"/>
        </p:xfrm>
        <a:graphic>
          <a:graphicData uri="http://schemas.openxmlformats.org/drawingml/2006/table">
            <a:tbl>
              <a:tblPr firstRow="1" bandRow="1">
                <a:tableStyleId>{00A15C55-8517-42AA-B614-E9B94910E393}</a:tableStyleId>
              </a:tblPr>
              <a:tblGrid>
                <a:gridCol w="2345314">
                  <a:extLst>
                    <a:ext uri="{9D8B030D-6E8A-4147-A177-3AD203B41FA5}">
                      <a16:colId xmlns:a16="http://schemas.microsoft.com/office/drawing/2014/main" val="3800478171"/>
                    </a:ext>
                  </a:extLst>
                </a:gridCol>
                <a:gridCol w="3159430">
                  <a:extLst>
                    <a:ext uri="{9D8B030D-6E8A-4147-A177-3AD203B41FA5}">
                      <a16:colId xmlns:a16="http://schemas.microsoft.com/office/drawing/2014/main" val="192481750"/>
                    </a:ext>
                  </a:extLst>
                </a:gridCol>
                <a:gridCol w="3030847">
                  <a:extLst>
                    <a:ext uri="{9D8B030D-6E8A-4147-A177-3AD203B41FA5}">
                      <a16:colId xmlns:a16="http://schemas.microsoft.com/office/drawing/2014/main" val="3764979813"/>
                    </a:ext>
                  </a:extLst>
                </a:gridCol>
                <a:gridCol w="2845197">
                  <a:extLst>
                    <a:ext uri="{9D8B030D-6E8A-4147-A177-3AD203B41FA5}">
                      <a16:colId xmlns:a16="http://schemas.microsoft.com/office/drawing/2014/main" val="331865577"/>
                    </a:ext>
                  </a:extLst>
                </a:gridCol>
              </a:tblGrid>
              <a:tr h="370840">
                <a:tc>
                  <a:txBody>
                    <a:bodyPr/>
                    <a:lstStyle/>
                    <a:p>
                      <a:pPr algn="ctr"/>
                      <a:r>
                        <a:rPr lang="en-US" sz="1600" dirty="0">
                          <a:latin typeface="Georgia" panose="02040502050405020303" pitchFamily="18" charset="0"/>
                        </a:rPr>
                        <a:t>Entity 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AF60"/>
                    </a:solidFill>
                  </a:tcPr>
                </a:tc>
                <a:tc>
                  <a:txBody>
                    <a:bodyPr/>
                    <a:lstStyle/>
                    <a:p>
                      <a:pPr algn="ctr"/>
                      <a:r>
                        <a:rPr lang="en-US" sz="1600" dirty="0">
                          <a:latin typeface="Georgia" panose="02040502050405020303" pitchFamily="18" charset="0"/>
                        </a:rPr>
                        <a:t>Equity Holder Limited Liability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AF60"/>
                    </a:solidFill>
                  </a:tcPr>
                </a:tc>
                <a:tc>
                  <a:txBody>
                    <a:bodyPr/>
                    <a:lstStyle/>
                    <a:p>
                      <a:pPr algn="ctr"/>
                      <a:r>
                        <a:rPr lang="en-US" sz="1600" dirty="0">
                          <a:latin typeface="Georgia" panose="02040502050405020303" pitchFamily="18" charset="0"/>
                        </a:rPr>
                        <a:t>Flexible Management/Governance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AF60"/>
                    </a:solidFill>
                  </a:tcPr>
                </a:tc>
                <a:tc>
                  <a:txBody>
                    <a:bodyPr/>
                    <a:lstStyle/>
                    <a:p>
                      <a:pPr algn="ctr"/>
                      <a:r>
                        <a:rPr lang="en-US" sz="1600" dirty="0">
                          <a:latin typeface="Georgia" panose="02040502050405020303" pitchFamily="18" charset="0"/>
                        </a:rPr>
                        <a:t>Favorable Tax </a:t>
                      </a:r>
                    </a:p>
                    <a:p>
                      <a:pPr algn="ctr"/>
                      <a:r>
                        <a:rPr lang="en-US" sz="1600" dirty="0">
                          <a:latin typeface="Georgia" panose="02040502050405020303" pitchFamily="18" charset="0"/>
                        </a:rPr>
                        <a:t>Treatment</a:t>
                      </a:r>
                      <a:r>
                        <a:rPr lang="en-US" sz="1800" b="1" kern="1200" cap="small" dirty="0">
                          <a:solidFill>
                            <a:schemeClr val="lt1"/>
                          </a:solidFill>
                          <a:effectLst/>
                          <a:latin typeface="Georgia" panose="02040502050405020303" pitchFamily="18" charset="0"/>
                          <a:ea typeface="+mn-ea"/>
                          <a:cs typeface="+mn-cs"/>
                        </a:rPr>
                        <a:t> </a:t>
                      </a:r>
                      <a:r>
                        <a:rPr lang="en-US" sz="1800" b="1" kern="1200" cap="small" baseline="30000" dirty="0">
                          <a:solidFill>
                            <a:schemeClr val="lt1"/>
                          </a:solidFill>
                          <a:effectLst/>
                          <a:latin typeface="Georgia" panose="02040502050405020303" pitchFamily="18" charset="0"/>
                          <a:ea typeface="+mn-ea"/>
                          <a:cs typeface="+mn-cs"/>
                        </a:rPr>
                        <a:t>1</a:t>
                      </a:r>
                      <a:endParaRPr lang="en-US" sz="16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BAF60"/>
                    </a:solidFill>
                  </a:tcPr>
                </a:tc>
                <a:extLst>
                  <a:ext uri="{0D108BD9-81ED-4DB2-BD59-A6C34878D82A}">
                    <a16:rowId xmlns:a16="http://schemas.microsoft.com/office/drawing/2014/main" val="3524000157"/>
                  </a:ext>
                </a:extLst>
              </a:tr>
              <a:tr h="370840">
                <a:tc>
                  <a:txBody>
                    <a:bodyPr/>
                    <a:lstStyle/>
                    <a:p>
                      <a:pPr algn="ctr"/>
                      <a:r>
                        <a:rPr lang="en-US" sz="1400" dirty="0">
                          <a:latin typeface="Georgia" panose="02040502050405020303" pitchFamily="18" charset="0"/>
                        </a:rPr>
                        <a:t>Corporation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Georgia" panose="02040502050405020303"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Georgia" panose="02040502050405020303" pitchFamily="18" charset="0"/>
                        </a:rPr>
                        <a:t>No, board-managed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Georgia" panose="02040502050405020303" pitchFamily="18" charset="0"/>
                        </a:rPr>
                        <a:t>No, entity-level taxation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22317112"/>
                  </a:ext>
                </a:extLst>
              </a:tr>
              <a:tr h="240116">
                <a:tc>
                  <a:txBody>
                    <a:bodyPr/>
                    <a:lstStyle/>
                    <a:p>
                      <a:pPr algn="ctr"/>
                      <a:r>
                        <a:rPr lang="en-US" sz="1400" dirty="0">
                          <a:latin typeface="Georgia" panose="02040502050405020303" pitchFamily="18" charset="0"/>
                        </a:rPr>
                        <a:t>Limited Partnership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dk1"/>
                          </a:solidFill>
                          <a:effectLst/>
                          <a:latin typeface="Georgia" panose="02040502050405020303" pitchFamily="18" charset="0"/>
                          <a:ea typeface="+mn-ea"/>
                          <a:cs typeface="+mn-cs"/>
                        </a:rPr>
                        <a:t>Limited partners (not general partner) have limited liability; however, under some state statutes, a limited partner involved in the partnership's management may lose its limited liability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Georgia" panose="02040502050405020303" pitchFamily="18" charset="0"/>
                          <a:ea typeface="+mn-ea"/>
                          <a:cs typeface="+mn-cs"/>
                        </a:rPr>
                        <a:t>No, general partner-managed, with co-venturers typically appointing representatives to the general partner’s managing board.</a:t>
                      </a:r>
                    </a:p>
                    <a:p>
                      <a:pPr algn="ctr"/>
                      <a:endParaRPr lang="en-US" sz="14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dk1"/>
                          </a:solidFill>
                          <a:effectLst/>
                          <a:latin typeface="Georgia" panose="02040502050405020303" pitchFamily="18" charset="0"/>
                          <a:ea typeface="+mn-ea"/>
                          <a:cs typeface="+mn-cs"/>
                        </a:rPr>
                        <a:t>Yes, pass-through tax treatment</a:t>
                      </a:r>
                      <a:endParaRPr lang="en-US" sz="14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65181030"/>
                  </a:ext>
                </a:extLst>
              </a:tr>
              <a:tr h="370840">
                <a:tc>
                  <a:txBody>
                    <a:bodyPr/>
                    <a:lstStyle/>
                    <a:p>
                      <a:pPr algn="ctr"/>
                      <a:r>
                        <a:rPr lang="en-US" sz="1400" kern="1200" dirty="0">
                          <a:solidFill>
                            <a:schemeClr val="dk1"/>
                          </a:solidFill>
                          <a:effectLst/>
                          <a:latin typeface="Georgia" panose="02040502050405020303" pitchFamily="18" charset="0"/>
                          <a:ea typeface="+mn-ea"/>
                          <a:cs typeface="+mn-cs"/>
                        </a:rPr>
                        <a:t>Limited Liability Company</a:t>
                      </a:r>
                      <a:endParaRPr lang="en-US" sz="14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dirty="0">
                          <a:latin typeface="Georgia" panose="02040502050405020303" pitchFamily="18" charset="0"/>
                        </a:rPr>
                        <a:t>Yes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Georgia" panose="02040502050405020303" pitchFamily="18" charset="0"/>
                          <a:ea typeface="+mn-ea"/>
                          <a:cs typeface="+mn-cs"/>
                        </a:rPr>
                        <a:t>Yes, limited liability companies may be managed by one or more members, a manager (including an outside manager), or a board of managers.</a:t>
                      </a:r>
                    </a:p>
                    <a:p>
                      <a:pPr algn="ctr"/>
                      <a:endParaRPr lang="en-US" sz="14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kern="1200" dirty="0">
                          <a:solidFill>
                            <a:schemeClr val="dk1"/>
                          </a:solidFill>
                          <a:effectLst/>
                          <a:latin typeface="Georgia" panose="02040502050405020303" pitchFamily="18" charset="0"/>
                          <a:ea typeface="+mn-ea"/>
                          <a:cs typeface="+mn-cs"/>
                        </a:rPr>
                        <a:t>Yes, pass-through tax treatment (but can elect entity-level taxation)</a:t>
                      </a:r>
                      <a:endParaRPr lang="en-US" sz="1400" dirty="0">
                        <a:latin typeface="Georgia" panose="02040502050405020303"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1912464"/>
                  </a:ext>
                </a:extLst>
              </a:tr>
            </a:tbl>
          </a:graphicData>
        </a:graphic>
      </p:graphicFrame>
      <p:sp>
        <p:nvSpPr>
          <p:cNvPr id="12" name="TextBox 11">
            <a:extLst>
              <a:ext uri="{FF2B5EF4-FFF2-40B4-BE49-F238E27FC236}">
                <a16:creationId xmlns:a16="http://schemas.microsoft.com/office/drawing/2014/main" id="{9EA19071-F22F-4A82-A364-FD79F6727467}"/>
              </a:ext>
            </a:extLst>
          </p:cNvPr>
          <p:cNvSpPr txBox="1"/>
          <p:nvPr/>
        </p:nvSpPr>
        <p:spPr>
          <a:xfrm>
            <a:off x="378820" y="5523345"/>
            <a:ext cx="11380789" cy="461665"/>
          </a:xfrm>
          <a:prstGeom prst="rect">
            <a:avLst/>
          </a:prstGeom>
          <a:noFill/>
        </p:spPr>
        <p:txBody>
          <a:bodyPr wrap="square" rtlCol="0">
            <a:spAutoFit/>
          </a:bodyPr>
          <a:lstStyle/>
          <a:p>
            <a:pPr marL="228600" indent="-228600"/>
            <a:r>
              <a:rPr lang="en-US" sz="1200" b="1" baseline="30000" dirty="0">
                <a:latin typeface="Georgia" panose="02040502050405020303" pitchFamily="18" charset="0"/>
              </a:rPr>
              <a:t>1</a:t>
            </a:r>
            <a:r>
              <a:rPr lang="en-US" sz="1200" dirty="0">
                <a:latin typeface="Georgia" panose="02040502050405020303" pitchFamily="18" charset="0"/>
              </a:rPr>
              <a:t>    Although JVs can be formed in pass-through or corporate entities, initial choice of entity classification is important because any future changes may result in significant tax liabilities.</a:t>
            </a:r>
          </a:p>
        </p:txBody>
      </p:sp>
    </p:spTree>
    <p:extLst>
      <p:ext uri="{BB962C8B-B14F-4D97-AF65-F5344CB8AC3E}">
        <p14:creationId xmlns:p14="http://schemas.microsoft.com/office/powerpoint/2010/main" val="335447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Tailor existing product to a new industry</a:t>
            </a:r>
          </a:p>
          <a:p>
            <a:pPr lvl="1"/>
            <a:r>
              <a:rPr lang="en-US" dirty="0"/>
              <a:t>Party A contributes existing product</a:t>
            </a:r>
          </a:p>
          <a:p>
            <a:pPr lvl="1"/>
            <a:r>
              <a:rPr lang="en-US" dirty="0"/>
              <a:t>Party B contributes industry knowledge to help Party A tailor product</a:t>
            </a:r>
          </a:p>
          <a:p>
            <a:r>
              <a:rPr lang="en-US" dirty="0"/>
              <a:t>Combine existing products to yield a better product</a:t>
            </a:r>
          </a:p>
          <a:p>
            <a:pPr lvl="1"/>
            <a:r>
              <a:rPr lang="en-US" dirty="0"/>
              <a:t>Both parties contribute existing product</a:t>
            </a:r>
          </a:p>
          <a:p>
            <a:pPr lvl="1"/>
            <a:r>
              <a:rPr lang="en-US" dirty="0"/>
              <a:t>Simple interfacing without much new development </a:t>
            </a:r>
          </a:p>
          <a:p>
            <a:r>
              <a:rPr lang="en-US" dirty="0"/>
              <a:t>Research and develop a new product</a:t>
            </a:r>
          </a:p>
          <a:p>
            <a:pPr lvl="1"/>
            <a:r>
              <a:rPr lang="en-US" dirty="0"/>
              <a:t>Both parties contribute existing technology / know-how</a:t>
            </a:r>
          </a:p>
          <a:p>
            <a:pPr lvl="1"/>
            <a:r>
              <a:rPr lang="en-US" dirty="0"/>
              <a:t>Jointly create new technology</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5</a:t>
            </a:fld>
            <a:endParaRPr lang="en-US" dirty="0"/>
          </a:p>
        </p:txBody>
      </p:sp>
      <p:sp>
        <p:nvSpPr>
          <p:cNvPr id="8" name="Title 1">
            <a:extLst>
              <a:ext uri="{FF2B5EF4-FFF2-40B4-BE49-F238E27FC236}">
                <a16:creationId xmlns:a16="http://schemas.microsoft.com/office/drawing/2014/main" id="{0091810D-2AB6-4B8A-BA71-273DA5100FE8}"/>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Example Development Relationships</a:t>
            </a:r>
            <a:endParaRPr lang="en-US" sz="4000" dirty="0"/>
          </a:p>
        </p:txBody>
      </p:sp>
    </p:spTree>
    <p:extLst>
      <p:ext uri="{BB962C8B-B14F-4D97-AF65-F5344CB8AC3E}">
        <p14:creationId xmlns:p14="http://schemas.microsoft.com/office/powerpoint/2010/main" val="3299552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10000"/>
          </a:bodyPr>
          <a:lstStyle/>
          <a:p>
            <a:r>
              <a:rPr lang="en-US" dirty="0"/>
              <a:t>Single marketer</a:t>
            </a:r>
          </a:p>
          <a:p>
            <a:pPr lvl="1"/>
            <a:r>
              <a:rPr lang="en-US" dirty="0"/>
              <a:t>Party A is primary tech developer</a:t>
            </a:r>
          </a:p>
          <a:p>
            <a:pPr lvl="1"/>
            <a:r>
              <a:rPr lang="en-US" dirty="0"/>
              <a:t>Party B is primary sales and marketing</a:t>
            </a:r>
          </a:p>
          <a:p>
            <a:r>
              <a:rPr lang="en-US" dirty="0"/>
              <a:t>Joint marketing, same product</a:t>
            </a:r>
          </a:p>
          <a:p>
            <a:pPr lvl="1"/>
            <a:r>
              <a:rPr lang="en-US" dirty="0"/>
              <a:t>Both parties market and sell same product</a:t>
            </a:r>
          </a:p>
          <a:p>
            <a:pPr lvl="1"/>
            <a:r>
              <a:rPr lang="en-US" dirty="0"/>
              <a:t>Each leverages their respective relationships within industry(s)</a:t>
            </a:r>
          </a:p>
          <a:p>
            <a:r>
              <a:rPr lang="en-US" dirty="0"/>
              <a:t>Separate marketing, different products</a:t>
            </a:r>
          </a:p>
          <a:p>
            <a:pPr lvl="1"/>
            <a:r>
              <a:rPr lang="en-US" dirty="0"/>
              <a:t>Joint tech is created </a:t>
            </a:r>
          </a:p>
          <a:p>
            <a:pPr lvl="1"/>
            <a:r>
              <a:rPr lang="en-US" dirty="0"/>
              <a:t>Each party productizes and markets its own solution in its respective industry</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6</a:t>
            </a:fld>
            <a:endParaRPr lang="en-US" dirty="0"/>
          </a:p>
        </p:txBody>
      </p:sp>
      <p:sp>
        <p:nvSpPr>
          <p:cNvPr id="7" name="Title 1">
            <a:extLst>
              <a:ext uri="{FF2B5EF4-FFF2-40B4-BE49-F238E27FC236}">
                <a16:creationId xmlns:a16="http://schemas.microsoft.com/office/drawing/2014/main" id="{6F6BD7F2-2700-4B86-9D54-392349220FB6}"/>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Example Commercialization Relationships</a:t>
            </a:r>
            <a:endParaRPr lang="en-US" sz="4000" dirty="0"/>
          </a:p>
        </p:txBody>
      </p:sp>
    </p:spTree>
    <p:extLst>
      <p:ext uri="{BB962C8B-B14F-4D97-AF65-F5344CB8AC3E}">
        <p14:creationId xmlns:p14="http://schemas.microsoft.com/office/powerpoint/2010/main" val="31855805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2097024"/>
            <a:ext cx="11380374" cy="4089201"/>
          </a:xfrm>
        </p:spPr>
        <p:txBody>
          <a:bodyPr>
            <a:normAutofit/>
          </a:bodyPr>
          <a:lstStyle/>
          <a:p>
            <a:r>
              <a:rPr lang="en-US" dirty="0"/>
              <a:t>Data</a:t>
            </a:r>
          </a:p>
          <a:p>
            <a:r>
              <a:rPr lang="en-US" dirty="0"/>
              <a:t>Software</a:t>
            </a:r>
          </a:p>
          <a:p>
            <a:r>
              <a:rPr lang="en-US" dirty="0"/>
              <a:t>Technology</a:t>
            </a:r>
          </a:p>
          <a:p>
            <a:r>
              <a:rPr lang="en-US" dirty="0"/>
              <a:t>Technical know-how</a:t>
            </a:r>
          </a:p>
          <a:p>
            <a:r>
              <a:rPr lang="en-US" dirty="0"/>
              <a:t>Industry-specific marketing know-how</a:t>
            </a:r>
          </a:p>
          <a:p>
            <a:r>
              <a:rPr lang="en-US" dirty="0"/>
              <a:t>Existing customer relationships</a:t>
            </a:r>
          </a:p>
          <a:p>
            <a:r>
              <a:rPr lang="en-US" dirty="0"/>
              <a:t>Sales networks and reach</a:t>
            </a:r>
          </a:p>
          <a:p>
            <a:endParaRPr lang="en-US" sz="2000" dirty="0"/>
          </a:p>
        </p:txBody>
      </p:sp>
      <p:sp>
        <p:nvSpPr>
          <p:cNvPr id="6" name="Slide Number Placeholder 5"/>
          <p:cNvSpPr>
            <a:spLocks noGrp="1"/>
          </p:cNvSpPr>
          <p:nvPr>
            <p:ph type="sldNum" sz="quarter" idx="12"/>
          </p:nvPr>
        </p:nvSpPr>
        <p:spPr/>
        <p:txBody>
          <a:bodyPr/>
          <a:lstStyle/>
          <a:p>
            <a:fld id="{1376EB67-B175-C847-8B19-4349EFD92669}" type="slidenum">
              <a:rPr lang="en-US" smtClean="0"/>
              <a:pPr/>
              <a:t>7</a:t>
            </a:fld>
            <a:endParaRPr lang="en-US" dirty="0"/>
          </a:p>
        </p:txBody>
      </p:sp>
      <p:sp>
        <p:nvSpPr>
          <p:cNvPr id="8" name="Title 1">
            <a:extLst>
              <a:ext uri="{FF2B5EF4-FFF2-40B4-BE49-F238E27FC236}">
                <a16:creationId xmlns:a16="http://schemas.microsoft.com/office/drawing/2014/main" id="{94151283-880D-4329-A3E9-69DAFF1F8B90}"/>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Protecting IP Contributions</a:t>
            </a:r>
            <a:endParaRPr lang="en-US" sz="4000" dirty="0"/>
          </a:p>
        </p:txBody>
      </p:sp>
      <p:sp>
        <p:nvSpPr>
          <p:cNvPr id="9" name="Content Placeholder 2">
            <a:extLst>
              <a:ext uri="{FF2B5EF4-FFF2-40B4-BE49-F238E27FC236}">
                <a16:creationId xmlns:a16="http://schemas.microsoft.com/office/drawing/2014/main" id="{CD07014E-FE5E-4B55-8B75-7F0B7E13D163}"/>
              </a:ext>
            </a:extLst>
          </p:cNvPr>
          <p:cNvSpPr txBox="1">
            <a:spLocks/>
          </p:cNvSpPr>
          <p:nvPr/>
        </p:nvSpPr>
        <p:spPr>
          <a:xfrm>
            <a:off x="379236" y="1553509"/>
            <a:ext cx="11380374" cy="48237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000"/>
              </a:spcAft>
              <a:buClr>
                <a:srgbClr val="CBAF60"/>
              </a:buClr>
              <a:buFont typeface="Arial"/>
              <a:buChar char="•"/>
              <a:defRPr sz="24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1000"/>
              </a:spcBef>
              <a:spcAft>
                <a:spcPts val="1000"/>
              </a:spcAft>
              <a:buClr>
                <a:srgbClr val="60B1D6"/>
              </a:buClr>
              <a:buFont typeface="Arial"/>
              <a:buChar char="•"/>
              <a:defRPr sz="20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1000"/>
              </a:spcBef>
              <a:spcAft>
                <a:spcPts val="1000"/>
              </a:spcAft>
              <a:buClr>
                <a:srgbClr val="60B1D6"/>
              </a:buClr>
              <a:buSzPct val="100000"/>
              <a:buFont typeface="Arial"/>
              <a:buChar char="•"/>
              <a:defRPr sz="18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Example IP contributions</a:t>
            </a:r>
          </a:p>
        </p:txBody>
      </p:sp>
      <p:sp>
        <p:nvSpPr>
          <p:cNvPr id="10" name="Content Placeholder 2">
            <a:extLst>
              <a:ext uri="{FF2B5EF4-FFF2-40B4-BE49-F238E27FC236}">
                <a16:creationId xmlns:a16="http://schemas.microsoft.com/office/drawing/2014/main" id="{9DCDBBE6-B0B9-4138-AB33-416DFE27B0A2}"/>
              </a:ext>
            </a:extLst>
          </p:cNvPr>
          <p:cNvSpPr txBox="1">
            <a:spLocks/>
          </p:cNvSpPr>
          <p:nvPr/>
        </p:nvSpPr>
        <p:spPr>
          <a:xfrm>
            <a:off x="5595405" y="2367071"/>
            <a:ext cx="5979562" cy="182531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spcAft>
                <a:spcPts val="1000"/>
              </a:spcAft>
              <a:buClr>
                <a:srgbClr val="CBAF60"/>
              </a:buClr>
              <a:buFont typeface="Arial"/>
              <a:buChar char="•"/>
              <a:defRPr sz="24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1000"/>
              </a:spcBef>
              <a:spcAft>
                <a:spcPts val="1000"/>
              </a:spcAft>
              <a:buClr>
                <a:srgbClr val="60B1D6"/>
              </a:buClr>
              <a:buFont typeface="Arial"/>
              <a:buChar char="•"/>
              <a:defRPr sz="20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1000"/>
              </a:spcBef>
              <a:spcAft>
                <a:spcPts val="1000"/>
              </a:spcAft>
              <a:buClr>
                <a:srgbClr val="60B1D6"/>
              </a:buClr>
              <a:buSzPct val="100000"/>
              <a:buFont typeface="Arial"/>
              <a:buChar char="•"/>
              <a:defRPr sz="18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u="sng" dirty="0"/>
              <a:t>Important</a:t>
            </a:r>
            <a:r>
              <a:rPr lang="en-US" dirty="0"/>
              <a:t>: 	Diligence your prospective 			partner’s IP beforehand! </a:t>
            </a:r>
          </a:p>
        </p:txBody>
      </p:sp>
    </p:spTree>
    <p:extLst>
      <p:ext uri="{BB962C8B-B14F-4D97-AF65-F5344CB8AC3E}">
        <p14:creationId xmlns:p14="http://schemas.microsoft.com/office/powerpoint/2010/main" val="1199990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504741"/>
            <a:ext cx="11380374" cy="482374"/>
          </a:xfrm>
        </p:spPr>
        <p:txBody>
          <a:bodyPr>
            <a:normAutofit/>
          </a:bodyPr>
          <a:lstStyle/>
          <a:p>
            <a:pPr marL="0" indent="0">
              <a:buNone/>
            </a:pPr>
            <a:r>
              <a:rPr lang="en-US" dirty="0"/>
              <a:t>How can each party protect its contribution(s)?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8</a:t>
            </a:fld>
            <a:endParaRPr lang="en-US" dirty="0"/>
          </a:p>
        </p:txBody>
      </p:sp>
      <p:sp>
        <p:nvSpPr>
          <p:cNvPr id="7" name="Content Placeholder 2">
            <a:extLst>
              <a:ext uri="{FF2B5EF4-FFF2-40B4-BE49-F238E27FC236}">
                <a16:creationId xmlns:a16="http://schemas.microsoft.com/office/drawing/2014/main" id="{F75B0E15-3A79-44F4-A6DE-584517EBC637}"/>
              </a:ext>
            </a:extLst>
          </p:cNvPr>
          <p:cNvSpPr txBox="1">
            <a:spLocks/>
          </p:cNvSpPr>
          <p:nvPr/>
        </p:nvSpPr>
        <p:spPr>
          <a:xfrm>
            <a:off x="379236" y="2169995"/>
            <a:ext cx="11380374" cy="4053383"/>
          </a:xfrm>
          <a:prstGeom prst="rect">
            <a:avLst/>
          </a:prstGeom>
        </p:spPr>
        <p:txBody>
          <a:bodyPr vert="horz" lIns="91440" tIns="45720" rIns="91440" bIns="45720" numCol="2" rtlCol="0">
            <a:normAutofit fontScale="92500" lnSpcReduction="20000"/>
          </a:bodyPr>
          <a:lstStyle>
            <a:lvl1pPr marL="228600" indent="-228600" algn="l" defTabSz="914400" rtl="0" eaLnBrk="1" latinLnBrk="0" hangingPunct="1">
              <a:lnSpc>
                <a:spcPct val="90000"/>
              </a:lnSpc>
              <a:spcBef>
                <a:spcPts val="1000"/>
              </a:spcBef>
              <a:spcAft>
                <a:spcPts val="1000"/>
              </a:spcAft>
              <a:buClr>
                <a:srgbClr val="CBAF60"/>
              </a:buClr>
              <a:buFont typeface="Arial"/>
              <a:buChar char="•"/>
              <a:defRPr sz="2400" kern="1200">
                <a:solidFill>
                  <a:schemeClr val="tx1"/>
                </a:solidFill>
                <a:latin typeface="Georgia" charset="0"/>
                <a:ea typeface="Georgia" charset="0"/>
                <a:cs typeface="Georgia" charset="0"/>
              </a:defRPr>
            </a:lvl1pPr>
            <a:lvl2pPr marL="685800" indent="-228600" algn="l" defTabSz="914400" rtl="0" eaLnBrk="1" latinLnBrk="0" hangingPunct="1">
              <a:lnSpc>
                <a:spcPct val="90000"/>
              </a:lnSpc>
              <a:spcBef>
                <a:spcPts val="1000"/>
              </a:spcBef>
              <a:spcAft>
                <a:spcPts val="1000"/>
              </a:spcAft>
              <a:buClr>
                <a:srgbClr val="60B1D6"/>
              </a:buClr>
              <a:buFont typeface="Arial"/>
              <a:buChar char="•"/>
              <a:defRPr sz="2000" kern="1200">
                <a:solidFill>
                  <a:schemeClr val="tx1"/>
                </a:solidFill>
                <a:latin typeface="Georgia" charset="0"/>
                <a:ea typeface="Georgia" charset="0"/>
                <a:cs typeface="Georgia" charset="0"/>
              </a:defRPr>
            </a:lvl2pPr>
            <a:lvl3pPr marL="1143000" indent="-228600" algn="l" defTabSz="914400" rtl="0" eaLnBrk="1" latinLnBrk="0" hangingPunct="1">
              <a:lnSpc>
                <a:spcPct val="90000"/>
              </a:lnSpc>
              <a:spcBef>
                <a:spcPts val="1000"/>
              </a:spcBef>
              <a:spcAft>
                <a:spcPts val="1000"/>
              </a:spcAft>
              <a:buClr>
                <a:srgbClr val="60B1D6"/>
              </a:buClr>
              <a:buSzPct val="100000"/>
              <a:buFont typeface="Arial"/>
              <a:buChar char="•"/>
              <a:defRPr sz="1800" kern="1200">
                <a:solidFill>
                  <a:schemeClr val="tx1"/>
                </a:solidFill>
                <a:latin typeface="Georgia" charset="0"/>
                <a:ea typeface="Georgia" charset="0"/>
                <a:cs typeface="Georgia" charset="0"/>
              </a:defRPr>
            </a:lvl3pPr>
            <a:lvl4pPr marL="1600200" indent="-228600" algn="l" defTabSz="914400" rtl="0" eaLnBrk="1" latinLnBrk="0" hangingPunct="1">
              <a:lnSpc>
                <a:spcPct val="90000"/>
              </a:lnSpc>
              <a:spcBef>
                <a:spcPts val="500"/>
              </a:spcBef>
              <a:buFont typeface="Arial"/>
              <a:buChar char="•"/>
              <a:defRPr sz="160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t>Specify pre-existing materials up front</a:t>
            </a:r>
          </a:p>
          <a:p>
            <a:r>
              <a:rPr lang="en-US" dirty="0"/>
              <a:t>Share only what is necessary (e.g., APIs and not source code)</a:t>
            </a:r>
          </a:p>
          <a:p>
            <a:r>
              <a:rPr lang="en-US" dirty="0"/>
              <a:t>Strictly limit the purpose for which the information can be used during the relationship</a:t>
            </a:r>
          </a:p>
          <a:p>
            <a:r>
              <a:rPr lang="en-US" dirty="0"/>
              <a:t>Limit with whom the information can be shared </a:t>
            </a:r>
          </a:p>
          <a:p>
            <a:r>
              <a:rPr lang="en-US" dirty="0"/>
              <a:t>Require NDAs for all persons involved (including any third party service providers)</a:t>
            </a:r>
          </a:p>
          <a:p>
            <a:r>
              <a:rPr lang="en-US" dirty="0"/>
              <a:t>Seek patent and copyright registrations</a:t>
            </a:r>
          </a:p>
          <a:p>
            <a:r>
              <a:rPr lang="en-US" dirty="0"/>
              <a:t>Require return or destruction of contributions upon termination</a:t>
            </a:r>
          </a:p>
          <a:p>
            <a:r>
              <a:rPr lang="en-US" dirty="0"/>
              <a:t>Surviving obligations after termination</a:t>
            </a:r>
          </a:p>
          <a:p>
            <a:pPr lvl="1"/>
            <a:r>
              <a:rPr lang="en-US" dirty="0"/>
              <a:t>Confidentiality and non-use</a:t>
            </a:r>
          </a:p>
          <a:p>
            <a:pPr lvl="1"/>
            <a:r>
              <a:rPr lang="en-US" dirty="0"/>
              <a:t>Non-reverse engineering / decompilation</a:t>
            </a:r>
          </a:p>
          <a:p>
            <a:pPr lvl="1"/>
            <a:r>
              <a:rPr lang="en-US" dirty="0"/>
              <a:t>Non-solicitation of employees and customers</a:t>
            </a:r>
          </a:p>
          <a:p>
            <a:pPr lvl="1"/>
            <a:r>
              <a:rPr lang="en-US" dirty="0"/>
              <a:t>Non-compete</a:t>
            </a:r>
          </a:p>
        </p:txBody>
      </p:sp>
      <p:sp>
        <p:nvSpPr>
          <p:cNvPr id="8" name="Title 1">
            <a:extLst>
              <a:ext uri="{FF2B5EF4-FFF2-40B4-BE49-F238E27FC236}">
                <a16:creationId xmlns:a16="http://schemas.microsoft.com/office/drawing/2014/main" id="{93F8FA2F-D183-42EE-A060-FDA86F1A8640}"/>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Protecting IP Contributions</a:t>
            </a:r>
            <a:endParaRPr lang="en-US" sz="4000" dirty="0"/>
          </a:p>
        </p:txBody>
      </p:sp>
    </p:spTree>
    <p:extLst>
      <p:ext uri="{BB962C8B-B14F-4D97-AF65-F5344CB8AC3E}">
        <p14:creationId xmlns:p14="http://schemas.microsoft.com/office/powerpoint/2010/main" val="39279323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9236" y="1687620"/>
            <a:ext cx="11380374" cy="4498605"/>
          </a:xfrm>
        </p:spPr>
        <p:txBody>
          <a:bodyPr numCol="2">
            <a:normAutofit/>
          </a:bodyPr>
          <a:lstStyle/>
          <a:p>
            <a:pPr marL="0" indent="0">
              <a:buNone/>
            </a:pPr>
            <a:r>
              <a:rPr lang="en-US" dirty="0"/>
              <a:t>     </a:t>
            </a:r>
            <a:r>
              <a:rPr lang="en-US" u="sng" dirty="0"/>
              <a:t>Independent materials</a:t>
            </a:r>
          </a:p>
          <a:p>
            <a:r>
              <a:rPr lang="en-US" dirty="0"/>
              <a:t>Pre-existing</a:t>
            </a:r>
          </a:p>
          <a:p>
            <a:r>
              <a:rPr lang="en-US" dirty="0"/>
              <a:t>Independently developed</a:t>
            </a:r>
          </a:p>
          <a:p>
            <a:r>
              <a:rPr lang="en-US" dirty="0"/>
              <a:t>Improvements</a:t>
            </a:r>
          </a:p>
          <a:p>
            <a:r>
              <a:rPr lang="en-US" dirty="0"/>
              <a:t>Required limited licenses</a:t>
            </a:r>
          </a:p>
          <a:p>
            <a:pPr lvl="1"/>
            <a:endParaRPr lang="en-US" dirty="0"/>
          </a:p>
          <a:p>
            <a:pPr lvl="1"/>
            <a:endParaRPr lang="en-US" dirty="0"/>
          </a:p>
          <a:p>
            <a:pPr lvl="1"/>
            <a:endParaRPr lang="en-US" dirty="0"/>
          </a:p>
          <a:p>
            <a:pPr marL="0" indent="0">
              <a:buNone/>
            </a:pPr>
            <a:r>
              <a:rPr lang="en-US" dirty="0"/>
              <a:t>                </a:t>
            </a:r>
            <a:r>
              <a:rPr lang="en-US" u="sng" dirty="0"/>
              <a:t>Project materials</a:t>
            </a:r>
          </a:p>
          <a:p>
            <a:r>
              <a:rPr lang="en-US" dirty="0"/>
              <a:t>Developed by one party</a:t>
            </a:r>
          </a:p>
          <a:p>
            <a:r>
              <a:rPr lang="en-US" dirty="0"/>
              <a:t>Jointly developed by both parties</a:t>
            </a:r>
          </a:p>
          <a:p>
            <a:r>
              <a:rPr lang="en-US" dirty="0"/>
              <a:t>Joint ownership vs. ownership by the JV vs. single ownership &amp; license</a:t>
            </a:r>
          </a:p>
          <a:p>
            <a:r>
              <a:rPr lang="en-US" dirty="0"/>
              <a:t>IP Registrations</a:t>
            </a:r>
          </a:p>
        </p:txBody>
      </p:sp>
      <p:sp>
        <p:nvSpPr>
          <p:cNvPr id="6" name="Slide Number Placeholder 5"/>
          <p:cNvSpPr>
            <a:spLocks noGrp="1"/>
          </p:cNvSpPr>
          <p:nvPr>
            <p:ph type="sldNum" sz="quarter" idx="12"/>
          </p:nvPr>
        </p:nvSpPr>
        <p:spPr/>
        <p:txBody>
          <a:bodyPr/>
          <a:lstStyle/>
          <a:p>
            <a:fld id="{1376EB67-B175-C847-8B19-4349EFD92669}" type="slidenum">
              <a:rPr lang="en-US" smtClean="0"/>
              <a:pPr/>
              <a:t>9</a:t>
            </a:fld>
            <a:endParaRPr lang="en-US" dirty="0"/>
          </a:p>
        </p:txBody>
      </p:sp>
      <p:sp>
        <p:nvSpPr>
          <p:cNvPr id="7" name="Title 1">
            <a:extLst>
              <a:ext uri="{FF2B5EF4-FFF2-40B4-BE49-F238E27FC236}">
                <a16:creationId xmlns:a16="http://schemas.microsoft.com/office/drawing/2014/main" id="{23262760-630B-477E-B0A6-D2A182A4AB7F}"/>
              </a:ext>
            </a:extLst>
          </p:cNvPr>
          <p:cNvSpPr>
            <a:spLocks noGrp="1"/>
          </p:cNvSpPr>
          <p:nvPr>
            <p:ph type="ctrTitle"/>
          </p:nvPr>
        </p:nvSpPr>
        <p:spPr>
          <a:xfrm>
            <a:off x="379236" y="136524"/>
            <a:ext cx="11380373" cy="1085797"/>
          </a:xfrm>
        </p:spPr>
        <p:txBody>
          <a:bodyPr>
            <a:normAutofit/>
          </a:bodyPr>
          <a:lstStyle/>
          <a:p>
            <a:r>
              <a:rPr lang="en-US" sz="4000" dirty="0"/>
              <a:t>Tech-Focused Alliances</a:t>
            </a:r>
            <a:br>
              <a:rPr lang="en-US" sz="4000" dirty="0"/>
            </a:br>
            <a:r>
              <a:rPr lang="en-US" sz="2000" i="1" dirty="0"/>
              <a:t>Rights in IP Created Under Alliance</a:t>
            </a:r>
            <a:endParaRPr lang="en-US" sz="4000" dirty="0"/>
          </a:p>
        </p:txBody>
      </p:sp>
    </p:spTree>
    <p:extLst>
      <p:ext uri="{BB962C8B-B14F-4D97-AF65-F5344CB8AC3E}">
        <p14:creationId xmlns:p14="http://schemas.microsoft.com/office/powerpoint/2010/main" val="23768458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4435</Words>
  <Application>Microsoft Office PowerPoint</Application>
  <PresentationFormat>Widescreen</PresentationFormat>
  <Paragraphs>399</Paragraphs>
  <Slides>38</Slides>
  <Notes>36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38</vt:i4>
      </vt:variant>
    </vt:vector>
  </HeadingPairs>
  <TitlesOfParts>
    <vt:vector size="43" baseType="lpstr">
      <vt:lpstr>Arial</vt:lpstr>
      <vt:lpstr>Calibri</vt:lpstr>
      <vt:lpstr>Calibri Light</vt:lpstr>
      <vt:lpstr>Georgia</vt:lpstr>
      <vt:lpstr>Office Theme</vt:lpstr>
      <vt:lpstr>Strategic Alliance Structures: Building a Sound Foundation for Joint Ventures</vt:lpstr>
      <vt:lpstr>Introductory Points</vt:lpstr>
      <vt:lpstr>Overview</vt:lpstr>
      <vt:lpstr>Choice of Entity</vt:lpstr>
      <vt:lpstr>Tech-Focused Alliances Example Development Relationships</vt:lpstr>
      <vt:lpstr>Tech-Focused Alliances Example Commercialization Relationships</vt:lpstr>
      <vt:lpstr>Tech-Focused Alliances Protecting IP Contributions</vt:lpstr>
      <vt:lpstr>Tech-Focused Alliances Protecting IP Contributions</vt:lpstr>
      <vt:lpstr>Tech-Focused Alliances Rights in IP Created Under Alliance</vt:lpstr>
      <vt:lpstr>Management</vt:lpstr>
      <vt:lpstr>Management Continued</vt:lpstr>
      <vt:lpstr>Board of Managers</vt:lpstr>
      <vt:lpstr>Board of Managers Continued</vt:lpstr>
      <vt:lpstr>Tech-Focused Alliances Key Logistics</vt:lpstr>
      <vt:lpstr>Tech-Focused Alliances Key Logistics (cont’d)</vt:lpstr>
      <vt:lpstr>Restrictive Covenants</vt:lpstr>
      <vt:lpstr>Restrictive Covenants Continued </vt:lpstr>
      <vt:lpstr>Transfer Restrictions Overview</vt:lpstr>
      <vt:lpstr>Transfer Restrictions Overview Continued</vt:lpstr>
      <vt:lpstr>Transfer Restrictions Overview Continued</vt:lpstr>
      <vt:lpstr>Transfer Restrictions: ROFR</vt:lpstr>
      <vt:lpstr>Transfer Restrictions: ROFO</vt:lpstr>
      <vt:lpstr>Transfer Restrictions: Tag-Along Rights</vt:lpstr>
      <vt:lpstr>Transfer Restrictions: Drag-Along Rights</vt:lpstr>
      <vt:lpstr>Transfer Restrictions: Drag-Along Rights Cont.</vt:lpstr>
      <vt:lpstr>Additional Minority Protections</vt:lpstr>
      <vt:lpstr>Additional Minority Protections Continued</vt:lpstr>
      <vt:lpstr>Exits and Terminations Overview</vt:lpstr>
      <vt:lpstr>Tech-Focused Alliances Exits and Terminations</vt:lpstr>
      <vt:lpstr>Exits and Terminations: Deadlock</vt:lpstr>
      <vt:lpstr>Exits and Terminations: Default</vt:lpstr>
      <vt:lpstr>Exits and Terminations: Mandatory Dissolution</vt:lpstr>
      <vt:lpstr>Exits and Terminations: Put Rights/Call Rights</vt:lpstr>
      <vt:lpstr>Exits and Terminations: Buy-Sell Provisions</vt:lpstr>
      <vt:lpstr>Exits and Terminations: Buy-Sell Provisions</vt:lpstr>
      <vt:lpstr>Exits and Terminations: Buy-Sell Provisions</vt:lpstr>
      <vt:lpstr>Exits and Terminations: Additional Considerations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 Tuskey</dc:creator>
  <cp:lastModifiedBy>Basile, Todd (Shld-Dal-IP-Tech)</cp:lastModifiedBy>
  <cp:revision>253</cp:revision>
  <cp:lastPrinted>2016-12-29T16:10:33Z</cp:lastPrinted>
  <dcterms:created xsi:type="dcterms:W3CDTF">2016-12-14T19:32:24Z</dcterms:created>
  <dcterms:modified xsi:type="dcterms:W3CDTF">2020-07-28T17:57:02Z</dcterms:modified>
</cp:coreProperties>
</file>